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2" r:id="rId3"/>
    <p:sldId id="280" r:id="rId4"/>
    <p:sldId id="281" r:id="rId5"/>
    <p:sldId id="257" r:id="rId6"/>
    <p:sldId id="258" r:id="rId7"/>
    <p:sldId id="283" r:id="rId8"/>
    <p:sldId id="259" r:id="rId9"/>
    <p:sldId id="284" r:id="rId10"/>
    <p:sldId id="263" r:id="rId11"/>
    <p:sldId id="287" r:id="rId12"/>
    <p:sldId id="267" r:id="rId13"/>
    <p:sldId id="268" r:id="rId14"/>
    <p:sldId id="289" r:id="rId15"/>
    <p:sldId id="275" r:id="rId16"/>
    <p:sldId id="276" r:id="rId17"/>
    <p:sldId id="285" r:id="rId18"/>
    <p:sldId id="277" r:id="rId19"/>
    <p:sldId id="290" r:id="rId20"/>
  </p:sldIdLst>
  <p:sldSz cx="9144000" cy="6858000" type="screen4x3"/>
  <p:notesSz cx="6734175" cy="98663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92241"/>
  </p:normalViewPr>
  <p:slideViewPr>
    <p:cSldViewPr>
      <p:cViewPr varScale="1">
        <p:scale>
          <a:sx n="52" d="100"/>
          <a:sy n="52" d="100"/>
        </p:scale>
        <p:origin x="13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1.xml"/><Relationship Id="rId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850" tIns="47425" rIns="94850" bIns="47425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>
                <a:latin typeface="Times New Roman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850" tIns="47425" rIns="94850" bIns="47425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>
                <a:latin typeface="Times New Roman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850" tIns="47425" rIns="94850" bIns="47425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>
                <a:latin typeface="Times New Roman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372600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850" tIns="47425" rIns="94850" bIns="47425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BD11F03-FE6F-2A49-91C3-402385F08B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6953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850" tIns="47425" rIns="94850" bIns="47425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>
                <a:latin typeface="Times New Roman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850" tIns="47425" rIns="94850" bIns="47425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>
                <a:latin typeface="Times New Roman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7975" cy="44386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850" tIns="47425" rIns="94850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  <a:endParaRPr lang="en-US" altLang="zh-TW" noProof="0"/>
          </a:p>
          <a:p>
            <a:pPr lvl="1"/>
            <a:r>
              <a:rPr lang="zh-TW" altLang="en-US" noProof="0"/>
              <a:t>第二層</a:t>
            </a:r>
            <a:endParaRPr lang="en-US" altLang="zh-TW" noProof="0"/>
          </a:p>
          <a:p>
            <a:pPr lvl="2"/>
            <a:r>
              <a:rPr lang="zh-TW" altLang="en-US" noProof="0"/>
              <a:t>第三層</a:t>
            </a:r>
            <a:endParaRPr lang="en-US" altLang="zh-TW" noProof="0"/>
          </a:p>
          <a:p>
            <a:pPr lvl="3"/>
            <a:r>
              <a:rPr lang="zh-TW" altLang="en-US" noProof="0"/>
              <a:t>第四層</a:t>
            </a:r>
            <a:endParaRPr lang="en-US" altLang="zh-TW" noProof="0"/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850" tIns="47425" rIns="94850" bIns="47425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>
                <a:latin typeface="Times New Roman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72600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850" tIns="47425" rIns="94850" bIns="47425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01F6709-D460-F949-90B9-92B243B587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4590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投影片影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41987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 defTabSz="949325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 defTabSz="949325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 defTabSz="949325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 defTabSz="949325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fld id="{6C30A2AE-CF9E-8848-A41D-696678ACD938}" type="slidenum">
              <a:rPr lang="en-US" altLang="zh-TW" sz="1200">
                <a:latin typeface="Times New Roman" charset="0"/>
              </a:rPr>
              <a:pPr/>
              <a:t>3</a:t>
            </a:fld>
            <a:endParaRPr lang="en-US" altLang="zh-TW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75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2A851AF-349F-BD45-9845-BACFE2B10A5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031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6</a:t>
            </a: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P.</a:t>
            </a:r>
            <a:fld id="{C6314194-FA8D-084E-BF2E-3BF0FE5C02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28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6</a:t>
            </a: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P.</a:t>
            </a:r>
            <a:fld id="{420B3B55-E01B-9646-AA59-D9C5C3F113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7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6</a:t>
            </a:r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P.</a:t>
            </a:r>
            <a:fld id="{E3FE52DB-A539-A248-877E-6BEB517FDF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318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6</a:t>
            </a: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P.</a:t>
            </a:r>
            <a:fld id="{4C06DC8A-67BE-294C-8FC1-EEF76FB090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849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6</a:t>
            </a: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P.</a:t>
            </a:r>
            <a:fld id="{AD5EE86B-05FF-1D49-8148-7F8D37293B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660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6</a:t>
            </a: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P.</a:t>
            </a:r>
            <a:fld id="{186675A8-F99F-4E46-8EEB-778C44EC9C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719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6</a:t>
            </a:r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P.</a:t>
            </a:r>
            <a:fld id="{FC4DD62E-6C7E-F24A-ABE0-6FD6FC350F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30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6</a:t>
            </a:r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P.</a:t>
            </a:r>
            <a:fld id="{FF60B45F-DB61-E245-9F13-DB65C5AFFF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301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6</a:t>
            </a:r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P.</a:t>
            </a:r>
            <a:fld id="{FA238C28-1DCD-1042-BFEE-B0A4D70DB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552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6</a:t>
            </a: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P.</a:t>
            </a:r>
            <a:fld id="{84B69988-E2D2-D947-9D9A-E656DFF019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096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6</a:t>
            </a: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P.</a:t>
            </a:r>
            <a:fld id="{BC17F2E8-9602-7A4F-8370-BD72FCF06E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41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30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32" name="Rectangle 103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  <a:endParaRPr lang="en-US" altLang="zh-TW"/>
          </a:p>
          <a:p>
            <a:pPr lvl="1"/>
            <a:r>
              <a:rPr lang="zh-TW" altLang="en-US"/>
              <a:t>第二層</a:t>
            </a:r>
            <a:endParaRPr lang="en-US" altLang="zh-TW"/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  <a:endParaRPr lang="en-US" altLang="zh-TW"/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179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605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ea typeface="新細明體" charset="0"/>
              </a:defRPr>
            </a:lvl1pPr>
          </a:lstStyle>
          <a:p>
            <a:pPr>
              <a:defRPr/>
            </a:pPr>
            <a:r>
              <a:rPr lang="en-US" altLang="zh-TW"/>
              <a:t>Chapter 6</a:t>
            </a:r>
          </a:p>
        </p:txBody>
      </p:sp>
      <p:sp>
        <p:nvSpPr>
          <p:cNvPr id="7180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ea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81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105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r>
              <a:rPr lang="en-US" altLang="zh-TW"/>
              <a:t>P.</a:t>
            </a:r>
            <a:fld id="{243E6476-FD6A-1A41-9953-E3CBD539FC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8" name="Rectangle 1038"/>
          <p:cNvSpPr>
            <a:spLocks noChangeArrowheads="1"/>
          </p:cNvSpPr>
          <p:nvPr/>
        </p:nvSpPr>
        <p:spPr bwMode="auto">
          <a:xfrm>
            <a:off x="6932613" y="0"/>
            <a:ext cx="2211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 sz="1400"/>
              <a:t>Computer Theory Lab.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844824"/>
            <a:ext cx="5885656" cy="1143000"/>
          </a:xfrm>
        </p:spPr>
        <p:txBody>
          <a:bodyPr/>
          <a:lstStyle/>
          <a:p>
            <a:pPr marL="15875" indent="-15875" algn="ctr" eaLnBrk="1" hangingPunct="1"/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Chapter 6</a:t>
            </a:r>
            <a:br>
              <a:rPr lang="en-US" altLang="zh-TW" dirty="0">
                <a:latin typeface="Times" charset="0"/>
                <a:ea typeface="Times" charset="0"/>
                <a:cs typeface="Times" charset="0"/>
              </a:rPr>
            </a:b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Heapsort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zh-TW">
                <a:latin typeface="Times" charset="0"/>
                <a:ea typeface="Times" charset="0"/>
                <a:cs typeface="Times" charset="0"/>
              </a:rPr>
              <a:t>Hsu, Lih-Hsing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6</a:t>
            </a:r>
          </a:p>
        </p:txBody>
      </p:sp>
      <p:sp>
        <p:nvSpPr>
          <p:cNvPr id="266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3DC03A59-200C-414C-9904-352465F10E8E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TW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Times" charset="0"/>
                <a:ea typeface="Times" charset="0"/>
                <a:cs typeface="Times" charset="0"/>
              </a:rPr>
              <a:t>6.3 </a:t>
            </a:r>
            <a:r>
              <a:rPr lang="en-US" altLang="zh-TW" b="1" i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Building a heap</a:t>
            </a:r>
            <a:r>
              <a:rPr lang="en-US" altLang="zh-TW">
                <a:latin typeface="Times" charset="0"/>
                <a:ea typeface="Times" charset="0"/>
                <a:cs typeface="Times" charset="0"/>
              </a:rPr>
              <a:t> 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82688" y="2060575"/>
            <a:ext cx="7350125" cy="4071938"/>
          </a:xfrm>
        </p:spPr>
        <p:txBody>
          <a:bodyPr/>
          <a:lstStyle/>
          <a:p>
            <a:pPr marL="609600" indent="-609600" eaLnBrk="1" hangingPunct="1">
              <a:buFont typeface="Wingdings" charset="2"/>
              <a:buNone/>
            </a:pP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Given an array of keys, we are constructing a Max-heap of the keys. </a:t>
            </a:r>
          </a:p>
          <a:p>
            <a:pPr marL="609600" indent="-609600" eaLnBrk="1" hangingPunct="1">
              <a:buFont typeface="Wingdings" charset="2"/>
              <a:buNone/>
            </a:pPr>
            <a:endParaRPr lang="en-US" altLang="zh-TW" dirty="0">
              <a:latin typeface="Times" charset="0"/>
              <a:ea typeface="Times" charset="0"/>
              <a:cs typeface="Times" charset="0"/>
            </a:endParaRPr>
          </a:p>
          <a:p>
            <a:pPr marL="609600" indent="-609600" eaLnBrk="1" hangingPunct="1">
              <a:buFont typeface="Wingdings" charset="2"/>
              <a:buNone/>
            </a:pP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Build-Max-Heap(</a:t>
            </a:r>
            <a:r>
              <a:rPr lang="en-US" altLang="zh-TW" i="1" dirty="0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marL="609600" indent="-609600" eaLnBrk="1" hangingPunct="1">
              <a:buFont typeface="Wingdings" charset="2"/>
              <a:buNone/>
            </a:pP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1   heap-size[</a:t>
            </a:r>
            <a:r>
              <a:rPr lang="en-US" altLang="zh-TW" i="1" dirty="0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] 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 length[</a:t>
            </a:r>
            <a:r>
              <a:rPr lang="en-US" altLang="zh-TW" i="1" dirty="0">
                <a:latin typeface="Times" charset="0"/>
                <a:ea typeface="Times" charset="0"/>
                <a:cs typeface="Times" charset="0"/>
                <a:sym typeface="Symbol" charset="2"/>
              </a:rPr>
              <a:t>A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]</a:t>
            </a:r>
          </a:p>
          <a:p>
            <a:pPr marL="609600" indent="-609600" eaLnBrk="1" hangingPunct="1">
              <a:buFont typeface="Wingdings" charset="2"/>
              <a:buNone/>
            </a:pP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2</a:t>
            </a:r>
            <a:r>
              <a:rPr lang="en-US" altLang="zh-TW" b="1" dirty="0">
                <a:latin typeface="Times" charset="0"/>
                <a:ea typeface="Times" charset="0"/>
                <a:cs typeface="Times" charset="0"/>
                <a:sym typeface="Symbol" charset="2"/>
              </a:rPr>
              <a:t>   for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 </a:t>
            </a:r>
            <a:r>
              <a:rPr lang="en-US" altLang="zh-TW" i="1" dirty="0" err="1">
                <a:latin typeface="Times" charset="0"/>
                <a:ea typeface="Times" charset="0"/>
                <a:cs typeface="Times" charset="0"/>
                <a:sym typeface="Symbol" charset="2"/>
              </a:rPr>
              <a:t>i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  length[</a:t>
            </a:r>
            <a:r>
              <a:rPr lang="en-US" altLang="zh-TW" i="1" dirty="0">
                <a:latin typeface="Times" charset="0"/>
                <a:ea typeface="Times" charset="0"/>
                <a:cs typeface="Times" charset="0"/>
                <a:sym typeface="Symbol" charset="2"/>
              </a:rPr>
              <a:t>A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]/2 </a:t>
            </a:r>
            <a:r>
              <a:rPr lang="en-US" altLang="zh-TW" b="1" dirty="0" err="1">
                <a:latin typeface="Times" charset="0"/>
                <a:ea typeface="Times" charset="0"/>
                <a:cs typeface="Times" charset="0"/>
                <a:sym typeface="Symbol" charset="2"/>
              </a:rPr>
              <a:t>downto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 1</a:t>
            </a:r>
          </a:p>
          <a:p>
            <a:pPr marL="609600" indent="-609600" eaLnBrk="1" hangingPunct="1">
              <a:buFont typeface="Wingdings" charset="2"/>
              <a:buNone/>
            </a:pP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3  	    </a:t>
            </a:r>
            <a:r>
              <a:rPr lang="en-US" altLang="zh-TW" b="1" dirty="0">
                <a:latin typeface="Times" charset="0"/>
                <a:ea typeface="Times" charset="0"/>
                <a:cs typeface="Times" charset="0"/>
                <a:sym typeface="Symbol" charset="2"/>
              </a:rPr>
              <a:t>do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 Max-</a:t>
            </a:r>
            <a:r>
              <a:rPr lang="en-US" altLang="zh-TW" dirty="0" err="1">
                <a:latin typeface="Times" charset="0"/>
                <a:ea typeface="Times" charset="0"/>
                <a:cs typeface="Times" charset="0"/>
                <a:sym typeface="Symbol" charset="2"/>
              </a:rPr>
              <a:t>Heapify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(</a:t>
            </a:r>
            <a:r>
              <a:rPr lang="en-US" altLang="zh-TW" i="1" dirty="0">
                <a:latin typeface="Times" charset="0"/>
                <a:ea typeface="Times" charset="0"/>
                <a:cs typeface="Times" charset="0"/>
                <a:sym typeface="Symbol" charset="2"/>
              </a:rPr>
              <a:t>A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, </a:t>
            </a:r>
            <a:r>
              <a:rPr lang="en-US" altLang="zh-TW" i="1" dirty="0" err="1">
                <a:latin typeface="Times" charset="0"/>
                <a:ea typeface="Times" charset="0"/>
                <a:cs typeface="Times" charset="0"/>
                <a:sym typeface="Symbol" charset="2"/>
              </a:rPr>
              <a:t>i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Times" charset="0"/>
                <a:ea typeface="Times" charset="0"/>
                <a:cs typeface="Times" charset="0"/>
              </a:rPr>
              <a:t>Loop Invariant</a:t>
            </a:r>
            <a:endParaRPr lang="zh-TW" altLang="en-U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722" name="內容版面配置區 2"/>
          <p:cNvSpPr>
            <a:spLocks noGrp="1"/>
          </p:cNvSpPr>
          <p:nvPr>
            <p:ph idx="1"/>
          </p:nvPr>
        </p:nvSpPr>
        <p:spPr>
          <a:xfrm>
            <a:off x="1182688" y="1985963"/>
            <a:ext cx="7421562" cy="4114800"/>
          </a:xfrm>
        </p:spPr>
        <p:txBody>
          <a:bodyPr/>
          <a:lstStyle/>
          <a:p>
            <a:pPr eaLnBrk="1" hangingPunct="1"/>
            <a:r>
              <a:rPr lang="en-US" altLang="zh-TW">
                <a:latin typeface="Times" charset="0"/>
                <a:ea typeface="Times" charset="0"/>
                <a:cs typeface="Times" charset="0"/>
              </a:rPr>
              <a:t>At the start of each iteration of the </a:t>
            </a:r>
            <a:r>
              <a:rPr lang="en-US" altLang="zh-TW" b="1">
                <a:latin typeface="Times" charset="0"/>
                <a:ea typeface="Times" charset="0"/>
                <a:cs typeface="Times" charset="0"/>
              </a:rPr>
              <a:t>for</a:t>
            </a:r>
            <a:r>
              <a:rPr lang="en-US" altLang="zh-TW">
                <a:latin typeface="Times" charset="0"/>
                <a:ea typeface="Times" charset="0"/>
                <a:cs typeface="Times" charset="0"/>
              </a:rPr>
              <a:t> loop of lines 2-3, each node </a:t>
            </a:r>
            <a:r>
              <a:rPr lang="en-US" altLang="zh-TW" i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zh-TW">
                <a:latin typeface="Times" charset="0"/>
                <a:ea typeface="Times" charset="0"/>
                <a:cs typeface="Times" charset="0"/>
              </a:rPr>
              <a:t>+1, </a:t>
            </a:r>
            <a:r>
              <a:rPr lang="en-US" altLang="zh-TW" i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zh-TW">
                <a:latin typeface="Times" charset="0"/>
                <a:ea typeface="Times" charset="0"/>
                <a:cs typeface="Times" charset="0"/>
              </a:rPr>
              <a:t>+2, . . . , </a:t>
            </a:r>
            <a:r>
              <a:rPr lang="en-US" altLang="zh-TW" i="1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altLang="zh-TW">
                <a:latin typeface="Times" charset="0"/>
                <a:ea typeface="Times" charset="0"/>
                <a:cs typeface="Times" charset="0"/>
              </a:rPr>
              <a:t> is the root of a max-heap</a:t>
            </a:r>
          </a:p>
          <a:p>
            <a:pPr lvl="1" eaLnBrk="1" hangingPunct="1"/>
            <a:r>
              <a:rPr lang="en-US" altLang="zh-TW">
                <a:latin typeface="Times" charset="0"/>
                <a:ea typeface="Times" charset="0"/>
                <a:cs typeface="Times" charset="0"/>
              </a:rPr>
              <a:t>Initialization</a:t>
            </a:r>
          </a:p>
          <a:p>
            <a:pPr lvl="1" eaLnBrk="1" hangingPunct="1"/>
            <a:r>
              <a:rPr lang="en-US" altLang="zh-TW">
                <a:latin typeface="Times" charset="0"/>
                <a:ea typeface="Times" charset="0"/>
                <a:cs typeface="Times" charset="0"/>
              </a:rPr>
              <a:t>Maintenance</a:t>
            </a:r>
          </a:p>
          <a:p>
            <a:pPr lvl="1" eaLnBrk="1" hangingPunct="1"/>
            <a:r>
              <a:rPr lang="en-US" altLang="zh-TW">
                <a:latin typeface="Times" charset="0"/>
                <a:ea typeface="Times" charset="0"/>
                <a:cs typeface="Times" charset="0"/>
              </a:rPr>
              <a:t>Termination</a:t>
            </a:r>
            <a:endParaRPr lang="zh-TW" altLang="en-U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723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>
                <a:latin typeface="Times" charset="0"/>
                <a:ea typeface="Times" charset="0"/>
                <a:cs typeface="Times" charset="0"/>
              </a:rPr>
              <a:t>Chapter 6</a:t>
            </a:r>
          </a:p>
        </p:txBody>
      </p:sp>
      <p:sp>
        <p:nvSpPr>
          <p:cNvPr id="3072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>
                <a:latin typeface="Times" charset="0"/>
                <a:ea typeface="Times" charset="0"/>
                <a:cs typeface="Times" charset="0"/>
              </a:rPr>
              <a:t>P.</a:t>
            </a:r>
            <a:fld id="{AAFFCF83-E624-F34E-A529-B098480BA382}" type="slidenum">
              <a:rPr kumimoji="0" lang="en-US" altLang="zh-TW" sz="1400">
                <a:latin typeface="Times" charset="0"/>
                <a:ea typeface="Times" charset="0"/>
                <a:cs typeface="Time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TW" sz="1400">
              <a:latin typeface="Times" charset="0"/>
              <a:ea typeface="Times" charset="0"/>
              <a:cs typeface="Times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日期版面配置區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6</a:t>
            </a:r>
          </a:p>
        </p:txBody>
      </p:sp>
      <p:sp>
        <p:nvSpPr>
          <p:cNvPr id="3174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EBABA121-E61E-5F4D-A6BA-29C77630E546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TW" sz="1400"/>
          </a:p>
        </p:txBody>
      </p:sp>
      <p:graphicFrame>
        <p:nvGraphicFramePr>
          <p:cNvPr id="31747" name="Object 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712283257"/>
              </p:ext>
            </p:extLst>
          </p:nvPr>
        </p:nvGraphicFramePr>
        <p:xfrm>
          <a:off x="1907704" y="2699864"/>
          <a:ext cx="4234777" cy="387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文件" r:id="rId3" imgW="1968500" imgH="1803400" progId="Word.Document.8">
                  <p:embed/>
                </p:oleObj>
              </mc:Choice>
              <mc:Fallback>
                <p:oleObj name="文件" r:id="rId3" imgW="1968500" imgH="18034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699864"/>
                        <a:ext cx="4234777" cy="3879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331640" y="824464"/>
            <a:ext cx="7385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kern="100" dirty="0">
                <a:latin typeface="Times" charset="0"/>
                <a:ea typeface="Times" charset="0"/>
                <a:cs typeface="Times" charset="0"/>
              </a:rPr>
              <a:t>Max-</a:t>
            </a:r>
            <a:r>
              <a:rPr lang="en-US" altLang="zh-TW" sz="2800" b="1" kern="100" dirty="0" err="1">
                <a:latin typeface="Times" charset="0"/>
                <a:ea typeface="Times" charset="0"/>
                <a:cs typeface="Times" charset="0"/>
              </a:rPr>
              <a:t>heapify</a:t>
            </a:r>
            <a:r>
              <a:rPr lang="en-US" altLang="zh-TW" sz="2800" kern="100" dirty="0" err="1">
                <a:latin typeface="Times" charset="0"/>
                <a:ea typeface="Times" charset="0"/>
                <a:cs typeface="Times" charset="0"/>
              </a:rPr>
              <a:t>ing</a:t>
            </a:r>
            <a:r>
              <a:rPr lang="en-US" altLang="zh-TW" sz="2800" kern="100" dirty="0">
                <a:latin typeface="Times" charset="0"/>
                <a:ea typeface="Times" charset="0"/>
                <a:cs typeface="Times" charset="0"/>
              </a:rPr>
              <a:t> a node takes </a:t>
            </a:r>
            <a:r>
              <a:rPr lang="en-US" altLang="zh-TW" sz="2800" i="1" kern="100" dirty="0">
                <a:latin typeface="Times" charset="0"/>
                <a:ea typeface="Times" charset="0"/>
                <a:cs typeface="Times" charset="0"/>
              </a:rPr>
              <a:t>O</a:t>
            </a:r>
            <a:r>
              <a:rPr lang="en-US" altLang="zh-TW" sz="2800" kern="100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TW" sz="2800" i="1" kern="100" dirty="0">
                <a:latin typeface="Times" charset="0"/>
                <a:ea typeface="Times" charset="0"/>
                <a:cs typeface="Times" charset="0"/>
              </a:rPr>
              <a:t>h</a:t>
            </a:r>
            <a:r>
              <a:rPr lang="en-US" altLang="zh-TW" sz="2800" kern="100" dirty="0">
                <a:latin typeface="Times" charset="0"/>
                <a:ea typeface="Times" charset="0"/>
                <a:cs typeface="Times" charset="0"/>
              </a:rPr>
              <a:t>)=</a:t>
            </a:r>
            <a:r>
              <a:rPr lang="en-US" altLang="zh-TW" sz="2800" i="1" kern="100" dirty="0">
                <a:latin typeface="Times" charset="0"/>
                <a:ea typeface="Times" charset="0"/>
                <a:cs typeface="Times" charset="0"/>
              </a:rPr>
              <a:t>O</a:t>
            </a:r>
            <a:r>
              <a:rPr lang="en-US" altLang="zh-TW" sz="2800" kern="100" dirty="0">
                <a:latin typeface="Times" charset="0"/>
                <a:ea typeface="Times" charset="0"/>
                <a:cs typeface="Times" charset="0"/>
              </a:rPr>
              <a:t>(log </a:t>
            </a:r>
            <a:r>
              <a:rPr lang="en-US" altLang="zh-TW" sz="2800" i="1" kern="100" dirty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altLang="zh-TW" sz="2800" kern="100" dirty="0">
                <a:latin typeface="Times" charset="0"/>
                <a:ea typeface="Times" charset="0"/>
                <a:cs typeface="Times" charset="0"/>
              </a:rPr>
              <a:t>) time</a:t>
            </a:r>
          </a:p>
        </p:txBody>
      </p:sp>
      <p:sp>
        <p:nvSpPr>
          <p:cNvPr id="7" name="矩形 6"/>
          <p:cNvSpPr/>
          <p:nvPr/>
        </p:nvSpPr>
        <p:spPr>
          <a:xfrm>
            <a:off x="1331640" y="1437575"/>
            <a:ext cx="6684843" cy="95410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800" b="1" kern="100" dirty="0">
                <a:latin typeface="Times" charset="0"/>
                <a:ea typeface="Times" charset="0"/>
                <a:cs typeface="Times" charset="0"/>
              </a:rPr>
              <a:t>Building a heap = Max-</a:t>
            </a:r>
            <a:r>
              <a:rPr lang="en-US" altLang="zh-TW" sz="2800" b="1" kern="100" dirty="0" err="1">
                <a:latin typeface="Times" charset="0"/>
                <a:ea typeface="Times" charset="0"/>
                <a:cs typeface="Times" charset="0"/>
              </a:rPr>
              <a:t>heapify</a:t>
            </a:r>
            <a:r>
              <a:rPr lang="en-US" altLang="zh-TW" sz="2800" kern="100" dirty="0" err="1">
                <a:latin typeface="Times" charset="0"/>
                <a:ea typeface="Times" charset="0"/>
                <a:cs typeface="Times" charset="0"/>
              </a:rPr>
              <a:t>ing</a:t>
            </a:r>
            <a:r>
              <a:rPr lang="en-US" altLang="zh-TW" sz="2800" kern="1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TW" sz="2800" i="1" kern="100" dirty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altLang="zh-TW" sz="2800" kern="100" dirty="0">
                <a:latin typeface="Times" charset="0"/>
                <a:ea typeface="Times" charset="0"/>
                <a:cs typeface="Times" charset="0"/>
              </a:rPr>
              <a:t> nodes </a:t>
            </a:r>
          </a:p>
          <a:p>
            <a:r>
              <a:rPr lang="en-US" altLang="zh-TW" sz="2800" kern="100" dirty="0">
                <a:latin typeface="Times" charset="0"/>
                <a:ea typeface="Times" charset="0"/>
                <a:cs typeface="Times" charset="0"/>
              </a:rPr>
              <a:t>takes </a:t>
            </a:r>
            <a:r>
              <a:rPr lang="en-US" altLang="zh-TW" sz="2800" i="1" kern="100" dirty="0">
                <a:latin typeface="Times" charset="0"/>
                <a:ea typeface="Times" charset="0"/>
                <a:cs typeface="Times" charset="0"/>
              </a:rPr>
              <a:t>O</a:t>
            </a:r>
            <a:r>
              <a:rPr lang="en-US" altLang="zh-TW" sz="2800" kern="100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TW" sz="2800" i="1" kern="100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altLang="zh-TW" sz="2800" kern="100" dirty="0">
                <a:latin typeface="Times" charset="0"/>
                <a:ea typeface="Times" charset="0"/>
                <a:cs typeface="Times" charset="0"/>
              </a:rPr>
              <a:t>log </a:t>
            </a:r>
            <a:r>
              <a:rPr lang="en-US" altLang="zh-TW" sz="2800" i="1" kern="100" dirty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altLang="zh-TW" sz="2800" kern="100" dirty="0">
                <a:latin typeface="Times" charset="0"/>
                <a:ea typeface="Times" charset="0"/>
                <a:cs typeface="Times" charset="0"/>
              </a:rPr>
              <a:t>)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6</a:t>
            </a:r>
          </a:p>
        </p:txBody>
      </p:sp>
      <p:sp>
        <p:nvSpPr>
          <p:cNvPr id="327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816EED67-EA11-144F-8139-B977288ADD38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TW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Times" charset="0"/>
                <a:ea typeface="Times" charset="0"/>
                <a:cs typeface="Times" charset="0"/>
              </a:rPr>
              <a:t>6.4 </a:t>
            </a:r>
            <a:r>
              <a:rPr lang="en-US" altLang="zh-TW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The Heapsort algorithm</a:t>
            </a:r>
            <a:r>
              <a:rPr lang="en-US" altLang="zh-TW">
                <a:latin typeface="Times" charset="0"/>
                <a:ea typeface="Times" charset="0"/>
                <a:cs typeface="Times" charset="0"/>
              </a:rPr>
              <a:t> 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Heapsort(</a:t>
            </a:r>
            <a:r>
              <a:rPr lang="en-US" altLang="zh-TW" i="1" dirty="0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1  Build-Max-Heap(</a:t>
            </a:r>
            <a:r>
              <a:rPr lang="en-US" altLang="zh-TW" i="1" dirty="0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2  </a:t>
            </a:r>
            <a:r>
              <a:rPr lang="en-US" altLang="zh-TW" b="1" dirty="0">
                <a:latin typeface="Times" charset="0"/>
                <a:ea typeface="Times" charset="0"/>
                <a:cs typeface="Times" charset="0"/>
              </a:rPr>
              <a:t>for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TW" i="1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 length[</a:t>
            </a:r>
            <a:r>
              <a:rPr lang="en-US" altLang="zh-TW" i="1" dirty="0">
                <a:latin typeface="Times" charset="0"/>
                <a:ea typeface="Times" charset="0"/>
                <a:cs typeface="Times" charset="0"/>
                <a:sym typeface="Symbol" charset="2"/>
              </a:rPr>
              <a:t>A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] </a:t>
            </a:r>
            <a:r>
              <a:rPr lang="en-US" altLang="zh-TW" b="1" dirty="0">
                <a:latin typeface="Times" charset="0"/>
                <a:ea typeface="Times" charset="0"/>
                <a:cs typeface="Times" charset="0"/>
                <a:sym typeface="Symbol" charset="2"/>
              </a:rPr>
              <a:t>down to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 2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3     </a:t>
            </a:r>
            <a:r>
              <a:rPr lang="en-US" altLang="zh-TW" b="1" dirty="0">
                <a:latin typeface="Times" charset="0"/>
                <a:ea typeface="Times" charset="0"/>
                <a:cs typeface="Times" charset="0"/>
                <a:sym typeface="Symbol" charset="2"/>
              </a:rPr>
              <a:t>do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 exchange </a:t>
            </a:r>
            <a:r>
              <a:rPr lang="en-US" altLang="zh-TW" i="1" dirty="0">
                <a:latin typeface="Times" charset="0"/>
                <a:ea typeface="Times" charset="0"/>
                <a:cs typeface="Times" charset="0"/>
                <a:sym typeface="Symbol" charset="2"/>
              </a:rPr>
              <a:t>A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[1]</a:t>
            </a:r>
            <a:r>
              <a:rPr lang="en-US" altLang="zh-TW" i="1" dirty="0">
                <a:latin typeface="Times" charset="0"/>
                <a:ea typeface="Times" charset="0"/>
                <a:cs typeface="Times" charset="0"/>
                <a:sym typeface="Symbol" charset="2"/>
              </a:rPr>
              <a:t>A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[</a:t>
            </a:r>
            <a:r>
              <a:rPr lang="en-US" altLang="zh-TW" i="1" dirty="0" err="1">
                <a:latin typeface="Times" charset="0"/>
                <a:ea typeface="Times" charset="0"/>
                <a:cs typeface="Times" charset="0"/>
                <a:sym typeface="Symbol" charset="2"/>
              </a:rPr>
              <a:t>i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]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4          heap-size[</a:t>
            </a:r>
            <a:r>
              <a:rPr lang="en-US" altLang="zh-TW" i="1" dirty="0">
                <a:latin typeface="Times" charset="0"/>
                <a:ea typeface="Times" charset="0"/>
                <a:cs typeface="Times" charset="0"/>
                <a:sym typeface="Symbol" charset="2"/>
              </a:rPr>
              <a:t>A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]  heap-size[</a:t>
            </a:r>
            <a:r>
              <a:rPr lang="en-US" altLang="zh-TW" i="1" dirty="0">
                <a:latin typeface="Times" charset="0"/>
                <a:ea typeface="Times" charset="0"/>
                <a:cs typeface="Times" charset="0"/>
                <a:sym typeface="Symbol" charset="2"/>
              </a:rPr>
              <a:t>A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] -1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5          Max-</a:t>
            </a:r>
            <a:r>
              <a:rPr lang="en-US" altLang="zh-TW" dirty="0" err="1">
                <a:latin typeface="Times" charset="0"/>
                <a:ea typeface="Times" charset="0"/>
                <a:cs typeface="Times" charset="0"/>
                <a:sym typeface="Symbol" charset="2"/>
              </a:rPr>
              <a:t>Heapify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(</a:t>
            </a:r>
            <a:r>
              <a:rPr lang="en-US" altLang="zh-TW" i="1" dirty="0">
                <a:latin typeface="Times" charset="0"/>
                <a:ea typeface="Times" charset="0"/>
                <a:cs typeface="Times" charset="0"/>
                <a:sym typeface="Symbol" charset="2"/>
              </a:rPr>
              <a:t>A, 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  <a:sym typeface="Symbol" charset="2"/>
              </a:rPr>
              <a:t>1)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圖片 62">
            <a:extLst>
              <a:ext uri="{FF2B5EF4-FFF2-40B4-BE49-F238E27FC236}">
                <a16:creationId xmlns:a16="http://schemas.microsoft.com/office/drawing/2014/main" id="{D5FC91F7-2674-D34A-A06A-7FE52845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82" y="5229200"/>
            <a:ext cx="4968134" cy="1015242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DB0CD0-872E-1040-8408-6880636D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Chapter 6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0D3426-1845-2549-8124-6640EB52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P.</a:t>
            </a:r>
            <a:fld id="{4C06DC8A-67BE-294C-8FC1-EEF76FB0905B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38868A3-C5F8-C146-8CA1-ACB0AA894448}"/>
              </a:ext>
            </a:extLst>
          </p:cNvPr>
          <p:cNvGrpSpPr/>
          <p:nvPr/>
        </p:nvGrpSpPr>
        <p:grpSpPr>
          <a:xfrm>
            <a:off x="2076656" y="586061"/>
            <a:ext cx="4419973" cy="839640"/>
            <a:chOff x="1431359" y="5601210"/>
            <a:chExt cx="4419973" cy="839640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D3807F8-4D81-564C-AD14-B00EAF82A282}"/>
                </a:ext>
              </a:extLst>
            </p:cNvPr>
            <p:cNvGrpSpPr/>
            <p:nvPr/>
          </p:nvGrpSpPr>
          <p:grpSpPr>
            <a:xfrm>
              <a:off x="1431359" y="6036444"/>
              <a:ext cx="4308785" cy="404406"/>
              <a:chOff x="1431359" y="6036444"/>
              <a:chExt cx="4308785" cy="404406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01B01C92-9F1D-AB45-AC8B-B2ECA4AAE69B}"/>
                  </a:ext>
                </a:extLst>
              </p:cNvPr>
              <p:cNvGrpSpPr/>
              <p:nvPr/>
            </p:nvGrpSpPr>
            <p:grpSpPr>
              <a:xfrm>
                <a:off x="1431359" y="6037566"/>
                <a:ext cx="463588" cy="400110"/>
                <a:chOff x="5156102" y="5182635"/>
                <a:chExt cx="463588" cy="400110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72F78BCF-FF56-224A-BC80-6856050F33E0}"/>
                    </a:ext>
                  </a:extLst>
                </p:cNvPr>
                <p:cNvSpPr/>
                <p:nvPr/>
              </p:nvSpPr>
              <p:spPr bwMode="auto">
                <a:xfrm>
                  <a:off x="5186599" y="5197262"/>
                  <a:ext cx="431297" cy="370857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2400" b="0" i="0" u="none" strike="noStrike" cap="none" normalizeH="0" baseline="0">
                    <a:ln>
                      <a:noFill/>
                    </a:ln>
                    <a:effectLst/>
                    <a:latin typeface="Tahoma" charset="0"/>
                    <a:ea typeface="新細明體" charset="0"/>
                    <a:cs typeface="新細明體" charset="0"/>
                  </a:endParaRPr>
                </a:p>
              </p:txBody>
            </p:sp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C0AB136-D066-7843-B945-0CA78ABFC883}"/>
                    </a:ext>
                  </a:extLst>
                </p:cNvPr>
                <p:cNvSpPr txBox="1"/>
                <p:nvPr/>
              </p:nvSpPr>
              <p:spPr>
                <a:xfrm>
                  <a:off x="5156102" y="5182635"/>
                  <a:ext cx="463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/>
                    <a:t>10</a:t>
                  </a:r>
                  <a:endParaRPr kumimoji="1" lang="zh-TW" altLang="en-US" sz="2000" dirty="0"/>
                </a:p>
              </p:txBody>
            </p:sp>
          </p:grpSp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DB8099CD-7BC5-2D47-9012-7824805D5933}"/>
                  </a:ext>
                </a:extLst>
              </p:cNvPr>
              <p:cNvGrpSpPr/>
              <p:nvPr/>
            </p:nvGrpSpPr>
            <p:grpSpPr>
              <a:xfrm>
                <a:off x="1889324" y="6040694"/>
                <a:ext cx="431297" cy="400110"/>
                <a:chOff x="5186599" y="5182635"/>
                <a:chExt cx="431297" cy="400110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65F4776D-5863-C747-BDCB-498C110C6AB1}"/>
                    </a:ext>
                  </a:extLst>
                </p:cNvPr>
                <p:cNvSpPr/>
                <p:nvPr/>
              </p:nvSpPr>
              <p:spPr bwMode="auto">
                <a:xfrm>
                  <a:off x="5186599" y="5197262"/>
                  <a:ext cx="431297" cy="370857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2400" b="0" i="0" u="none" strike="noStrike" cap="none" normalizeH="0" baseline="0">
                    <a:ln>
                      <a:noFill/>
                    </a:ln>
                    <a:effectLst/>
                    <a:latin typeface="Tahoma" charset="0"/>
                    <a:ea typeface="新細明體" charset="0"/>
                    <a:cs typeface="新細明體" charset="0"/>
                  </a:endParaRPr>
                </a:p>
              </p:txBody>
            </p:sp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CC20F7-82C6-9F4D-BD5D-342DF4656A8B}"/>
                    </a:ext>
                  </a:extLst>
                </p:cNvPr>
                <p:cNvSpPr txBox="1"/>
                <p:nvPr/>
              </p:nvSpPr>
              <p:spPr>
                <a:xfrm>
                  <a:off x="5268602" y="5182635"/>
                  <a:ext cx="3241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/>
                    <a:t>7</a:t>
                  </a:r>
                  <a:endParaRPr kumimoji="1" lang="zh-TW" altLang="en-US" sz="2000" dirty="0"/>
                </a:p>
              </p:txBody>
            </p:sp>
          </p:grpSp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7679C96E-BFD6-1048-A48C-E148C9023AC2}"/>
                  </a:ext>
                </a:extLst>
              </p:cNvPr>
              <p:cNvGrpSpPr/>
              <p:nvPr/>
            </p:nvGrpSpPr>
            <p:grpSpPr>
              <a:xfrm>
                <a:off x="2295455" y="6037566"/>
                <a:ext cx="431297" cy="400110"/>
                <a:chOff x="5185359" y="5182635"/>
                <a:chExt cx="431297" cy="400110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0E1566C0-3D69-1A4B-93A6-2117EA6E110A}"/>
                    </a:ext>
                  </a:extLst>
                </p:cNvPr>
                <p:cNvSpPr/>
                <p:nvPr/>
              </p:nvSpPr>
              <p:spPr bwMode="auto">
                <a:xfrm>
                  <a:off x="5185359" y="5197262"/>
                  <a:ext cx="431297" cy="370857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2400" b="0" i="0" u="none" strike="noStrike" cap="none" normalizeH="0" baseline="0">
                    <a:ln>
                      <a:noFill/>
                    </a:ln>
                    <a:effectLst/>
                    <a:latin typeface="Tahoma" charset="0"/>
                    <a:ea typeface="新細明體" charset="0"/>
                    <a:cs typeface="新細明體" charset="0"/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C6B997C1-5614-AA44-9AE7-F76C446C50CB}"/>
                    </a:ext>
                  </a:extLst>
                </p:cNvPr>
                <p:cNvSpPr txBox="1"/>
                <p:nvPr/>
              </p:nvSpPr>
              <p:spPr>
                <a:xfrm>
                  <a:off x="5257367" y="5182635"/>
                  <a:ext cx="3241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/>
                    <a:t>1</a:t>
                  </a:r>
                  <a:endParaRPr kumimoji="1" lang="zh-TW" altLang="en-US" sz="2000" dirty="0"/>
                </a:p>
              </p:txBody>
            </p:sp>
          </p:grpSp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E3ECE7BA-99C8-6E4D-BE6A-A188196C7412}"/>
                  </a:ext>
                </a:extLst>
              </p:cNvPr>
              <p:cNvGrpSpPr/>
              <p:nvPr/>
            </p:nvGrpSpPr>
            <p:grpSpPr>
              <a:xfrm>
                <a:off x="2738306" y="6040694"/>
                <a:ext cx="431297" cy="400110"/>
                <a:chOff x="5186599" y="5182635"/>
                <a:chExt cx="431297" cy="400110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1C2BA5EB-8D20-3D4F-82C9-9AC3BFA87AD9}"/>
                    </a:ext>
                  </a:extLst>
                </p:cNvPr>
                <p:cNvSpPr/>
                <p:nvPr/>
              </p:nvSpPr>
              <p:spPr bwMode="auto">
                <a:xfrm>
                  <a:off x="5186599" y="5197262"/>
                  <a:ext cx="431297" cy="370857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2400" b="0" i="0" u="none" strike="noStrike" cap="none" normalizeH="0" baseline="0">
                    <a:ln>
                      <a:noFill/>
                    </a:ln>
                    <a:effectLst/>
                    <a:latin typeface="Tahoma" charset="0"/>
                    <a:ea typeface="新細明體" charset="0"/>
                    <a:cs typeface="新細明體" charset="0"/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6BEBFDD0-E311-914B-B140-FD15A180E15F}"/>
                    </a:ext>
                  </a:extLst>
                </p:cNvPr>
                <p:cNvSpPr txBox="1"/>
                <p:nvPr/>
              </p:nvSpPr>
              <p:spPr>
                <a:xfrm>
                  <a:off x="5220093" y="5182635"/>
                  <a:ext cx="3241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/>
                    <a:t>3</a:t>
                  </a:r>
                  <a:endParaRPr kumimoji="1" lang="zh-TW" altLang="en-US" sz="2000" dirty="0"/>
                </a:p>
              </p:txBody>
            </p:sp>
          </p:grpSp>
          <p:grpSp>
            <p:nvGrpSpPr>
              <p:cNvPr id="22" name="群組 21">
                <a:extLst>
                  <a:ext uri="{FF2B5EF4-FFF2-40B4-BE49-F238E27FC236}">
                    <a16:creationId xmlns:a16="http://schemas.microsoft.com/office/drawing/2014/main" id="{2C7641A0-48EC-574B-9F4A-BB95FE56522F}"/>
                  </a:ext>
                </a:extLst>
              </p:cNvPr>
              <p:cNvGrpSpPr/>
              <p:nvPr/>
            </p:nvGrpSpPr>
            <p:grpSpPr>
              <a:xfrm>
                <a:off x="3180837" y="6037566"/>
                <a:ext cx="431297" cy="400110"/>
                <a:chOff x="5186599" y="5182635"/>
                <a:chExt cx="431297" cy="400110"/>
              </a:xfrm>
            </p:grpSpPr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09CAE043-2809-524C-BD48-FF1FE084FA6E}"/>
                    </a:ext>
                  </a:extLst>
                </p:cNvPr>
                <p:cNvSpPr/>
                <p:nvPr/>
              </p:nvSpPr>
              <p:spPr bwMode="auto">
                <a:xfrm>
                  <a:off x="5186599" y="5197262"/>
                  <a:ext cx="431297" cy="370857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2400" b="0" i="0" u="none" strike="noStrike" cap="none" normalizeH="0" baseline="0">
                    <a:ln>
                      <a:noFill/>
                    </a:ln>
                    <a:effectLst/>
                    <a:latin typeface="Tahoma" charset="0"/>
                    <a:ea typeface="新細明體" charset="0"/>
                    <a:cs typeface="新細明體" charset="0"/>
                  </a:endParaRPr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11C9706B-A32C-4948-B668-69656809920D}"/>
                    </a:ext>
                  </a:extLst>
                </p:cNvPr>
                <p:cNvSpPr txBox="1"/>
                <p:nvPr/>
              </p:nvSpPr>
              <p:spPr>
                <a:xfrm>
                  <a:off x="5220093" y="5182635"/>
                  <a:ext cx="3241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/>
                    <a:t>9</a:t>
                  </a:r>
                  <a:endParaRPr kumimoji="1" lang="zh-TW" altLang="en-US" sz="2000" dirty="0"/>
                </a:p>
              </p:txBody>
            </p:sp>
          </p:grpSp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1D8F6B28-982F-E04F-9BA6-A828E58312EC}"/>
                  </a:ext>
                </a:extLst>
              </p:cNvPr>
              <p:cNvGrpSpPr/>
              <p:nvPr/>
            </p:nvGrpSpPr>
            <p:grpSpPr>
              <a:xfrm>
                <a:off x="3607294" y="6040740"/>
                <a:ext cx="431297" cy="400110"/>
                <a:chOff x="5186599" y="5182635"/>
                <a:chExt cx="431297" cy="400110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EF6D93A3-01AA-7647-9F9F-BF25A0A72C4B}"/>
                    </a:ext>
                  </a:extLst>
                </p:cNvPr>
                <p:cNvSpPr/>
                <p:nvPr/>
              </p:nvSpPr>
              <p:spPr bwMode="auto">
                <a:xfrm>
                  <a:off x="5186599" y="5197262"/>
                  <a:ext cx="431297" cy="370857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2400" b="0" i="0" u="none" strike="noStrike" cap="none" normalizeH="0" baseline="0">
                    <a:ln>
                      <a:noFill/>
                    </a:ln>
                    <a:effectLst/>
                    <a:latin typeface="Tahoma" charset="0"/>
                    <a:ea typeface="新細明體" charset="0"/>
                    <a:cs typeface="新細明體" charset="0"/>
                  </a:endParaRPr>
                </a:p>
              </p:txBody>
            </p:sp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406C3B9E-AD40-434B-ACA0-DB54EC006163}"/>
                    </a:ext>
                  </a:extLst>
                </p:cNvPr>
                <p:cNvSpPr txBox="1"/>
                <p:nvPr/>
              </p:nvSpPr>
              <p:spPr>
                <a:xfrm>
                  <a:off x="5220093" y="5182635"/>
                  <a:ext cx="3241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/>
                    <a:t>4</a:t>
                  </a:r>
                  <a:endParaRPr kumimoji="1" lang="zh-TW" altLang="en-US" sz="2000" dirty="0"/>
                </a:p>
              </p:txBody>
            </p:sp>
          </p:grpSp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65A0B6BA-1150-DE46-AD3E-01EDA27EB042}"/>
                  </a:ext>
                </a:extLst>
              </p:cNvPr>
              <p:cNvGrpSpPr/>
              <p:nvPr/>
            </p:nvGrpSpPr>
            <p:grpSpPr>
              <a:xfrm>
                <a:off x="4037919" y="6037566"/>
                <a:ext cx="431297" cy="400110"/>
                <a:chOff x="5186599" y="5182635"/>
                <a:chExt cx="431297" cy="400110"/>
              </a:xfrm>
            </p:grpSpPr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1BBAEF7A-4CD2-EE49-98E0-D616E910B3D1}"/>
                    </a:ext>
                  </a:extLst>
                </p:cNvPr>
                <p:cNvSpPr/>
                <p:nvPr/>
              </p:nvSpPr>
              <p:spPr bwMode="auto">
                <a:xfrm>
                  <a:off x="5186599" y="5197262"/>
                  <a:ext cx="431297" cy="370857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2400" b="0" i="0" u="none" strike="noStrike" cap="none" normalizeH="0" baseline="0">
                    <a:ln>
                      <a:noFill/>
                    </a:ln>
                    <a:effectLst/>
                    <a:latin typeface="Tahoma" charset="0"/>
                    <a:ea typeface="新細明體" charset="0"/>
                    <a:cs typeface="新細明體" charset="0"/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4073B029-1B98-AB42-AA7B-A9C5BC7A8A9E}"/>
                    </a:ext>
                  </a:extLst>
                </p:cNvPr>
                <p:cNvSpPr txBox="1"/>
                <p:nvPr/>
              </p:nvSpPr>
              <p:spPr>
                <a:xfrm>
                  <a:off x="5220093" y="5182635"/>
                  <a:ext cx="3241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/>
                    <a:t>8</a:t>
                  </a:r>
                  <a:endParaRPr kumimoji="1" lang="zh-TW" altLang="en-US" sz="2000" dirty="0"/>
                </a:p>
              </p:txBody>
            </p:sp>
          </p:grpSp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B33CBF1D-2280-7344-8E6B-FE858B300CDB}"/>
                  </a:ext>
                </a:extLst>
              </p:cNvPr>
              <p:cNvGrpSpPr/>
              <p:nvPr/>
            </p:nvGrpSpPr>
            <p:grpSpPr>
              <a:xfrm>
                <a:off x="4424155" y="6037566"/>
                <a:ext cx="470488" cy="400110"/>
                <a:chOff x="5147408" y="5182635"/>
                <a:chExt cx="470488" cy="400110"/>
              </a:xfrm>
            </p:grpSpPr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3957E669-FE28-8048-92E0-9843B86FBF4E}"/>
                    </a:ext>
                  </a:extLst>
                </p:cNvPr>
                <p:cNvSpPr/>
                <p:nvPr/>
              </p:nvSpPr>
              <p:spPr bwMode="auto">
                <a:xfrm>
                  <a:off x="5186599" y="5197262"/>
                  <a:ext cx="431297" cy="370857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2400" b="0" i="0" u="none" strike="noStrike" cap="none" normalizeH="0" baseline="0">
                    <a:ln>
                      <a:noFill/>
                    </a:ln>
                    <a:effectLst/>
                    <a:latin typeface="Tahoma" charset="0"/>
                    <a:ea typeface="新細明體" charset="0"/>
                    <a:cs typeface="新細明體" charset="0"/>
                  </a:endParaRP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A7560FBB-0D7D-AF4F-AFA4-59D110F5E2FB}"/>
                    </a:ext>
                  </a:extLst>
                </p:cNvPr>
                <p:cNvSpPr txBox="1"/>
                <p:nvPr/>
              </p:nvSpPr>
              <p:spPr>
                <a:xfrm>
                  <a:off x="5147408" y="5182635"/>
                  <a:ext cx="463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/>
                    <a:t>14</a:t>
                  </a:r>
                  <a:endParaRPr kumimoji="1" lang="zh-TW" altLang="en-US" sz="2000" dirty="0"/>
                </a:p>
              </p:txBody>
            </p:sp>
          </p:grp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4D4BF0A9-4093-B143-8B46-BA194774D1D8}"/>
                  </a:ext>
                </a:extLst>
              </p:cNvPr>
              <p:cNvGrpSpPr/>
              <p:nvPr/>
            </p:nvGrpSpPr>
            <p:grpSpPr>
              <a:xfrm>
                <a:off x="4856203" y="6039495"/>
                <a:ext cx="463588" cy="400110"/>
                <a:chOff x="5161911" y="5182635"/>
                <a:chExt cx="463588" cy="400110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1B01E3E1-57C4-E04A-B708-92E45F0D86B6}"/>
                    </a:ext>
                  </a:extLst>
                </p:cNvPr>
                <p:cNvSpPr/>
                <p:nvPr/>
              </p:nvSpPr>
              <p:spPr bwMode="auto">
                <a:xfrm>
                  <a:off x="5186599" y="5197262"/>
                  <a:ext cx="431297" cy="370857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2400" b="0" i="0" u="none" strike="noStrike" cap="none" normalizeH="0" baseline="0">
                    <a:ln>
                      <a:noFill/>
                    </a:ln>
                    <a:effectLst/>
                    <a:latin typeface="Tahoma" charset="0"/>
                    <a:ea typeface="新細明體" charset="0"/>
                    <a:cs typeface="新細明體" charset="0"/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0DC4852A-FF82-ED44-B3F5-87F358F4C870}"/>
                    </a:ext>
                  </a:extLst>
                </p:cNvPr>
                <p:cNvSpPr txBox="1"/>
                <p:nvPr/>
              </p:nvSpPr>
              <p:spPr>
                <a:xfrm>
                  <a:off x="5161911" y="5182635"/>
                  <a:ext cx="463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/>
                    <a:t>16</a:t>
                  </a:r>
                  <a:endParaRPr kumimoji="1" lang="zh-TW" altLang="en-US" sz="2000" dirty="0"/>
                </a:p>
              </p:txBody>
            </p:sp>
          </p:grpSp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F05D9DDF-AD53-3F43-A1E0-84032FF83C6E}"/>
                  </a:ext>
                </a:extLst>
              </p:cNvPr>
              <p:cNvGrpSpPr/>
              <p:nvPr/>
            </p:nvGrpSpPr>
            <p:grpSpPr>
              <a:xfrm>
                <a:off x="5308847" y="6036444"/>
                <a:ext cx="431297" cy="400110"/>
                <a:chOff x="5186599" y="5182635"/>
                <a:chExt cx="431297" cy="400110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05DE1B4A-7976-D84B-A09A-8F968F454125}"/>
                    </a:ext>
                  </a:extLst>
                </p:cNvPr>
                <p:cNvSpPr/>
                <p:nvPr/>
              </p:nvSpPr>
              <p:spPr bwMode="auto">
                <a:xfrm>
                  <a:off x="5186599" y="5197262"/>
                  <a:ext cx="431297" cy="370857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2400" b="0" i="0" u="none" strike="noStrike" cap="none" normalizeH="0" baseline="0">
                    <a:ln>
                      <a:noFill/>
                    </a:ln>
                    <a:effectLst/>
                    <a:latin typeface="Tahoma" charset="0"/>
                    <a:ea typeface="新細明體" charset="0"/>
                    <a:cs typeface="新細明體" charset="0"/>
                  </a:endParaRPr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FAE7963D-2AA9-DD4D-B23F-1CB4CAE93208}"/>
                    </a:ext>
                  </a:extLst>
                </p:cNvPr>
                <p:cNvSpPr txBox="1"/>
                <p:nvPr/>
              </p:nvSpPr>
              <p:spPr>
                <a:xfrm>
                  <a:off x="5220093" y="5182635"/>
                  <a:ext cx="3241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/>
                    <a:t>2</a:t>
                  </a:r>
                  <a:endParaRPr kumimoji="1" lang="zh-TW" altLang="en-US" sz="2000" dirty="0"/>
                </a:p>
              </p:txBody>
            </p:sp>
          </p:grpSp>
        </p:grp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11B621E-32E7-2F42-B429-25D5428BCC7C}"/>
                </a:ext>
              </a:extLst>
            </p:cNvPr>
            <p:cNvSpPr txBox="1"/>
            <p:nvPr/>
          </p:nvSpPr>
          <p:spPr>
            <a:xfrm>
              <a:off x="1504494" y="5649378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1</a:t>
              </a:r>
              <a:endParaRPr kumimoji="1"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D898778-C28C-0E46-B923-FB5239FD7417}"/>
                </a:ext>
              </a:extLst>
            </p:cNvPr>
            <p:cNvSpPr txBox="1"/>
            <p:nvPr/>
          </p:nvSpPr>
          <p:spPr>
            <a:xfrm>
              <a:off x="1942683" y="5638737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2</a:t>
              </a:r>
              <a:endParaRPr kumimoji="1"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5AE70E8-5B8A-5F45-B1A6-18730D9C5705}"/>
                </a:ext>
              </a:extLst>
            </p:cNvPr>
            <p:cNvSpPr txBox="1"/>
            <p:nvPr/>
          </p:nvSpPr>
          <p:spPr>
            <a:xfrm>
              <a:off x="2341446" y="5631631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3</a:t>
              </a:r>
              <a:endParaRPr kumimoji="1"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9FA157D-C1A4-1E4E-A75C-8407AD38B8B0}"/>
                </a:ext>
              </a:extLst>
            </p:cNvPr>
            <p:cNvSpPr txBox="1"/>
            <p:nvPr/>
          </p:nvSpPr>
          <p:spPr>
            <a:xfrm>
              <a:off x="2779635" y="5631631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4</a:t>
              </a:r>
              <a:endParaRPr kumimoji="1"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7F0960F-36AA-664D-B94C-B7DC5C73A4F6}"/>
                </a:ext>
              </a:extLst>
            </p:cNvPr>
            <p:cNvSpPr txBox="1"/>
            <p:nvPr/>
          </p:nvSpPr>
          <p:spPr>
            <a:xfrm>
              <a:off x="3206369" y="5628851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kumimoji="1"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0C5775F-5E9B-9D44-9728-9CD91DEF65E4}"/>
                </a:ext>
              </a:extLst>
            </p:cNvPr>
            <p:cNvSpPr txBox="1"/>
            <p:nvPr/>
          </p:nvSpPr>
          <p:spPr>
            <a:xfrm>
              <a:off x="3644558" y="5618210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kumimoji="1"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55D9E64-D204-E648-85B0-EE09BA5136A8}"/>
                </a:ext>
              </a:extLst>
            </p:cNvPr>
            <p:cNvSpPr txBox="1"/>
            <p:nvPr/>
          </p:nvSpPr>
          <p:spPr>
            <a:xfrm>
              <a:off x="4043321" y="5611104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kumimoji="1"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F6044C8A-49D6-0D4F-A658-6749CA9DA92A}"/>
                </a:ext>
              </a:extLst>
            </p:cNvPr>
            <p:cNvSpPr txBox="1"/>
            <p:nvPr/>
          </p:nvSpPr>
          <p:spPr>
            <a:xfrm>
              <a:off x="4481510" y="5611104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</a:t>
              </a:r>
              <a:endParaRPr kumimoji="1"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519A38-0AAB-A441-A428-09C24D42ED20}"/>
                </a:ext>
              </a:extLst>
            </p:cNvPr>
            <p:cNvSpPr txBox="1"/>
            <p:nvPr/>
          </p:nvSpPr>
          <p:spPr>
            <a:xfrm>
              <a:off x="4891846" y="5611851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9</a:t>
              </a:r>
              <a:endParaRPr kumimoji="1"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6CBA828-0E1B-8D4A-B5C5-1615E6BBFE68}"/>
                </a:ext>
              </a:extLst>
            </p:cNvPr>
            <p:cNvSpPr txBox="1"/>
            <p:nvPr/>
          </p:nvSpPr>
          <p:spPr>
            <a:xfrm>
              <a:off x="5330035" y="5601210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10</a:t>
              </a:r>
              <a:endParaRPr kumimoji="1" lang="zh-TW" altLang="en-US" dirty="0"/>
            </a:p>
          </p:txBody>
        </p:sp>
      </p:grpSp>
      <p:pic>
        <p:nvPicPr>
          <p:cNvPr id="49" name="Picture 11">
            <a:extLst>
              <a:ext uri="{FF2B5EF4-FFF2-40B4-BE49-F238E27FC236}">
                <a16:creationId xmlns:a16="http://schemas.microsoft.com/office/drawing/2014/main" id="{43872AF2-3BCA-BA44-AFA6-B1B1880CF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74" y="2813959"/>
            <a:ext cx="4324364" cy="1191105"/>
          </a:xfrm>
          <a:prstGeom prst="rect">
            <a:avLst/>
          </a:prstGeom>
          <a:noFill/>
          <a:ln w="9525">
            <a:solidFill>
              <a:srgbClr val="0037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D36F2560-13CF-F248-8451-597B13A03C9E}"/>
              </a:ext>
            </a:extLst>
          </p:cNvPr>
          <p:cNvSpPr txBox="1"/>
          <p:nvPr/>
        </p:nvSpPr>
        <p:spPr>
          <a:xfrm>
            <a:off x="112754" y="3086345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800" dirty="0">
                <a:solidFill>
                  <a:srgbClr val="0037FF"/>
                </a:solidFill>
                <a:latin typeface="Times" charset="0"/>
                <a:ea typeface="Times" charset="0"/>
                <a:cs typeface="Times" charset="0"/>
              </a:rPr>
              <a:t>Physical Structure </a:t>
            </a:r>
          </a:p>
          <a:p>
            <a:r>
              <a:rPr kumimoji="1" lang="en-US" altLang="zh-TW" sz="1800" dirty="0">
                <a:solidFill>
                  <a:srgbClr val="0037FF"/>
                </a:solidFill>
                <a:latin typeface="Times" charset="0"/>
                <a:ea typeface="Times" charset="0"/>
                <a:cs typeface="Times" charset="0"/>
              </a:rPr>
              <a:t>of a Max heap</a:t>
            </a:r>
            <a:endParaRPr kumimoji="1" lang="zh-TW" altLang="en-US" sz="1800" dirty="0">
              <a:solidFill>
                <a:srgbClr val="0037FF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D94DCAF-0E6D-2943-90C6-1082704E8CBE}"/>
              </a:ext>
            </a:extLst>
          </p:cNvPr>
          <p:cNvSpPr txBox="1"/>
          <p:nvPr/>
        </p:nvSpPr>
        <p:spPr>
          <a:xfrm>
            <a:off x="595762" y="1005881"/>
            <a:ext cx="14798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1800" dirty="0">
                <a:solidFill>
                  <a:srgbClr val="0037FF"/>
                </a:solidFill>
                <a:latin typeface="Times" charset="0"/>
                <a:ea typeface="Times" charset="0"/>
                <a:cs typeface="Times" charset="0"/>
              </a:rPr>
              <a:t>Input an array</a:t>
            </a:r>
            <a:endParaRPr kumimoji="1" lang="zh-TW" altLang="en-US" sz="1800" dirty="0">
              <a:solidFill>
                <a:srgbClr val="0037FF"/>
              </a:solidFill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B89729AB-62D2-6B4F-B0B9-46125D7744F6}"/>
              </a:ext>
            </a:extLst>
          </p:cNvPr>
          <p:cNvGrpSpPr/>
          <p:nvPr/>
        </p:nvGrpSpPr>
        <p:grpSpPr>
          <a:xfrm>
            <a:off x="2905098" y="1421405"/>
            <a:ext cx="1718687" cy="1318170"/>
            <a:chOff x="2905098" y="1421405"/>
            <a:chExt cx="1718687" cy="1318170"/>
          </a:xfrm>
        </p:grpSpPr>
        <p:sp>
          <p:nvSpPr>
            <p:cNvPr id="52" name="文件 51">
              <a:extLst>
                <a:ext uri="{FF2B5EF4-FFF2-40B4-BE49-F238E27FC236}">
                  <a16:creationId xmlns:a16="http://schemas.microsoft.com/office/drawing/2014/main" id="{CADC97FE-A4C2-2E45-83A0-C25A9ECD3CC1}"/>
                </a:ext>
              </a:extLst>
            </p:cNvPr>
            <p:cNvSpPr/>
            <p:nvPr/>
          </p:nvSpPr>
          <p:spPr bwMode="auto">
            <a:xfrm>
              <a:off x="2921910" y="1839112"/>
              <a:ext cx="1701875" cy="472426"/>
            </a:xfrm>
            <a:prstGeom prst="flowChartDocumen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93BCE5B5-5B7A-4F46-BDC4-C8D14D2751C6}"/>
                </a:ext>
              </a:extLst>
            </p:cNvPr>
            <p:cNvSpPr txBox="1"/>
            <p:nvPr/>
          </p:nvSpPr>
          <p:spPr>
            <a:xfrm>
              <a:off x="2905098" y="1942205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800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Build Max heap</a:t>
              </a:r>
              <a:endParaRPr kumimoji="1" lang="zh-TW" altLang="en-US" sz="18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4" name="向下箭號 53">
              <a:extLst>
                <a:ext uri="{FF2B5EF4-FFF2-40B4-BE49-F238E27FC236}">
                  <a16:creationId xmlns:a16="http://schemas.microsoft.com/office/drawing/2014/main" id="{C2C96808-B576-BD46-859C-E81D8AD96D99}"/>
                </a:ext>
              </a:extLst>
            </p:cNvPr>
            <p:cNvSpPr/>
            <p:nvPr/>
          </p:nvSpPr>
          <p:spPr bwMode="auto">
            <a:xfrm>
              <a:off x="3424932" y="1421405"/>
              <a:ext cx="422790" cy="427592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56" name="向下箭號 55">
              <a:extLst>
                <a:ext uri="{FF2B5EF4-FFF2-40B4-BE49-F238E27FC236}">
                  <a16:creationId xmlns:a16="http://schemas.microsoft.com/office/drawing/2014/main" id="{561830AE-C9ED-EE42-B1B6-45ACB8DE75A3}"/>
                </a:ext>
              </a:extLst>
            </p:cNvPr>
            <p:cNvSpPr/>
            <p:nvPr/>
          </p:nvSpPr>
          <p:spPr bwMode="auto">
            <a:xfrm>
              <a:off x="3419363" y="2296388"/>
              <a:ext cx="395537" cy="443187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新細明體" charset="0"/>
                <a:cs typeface="新細明體" charset="0"/>
              </a:endParaRPr>
            </a:p>
          </p:txBody>
        </p:sp>
      </p:grpSp>
      <p:pic>
        <p:nvPicPr>
          <p:cNvPr id="57" name="Picture 10">
            <a:extLst>
              <a:ext uri="{FF2B5EF4-FFF2-40B4-BE49-F238E27FC236}">
                <a16:creationId xmlns:a16="http://schemas.microsoft.com/office/drawing/2014/main" id="{BE166259-AF29-1846-93E6-14B5989C4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4"/>
          <a:stretch>
            <a:fillRect/>
          </a:stretch>
        </p:blipFill>
        <p:spPr bwMode="auto">
          <a:xfrm>
            <a:off x="6876256" y="2780928"/>
            <a:ext cx="2159794" cy="13125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1F5BF1B5-AB4D-AC48-8761-7D29915EB82F}"/>
              </a:ext>
            </a:extLst>
          </p:cNvPr>
          <p:cNvGrpSpPr/>
          <p:nvPr/>
        </p:nvGrpSpPr>
        <p:grpSpPr>
          <a:xfrm>
            <a:off x="2890286" y="4005064"/>
            <a:ext cx="1701875" cy="1318170"/>
            <a:chOff x="2890286" y="4005064"/>
            <a:chExt cx="1701875" cy="1318170"/>
          </a:xfrm>
        </p:grpSpPr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078D5749-9F73-7C46-A527-88457E1E1A12}"/>
                </a:ext>
              </a:extLst>
            </p:cNvPr>
            <p:cNvSpPr txBox="1"/>
            <p:nvPr/>
          </p:nvSpPr>
          <p:spPr>
            <a:xfrm>
              <a:off x="2899747" y="4525864"/>
              <a:ext cx="1460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800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Output Max’s</a:t>
              </a:r>
              <a:endParaRPr kumimoji="1" lang="zh-TW" altLang="en-US" sz="18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9" name="向下箭號 58">
              <a:extLst>
                <a:ext uri="{FF2B5EF4-FFF2-40B4-BE49-F238E27FC236}">
                  <a16:creationId xmlns:a16="http://schemas.microsoft.com/office/drawing/2014/main" id="{BAE6165A-5CDE-134E-80BB-F8BD9B5CA6F3}"/>
                </a:ext>
              </a:extLst>
            </p:cNvPr>
            <p:cNvSpPr/>
            <p:nvPr/>
          </p:nvSpPr>
          <p:spPr bwMode="auto">
            <a:xfrm>
              <a:off x="3419581" y="4005064"/>
              <a:ext cx="422790" cy="427592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0" name="向下箭號 59">
              <a:extLst>
                <a:ext uri="{FF2B5EF4-FFF2-40B4-BE49-F238E27FC236}">
                  <a16:creationId xmlns:a16="http://schemas.microsoft.com/office/drawing/2014/main" id="{BD07E9E1-2E7D-6E4C-9CCB-33F8DEAEAAD2}"/>
                </a:ext>
              </a:extLst>
            </p:cNvPr>
            <p:cNvSpPr/>
            <p:nvPr/>
          </p:nvSpPr>
          <p:spPr bwMode="auto">
            <a:xfrm>
              <a:off x="3414012" y="4880047"/>
              <a:ext cx="395537" cy="443187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1" name="文件 60">
              <a:extLst>
                <a:ext uri="{FF2B5EF4-FFF2-40B4-BE49-F238E27FC236}">
                  <a16:creationId xmlns:a16="http://schemas.microsoft.com/office/drawing/2014/main" id="{176E566D-8D25-194F-8579-7162A9BB5315}"/>
                </a:ext>
              </a:extLst>
            </p:cNvPr>
            <p:cNvSpPr/>
            <p:nvPr/>
          </p:nvSpPr>
          <p:spPr bwMode="auto">
            <a:xfrm>
              <a:off x="2890286" y="4422770"/>
              <a:ext cx="1701875" cy="472426"/>
            </a:xfrm>
            <a:prstGeom prst="flowChartDocumen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新細明體" charset="0"/>
                <a:cs typeface="新細明體" charset="0"/>
              </a:endParaRPr>
            </a:p>
          </p:txBody>
        </p:sp>
      </p:grp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53A65EA-0EDD-384F-98F3-5F5C6FEF163A}"/>
              </a:ext>
            </a:extLst>
          </p:cNvPr>
          <p:cNvSpPr txBox="1"/>
          <p:nvPr/>
        </p:nvSpPr>
        <p:spPr>
          <a:xfrm>
            <a:off x="146050" y="532323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800" dirty="0">
                <a:solidFill>
                  <a:srgbClr val="0037FF"/>
                </a:solidFill>
                <a:latin typeface="Times" charset="0"/>
                <a:ea typeface="Times" charset="0"/>
                <a:cs typeface="Times" charset="0"/>
              </a:rPr>
              <a:t>Sorted array</a:t>
            </a:r>
            <a:endParaRPr kumimoji="1" lang="zh-TW" altLang="en-US" sz="1800" dirty="0">
              <a:solidFill>
                <a:srgbClr val="0037FF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11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>
                <a:latin typeface="Times" charset="0"/>
                <a:ea typeface="Times" charset="0"/>
                <a:cs typeface="Times" charset="0"/>
              </a:rPr>
              <a:t>Chapter 6</a:t>
            </a:r>
          </a:p>
        </p:txBody>
      </p:sp>
      <p:sp>
        <p:nvSpPr>
          <p:cNvPr id="358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>
                <a:latin typeface="Times" charset="0"/>
                <a:ea typeface="Times" charset="0"/>
                <a:cs typeface="Times" charset="0"/>
              </a:rPr>
              <a:t>P.</a:t>
            </a:r>
            <a:fld id="{13FC6340-59E9-214B-BB5D-9B4568E58560}" type="slidenum">
              <a:rPr kumimoji="0" lang="en-US" altLang="zh-TW" sz="1400">
                <a:latin typeface="Times" charset="0"/>
                <a:ea typeface="Times" charset="0"/>
                <a:cs typeface="Time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TW" sz="14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Times" charset="0"/>
                <a:ea typeface="Times" charset="0"/>
                <a:cs typeface="Times" charset="0"/>
              </a:rPr>
              <a:t>7.5 </a:t>
            </a:r>
            <a:r>
              <a:rPr lang="en-US" altLang="zh-TW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Priority queues</a:t>
            </a:r>
            <a:endParaRPr lang="en-US" altLang="zh-TW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82689" y="2017713"/>
            <a:ext cx="7133728" cy="41148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A </a:t>
            </a:r>
            <a:r>
              <a:rPr lang="en-US" altLang="zh-TW" sz="2400" b="1" dirty="0">
                <a:solidFill>
                  <a:schemeClr val="hlink"/>
                </a:solidFill>
                <a:latin typeface="Times" charset="0"/>
                <a:ea typeface="Times" charset="0"/>
                <a:cs typeface="Times" charset="0"/>
              </a:rPr>
              <a:t>priority queue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 is a data structure that maintains a set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S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 of elements, each with an associated value called a </a:t>
            </a:r>
            <a:r>
              <a:rPr lang="en-US" altLang="zh-TW" sz="2400" b="1" dirty="0">
                <a:solidFill>
                  <a:schemeClr val="hlink"/>
                </a:solidFill>
                <a:latin typeface="Times" charset="0"/>
                <a:ea typeface="Times" charset="0"/>
                <a:cs typeface="Times" charset="0"/>
              </a:rPr>
              <a:t>key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 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A </a:t>
            </a:r>
            <a:r>
              <a:rPr lang="en-US" altLang="zh-TW" sz="2400" b="1" dirty="0">
                <a:solidFill>
                  <a:schemeClr val="hlink"/>
                </a:solidFill>
                <a:latin typeface="Times" charset="0"/>
                <a:ea typeface="Times" charset="0"/>
                <a:cs typeface="Times" charset="0"/>
              </a:rPr>
              <a:t>max-priority queue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 supports the following operations:</a:t>
            </a:r>
          </a:p>
          <a:p>
            <a:pPr eaLnBrk="1" hangingPunct="1"/>
            <a:r>
              <a:rPr lang="en-US" altLang="zh-TW" sz="2400" b="1" dirty="0">
                <a:latin typeface="Times" charset="0"/>
                <a:ea typeface="Times" charset="0"/>
                <a:cs typeface="Times" charset="0"/>
              </a:rPr>
              <a:t>Insert 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S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)		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O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(log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eaLnBrk="1" hangingPunct="1"/>
            <a:r>
              <a:rPr lang="en-US" altLang="zh-TW" sz="2400" b="1" dirty="0">
                <a:latin typeface="Times" charset="0"/>
                <a:ea typeface="Times" charset="0"/>
                <a:cs typeface="Times" charset="0"/>
              </a:rPr>
              <a:t>Maximum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 (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S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)	   	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O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(1)</a:t>
            </a:r>
          </a:p>
          <a:p>
            <a:pPr eaLnBrk="1" hangingPunct="1"/>
            <a:r>
              <a:rPr lang="en-US" altLang="zh-TW" sz="2400" b="1" dirty="0">
                <a:latin typeface="Times" charset="0"/>
                <a:ea typeface="Times" charset="0"/>
                <a:cs typeface="Times" charset="0"/>
              </a:rPr>
              <a:t>Extract-Max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 (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S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)		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O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(log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eaLnBrk="1" hangingPunct="1"/>
            <a:r>
              <a:rPr lang="en-US" altLang="zh-TW" sz="2400" b="1" dirty="0">
                <a:latin typeface="Times" charset="0"/>
                <a:ea typeface="Times" charset="0"/>
                <a:cs typeface="Times" charset="0"/>
              </a:rPr>
              <a:t>Increase-Key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 (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S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)	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O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(log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eaLnBrk="1" hangingPunct="1"/>
            <a:endParaRPr lang="en-US" altLang="zh-TW" sz="2400" dirty="0">
              <a:latin typeface="Times" charset="0"/>
              <a:ea typeface="Times" charset="0"/>
              <a:cs typeface="Times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6</a:t>
            </a:r>
          </a:p>
        </p:txBody>
      </p:sp>
      <p:sp>
        <p:nvSpPr>
          <p:cNvPr id="368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42F60EFC-4805-FE45-B630-619F4EDEB81D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TW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latin typeface="Times" charset="0"/>
                <a:ea typeface="Times" charset="0"/>
                <a:cs typeface="Times" charset="0"/>
              </a:rPr>
              <a:t>Heap_Extract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-Max(</a:t>
            </a:r>
            <a:r>
              <a:rPr lang="en-US" altLang="zh-TW" i="1" dirty="0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) </a:t>
            </a:r>
          </a:p>
        </p:txBody>
      </p:sp>
      <p:sp>
        <p:nvSpPr>
          <p:cNvPr id="368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 New Roman" charset="0"/>
              </a:rPr>
              <a:t>1  </a:t>
            </a:r>
            <a:r>
              <a:rPr lang="en-US" altLang="zh-TW" sz="2800" b="1" dirty="0">
                <a:latin typeface="Times New Roman" charset="0"/>
              </a:rPr>
              <a:t>if</a:t>
            </a:r>
            <a:r>
              <a:rPr lang="en-US" altLang="zh-TW" sz="2800" dirty="0">
                <a:latin typeface="Times New Roman" charset="0"/>
              </a:rPr>
              <a:t> heap-size[</a:t>
            </a:r>
            <a:r>
              <a:rPr lang="en-US" altLang="zh-TW" sz="2800" i="1" dirty="0">
                <a:latin typeface="Times New Roman" charset="0"/>
              </a:rPr>
              <a:t>A</a:t>
            </a:r>
            <a:r>
              <a:rPr lang="en-US" altLang="zh-TW" sz="2800" dirty="0">
                <a:latin typeface="Times New Roman" charset="0"/>
              </a:rPr>
              <a:t>] &lt; 1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 New Roman" charset="0"/>
              </a:rPr>
              <a:t>2     </a:t>
            </a:r>
            <a:r>
              <a:rPr lang="en-US" altLang="zh-TW" sz="2800" b="1" dirty="0">
                <a:latin typeface="Times New Roman" charset="0"/>
              </a:rPr>
              <a:t>then error</a:t>
            </a:r>
            <a:r>
              <a:rPr lang="en-US" altLang="zh-TW" sz="2800" dirty="0">
                <a:latin typeface="Times New Roman" charset="0"/>
              </a:rPr>
              <a:t> </a:t>
            </a:r>
            <a:r>
              <a:rPr lang="zh-TW" altLang="en-US" sz="2800" dirty="0">
                <a:latin typeface="Times" charset="0"/>
                <a:ea typeface="Times" charset="0"/>
                <a:cs typeface="Times" charset="0"/>
              </a:rPr>
              <a:t>“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heap underflow</a:t>
            </a:r>
            <a:r>
              <a:rPr lang="zh-TW" altLang="en-US" sz="2800" dirty="0">
                <a:latin typeface="Times" charset="0"/>
                <a:ea typeface="Times" charset="0"/>
                <a:cs typeface="Times" charset="0"/>
              </a:rPr>
              <a:t>”</a:t>
            </a:r>
            <a:endParaRPr lang="en-US" altLang="zh-TW" sz="2800" dirty="0">
              <a:latin typeface="Times" charset="0"/>
              <a:ea typeface="Times" charset="0"/>
              <a:cs typeface="Times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 New Roman" charset="0"/>
              </a:rPr>
              <a:t>3  max </a:t>
            </a:r>
            <a:r>
              <a:rPr lang="en-US" altLang="zh-TW" sz="2800" dirty="0">
                <a:latin typeface="Times New Roman" charset="0"/>
                <a:sym typeface="Symbol" charset="2"/>
              </a:rPr>
              <a:t> 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A</a:t>
            </a:r>
            <a:r>
              <a:rPr lang="en-US" altLang="zh-TW" sz="2800" dirty="0">
                <a:latin typeface="Times New Roman" charset="0"/>
                <a:sym typeface="Symbol" charset="2"/>
              </a:rPr>
              <a:t>[1]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 New Roman" charset="0"/>
                <a:sym typeface="Symbol" charset="2"/>
              </a:rPr>
              <a:t>4  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A</a:t>
            </a:r>
            <a:r>
              <a:rPr lang="en-US" altLang="zh-TW" sz="2800" dirty="0">
                <a:latin typeface="Times New Roman" charset="0"/>
                <a:sym typeface="Symbol" charset="2"/>
              </a:rPr>
              <a:t>[1] 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A</a:t>
            </a:r>
            <a:r>
              <a:rPr lang="en-US" altLang="zh-TW" sz="2800" dirty="0">
                <a:latin typeface="Times New Roman" charset="0"/>
                <a:sym typeface="Symbol" charset="2"/>
              </a:rPr>
              <a:t>[heap-size[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A</a:t>
            </a:r>
            <a:r>
              <a:rPr lang="en-US" altLang="zh-TW" sz="2800" dirty="0">
                <a:latin typeface="Times New Roman" charset="0"/>
                <a:sym typeface="Symbol" charset="2"/>
              </a:rPr>
              <a:t>]]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 New Roman" charset="0"/>
                <a:sym typeface="Symbol" charset="2"/>
              </a:rPr>
              <a:t>5  heap-size[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A</a:t>
            </a:r>
            <a:r>
              <a:rPr lang="en-US" altLang="zh-TW" sz="2800" dirty="0">
                <a:latin typeface="Times New Roman" charset="0"/>
                <a:sym typeface="Symbol" charset="2"/>
              </a:rPr>
              <a:t>]  heap-size[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A</a:t>
            </a:r>
            <a:r>
              <a:rPr lang="en-US" altLang="zh-TW" sz="2800" dirty="0">
                <a:latin typeface="Times New Roman" charset="0"/>
                <a:sym typeface="Symbol" charset="2"/>
              </a:rPr>
              <a:t>] - 1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 New Roman" charset="0"/>
                <a:sym typeface="Symbol" charset="2"/>
              </a:rPr>
              <a:t>6  Max-</a:t>
            </a:r>
            <a:r>
              <a:rPr lang="en-US" altLang="zh-TW" sz="2800" dirty="0" err="1">
                <a:latin typeface="Times New Roman" charset="0"/>
                <a:sym typeface="Symbol" charset="2"/>
              </a:rPr>
              <a:t>Heapify</a:t>
            </a:r>
            <a:r>
              <a:rPr lang="en-US" altLang="zh-TW" sz="2800" dirty="0">
                <a:latin typeface="Times New Roman" charset="0"/>
                <a:sym typeface="Symbol" charset="2"/>
              </a:rPr>
              <a:t> (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A</a:t>
            </a:r>
            <a:r>
              <a:rPr lang="en-US" altLang="zh-TW" sz="2800" dirty="0">
                <a:latin typeface="Times New Roman" charset="0"/>
                <a:sym typeface="Symbol" charset="2"/>
              </a:rPr>
              <a:t>, 1)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 New Roman" charset="0"/>
                <a:sym typeface="Symbol" charset="2"/>
              </a:rPr>
              <a:t>7  </a:t>
            </a:r>
            <a:r>
              <a:rPr lang="en-US" altLang="zh-TW" sz="2800" b="1" dirty="0">
                <a:latin typeface="Times New Roman" charset="0"/>
                <a:sym typeface="Symbol" charset="2"/>
              </a:rPr>
              <a:t>return</a:t>
            </a:r>
            <a:r>
              <a:rPr lang="en-US" altLang="zh-TW" sz="2800" dirty="0">
                <a:latin typeface="Times New Roman" charset="0"/>
                <a:sym typeface="Symbol" charset="2"/>
              </a:rPr>
              <a:t> max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6</a:t>
            </a:r>
          </a:p>
        </p:txBody>
      </p:sp>
      <p:sp>
        <p:nvSpPr>
          <p:cNvPr id="378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E5703760-418C-BB40-819E-C553EF3F1FE9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TW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Times" charset="0"/>
                <a:ea typeface="Times" charset="0"/>
                <a:cs typeface="Times" charset="0"/>
              </a:rPr>
              <a:t>Heap-Increase-Key (</a:t>
            </a:r>
            <a:r>
              <a:rPr lang="en-US" altLang="zh-TW" i="1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zh-TW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altLang="zh-TW" i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zh-TW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altLang="zh-TW" i="1">
                <a:latin typeface="Times" charset="0"/>
                <a:ea typeface="Times" charset="0"/>
                <a:cs typeface="Times" charset="0"/>
              </a:rPr>
              <a:t>key</a:t>
            </a:r>
            <a:r>
              <a:rPr lang="en-US" altLang="zh-TW">
                <a:latin typeface="Times" charset="0"/>
                <a:ea typeface="Times" charset="0"/>
                <a:cs typeface="Times" charset="0"/>
              </a:rPr>
              <a:t>)	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1  </a:t>
            </a:r>
            <a:r>
              <a:rPr lang="en-US" altLang="zh-TW" sz="2800" b="1" dirty="0">
                <a:latin typeface="Times" charset="0"/>
                <a:ea typeface="Times" charset="0"/>
                <a:cs typeface="Times" charset="0"/>
              </a:rPr>
              <a:t>if 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key &lt; </a:t>
            </a:r>
            <a:r>
              <a:rPr lang="en-US" altLang="zh-TW" sz="2800" i="1" dirty="0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[</a:t>
            </a:r>
            <a:r>
              <a:rPr lang="en-US" altLang="zh-TW" sz="2800" i="1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]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2    </a:t>
            </a:r>
            <a:r>
              <a:rPr lang="en-US" altLang="zh-TW" sz="2800" b="1" dirty="0">
                <a:latin typeface="Times" charset="0"/>
                <a:ea typeface="Times" charset="0"/>
                <a:cs typeface="Times" charset="0"/>
              </a:rPr>
              <a:t>then error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zh-TW" altLang="en-US" sz="2800" dirty="0">
                <a:latin typeface="Times" charset="0"/>
                <a:ea typeface="Times" charset="0"/>
                <a:cs typeface="Times" charset="0"/>
              </a:rPr>
              <a:t>“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new key is smaller than current key</a:t>
            </a:r>
            <a:r>
              <a:rPr lang="zh-TW" altLang="en-US" sz="2800" dirty="0">
                <a:latin typeface="Times" charset="0"/>
                <a:ea typeface="Times" charset="0"/>
                <a:cs typeface="Times" charset="0"/>
              </a:rPr>
              <a:t>”</a:t>
            </a:r>
            <a:endParaRPr lang="en-US" altLang="zh-TW" sz="2800" dirty="0">
              <a:latin typeface="Times" charset="0"/>
              <a:ea typeface="Times" charset="0"/>
              <a:cs typeface="Times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3  </a:t>
            </a:r>
            <a:r>
              <a:rPr lang="en-US" altLang="zh-TW" sz="2800" i="1" dirty="0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[</a:t>
            </a:r>
            <a:r>
              <a:rPr lang="en-US" altLang="zh-TW" sz="2800" i="1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] 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  <a:sym typeface="Symbol" charset="2"/>
              </a:rPr>
              <a:t> key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" charset="0"/>
                <a:ea typeface="Times" charset="0"/>
                <a:cs typeface="Times" charset="0"/>
                <a:sym typeface="Symbol" charset="2"/>
              </a:rPr>
              <a:t>4  </a:t>
            </a:r>
            <a:r>
              <a:rPr lang="en-US" altLang="zh-TW" sz="2800" b="1" dirty="0">
                <a:latin typeface="Times" charset="0"/>
                <a:ea typeface="Times" charset="0"/>
                <a:cs typeface="Times" charset="0"/>
                <a:sym typeface="Symbol" charset="2"/>
              </a:rPr>
              <a:t>while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  <a:sym typeface="Symbol" charset="2"/>
              </a:rPr>
              <a:t> </a:t>
            </a:r>
            <a:r>
              <a:rPr lang="en-US" altLang="zh-TW" sz="2800" i="1" dirty="0" err="1">
                <a:latin typeface="Times" charset="0"/>
                <a:ea typeface="Times" charset="0"/>
                <a:cs typeface="Times" charset="0"/>
                <a:sym typeface="Symbol" charset="2"/>
              </a:rPr>
              <a:t>i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  <a:sym typeface="Symbol" charset="2"/>
              </a:rPr>
              <a:t> &gt; 1 and </a:t>
            </a:r>
            <a:r>
              <a:rPr lang="en-US" altLang="zh-TW" sz="28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A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  <a:sym typeface="Symbol" charset="2"/>
              </a:rPr>
              <a:t>[Parent(</a:t>
            </a:r>
            <a:r>
              <a:rPr lang="en-US" altLang="zh-TW" sz="2800" i="1" dirty="0" err="1">
                <a:latin typeface="Times" charset="0"/>
                <a:ea typeface="Times" charset="0"/>
                <a:cs typeface="Times" charset="0"/>
                <a:sym typeface="Symbol" charset="2"/>
              </a:rPr>
              <a:t>i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  <a:sym typeface="Symbol" charset="2"/>
              </a:rPr>
              <a:t>)] &lt; </a:t>
            </a:r>
            <a:r>
              <a:rPr lang="en-US" altLang="zh-TW" sz="28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A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  <a:sym typeface="Symbol" charset="2"/>
              </a:rPr>
              <a:t>[</a:t>
            </a:r>
            <a:r>
              <a:rPr lang="en-US" altLang="zh-TW" sz="2800" i="1" dirty="0" err="1">
                <a:latin typeface="Times" charset="0"/>
                <a:ea typeface="Times" charset="0"/>
                <a:cs typeface="Times" charset="0"/>
                <a:sym typeface="Symbol" charset="2"/>
              </a:rPr>
              <a:t>i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  <a:sym typeface="Symbol" charset="2"/>
              </a:rPr>
              <a:t>]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" charset="0"/>
                <a:ea typeface="Times" charset="0"/>
                <a:cs typeface="Times" charset="0"/>
                <a:sym typeface="Symbol" charset="2"/>
              </a:rPr>
              <a:t>5     </a:t>
            </a:r>
            <a:r>
              <a:rPr lang="en-US" altLang="zh-TW" sz="2800" b="1" dirty="0">
                <a:latin typeface="Times" charset="0"/>
                <a:ea typeface="Times" charset="0"/>
                <a:cs typeface="Times" charset="0"/>
                <a:sym typeface="Symbol" charset="2"/>
              </a:rPr>
              <a:t>do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  <a:sym typeface="Symbol" charset="2"/>
              </a:rPr>
              <a:t> exchange </a:t>
            </a:r>
            <a:r>
              <a:rPr lang="en-US" altLang="zh-TW" sz="28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A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  <a:sym typeface="Symbol" charset="2"/>
              </a:rPr>
              <a:t>[</a:t>
            </a:r>
            <a:r>
              <a:rPr lang="en-US" altLang="zh-TW" sz="2800" i="1" dirty="0" err="1">
                <a:latin typeface="Times" charset="0"/>
                <a:ea typeface="Times" charset="0"/>
                <a:cs typeface="Times" charset="0"/>
                <a:sym typeface="Symbol" charset="2"/>
              </a:rPr>
              <a:t>i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  <a:sym typeface="Symbol" charset="2"/>
              </a:rPr>
              <a:t>]  </a:t>
            </a:r>
            <a:r>
              <a:rPr lang="en-US" altLang="zh-TW" sz="28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A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  <a:sym typeface="Symbol" charset="2"/>
              </a:rPr>
              <a:t>[Parent(</a:t>
            </a:r>
            <a:r>
              <a:rPr lang="en-US" altLang="zh-TW" sz="2800" i="1" dirty="0" err="1">
                <a:latin typeface="Times" charset="0"/>
                <a:ea typeface="Times" charset="0"/>
                <a:cs typeface="Times" charset="0"/>
                <a:sym typeface="Symbol" charset="2"/>
              </a:rPr>
              <a:t>i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  <a:sym typeface="Symbol" charset="2"/>
              </a:rPr>
              <a:t>)]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" charset="0"/>
                <a:ea typeface="Times" charset="0"/>
                <a:cs typeface="Times" charset="0"/>
                <a:sym typeface="Symbol" charset="2"/>
              </a:rPr>
              <a:t>6		   </a:t>
            </a:r>
            <a:r>
              <a:rPr lang="en-US" altLang="zh-TW" sz="2800" i="1" dirty="0" err="1">
                <a:latin typeface="Times" charset="0"/>
                <a:ea typeface="Times" charset="0"/>
                <a:cs typeface="Times" charset="0"/>
                <a:sym typeface="Symbol" charset="2"/>
              </a:rPr>
              <a:t>i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  <a:sym typeface="Symbol" charset="2"/>
              </a:rPr>
              <a:t>  Parent(</a:t>
            </a:r>
            <a:r>
              <a:rPr lang="en-US" altLang="zh-TW" sz="2800" i="1" dirty="0" err="1">
                <a:latin typeface="Times" charset="0"/>
                <a:ea typeface="Times" charset="0"/>
                <a:cs typeface="Times" charset="0"/>
                <a:sym typeface="Symbol" charset="2"/>
              </a:rPr>
              <a:t>i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  <a:sym typeface="Symbol" charset="2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6</a:t>
            </a:r>
          </a:p>
        </p:txBody>
      </p:sp>
      <p:sp>
        <p:nvSpPr>
          <p:cNvPr id="399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AA42138F-F6B8-EA44-83FA-C02CCED1C26D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TW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Times" charset="0"/>
                <a:ea typeface="Times" charset="0"/>
                <a:cs typeface="Times" charset="0"/>
              </a:rPr>
              <a:t>Heap_Insert(</a:t>
            </a:r>
            <a:r>
              <a:rPr lang="en-US" altLang="zh-TW" i="1">
                <a:latin typeface="Times" charset="0"/>
                <a:ea typeface="Times" charset="0"/>
                <a:cs typeface="Times" charset="0"/>
              </a:rPr>
              <a:t>A, key</a:t>
            </a:r>
            <a:r>
              <a:rPr lang="en-US" altLang="zh-TW">
                <a:latin typeface="Times" charset="0"/>
                <a:ea typeface="Times" charset="0"/>
                <a:cs typeface="Times" charset="0"/>
              </a:rPr>
              <a:t>)</a:t>
            </a:r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 New Roman" charset="0"/>
              </a:rPr>
              <a:t>1  heap-size[</a:t>
            </a:r>
            <a:r>
              <a:rPr lang="en-US" altLang="zh-TW" sz="2800" i="1" dirty="0">
                <a:latin typeface="Times New Roman" charset="0"/>
              </a:rPr>
              <a:t>A</a:t>
            </a:r>
            <a:r>
              <a:rPr lang="en-US" altLang="zh-TW" sz="2800" dirty="0">
                <a:latin typeface="Times New Roman" charset="0"/>
              </a:rPr>
              <a:t>] </a:t>
            </a:r>
            <a:r>
              <a:rPr lang="en-US" altLang="zh-TW" sz="2800" dirty="0">
                <a:latin typeface="Times New Roman" charset="0"/>
                <a:sym typeface="Symbol" charset="2"/>
              </a:rPr>
              <a:t> heap-size[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A</a:t>
            </a:r>
            <a:r>
              <a:rPr lang="en-US" altLang="zh-TW" sz="2800" dirty="0">
                <a:latin typeface="Times New Roman" charset="0"/>
                <a:sym typeface="Symbol" charset="2"/>
              </a:rPr>
              <a:t>] + 1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 New Roman" charset="0"/>
              </a:rPr>
              <a:t>2  </a:t>
            </a:r>
            <a:r>
              <a:rPr lang="en-US" altLang="zh-TW" sz="2800" i="1" dirty="0">
                <a:latin typeface="Times New Roman" charset="0"/>
              </a:rPr>
              <a:t>A</a:t>
            </a:r>
            <a:r>
              <a:rPr lang="en-US" altLang="zh-TW" sz="2800" dirty="0">
                <a:latin typeface="Times New Roman" charset="0"/>
              </a:rPr>
              <a:t>[heap-size[</a:t>
            </a:r>
            <a:r>
              <a:rPr lang="en-US" altLang="zh-TW" sz="2800" i="1" dirty="0">
                <a:latin typeface="Times New Roman" charset="0"/>
              </a:rPr>
              <a:t>A</a:t>
            </a:r>
            <a:r>
              <a:rPr lang="en-US" altLang="zh-TW" sz="2800" dirty="0">
                <a:latin typeface="Times New Roman" charset="0"/>
              </a:rPr>
              <a:t>]] </a:t>
            </a:r>
            <a:r>
              <a:rPr lang="en-US" altLang="zh-TW" sz="2800" dirty="0">
                <a:latin typeface="Times New Roman" charset="0"/>
                <a:sym typeface="Symbol" charset="2"/>
              </a:rPr>
              <a:t> -∞</a:t>
            </a:r>
          </a:p>
          <a:p>
            <a:pPr eaLnBrk="1" hangingPunct="1">
              <a:buFont typeface="Wingdings" charset="2"/>
              <a:buNone/>
            </a:pPr>
            <a:r>
              <a:rPr lang="en-US" altLang="zh-TW" sz="2800" dirty="0">
                <a:latin typeface="Times New Roman" charset="0"/>
                <a:sym typeface="Symbol" charset="2"/>
              </a:rPr>
              <a:t>3  Heap-Increase-Key (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A</a:t>
            </a:r>
            <a:r>
              <a:rPr lang="en-US" altLang="zh-TW" sz="2800" dirty="0">
                <a:latin typeface="Times New Roman" charset="0"/>
                <a:sym typeface="Symbol" charset="2"/>
              </a:rPr>
              <a:t>, heap-size[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A</a:t>
            </a:r>
            <a:r>
              <a:rPr lang="en-US" altLang="zh-TW" sz="2800" dirty="0">
                <a:latin typeface="Times New Roman" charset="0"/>
                <a:sym typeface="Symbol" charset="2"/>
              </a:rPr>
              <a:t>], </a:t>
            </a:r>
            <a:r>
              <a:rPr lang="en-US" altLang="zh-TW" sz="2800" i="1" dirty="0">
                <a:latin typeface="Times New Roman" charset="0"/>
                <a:sym typeface="Symbol" charset="2"/>
              </a:rPr>
              <a:t>key</a:t>
            </a:r>
            <a:r>
              <a:rPr lang="en-US" altLang="zh-TW" sz="2800" dirty="0">
                <a:latin typeface="Times New Roman" charset="0"/>
                <a:sym typeface="Symbol" charset="2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A88C5-05A2-2140-B33F-6D9D5741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itchFamily="2" charset="0"/>
              </a:rPr>
              <a:t>Quest</a:t>
            </a:r>
            <a:r>
              <a:rPr kumimoji="1" lang="en-US" altLang="zh-TW" dirty="0">
                <a:latin typeface="Times" pitchFamily="2" charset="0"/>
              </a:rPr>
              <a:t>ions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A6285F-EC7F-904D-A8D1-41A006EDB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Times" pitchFamily="2" charset="0"/>
              </a:rPr>
              <a:t>Will two distinct permutations (inputs) lead to the same Max heap?</a:t>
            </a:r>
          </a:p>
          <a:p>
            <a:r>
              <a:rPr lang="en-US" altLang="zh-TW" dirty="0">
                <a:latin typeface="Times" pitchFamily="2" charset="0"/>
              </a:rPr>
              <a:t>Consider the context of dynamic arrivals and departures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C4934-E5A2-B54E-8199-DEBF0656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Chapter 6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CAFF678-22D0-5142-BB48-EA31F483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P.</a:t>
            </a:r>
            <a:fld id="{4C06DC8A-67BE-294C-8FC1-EEF76FB0905B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748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>
                <a:latin typeface="Times" charset="0"/>
                <a:ea typeface="Times" charset="0"/>
                <a:cs typeface="Times" charset="0"/>
              </a:rPr>
              <a:t>Chapter 6</a:t>
            </a:r>
          </a:p>
        </p:txBody>
      </p:sp>
      <p:sp>
        <p:nvSpPr>
          <p:cNvPr id="174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>
                <a:latin typeface="Times" charset="0"/>
                <a:ea typeface="Times" charset="0"/>
                <a:cs typeface="Times" charset="0"/>
              </a:rPr>
              <a:t>P.</a:t>
            </a:r>
            <a:fld id="{A4957022-FEF4-1142-A769-9D246ACFF4CE}" type="slidenum">
              <a:rPr kumimoji="0" lang="en-US" altLang="zh-TW" sz="1400">
                <a:latin typeface="Times" charset="0"/>
                <a:ea typeface="Times" charset="0"/>
                <a:cs typeface="Time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4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Times" charset="0"/>
                <a:ea typeface="Times" charset="0"/>
                <a:cs typeface="Times" charset="0"/>
              </a:rPr>
              <a:t>Why sorting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1" y="2060848"/>
            <a:ext cx="7272808" cy="364353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TW" sz="2800" dirty="0">
                <a:solidFill>
                  <a:schemeClr val="hlink"/>
                </a:solidFill>
                <a:latin typeface="Times" charset="0"/>
                <a:ea typeface="Times" charset="0"/>
                <a:cs typeface="Times" charset="0"/>
              </a:rPr>
              <a:t>1.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 Sometimes the need to sort information is inherent in a application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zh-TW" sz="2800" dirty="0">
                <a:solidFill>
                  <a:schemeClr val="hlink"/>
                </a:solidFill>
                <a:latin typeface="Times" charset="0"/>
                <a:ea typeface="Times" charset="0"/>
                <a:cs typeface="Times" charset="0"/>
              </a:rPr>
              <a:t> 2.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 Sorting is a key subroutine of most algorithms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TW" sz="2800" dirty="0">
                <a:solidFill>
                  <a:schemeClr val="hlink"/>
                </a:solidFill>
                <a:latin typeface="Times" charset="0"/>
                <a:ea typeface="Times" charset="0"/>
                <a:cs typeface="Times" charset="0"/>
              </a:rPr>
              <a:t>3.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 There is a wide variety of  sorting algorithms, and they use rich set of techniques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TW" sz="2800" dirty="0">
                <a:solidFill>
                  <a:schemeClr val="hlink"/>
                </a:solidFill>
                <a:latin typeface="Times" charset="0"/>
                <a:ea typeface="Times" charset="0"/>
                <a:cs typeface="Times" charset="0"/>
              </a:rPr>
              <a:t>4.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 Sorting problem has a nontrivial lower bound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800" dirty="0">
                <a:solidFill>
                  <a:schemeClr val="hlink"/>
                </a:solidFill>
                <a:latin typeface="Times" charset="0"/>
                <a:ea typeface="Times" charset="0"/>
                <a:cs typeface="Times" charset="0"/>
              </a:rPr>
              <a:t> 5.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 Many engineering issues come to fore when implementing sorting algorithms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6</a:t>
            </a:r>
          </a:p>
        </p:txBody>
      </p:sp>
      <p:sp>
        <p:nvSpPr>
          <p:cNvPr id="184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C223C411-185D-BB4B-8314-66D7FE2CD199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Times" charset="0"/>
                <a:ea typeface="Times" charset="0"/>
                <a:cs typeface="Times" charset="0"/>
              </a:rPr>
              <a:t>Sorting algorithms	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0566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chemeClr val="hlink"/>
                </a:solidFill>
                <a:latin typeface="Times" charset="0"/>
                <a:ea typeface="Times" charset="0"/>
                <a:cs typeface="Times" charset="0"/>
              </a:rPr>
              <a:t>Insertion sort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 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In place: only a constant number of elements of the input array are even sorted outside the array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chemeClr val="hlink"/>
                </a:solidFill>
                <a:latin typeface="Times" charset="0"/>
                <a:ea typeface="Times" charset="0"/>
                <a:cs typeface="Times" charset="0"/>
              </a:rPr>
              <a:t>Merge sort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 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not in place.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chemeClr val="hlink"/>
                </a:solidFill>
                <a:latin typeface="Times" charset="0"/>
                <a:ea typeface="Times" charset="0"/>
                <a:cs typeface="Times" charset="0"/>
              </a:rPr>
              <a:t>Heap sort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 : (Chapter 6)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Sorts </a:t>
            </a:r>
            <a:r>
              <a:rPr lang="en-US" altLang="zh-TW" i="1" dirty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 numbers in place in </a:t>
            </a:r>
            <a:r>
              <a:rPr lang="en-US" altLang="zh-TW" i="1" dirty="0">
                <a:latin typeface="Times" charset="0"/>
                <a:ea typeface="Times" charset="0"/>
                <a:cs typeface="Times" charset="0"/>
              </a:rPr>
              <a:t>O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TW" i="1" dirty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 log </a:t>
            </a:r>
            <a:r>
              <a:rPr lang="en-US" altLang="zh-TW" i="1" dirty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) time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zh-TW" altLang="en-US" dirty="0">
              <a:latin typeface="Times" charset="0"/>
              <a:ea typeface="Times" charset="0"/>
              <a:cs typeface="Time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>
                <a:latin typeface="Times" charset="0"/>
                <a:ea typeface="Times" charset="0"/>
                <a:cs typeface="Times" charset="0"/>
              </a:rPr>
              <a:t>Chapter 6</a:t>
            </a:r>
          </a:p>
        </p:txBody>
      </p:sp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>
                <a:latin typeface="Times" charset="0"/>
                <a:ea typeface="Times" charset="0"/>
                <a:cs typeface="Times" charset="0"/>
              </a:rPr>
              <a:t>P.</a:t>
            </a:r>
            <a:fld id="{264D8A23-F1E4-6C45-A290-A0DAC2216B1B}" type="slidenum">
              <a:rPr kumimoji="0" lang="en-US" altLang="zh-TW" sz="1400">
                <a:latin typeface="Times" charset="0"/>
                <a:ea typeface="Times" charset="0"/>
                <a:cs typeface="Time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TW" sz="14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Sorting algorithms	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5715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  <a:latin typeface="Times" charset="0"/>
                <a:ea typeface="Times" charset="0"/>
                <a:cs typeface="Times" charset="0"/>
              </a:rPr>
              <a:t>Quick sort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 : (chapter 7)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Worst-case: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O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altLang="zh-TW" sz="2400" baseline="30000" dirty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Average-case: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O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 log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  <a:latin typeface="Times" charset="0"/>
                <a:ea typeface="Times" charset="0"/>
                <a:cs typeface="Times" charset="0"/>
              </a:rPr>
              <a:t>Decision tree model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 : (chapter 8)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Lower bound: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O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 log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Counting 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Radix sort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Order statistics: Finding the k-</a:t>
            </a:r>
            <a:r>
              <a:rPr lang="en-US" altLang="zh-TW" sz="2400" dirty="0" err="1">
                <a:latin typeface="Times" charset="0"/>
                <a:ea typeface="Times" charset="0"/>
                <a:cs typeface="Times" charset="0"/>
              </a:rPr>
              <a:t>th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 largest (smallest) job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>
                <a:latin typeface="Times" charset="0"/>
                <a:ea typeface="Times" charset="0"/>
                <a:cs typeface="Times" charset="0"/>
              </a:rPr>
              <a:t>Chapter 6</a:t>
            </a:r>
          </a:p>
        </p:txBody>
      </p:sp>
      <p:sp>
        <p:nvSpPr>
          <p:cNvPr id="204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>
                <a:latin typeface="Times" charset="0"/>
                <a:ea typeface="Times" charset="0"/>
                <a:cs typeface="Times" charset="0"/>
              </a:rPr>
              <a:t>P.</a:t>
            </a:r>
            <a:fld id="{7EC16398-C393-484E-BC34-6A4C10164524}" type="slidenum">
              <a:rPr kumimoji="0" lang="en-US" altLang="zh-TW" sz="1400">
                <a:latin typeface="Times" charset="0"/>
                <a:ea typeface="Times" charset="0"/>
                <a:cs typeface="Time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TW" sz="14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490538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TW">
                <a:latin typeface="Times" charset="0"/>
                <a:ea typeface="Times" charset="0"/>
                <a:cs typeface="Times" charset="0"/>
              </a:rPr>
              <a:t>6.1 Heaps (Binary heap)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6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The</a:t>
            </a:r>
            <a:r>
              <a:rPr lang="en-US" altLang="zh-TW" sz="2800" b="1" i="1" dirty="0">
                <a:latin typeface="Times" charset="0"/>
                <a:ea typeface="Times" charset="0"/>
                <a:cs typeface="Times" charset="0"/>
              </a:rPr>
              <a:t> binary heap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 data structure is an array object that can be viewed as a complete tree.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 </a:t>
            </a:r>
          </a:p>
        </p:txBody>
      </p:sp>
      <p:pic>
        <p:nvPicPr>
          <p:cNvPr id="2048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4"/>
          <a:stretch>
            <a:fillRect/>
          </a:stretch>
        </p:blipFill>
        <p:spPr bwMode="auto">
          <a:xfrm>
            <a:off x="2019300" y="3088471"/>
            <a:ext cx="3683138" cy="223838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5926945" y="3122123"/>
            <a:ext cx="3048000" cy="2308225"/>
            <a:chOff x="5926945" y="3122123"/>
            <a:chExt cx="3048000" cy="2308225"/>
          </a:xfrm>
        </p:grpSpPr>
        <p:sp>
          <p:nvSpPr>
            <p:cNvPr id="20485" name="Rectangle 7"/>
            <p:cNvSpPr>
              <a:spLocks noChangeArrowheads="1"/>
            </p:cNvSpPr>
            <p:nvPr/>
          </p:nvSpPr>
          <p:spPr bwMode="auto">
            <a:xfrm>
              <a:off x="5926945" y="3122123"/>
              <a:ext cx="3048000" cy="230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新細明體" charset="-12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dirty="0">
                  <a:latin typeface="Times" charset="0"/>
                  <a:ea typeface="Times" charset="0"/>
                  <a:cs typeface="Times" charset="0"/>
                </a:rPr>
                <a:t>Parent(</a:t>
              </a:r>
              <a:r>
                <a:rPr lang="en-US" altLang="zh-TW" sz="2400" i="1" dirty="0" err="1">
                  <a:latin typeface="Times" charset="0"/>
                  <a:ea typeface="Times" charset="0"/>
                  <a:cs typeface="Times" charset="0"/>
                </a:rPr>
                <a:t>i</a:t>
              </a:r>
              <a:r>
                <a:rPr lang="en-US" altLang="zh-TW" sz="2400" dirty="0">
                  <a:latin typeface="Times" charset="0"/>
                  <a:ea typeface="Times" charset="0"/>
                  <a:cs typeface="Times" charset="0"/>
                </a:rPr>
                <a:t>)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dirty="0">
                  <a:latin typeface="Times" charset="0"/>
                  <a:ea typeface="Times" charset="0"/>
                  <a:cs typeface="Times" charset="0"/>
                </a:rPr>
                <a:t>	</a:t>
              </a:r>
              <a:r>
                <a:rPr lang="en-US" altLang="zh-TW" sz="2400" b="1" dirty="0">
                  <a:latin typeface="Times" charset="0"/>
                  <a:ea typeface="Times" charset="0"/>
                  <a:cs typeface="Times" charset="0"/>
                </a:rPr>
                <a:t>return</a:t>
              </a:r>
              <a:r>
                <a:rPr lang="en-US" altLang="zh-TW" sz="2400" dirty="0">
                  <a:latin typeface="Times" charset="0"/>
                  <a:ea typeface="Times" charset="0"/>
                  <a:cs typeface="Times" charset="0"/>
                </a:rPr>
                <a:t> 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dirty="0">
                  <a:latin typeface="Times" charset="0"/>
                  <a:ea typeface="Times" charset="0"/>
                  <a:cs typeface="Times" charset="0"/>
                </a:rPr>
                <a:t>LEFT(</a:t>
              </a:r>
              <a:r>
                <a:rPr lang="en-US" altLang="zh-TW" sz="2400" i="1" dirty="0" err="1">
                  <a:latin typeface="Times" charset="0"/>
                  <a:ea typeface="Times" charset="0"/>
                  <a:cs typeface="Times" charset="0"/>
                </a:rPr>
                <a:t>i</a:t>
              </a:r>
              <a:r>
                <a:rPr lang="en-US" altLang="zh-TW" sz="2400" dirty="0">
                  <a:latin typeface="Times" charset="0"/>
                  <a:ea typeface="Times" charset="0"/>
                  <a:cs typeface="Times" charset="0"/>
                </a:rPr>
                <a:t>)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dirty="0">
                  <a:latin typeface="Times" charset="0"/>
                  <a:ea typeface="Times" charset="0"/>
                  <a:cs typeface="Times" charset="0"/>
                </a:rPr>
                <a:t>	</a:t>
              </a:r>
              <a:r>
                <a:rPr lang="en-US" altLang="zh-TW" sz="2400" b="1" dirty="0">
                  <a:latin typeface="Times" charset="0"/>
                  <a:ea typeface="Times" charset="0"/>
                  <a:cs typeface="Times" charset="0"/>
                </a:rPr>
                <a:t>return</a:t>
              </a:r>
              <a:r>
                <a:rPr lang="en-US" altLang="zh-TW" sz="2400" dirty="0">
                  <a:latin typeface="Times" charset="0"/>
                  <a:ea typeface="Times" charset="0"/>
                  <a:cs typeface="Times" charset="0"/>
                </a:rPr>
                <a:t> </a:t>
              </a:r>
              <a:r>
                <a:rPr lang="en-US" altLang="zh-TW" sz="2400" i="1" dirty="0">
                  <a:latin typeface="Times" charset="0"/>
                  <a:ea typeface="Times" charset="0"/>
                  <a:cs typeface="Times" charset="0"/>
                </a:rPr>
                <a:t>2i </a:t>
              </a:r>
              <a:endParaRPr lang="en-US" altLang="zh-TW" sz="2400" dirty="0">
                <a:latin typeface="Times" charset="0"/>
                <a:ea typeface="Times" charset="0"/>
                <a:cs typeface="Times" charset="0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dirty="0">
                  <a:latin typeface="Times" charset="0"/>
                  <a:ea typeface="Times" charset="0"/>
                  <a:cs typeface="Times" charset="0"/>
                </a:rPr>
                <a:t>Right(</a:t>
              </a:r>
              <a:r>
                <a:rPr lang="en-US" altLang="zh-TW" sz="2400" i="1" dirty="0" err="1">
                  <a:latin typeface="Times" charset="0"/>
                  <a:ea typeface="Times" charset="0"/>
                  <a:cs typeface="Times" charset="0"/>
                </a:rPr>
                <a:t>i</a:t>
              </a:r>
              <a:r>
                <a:rPr lang="en-US" altLang="zh-TW" sz="2400" dirty="0">
                  <a:latin typeface="Times" charset="0"/>
                  <a:ea typeface="Times" charset="0"/>
                  <a:cs typeface="Times" charset="0"/>
                </a:rPr>
                <a:t>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dirty="0">
                  <a:latin typeface="Times" charset="0"/>
                  <a:ea typeface="Times" charset="0"/>
                  <a:cs typeface="Times" charset="0"/>
                </a:rPr>
                <a:t>	</a:t>
              </a:r>
              <a:r>
                <a:rPr lang="en-US" altLang="zh-TW" sz="2400" b="1" dirty="0">
                  <a:latin typeface="Times" charset="0"/>
                  <a:ea typeface="Times" charset="0"/>
                  <a:cs typeface="Times" charset="0"/>
                </a:rPr>
                <a:t>return</a:t>
              </a:r>
              <a:r>
                <a:rPr lang="en-US" altLang="zh-TW" sz="2400" dirty="0">
                  <a:latin typeface="Times" charset="0"/>
                  <a:ea typeface="Times" charset="0"/>
                  <a:cs typeface="Times" charset="0"/>
                </a:rPr>
                <a:t> </a:t>
              </a:r>
              <a:r>
                <a:rPr lang="en-US" altLang="zh-TW" sz="2400" i="1" dirty="0">
                  <a:latin typeface="Times" charset="0"/>
                  <a:ea typeface="Times" charset="0"/>
                  <a:cs typeface="Times" charset="0"/>
                </a:rPr>
                <a:t>2i+</a:t>
              </a:r>
              <a:r>
                <a:rPr lang="en-US" altLang="zh-TW" sz="2400" dirty="0">
                  <a:latin typeface="Times" charset="0"/>
                  <a:ea typeface="Times" charset="0"/>
                  <a:cs typeface="Times" charset="0"/>
                </a:rPr>
                <a:t>1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/>
                <p:cNvSpPr txBox="1"/>
                <p:nvPr/>
              </p:nvSpPr>
              <p:spPr>
                <a:xfrm>
                  <a:off x="7796698" y="3528338"/>
                  <a:ext cx="7397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kumimoji="1"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/2</m:t>
                            </m:r>
                          </m:e>
                        </m:d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2" name="文字方塊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6698" y="3528338"/>
                  <a:ext cx="73975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文字方塊 2"/>
          <p:cNvSpPr txBox="1"/>
          <p:nvPr/>
        </p:nvSpPr>
        <p:spPr>
          <a:xfrm>
            <a:off x="402435" y="3112840"/>
            <a:ext cx="1584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Conceptual</a:t>
            </a:r>
          </a:p>
          <a:p>
            <a:r>
              <a:rPr kumimoji="1" lang="en-US" altLang="zh-TW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structure</a:t>
            </a:r>
            <a:endParaRPr kumimoji="1" lang="zh-TW" altLang="en-US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487459" y="5460265"/>
            <a:ext cx="4413154" cy="1092935"/>
            <a:chOff x="487459" y="5460265"/>
            <a:chExt cx="4413154" cy="1092935"/>
          </a:xfrm>
        </p:grpSpPr>
        <p:pic>
          <p:nvPicPr>
            <p:cNvPr id="2048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300" y="5605463"/>
              <a:ext cx="2881313" cy="947737"/>
            </a:xfrm>
            <a:prstGeom prst="rect">
              <a:avLst/>
            </a:prstGeom>
            <a:noFill/>
            <a:ln w="9525">
              <a:solidFill>
                <a:srgbClr val="0037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字方塊 11"/>
            <p:cNvSpPr txBox="1"/>
            <p:nvPr/>
          </p:nvSpPr>
          <p:spPr>
            <a:xfrm>
              <a:off x="487459" y="5460265"/>
              <a:ext cx="12602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>
                  <a:solidFill>
                    <a:srgbClr val="0037FF"/>
                  </a:solidFill>
                  <a:latin typeface="Times" charset="0"/>
                  <a:ea typeface="Times" charset="0"/>
                  <a:cs typeface="Times" charset="0"/>
                </a:rPr>
                <a:t>Physical</a:t>
              </a:r>
            </a:p>
            <a:p>
              <a:r>
                <a:rPr kumimoji="1" lang="en-US" altLang="zh-TW" dirty="0">
                  <a:solidFill>
                    <a:srgbClr val="0037FF"/>
                  </a:solidFill>
                  <a:latin typeface="Times" charset="0"/>
                  <a:ea typeface="Times" charset="0"/>
                  <a:cs typeface="Times" charset="0"/>
                </a:rPr>
                <a:t>structure</a:t>
              </a:r>
              <a:endParaRPr kumimoji="1" lang="zh-TW" altLang="en-US" dirty="0">
                <a:solidFill>
                  <a:srgbClr val="0037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>
                <a:latin typeface="Times" charset="0"/>
                <a:ea typeface="Times" charset="0"/>
                <a:cs typeface="Times" charset="0"/>
              </a:rPr>
              <a:t>Chapter 6</a:t>
            </a:r>
          </a:p>
        </p:txBody>
      </p:sp>
      <p:sp>
        <p:nvSpPr>
          <p:cNvPr id="215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>
                <a:latin typeface="Times" charset="0"/>
                <a:ea typeface="Times" charset="0"/>
                <a:cs typeface="Times" charset="0"/>
              </a:rPr>
              <a:t>P.</a:t>
            </a:r>
            <a:fld id="{6E18400D-E4D1-7B4B-B81C-D526290EACF3}" type="slidenum">
              <a:rPr kumimoji="0" lang="en-US" altLang="zh-TW" sz="1400">
                <a:latin typeface="Times" charset="0"/>
                <a:ea typeface="Times" charset="0"/>
                <a:cs typeface="Time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TW" sz="14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993062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folHlink"/>
                </a:solidFill>
                <a:latin typeface="Times" charset="0"/>
                <a:ea typeface="Times" charset="0"/>
                <a:cs typeface="Times" charset="0"/>
              </a:rPr>
              <a:t>Heap property</a:t>
            </a:r>
            <a:endParaRPr lang="en-US" altLang="zh-TW" sz="4800">
              <a:solidFill>
                <a:schemeClr val="folHlink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504112" cy="4114800"/>
          </a:xfrm>
        </p:spPr>
        <p:txBody>
          <a:bodyPr/>
          <a:lstStyle/>
          <a:p>
            <a:pPr algn="just" eaLnBrk="1" hangingPunct="1"/>
            <a:r>
              <a:rPr lang="en-US" altLang="zh-TW" sz="2800" dirty="0">
                <a:solidFill>
                  <a:schemeClr val="hlink"/>
                </a:solidFill>
                <a:latin typeface="Times" charset="0"/>
                <a:ea typeface="Times" charset="0"/>
                <a:cs typeface="Times" charset="0"/>
              </a:rPr>
              <a:t>Max-heap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 : </a:t>
            </a:r>
            <a:r>
              <a:rPr lang="en-US" altLang="zh-TW" sz="2800" i="1" dirty="0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[parent(</a:t>
            </a:r>
            <a:r>
              <a:rPr lang="en-US" altLang="zh-TW" sz="2800" i="1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)] 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  <a:sym typeface="Symbol" charset="2"/>
              </a:rPr>
              <a:t> </a:t>
            </a:r>
            <a:r>
              <a:rPr lang="en-US" altLang="zh-TW" sz="2800" i="1" dirty="0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[</a:t>
            </a:r>
            <a:r>
              <a:rPr lang="en-US" altLang="zh-TW" sz="2800" i="1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]</a:t>
            </a:r>
          </a:p>
          <a:p>
            <a:pPr algn="just" eaLnBrk="1" hangingPunct="1"/>
            <a:r>
              <a:rPr lang="en-US" altLang="zh-TW" sz="2800" dirty="0">
                <a:solidFill>
                  <a:schemeClr val="hlink"/>
                </a:solidFill>
                <a:latin typeface="Times" charset="0"/>
                <a:ea typeface="Times" charset="0"/>
                <a:cs typeface="Times" charset="0"/>
              </a:rPr>
              <a:t>Min-heap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 : </a:t>
            </a:r>
            <a:r>
              <a:rPr lang="en-US" altLang="zh-TW" sz="2800" i="1" dirty="0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[parent(</a:t>
            </a:r>
            <a:r>
              <a:rPr lang="en-US" altLang="zh-TW" sz="2800" i="1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)] 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  <a:sym typeface="Symbol" charset="2"/>
              </a:rPr>
              <a:t>≤ </a:t>
            </a:r>
            <a:r>
              <a:rPr lang="en-US" altLang="zh-TW" sz="2800" i="1" dirty="0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[</a:t>
            </a:r>
            <a:r>
              <a:rPr lang="en-US" altLang="zh-TW" sz="2800" i="1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]</a:t>
            </a:r>
          </a:p>
          <a:p>
            <a:pPr algn="just" eaLnBrk="1" hangingPunct="1"/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The </a:t>
            </a:r>
            <a:r>
              <a:rPr lang="en-US" altLang="zh-TW" sz="2800" b="1" i="1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height of a node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 in a tree: the number of edges on the longest simple downward path from the node to a leaf.</a:t>
            </a:r>
          </a:p>
          <a:p>
            <a:pPr algn="just" eaLnBrk="1" hangingPunct="1"/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The </a:t>
            </a:r>
            <a:r>
              <a:rPr lang="en-US" altLang="zh-TW" sz="2800" b="1" i="1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height of a tree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:  the height of the root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 </a:t>
            </a:r>
          </a:p>
          <a:p>
            <a:pPr algn="just" eaLnBrk="1" hangingPunct="1"/>
            <a:r>
              <a:rPr lang="en-US" altLang="zh-TW" b="1" i="1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The height of a heap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: </a:t>
            </a:r>
            <a:r>
              <a:rPr lang="en-US" altLang="zh-TW" i="1" dirty="0">
                <a:latin typeface="Times" charset="0"/>
                <a:ea typeface="Times" charset="0"/>
                <a:cs typeface="Times" charset="0"/>
              </a:rPr>
              <a:t>O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(log </a:t>
            </a:r>
            <a:r>
              <a:rPr lang="en-US" altLang="zh-TW" i="1" dirty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).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>
                <a:latin typeface="Times" charset="0"/>
                <a:ea typeface="Times" charset="0"/>
                <a:cs typeface="Times" charset="0"/>
              </a:rPr>
              <a:t>Chapter 6</a:t>
            </a:r>
          </a:p>
        </p:txBody>
      </p:sp>
      <p:sp>
        <p:nvSpPr>
          <p:cNvPr id="225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>
                <a:latin typeface="Times" charset="0"/>
                <a:ea typeface="Times" charset="0"/>
                <a:cs typeface="Times" charset="0"/>
              </a:rPr>
              <a:t>P.</a:t>
            </a:r>
            <a:fld id="{2ED38A34-8229-704A-8579-812DEA79BF62}" type="slidenum">
              <a:rPr kumimoji="0" lang="en-US" altLang="zh-TW" sz="1400">
                <a:latin typeface="Times" charset="0"/>
                <a:ea typeface="Times" charset="0"/>
                <a:cs typeface="Time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TW" sz="14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Times" charset="0"/>
                <a:ea typeface="Times" charset="0"/>
                <a:cs typeface="Times" charset="0"/>
              </a:rPr>
              <a:t>Basic procedures on heap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TW">
                <a:latin typeface="Times" charset="0"/>
                <a:ea typeface="Times" charset="0"/>
                <a:cs typeface="Times" charset="0"/>
              </a:rPr>
              <a:t>Max-Heapify procedure</a:t>
            </a:r>
          </a:p>
          <a:p>
            <a:pPr marL="609600" indent="-609600" eaLnBrk="1" hangingPunct="1"/>
            <a:r>
              <a:rPr lang="en-US" altLang="zh-TW">
                <a:latin typeface="Times" charset="0"/>
                <a:ea typeface="Times" charset="0"/>
                <a:cs typeface="Times" charset="0"/>
              </a:rPr>
              <a:t>Build-Max-Heap procedure</a:t>
            </a:r>
          </a:p>
          <a:p>
            <a:pPr marL="609600" indent="-609600" eaLnBrk="1" hangingPunct="1"/>
            <a:r>
              <a:rPr lang="en-US" altLang="zh-TW">
                <a:latin typeface="Times" charset="0"/>
                <a:ea typeface="Times" charset="0"/>
                <a:cs typeface="Times" charset="0"/>
              </a:rPr>
              <a:t>Heapsort procedure</a:t>
            </a:r>
          </a:p>
          <a:p>
            <a:pPr marL="609600" indent="-609600" eaLnBrk="1" hangingPunct="1"/>
            <a:r>
              <a:rPr lang="en-US" altLang="zh-TW">
                <a:latin typeface="Times" charset="0"/>
                <a:ea typeface="Times" charset="0"/>
                <a:cs typeface="Times" charset="0"/>
              </a:rPr>
              <a:t>Max-Heap-Insert procedure</a:t>
            </a:r>
          </a:p>
          <a:p>
            <a:pPr marL="609600" indent="-609600" eaLnBrk="1" hangingPunct="1"/>
            <a:r>
              <a:rPr lang="en-US" altLang="zh-TW">
                <a:latin typeface="Times" charset="0"/>
                <a:ea typeface="Times" charset="0"/>
                <a:cs typeface="Times" charset="0"/>
              </a:rPr>
              <a:t>Heap-Extract-Max procedure</a:t>
            </a:r>
          </a:p>
          <a:p>
            <a:pPr marL="609600" indent="-609600" eaLnBrk="1" hangingPunct="1"/>
            <a:r>
              <a:rPr lang="en-US" altLang="zh-TW">
                <a:latin typeface="Times" charset="0"/>
                <a:ea typeface="Times" charset="0"/>
                <a:cs typeface="Times" charset="0"/>
              </a:rPr>
              <a:t>Heap-Increase-Key procedure</a:t>
            </a:r>
          </a:p>
          <a:p>
            <a:pPr marL="609600" indent="-609600" eaLnBrk="1" hangingPunct="1"/>
            <a:r>
              <a:rPr lang="en-US" altLang="zh-TW">
                <a:latin typeface="Times" charset="0"/>
                <a:ea typeface="Times" charset="0"/>
                <a:cs typeface="Times" charset="0"/>
              </a:rPr>
              <a:t>Heap-Maximum procedure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>
                <a:latin typeface="Times" charset="0"/>
                <a:ea typeface="Times" charset="0"/>
                <a:cs typeface="Times" charset="0"/>
              </a:rPr>
              <a:t>Chapter 6</a:t>
            </a:r>
          </a:p>
        </p:txBody>
      </p:sp>
      <p:sp>
        <p:nvSpPr>
          <p:cNvPr id="235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>
                <a:latin typeface="Times" charset="0"/>
                <a:ea typeface="Times" charset="0"/>
                <a:cs typeface="Times" charset="0"/>
              </a:rPr>
              <a:t>P.</a:t>
            </a:r>
            <a:fld id="{3D6D7CC7-CAEB-3A44-8918-CED5F5A877D7}" type="slidenum">
              <a:rPr kumimoji="0" lang="en-US" altLang="zh-TW" sz="1400">
                <a:latin typeface="Times" charset="0"/>
                <a:ea typeface="Times" charset="0"/>
                <a:cs typeface="Time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TW" sz="14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993062" cy="1143000"/>
          </a:xfrm>
        </p:spPr>
        <p:txBody>
          <a:bodyPr/>
          <a:lstStyle/>
          <a:p>
            <a:pPr eaLnBrk="1" hangingPunct="1"/>
            <a:r>
              <a:rPr lang="en-US" altLang="zh-TW" sz="4000">
                <a:latin typeface="Times" charset="0"/>
                <a:ea typeface="Times" charset="0"/>
                <a:cs typeface="Times" charset="0"/>
              </a:rPr>
              <a:t>6.2 Maintaining the heap property</a:t>
            </a:r>
            <a:endParaRPr lang="en-US" altLang="zh-TW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5" y="1985169"/>
            <a:ext cx="7632848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TW" sz="2800" b="1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Heapify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 is an important subroutine for manipulating heaps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Its inputs are an array </a:t>
            </a:r>
            <a:r>
              <a:rPr lang="en-US" altLang="zh-TW" sz="2800" i="1" dirty="0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 and an index </a:t>
            </a:r>
            <a:r>
              <a:rPr lang="en-US" altLang="zh-TW" sz="2800" i="1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 in the array.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When </a:t>
            </a:r>
            <a:r>
              <a:rPr lang="en-US" altLang="zh-TW" sz="2800" dirty="0" err="1">
                <a:latin typeface="Times" charset="0"/>
                <a:ea typeface="Times" charset="0"/>
                <a:cs typeface="Times" charset="0"/>
              </a:rPr>
              <a:t>Heapify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 is called, it is assume that the binary trees rooted at LEFT(</a:t>
            </a:r>
            <a:r>
              <a:rPr lang="en-US" altLang="zh-TW" sz="2800" i="1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) and RIGHT(</a:t>
            </a:r>
            <a:r>
              <a:rPr lang="en-US" altLang="zh-TW" sz="2800" i="1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) are heaps, but that </a:t>
            </a:r>
            <a:r>
              <a:rPr lang="en-US" altLang="zh-TW" sz="2800" i="1" dirty="0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[</a:t>
            </a:r>
            <a:r>
              <a:rPr lang="en-US" altLang="zh-TW" sz="2800" i="1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zh-TW" sz="2800" dirty="0">
                <a:latin typeface="Times" charset="0"/>
                <a:ea typeface="Times" charset="0"/>
                <a:cs typeface="Times" charset="0"/>
              </a:rPr>
              <a:t>] may be smaller than its children, thus violating the heap property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dirty="0">
                <a:latin typeface="Times" charset="0"/>
                <a:ea typeface="Times" charset="0"/>
                <a:cs typeface="Times" charset="0"/>
              </a:rPr>
              <a:t>Inherent recursion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日期版面配置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Chapter 6</a:t>
            </a:r>
          </a:p>
        </p:txBody>
      </p:sp>
      <p:sp>
        <p:nvSpPr>
          <p:cNvPr id="245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/>
              <a:t>P.</a:t>
            </a:r>
            <a:fld id="{76225929-160B-3C4E-9AF6-1DE95718BDCC}" type="slidenum">
              <a:rPr kumimoji="0" lang="en-US" altLang="zh-TW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TW" sz="14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8471" y="564812"/>
            <a:ext cx="7772400" cy="4448364"/>
          </a:xfrm>
          <a:solidFill>
            <a:schemeClr val="bg1"/>
          </a:solidFill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Max-</a:t>
            </a:r>
            <a:r>
              <a:rPr lang="en-US" altLang="zh-TW" sz="2400" dirty="0" err="1">
                <a:latin typeface="Times" charset="0"/>
                <a:ea typeface="Times" charset="0"/>
                <a:cs typeface="Times" charset="0"/>
              </a:rPr>
              <a:t>Heapify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 (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altLang="zh-TW" sz="2400" i="1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 1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 Left (</a:t>
            </a:r>
            <a:r>
              <a:rPr lang="en-US" altLang="zh-TW" sz="2400" i="1" dirty="0" err="1">
                <a:latin typeface="Times" charset="0"/>
                <a:ea typeface="Times" charset="0"/>
                <a:cs typeface="Times" charset="0"/>
                <a:sym typeface="Symbol" charset="2"/>
              </a:rPr>
              <a:t>i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 2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r 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 Right(</a:t>
            </a:r>
            <a:r>
              <a:rPr lang="en-US" altLang="zh-TW" sz="2400" i="1" dirty="0" err="1">
                <a:latin typeface="Times" charset="0"/>
                <a:ea typeface="Times" charset="0"/>
                <a:cs typeface="Times" charset="0"/>
                <a:sym typeface="Symbol" charset="2"/>
              </a:rPr>
              <a:t>i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 3 </a:t>
            </a:r>
            <a:r>
              <a:rPr lang="en-US" altLang="zh-TW" sz="2400" b="1" dirty="0">
                <a:latin typeface="Times" charset="0"/>
                <a:ea typeface="Times" charset="0"/>
                <a:cs typeface="Times" charset="0"/>
                <a:sym typeface="Symbol" charset="2"/>
              </a:rPr>
              <a:t>if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l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 ≤ heap-size[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A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] and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A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[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l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] &gt;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A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[</a:t>
            </a:r>
            <a:r>
              <a:rPr lang="en-US" altLang="zh-TW" sz="2400" i="1" dirty="0" err="1">
                <a:latin typeface="Times" charset="0"/>
                <a:ea typeface="Times" charset="0"/>
                <a:cs typeface="Times" charset="0"/>
                <a:sym typeface="Symbol" charset="2"/>
              </a:rPr>
              <a:t>i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]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 4 		</a:t>
            </a:r>
            <a:r>
              <a:rPr lang="en-US" altLang="zh-TW" sz="2400" b="1" dirty="0">
                <a:latin typeface="Times" charset="0"/>
                <a:ea typeface="Times" charset="0"/>
                <a:cs typeface="Times" charset="0"/>
                <a:sym typeface="Symbol" charset="2"/>
              </a:rPr>
              <a:t>then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largest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 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l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 5 		</a:t>
            </a:r>
            <a:r>
              <a:rPr lang="en-US" altLang="zh-TW" sz="2400" b="1" dirty="0">
                <a:latin typeface="Times" charset="0"/>
                <a:ea typeface="Times" charset="0"/>
                <a:cs typeface="Times" charset="0"/>
                <a:sym typeface="Symbol" charset="2"/>
              </a:rPr>
              <a:t>else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largest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   </a:t>
            </a:r>
            <a:r>
              <a:rPr lang="en-US" altLang="zh-TW" sz="2400" i="1" dirty="0" err="1">
                <a:latin typeface="Times" charset="0"/>
                <a:ea typeface="Times" charset="0"/>
                <a:cs typeface="Times" charset="0"/>
                <a:sym typeface="Symbol" charset="2"/>
              </a:rPr>
              <a:t>i</a:t>
            </a:r>
            <a:endParaRPr lang="en-US" altLang="zh-TW" sz="2400" i="1" dirty="0">
              <a:latin typeface="Times" charset="0"/>
              <a:ea typeface="Times" charset="0"/>
              <a:cs typeface="Times" charset="0"/>
              <a:sym typeface="Symbol" charset="2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 6 </a:t>
            </a:r>
            <a:r>
              <a:rPr lang="en-US" altLang="zh-TW" sz="2400" b="1" dirty="0">
                <a:latin typeface="Times" charset="0"/>
                <a:ea typeface="Times" charset="0"/>
                <a:cs typeface="Times" charset="0"/>
                <a:sym typeface="Symbol" charset="2"/>
              </a:rPr>
              <a:t>if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r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 ≤ heap-size[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A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] and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A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[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r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] &gt;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A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[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largest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]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 7		</a:t>
            </a:r>
            <a:r>
              <a:rPr lang="en-US" altLang="zh-TW" sz="2400" b="1" dirty="0">
                <a:latin typeface="Times" charset="0"/>
                <a:ea typeface="Times" charset="0"/>
                <a:cs typeface="Times" charset="0"/>
                <a:sym typeface="Symbol" charset="2"/>
              </a:rPr>
              <a:t>then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largest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 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r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 8 </a:t>
            </a:r>
            <a:r>
              <a:rPr lang="en-US" altLang="zh-TW" sz="2400" b="1" dirty="0">
                <a:latin typeface="Times" charset="0"/>
                <a:ea typeface="Times" charset="0"/>
                <a:cs typeface="Times" charset="0"/>
                <a:sym typeface="Symbol" charset="2"/>
              </a:rPr>
              <a:t>if 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largest  </a:t>
            </a:r>
            <a:r>
              <a:rPr lang="en-US" altLang="zh-TW" sz="2400" i="1" dirty="0" err="1">
                <a:latin typeface="Times" charset="0"/>
                <a:ea typeface="Times" charset="0"/>
                <a:cs typeface="Times" charset="0"/>
                <a:sym typeface="Symbol" charset="2"/>
              </a:rPr>
              <a:t>i</a:t>
            </a:r>
            <a:endParaRPr lang="en-US" altLang="zh-TW" sz="2400" i="1" dirty="0">
              <a:latin typeface="Times" charset="0"/>
              <a:ea typeface="Times" charset="0"/>
              <a:cs typeface="Times" charset="0"/>
              <a:sym typeface="Symbol" charset="2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 9  		</a:t>
            </a:r>
            <a:r>
              <a:rPr lang="en-US" altLang="zh-TW" sz="2400" b="1" dirty="0">
                <a:latin typeface="Times" charset="0"/>
                <a:ea typeface="Times" charset="0"/>
                <a:cs typeface="Times" charset="0"/>
                <a:sym typeface="Symbol" charset="2"/>
              </a:rPr>
              <a:t>then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 exchange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A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[</a:t>
            </a:r>
            <a:r>
              <a:rPr lang="en-US" altLang="zh-TW" sz="2400" i="1" dirty="0" err="1">
                <a:latin typeface="Times" charset="0"/>
                <a:ea typeface="Times" charset="0"/>
                <a:cs typeface="Times" charset="0"/>
                <a:sym typeface="Symbol" charset="2"/>
              </a:rPr>
              <a:t>i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] 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A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[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largest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]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10 			Max-</a:t>
            </a:r>
            <a:r>
              <a:rPr lang="en-US" altLang="zh-TW" sz="2400" dirty="0" err="1">
                <a:latin typeface="Times" charset="0"/>
                <a:ea typeface="Times" charset="0"/>
                <a:cs typeface="Times" charset="0"/>
                <a:sym typeface="Symbol" charset="2"/>
              </a:rPr>
              <a:t>Heapify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 (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A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, </a:t>
            </a:r>
            <a:r>
              <a:rPr lang="en-US" altLang="zh-TW" sz="2400" i="1" dirty="0">
                <a:latin typeface="Times" charset="0"/>
                <a:ea typeface="Times" charset="0"/>
                <a:cs typeface="Times" charset="0"/>
                <a:sym typeface="Symbol" charset="2"/>
              </a:rPr>
              <a:t>largest</a:t>
            </a:r>
            <a:r>
              <a:rPr lang="en-US" altLang="zh-TW" sz="2400" dirty="0">
                <a:latin typeface="Times" charset="0"/>
                <a:ea typeface="Times" charset="0"/>
                <a:cs typeface="Times" charset="0"/>
                <a:sym typeface="Symbol" charset="2"/>
              </a:rPr>
              <a:t>)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848812"/>
              </p:ext>
            </p:extLst>
          </p:nvPr>
        </p:nvGraphicFramePr>
        <p:xfrm>
          <a:off x="1259632" y="5157192"/>
          <a:ext cx="51847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方程式" r:id="rId3" imgW="2819400" imgH="457200" progId="Equation.3">
                  <p:embed/>
                </p:oleObj>
              </mc:Choice>
              <mc:Fallback>
                <p:oleObj name="方程式" r:id="rId3" imgW="2819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157192"/>
                        <a:ext cx="5184775" cy="841375"/>
                      </a:xfrm>
                      <a:prstGeom prst="rect">
                        <a:avLst/>
                      </a:prstGeom>
                      <a:noFill/>
                      <a:ln w="34925">
                        <a:solidFill>
                          <a:srgbClr val="0037FF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3B799CC1-901D-8546-9EF6-E253AC22D939}"/>
              </a:ext>
            </a:extLst>
          </p:cNvPr>
          <p:cNvSpPr/>
          <p:nvPr/>
        </p:nvSpPr>
        <p:spPr>
          <a:xfrm>
            <a:off x="1127030" y="6255999"/>
            <a:ext cx="6215389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dirty="0">
                <a:solidFill>
                  <a:srgbClr val="0037FF"/>
                </a:solidFill>
                <a:latin typeface="Times" charset="0"/>
                <a:ea typeface="Times" charset="0"/>
                <a:cs typeface="Times" charset="0"/>
                <a:sym typeface="Symbol" charset="2"/>
              </a:rPr>
              <a:t>Alternatively </a:t>
            </a:r>
            <a:r>
              <a:rPr lang="en-US" altLang="zh-TW" i="1" dirty="0">
                <a:solidFill>
                  <a:srgbClr val="0037FF"/>
                </a:solidFill>
                <a:latin typeface="Times" charset="0"/>
                <a:ea typeface="Times" charset="0"/>
                <a:cs typeface="Times" charset="0"/>
                <a:sym typeface="Symbol" charset="2"/>
              </a:rPr>
              <a:t>O</a:t>
            </a:r>
            <a:r>
              <a:rPr lang="en-US" altLang="zh-TW" dirty="0">
                <a:solidFill>
                  <a:srgbClr val="0037FF"/>
                </a:solidFill>
                <a:latin typeface="Times" charset="0"/>
                <a:ea typeface="Times" charset="0"/>
                <a:cs typeface="Times" charset="0"/>
                <a:sym typeface="Symbol" charset="2"/>
              </a:rPr>
              <a:t>(</a:t>
            </a:r>
            <a:r>
              <a:rPr lang="en-US" altLang="zh-TW" i="1" dirty="0">
                <a:solidFill>
                  <a:srgbClr val="0037FF"/>
                </a:solidFill>
                <a:latin typeface="Times" charset="0"/>
                <a:ea typeface="Times" charset="0"/>
                <a:cs typeface="Times" charset="0"/>
                <a:sym typeface="Symbol" charset="2"/>
              </a:rPr>
              <a:t>h</a:t>
            </a:r>
            <a:r>
              <a:rPr lang="en-US" altLang="zh-TW" dirty="0">
                <a:solidFill>
                  <a:srgbClr val="0037FF"/>
                </a:solidFill>
                <a:latin typeface="Times" charset="0"/>
                <a:ea typeface="Times" charset="0"/>
                <a:cs typeface="Times" charset="0"/>
                <a:sym typeface="Symbol" charset="2"/>
              </a:rPr>
              <a:t>), where </a:t>
            </a:r>
            <a:r>
              <a:rPr lang="en-US" altLang="zh-TW" i="1" dirty="0">
                <a:solidFill>
                  <a:srgbClr val="0037FF"/>
                </a:solidFill>
                <a:latin typeface="Times" charset="0"/>
                <a:ea typeface="Times" charset="0"/>
                <a:cs typeface="Times" charset="0"/>
                <a:sym typeface="Symbol" charset="2"/>
              </a:rPr>
              <a:t>h</a:t>
            </a:r>
            <a:r>
              <a:rPr lang="en-US" altLang="zh-TW" dirty="0">
                <a:solidFill>
                  <a:srgbClr val="0037FF"/>
                </a:solidFill>
                <a:latin typeface="Times" charset="0"/>
                <a:ea typeface="Times" charset="0"/>
                <a:cs typeface="Times" charset="0"/>
                <a:sym typeface="Symbol" charset="2"/>
              </a:rPr>
              <a:t> denotes the height)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新細明體"/>
      </a:majorFont>
      <a:minorFont>
        <a:latin typeface="Tahoma"/>
        <a:ea typeface="新細明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新細明體" charset="0"/>
            <a:cs typeface="新細明體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新細明體" charset="0"/>
            <a:cs typeface="新細明體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1550</TotalTime>
  <Words>1131</Words>
  <Application>Microsoft Macintosh PowerPoint</Application>
  <PresentationFormat>如螢幕大小 (4:3)</PresentationFormat>
  <Paragraphs>183</Paragraphs>
  <Slides>19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新細明體</vt:lpstr>
      <vt:lpstr>Cambria Math</vt:lpstr>
      <vt:lpstr>Symbol</vt:lpstr>
      <vt:lpstr>Tahoma</vt:lpstr>
      <vt:lpstr>Times</vt:lpstr>
      <vt:lpstr>Times New Roman</vt:lpstr>
      <vt:lpstr>Wingdings</vt:lpstr>
      <vt:lpstr>Blends</vt:lpstr>
      <vt:lpstr>方程式</vt:lpstr>
      <vt:lpstr>文件</vt:lpstr>
      <vt:lpstr>Chapter 6 Heapsort</vt:lpstr>
      <vt:lpstr>Why sorting</vt:lpstr>
      <vt:lpstr>Sorting algorithms </vt:lpstr>
      <vt:lpstr>Sorting algorithms </vt:lpstr>
      <vt:lpstr>6.1 Heaps (Binary heap) </vt:lpstr>
      <vt:lpstr>Heap property</vt:lpstr>
      <vt:lpstr>Basic procedures on heap</vt:lpstr>
      <vt:lpstr>6.2 Maintaining the heap property</vt:lpstr>
      <vt:lpstr>PowerPoint 簡報</vt:lpstr>
      <vt:lpstr>6.3 Building a heap </vt:lpstr>
      <vt:lpstr>Loop Invariant</vt:lpstr>
      <vt:lpstr>PowerPoint 簡報</vt:lpstr>
      <vt:lpstr>6.4 The Heapsort algorithm </vt:lpstr>
      <vt:lpstr>PowerPoint 簡報</vt:lpstr>
      <vt:lpstr>7.5 Priority queues</vt:lpstr>
      <vt:lpstr>Heap_Extract-Max(A) </vt:lpstr>
      <vt:lpstr>Heap-Increase-Key (A, i, key) </vt:lpstr>
      <vt:lpstr>Heap_Insert(A, key)</vt:lpstr>
      <vt:lpstr>Questions</vt:lpstr>
    </vt:vector>
  </TitlesOfParts>
  <Company>NCTU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Li Tseng-Kuei</dc:creator>
  <cp:lastModifiedBy>Microsoft Office User</cp:lastModifiedBy>
  <cp:revision>128</cp:revision>
  <dcterms:created xsi:type="dcterms:W3CDTF">2001-09-06T13:56:50Z</dcterms:created>
  <dcterms:modified xsi:type="dcterms:W3CDTF">2020-09-21T23:55:33Z</dcterms:modified>
</cp:coreProperties>
</file>