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9" r:id="rId3"/>
    <p:sldId id="258" r:id="rId4"/>
    <p:sldId id="259" r:id="rId5"/>
    <p:sldId id="270" r:id="rId6"/>
    <p:sldId id="271" r:id="rId7"/>
    <p:sldId id="260" r:id="rId8"/>
    <p:sldId id="277" r:id="rId9"/>
    <p:sldId id="261" r:id="rId10"/>
    <p:sldId id="272" r:id="rId11"/>
    <p:sldId id="278" r:id="rId12"/>
    <p:sldId id="263" r:id="rId13"/>
    <p:sldId id="264" r:id="rId14"/>
    <p:sldId id="273" r:id="rId15"/>
    <p:sldId id="274" r:id="rId16"/>
    <p:sldId id="275" r:id="rId17"/>
    <p:sldId id="276" r:id="rId18"/>
    <p:sldId id="265" r:id="rId19"/>
    <p:sldId id="266" r:id="rId20"/>
    <p:sldId id="267" r:id="rId21"/>
    <p:sldId id="268" r:id="rId22"/>
  </p:sldIdLst>
  <p:sldSz cx="9144000" cy="6858000" type="screen4x3"/>
  <p:notesSz cx="6734175" cy="98663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charset="0"/>
        <a:ea typeface="新細明體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charset="0"/>
        <a:ea typeface="新細明體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charset="0"/>
        <a:ea typeface="新細明體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charset="0"/>
        <a:ea typeface="新細明體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04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3"/>
    <p:restoredTop sz="92261"/>
  </p:normalViewPr>
  <p:slideViewPr>
    <p:cSldViewPr>
      <p:cViewPr varScale="1">
        <p:scale>
          <a:sx n="74" d="100"/>
          <a:sy n="74" d="100"/>
        </p:scale>
        <p:origin x="16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850" tIns="47425" rIns="94850" bIns="47425" numCol="1" anchor="t" anchorCtr="0" compatLnSpc="1">
            <a:prstTxWarp prst="textNoShape">
              <a:avLst/>
            </a:prstTxWarp>
          </a:bodyPr>
          <a:lstStyle>
            <a:lvl1pPr defTabSz="949325" eaLnBrk="1" hangingPunct="1">
              <a:defRPr sz="1200">
                <a:latin typeface="Times New Roman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3175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850" tIns="47425" rIns="94850" bIns="47425" numCol="1" anchor="t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>
                <a:latin typeface="Times New Roman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850" tIns="47425" rIns="94850" bIns="47425" numCol="1" anchor="b" anchorCtr="0" compatLnSpc="1">
            <a:prstTxWarp prst="textNoShape">
              <a:avLst/>
            </a:prstTxWarp>
          </a:bodyPr>
          <a:lstStyle>
            <a:lvl1pPr defTabSz="949325" eaLnBrk="1" hangingPunct="1">
              <a:defRPr sz="1200">
                <a:latin typeface="Times New Roman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3175" y="9372600"/>
            <a:ext cx="2919413" cy="492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850" tIns="47425" rIns="94850" bIns="47425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62BCD37B-7807-7445-A3D9-12617B3796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850" tIns="47425" rIns="94850" bIns="47425" numCol="1" anchor="t" anchorCtr="0" compatLnSpc="1">
            <a:prstTxWarp prst="textNoShape">
              <a:avLst/>
            </a:prstTxWarp>
          </a:bodyPr>
          <a:lstStyle>
            <a:lvl1pPr defTabSz="949325" eaLnBrk="1" hangingPunct="1">
              <a:defRPr sz="1200">
                <a:latin typeface="Times New Roman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3175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850" tIns="47425" rIns="94850" bIns="47425" numCol="1" anchor="t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>
                <a:latin typeface="Times New Roman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32363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7975" cy="44386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850" tIns="47425" rIns="94850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  <a:endParaRPr lang="en-US" altLang="zh-TW" noProof="0"/>
          </a:p>
          <a:p>
            <a:pPr lvl="1"/>
            <a:r>
              <a:rPr lang="zh-TW" altLang="en-US" noProof="0"/>
              <a:t>第二層</a:t>
            </a:r>
            <a:endParaRPr lang="en-US" altLang="zh-TW" noProof="0"/>
          </a:p>
          <a:p>
            <a:pPr lvl="2"/>
            <a:r>
              <a:rPr lang="zh-TW" altLang="en-US" noProof="0"/>
              <a:t>第三層</a:t>
            </a:r>
            <a:endParaRPr lang="en-US" altLang="zh-TW" noProof="0"/>
          </a:p>
          <a:p>
            <a:pPr lvl="3"/>
            <a:r>
              <a:rPr lang="zh-TW" altLang="en-US" noProof="0"/>
              <a:t>第四層</a:t>
            </a:r>
            <a:endParaRPr lang="en-US" altLang="zh-TW" noProof="0"/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850" tIns="47425" rIns="94850" bIns="47425" numCol="1" anchor="b" anchorCtr="0" compatLnSpc="1">
            <a:prstTxWarp prst="textNoShape">
              <a:avLst/>
            </a:prstTxWarp>
          </a:bodyPr>
          <a:lstStyle>
            <a:lvl1pPr defTabSz="949325" eaLnBrk="1" hangingPunct="1">
              <a:defRPr sz="1200">
                <a:latin typeface="Times New Roman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3175" y="9372600"/>
            <a:ext cx="2919413" cy="492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850" tIns="47425" rIns="94850" bIns="47425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257095EA-7C46-BE4B-AEC4-B32E7B86734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0"/>
        <a:cs typeface="新細明體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82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843E9AE-934C-D146-8FC8-E82670CD5C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353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Chapter 7</a:t>
            </a: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P.</a:t>
            </a:r>
            <a:fld id="{B17DB0CE-0FD7-454E-BCFE-619185DC9B5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142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Chapter 7</a:t>
            </a: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P.</a:t>
            </a:r>
            <a:fld id="{F94C0543-B494-5C4B-80BB-E53D98AB8D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5171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1150938" y="617538"/>
            <a:ext cx="7804150" cy="55149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Chapter 7</a:t>
            </a:r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P.</a:t>
            </a:r>
            <a:fld id="{DE2F06B0-679D-0E46-AEFB-07C30E2D2A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967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Chapter 7</a:t>
            </a: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P.</a:t>
            </a:r>
            <a:fld id="{55BC6731-6157-2742-8AF5-7FDFC47DBAB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5167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Chapter 7</a:t>
            </a: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P.</a:t>
            </a:r>
            <a:fld id="{908A7CC5-0665-6646-AD72-2E9903E4B4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509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Chapter 7</a:t>
            </a:r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P.</a:t>
            </a:r>
            <a:fld id="{DED26249-26CC-364C-99B8-830BD39FD64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538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Chapter 7</a:t>
            </a:r>
          </a:p>
        </p:txBody>
      </p:sp>
      <p:sp>
        <p:nvSpPr>
          <p:cNvPr id="8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P.</a:t>
            </a:r>
            <a:fld id="{7239C926-F3C0-0343-AF40-86967E29BEA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03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Chapter 7</a:t>
            </a:r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P.</a:t>
            </a:r>
            <a:fld id="{46712A2C-FC09-2B44-868E-D92E6E17B8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176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Chapter 7</a:t>
            </a:r>
          </a:p>
        </p:txBody>
      </p:sp>
      <p:sp>
        <p:nvSpPr>
          <p:cNvPr id="3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P.</a:t>
            </a:r>
            <a:fld id="{5A28A7A3-248A-744C-87F6-134CBA297D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435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Chapter 7</a:t>
            </a:r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P.</a:t>
            </a:r>
            <a:fld id="{05DFEFD6-16B7-CB44-973C-E30F8FFBEB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657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Chapter 7</a:t>
            </a:r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P.</a:t>
            </a:r>
            <a:fld id="{D0D58B11-5052-0343-B250-B30CC245D48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774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027" name="Rectangle 1027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028" name="Rectangle 1028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029" name="Rectangle 1029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030" name="Rectangle 1030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031" name="Rectangle 1031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032" name="Rectangle 1032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033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4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  <a:endParaRPr lang="en-US" altLang="zh-TW"/>
          </a:p>
          <a:p>
            <a:pPr lvl="1"/>
            <a:r>
              <a:rPr lang="zh-TW" altLang="en-US"/>
              <a:t>第二層</a:t>
            </a:r>
            <a:endParaRPr lang="en-US" altLang="zh-TW"/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  <a:endParaRPr lang="en-US" altLang="zh-TW"/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179" name="Rectangle 10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605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ea typeface="新細明體" charset="0"/>
              </a:defRPr>
            </a:lvl1pPr>
          </a:lstStyle>
          <a:p>
            <a:pPr>
              <a:defRPr/>
            </a:pPr>
            <a:r>
              <a:rPr lang="en-US" altLang="zh-TW"/>
              <a:t>Chapter 7</a:t>
            </a:r>
          </a:p>
        </p:txBody>
      </p:sp>
      <p:sp>
        <p:nvSpPr>
          <p:cNvPr id="7180" name="Rectangle 10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ea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81" name="Rectangle 10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105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r>
              <a:rPr lang="en-US" altLang="zh-TW"/>
              <a:t>P.</a:t>
            </a:r>
            <a:fld id="{05FDAE8A-AD1E-204D-AFED-A619141062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8" name="Rectangle 1038"/>
          <p:cNvSpPr>
            <a:spLocks noChangeArrowheads="1"/>
          </p:cNvSpPr>
          <p:nvPr/>
        </p:nvSpPr>
        <p:spPr bwMode="auto">
          <a:xfrm>
            <a:off x="6932613" y="0"/>
            <a:ext cx="2211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TW" sz="1400"/>
              <a:t>Computer Theory Lab.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7.png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09192" y="1988840"/>
            <a:ext cx="5525616" cy="1143000"/>
          </a:xfrm>
        </p:spPr>
        <p:txBody>
          <a:bodyPr/>
          <a:lstStyle/>
          <a:p>
            <a:pPr marL="7938" indent="-7938" algn="ctr" eaLnBrk="1" hangingPunct="1"/>
            <a:r>
              <a:rPr lang="en-US" altLang="zh-TW" sz="4000">
                <a:latin typeface="Times" charset="0"/>
                <a:ea typeface="Times" charset="0"/>
                <a:cs typeface="Times" charset="0"/>
              </a:rPr>
              <a:t>Chapter 7</a:t>
            </a:r>
            <a:br>
              <a:rPr lang="en-US" altLang="zh-TW" sz="4000">
                <a:latin typeface="Times" charset="0"/>
                <a:ea typeface="Times" charset="0"/>
                <a:cs typeface="Times" charset="0"/>
              </a:rPr>
            </a:br>
            <a:r>
              <a:rPr lang="en-US" altLang="zh-TW" sz="4000">
                <a:latin typeface="Times" charset="0"/>
                <a:ea typeface="Times" charset="0"/>
                <a:cs typeface="Times" charset="0"/>
              </a:rPr>
              <a:t>Quicksort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zh-TW">
                <a:latin typeface="Times" charset="0"/>
                <a:ea typeface="Times" charset="0"/>
                <a:cs typeface="Times" charset="0"/>
              </a:rPr>
              <a:t>Hsu, Lih-Hsing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日期版面配置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Chapter 7</a:t>
            </a:r>
          </a:p>
        </p:txBody>
      </p:sp>
      <p:sp>
        <p:nvSpPr>
          <p:cNvPr id="2662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P.</a:t>
            </a:r>
            <a:fld id="{1AB114A3-916C-2841-B856-E129D1539C2E}" type="slidenum">
              <a:rPr kumimoji="0" lang="en-US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TW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980728"/>
            <a:ext cx="6137746" cy="782637"/>
          </a:xfrm>
        </p:spPr>
        <p:txBody>
          <a:bodyPr/>
          <a:lstStyle/>
          <a:p>
            <a:pPr eaLnBrk="1" hangingPunct="1"/>
            <a:r>
              <a:rPr lang="en-US" altLang="zh-TW" sz="3200">
                <a:latin typeface="Times New Roman" charset="0"/>
              </a:rPr>
              <a:t>Intuition for the average case </a:t>
            </a:r>
            <a:br>
              <a:rPr lang="en-US" altLang="zh-TW" sz="3200">
                <a:latin typeface="Times New Roman" charset="0"/>
              </a:rPr>
            </a:br>
            <a:r>
              <a:rPr lang="en-US" altLang="zh-TW" sz="3200" i="1">
                <a:latin typeface="Times New Roman" charset="0"/>
              </a:rPr>
              <a:t>T</a:t>
            </a:r>
            <a:r>
              <a:rPr lang="en-US" altLang="zh-TW" sz="3200">
                <a:latin typeface="Times New Roman" charset="0"/>
              </a:rPr>
              <a:t>(</a:t>
            </a:r>
            <a:r>
              <a:rPr lang="en-US" altLang="zh-TW" sz="3200" i="1">
                <a:latin typeface="Times New Roman" charset="0"/>
              </a:rPr>
              <a:t>n</a:t>
            </a:r>
            <a:r>
              <a:rPr lang="en-US" altLang="zh-TW" sz="3200">
                <a:latin typeface="Times New Roman" charset="0"/>
              </a:rPr>
              <a:t>) = </a:t>
            </a:r>
            <a:r>
              <a:rPr lang="en-US" altLang="zh-TW" sz="3200">
                <a:latin typeface="Times New Roman" charset="0"/>
                <a:sym typeface="Symbol" charset="2"/>
              </a:rPr>
              <a:t>(</a:t>
            </a:r>
            <a:r>
              <a:rPr lang="en-US" altLang="zh-TW" sz="3200" i="1">
                <a:latin typeface="Times New Roman" charset="0"/>
                <a:sym typeface="Symbol" charset="2"/>
              </a:rPr>
              <a:t>n</a:t>
            </a:r>
            <a:r>
              <a:rPr lang="en-US" altLang="zh-TW" sz="3200">
                <a:latin typeface="Times New Roman" charset="0"/>
                <a:sym typeface="Symbol" charset="2"/>
              </a:rPr>
              <a:t> log </a:t>
            </a:r>
            <a:r>
              <a:rPr lang="en-US" altLang="zh-TW" sz="3200" i="1">
                <a:latin typeface="Times New Roman" charset="0"/>
                <a:sym typeface="Symbol" charset="2"/>
              </a:rPr>
              <a:t>n</a:t>
            </a:r>
            <a:r>
              <a:rPr lang="en-US" altLang="zh-TW" sz="3200">
                <a:latin typeface="Times New Roman" charset="0"/>
                <a:sym typeface="Symbol" charset="2"/>
              </a:rPr>
              <a:t>)</a:t>
            </a:r>
          </a:p>
        </p:txBody>
      </p:sp>
      <p:pic>
        <p:nvPicPr>
          <p:cNvPr id="26628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5925" y="3030538"/>
            <a:ext cx="8528050" cy="3124200"/>
          </a:xfrm>
        </p:spPr>
      </p:pic>
      <p:sp>
        <p:nvSpPr>
          <p:cNvPr id="26629" name="矩形 1"/>
          <p:cNvSpPr>
            <a:spLocks noChangeArrowheads="1"/>
          </p:cNvSpPr>
          <p:nvPr/>
        </p:nvSpPr>
        <p:spPr bwMode="auto">
          <a:xfrm>
            <a:off x="900113" y="2395538"/>
            <a:ext cx="7632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000000"/>
                </a:solidFill>
                <a:latin typeface="Times" charset="0"/>
                <a:ea typeface="Times" charset="0"/>
                <a:cs typeface="Times" charset="0"/>
              </a:rPr>
              <a:t>All permutations of the input numbers are equally likely</a:t>
            </a:r>
            <a:endParaRPr lang="zh-TW" altLang="en-US" sz="2400" b="1">
              <a:latin typeface="Times" charset="0"/>
              <a:ea typeface="Times" charset="0"/>
              <a:cs typeface="Times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347D90-3F6D-7D4C-983E-0DC4952EA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963" y="260648"/>
            <a:ext cx="7793037" cy="1143000"/>
          </a:xfrm>
        </p:spPr>
        <p:txBody>
          <a:bodyPr/>
          <a:lstStyle/>
          <a:p>
            <a:r>
              <a:rPr kumimoji="1" lang="en-US" altLang="zh-TW" dirty="0">
                <a:latin typeface="Times" pitchFamily="2" charset="0"/>
              </a:rPr>
              <a:t>7.3 Randomized Quicksort</a:t>
            </a:r>
            <a:endParaRPr kumimoji="1" lang="zh-TW" altLang="en-US" dirty="0">
              <a:latin typeface="Times" pitchFamily="2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91B41C-8022-9A42-A549-F9ED93931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122" y="1556792"/>
            <a:ext cx="8386390" cy="4767808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800" cap="small" dirty="0" err="1">
                <a:latin typeface="Times" pitchFamily="2" charset="0"/>
              </a:rPr>
              <a:t>Randomized_Partition</a:t>
            </a:r>
            <a:r>
              <a:rPr lang="en-US" altLang="zh-TW" sz="2800" dirty="0">
                <a:latin typeface="Times" pitchFamily="2" charset="0"/>
              </a:rPr>
              <a:t>(</a:t>
            </a:r>
            <a:r>
              <a:rPr lang="en-US" altLang="zh-TW" sz="2800" i="1" dirty="0">
                <a:latin typeface="Times" pitchFamily="2" charset="0"/>
              </a:rPr>
              <a:t>A</a:t>
            </a:r>
            <a:r>
              <a:rPr lang="en-US" altLang="zh-TW" sz="2800" dirty="0">
                <a:latin typeface="Times" pitchFamily="2" charset="0"/>
              </a:rPr>
              <a:t>, </a:t>
            </a:r>
            <a:r>
              <a:rPr lang="en-US" altLang="zh-TW" sz="2800" i="1" dirty="0">
                <a:latin typeface="Times" pitchFamily="2" charset="0"/>
              </a:rPr>
              <a:t>p</a:t>
            </a:r>
            <a:r>
              <a:rPr lang="en-US" altLang="zh-TW" sz="2800" dirty="0">
                <a:latin typeface="Times" pitchFamily="2" charset="0"/>
              </a:rPr>
              <a:t>, </a:t>
            </a:r>
            <a:r>
              <a:rPr lang="en-US" altLang="zh-TW" sz="2800" i="1" dirty="0">
                <a:latin typeface="Times" pitchFamily="2" charset="0"/>
              </a:rPr>
              <a:t>r</a:t>
            </a:r>
            <a:r>
              <a:rPr lang="en-US" altLang="zh-TW" sz="2800" dirty="0">
                <a:latin typeface="Times" pitchFamily="2" charset="0"/>
              </a:rPr>
              <a:t>)</a:t>
            </a:r>
          </a:p>
          <a:p>
            <a:pPr marL="0" indent="0">
              <a:buNone/>
            </a:pPr>
            <a:r>
              <a:rPr lang="en-US" altLang="zh-TW" sz="2800" dirty="0">
                <a:latin typeface="Times" pitchFamily="2" charset="0"/>
              </a:rPr>
              <a:t>	1. </a:t>
            </a:r>
            <a:r>
              <a:rPr lang="en-US" altLang="zh-TW" sz="2800" i="1" dirty="0" err="1">
                <a:latin typeface="Times" pitchFamily="2" charset="0"/>
              </a:rPr>
              <a:t>i</a:t>
            </a:r>
            <a:r>
              <a:rPr lang="en-US" altLang="zh-TW" sz="2800" dirty="0">
                <a:latin typeface="Times" pitchFamily="2" charset="0"/>
              </a:rPr>
              <a:t> = </a:t>
            </a:r>
            <a:r>
              <a:rPr lang="en-US" altLang="zh-TW" sz="2800" cap="small" dirty="0">
                <a:latin typeface="Times" pitchFamily="2" charset="0"/>
              </a:rPr>
              <a:t>Random</a:t>
            </a:r>
            <a:r>
              <a:rPr lang="en-US" altLang="zh-TW" sz="2800" dirty="0">
                <a:latin typeface="Times" pitchFamily="2" charset="0"/>
              </a:rPr>
              <a:t>(</a:t>
            </a:r>
            <a:r>
              <a:rPr lang="en-US" altLang="zh-TW" sz="2800" i="1" dirty="0">
                <a:latin typeface="Times" pitchFamily="2" charset="0"/>
              </a:rPr>
              <a:t>p</a:t>
            </a:r>
            <a:r>
              <a:rPr lang="en-US" altLang="zh-TW" sz="2800" dirty="0">
                <a:latin typeface="Times" pitchFamily="2" charset="0"/>
              </a:rPr>
              <a:t>, </a:t>
            </a:r>
            <a:r>
              <a:rPr lang="en-US" altLang="zh-TW" sz="2800" i="1" dirty="0">
                <a:latin typeface="Times" pitchFamily="2" charset="0"/>
              </a:rPr>
              <a:t>r</a:t>
            </a:r>
            <a:r>
              <a:rPr lang="en-US" altLang="zh-TW" sz="2800" dirty="0">
                <a:latin typeface="Times" pitchFamily="2" charset="0"/>
              </a:rPr>
              <a:t>)</a:t>
            </a:r>
          </a:p>
          <a:p>
            <a:pPr marL="0" indent="0">
              <a:buNone/>
            </a:pPr>
            <a:r>
              <a:rPr lang="en" altLang="zh-TW" sz="2800" dirty="0">
                <a:latin typeface="Times" pitchFamily="2" charset="0"/>
              </a:rPr>
              <a:t>	2. exchange </a:t>
            </a:r>
            <a:r>
              <a:rPr lang="en" altLang="zh-TW" sz="2800" i="1" dirty="0">
                <a:latin typeface="Times" pitchFamily="2" charset="0"/>
              </a:rPr>
              <a:t>A</a:t>
            </a:r>
            <a:r>
              <a:rPr lang="en" altLang="zh-TW" sz="2800" dirty="0">
                <a:latin typeface="Times" pitchFamily="2" charset="0"/>
              </a:rPr>
              <a:t>[</a:t>
            </a:r>
            <a:r>
              <a:rPr lang="en" altLang="zh-TW" sz="2800" i="1" dirty="0">
                <a:latin typeface="Times" pitchFamily="2" charset="0"/>
              </a:rPr>
              <a:t>r</a:t>
            </a:r>
            <a:r>
              <a:rPr lang="en" altLang="zh-TW" sz="2800" dirty="0">
                <a:latin typeface="Times" pitchFamily="2" charset="0"/>
              </a:rPr>
              <a:t>] with </a:t>
            </a:r>
            <a:r>
              <a:rPr lang="en" altLang="zh-TW" sz="2800" i="1" dirty="0">
                <a:latin typeface="Times" pitchFamily="2" charset="0"/>
              </a:rPr>
              <a:t>A</a:t>
            </a:r>
            <a:r>
              <a:rPr lang="en" altLang="zh-TW" sz="2800" dirty="0">
                <a:latin typeface="Times" pitchFamily="2" charset="0"/>
              </a:rPr>
              <a:t>[</a:t>
            </a:r>
            <a:r>
              <a:rPr lang="en" altLang="zh-TW" sz="2800" i="1" dirty="0" err="1">
                <a:latin typeface="Times" pitchFamily="2" charset="0"/>
              </a:rPr>
              <a:t>i</a:t>
            </a:r>
            <a:r>
              <a:rPr lang="en" altLang="zh-TW" sz="2800" dirty="0">
                <a:latin typeface="Times" pitchFamily="2" charset="0"/>
              </a:rPr>
              <a:t>]</a:t>
            </a:r>
          </a:p>
          <a:p>
            <a:pPr marL="0" indent="0">
              <a:buNone/>
            </a:pPr>
            <a:r>
              <a:rPr lang="en" altLang="zh-TW" sz="2800" dirty="0">
                <a:latin typeface="Times" pitchFamily="2" charset="0"/>
              </a:rPr>
              <a:t>	3. return </a:t>
            </a:r>
            <a:r>
              <a:rPr lang="en" altLang="zh-TW" sz="2800" cap="small" dirty="0">
                <a:latin typeface="Times" pitchFamily="2" charset="0"/>
              </a:rPr>
              <a:t>Partition</a:t>
            </a:r>
            <a:r>
              <a:rPr lang="en" altLang="zh-TW" sz="2800" dirty="0">
                <a:latin typeface="Times" pitchFamily="2" charset="0"/>
              </a:rPr>
              <a:t>(</a:t>
            </a:r>
            <a:r>
              <a:rPr lang="en" altLang="zh-TW" sz="2800" i="1" dirty="0">
                <a:latin typeface="Times" pitchFamily="2" charset="0"/>
              </a:rPr>
              <a:t>A</a:t>
            </a:r>
            <a:r>
              <a:rPr lang="en" altLang="zh-TW" sz="2800" dirty="0">
                <a:latin typeface="Times" pitchFamily="2" charset="0"/>
              </a:rPr>
              <a:t>, </a:t>
            </a:r>
            <a:r>
              <a:rPr lang="en" altLang="zh-TW" sz="2800" i="1" dirty="0">
                <a:latin typeface="Times" pitchFamily="2" charset="0"/>
              </a:rPr>
              <a:t>p</a:t>
            </a:r>
            <a:r>
              <a:rPr lang="en" altLang="zh-TW" sz="2800" dirty="0">
                <a:latin typeface="Times" pitchFamily="2" charset="0"/>
              </a:rPr>
              <a:t>, </a:t>
            </a:r>
            <a:r>
              <a:rPr lang="en" altLang="zh-TW" sz="2800" i="1" dirty="0">
                <a:latin typeface="Times" pitchFamily="2" charset="0"/>
              </a:rPr>
              <a:t>r</a:t>
            </a:r>
            <a:r>
              <a:rPr lang="en" altLang="zh-TW" sz="2800" dirty="0">
                <a:latin typeface="Times" pitchFamily="2" charset="0"/>
              </a:rPr>
              <a:t>)</a:t>
            </a:r>
          </a:p>
          <a:p>
            <a:pPr marL="0" indent="0">
              <a:buNone/>
            </a:pPr>
            <a:r>
              <a:rPr lang="en-US" altLang="zh-TW" sz="2800" cap="small" dirty="0" err="1">
                <a:latin typeface="Times" pitchFamily="2" charset="0"/>
              </a:rPr>
              <a:t>Randomized_Ruicksort</a:t>
            </a:r>
            <a:r>
              <a:rPr lang="en-US" altLang="zh-TW" sz="2800" dirty="0">
                <a:latin typeface="Times" pitchFamily="2" charset="0"/>
              </a:rPr>
              <a:t>(</a:t>
            </a:r>
            <a:r>
              <a:rPr lang="en-US" altLang="zh-TW" sz="2800" i="1" dirty="0">
                <a:latin typeface="Times" pitchFamily="2" charset="0"/>
              </a:rPr>
              <a:t>A</a:t>
            </a:r>
            <a:r>
              <a:rPr lang="en-US" altLang="zh-TW" sz="2800" dirty="0">
                <a:latin typeface="Times" pitchFamily="2" charset="0"/>
              </a:rPr>
              <a:t>, </a:t>
            </a:r>
            <a:r>
              <a:rPr lang="en-US" altLang="zh-TW" sz="2800" i="1" dirty="0">
                <a:latin typeface="Times" pitchFamily="2" charset="0"/>
              </a:rPr>
              <a:t>p</a:t>
            </a:r>
            <a:r>
              <a:rPr lang="en-US" altLang="zh-TW" sz="2800" dirty="0">
                <a:latin typeface="Times" pitchFamily="2" charset="0"/>
              </a:rPr>
              <a:t>, </a:t>
            </a:r>
            <a:r>
              <a:rPr lang="en-US" altLang="zh-TW" sz="2800" i="1" dirty="0">
                <a:latin typeface="Times" pitchFamily="2" charset="0"/>
              </a:rPr>
              <a:t>r</a:t>
            </a:r>
            <a:r>
              <a:rPr lang="en-US" altLang="zh-TW" sz="2800" dirty="0">
                <a:latin typeface="Times" pitchFamily="2" charset="0"/>
              </a:rPr>
              <a:t>)</a:t>
            </a:r>
          </a:p>
          <a:p>
            <a:pPr marL="0" indent="0">
              <a:buNone/>
            </a:pPr>
            <a:r>
              <a:rPr lang="en-US" altLang="zh-TW" sz="2800" dirty="0">
                <a:latin typeface="Times" pitchFamily="2" charset="0"/>
              </a:rPr>
              <a:t>	1. </a:t>
            </a:r>
            <a:r>
              <a:rPr lang="en" altLang="zh-TW" sz="2800" dirty="0">
                <a:latin typeface="Times" pitchFamily="2" charset="0"/>
              </a:rPr>
              <a:t>if </a:t>
            </a:r>
            <a:r>
              <a:rPr lang="en" altLang="zh-TW" sz="2800" i="1" dirty="0">
                <a:latin typeface="Times" pitchFamily="2" charset="0"/>
              </a:rPr>
              <a:t>p</a:t>
            </a:r>
            <a:r>
              <a:rPr lang="en" altLang="zh-TW" sz="2800" dirty="0">
                <a:latin typeface="Times" pitchFamily="2" charset="0"/>
              </a:rPr>
              <a:t> &lt; </a:t>
            </a:r>
            <a:r>
              <a:rPr lang="en" altLang="zh-TW" sz="2800" i="1" dirty="0">
                <a:latin typeface="Times" pitchFamily="2" charset="0"/>
              </a:rPr>
              <a:t>r</a:t>
            </a:r>
            <a:endParaRPr lang="en-US" altLang="zh-TW" sz="2800" i="1" dirty="0">
              <a:latin typeface="Times" pitchFamily="2" charset="0"/>
            </a:endParaRPr>
          </a:p>
          <a:p>
            <a:pPr marL="0" indent="0">
              <a:buNone/>
            </a:pPr>
            <a:r>
              <a:rPr lang="en-US" altLang="zh-TW" sz="2800" i="1" dirty="0">
                <a:latin typeface="Times" pitchFamily="2" charset="0"/>
              </a:rPr>
              <a:t>		</a:t>
            </a:r>
            <a:r>
              <a:rPr lang="en-US" altLang="zh-TW" sz="2800" dirty="0">
                <a:latin typeface="Times" pitchFamily="2" charset="0"/>
              </a:rPr>
              <a:t>2. </a:t>
            </a:r>
            <a:r>
              <a:rPr lang="en-US" altLang="zh-TW" sz="2800" i="1" dirty="0">
                <a:latin typeface="Times" pitchFamily="2" charset="0"/>
              </a:rPr>
              <a:t>q</a:t>
            </a:r>
            <a:r>
              <a:rPr lang="en-US" altLang="zh-TW" sz="2800" dirty="0">
                <a:latin typeface="Times" pitchFamily="2" charset="0"/>
              </a:rPr>
              <a:t> = </a:t>
            </a:r>
            <a:r>
              <a:rPr lang="en-US" altLang="zh-TW" sz="2800" cap="small" dirty="0" err="1">
                <a:latin typeface="Times" pitchFamily="2" charset="0"/>
              </a:rPr>
              <a:t>Randomized_Partition</a:t>
            </a:r>
            <a:r>
              <a:rPr lang="en-US" altLang="zh-TW" sz="2800" dirty="0">
                <a:latin typeface="Times" pitchFamily="2" charset="0"/>
              </a:rPr>
              <a:t>(</a:t>
            </a:r>
            <a:r>
              <a:rPr lang="en-US" altLang="zh-TW" sz="2800" i="1" dirty="0">
                <a:latin typeface="Times" pitchFamily="2" charset="0"/>
              </a:rPr>
              <a:t>A</a:t>
            </a:r>
            <a:r>
              <a:rPr lang="en-US" altLang="zh-TW" sz="2800" dirty="0">
                <a:latin typeface="Times" pitchFamily="2" charset="0"/>
              </a:rPr>
              <a:t>, </a:t>
            </a:r>
            <a:r>
              <a:rPr lang="en-US" altLang="zh-TW" sz="2800" i="1" dirty="0">
                <a:latin typeface="Times" pitchFamily="2" charset="0"/>
              </a:rPr>
              <a:t>p</a:t>
            </a:r>
            <a:r>
              <a:rPr lang="en-US" altLang="zh-TW" sz="2800" dirty="0">
                <a:latin typeface="Times" pitchFamily="2" charset="0"/>
              </a:rPr>
              <a:t>, </a:t>
            </a:r>
            <a:r>
              <a:rPr lang="en-US" altLang="zh-TW" sz="2800" i="1" dirty="0">
                <a:latin typeface="Times" pitchFamily="2" charset="0"/>
              </a:rPr>
              <a:t>r</a:t>
            </a:r>
            <a:r>
              <a:rPr lang="en-US" altLang="zh-TW" sz="2800" dirty="0">
                <a:latin typeface="Times" pitchFamily="2" charset="0"/>
              </a:rPr>
              <a:t>)</a:t>
            </a:r>
          </a:p>
          <a:p>
            <a:pPr marL="0" indent="0">
              <a:buNone/>
            </a:pPr>
            <a:r>
              <a:rPr lang="en" altLang="zh-TW" sz="2800" dirty="0">
                <a:latin typeface="Times" pitchFamily="2" charset="0"/>
              </a:rPr>
              <a:t>		3. </a:t>
            </a:r>
            <a:r>
              <a:rPr lang="en-US" altLang="zh-TW" sz="2800" cap="small" dirty="0" err="1">
                <a:latin typeface="Times" pitchFamily="2" charset="0"/>
              </a:rPr>
              <a:t>Randomized_Ruicksort</a:t>
            </a:r>
            <a:r>
              <a:rPr lang="en-US" altLang="zh-TW" sz="2800" dirty="0">
                <a:latin typeface="Times" pitchFamily="2" charset="0"/>
              </a:rPr>
              <a:t>(</a:t>
            </a:r>
            <a:r>
              <a:rPr lang="en-US" altLang="zh-TW" sz="2800" i="1" dirty="0">
                <a:latin typeface="Times" pitchFamily="2" charset="0"/>
              </a:rPr>
              <a:t>A</a:t>
            </a:r>
            <a:r>
              <a:rPr lang="en-US" altLang="zh-TW" sz="2800" dirty="0">
                <a:latin typeface="Times" pitchFamily="2" charset="0"/>
              </a:rPr>
              <a:t>, </a:t>
            </a:r>
            <a:r>
              <a:rPr lang="en-US" altLang="zh-TW" sz="2800" i="1" dirty="0">
                <a:latin typeface="Times" pitchFamily="2" charset="0"/>
              </a:rPr>
              <a:t>p</a:t>
            </a:r>
            <a:r>
              <a:rPr lang="en-US" altLang="zh-TW" sz="2800" dirty="0">
                <a:latin typeface="Times" pitchFamily="2" charset="0"/>
              </a:rPr>
              <a:t>, </a:t>
            </a:r>
            <a:r>
              <a:rPr lang="en-US" altLang="zh-TW" sz="2800" i="1" dirty="0">
                <a:latin typeface="Times" pitchFamily="2" charset="0"/>
              </a:rPr>
              <a:t>q</a:t>
            </a:r>
            <a:r>
              <a:rPr lang="en-US" altLang="zh-TW" sz="2800" dirty="0">
                <a:latin typeface="Times" pitchFamily="2" charset="0"/>
              </a:rPr>
              <a:t>-1)</a:t>
            </a:r>
          </a:p>
          <a:p>
            <a:pPr marL="0" indent="0">
              <a:buNone/>
            </a:pPr>
            <a:r>
              <a:rPr lang="en" altLang="zh-TW" sz="2800" dirty="0">
                <a:latin typeface="Times" pitchFamily="2" charset="0"/>
              </a:rPr>
              <a:t>		4. </a:t>
            </a:r>
            <a:r>
              <a:rPr lang="en-US" altLang="zh-TW" sz="2800" cap="small" dirty="0" err="1">
                <a:latin typeface="Times" pitchFamily="2" charset="0"/>
              </a:rPr>
              <a:t>Randomized_Ruicksort</a:t>
            </a:r>
            <a:r>
              <a:rPr lang="en-US" altLang="zh-TW" sz="2800" dirty="0">
                <a:latin typeface="Times" pitchFamily="2" charset="0"/>
              </a:rPr>
              <a:t>(</a:t>
            </a:r>
            <a:r>
              <a:rPr lang="en-US" altLang="zh-TW" sz="2800" i="1" dirty="0">
                <a:latin typeface="Times" pitchFamily="2" charset="0"/>
              </a:rPr>
              <a:t>A</a:t>
            </a:r>
            <a:r>
              <a:rPr lang="en-US" altLang="zh-TW" sz="2800" dirty="0">
                <a:latin typeface="Times" pitchFamily="2" charset="0"/>
              </a:rPr>
              <a:t>, </a:t>
            </a:r>
            <a:r>
              <a:rPr lang="en-US" altLang="zh-TW" sz="2800" i="1" dirty="0">
                <a:latin typeface="Times" pitchFamily="2" charset="0"/>
              </a:rPr>
              <a:t>q</a:t>
            </a:r>
            <a:r>
              <a:rPr lang="en-US" altLang="zh-TW" sz="2800" dirty="0">
                <a:latin typeface="Times" pitchFamily="2" charset="0"/>
              </a:rPr>
              <a:t>+1, </a:t>
            </a:r>
            <a:r>
              <a:rPr lang="en-US" altLang="zh-TW" sz="2800" i="1" dirty="0">
                <a:latin typeface="Times" pitchFamily="2" charset="0"/>
              </a:rPr>
              <a:t>r</a:t>
            </a:r>
            <a:r>
              <a:rPr lang="en-US" altLang="zh-TW" sz="2800" dirty="0">
                <a:latin typeface="Times" pitchFamily="2" charset="0"/>
              </a:rPr>
              <a:t>)</a:t>
            </a:r>
          </a:p>
          <a:p>
            <a:pPr marL="0" indent="0">
              <a:buNone/>
            </a:pPr>
            <a:endParaRPr lang="en" altLang="zh-TW" sz="2800" dirty="0">
              <a:latin typeface="Times" pitchFamily="2" charset="0"/>
            </a:endParaRPr>
          </a:p>
          <a:p>
            <a:pPr marL="0" indent="0">
              <a:buNone/>
            </a:pPr>
            <a:endParaRPr lang="en" altLang="zh-TW" dirty="0">
              <a:latin typeface="Times" pitchFamily="2" charset="0"/>
            </a:endParaRPr>
          </a:p>
          <a:p>
            <a:endParaRPr lang="en-US" altLang="zh-TW" dirty="0">
              <a:latin typeface="Times" pitchFamily="2" charset="0"/>
            </a:endParaRPr>
          </a:p>
          <a:p>
            <a:endParaRPr kumimoji="1" lang="zh-TW" altLang="en-US" dirty="0">
              <a:latin typeface="Times" pitchFamily="2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8DFD7D-3BF8-C94D-B8F2-82C89466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Chapter 7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3213738-4910-E64C-9141-88966F9D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P.</a:t>
            </a:r>
            <a:fld id="{55BC6731-6157-2742-8AF5-7FDFC47DBAB9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2624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日期版面配置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Chapter 7</a:t>
            </a:r>
          </a:p>
        </p:txBody>
      </p:sp>
      <p:sp>
        <p:nvSpPr>
          <p:cNvPr id="286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P.</a:t>
            </a:r>
            <a:fld id="{C8E6E433-B6E7-9747-A934-D75EA8B585D5}" type="slidenum">
              <a:rPr kumimoji="0" lang="en-US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TW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9" y="617538"/>
            <a:ext cx="5149254" cy="1143000"/>
          </a:xfrm>
        </p:spPr>
        <p:txBody>
          <a:bodyPr/>
          <a:lstStyle/>
          <a:p>
            <a:pPr eaLnBrk="1" hangingPunct="1"/>
            <a:r>
              <a:rPr lang="en-US" altLang="zh-TW" sz="3600">
                <a:latin typeface="Times" charset="0"/>
                <a:ea typeface="Times" charset="0"/>
                <a:cs typeface="Times" charset="0"/>
              </a:rPr>
              <a:t>7.4 Analysis of quicksort</a:t>
            </a:r>
          </a:p>
        </p:txBody>
      </p:sp>
      <p:graphicFrame>
        <p:nvGraphicFramePr>
          <p:cNvPr id="2867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227138" y="1839913"/>
          <a:ext cx="6956425" cy="479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文件" r:id="rId3" imgW="7988300" imgH="5499100" progId="Word.Document.8">
                  <p:embed/>
                </p:oleObj>
              </mc:Choice>
              <mc:Fallback>
                <p:oleObj name="文件" r:id="rId3" imgW="7988300" imgH="54991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1839913"/>
                        <a:ext cx="6956425" cy="479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日期版面配置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Chapter 7</a:t>
            </a:r>
          </a:p>
        </p:txBody>
      </p:sp>
      <p:sp>
        <p:nvSpPr>
          <p:cNvPr id="296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P.</a:t>
            </a:r>
            <a:fld id="{F2A6A7F7-C6D8-C242-A2BB-F92F3C2C2239}" type="slidenum">
              <a:rPr kumimoji="0" lang="en-US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TW" sz="1400"/>
          </a:p>
        </p:txBody>
      </p:sp>
      <p:graphicFrame>
        <p:nvGraphicFramePr>
          <p:cNvPr id="2969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914400" y="1905000"/>
          <a:ext cx="5815013" cy="486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7" name="文件" r:id="rId3" imgW="5961380" imgH="4991100" progId="Word.Document.8">
                  <p:embed/>
                </p:oleObj>
              </mc:Choice>
              <mc:Fallback>
                <p:oleObj name="文件" r:id="rId3" imgW="5961380" imgH="49911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05000"/>
                        <a:ext cx="5815013" cy="486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4800600" y="2590800"/>
          <a:ext cx="3922713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8" name="工作表" r:id="rId5" imgW="5207000" imgH="3200400" progId="Excel.Sheet.8">
                  <p:embed/>
                </p:oleObj>
              </mc:Choice>
              <mc:Fallback>
                <p:oleObj name="工作表" r:id="rId5" imgW="5207000" imgH="32004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590800"/>
                        <a:ext cx="3922713" cy="164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日期版面配置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>
                <a:latin typeface="Times" charset="0"/>
                <a:ea typeface="Times" charset="0"/>
                <a:cs typeface="Times" charset="0"/>
              </a:rPr>
              <a:t>Chapter 7</a:t>
            </a:r>
          </a:p>
        </p:txBody>
      </p:sp>
      <p:sp>
        <p:nvSpPr>
          <p:cNvPr id="307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>
                <a:latin typeface="Times" charset="0"/>
                <a:ea typeface="Times" charset="0"/>
                <a:cs typeface="Times" charset="0"/>
              </a:rPr>
              <a:t>P.</a:t>
            </a:r>
            <a:fld id="{43B0B241-87FA-B44F-BC9A-55E880A24371}" type="slidenum">
              <a:rPr kumimoji="0" lang="en-US" altLang="zh-TW" sz="1400">
                <a:latin typeface="Times" charset="0"/>
                <a:ea typeface="Times" charset="0"/>
                <a:cs typeface="Time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TW" sz="140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Times" charset="0"/>
                <a:ea typeface="Times" charset="0"/>
                <a:cs typeface="Times" charset="0"/>
              </a:rPr>
              <a:t>7.4.2 Expected running time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1308" y="2276872"/>
            <a:ext cx="6917704" cy="2923455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Running time and number of comparisons</a:t>
            </a:r>
          </a:p>
          <a:p>
            <a:pPr eaLnBrk="1" hangingPunct="1"/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Lemma 7.1</a:t>
            </a:r>
          </a:p>
          <a:p>
            <a:pPr lvl="1" eaLnBrk="1" hangingPunct="1"/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Let 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</a:rPr>
              <a:t>X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 be the number of comparisons performed in line 4 of 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</a:rPr>
              <a:t>partition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 over the entire execution of 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</a:rPr>
              <a:t>Quicksort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 on an 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</a:rPr>
              <a:t>n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-element array. Then the running rime of 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</a:rPr>
              <a:t>Quicksort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 is 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</a:rPr>
              <a:t>O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altLang="zh-TW" sz="2400" i="1" dirty="0" err="1">
                <a:latin typeface="Times" charset="0"/>
                <a:ea typeface="Times" charset="0"/>
                <a:cs typeface="Times" charset="0"/>
              </a:rPr>
              <a:t>n</a:t>
            </a:r>
            <a:r>
              <a:rPr lang="en-US" altLang="zh-TW" sz="2400" dirty="0" err="1">
                <a:latin typeface="Times" charset="0"/>
                <a:ea typeface="Times" charset="0"/>
                <a:cs typeface="Times" charset="0"/>
              </a:rPr>
              <a:t>+</a:t>
            </a:r>
            <a:r>
              <a:rPr lang="en-US" altLang="zh-TW" sz="2400" i="1" dirty="0" err="1">
                <a:latin typeface="Times" charset="0"/>
                <a:ea typeface="Times" charset="0"/>
                <a:cs typeface="Times" charset="0"/>
              </a:rPr>
              <a:t>X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日期版面配置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Chapter 7</a:t>
            </a:r>
          </a:p>
        </p:txBody>
      </p:sp>
      <p:sp>
        <p:nvSpPr>
          <p:cNvPr id="317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P.</a:t>
            </a:r>
            <a:fld id="{F0EBF668-6B1C-0842-8C43-CADF08F80FDB}" type="slidenum">
              <a:rPr kumimoji="0" lang="en-US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TW" sz="140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8550" y="563563"/>
            <a:ext cx="7937500" cy="5961781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TW" sz="2800" dirty="0">
                <a:latin typeface="Times New Roman" charset="0"/>
              </a:rPr>
              <a:t>Let </a:t>
            </a:r>
            <a:r>
              <a:rPr lang="en-US" altLang="zh-TW" sz="2800" i="1" dirty="0" err="1">
                <a:latin typeface="Times New Roman" charset="0"/>
              </a:rPr>
              <a:t>z</a:t>
            </a:r>
            <a:r>
              <a:rPr lang="en-US" altLang="zh-TW" sz="2800" i="1" baseline="-25000" dirty="0" err="1">
                <a:latin typeface="Times New Roman" charset="0"/>
              </a:rPr>
              <a:t>i</a:t>
            </a:r>
            <a:r>
              <a:rPr lang="en-US" altLang="zh-TW" sz="2800" dirty="0">
                <a:latin typeface="Times New Roman" charset="0"/>
              </a:rPr>
              <a:t> be the </a:t>
            </a:r>
            <a:r>
              <a:rPr lang="en-US" altLang="zh-TW" sz="2800" dirty="0" err="1">
                <a:latin typeface="Times New Roman" charset="0"/>
              </a:rPr>
              <a:t>ith</a:t>
            </a:r>
            <a:r>
              <a:rPr lang="en-US" altLang="zh-TW" sz="2800" dirty="0">
                <a:latin typeface="Times New Roman" charset="0"/>
              </a:rPr>
              <a:t> smallest element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TW" sz="2800" dirty="0">
                <a:latin typeface="Times New Roman" charset="0"/>
              </a:rPr>
              <a:t>We define           {</a:t>
            </a:r>
            <a:r>
              <a:rPr lang="en-US" altLang="zh-TW" sz="2800" i="1" dirty="0" err="1">
                <a:latin typeface="Times New Roman" charset="0"/>
              </a:rPr>
              <a:t>z</a:t>
            </a:r>
            <a:r>
              <a:rPr lang="en-US" altLang="zh-TW" sz="2800" i="1" baseline="-25000" dirty="0" err="1">
                <a:latin typeface="Times New Roman" charset="0"/>
              </a:rPr>
              <a:t>i</a:t>
            </a:r>
            <a:r>
              <a:rPr lang="en-US" altLang="zh-TW" sz="2800" dirty="0">
                <a:latin typeface="Times New Roman" charset="0"/>
              </a:rPr>
              <a:t> is compared to </a:t>
            </a:r>
            <a:r>
              <a:rPr lang="en-US" altLang="zh-TW" sz="2800" i="1" dirty="0" err="1">
                <a:latin typeface="Times New Roman" charset="0"/>
              </a:rPr>
              <a:t>z</a:t>
            </a:r>
            <a:r>
              <a:rPr lang="en-US" altLang="zh-TW" sz="2800" i="1" baseline="-25000" dirty="0" err="1">
                <a:latin typeface="Times New Roman" charset="0"/>
              </a:rPr>
              <a:t>j</a:t>
            </a:r>
            <a:r>
              <a:rPr lang="en-US" altLang="zh-TW" sz="2800" dirty="0">
                <a:latin typeface="Times New Roman" charset="0"/>
              </a:rPr>
              <a:t>},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zh-TW" sz="2800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zh-TW" sz="2800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zh-TW" sz="2800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zh-TW" sz="2800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zh-TW" sz="2800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zh-TW" sz="2000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zh-TW" sz="2000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zh-TW" sz="2800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TW" sz="2800" dirty="0">
                <a:latin typeface="Times New Roman" charset="0"/>
              </a:rPr>
              <a:t>                              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TW" sz="2800" dirty="0">
                <a:latin typeface="Times New Roman" charset="0"/>
              </a:rPr>
              <a:t>		        {</a:t>
            </a:r>
            <a:r>
              <a:rPr lang="en-US" altLang="zh-TW" sz="2800" i="1" dirty="0" err="1">
                <a:latin typeface="Times New Roman" charset="0"/>
              </a:rPr>
              <a:t>z</a:t>
            </a:r>
            <a:r>
              <a:rPr lang="en-US" altLang="zh-TW" sz="2800" i="1" baseline="-25000" dirty="0" err="1">
                <a:latin typeface="Times New Roman" charset="0"/>
              </a:rPr>
              <a:t>i</a:t>
            </a:r>
            <a:r>
              <a:rPr lang="en-US" altLang="zh-TW" sz="2800" dirty="0">
                <a:latin typeface="Times New Roman" charset="0"/>
              </a:rPr>
              <a:t> is compared to </a:t>
            </a:r>
            <a:r>
              <a:rPr lang="en-US" altLang="zh-TW" sz="2800" i="1" dirty="0" err="1">
                <a:latin typeface="Times New Roman" charset="0"/>
              </a:rPr>
              <a:t>z</a:t>
            </a:r>
            <a:r>
              <a:rPr lang="en-US" altLang="zh-TW" sz="2800" i="1" baseline="-25000" dirty="0" err="1">
                <a:latin typeface="Times New Roman" charset="0"/>
              </a:rPr>
              <a:t>j</a:t>
            </a:r>
            <a:r>
              <a:rPr lang="en-US" altLang="zh-TW" sz="2800" dirty="0">
                <a:latin typeface="Times New Roman" charset="0"/>
              </a:rPr>
              <a:t>}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988318"/>
              </p:ext>
            </p:extLst>
          </p:nvPr>
        </p:nvGraphicFramePr>
        <p:xfrm>
          <a:off x="2699792" y="1058863"/>
          <a:ext cx="10080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9" name="方程式" r:id="rId3" imgW="532937" imgH="266469" progId="Equation.3">
                  <p:embed/>
                </p:oleObj>
              </mc:Choice>
              <mc:Fallback>
                <p:oleObj name="方程式" r:id="rId3" imgW="532937" imgH="2664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058863"/>
                        <a:ext cx="10080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573011"/>
              </p:ext>
            </p:extLst>
          </p:nvPr>
        </p:nvGraphicFramePr>
        <p:xfrm>
          <a:off x="1475656" y="1989138"/>
          <a:ext cx="2087563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0" name="方程式" r:id="rId5" imgW="1079032" imgH="545863" progId="Equation.3">
                  <p:embed/>
                </p:oleObj>
              </mc:Choice>
              <mc:Fallback>
                <p:oleObj name="方程式" r:id="rId5" imgW="1079032" imgH="54586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989138"/>
                        <a:ext cx="2087563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760698"/>
              </p:ext>
            </p:extLst>
          </p:nvPr>
        </p:nvGraphicFramePr>
        <p:xfrm>
          <a:off x="1475358" y="3154387"/>
          <a:ext cx="2664594" cy="308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1" name="方程式" r:id="rId7" imgW="1562100" imgH="1714500" progId="Equation.3">
                  <p:embed/>
                </p:oleObj>
              </mc:Choice>
              <mc:Fallback>
                <p:oleObj name="方程式" r:id="rId7" imgW="1562100" imgH="171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358" y="3154387"/>
                        <a:ext cx="2664594" cy="308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日期版面配置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Chapter 7</a:t>
            </a:r>
          </a:p>
        </p:txBody>
      </p:sp>
      <p:sp>
        <p:nvSpPr>
          <p:cNvPr id="327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P.</a:t>
            </a:r>
            <a:fld id="{E2C41D41-1B05-6147-9FA2-254D688BA99D}" type="slidenum">
              <a:rPr kumimoji="0" lang="en-US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zh-TW" sz="140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8343900" cy="41148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zh-TW" sz="2400" dirty="0" err="1">
                <a:latin typeface="Times New Roman" charset="0"/>
              </a:rPr>
              <a:t>Pr</a:t>
            </a:r>
            <a:r>
              <a:rPr lang="en-US" altLang="zh-TW" sz="2400" dirty="0">
                <a:latin typeface="Times New Roman" charset="0"/>
              </a:rPr>
              <a:t>{</a:t>
            </a:r>
            <a:r>
              <a:rPr lang="en-US" altLang="zh-TW" sz="2400" i="1" dirty="0" err="1">
                <a:latin typeface="Times New Roman" charset="0"/>
              </a:rPr>
              <a:t>z</a:t>
            </a:r>
            <a:r>
              <a:rPr lang="en-US" altLang="zh-TW" sz="2400" i="1" baseline="-25000" dirty="0" err="1">
                <a:latin typeface="Times New Roman" charset="0"/>
              </a:rPr>
              <a:t>i</a:t>
            </a:r>
            <a:r>
              <a:rPr lang="en-US" altLang="zh-TW" sz="2400" dirty="0">
                <a:latin typeface="Times New Roman" charset="0"/>
              </a:rPr>
              <a:t> is compared to </a:t>
            </a:r>
            <a:r>
              <a:rPr lang="en-US" altLang="zh-TW" sz="2400" i="1" dirty="0" err="1">
                <a:latin typeface="Times New Roman" charset="0"/>
              </a:rPr>
              <a:t>z</a:t>
            </a:r>
            <a:r>
              <a:rPr lang="en-US" altLang="zh-TW" sz="2400" i="1" baseline="-25000" dirty="0" err="1">
                <a:latin typeface="Times New Roman" charset="0"/>
              </a:rPr>
              <a:t>j</a:t>
            </a:r>
            <a:r>
              <a:rPr lang="en-US" altLang="zh-TW" sz="2400" dirty="0">
                <a:latin typeface="Times New Roman" charset="0"/>
              </a:rPr>
              <a:t>} = </a:t>
            </a:r>
            <a:r>
              <a:rPr lang="en-US" altLang="zh-TW" sz="2400" dirty="0" err="1">
                <a:latin typeface="Times New Roman" charset="0"/>
              </a:rPr>
              <a:t>Pr</a:t>
            </a:r>
            <a:r>
              <a:rPr lang="en-US" altLang="zh-TW" sz="2400" dirty="0">
                <a:latin typeface="Times New Roman" charset="0"/>
              </a:rPr>
              <a:t>{</a:t>
            </a:r>
            <a:r>
              <a:rPr lang="en-US" altLang="zh-TW" sz="2400" i="1" dirty="0" err="1">
                <a:latin typeface="Times New Roman" charset="0"/>
              </a:rPr>
              <a:t>z</a:t>
            </a:r>
            <a:r>
              <a:rPr lang="en-US" altLang="zh-TW" sz="2400" i="1" baseline="-25000" dirty="0" err="1">
                <a:latin typeface="Times New Roman" charset="0"/>
              </a:rPr>
              <a:t>i</a:t>
            </a:r>
            <a:r>
              <a:rPr lang="en-US" altLang="zh-TW" sz="2400" dirty="0">
                <a:latin typeface="Times New Roman" charset="0"/>
              </a:rPr>
              <a:t> or </a:t>
            </a:r>
            <a:r>
              <a:rPr lang="en-US" altLang="zh-TW" sz="2400" i="1" dirty="0" err="1">
                <a:latin typeface="Times New Roman" charset="0"/>
              </a:rPr>
              <a:t>z</a:t>
            </a:r>
            <a:r>
              <a:rPr lang="en-US" altLang="zh-TW" sz="2400" i="1" baseline="-25000" dirty="0" err="1">
                <a:latin typeface="Times New Roman" charset="0"/>
              </a:rPr>
              <a:t>j</a:t>
            </a:r>
            <a:r>
              <a:rPr lang="en-US" altLang="zh-TW" sz="2400" dirty="0">
                <a:latin typeface="Times New Roman" charset="0"/>
              </a:rPr>
              <a:t> is first pivot chosen from </a:t>
            </a:r>
            <a:r>
              <a:rPr lang="en-US" altLang="zh-TW" sz="2400" i="1" dirty="0">
                <a:latin typeface="Times New Roman" charset="0"/>
              </a:rPr>
              <a:t>Z</a:t>
            </a:r>
            <a:r>
              <a:rPr lang="en-US" altLang="zh-TW" sz="2400" i="1" baseline="-25000" dirty="0">
                <a:latin typeface="Times New Roman" charset="0"/>
              </a:rPr>
              <a:t>ij</a:t>
            </a:r>
            <a:r>
              <a:rPr lang="en-US" altLang="zh-TW" sz="2400" dirty="0">
                <a:latin typeface="Times New Roman" charset="0"/>
              </a:rPr>
              <a:t>}</a:t>
            </a:r>
          </a:p>
          <a:p>
            <a:pPr eaLnBrk="1" hangingPunct="1">
              <a:buFont typeface="Wingdings" charset="2"/>
              <a:buNone/>
            </a:pPr>
            <a:r>
              <a:rPr lang="en-US" altLang="zh-TW" sz="2400" dirty="0">
                <a:latin typeface="Times New Roman" charset="0"/>
              </a:rPr>
              <a:t>				   = </a:t>
            </a:r>
            <a:r>
              <a:rPr lang="en-US" altLang="zh-TW" sz="2400" dirty="0" err="1">
                <a:latin typeface="Times New Roman" charset="0"/>
              </a:rPr>
              <a:t>Pr</a:t>
            </a:r>
            <a:r>
              <a:rPr lang="en-US" altLang="zh-TW" sz="2400" dirty="0">
                <a:latin typeface="Times New Roman" charset="0"/>
              </a:rPr>
              <a:t>{</a:t>
            </a:r>
            <a:r>
              <a:rPr lang="en-US" altLang="zh-TW" sz="2400" i="1" dirty="0" err="1">
                <a:latin typeface="Times New Roman" charset="0"/>
              </a:rPr>
              <a:t>z</a:t>
            </a:r>
            <a:r>
              <a:rPr lang="en-US" altLang="zh-TW" sz="2400" i="1" baseline="-25000" dirty="0" err="1">
                <a:latin typeface="Times New Roman" charset="0"/>
              </a:rPr>
              <a:t>i</a:t>
            </a:r>
            <a:r>
              <a:rPr lang="en-US" altLang="zh-TW" sz="2400" dirty="0">
                <a:latin typeface="Times New Roman" charset="0"/>
              </a:rPr>
              <a:t> is first pivot chosen from </a:t>
            </a:r>
            <a:r>
              <a:rPr lang="en-US" altLang="zh-TW" sz="2400" i="1" dirty="0">
                <a:latin typeface="Times New Roman" charset="0"/>
              </a:rPr>
              <a:t>Z</a:t>
            </a:r>
            <a:r>
              <a:rPr lang="en-US" altLang="zh-TW" sz="2400" i="1" baseline="-25000" dirty="0">
                <a:latin typeface="Times New Roman" charset="0"/>
              </a:rPr>
              <a:t>ij</a:t>
            </a:r>
            <a:r>
              <a:rPr lang="en-US" altLang="zh-TW" sz="2400" dirty="0">
                <a:latin typeface="Times New Roman" charset="0"/>
              </a:rPr>
              <a:t>}</a:t>
            </a:r>
            <a:endParaRPr lang="en-US" altLang="zh-TW" sz="2400" baseline="-25000" dirty="0">
              <a:latin typeface="Times New Roman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US" altLang="zh-TW" sz="2400" baseline="-25000" dirty="0">
                <a:latin typeface="Times New Roman" charset="0"/>
              </a:rPr>
              <a:t>				             </a:t>
            </a:r>
            <a:r>
              <a:rPr lang="en-US" altLang="zh-TW" sz="2400" dirty="0">
                <a:latin typeface="Times New Roman" charset="0"/>
              </a:rPr>
              <a:t>+</a:t>
            </a:r>
            <a:r>
              <a:rPr lang="en-US" altLang="zh-TW" sz="2400" baseline="-25000" dirty="0">
                <a:latin typeface="Times New Roman" charset="0"/>
              </a:rPr>
              <a:t> </a:t>
            </a:r>
            <a:r>
              <a:rPr lang="en-US" altLang="zh-TW" sz="2400" dirty="0" err="1">
                <a:latin typeface="Times New Roman" charset="0"/>
              </a:rPr>
              <a:t>Pr</a:t>
            </a:r>
            <a:r>
              <a:rPr lang="en-US" altLang="zh-TW" sz="2400" dirty="0">
                <a:latin typeface="Times New Roman" charset="0"/>
              </a:rPr>
              <a:t>{</a:t>
            </a:r>
            <a:r>
              <a:rPr lang="en-US" altLang="zh-TW" sz="2400" i="1" dirty="0" err="1">
                <a:latin typeface="Times New Roman" charset="0"/>
              </a:rPr>
              <a:t>z</a:t>
            </a:r>
            <a:r>
              <a:rPr lang="en-US" altLang="zh-TW" sz="2400" i="1" baseline="-25000" dirty="0" err="1">
                <a:latin typeface="Times New Roman" charset="0"/>
              </a:rPr>
              <a:t>j</a:t>
            </a:r>
            <a:r>
              <a:rPr lang="en-US" altLang="zh-TW" sz="2400" dirty="0">
                <a:latin typeface="Times New Roman" charset="0"/>
              </a:rPr>
              <a:t> is first pivot chosen from </a:t>
            </a:r>
            <a:r>
              <a:rPr lang="en-US" altLang="zh-TW" sz="2400" i="1" dirty="0">
                <a:latin typeface="Times New Roman" charset="0"/>
              </a:rPr>
              <a:t>Z</a:t>
            </a:r>
            <a:r>
              <a:rPr lang="en-US" altLang="zh-TW" sz="2400" i="1" baseline="-25000" dirty="0">
                <a:latin typeface="Times New Roman" charset="0"/>
              </a:rPr>
              <a:t>ij</a:t>
            </a:r>
            <a:r>
              <a:rPr lang="en-US" altLang="zh-TW" sz="2400" dirty="0">
                <a:latin typeface="Times New Roman" charset="0"/>
              </a:rPr>
              <a:t>}</a:t>
            </a:r>
          </a:p>
          <a:p>
            <a:pPr eaLnBrk="1" hangingPunct="1">
              <a:buFont typeface="Wingdings" charset="2"/>
              <a:buNone/>
            </a:pPr>
            <a:endParaRPr lang="en-US" altLang="zh-TW" sz="2400" dirty="0">
              <a:latin typeface="Times New Roman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US" altLang="zh-TW" sz="2400" dirty="0">
                <a:latin typeface="Times New Roman" charset="0"/>
              </a:rPr>
              <a:t>				    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3635375" y="3284538"/>
          <a:ext cx="2843213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3" name="方程式" r:id="rId3" imgW="1447172" imgH="482391" progId="Equation.3">
                  <p:embed/>
                </p:oleObj>
              </mc:Choice>
              <mc:Fallback>
                <p:oleObj name="方程式" r:id="rId3" imgW="1447172" imgH="4823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284538"/>
                        <a:ext cx="2843213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858130"/>
              </p:ext>
            </p:extLst>
          </p:nvPr>
        </p:nvGraphicFramePr>
        <p:xfrm>
          <a:off x="3636392" y="4110502"/>
          <a:ext cx="1367656" cy="896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4" name="方程式" r:id="rId5" imgW="736600" imgH="482600" progId="Equation.3">
                  <p:embed/>
                </p:oleObj>
              </mc:Choice>
              <mc:Fallback>
                <p:oleObj name="方程式" r:id="rId5" imgW="7366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392" y="4110502"/>
                        <a:ext cx="1367656" cy="8964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927100" y="5300663"/>
          <a:ext cx="3113088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5" name="方程式" r:id="rId7" imgW="1866090" imgH="545863" progId="Equation.3">
                  <p:embed/>
                </p:oleObj>
              </mc:Choice>
              <mc:Fallback>
                <p:oleObj name="方程式" r:id="rId7" imgW="1866090" imgH="54586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5300663"/>
                        <a:ext cx="3113088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日期版面配置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Chapter 7</a:t>
            </a:r>
          </a:p>
        </p:txBody>
      </p:sp>
      <p:sp>
        <p:nvSpPr>
          <p:cNvPr id="3379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P.</a:t>
            </a:r>
            <a:fld id="{D412D950-C3A3-4E42-B18F-9F781836D72E}" type="slidenum">
              <a:rPr kumimoji="0" lang="en-US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TW" sz="1400"/>
          </a:p>
        </p:txBody>
      </p:sp>
      <p:graphicFrame>
        <p:nvGraphicFramePr>
          <p:cNvPr id="33795" name="Object 61"/>
          <p:cNvGraphicFramePr>
            <a:graphicFrameLocks noChangeAspect="1"/>
          </p:cNvGraphicFramePr>
          <p:nvPr/>
        </p:nvGraphicFramePr>
        <p:xfrm>
          <a:off x="1547813" y="1844675"/>
          <a:ext cx="3244850" cy="466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0" name="方程式" r:id="rId3" imgW="1676400" imgH="2413000" progId="Equation.3">
                  <p:embed/>
                </p:oleObj>
              </mc:Choice>
              <mc:Fallback>
                <p:oleObj name="方程式" r:id="rId3" imgW="1676400" imgH="24130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844675"/>
                        <a:ext cx="3244850" cy="466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日期版面配置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Chapter 7</a:t>
            </a:r>
          </a:p>
        </p:txBody>
      </p:sp>
      <p:sp>
        <p:nvSpPr>
          <p:cNvPr id="3481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P.</a:t>
            </a:r>
            <a:fld id="{53C64C50-AF81-FA43-AA54-02ABDCCE7E27}" type="slidenum">
              <a:rPr kumimoji="0" lang="en-US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TW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188913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zh-TW" sz="4800">
                <a:latin typeface="Times" charset="0"/>
                <a:ea typeface="Times" charset="0"/>
                <a:cs typeface="Times" charset="0"/>
              </a:rPr>
              <a:t>Another Analysis</a:t>
            </a:r>
          </a:p>
        </p:txBody>
      </p:sp>
      <p:graphicFrame>
        <p:nvGraphicFramePr>
          <p:cNvPr id="3482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404938" y="815975"/>
          <a:ext cx="7654925" cy="607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文件" r:id="rId3" imgW="7780020" imgH="6172200" progId="Word.Document.8">
                  <p:embed/>
                </p:oleObj>
              </mc:Choice>
              <mc:Fallback>
                <p:oleObj name="文件" r:id="rId3" imgW="7780020" imgH="61722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815975"/>
                        <a:ext cx="7654925" cy="607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日期版面配置區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Chapter 7</a:t>
            </a:r>
          </a:p>
        </p:txBody>
      </p:sp>
      <p:sp>
        <p:nvSpPr>
          <p:cNvPr id="35842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P.</a:t>
            </a:r>
            <a:fld id="{BDDA6758-5AB7-B84C-B309-0153655CE4F9}" type="slidenum">
              <a:rPr kumimoji="0" lang="en-US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TW" sz="1400"/>
          </a:p>
        </p:txBody>
      </p:sp>
      <p:graphicFrame>
        <p:nvGraphicFramePr>
          <p:cNvPr id="35843" name="Object 2"/>
          <p:cNvGraphicFramePr>
            <a:graphicFrameLocks noGrp="1" noChangeAspect="1"/>
          </p:cNvGraphicFramePr>
          <p:nvPr>
            <p:ph/>
          </p:nvPr>
        </p:nvGraphicFramePr>
        <p:xfrm>
          <a:off x="1403350" y="866775"/>
          <a:ext cx="9752013" cy="568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name="文件" r:id="rId3" imgW="7825740" imgH="4561332" progId="Word.Document.8">
                  <p:embed/>
                </p:oleObj>
              </mc:Choice>
              <mc:Fallback>
                <p:oleObj name="文件" r:id="rId3" imgW="7825740" imgH="456133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866775"/>
                        <a:ext cx="9752013" cy="568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版面配置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>
                <a:latin typeface="Times" charset="0"/>
                <a:ea typeface="Times" charset="0"/>
                <a:cs typeface="Times" charset="0"/>
              </a:rPr>
              <a:t>Chapter 7</a:t>
            </a:r>
          </a:p>
        </p:txBody>
      </p:sp>
      <p:sp>
        <p:nvSpPr>
          <p:cNvPr id="1741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>
                <a:latin typeface="Times" charset="0"/>
                <a:ea typeface="Times" charset="0"/>
                <a:cs typeface="Times" charset="0"/>
              </a:rPr>
              <a:t>P.</a:t>
            </a:r>
            <a:fld id="{A8498CA3-A400-4A4A-A0DA-8D2B55ABBB4A}" type="slidenum">
              <a:rPr kumimoji="0" lang="en-US" altLang="zh-TW" sz="1400">
                <a:latin typeface="Times" charset="0"/>
                <a:ea typeface="Times" charset="0"/>
                <a:cs typeface="Time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TW" sz="140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741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>
                <a:latin typeface="Times" charset="0"/>
                <a:ea typeface="Times" charset="0"/>
                <a:cs typeface="Times" charset="0"/>
              </a:rPr>
              <a:t>7.1 Description of quicksort</a:t>
            </a:r>
          </a:p>
        </p:txBody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55576" y="2132856"/>
            <a:ext cx="7793037" cy="2016224"/>
          </a:xfrm>
        </p:spPr>
        <p:txBody>
          <a:bodyPr/>
          <a:lstStyle/>
          <a:p>
            <a:pPr eaLnBrk="1" hangingPunct="1"/>
            <a:r>
              <a:rPr lang="en-US" altLang="zh-TW" sz="2800" i="1" dirty="0">
                <a:solidFill>
                  <a:schemeClr val="hlink"/>
                </a:solidFill>
                <a:latin typeface="Times" charset="0"/>
                <a:ea typeface="Times" charset="0"/>
                <a:cs typeface="Times" charset="0"/>
              </a:rPr>
              <a:t>Divide: 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partition the list into two disjoint sub-lists</a:t>
            </a:r>
            <a:endParaRPr lang="en-US" altLang="zh-TW" sz="2800" i="1" dirty="0">
              <a:solidFill>
                <a:schemeClr val="hlink"/>
              </a:solidFill>
              <a:latin typeface="Times" charset="0"/>
              <a:ea typeface="Times" charset="0"/>
              <a:cs typeface="Times" charset="0"/>
            </a:endParaRPr>
          </a:p>
          <a:p>
            <a:pPr eaLnBrk="1" hangingPunct="1"/>
            <a:r>
              <a:rPr lang="en-US" altLang="zh-TW" sz="2800" i="1" dirty="0">
                <a:solidFill>
                  <a:schemeClr val="hlink"/>
                </a:solidFill>
                <a:latin typeface="Times" charset="0"/>
                <a:ea typeface="Times" charset="0"/>
                <a:cs typeface="Times" charset="0"/>
              </a:rPr>
              <a:t>Conquer: 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Sort each sub-list independently</a:t>
            </a:r>
            <a:endParaRPr lang="en-US" altLang="zh-TW" sz="2800" i="1" dirty="0">
              <a:solidFill>
                <a:schemeClr val="hlink"/>
              </a:solidFill>
              <a:latin typeface="Times" charset="0"/>
              <a:ea typeface="Times" charset="0"/>
              <a:cs typeface="Times" charset="0"/>
            </a:endParaRPr>
          </a:p>
          <a:p>
            <a:pPr eaLnBrk="1" hangingPunct="1"/>
            <a:r>
              <a:rPr lang="en-US" altLang="zh-TW" sz="2800" i="1" dirty="0">
                <a:solidFill>
                  <a:schemeClr val="hlink"/>
                </a:solidFill>
                <a:latin typeface="Times" charset="0"/>
                <a:ea typeface="Times" charset="0"/>
                <a:cs typeface="Times" charset="0"/>
              </a:rPr>
              <a:t>Combine: 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Output the concatenation of two sorted sub-lists</a:t>
            </a:r>
          </a:p>
        </p:txBody>
      </p:sp>
      <p:sp>
        <p:nvSpPr>
          <p:cNvPr id="6" name="矩形 5"/>
          <p:cNvSpPr/>
          <p:nvPr/>
        </p:nvSpPr>
        <p:spPr>
          <a:xfrm>
            <a:off x="1547664" y="4521398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altLang="zh-TW" dirty="0">
                <a:latin typeface="Times" charset="0"/>
                <a:ea typeface="Times" charset="0"/>
                <a:cs typeface="Times" charset="0"/>
              </a:rPr>
              <a:t>QUICKSORT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mr-IN" altLang="zh-TW" i="1" dirty="0" err="1">
                <a:latin typeface="Times" charset="0"/>
                <a:ea typeface="Times" charset="0"/>
                <a:cs typeface="Times" charset="0"/>
              </a:rPr>
              <a:t>A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,</a:t>
            </a:r>
            <a:r>
              <a:rPr lang="mr-IN" altLang="zh-TW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mr-IN" altLang="zh-TW" i="1" dirty="0" err="1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,</a:t>
            </a:r>
            <a:r>
              <a:rPr lang="mr-IN" altLang="zh-TW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mr-IN" altLang="zh-TW" i="1" dirty="0" err="1">
                <a:latin typeface="Times" charset="0"/>
                <a:ea typeface="Times" charset="0"/>
                <a:cs typeface="Times" charset="0"/>
              </a:rPr>
              <a:t>r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)</a:t>
            </a:r>
            <a:endParaRPr lang="mr-IN" altLang="zh-TW" dirty="0">
              <a:latin typeface="Times" charset="0"/>
              <a:ea typeface="Times" charset="0"/>
              <a:cs typeface="Times" charset="0"/>
            </a:endParaRPr>
          </a:p>
          <a:p>
            <a:r>
              <a:rPr lang="mr-IN" altLang="zh-TW" dirty="0">
                <a:latin typeface="Times" charset="0"/>
                <a:ea typeface="Times" charset="0"/>
                <a:cs typeface="Times" charset="0"/>
              </a:rPr>
              <a:t>1 </a:t>
            </a:r>
            <a:r>
              <a:rPr lang="mr-IN" altLang="zh-TW" dirty="0" err="1">
                <a:latin typeface="Times" charset="0"/>
                <a:ea typeface="Times" charset="0"/>
                <a:cs typeface="Times" charset="0"/>
              </a:rPr>
              <a:t>if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mr-IN" altLang="zh-TW" i="1" dirty="0" err="1">
                <a:latin typeface="Times" charset="0"/>
                <a:ea typeface="Times" charset="0"/>
                <a:cs typeface="Times" charset="0"/>
              </a:rPr>
              <a:t>p</a:t>
            </a:r>
            <a:r>
              <a:rPr lang="mr-IN" altLang="zh-TW" dirty="0">
                <a:latin typeface="Times" charset="0"/>
                <a:ea typeface="Times" charset="0"/>
                <a:cs typeface="Times" charset="0"/>
              </a:rPr>
              <a:t> &lt; </a:t>
            </a:r>
            <a:r>
              <a:rPr lang="mr-IN" altLang="zh-TW" i="1" dirty="0" err="1">
                <a:latin typeface="Times" charset="0"/>
                <a:ea typeface="Times" charset="0"/>
                <a:cs typeface="Times" charset="0"/>
              </a:rPr>
              <a:t>r</a:t>
            </a:r>
            <a:endParaRPr lang="mr-IN" altLang="zh-TW" i="1" dirty="0">
              <a:latin typeface="Times" charset="0"/>
              <a:ea typeface="Times" charset="0"/>
              <a:cs typeface="Times" charset="0"/>
            </a:endParaRPr>
          </a:p>
          <a:p>
            <a:r>
              <a:rPr lang="mr-IN" altLang="zh-TW" dirty="0">
                <a:latin typeface="Times" charset="0"/>
                <a:ea typeface="Times" charset="0"/>
                <a:cs typeface="Times" charset="0"/>
              </a:rPr>
              <a:t>2 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mr-IN" altLang="zh-TW" i="1" dirty="0" err="1">
                <a:latin typeface="Times" charset="0"/>
                <a:ea typeface="Times" charset="0"/>
                <a:cs typeface="Times" charset="0"/>
              </a:rPr>
              <a:t>q</a:t>
            </a:r>
            <a:r>
              <a:rPr lang="mr-IN" altLang="zh-TW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mr-IN" altLang="zh-TW" dirty="0">
                <a:latin typeface="Times" charset="0"/>
                <a:ea typeface="Times" charset="0"/>
                <a:cs typeface="Times" charset="0"/>
                <a:sym typeface="Wingdings"/>
              </a:rPr>
              <a:t></a:t>
            </a:r>
            <a:r>
              <a:rPr lang="mr-IN" altLang="zh-TW" dirty="0">
                <a:latin typeface="Times" charset="0"/>
                <a:ea typeface="Times" charset="0"/>
                <a:cs typeface="Times" charset="0"/>
              </a:rPr>
              <a:t> PARTITION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mr-IN" altLang="zh-TW" i="1" dirty="0" err="1">
                <a:latin typeface="Times" charset="0"/>
                <a:ea typeface="Times" charset="0"/>
                <a:cs typeface="Times" charset="0"/>
              </a:rPr>
              <a:t>A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,</a:t>
            </a:r>
            <a:r>
              <a:rPr lang="mr-IN" altLang="zh-TW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mr-IN" altLang="zh-TW" i="1" dirty="0" err="1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,</a:t>
            </a:r>
            <a:r>
              <a:rPr lang="mr-IN" altLang="zh-TW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mr-IN" altLang="zh-TW" i="1" dirty="0" err="1">
                <a:latin typeface="Times" charset="0"/>
                <a:ea typeface="Times" charset="0"/>
                <a:cs typeface="Times" charset="0"/>
              </a:rPr>
              <a:t>r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)</a:t>
            </a:r>
            <a:endParaRPr lang="mr-IN" altLang="zh-TW" dirty="0">
              <a:latin typeface="Times" charset="0"/>
              <a:ea typeface="Times" charset="0"/>
              <a:cs typeface="Times" charset="0"/>
            </a:endParaRPr>
          </a:p>
          <a:p>
            <a:r>
              <a:rPr lang="mr-IN" altLang="zh-TW" dirty="0">
                <a:latin typeface="Times" charset="0"/>
                <a:ea typeface="Times" charset="0"/>
                <a:cs typeface="Times" charset="0"/>
              </a:rPr>
              <a:t>3 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mr-IN" altLang="zh-TW" dirty="0">
                <a:latin typeface="Times" charset="0"/>
                <a:ea typeface="Times" charset="0"/>
                <a:cs typeface="Times" charset="0"/>
              </a:rPr>
              <a:t>QUICKSORT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mr-IN" altLang="zh-TW" i="1" dirty="0" err="1">
                <a:latin typeface="Times" charset="0"/>
                <a:ea typeface="Times" charset="0"/>
                <a:cs typeface="Times" charset="0"/>
              </a:rPr>
              <a:t>A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,</a:t>
            </a:r>
            <a:r>
              <a:rPr lang="mr-IN" altLang="zh-TW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mr-IN" altLang="zh-TW" i="1" dirty="0" err="1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,</a:t>
            </a:r>
            <a:r>
              <a:rPr lang="mr-IN" altLang="zh-TW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mr-IN" altLang="zh-TW" i="1" dirty="0" err="1">
                <a:latin typeface="Times" charset="0"/>
                <a:ea typeface="Times" charset="0"/>
                <a:cs typeface="Times" charset="0"/>
              </a:rPr>
              <a:t>q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-1)</a:t>
            </a:r>
            <a:endParaRPr lang="mr-IN" altLang="zh-TW" dirty="0">
              <a:latin typeface="Times" charset="0"/>
              <a:ea typeface="Times" charset="0"/>
              <a:cs typeface="Times" charset="0"/>
            </a:endParaRPr>
          </a:p>
          <a:p>
            <a:r>
              <a:rPr lang="mr-IN" altLang="zh-TW" dirty="0">
                <a:latin typeface="Times" charset="0"/>
                <a:ea typeface="Times" charset="0"/>
                <a:cs typeface="Times" charset="0"/>
              </a:rPr>
              <a:t>4 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mr-IN" altLang="zh-TW" dirty="0">
                <a:latin typeface="Times" charset="0"/>
                <a:ea typeface="Times" charset="0"/>
                <a:cs typeface="Times" charset="0"/>
              </a:rPr>
              <a:t>QUICKSORT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mr-IN" altLang="zh-TW" i="1" dirty="0" err="1">
                <a:latin typeface="Times" charset="0"/>
                <a:ea typeface="Times" charset="0"/>
                <a:cs typeface="Times" charset="0"/>
              </a:rPr>
              <a:t>A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,</a:t>
            </a:r>
            <a:r>
              <a:rPr lang="mr-IN" altLang="zh-TW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mr-IN" altLang="zh-TW" i="1" dirty="0" err="1">
                <a:latin typeface="Times" charset="0"/>
                <a:ea typeface="Times" charset="0"/>
                <a:cs typeface="Times" charset="0"/>
              </a:rPr>
              <a:t>q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+1,</a:t>
            </a:r>
            <a:r>
              <a:rPr lang="mr-IN" altLang="zh-TW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mr-IN" altLang="zh-TW" i="1" dirty="0" err="1">
                <a:latin typeface="Times" charset="0"/>
                <a:ea typeface="Times" charset="0"/>
                <a:cs typeface="Times" charset="0"/>
              </a:rPr>
              <a:t>r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)</a:t>
            </a:r>
            <a:endParaRPr lang="mr-IN" altLang="zh-TW" dirty="0">
              <a:effectLst/>
              <a:latin typeface="Times" charset="0"/>
              <a:ea typeface="Times" charset="0"/>
              <a:cs typeface="Times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日期版面配置區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Chapter 7</a:t>
            </a:r>
          </a:p>
        </p:txBody>
      </p:sp>
      <p:sp>
        <p:nvSpPr>
          <p:cNvPr id="36866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P.</a:t>
            </a:r>
            <a:fld id="{7A56FEFE-BC55-3048-BD2A-462312F0CCB5}" type="slidenum">
              <a:rPr kumimoji="0" lang="en-US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zh-TW" sz="1400"/>
          </a:p>
        </p:txBody>
      </p:sp>
      <p:graphicFrame>
        <p:nvGraphicFramePr>
          <p:cNvPr id="36867" name="Object 2"/>
          <p:cNvGraphicFramePr>
            <a:graphicFrameLocks noGrp="1" noChangeAspect="1"/>
          </p:cNvGraphicFramePr>
          <p:nvPr>
            <p:ph/>
          </p:nvPr>
        </p:nvGraphicFramePr>
        <p:xfrm>
          <a:off x="1150938" y="1970088"/>
          <a:ext cx="7640637" cy="450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2" name="文件" r:id="rId3" imgW="7830820" imgH="4620260" progId="Word.Document.8">
                  <p:embed/>
                </p:oleObj>
              </mc:Choice>
              <mc:Fallback>
                <p:oleObj name="文件" r:id="rId3" imgW="7830820" imgH="462026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1970088"/>
                        <a:ext cx="7640637" cy="450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日期版面配置區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Chapter 7</a:t>
            </a:r>
          </a:p>
        </p:txBody>
      </p:sp>
      <p:sp>
        <p:nvSpPr>
          <p:cNvPr id="37890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P.</a:t>
            </a:r>
            <a:fld id="{371B0D19-60E4-D544-A4DB-AD866E1E2779}" type="slidenum">
              <a:rPr kumimoji="0" lang="en-US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zh-TW" sz="1400"/>
          </a:p>
        </p:txBody>
      </p:sp>
      <p:graphicFrame>
        <p:nvGraphicFramePr>
          <p:cNvPr id="37891" name="Object 2"/>
          <p:cNvGraphicFramePr>
            <a:graphicFrameLocks noGrp="1" noChangeAspect="1"/>
          </p:cNvGraphicFramePr>
          <p:nvPr>
            <p:ph/>
          </p:nvPr>
        </p:nvGraphicFramePr>
        <p:xfrm>
          <a:off x="1828800" y="1965325"/>
          <a:ext cx="5059363" cy="504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6" name="文件" r:id="rId3" imgW="5557520" imgH="5542280" progId="Word.Document.8">
                  <p:embed/>
                </p:oleObj>
              </mc:Choice>
              <mc:Fallback>
                <p:oleObj name="文件" r:id="rId3" imgW="5557520" imgH="55422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65325"/>
                        <a:ext cx="5059363" cy="504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版面配置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Chapter 7</a:t>
            </a:r>
          </a:p>
        </p:txBody>
      </p:sp>
      <p:sp>
        <p:nvSpPr>
          <p:cNvPr id="194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P.</a:t>
            </a:r>
            <a:fld id="{7299E968-B66D-1845-9EFB-B32BCCEB2233}" type="slidenum">
              <a:rPr kumimoji="0" lang="en-US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TW" sz="1400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>
          <a:xfrm>
            <a:off x="146050" y="90399"/>
            <a:ext cx="3398341" cy="682327"/>
          </a:xfrm>
        </p:spPr>
        <p:txBody>
          <a:bodyPr/>
          <a:lstStyle/>
          <a:p>
            <a:pPr eaLnBrk="1" hangingPunct="1"/>
            <a:r>
              <a:rPr lang="en-US" altLang="zh-TW" sz="3600">
                <a:latin typeface="Times" charset="0"/>
                <a:ea typeface="Times" charset="0"/>
                <a:cs typeface="Times" charset="0"/>
              </a:rPr>
              <a:t>Partition(</a:t>
            </a:r>
            <a:r>
              <a:rPr lang="en-US" altLang="zh-TW" sz="3600" i="1">
                <a:latin typeface="Times" charset="0"/>
                <a:ea typeface="Times" charset="0"/>
                <a:cs typeface="Times" charset="0"/>
              </a:rPr>
              <a:t>A</a:t>
            </a:r>
            <a:r>
              <a:rPr lang="en-US" altLang="zh-TW" sz="360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en-US" altLang="zh-TW" sz="3600" i="1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zh-TW" sz="360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en-US" altLang="zh-TW" sz="3600" i="1">
                <a:latin typeface="Times" charset="0"/>
                <a:ea typeface="Times" charset="0"/>
                <a:cs typeface="Times" charset="0"/>
              </a:rPr>
              <a:t>r</a:t>
            </a:r>
            <a:r>
              <a:rPr lang="en-US" altLang="zh-TW" sz="3600">
                <a:latin typeface="Times" charset="0"/>
                <a:ea typeface="Times" charset="0"/>
                <a:cs typeface="Times" charset="0"/>
              </a:rPr>
              <a:t>)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2017713"/>
            <a:ext cx="7772400" cy="41148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zh-TW" sz="2800" dirty="0">
                <a:latin typeface="Times New Roman" charset="0"/>
              </a:rPr>
              <a:t>1   </a:t>
            </a:r>
            <a:r>
              <a:rPr lang="en-US" altLang="zh-TW" sz="2800" i="1" dirty="0">
                <a:latin typeface="Times New Roman" charset="0"/>
              </a:rPr>
              <a:t>x</a:t>
            </a:r>
            <a:r>
              <a:rPr lang="en-US" altLang="zh-TW" sz="2800" dirty="0">
                <a:latin typeface="Times New Roman" charset="0"/>
              </a:rPr>
              <a:t> </a:t>
            </a:r>
            <a:r>
              <a:rPr lang="en-US" altLang="zh-TW" sz="2800" dirty="0">
                <a:latin typeface="Times New Roman" charset="0"/>
                <a:sym typeface="Symbol" charset="2"/>
              </a:rPr>
              <a:t> </a:t>
            </a:r>
            <a:r>
              <a:rPr lang="en-US" altLang="zh-TW" sz="2800" i="1" dirty="0">
                <a:latin typeface="Times New Roman" charset="0"/>
                <a:sym typeface="Symbol" charset="2"/>
              </a:rPr>
              <a:t>A</a:t>
            </a:r>
            <a:r>
              <a:rPr lang="en-US" altLang="zh-TW" sz="2800" dirty="0">
                <a:latin typeface="Times New Roman" charset="0"/>
                <a:sym typeface="Symbol" charset="2"/>
              </a:rPr>
              <a:t>[</a:t>
            </a:r>
            <a:r>
              <a:rPr lang="en-US" altLang="zh-TW" sz="2800" i="1" dirty="0">
                <a:latin typeface="Times New Roman" charset="0"/>
                <a:sym typeface="Symbol" charset="2"/>
              </a:rPr>
              <a:t>r</a:t>
            </a:r>
            <a:r>
              <a:rPr lang="en-US" altLang="zh-TW" sz="2800" dirty="0">
                <a:latin typeface="Times New Roman" charset="0"/>
                <a:sym typeface="Symbol" charset="2"/>
              </a:rPr>
              <a:t>]</a:t>
            </a:r>
          </a:p>
          <a:p>
            <a:pPr eaLnBrk="1" hangingPunct="1">
              <a:buFont typeface="Wingdings" charset="2"/>
              <a:buNone/>
            </a:pPr>
            <a:r>
              <a:rPr lang="en-US" altLang="zh-TW" sz="2800" dirty="0">
                <a:latin typeface="Times New Roman" charset="0"/>
                <a:sym typeface="Symbol" charset="2"/>
              </a:rPr>
              <a:t>2   </a:t>
            </a:r>
            <a:r>
              <a:rPr lang="en-US" altLang="zh-TW" sz="2800" i="1" dirty="0" err="1">
                <a:latin typeface="Times New Roman" charset="0"/>
                <a:sym typeface="Symbol" charset="2"/>
              </a:rPr>
              <a:t>i</a:t>
            </a:r>
            <a:r>
              <a:rPr lang="en-US" altLang="zh-TW" sz="2800" dirty="0">
                <a:latin typeface="Times New Roman" charset="0"/>
                <a:sym typeface="Symbol" charset="2"/>
              </a:rPr>
              <a:t>   </a:t>
            </a:r>
            <a:r>
              <a:rPr lang="en-US" altLang="zh-TW" sz="2800" i="1" dirty="0">
                <a:latin typeface="Times New Roman" charset="0"/>
                <a:sym typeface="Symbol" charset="2"/>
              </a:rPr>
              <a:t>p</a:t>
            </a:r>
            <a:r>
              <a:rPr lang="en-US" altLang="zh-TW" sz="2800" dirty="0">
                <a:latin typeface="Times New Roman" charset="0"/>
                <a:sym typeface="Symbol" charset="2"/>
              </a:rPr>
              <a:t> – 1</a:t>
            </a:r>
          </a:p>
          <a:p>
            <a:pPr eaLnBrk="1" hangingPunct="1">
              <a:buFont typeface="Wingdings" charset="2"/>
              <a:buNone/>
            </a:pPr>
            <a:r>
              <a:rPr lang="en-US" altLang="zh-TW" sz="2800" dirty="0">
                <a:latin typeface="Times New Roman" charset="0"/>
                <a:sym typeface="Symbol" charset="2"/>
              </a:rPr>
              <a:t>3   </a:t>
            </a:r>
            <a:r>
              <a:rPr lang="en-US" altLang="zh-TW" sz="2800" b="1" dirty="0">
                <a:latin typeface="Times New Roman" charset="0"/>
                <a:sym typeface="Symbol" charset="2"/>
              </a:rPr>
              <a:t>for</a:t>
            </a:r>
            <a:r>
              <a:rPr lang="en-US" altLang="zh-TW" sz="2800" dirty="0">
                <a:latin typeface="Times New Roman" charset="0"/>
                <a:sym typeface="Symbol" charset="2"/>
              </a:rPr>
              <a:t> </a:t>
            </a:r>
            <a:r>
              <a:rPr lang="en-US" altLang="zh-TW" sz="2800" i="1" dirty="0">
                <a:latin typeface="Times New Roman" charset="0"/>
                <a:sym typeface="Symbol" charset="2"/>
              </a:rPr>
              <a:t>j</a:t>
            </a:r>
            <a:r>
              <a:rPr lang="en-US" altLang="zh-TW" sz="2800" dirty="0">
                <a:latin typeface="Times New Roman" charset="0"/>
                <a:sym typeface="Symbol" charset="2"/>
              </a:rPr>
              <a:t>  </a:t>
            </a:r>
            <a:r>
              <a:rPr lang="en-US" altLang="zh-TW" sz="2800" i="1" dirty="0">
                <a:latin typeface="Times New Roman" charset="0"/>
                <a:sym typeface="Symbol" charset="2"/>
              </a:rPr>
              <a:t>p</a:t>
            </a:r>
            <a:r>
              <a:rPr lang="en-US" altLang="zh-TW" sz="2800" dirty="0">
                <a:latin typeface="Times New Roman" charset="0"/>
                <a:sym typeface="Symbol" charset="2"/>
              </a:rPr>
              <a:t> </a:t>
            </a:r>
            <a:r>
              <a:rPr lang="en-US" altLang="zh-TW" sz="2800" b="1" dirty="0">
                <a:latin typeface="Times New Roman" charset="0"/>
                <a:sym typeface="Symbol" charset="2"/>
              </a:rPr>
              <a:t>to</a:t>
            </a:r>
            <a:r>
              <a:rPr lang="en-US" altLang="zh-TW" sz="2800" dirty="0">
                <a:latin typeface="Times New Roman" charset="0"/>
                <a:sym typeface="Symbol" charset="2"/>
              </a:rPr>
              <a:t> </a:t>
            </a:r>
            <a:r>
              <a:rPr lang="en-US" altLang="zh-TW" sz="2800" i="1" dirty="0">
                <a:latin typeface="Times New Roman" charset="0"/>
                <a:sym typeface="Symbol" charset="2"/>
              </a:rPr>
              <a:t>r</a:t>
            </a:r>
            <a:r>
              <a:rPr lang="en-US" altLang="zh-TW" sz="2800" dirty="0">
                <a:latin typeface="Times New Roman" charset="0"/>
                <a:sym typeface="Symbol" charset="2"/>
              </a:rPr>
              <a:t> -1 </a:t>
            </a:r>
          </a:p>
          <a:p>
            <a:pPr eaLnBrk="1" hangingPunct="1">
              <a:buFont typeface="Wingdings" charset="2"/>
              <a:buNone/>
            </a:pPr>
            <a:r>
              <a:rPr lang="en-US" altLang="zh-TW" sz="2800" dirty="0">
                <a:latin typeface="Times New Roman" charset="0"/>
                <a:sym typeface="Symbol" charset="2"/>
              </a:rPr>
              <a:t>4   	</a:t>
            </a:r>
            <a:r>
              <a:rPr lang="en-US" altLang="zh-TW" sz="2800" b="1" dirty="0">
                <a:latin typeface="Times New Roman" charset="0"/>
                <a:sym typeface="Symbol" charset="2"/>
              </a:rPr>
              <a:t>do if</a:t>
            </a:r>
            <a:r>
              <a:rPr lang="en-US" altLang="zh-TW" sz="2800" dirty="0">
                <a:latin typeface="Times New Roman" charset="0"/>
                <a:sym typeface="Symbol" charset="2"/>
              </a:rPr>
              <a:t> </a:t>
            </a:r>
            <a:r>
              <a:rPr lang="en-US" altLang="zh-TW" sz="2800" i="1" dirty="0">
                <a:latin typeface="Times New Roman" charset="0"/>
                <a:sym typeface="Symbol" charset="2"/>
              </a:rPr>
              <a:t>A</a:t>
            </a:r>
            <a:r>
              <a:rPr lang="en-US" altLang="zh-TW" sz="2800" dirty="0">
                <a:latin typeface="Times New Roman" charset="0"/>
                <a:sym typeface="Symbol" charset="2"/>
              </a:rPr>
              <a:t>[</a:t>
            </a:r>
            <a:r>
              <a:rPr lang="en-US" altLang="zh-TW" sz="2800" i="1" dirty="0">
                <a:latin typeface="Times New Roman" charset="0"/>
                <a:sym typeface="Symbol" charset="2"/>
              </a:rPr>
              <a:t>j</a:t>
            </a:r>
            <a:r>
              <a:rPr lang="en-US" altLang="zh-TW" sz="2800" dirty="0">
                <a:latin typeface="Times New Roman" charset="0"/>
                <a:sym typeface="Symbol" charset="2"/>
              </a:rPr>
              <a:t>] ≤ </a:t>
            </a:r>
            <a:r>
              <a:rPr lang="en-US" altLang="zh-TW" sz="2800" i="1" dirty="0">
                <a:latin typeface="Times New Roman" charset="0"/>
                <a:sym typeface="Symbol" charset="2"/>
              </a:rPr>
              <a:t>x</a:t>
            </a:r>
          </a:p>
          <a:p>
            <a:pPr eaLnBrk="1" hangingPunct="1">
              <a:buFont typeface="Wingdings" charset="2"/>
              <a:buNone/>
            </a:pPr>
            <a:r>
              <a:rPr lang="en-US" altLang="zh-TW" sz="2800" dirty="0">
                <a:latin typeface="Times New Roman" charset="0"/>
                <a:sym typeface="Symbol" charset="2"/>
              </a:rPr>
              <a:t>5   		</a:t>
            </a:r>
            <a:r>
              <a:rPr lang="en-US" altLang="zh-TW" sz="2800" b="1" dirty="0">
                <a:latin typeface="Times New Roman" charset="0"/>
                <a:sym typeface="Symbol" charset="2"/>
              </a:rPr>
              <a:t>then</a:t>
            </a:r>
            <a:r>
              <a:rPr lang="en-US" altLang="zh-TW" sz="2800" dirty="0">
                <a:latin typeface="Times New Roman" charset="0"/>
                <a:sym typeface="Symbol" charset="2"/>
              </a:rPr>
              <a:t> </a:t>
            </a:r>
            <a:r>
              <a:rPr lang="en-US" altLang="zh-TW" sz="2800" i="1" dirty="0" err="1">
                <a:latin typeface="Times New Roman" charset="0"/>
                <a:sym typeface="Symbol" charset="2"/>
              </a:rPr>
              <a:t>i</a:t>
            </a:r>
            <a:r>
              <a:rPr lang="en-US" altLang="zh-TW" sz="2800" dirty="0">
                <a:latin typeface="Times New Roman" charset="0"/>
                <a:sym typeface="Symbol" charset="2"/>
              </a:rPr>
              <a:t>  </a:t>
            </a:r>
            <a:r>
              <a:rPr lang="en-US" altLang="zh-TW" sz="2800" i="1" dirty="0" err="1">
                <a:latin typeface="Times New Roman" charset="0"/>
                <a:sym typeface="Symbol" charset="2"/>
              </a:rPr>
              <a:t>i</a:t>
            </a:r>
            <a:r>
              <a:rPr lang="en-US" altLang="zh-TW" sz="2800" dirty="0">
                <a:latin typeface="Times New Roman" charset="0"/>
                <a:sym typeface="Symbol" charset="2"/>
              </a:rPr>
              <a:t> + 1</a:t>
            </a:r>
          </a:p>
          <a:p>
            <a:pPr eaLnBrk="1" hangingPunct="1">
              <a:buFont typeface="Wingdings" charset="2"/>
              <a:buNone/>
            </a:pPr>
            <a:r>
              <a:rPr lang="en-US" altLang="zh-TW" sz="2800" dirty="0">
                <a:latin typeface="Times New Roman" charset="0"/>
                <a:sym typeface="Symbol" charset="2"/>
              </a:rPr>
              <a:t>6   			exchange </a:t>
            </a:r>
            <a:r>
              <a:rPr lang="en-US" altLang="zh-TW" sz="2800" i="1" dirty="0">
                <a:latin typeface="Times New Roman" charset="0"/>
                <a:sym typeface="Symbol" charset="2"/>
              </a:rPr>
              <a:t>A</a:t>
            </a:r>
            <a:r>
              <a:rPr lang="en-US" altLang="zh-TW" sz="2800" dirty="0">
                <a:latin typeface="Times New Roman" charset="0"/>
                <a:sym typeface="Symbol" charset="2"/>
              </a:rPr>
              <a:t>[</a:t>
            </a:r>
            <a:r>
              <a:rPr lang="en-US" altLang="zh-TW" sz="2800" i="1" dirty="0" err="1">
                <a:latin typeface="Times New Roman" charset="0"/>
                <a:sym typeface="Symbol" charset="2"/>
              </a:rPr>
              <a:t>i</a:t>
            </a:r>
            <a:r>
              <a:rPr lang="en-US" altLang="zh-TW" sz="2800" dirty="0">
                <a:latin typeface="Times New Roman" charset="0"/>
                <a:sym typeface="Symbol" charset="2"/>
              </a:rPr>
              <a:t>]  </a:t>
            </a:r>
            <a:r>
              <a:rPr lang="en-US" altLang="zh-TW" sz="2800" i="1" dirty="0">
                <a:latin typeface="Times New Roman" charset="0"/>
                <a:sym typeface="Symbol" charset="2"/>
              </a:rPr>
              <a:t>A</a:t>
            </a:r>
            <a:r>
              <a:rPr lang="en-US" altLang="zh-TW" sz="2800" dirty="0">
                <a:latin typeface="Times New Roman" charset="0"/>
                <a:sym typeface="Symbol" charset="2"/>
              </a:rPr>
              <a:t>[</a:t>
            </a:r>
            <a:r>
              <a:rPr lang="en-US" altLang="zh-TW" sz="2800" i="1" dirty="0">
                <a:latin typeface="Times New Roman" charset="0"/>
                <a:sym typeface="Symbol" charset="2"/>
              </a:rPr>
              <a:t>j</a:t>
            </a:r>
            <a:r>
              <a:rPr lang="en-US" altLang="zh-TW" sz="2800" dirty="0">
                <a:latin typeface="Times New Roman" charset="0"/>
                <a:sym typeface="Symbol" charset="2"/>
              </a:rPr>
              <a:t>]</a:t>
            </a:r>
          </a:p>
          <a:p>
            <a:pPr eaLnBrk="1" hangingPunct="1">
              <a:buFont typeface="Wingdings" charset="2"/>
              <a:buNone/>
            </a:pPr>
            <a:r>
              <a:rPr lang="en-US" altLang="zh-TW" sz="2800" dirty="0">
                <a:latin typeface="Times New Roman" charset="0"/>
                <a:sym typeface="Symbol" charset="2"/>
              </a:rPr>
              <a:t>7   exchange </a:t>
            </a:r>
            <a:r>
              <a:rPr lang="en-US" altLang="zh-TW" sz="2800" i="1" dirty="0">
                <a:latin typeface="Times New Roman" charset="0"/>
                <a:sym typeface="Symbol" charset="2"/>
              </a:rPr>
              <a:t>A</a:t>
            </a:r>
            <a:r>
              <a:rPr lang="en-US" altLang="zh-TW" sz="2800" dirty="0">
                <a:latin typeface="Times New Roman" charset="0"/>
                <a:sym typeface="Symbol" charset="2"/>
              </a:rPr>
              <a:t>[</a:t>
            </a:r>
            <a:r>
              <a:rPr lang="en-US" altLang="zh-TW" sz="2800" i="1" dirty="0" err="1">
                <a:latin typeface="Times New Roman" charset="0"/>
                <a:sym typeface="Symbol" charset="2"/>
              </a:rPr>
              <a:t>i</a:t>
            </a:r>
            <a:r>
              <a:rPr lang="en-US" altLang="zh-TW" sz="2800" dirty="0">
                <a:latin typeface="Times New Roman" charset="0"/>
                <a:sym typeface="Symbol" charset="2"/>
              </a:rPr>
              <a:t> +1]  </a:t>
            </a:r>
            <a:r>
              <a:rPr lang="en-US" altLang="zh-TW" sz="2800" i="1" dirty="0">
                <a:latin typeface="Times New Roman" charset="0"/>
                <a:sym typeface="Symbol" charset="2"/>
              </a:rPr>
              <a:t>A</a:t>
            </a:r>
            <a:r>
              <a:rPr lang="en-US" altLang="zh-TW" sz="2800" dirty="0">
                <a:latin typeface="Times New Roman" charset="0"/>
                <a:sym typeface="Symbol" charset="2"/>
              </a:rPr>
              <a:t>[</a:t>
            </a:r>
            <a:r>
              <a:rPr lang="en-US" altLang="zh-TW" sz="2800" i="1" dirty="0">
                <a:latin typeface="Times New Roman" charset="0"/>
                <a:sym typeface="Symbol" charset="2"/>
              </a:rPr>
              <a:t>r</a:t>
            </a:r>
            <a:r>
              <a:rPr lang="en-US" altLang="zh-TW" sz="2800" dirty="0">
                <a:latin typeface="Times New Roman" charset="0"/>
                <a:sym typeface="Symbol" charset="2"/>
              </a:rPr>
              <a:t>] </a:t>
            </a:r>
          </a:p>
          <a:p>
            <a:pPr eaLnBrk="1" hangingPunct="1">
              <a:buFont typeface="Wingdings" charset="2"/>
              <a:buNone/>
            </a:pPr>
            <a:r>
              <a:rPr lang="en-US" altLang="zh-TW" sz="2800" dirty="0">
                <a:latin typeface="Times New Roman" charset="0"/>
                <a:sym typeface="Symbol" charset="2"/>
              </a:rPr>
              <a:t>8   </a:t>
            </a:r>
            <a:r>
              <a:rPr lang="en-US" altLang="zh-TW" sz="2800" b="1" dirty="0">
                <a:latin typeface="Times New Roman" charset="0"/>
                <a:sym typeface="Symbol" charset="2"/>
              </a:rPr>
              <a:t>return</a:t>
            </a:r>
            <a:r>
              <a:rPr lang="en-US" altLang="zh-TW" sz="2800" dirty="0">
                <a:latin typeface="Times New Roman" charset="0"/>
                <a:sym typeface="Symbol" charset="2"/>
              </a:rPr>
              <a:t>  </a:t>
            </a:r>
            <a:r>
              <a:rPr lang="en-US" altLang="zh-TW" sz="2800" i="1" dirty="0" err="1">
                <a:latin typeface="Times New Roman" charset="0"/>
                <a:sym typeface="Symbol" charset="2"/>
              </a:rPr>
              <a:t>i</a:t>
            </a:r>
            <a:r>
              <a:rPr lang="en-US" altLang="zh-TW" sz="2800" dirty="0">
                <a:latin typeface="Times New Roman" charset="0"/>
                <a:sym typeface="Symbol" charset="2"/>
              </a:rPr>
              <a:t> +1</a:t>
            </a:r>
          </a:p>
        </p:txBody>
      </p:sp>
      <p:pic>
        <p:nvPicPr>
          <p:cNvPr id="1946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25" y="101600"/>
            <a:ext cx="4321175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2411760" y="880180"/>
            <a:ext cx="2294218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1800" i="1" dirty="0" err="1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i</a:t>
            </a:r>
            <a:r>
              <a:rPr kumimoji="1" lang="en-US" altLang="zh-TW" sz="18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: index of the current </a:t>
            </a:r>
          </a:p>
          <a:p>
            <a:r>
              <a:rPr kumimoji="1" lang="en-US" altLang="zh-TW" sz="18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small number</a:t>
            </a:r>
          </a:p>
          <a:p>
            <a:r>
              <a:rPr lang="en-US" altLang="zh-TW" sz="1800" i="1" dirty="0">
                <a:solidFill>
                  <a:srgbClr val="1E04FD"/>
                </a:solidFill>
                <a:latin typeface="Times" charset="0"/>
                <a:ea typeface="Times" charset="0"/>
                <a:cs typeface="Times" charset="0"/>
              </a:rPr>
              <a:t>j</a:t>
            </a:r>
            <a:r>
              <a:rPr lang="en-US" altLang="zh-TW" sz="1800" dirty="0">
                <a:solidFill>
                  <a:srgbClr val="1E04FD"/>
                </a:solidFill>
                <a:latin typeface="Times" charset="0"/>
                <a:ea typeface="Times" charset="0"/>
                <a:cs typeface="Times" charset="0"/>
              </a:rPr>
              <a:t>: index of the number </a:t>
            </a:r>
          </a:p>
          <a:p>
            <a:r>
              <a:rPr lang="en-US" altLang="zh-TW" sz="1800" dirty="0">
                <a:solidFill>
                  <a:srgbClr val="1E04FD"/>
                </a:solidFill>
                <a:latin typeface="Times" charset="0"/>
                <a:ea typeface="Times" charset="0"/>
                <a:cs typeface="Times" charset="0"/>
              </a:rPr>
              <a:t>to be examined</a:t>
            </a:r>
            <a:endParaRPr kumimoji="1" lang="zh-TW" altLang="en-US" sz="1800" dirty="0">
              <a:solidFill>
                <a:srgbClr val="1E04FD"/>
              </a:solidFill>
              <a:latin typeface="Times" charset="0"/>
              <a:ea typeface="Times" charset="0"/>
              <a:cs typeface="Times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日期版面配置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Chapter 7</a:t>
            </a:r>
          </a:p>
        </p:txBody>
      </p:sp>
      <p:sp>
        <p:nvSpPr>
          <p:cNvPr id="204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P.</a:t>
            </a:r>
            <a:fld id="{C47BC8A2-2C19-3B41-8AEB-BE5D938EAAA3}" type="slidenum">
              <a:rPr kumimoji="0" lang="en-US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TW" sz="140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2586038" y="-766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title"/>
          </p:nvPr>
        </p:nvSpPr>
        <p:spPr>
          <a:xfrm>
            <a:off x="900113" y="-19050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zh-TW" sz="3200">
                <a:latin typeface="Times New Roman" charset="0"/>
              </a:rPr>
              <a:t>The operation of </a:t>
            </a:r>
            <a:r>
              <a:rPr lang="en-US" altLang="zh-TW" sz="3200" i="1">
                <a:latin typeface="Times New Roman" charset="0"/>
              </a:rPr>
              <a:t>Partition</a:t>
            </a:r>
            <a:r>
              <a:rPr lang="en-US" altLang="zh-TW" sz="3200">
                <a:latin typeface="Times New Roman" charset="0"/>
              </a:rPr>
              <a:t> on a sample array</a:t>
            </a:r>
          </a:p>
        </p:txBody>
      </p:sp>
      <p:pic>
        <p:nvPicPr>
          <p:cNvPr id="20485" name="Picture 7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219200"/>
            <a:ext cx="5183187" cy="5287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日期版面配置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Chapter 7</a:t>
            </a:r>
          </a:p>
        </p:txBody>
      </p:sp>
      <p:sp>
        <p:nvSpPr>
          <p:cNvPr id="2150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P.</a:t>
            </a:r>
            <a:fld id="{9EEA3EC7-6B79-3448-9210-FB3FD369A6AA}" type="slidenum">
              <a:rPr kumimoji="0" lang="en-US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TW" sz="140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3011" y="2204864"/>
            <a:ext cx="7277744" cy="3355503"/>
          </a:xfrm>
        </p:spPr>
        <p:txBody>
          <a:bodyPr/>
          <a:lstStyle/>
          <a:p>
            <a:pPr marL="47625" indent="-47625" eaLnBrk="1" hangingPunct="1">
              <a:buFont typeface="Wingdings" charset="2"/>
              <a:buNone/>
            </a:pPr>
            <a:r>
              <a:rPr lang="en-US" altLang="zh-TW" sz="2800" u="sng" dirty="0">
                <a:latin typeface="Times New Roman" charset="0"/>
              </a:rPr>
              <a:t>Loop invariants</a:t>
            </a:r>
            <a:r>
              <a:rPr lang="en-US" altLang="zh-TW" sz="2800" dirty="0">
                <a:latin typeface="Times New Roman" charset="0"/>
              </a:rPr>
              <a:t>: At the beginning of each iteration of the loop of lines 3-6, for any array index </a:t>
            </a:r>
            <a:r>
              <a:rPr lang="en-US" altLang="zh-TW" sz="2800" i="1" dirty="0">
                <a:latin typeface="Times New Roman" charset="0"/>
              </a:rPr>
              <a:t>k</a:t>
            </a:r>
            <a:r>
              <a:rPr lang="en-US" altLang="zh-TW" sz="2800" dirty="0">
                <a:latin typeface="Times New Roman" charset="0"/>
              </a:rPr>
              <a:t>,</a:t>
            </a:r>
          </a:p>
          <a:p>
            <a:pPr eaLnBrk="1" hangingPunct="1">
              <a:buFont typeface="Wingdings" charset="2"/>
              <a:buNone/>
            </a:pPr>
            <a:endParaRPr lang="en-US" altLang="zh-TW" sz="2800" dirty="0">
              <a:latin typeface="Times New Roman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US" altLang="zh-TW" sz="2800" dirty="0">
                <a:latin typeface="Times New Roman" charset="0"/>
              </a:rPr>
              <a:t>1. if </a:t>
            </a:r>
            <a:r>
              <a:rPr lang="en-US" altLang="zh-TW" sz="2800" i="1" dirty="0">
                <a:latin typeface="Times New Roman" charset="0"/>
              </a:rPr>
              <a:t>p</a:t>
            </a:r>
            <a:r>
              <a:rPr lang="en-US" altLang="zh-TW" sz="2800" dirty="0">
                <a:latin typeface="Times New Roman" charset="0"/>
              </a:rPr>
              <a:t> ≤ </a:t>
            </a:r>
            <a:r>
              <a:rPr lang="en-US" altLang="zh-TW" sz="2800" i="1" dirty="0">
                <a:latin typeface="Times New Roman" charset="0"/>
              </a:rPr>
              <a:t>k</a:t>
            </a:r>
            <a:r>
              <a:rPr lang="en-US" altLang="zh-TW" sz="2800" dirty="0">
                <a:latin typeface="Times New Roman" charset="0"/>
              </a:rPr>
              <a:t> ≤ </a:t>
            </a:r>
            <a:r>
              <a:rPr lang="en-US" altLang="zh-TW" sz="2800" i="1" dirty="0" err="1">
                <a:latin typeface="Times New Roman" charset="0"/>
              </a:rPr>
              <a:t>i</a:t>
            </a:r>
            <a:r>
              <a:rPr lang="en-US" altLang="zh-TW" sz="2800" dirty="0">
                <a:latin typeface="Times New Roman" charset="0"/>
              </a:rPr>
              <a:t>, then </a:t>
            </a:r>
            <a:r>
              <a:rPr lang="en-US" altLang="zh-TW" sz="2800" i="1" dirty="0">
                <a:latin typeface="Times New Roman" charset="0"/>
              </a:rPr>
              <a:t>A</a:t>
            </a:r>
            <a:r>
              <a:rPr lang="en-US" altLang="zh-TW" sz="2800" dirty="0">
                <a:latin typeface="Times New Roman" charset="0"/>
              </a:rPr>
              <a:t>[</a:t>
            </a:r>
            <a:r>
              <a:rPr lang="en-US" altLang="zh-TW" sz="2800" i="1" dirty="0">
                <a:latin typeface="Times New Roman" charset="0"/>
              </a:rPr>
              <a:t>k</a:t>
            </a:r>
            <a:r>
              <a:rPr lang="en-US" altLang="zh-TW" sz="2800" dirty="0">
                <a:latin typeface="Times New Roman" charset="0"/>
              </a:rPr>
              <a:t>] ≤ </a:t>
            </a:r>
            <a:r>
              <a:rPr lang="en-US" altLang="zh-TW" sz="2800" i="1" dirty="0">
                <a:latin typeface="Times New Roman" charset="0"/>
              </a:rPr>
              <a:t>x</a:t>
            </a:r>
            <a:r>
              <a:rPr lang="en-US" altLang="zh-TW" sz="2800" dirty="0">
                <a:latin typeface="Times New Roman" charset="0"/>
              </a:rPr>
              <a:t>.</a:t>
            </a:r>
          </a:p>
          <a:p>
            <a:pPr eaLnBrk="1" hangingPunct="1">
              <a:buFont typeface="Wingdings" charset="2"/>
              <a:buNone/>
            </a:pPr>
            <a:r>
              <a:rPr lang="en-US" altLang="zh-TW" sz="2800" dirty="0">
                <a:latin typeface="Times New Roman" charset="0"/>
              </a:rPr>
              <a:t>2. if </a:t>
            </a:r>
            <a:r>
              <a:rPr lang="en-US" altLang="zh-TW" sz="2800" i="1" dirty="0">
                <a:latin typeface="Times New Roman" charset="0"/>
              </a:rPr>
              <a:t>i</a:t>
            </a:r>
            <a:r>
              <a:rPr lang="en-US" altLang="zh-TW" sz="2800" dirty="0">
                <a:latin typeface="Times New Roman" charset="0"/>
              </a:rPr>
              <a:t>+1 ≤ </a:t>
            </a:r>
            <a:r>
              <a:rPr lang="en-US" altLang="zh-TW" sz="2800" i="1" dirty="0">
                <a:latin typeface="Times New Roman" charset="0"/>
              </a:rPr>
              <a:t>k </a:t>
            </a:r>
            <a:r>
              <a:rPr lang="en-US" altLang="zh-TW" sz="2800" dirty="0">
                <a:latin typeface="Times New Roman" charset="0"/>
              </a:rPr>
              <a:t>≤ </a:t>
            </a:r>
            <a:r>
              <a:rPr lang="en-US" altLang="zh-TW" sz="2800" i="1" dirty="0">
                <a:latin typeface="Times New Roman" charset="0"/>
              </a:rPr>
              <a:t>j</a:t>
            </a:r>
            <a:r>
              <a:rPr lang="en-US" altLang="zh-TW" sz="2800" dirty="0">
                <a:latin typeface="Times New Roman" charset="0"/>
              </a:rPr>
              <a:t>-1, then </a:t>
            </a:r>
            <a:r>
              <a:rPr lang="en-US" altLang="zh-TW" sz="2800" i="1" dirty="0">
                <a:latin typeface="Times New Roman" charset="0"/>
              </a:rPr>
              <a:t>A</a:t>
            </a:r>
            <a:r>
              <a:rPr lang="en-US" altLang="zh-TW" sz="2800" dirty="0">
                <a:latin typeface="Times New Roman" charset="0"/>
              </a:rPr>
              <a:t>[</a:t>
            </a:r>
            <a:r>
              <a:rPr lang="en-US" altLang="zh-TW" sz="2800" i="1" dirty="0">
                <a:latin typeface="Times New Roman" charset="0"/>
              </a:rPr>
              <a:t>k</a:t>
            </a:r>
            <a:r>
              <a:rPr lang="en-US" altLang="zh-TW" sz="2800" dirty="0">
                <a:latin typeface="Times New Roman" charset="0"/>
              </a:rPr>
              <a:t>] &gt; </a:t>
            </a:r>
            <a:r>
              <a:rPr lang="en-US" altLang="zh-TW" sz="2800" i="1" dirty="0">
                <a:latin typeface="Times New Roman" charset="0"/>
              </a:rPr>
              <a:t>x</a:t>
            </a:r>
            <a:r>
              <a:rPr lang="en-US" altLang="zh-TW" sz="2800" dirty="0">
                <a:latin typeface="Times New Roman" charset="0"/>
              </a:rPr>
              <a:t>.</a:t>
            </a:r>
          </a:p>
          <a:p>
            <a:pPr eaLnBrk="1" hangingPunct="1">
              <a:buFont typeface="Wingdings" charset="2"/>
              <a:buNone/>
            </a:pPr>
            <a:r>
              <a:rPr lang="en-US" altLang="zh-TW" sz="2800" dirty="0">
                <a:latin typeface="Times New Roman" charset="0"/>
              </a:rPr>
              <a:t>3. if </a:t>
            </a:r>
            <a:r>
              <a:rPr lang="en-US" altLang="zh-TW" sz="2800" i="1" dirty="0">
                <a:latin typeface="Times New Roman" charset="0"/>
              </a:rPr>
              <a:t>k</a:t>
            </a:r>
            <a:r>
              <a:rPr lang="en-US" altLang="zh-TW" sz="2800" dirty="0">
                <a:latin typeface="Times New Roman" charset="0"/>
              </a:rPr>
              <a:t> = </a:t>
            </a:r>
            <a:r>
              <a:rPr lang="en-US" altLang="zh-TW" sz="2800" i="1" dirty="0">
                <a:latin typeface="Times New Roman" charset="0"/>
              </a:rPr>
              <a:t>r</a:t>
            </a:r>
            <a:r>
              <a:rPr lang="en-US" altLang="zh-TW" sz="2800" dirty="0">
                <a:latin typeface="Times New Roman" charset="0"/>
              </a:rPr>
              <a:t>, then </a:t>
            </a:r>
            <a:r>
              <a:rPr lang="en-US" altLang="zh-TW" sz="2800" i="1" dirty="0">
                <a:latin typeface="Times New Roman" charset="0"/>
              </a:rPr>
              <a:t>A</a:t>
            </a:r>
            <a:r>
              <a:rPr lang="en-US" altLang="zh-TW" sz="2800" dirty="0">
                <a:latin typeface="Times New Roman" charset="0"/>
              </a:rPr>
              <a:t>[</a:t>
            </a:r>
            <a:r>
              <a:rPr lang="en-US" altLang="zh-TW" sz="2800" i="1" dirty="0">
                <a:latin typeface="Times New Roman" charset="0"/>
              </a:rPr>
              <a:t>k</a:t>
            </a:r>
            <a:r>
              <a:rPr lang="en-US" altLang="zh-TW" sz="2800" dirty="0">
                <a:latin typeface="Times New Roman" charset="0"/>
              </a:rPr>
              <a:t>] = </a:t>
            </a:r>
            <a:r>
              <a:rPr lang="en-US" altLang="zh-TW" sz="2800" i="1" dirty="0">
                <a:latin typeface="Times New Roman" charset="0"/>
              </a:rPr>
              <a:t>x</a:t>
            </a:r>
            <a:r>
              <a:rPr lang="en-US" altLang="zh-TW" sz="2800" dirty="0">
                <a:latin typeface="Times New Roman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日期版面配置區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Chapter 7</a:t>
            </a:r>
          </a:p>
        </p:txBody>
      </p:sp>
      <p:sp>
        <p:nvSpPr>
          <p:cNvPr id="22530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P.</a:t>
            </a:r>
            <a:fld id="{9A33DAFA-6E5E-5145-AB88-2A012BA65892}" type="slidenum">
              <a:rPr kumimoji="0" lang="en-US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TW" sz="1400"/>
          </a:p>
        </p:txBody>
      </p:sp>
      <p:sp>
        <p:nvSpPr>
          <p:cNvPr id="22531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latin typeface="Times New Roman" charset="0"/>
              </a:rPr>
              <a:t>Two cases for one iteration of procedure </a:t>
            </a:r>
            <a:r>
              <a:rPr lang="en-US" altLang="zh-TW" sz="3200" i="1">
                <a:latin typeface="Times New Roman" charset="0"/>
              </a:rPr>
              <a:t>Partition</a:t>
            </a:r>
          </a:p>
        </p:txBody>
      </p:sp>
      <p:pic>
        <p:nvPicPr>
          <p:cNvPr id="22532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86" b="52779"/>
          <a:stretch>
            <a:fillRect/>
          </a:stretch>
        </p:blipFill>
        <p:spPr>
          <a:xfrm>
            <a:off x="322263" y="2708275"/>
            <a:ext cx="3744912" cy="1008063"/>
          </a:xfrm>
        </p:spPr>
      </p:pic>
      <p:pic>
        <p:nvPicPr>
          <p:cNvPr id="2253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846263"/>
            <a:ext cx="432117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Text Box 11"/>
          <p:cNvSpPr txBox="1">
            <a:spLocks noChangeArrowheads="1"/>
          </p:cNvSpPr>
          <p:nvPr/>
        </p:nvSpPr>
        <p:spPr bwMode="auto">
          <a:xfrm>
            <a:off x="323850" y="4652963"/>
            <a:ext cx="37353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Times New Roman" charset="0"/>
              </a:rPr>
              <a:t>Complexity: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i="1" dirty="0">
                <a:latin typeface="Times New Roman" charset="0"/>
              </a:rPr>
              <a:t>Partition </a:t>
            </a:r>
            <a:r>
              <a:rPr lang="en-US" altLang="zh-TW" sz="2400" dirty="0">
                <a:latin typeface="Times New Roman" charset="0"/>
              </a:rPr>
              <a:t>on </a:t>
            </a:r>
            <a:r>
              <a:rPr lang="en-US" altLang="zh-TW" sz="2400" i="1" dirty="0">
                <a:latin typeface="Times New Roman" charset="0"/>
              </a:rPr>
              <a:t>A</a:t>
            </a:r>
            <a:r>
              <a:rPr lang="en-US" altLang="zh-TW" sz="2400" dirty="0">
                <a:latin typeface="Times New Roman" charset="0"/>
              </a:rPr>
              <a:t>[</a:t>
            </a:r>
            <a:r>
              <a:rPr lang="en-US" altLang="zh-TW" sz="2400" i="1" dirty="0">
                <a:latin typeface="Times New Roman" charset="0"/>
              </a:rPr>
              <a:t>p</a:t>
            </a:r>
            <a:r>
              <a:rPr lang="en-US" altLang="zh-TW" sz="2400" dirty="0">
                <a:latin typeface="Times New Roman" charset="0"/>
              </a:rPr>
              <a:t>…</a:t>
            </a:r>
            <a:r>
              <a:rPr lang="en-US" altLang="zh-TW" sz="2400" i="1" dirty="0">
                <a:latin typeface="Times New Roman" charset="0"/>
              </a:rPr>
              <a:t>r</a:t>
            </a:r>
            <a:r>
              <a:rPr lang="en-US" altLang="zh-TW" sz="2400" dirty="0">
                <a:latin typeface="Times New Roman" charset="0"/>
              </a:rPr>
              <a:t>] is </a:t>
            </a:r>
            <a:r>
              <a:rPr lang="en-US" altLang="zh-TW" sz="2400" dirty="0">
                <a:latin typeface="Times New Roman" charset="0"/>
                <a:sym typeface="Symbol" charset="2"/>
              </a:rPr>
              <a:t>(</a:t>
            </a:r>
            <a:r>
              <a:rPr lang="en-US" altLang="zh-TW" sz="2400" i="1" dirty="0">
                <a:latin typeface="Times New Roman" charset="0"/>
                <a:sym typeface="Symbol" charset="2"/>
              </a:rPr>
              <a:t>n</a:t>
            </a:r>
            <a:r>
              <a:rPr lang="en-US" altLang="zh-TW" sz="2400" dirty="0">
                <a:latin typeface="Times New Roman" charset="0"/>
                <a:sym typeface="Symbol" charset="2"/>
              </a:rPr>
              <a:t>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Times New Roman" charset="0"/>
                <a:sym typeface="Symbol" charset="2"/>
              </a:rPr>
              <a:t>where </a:t>
            </a:r>
            <a:r>
              <a:rPr lang="en-US" altLang="zh-TW" sz="2400" i="1" dirty="0">
                <a:latin typeface="Times New Roman" charset="0"/>
                <a:sym typeface="Symbol" charset="2"/>
              </a:rPr>
              <a:t>n</a:t>
            </a:r>
            <a:r>
              <a:rPr lang="en-US" altLang="zh-TW" sz="2400" dirty="0">
                <a:latin typeface="Times New Roman" charset="0"/>
                <a:sym typeface="Symbol" charset="2"/>
              </a:rPr>
              <a:t> = </a:t>
            </a:r>
            <a:r>
              <a:rPr lang="en-US" altLang="zh-TW" sz="2400" i="1" dirty="0">
                <a:latin typeface="Times New Roman" charset="0"/>
                <a:sym typeface="Symbol" charset="2"/>
              </a:rPr>
              <a:t>r</a:t>
            </a:r>
            <a:r>
              <a:rPr lang="en-US" altLang="zh-TW" sz="2400" dirty="0">
                <a:latin typeface="Times New Roman" charset="0"/>
                <a:sym typeface="Symbol" charset="2"/>
              </a:rPr>
              <a:t> – </a:t>
            </a:r>
            <a:r>
              <a:rPr lang="en-US" altLang="zh-TW" sz="2400" i="1" dirty="0">
                <a:latin typeface="Times New Roman" charset="0"/>
                <a:sym typeface="Symbol" charset="2"/>
              </a:rPr>
              <a:t>p</a:t>
            </a:r>
            <a:r>
              <a:rPr lang="en-US" altLang="zh-TW" sz="2400" dirty="0">
                <a:latin typeface="Times New Roman" charset="0"/>
                <a:sym typeface="Symbol" charset="2"/>
              </a:rPr>
              <a:t> +1</a:t>
            </a:r>
            <a:endParaRPr lang="en-US" altLang="zh-TW" sz="2400" i="1" dirty="0">
              <a:latin typeface="Times New Roman" charset="0"/>
              <a:sym typeface="Symbol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日期版面配置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Chapter 7</a:t>
            </a:r>
          </a:p>
        </p:txBody>
      </p:sp>
      <p:sp>
        <p:nvSpPr>
          <p:cNvPr id="235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P.</a:t>
            </a:r>
            <a:fld id="{2617E91D-7A52-6B4C-8BF5-1BD99C330F55}" type="slidenum">
              <a:rPr kumimoji="0" lang="en-US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TW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9" y="1124744"/>
            <a:ext cx="6229374" cy="635794"/>
          </a:xfrm>
        </p:spPr>
        <p:txBody>
          <a:bodyPr/>
          <a:lstStyle/>
          <a:p>
            <a:pPr eaLnBrk="1" hangingPunct="1"/>
            <a:r>
              <a:rPr lang="en-US" altLang="zh-TW" sz="3600">
                <a:latin typeface="Times" charset="0"/>
                <a:ea typeface="Times" charset="0"/>
                <a:cs typeface="Times" charset="0"/>
              </a:rPr>
              <a:t>7.2 Performance of quicksort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F7277B7F-EBE0-954D-92B5-7E2F244CA64B}"/>
                  </a:ext>
                </a:extLst>
              </p:cNvPr>
              <p:cNvSpPr txBox="1"/>
              <p:nvPr/>
            </p:nvSpPr>
            <p:spPr>
              <a:xfrm>
                <a:off x="1518295" y="2966095"/>
                <a:ext cx="5494661" cy="23292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l-GR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kumimoji="1"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1" lang="en-US" altLang="zh-TW" sz="32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l-GR" altLang="zh-TW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d>
                            <m:d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l-GR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d>
                            <m:dPr>
                              <m:ctrlPr>
                                <a:rPr lang="el-GR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l-GR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nary>
                            </m:e>
                          </m:d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l-GR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3200" b="0" dirty="0">
                  <a:ea typeface="Cambria Math" panose="02040503050406030204" pitchFamily="18" charset="0"/>
                </a:endParaRPr>
              </a:p>
              <a:p>
                <a:endParaRPr kumimoji="1" lang="zh-TW" altLang="en-US" sz="3200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F7277B7F-EBE0-954D-92B5-7E2F244CA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95" y="2966095"/>
                <a:ext cx="5494661" cy="2329227"/>
              </a:xfrm>
              <a:prstGeom prst="rect">
                <a:avLst/>
              </a:prstGeom>
              <a:blipFill>
                <a:blip r:embed="rId2"/>
                <a:stretch>
                  <a:fillRect l="-26157" t="-48913" r="-1389" b="-83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D2FD58-C6C5-5941-A07E-F0198A50B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5549552" cy="1805230"/>
          </a:xfrm>
        </p:spPr>
        <p:txBody>
          <a:bodyPr/>
          <a:lstStyle/>
          <a:p>
            <a:r>
              <a:rPr lang="en-US" altLang="zh-TW" dirty="0">
                <a:latin typeface="Times" pitchFamily="2" charset="0"/>
              </a:rPr>
              <a:t>Worst-Case Partition</a:t>
            </a:r>
            <a:endParaRPr lang="zh-TW" altLang="en-US" dirty="0">
              <a:latin typeface="Times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日期版面配置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Chapter 7</a:t>
            </a:r>
          </a:p>
        </p:txBody>
      </p:sp>
      <p:sp>
        <p:nvSpPr>
          <p:cNvPr id="2457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P.</a:t>
            </a:r>
            <a:fld id="{2FFF8A96-E9DC-B64D-80BA-3D164772D333}" type="slidenum">
              <a:rPr kumimoji="0" lang="en-US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TW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9" y="980728"/>
            <a:ext cx="6661422" cy="779810"/>
          </a:xfrm>
        </p:spPr>
        <p:txBody>
          <a:bodyPr/>
          <a:lstStyle/>
          <a:p>
            <a:pPr eaLnBrk="1" hangingPunct="1"/>
            <a:r>
              <a:rPr lang="en-US" altLang="zh-TW" sz="3600">
                <a:latin typeface="Times" charset="0"/>
                <a:ea typeface="Times" charset="0"/>
                <a:cs typeface="Times" charset="0"/>
              </a:rPr>
              <a:t>7.2 Performance of quicksort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FFCC083-B790-FE48-901D-E412962072E9}"/>
                  </a:ext>
                </a:extLst>
              </p:cNvPr>
              <p:cNvSpPr txBox="1"/>
              <p:nvPr/>
            </p:nvSpPr>
            <p:spPr>
              <a:xfrm>
                <a:off x="1475656" y="3057683"/>
                <a:ext cx="5494661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l-GR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kumimoji="1"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1" lang="en-US" altLang="zh-TW" sz="32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altLang="zh-TW" sz="3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3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altLang="zh-TW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TW" altLang="en-US" sz="32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FFCC083-B790-FE48-901D-E41296207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057683"/>
                <a:ext cx="5494661" cy="984885"/>
              </a:xfrm>
              <a:prstGeom prst="rect">
                <a:avLst/>
              </a:prstGeom>
              <a:blipFill>
                <a:blip r:embed="rId2"/>
                <a:stretch>
                  <a:fillRect l="-1843" b="-1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內容版面配置區 3">
            <a:extLst>
              <a:ext uri="{FF2B5EF4-FFF2-40B4-BE49-F238E27FC236}">
                <a16:creationId xmlns:a16="http://schemas.microsoft.com/office/drawing/2014/main" id="{6F4C2CE9-F057-6C44-B9CF-188CB1342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5549552" cy="90723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Times" pitchFamily="2" charset="0"/>
              </a:rPr>
              <a:t>Best-Case Partition</a:t>
            </a:r>
            <a:endParaRPr lang="zh-TW" altLang="en-US" dirty="0">
              <a:latin typeface="Times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0"/>
            <a:ext cx="8424862" cy="4459288"/>
          </a:xfrm>
        </p:spPr>
      </p:pic>
      <p:sp>
        <p:nvSpPr>
          <p:cNvPr id="25602" name="日期版面配置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Chapter 7</a:t>
            </a:r>
          </a:p>
        </p:txBody>
      </p:sp>
      <p:sp>
        <p:nvSpPr>
          <p:cNvPr id="2560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P.</a:t>
            </a:r>
            <a:fld id="{60846FCF-27D5-EB4B-95D3-0E2676B4B156}" type="slidenum">
              <a:rPr kumimoji="0" lang="en-US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TW" sz="1400"/>
          </a:p>
        </p:txBody>
      </p:sp>
      <p:graphicFrame>
        <p:nvGraphicFramePr>
          <p:cNvPr id="25604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1331913" y="3444875"/>
          <a:ext cx="5041900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6" name="文件" r:id="rId4" imgW="4292600" imgH="1460500" progId="Word.Document.8">
                  <p:embed/>
                </p:oleObj>
              </mc:Choice>
              <mc:Fallback>
                <p:oleObj name="文件" r:id="rId4" imgW="4292600" imgH="14605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444875"/>
                        <a:ext cx="5041900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矩形 1"/>
          <p:cNvSpPr>
            <a:spLocks noChangeArrowheads="1"/>
          </p:cNvSpPr>
          <p:nvPr/>
        </p:nvSpPr>
        <p:spPr bwMode="auto">
          <a:xfrm>
            <a:off x="179388" y="5014433"/>
            <a:ext cx="8964612" cy="1570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rgbClr val="FF0000"/>
                </a:solidFill>
                <a:latin typeface="Times New Roman" charset="0"/>
              </a:rPr>
              <a:t>Any split of constant proportionality yields a recursion tree of depth            , where the cost at each level is </a:t>
            </a:r>
            <a:r>
              <a:rPr lang="en-US" altLang="zh-TW" i="1" dirty="0">
                <a:solidFill>
                  <a:srgbClr val="FF0000"/>
                </a:solidFill>
                <a:latin typeface="Times New Roman" charset="0"/>
              </a:rPr>
              <a:t>O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</a:rPr>
              <a:t>(</a:t>
            </a:r>
            <a:r>
              <a:rPr lang="en-US" altLang="zh-TW" i="1" dirty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</a:rPr>
              <a:t>).</a:t>
            </a:r>
            <a:endParaRPr lang="zh-TW" altLang="en-US" dirty="0">
              <a:solidFill>
                <a:srgbClr val="FF0000"/>
              </a:solidFill>
              <a:latin typeface="Times New Roman" charset="0"/>
            </a:endParaRPr>
          </a:p>
        </p:txBody>
      </p:sp>
      <p:graphicFrame>
        <p:nvGraphicFramePr>
          <p:cNvPr id="25606" name="物件 2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7" name="方程式" r:id="rId6" imgW="114300" imgH="165100" progId="Equation.3">
                  <p:embed/>
                </p:oleObj>
              </mc:Choice>
              <mc:Fallback>
                <p:oleObj name="方程式" r:id="rId6" imgW="114300" imgH="1651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709937"/>
              </p:ext>
            </p:extLst>
          </p:nvPr>
        </p:nvGraphicFramePr>
        <p:xfrm>
          <a:off x="3955256" y="5589240"/>
          <a:ext cx="12334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8" name="方程式" r:id="rId8" imgW="469900" imgH="203200" progId="Equation.3">
                  <p:embed/>
                </p:oleObj>
              </mc:Choice>
              <mc:Fallback>
                <p:oleObj name="方程式" r:id="rId8" imgW="469900" imgH="2032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256" y="5589240"/>
                        <a:ext cx="12334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新細明體"/>
      </a:majorFont>
      <a:minorFont>
        <a:latin typeface="Tahoma"/>
        <a:ea typeface="新細明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新細明體" charset="0"/>
            <a:cs typeface="新細明體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新細明體" charset="0"/>
            <a:cs typeface="新細明體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1967</TotalTime>
  <Words>490</Words>
  <Application>Microsoft Macintosh PowerPoint</Application>
  <PresentationFormat>如螢幕大小 (4:3)</PresentationFormat>
  <Paragraphs>120</Paragraphs>
  <Slides>21</Slides>
  <Notes>0</Notes>
  <HiddenSlides>2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21</vt:i4>
      </vt:variant>
    </vt:vector>
  </HeadingPairs>
  <TitlesOfParts>
    <vt:vector size="32" baseType="lpstr">
      <vt:lpstr>新細明體</vt:lpstr>
      <vt:lpstr>Cambria Math</vt:lpstr>
      <vt:lpstr>Symbol</vt:lpstr>
      <vt:lpstr>Tahoma</vt:lpstr>
      <vt:lpstr>Times</vt:lpstr>
      <vt:lpstr>Times New Roman</vt:lpstr>
      <vt:lpstr>Wingdings</vt:lpstr>
      <vt:lpstr>Blends</vt:lpstr>
      <vt:lpstr>方程式</vt:lpstr>
      <vt:lpstr>文件</vt:lpstr>
      <vt:lpstr>工作表</vt:lpstr>
      <vt:lpstr>Chapter 7 Quicksort</vt:lpstr>
      <vt:lpstr>7.1 Description of quicksort</vt:lpstr>
      <vt:lpstr>Partition(A, p, r)</vt:lpstr>
      <vt:lpstr>The operation of Partition on a sample array</vt:lpstr>
      <vt:lpstr>PowerPoint 簡報</vt:lpstr>
      <vt:lpstr>Two cases for one iteration of procedure Partition</vt:lpstr>
      <vt:lpstr>7.2 Performance of quicksort </vt:lpstr>
      <vt:lpstr>7.2 Performance of quicksort </vt:lpstr>
      <vt:lpstr>PowerPoint 簡報</vt:lpstr>
      <vt:lpstr>Intuition for the average case  T(n) = (n log n)</vt:lpstr>
      <vt:lpstr>7.3 Randomized Quicksort</vt:lpstr>
      <vt:lpstr>7.4 Analysis of quicksort</vt:lpstr>
      <vt:lpstr>PowerPoint 簡報</vt:lpstr>
      <vt:lpstr>7.4.2 Expected running time</vt:lpstr>
      <vt:lpstr>PowerPoint 簡報</vt:lpstr>
      <vt:lpstr>PowerPoint 簡報</vt:lpstr>
      <vt:lpstr>PowerPoint 簡報</vt:lpstr>
      <vt:lpstr>Another Analysis</vt:lpstr>
      <vt:lpstr>PowerPoint 簡報</vt:lpstr>
      <vt:lpstr>PowerPoint 簡報</vt:lpstr>
      <vt:lpstr>PowerPoint 簡報</vt:lpstr>
    </vt:vector>
  </TitlesOfParts>
  <Company>NCTU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Li Tseng-Kuei</dc:creator>
  <cp:lastModifiedBy>Microsoft Office User</cp:lastModifiedBy>
  <cp:revision>110</cp:revision>
  <dcterms:created xsi:type="dcterms:W3CDTF">2001-09-06T13:56:50Z</dcterms:created>
  <dcterms:modified xsi:type="dcterms:W3CDTF">2019-09-24T23:27:39Z</dcterms:modified>
</cp:coreProperties>
</file>