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8" r:id="rId5"/>
    <p:sldId id="276" r:id="rId6"/>
    <p:sldId id="278" r:id="rId7"/>
    <p:sldId id="277" r:id="rId8"/>
    <p:sldId id="264" r:id="rId9"/>
    <p:sldId id="257" r:id="rId10"/>
    <p:sldId id="260" r:id="rId11"/>
    <p:sldId id="263" r:id="rId12"/>
    <p:sldId id="259" r:id="rId13"/>
    <p:sldId id="261" r:id="rId14"/>
    <p:sldId id="262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4BA40-D2E5-4CB9-AD09-21D9B4BFC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423317-7DA9-44FE-8650-872359414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6A6B3B-21B3-4B2B-B007-B49707E8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50F1C7-A646-4413-8E84-A09B8706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FB3421-91FB-4162-8F94-EA8F6338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68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FF39F0-C955-47B4-8679-9BB71357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AE16F-60FF-40B4-93E9-F37BEA59E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7B3C15-E598-4B19-B2C5-2B97D2D3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FF7486-6F39-4E16-9E93-6916D9E2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A95667-5EBF-4AF3-AB55-32E8CF9F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7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9C25FA-925A-4579-B6FE-E20AB08CD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CD9E0E-51AD-4247-ADA4-9F248CA58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E289E8-7707-4225-A8CE-1A21BD60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9A4AD0-3F6E-46FA-9415-06DF8407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D9BE6D-E3C8-40A8-9C90-B1DE2157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F9118-3C6A-4084-84FF-279BF788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4DDE55-40EB-4430-A214-FBE59882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F5289B-EEA1-451E-9487-81C1C559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28E6F0-AAAA-41C7-A2C7-57146375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426AB4-48AA-41C9-A6B8-FF39889B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42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9876A-120D-4B95-A3F7-5DA3CB3E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B93C43-03C3-46F5-A0AC-FEF58877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A742E0-91C2-43A0-8386-9009FEC2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9FAD43-BD9F-477D-BBD8-89D54398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89F403-87AB-44F2-B74B-CAA8700B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3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F8E46-ADBD-4807-BB41-44F3739B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787272-AF5F-4568-98B0-86C5B4BEE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736C0C-E4E0-4231-BA21-F4C25B479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B26F02-8274-406E-A8BA-2F9A6B33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5F3934-E422-4059-ADC2-9D932546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4E70B8-B0C3-4E2A-87FA-F543F207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79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00349-FDF5-4D53-B49F-9D285E90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D30603-D99E-4298-8E4A-8CD43ECD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C372D5-0FC4-4B37-AA16-CF5505EDD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8C919AE-276A-47B3-A6FB-38230A87E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CF42F7-BC2F-4C58-9174-0F791C6CB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C0200C-810A-4B9B-9504-6629B90D2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C9A7008-C086-4F0B-A9E6-3F8C9770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AFD9C9-CCBF-4DBF-A83F-4C2CD3FA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96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121C4-75F2-4733-A0A9-6735F8B9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6407A8-E561-48F9-B495-D78497F5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242BFE-F425-40BC-B3DE-7121283B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59FF788-6A28-4EC0-A841-D7FB932F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14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5240E7-2198-4DB9-A67D-A68551F6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EB53C7-2DC3-4365-BB16-2BBF92D3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596FEA-E2AB-4741-9686-D93D8477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9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3D9FB-E1FF-48FA-99C0-153B1AFD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9FE989-452E-4C53-9065-82A0F0F3B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EE24490-12F1-41EA-8659-EE0EDDF73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CAEDDB-0394-4239-A3B0-10A50963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C90181-0EEC-4D77-8F54-19D3BB07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54816B-FE00-407D-BEAC-CF4CDB13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78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0C428-564A-46D6-A9FC-2F2330B2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410A2C8-7F75-4845-9788-0562BA8AB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634802-CBA4-42C7-B52F-467A6D71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22785D-7119-4136-9B77-06B01636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AC7496-A9AB-4FE0-BBCF-083C5512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D9C98D-B728-4DAF-9193-97C27741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29334F-AFDC-4FC6-BEEC-6E728044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85E63B-0F5E-483A-B28D-1B6BAFD8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899251-664A-4C06-9657-C3BAA53E8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6E344-F884-4FC7-A286-E6F903237BC6}" type="datetimeFigureOut">
              <a:rPr lang="zh-TW" altLang="en-US" smtClean="0"/>
              <a:t>2021/6/8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DA4D1B-75F4-478A-8575-E920AF68D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144572-3760-4D47-8011-CACECAFB2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24106-7A4A-4F9E-B769-BEE58A0E0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76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BERBUPkmz_25FiYievKC__VfjcU276t-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BERBUPkmz_25FiYievKC__VfjcU276t-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Ti5zNuGgfaQ_2N8xpAcVw9QoTN6GpOf/view?usp=sharing" TargetMode="External"/><Relationship Id="rId2" Type="http://schemas.openxmlformats.org/officeDocument/2006/relationships/hyperlink" Target="https://drive.google.com/file/d/1aPOa7RVp2QT6E8UlrXCeWj_yXwd2aiw-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C3549-6B08-4D73-BE91-4A39EF96E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Curses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2B8638-C5A8-4281-AC2B-7CBC56567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27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22517-9D5D-479B-891E-0355A6EA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7E89FD-44E8-469C-977D-494956A0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選一個你喜歡的位置解壓縮</a:t>
            </a:r>
            <a:r>
              <a:rPr lang="en-US" altLang="zh-TW" dirty="0"/>
              <a:t>WINDOWS_curses project.zip</a:t>
            </a:r>
          </a:p>
          <a:p>
            <a:r>
              <a:rPr lang="zh-TW" altLang="en-US" dirty="0"/>
              <a:t>用</a:t>
            </a:r>
            <a:r>
              <a:rPr lang="en-US" altLang="zh-TW" dirty="0" err="1"/>
              <a:t>VSCode</a:t>
            </a:r>
            <a:r>
              <a:rPr lang="zh-TW" altLang="en-US" dirty="0"/>
              <a:t>打開資料夾並執行 </a:t>
            </a:r>
            <a:r>
              <a:rPr lang="en-US" altLang="zh-TW" dirty="0"/>
              <a:t>hello_ncurses.cpp</a:t>
            </a:r>
          </a:p>
          <a:p>
            <a:r>
              <a:rPr lang="zh-TW" altLang="en-US" dirty="0"/>
              <a:t>執行後應該要像下一頁的圖片</a:t>
            </a:r>
            <a:endParaRPr lang="en-US" altLang="zh-TW" dirty="0"/>
          </a:p>
          <a:p>
            <a:r>
              <a:rPr lang="zh-TW" altLang="en-US" dirty="0"/>
              <a:t>記得注意你的資料夾不要開錯，檔案不要放錯位置，這些東西都說很多次了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512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B73B4F-56F4-4C2B-9ED2-6A6F49E5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8B3285B-C2A6-4673-8A66-CA70C043D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507" y="0"/>
            <a:ext cx="12192000" cy="805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1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0F9CD-CA7E-47E4-90AE-C4DA7DBA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2917FA-8BC0-4F6F-B287-892FB23F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檢查有沒有做錯，看</a:t>
            </a:r>
            <a:r>
              <a:rPr lang="en-US" altLang="zh-TW" dirty="0"/>
              <a:t>lib</a:t>
            </a:r>
            <a:r>
              <a:rPr lang="zh-TW" altLang="en-US" dirty="0"/>
              <a:t>資料夾以及</a:t>
            </a:r>
            <a:r>
              <a:rPr lang="en-US" altLang="zh-TW" dirty="0"/>
              <a:t>include</a:t>
            </a:r>
            <a:r>
              <a:rPr lang="zh-TW" altLang="en-US" dirty="0"/>
              <a:t>資料夾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lib</a:t>
            </a:r>
            <a:r>
              <a:rPr lang="zh-TW" altLang="en-US" dirty="0"/>
              <a:t>資料夾會多很多檔案</a:t>
            </a:r>
            <a:r>
              <a:rPr lang="en-US" altLang="zh-TW" dirty="0" err="1"/>
              <a:t>libpdcurses.a</a:t>
            </a:r>
            <a:r>
              <a:rPr lang="zh-TW" altLang="en-US" dirty="0"/>
              <a:t> </a:t>
            </a: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/>
              <a:t>include</a:t>
            </a:r>
            <a:r>
              <a:rPr lang="zh-TW" altLang="en-US" dirty="0"/>
              <a:t>也會多</a:t>
            </a:r>
            <a:r>
              <a:rPr lang="en-US" altLang="zh-TW" dirty="0"/>
              <a:t>3</a:t>
            </a:r>
            <a:r>
              <a:rPr lang="zh-TW" altLang="en-US" dirty="0"/>
              <a:t>個 </a:t>
            </a:r>
            <a:r>
              <a:rPr lang="en-US" altLang="zh-TW" dirty="0" err="1"/>
              <a:t>curses.h</a:t>
            </a:r>
            <a:r>
              <a:rPr lang="en-US" altLang="zh-TW" dirty="0"/>
              <a:t> …</a:t>
            </a:r>
          </a:p>
          <a:p>
            <a:pPr marL="0" indent="0">
              <a:buNone/>
            </a:pPr>
            <a:r>
              <a:rPr lang="zh-TW" altLang="en-US" dirty="0"/>
              <a:t>如果裡面沒有上述兩個檔案請重新解壓縮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6068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FCBA4-4AC6-42A9-99E1-9DE6016C5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 </a:t>
            </a:r>
            <a:r>
              <a:rPr lang="zh-TW" altLang="en-US" dirty="0"/>
              <a:t>尚未解壓縮或解壓縮方法錯誤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AD2E075-9156-4CED-8DA6-F084B1968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74" y="2167672"/>
            <a:ext cx="6058746" cy="3648584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8EB1A9E-A449-41F0-BEAE-39020B01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500" y="2401067"/>
            <a:ext cx="591585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7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0C2F4-1FA5-46CA-9093-731964FD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</a:t>
            </a:r>
            <a:r>
              <a:rPr lang="zh-TW" altLang="en-US" dirty="0"/>
              <a:t> 正確解壓縮後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C6FA0A-B2B9-46F6-9E65-669BF2D8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2426947"/>
            <a:ext cx="8783656" cy="3982242"/>
          </a:xfrm>
          <a:prstGeom prst="rect">
            <a:avLst/>
          </a:prstGeom>
        </p:spPr>
      </p:pic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ADA3A99-0208-489E-8266-D4C1F0770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3945" y="196837"/>
            <a:ext cx="4772852" cy="298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8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>
            <a:extLst>
              <a:ext uri="{FF2B5EF4-FFF2-40B4-BE49-F238E27FC236}">
                <a16:creationId xmlns:a16="http://schemas.microsoft.com/office/drawing/2014/main" id="{7E23DEDB-0A3F-7747-AF65-096EC6EF4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一般來說我們會常用以下指令開始初始化</a:t>
            </a:r>
          </a:p>
        </p:txBody>
      </p:sp>
      <p:sp>
        <p:nvSpPr>
          <p:cNvPr id="19458" name="內容版面配置區 2">
            <a:extLst>
              <a:ext uri="{FF2B5EF4-FFF2-40B4-BE49-F238E27FC236}">
                <a16:creationId xmlns:a16="http://schemas.microsoft.com/office/drawing/2014/main" id="{F6343B3E-49DE-5046-AADB-0DF3EF3353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void initial()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{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initscr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cbreak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();  //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即時處理按鍵 不進入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buffer.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nocbreak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nonl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(); //Enter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不當成跳行符號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nl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noecho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(); //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使用者按鍵不顯示在螢幕上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 echo();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intrflush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stdscr,FALSE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  // buffer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模式為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false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反應較慢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keypad(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stdscr,TRUE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Keyboard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上的字元轉換成內定義的數值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  refresh();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/* curses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為了使螢幕輸出入達最佳化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當您呼叫螢幕輸出函式企圖改 變螢幕上的畫面時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curses 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並不會立刻對螢幕做改變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而是等到 變螢幕上的畫面時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curses 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並不會立刻對螢幕做改變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而是等到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refresh()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呼叫後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才將剛才所做的變動一次完成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其餘的資料將 維持不變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以盡可能送最少的字元至螢幕上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減少螢幕重繪的時間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如果是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initscr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後第一次呼叫 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refresh(), curses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將做清除螢 幕的工作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.*/</a:t>
            </a:r>
          </a:p>
          <a:p>
            <a:pPr lvl="1">
              <a:buFont typeface="Wingdings" pitchFamily="2" charset="2"/>
              <a:buNone/>
            </a:pP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}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>
            <a:extLst>
              <a:ext uri="{FF2B5EF4-FFF2-40B4-BE49-F238E27FC236}">
                <a16:creationId xmlns:a16="http://schemas.microsoft.com/office/drawing/2014/main" id="{6EFE9C15-9A9D-BF4A-BB6C-5A8BE4779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游標的控制</a:t>
            </a:r>
          </a:p>
        </p:txBody>
      </p:sp>
      <p:sp>
        <p:nvSpPr>
          <p:cNvPr id="20482" name="內容版面配置區 2">
            <a:extLst>
              <a:ext uri="{FF2B5EF4-FFF2-40B4-BE49-F238E27FC236}">
                <a16:creationId xmlns:a16="http://schemas.microsoft.com/office/drawing/2014/main" id="{2C453430-58B7-1345-B234-F46952869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move(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y,x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  //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注意，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curses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是使用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y, x      </a:t>
            </a:r>
          </a:p>
          <a:p>
            <a:pPr lvl="1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將游標移動至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x,y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的位置</a:t>
            </a:r>
          </a:p>
          <a:p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getyx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win,y,x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 // y, x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call by reference.  win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一般使用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stdscr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得到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win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這個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terminal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的目前游標的位置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>
            <a:extLst>
              <a:ext uri="{FF2B5EF4-FFF2-40B4-BE49-F238E27FC236}">
                <a16:creationId xmlns:a16="http://schemas.microsoft.com/office/drawing/2014/main" id="{E413701D-26A9-064C-AA68-F5D47D1E5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有關清除螢幕的函式</a:t>
            </a:r>
          </a:p>
        </p:txBody>
      </p:sp>
      <p:sp>
        <p:nvSpPr>
          <p:cNvPr id="21506" name="內容版面配置區 2">
            <a:extLst>
              <a:ext uri="{FF2B5EF4-FFF2-40B4-BE49-F238E27FC236}">
                <a16:creationId xmlns:a16="http://schemas.microsoft.com/office/drawing/2014/main" id="{5C965EA5-024F-EF43-9768-51CFDA705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erase()         </a:t>
            </a:r>
          </a:p>
          <a:p>
            <a:pPr lvl="1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將整個螢幕印上空白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clear()</a:t>
            </a:r>
          </a:p>
          <a:p>
            <a:pPr lvl="1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呼叫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clearok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(); 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即等下一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refresh()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被呼叫的時候才會重劃螢幕。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請注意配合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refresh()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>
            <a:extLst>
              <a:ext uri="{FF2B5EF4-FFF2-40B4-BE49-F238E27FC236}">
                <a16:creationId xmlns:a16="http://schemas.microsoft.com/office/drawing/2014/main" id="{C512F935-2501-7740-989E-F255438E9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如何在螢幕上顯示字元</a:t>
            </a:r>
          </a:p>
        </p:txBody>
      </p:sp>
      <p:sp>
        <p:nvSpPr>
          <p:cNvPr id="22530" name="內容版面配置區 2">
            <a:extLst>
              <a:ext uri="{FF2B5EF4-FFF2-40B4-BE49-F238E27FC236}">
                <a16:creationId xmlns:a16="http://schemas.microsoft.com/office/drawing/2014/main" id="{3A573979-4432-4D4E-B1CD-DCDC970959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echochar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):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顯示某個字元</a:t>
            </a:r>
          </a:p>
          <a:p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addch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):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顯示某個字元</a:t>
            </a:r>
          </a:p>
          <a:p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mvaddch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y,x,ch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x,y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上顯示某個字元相當於呼叫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move(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y,x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addch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addstr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(str):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顯示一串字串</a:t>
            </a:r>
          </a:p>
          <a:p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mvaddstr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y,x,str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):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x,y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上顯示一串字串相當於呼叫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move(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y,x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addstr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(str);</a:t>
            </a:r>
          </a:p>
          <a:p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printw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format,str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):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類似 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printf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,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以一定的格式輸出至螢幕</a:t>
            </a:r>
          </a:p>
          <a:p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mvprintw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y,x,format,str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x,y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位置上做 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printw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的工作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相當於呼叫 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move(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y,x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printw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format,str</a:t>
            </a:r>
            <a:r>
              <a:rPr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>
            <a:extLst>
              <a:ext uri="{FF2B5EF4-FFF2-40B4-BE49-F238E27FC236}">
                <a16:creationId xmlns:a16="http://schemas.microsoft.com/office/drawing/2014/main" id="{5F961359-0D44-B54E-8FDA-B135C6557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如何從鍵盤上讀取字元</a:t>
            </a:r>
          </a:p>
        </p:txBody>
      </p:sp>
      <p:sp>
        <p:nvSpPr>
          <p:cNvPr id="23554" name="內容版面配置區 2">
            <a:extLst>
              <a:ext uri="{FF2B5EF4-FFF2-40B4-BE49-F238E27FC236}">
                <a16:creationId xmlns:a16="http://schemas.microsoft.com/office/drawing/2014/main" id="{6B2D3032-E8DC-8A45-A4A7-40F28F5D9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getch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():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從鍵盤讀取一個字元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!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傳回的是整數值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lvl="1"/>
            <a:r>
              <a:rPr lang="en" altLang="zh-TW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KEY_UP</a:t>
            </a:r>
            <a:r>
              <a:rPr lang="en" altLang="zh-TW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" altLang="zh-TW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KEY_DOWN</a:t>
            </a:r>
            <a:r>
              <a:rPr lang="en" altLang="zh-TW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" altLang="zh-TW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KEY_LEFT</a:t>
            </a:r>
            <a:r>
              <a:rPr lang="en" altLang="zh-TW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" altLang="zh-TW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KEY_RIGHT</a:t>
            </a:r>
            <a:r>
              <a:rPr lang="en" altLang="zh-TW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" altLang="zh-TW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KEY_HOME</a:t>
            </a:r>
            <a:r>
              <a:rPr lang="en" altLang="zh-TW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" altLang="zh-TW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KEY_END</a:t>
            </a:r>
            <a:r>
              <a:rPr lang="en" altLang="zh-TW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" altLang="zh-TW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KEY_NPAGE</a:t>
            </a:r>
            <a:r>
              <a:rPr lang="en" altLang="zh-TW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" altLang="zh-TW" b="1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KEY_</a:t>
            </a:r>
            <a:r>
              <a:rPr lang="en" altLang="zh-TW" b="1" dirty="0">
                <a:solidFill>
                  <a:srgbClr val="444444"/>
                </a:solidFill>
                <a:latin typeface="verdana" panose="020B0604030504040204" pitchFamily="34" charset="0"/>
              </a:rPr>
              <a:t>PPAGE, </a:t>
            </a:r>
            <a:r>
              <a:rPr lang="en-US" altLang="zh-TW" b="1" dirty="0">
                <a:solidFill>
                  <a:srgbClr val="444444"/>
                </a:solidFill>
                <a:latin typeface="verdana" panose="020B0604030504040204" pitchFamily="34" charset="0"/>
              </a:rPr>
              <a:t>KEY_BACKSPACE, KEY_F1~12, … </a:t>
            </a:r>
          </a:p>
          <a:p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getstr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():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從鍵盤讀取一串字元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24A12-ED3C-DE44-B75A-12CF8FF4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為什麼要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Curses?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6C352-C6F6-D646-B238-80755689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不想要螢幕永遠向 列表機 一行一行往下印！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我可以在螢幕的特定地方印出字元或是字串嗎？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我想用畫圖文字。</a:t>
            </a:r>
          </a:p>
        </p:txBody>
      </p:sp>
    </p:spTree>
    <p:extLst>
      <p:ext uri="{BB962C8B-B14F-4D97-AF65-F5344CB8AC3E}">
        <p14:creationId xmlns:p14="http://schemas.microsoft.com/office/powerpoint/2010/main" val="2885275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67C54-8EA4-F844-A1CA-2E932E26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我想要顏色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3227A8-0066-BF4F-9EEC-1520510BB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zh-TW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start_color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zh-TW" alt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zh-TW" alt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開始顏色模式 </a:t>
            </a:r>
            <a:r>
              <a:rPr lang="zh-TW" altLang="en-US" dirty="0">
                <a:solidFill>
                  <a:srgbClr val="ABB2BF"/>
                </a:solidFill>
                <a:latin typeface="Menlo" panose="020B0609030804020204" pitchFamily="49" charset="0"/>
              </a:rPr>
              <a:t>人生不是黑白了</a:t>
            </a:r>
            <a:endParaRPr lang="en-US" altLang="zh-TW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zh-TW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init_pair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COLOR_RED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COLOR_BLACK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zh-TW" alt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zh-TW" alt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選定一個顏色到</a:t>
            </a:r>
            <a:r>
              <a:rPr lang="en-US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1 </a:t>
            </a:r>
            <a:r>
              <a:rPr lang="zh-TW" alt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號</a:t>
            </a:r>
            <a:endParaRPr lang="en-US" altLang="zh-TW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TW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attron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COLOR_PAIR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)); //</a:t>
            </a:r>
            <a:r>
              <a:rPr lang="zh-TW" alt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設定目前指標要用幾號顏色</a:t>
            </a:r>
            <a:endParaRPr lang="en-US" altLang="zh-TW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zh-TW" altLang="en-US" dirty="0">
                <a:solidFill>
                  <a:srgbClr val="ABB2BF"/>
                </a:solidFill>
                <a:latin typeface="Menlo" panose="020B0609030804020204" pitchFamily="49" charset="0"/>
              </a:rPr>
              <a:t>顏色們</a:t>
            </a:r>
            <a:endParaRPr lang="en-US" altLang="zh-TW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TW" dirty="0"/>
              <a:t>COLOR_BLACK 0 </a:t>
            </a:r>
            <a:r>
              <a:rPr lang="zh-TW" altLang="en-US" dirty="0"/>
              <a:t>黑色 </a:t>
            </a:r>
            <a:endParaRPr lang="en-US" altLang="zh-TW" dirty="0"/>
          </a:p>
          <a:p>
            <a:pPr lvl="1"/>
            <a:r>
              <a:rPr lang="en" altLang="zh-TW" dirty="0"/>
              <a:t>COLOR_RED 1 </a:t>
            </a:r>
            <a:r>
              <a:rPr lang="zh-TW" altLang="en-US" dirty="0"/>
              <a:t>紅色 </a:t>
            </a:r>
            <a:endParaRPr lang="en-US" altLang="zh-TW" dirty="0"/>
          </a:p>
          <a:p>
            <a:pPr lvl="1"/>
            <a:r>
              <a:rPr lang="en" altLang="zh-TW" dirty="0"/>
              <a:t>COLOR_GREEN 2 </a:t>
            </a:r>
            <a:r>
              <a:rPr lang="zh-TW" altLang="en-US" dirty="0"/>
              <a:t>綠色 </a:t>
            </a:r>
            <a:endParaRPr lang="en-US" altLang="zh-TW" dirty="0"/>
          </a:p>
          <a:p>
            <a:pPr lvl="1"/>
            <a:r>
              <a:rPr lang="en" altLang="zh-TW" dirty="0"/>
              <a:t>COLOR_YELLOW 3 </a:t>
            </a:r>
            <a:r>
              <a:rPr lang="zh-TW" altLang="en-US" dirty="0"/>
              <a:t>黃色 </a:t>
            </a:r>
            <a:endParaRPr lang="en-US" altLang="zh-TW" dirty="0"/>
          </a:p>
          <a:p>
            <a:pPr lvl="1"/>
            <a:r>
              <a:rPr lang="en" altLang="zh-TW" dirty="0"/>
              <a:t>COLOR_BLUE 4 </a:t>
            </a:r>
            <a:r>
              <a:rPr lang="zh-TW" altLang="en-US" dirty="0"/>
              <a:t>藍色 </a:t>
            </a:r>
            <a:endParaRPr lang="en-US" altLang="zh-TW" dirty="0"/>
          </a:p>
          <a:p>
            <a:pPr lvl="1"/>
            <a:r>
              <a:rPr lang="en" altLang="zh-TW" dirty="0"/>
              <a:t>COLOR_MAGENTA 5 </a:t>
            </a:r>
            <a:r>
              <a:rPr lang="zh-TW" altLang="en-US" dirty="0"/>
              <a:t>洋紅色 </a:t>
            </a:r>
            <a:endParaRPr lang="en-US" altLang="zh-TW" dirty="0"/>
          </a:p>
          <a:p>
            <a:pPr lvl="1"/>
            <a:r>
              <a:rPr lang="en" altLang="zh-TW" dirty="0"/>
              <a:t>COLOR_CYAN 6 </a:t>
            </a:r>
            <a:r>
              <a:rPr lang="zh-TW" altLang="en-US" dirty="0"/>
              <a:t>藍綠色</a:t>
            </a:r>
            <a:r>
              <a:rPr lang="en-US" altLang="zh-TW" dirty="0"/>
              <a:t>, </a:t>
            </a:r>
            <a:r>
              <a:rPr lang="zh-TW" altLang="en-US" dirty="0"/>
              <a:t>青色 </a:t>
            </a:r>
            <a:endParaRPr lang="en-US" altLang="zh-TW" dirty="0"/>
          </a:p>
          <a:p>
            <a:pPr lvl="1"/>
            <a:r>
              <a:rPr lang="en" altLang="zh-TW" dirty="0"/>
              <a:t>COLOR_WHITE 7 </a:t>
            </a:r>
            <a:r>
              <a:rPr lang="zh-TW" altLang="en-US" dirty="0"/>
              <a:t>白色</a:t>
            </a:r>
            <a:endParaRPr lang="en" altLang="zh-TW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endParaRPr lang="en" altLang="zh-TW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endParaRPr lang="en" altLang="zh-TW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4774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DE9CE0-B490-CD4B-84F9-CBD0F111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怎麼讓螢幕看起來像移動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4885DB-9725-E240-AA6D-97A86C61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在一個座標印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‘o’</a:t>
            </a:r>
          </a:p>
          <a:p>
            <a:pPr marL="0" indent="0">
              <a:buNone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while( true)</a:t>
            </a:r>
          </a:p>
          <a:p>
            <a:pPr marL="0" indent="0">
              <a:buNone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</a:t>
            </a:r>
          </a:p>
          <a:p>
            <a:pPr marL="457200" lvl="1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在原來的的座標把字元 清除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印出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‘ ‘</a:t>
            </a:r>
          </a:p>
          <a:p>
            <a:pPr marL="457200" lvl="1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移到新的座標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印出 一個 字元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‘o’;</a:t>
            </a:r>
          </a:p>
          <a:p>
            <a:pPr marL="457200" lvl="1" indent="0">
              <a:buNone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refresh();</a:t>
            </a:r>
          </a:p>
          <a:p>
            <a:pPr marL="457200" lvl="1" indent="0">
              <a:buNone/>
            </a:pP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休息一下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pPr marL="0" indent="0">
              <a:buNone/>
            </a:pP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671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40410-33B7-0F47-B15B-E033196F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怎麼休息一下呢？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6F8889-A394-024C-B155-75F472C96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</a:t>
            </a:r>
          </a:p>
          <a:p>
            <a:pPr lvl="1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#include &lt;</a:t>
            </a:r>
            <a:r>
              <a:rPr lang="en" altLang="zh-TW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unistd.h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</a:p>
          <a:p>
            <a:pPr lvl="2"/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usleep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( 1000000 );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//1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秒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</a:t>
            </a:r>
          </a:p>
          <a:p>
            <a:pPr lvl="1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#include &lt;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Windows.h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 </a:t>
            </a:r>
          </a:p>
          <a:p>
            <a:pPr lvl="2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Sleep(1000); //1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2523529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195A4-89DB-9E45-A80B-1635CC7D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看個範例程式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6566A-4100-3448-A384-6B647A79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TW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TW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TW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TW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TW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TW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60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TW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TW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++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/>
            <a:r>
              <a:rPr lang="en" altLang="zh-TW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TW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LINES</a:t>
            </a:r>
            <a:r>
              <a:rPr lang="en" altLang="zh-TW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zh-TW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" altLang="zh-TW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addch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' '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" altLang="zh-TW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move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TW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LINES</a:t>
            </a:r>
            <a:r>
              <a:rPr lang="en" altLang="zh-TW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" altLang="zh-TW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TW" b="0" dirty="0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TW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TW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" altLang="zh-TW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addch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'o'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lvl="1"/>
            <a:r>
              <a:rPr lang="en" altLang="zh-TW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refresh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lvl="1"/>
            <a:r>
              <a:rPr lang="en" altLang="zh-TW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usleep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TW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1000000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);</a:t>
            </a:r>
          </a:p>
          <a:p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3872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825FD-6FD6-A542-BB66-550B098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直得一提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9DC5B-3F26-F44F-A2B6-D0B309931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curs_set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TW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); //</a:t>
            </a:r>
            <a:r>
              <a:rPr lang="zh-TW" alt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zh-TW" altLang="en-US" dirty="0">
                <a:solidFill>
                  <a:srgbClr val="ABB2BF"/>
                </a:solidFill>
                <a:latin typeface="Menlo" panose="020B0609030804020204" pitchFamily="49" charset="0"/>
              </a:rPr>
              <a:t>關閉游標</a:t>
            </a:r>
            <a:endParaRPr lang="en-US" altLang="zh-TW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-US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LINES</a:t>
            </a:r>
            <a:r>
              <a:rPr lang="zh-TW" alt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// Y </a:t>
            </a:r>
            <a:r>
              <a:rPr lang="zh-TW" altLang="en-US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有幾行</a:t>
            </a:r>
            <a:endParaRPr lang="en-US" altLang="zh-TW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ABB2BF"/>
                </a:solidFill>
                <a:latin typeface="Menlo" panose="020B0609030804020204" pitchFamily="49" charset="0"/>
              </a:rPr>
              <a:t>COLS // X </a:t>
            </a:r>
            <a:r>
              <a:rPr lang="zh-TW" altLang="en-US" dirty="0">
                <a:solidFill>
                  <a:srgbClr val="ABB2BF"/>
                </a:solidFill>
                <a:latin typeface="Menlo" panose="020B0609030804020204" pitchFamily="49" charset="0"/>
              </a:rPr>
              <a:t>有幾個</a:t>
            </a:r>
            <a:endParaRPr lang="en-US" altLang="zh-TW" dirty="0">
              <a:solidFill>
                <a:srgbClr val="ABB2BF"/>
              </a:solidFill>
              <a:latin typeface="Menlo" panose="020B0609030804020204" pitchFamily="49" charset="0"/>
            </a:endParaRPr>
          </a:p>
          <a:p>
            <a:r>
              <a:rPr lang="en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Y (</a:t>
            </a:r>
            <a:r>
              <a:rPr lang="en-US" altLang="zh-TW" dirty="0">
                <a:solidFill>
                  <a:srgbClr val="ABB2BF"/>
                </a:solidFill>
                <a:latin typeface="Menlo" panose="020B0609030804020204" pitchFamily="49" charset="0"/>
              </a:rPr>
              <a:t>0~23)</a:t>
            </a:r>
          </a:p>
          <a:p>
            <a:r>
              <a:rPr lang="en-US" altLang="zh-TW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X (0~79)</a:t>
            </a:r>
            <a:endParaRPr lang="en" altLang="zh-TW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264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6CC8D-B10D-D54C-B524-6481BD6F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現在大家練習一下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5CE726-F270-4B4B-83C5-240B8503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安裝看看</a:t>
            </a:r>
            <a:endParaRPr kumimoji="1" lang="en-US" altLang="zh-TW" dirty="0"/>
          </a:p>
          <a:p>
            <a:r>
              <a:rPr kumimoji="1" lang="zh-TW" altLang="en-US" dirty="0"/>
              <a:t>在螢幕的正中央 印一個</a:t>
            </a:r>
            <a:r>
              <a:rPr kumimoji="1" lang="en-US" altLang="zh-TW" dirty="0"/>
              <a:t> ‘*’</a:t>
            </a:r>
          </a:p>
          <a:p>
            <a:r>
              <a:rPr kumimoji="1" lang="zh-TW" altLang="en-US" dirty="0"/>
              <a:t>鍵盤可以按</a:t>
            </a:r>
            <a:r>
              <a:rPr kumimoji="1" lang="en-US" altLang="zh-TW" dirty="0"/>
              <a:t> </a:t>
            </a:r>
            <a:r>
              <a:rPr kumimoji="1" lang="zh-TW" altLang="en-US" dirty="0"/>
              <a:t>上下左右</a:t>
            </a:r>
            <a:r>
              <a:rPr kumimoji="1" lang="en-US" altLang="zh-TW" dirty="0"/>
              <a:t> </a:t>
            </a:r>
          </a:p>
          <a:p>
            <a:r>
              <a:rPr kumimoji="1" lang="en-US" altLang="zh-TW" dirty="0"/>
              <a:t>* </a:t>
            </a:r>
            <a:r>
              <a:rPr kumimoji="1" lang="zh-TW" altLang="en-US" dirty="0"/>
              <a:t>會移動</a:t>
            </a:r>
            <a:endParaRPr kumimoji="1" lang="en-US" altLang="zh-TW" dirty="0"/>
          </a:p>
          <a:p>
            <a:r>
              <a:rPr kumimoji="1" lang="en-US" altLang="zh-TW" dirty="0"/>
              <a:t>X+Y = </a:t>
            </a:r>
            <a:r>
              <a:rPr kumimoji="1" lang="zh-TW" altLang="en-US" dirty="0"/>
              <a:t>奇數</a:t>
            </a:r>
            <a:r>
              <a:rPr kumimoji="1" lang="en-US" altLang="zh-TW" dirty="0"/>
              <a:t> //</a:t>
            </a:r>
            <a:r>
              <a:rPr kumimoji="1" lang="zh-TW" altLang="en-US" dirty="0"/>
              <a:t>紅色 反之 綠色</a:t>
            </a:r>
          </a:p>
        </p:txBody>
      </p:sp>
    </p:spTree>
    <p:extLst>
      <p:ext uri="{BB962C8B-B14F-4D97-AF65-F5344CB8AC3E}">
        <p14:creationId xmlns:p14="http://schemas.microsoft.com/office/powerpoint/2010/main" val="393932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24A12-ED3C-DE44-B75A-12CF8FF4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Curses in Unix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6C352-C6F6-D646-B238-80755689A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可是螢幕控制牽涉到顯示卡、許多控制。很難ㄋ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</a:p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Unix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上發展出一套標準函式庫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curses.h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可以控制游標位置、顏色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521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CA33A-F1F4-4C47-A5B5-9B8C81A3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B4178-759E-4CB2-BF31-5CEBF10E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下載</a:t>
            </a:r>
            <a:r>
              <a:rPr lang="en-US" altLang="zh-TW" dirty="0" err="1">
                <a:hlinkClick r:id="rId2"/>
              </a:rPr>
              <a:t>MAC_curses</a:t>
            </a:r>
            <a:r>
              <a:rPr lang="en-US" altLang="zh-TW" dirty="0">
                <a:hlinkClick r:id="rId2"/>
              </a:rPr>
              <a:t> project.zip</a:t>
            </a:r>
            <a:endParaRPr lang="en-US" altLang="zh-TW" dirty="0"/>
          </a:p>
          <a:p>
            <a:pPr marL="514350" indent="-514350">
              <a:buAutoNum type="arabicPeriod" startAt="2"/>
            </a:pPr>
            <a:r>
              <a:rPr lang="zh-TW" altLang="en-US" dirty="0"/>
              <a:t>選一個你喜歡的位置解壓縮</a:t>
            </a:r>
            <a:r>
              <a:rPr lang="en-US" altLang="zh-TW" dirty="0" err="1"/>
              <a:t>MAC_curses</a:t>
            </a:r>
            <a:r>
              <a:rPr lang="en-US" altLang="zh-TW" dirty="0"/>
              <a:t> project.zip</a:t>
            </a:r>
          </a:p>
          <a:p>
            <a:pPr marL="514350" indent="-514350">
              <a:buAutoNum type="arabicPeriod" startAt="2"/>
            </a:pPr>
            <a:r>
              <a:rPr lang="zh-TW" altLang="en-US" dirty="0"/>
              <a:t>用</a:t>
            </a:r>
            <a:r>
              <a:rPr lang="en-US" altLang="zh-TW" dirty="0" err="1"/>
              <a:t>VSCode</a:t>
            </a:r>
            <a:r>
              <a:rPr lang="zh-TW" altLang="en-US" dirty="0"/>
              <a:t>打開資料夾並執行 </a:t>
            </a:r>
            <a:r>
              <a:rPr lang="en-US" altLang="zh-TW" dirty="0"/>
              <a:t>hello_ncurses.cpp</a:t>
            </a:r>
          </a:p>
          <a:p>
            <a:pPr lvl="1"/>
            <a:r>
              <a:rPr lang="zh-TW" altLang="en-US" dirty="0"/>
              <a:t>執行後應該要像下一頁的圖片</a:t>
            </a:r>
            <a:endParaRPr lang="en-US" altLang="zh-TW" dirty="0"/>
          </a:p>
          <a:p>
            <a:pPr lvl="1"/>
            <a:r>
              <a:rPr lang="zh-TW" altLang="en-US" dirty="0"/>
              <a:t>記得注意你的資料夾不要開錯，檔案不要放錯位置，這些東西都說很多次了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00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>
            <a:extLst>
              <a:ext uri="{FF2B5EF4-FFF2-40B4-BE49-F238E27FC236}">
                <a16:creationId xmlns:a16="http://schemas.microsoft.com/office/drawing/2014/main" id="{9FE7EC01-51BA-AA40-81E1-7804157D1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curses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的歷史</a:t>
            </a:r>
          </a:p>
        </p:txBody>
      </p:sp>
      <p:sp>
        <p:nvSpPr>
          <p:cNvPr id="15362" name="內容版面配置區 2">
            <a:extLst>
              <a:ext uri="{FF2B5EF4-FFF2-40B4-BE49-F238E27FC236}">
                <a16:creationId xmlns:a16="http://schemas.microsoft.com/office/drawing/2014/main" id="{21E2A8F1-B3F3-724D-92DD-3EAC62B3DA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最早是由柏克萊大學的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Bill Joy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及 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Ken Arnold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所發展出來的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為了讓程式設計師很容易設計出相容每一種不同的螢幕（</a:t>
            </a:r>
            <a:r>
              <a:rPr lang="en-US" altLang="zh-CN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terminal</a:t>
            </a:r>
            <a:r>
              <a:rPr lang="zh-CN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）的程式所發展的函式庫。</a:t>
            </a:r>
            <a:endParaRPr lang="en-US" altLang="zh-CN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後來在不同作業系統有很多不同的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curses</a:t>
            </a:r>
          </a:p>
          <a:p>
            <a:pPr lvl="1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我們以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VSCode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支援的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ncurses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版本為主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</a:p>
          <a:p>
            <a:pPr lvl="1"/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PS: windows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pdcurses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(For dev 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c++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F9399-2F22-0446-9ABF-24DC5728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怎麼使用？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CF891-F28B-9341-9265-FA84217A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下載安裝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置放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ncurses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 </a:t>
            </a:r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ncurses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放置的目錄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</a:p>
          <a:p>
            <a:pPr marL="0" indent="0">
              <a:buNone/>
            </a:pPr>
            <a:endParaRPr lang="en" altLang="zh-TW" sz="2000" b="0" dirty="0">
              <a:solidFill>
                <a:srgbClr val="C678DD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20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" altLang="zh-TW" sz="2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0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" altLang="zh-TW" sz="2000" b="0" dirty="0" err="1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curses.h</a:t>
            </a:r>
            <a:r>
              <a:rPr lang="en" altLang="zh-TW" sz="2000" b="0" dirty="0">
                <a:solidFill>
                  <a:srgbClr val="98C379"/>
                </a:solidFill>
                <a:effectLst/>
                <a:latin typeface="Menlo" panose="020B0609030804020204" pitchFamily="49" charset="0"/>
              </a:rPr>
              <a:t>&gt;</a:t>
            </a:r>
            <a:endParaRPr lang="en" altLang="zh-TW" sz="2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en" altLang="zh-TW" sz="2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zh-TW" sz="2000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TW" sz="2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TW" sz="20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" altLang="zh-TW" sz="2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TW" sz="2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TW" sz="20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TW" sz="20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initscr</a:t>
            </a:r>
            <a:r>
              <a:rPr lang="en" altLang="zh-TW" sz="2000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" altLang="zh-TW" sz="2000" b="0" i="1" dirty="0">
                <a:solidFill>
                  <a:srgbClr val="7F848E"/>
                </a:solidFill>
                <a:effectLst/>
                <a:latin typeface="Menlo" panose="020B0609030804020204" pitchFamily="49" charset="0"/>
              </a:rPr>
              <a:t> /* Start curses mode */</a:t>
            </a:r>
            <a:endParaRPr lang="en" altLang="zh-TW" sz="2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TW" sz="20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TW" sz="20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endwin</a:t>
            </a:r>
            <a:r>
              <a:rPr lang="en" altLang="zh-TW" sz="20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buNone/>
            </a:pPr>
            <a:r>
              <a:rPr lang="en" altLang="zh-TW" sz="2000" dirty="0">
                <a:solidFill>
                  <a:srgbClr val="61AFEF"/>
                </a:solidFill>
                <a:latin typeface="Menlo" panose="020B0609030804020204" pitchFamily="49" charset="0"/>
              </a:rPr>
              <a:t>}</a:t>
            </a:r>
            <a:endParaRPr lang="en" altLang="zh-TW" sz="2000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4561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CA33A-F1F4-4C47-A5B5-9B8C81A3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DB4178-759E-4CB2-BF31-5CEBF10E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下載</a:t>
            </a:r>
            <a:r>
              <a:rPr lang="en-US" altLang="zh-TW" dirty="0" err="1">
                <a:hlinkClick r:id="rId2"/>
              </a:rPr>
              <a:t>MAC_curses</a:t>
            </a:r>
            <a:r>
              <a:rPr lang="en-US" altLang="zh-TW" dirty="0">
                <a:hlinkClick r:id="rId2"/>
              </a:rPr>
              <a:t> project.zip</a:t>
            </a:r>
            <a:endParaRPr lang="en-US" altLang="zh-TW" dirty="0"/>
          </a:p>
          <a:p>
            <a:pPr marL="514350" indent="-514350">
              <a:buAutoNum type="arabicPeriod" startAt="2"/>
            </a:pPr>
            <a:r>
              <a:rPr lang="zh-TW" altLang="en-US" dirty="0"/>
              <a:t>選一個你喜歡的位置解壓縮</a:t>
            </a:r>
            <a:r>
              <a:rPr lang="en-US" altLang="zh-TW" dirty="0" err="1"/>
              <a:t>MAC_curses</a:t>
            </a:r>
            <a:r>
              <a:rPr lang="en-US" altLang="zh-TW" dirty="0"/>
              <a:t> project.zip</a:t>
            </a:r>
          </a:p>
          <a:p>
            <a:pPr marL="514350" indent="-514350">
              <a:buAutoNum type="arabicPeriod" startAt="2"/>
            </a:pPr>
            <a:r>
              <a:rPr lang="zh-TW" altLang="en-US" dirty="0"/>
              <a:t>用</a:t>
            </a:r>
            <a:r>
              <a:rPr lang="en-US" altLang="zh-TW" dirty="0" err="1"/>
              <a:t>VSCode</a:t>
            </a:r>
            <a:r>
              <a:rPr lang="zh-TW" altLang="en-US" dirty="0"/>
              <a:t>打開資料夾並執行 </a:t>
            </a:r>
            <a:r>
              <a:rPr lang="en-US" altLang="zh-TW" dirty="0"/>
              <a:t>hello_ncurses.cpp</a:t>
            </a:r>
          </a:p>
          <a:p>
            <a:pPr lvl="1"/>
            <a:r>
              <a:rPr lang="zh-TW" altLang="en-US" dirty="0"/>
              <a:t>執行後應該要像下一頁的圖片</a:t>
            </a:r>
            <a:endParaRPr lang="en-US" altLang="zh-TW" dirty="0"/>
          </a:p>
          <a:p>
            <a:pPr lvl="1"/>
            <a:r>
              <a:rPr lang="zh-TW" altLang="en-US" dirty="0"/>
              <a:t>記得注意你的資料夾不要開錯，檔案不要放錯位置，這些東西都說很多次了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44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4D6675-C78D-469D-97BE-E38B860DC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6F4016-108B-4284-9088-4B497555D0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43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A2CF0B-7D82-484D-BAAA-060119EE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Windows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1D653B-BDD0-43DC-B425-510251EE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下載 </a:t>
            </a:r>
            <a:r>
              <a:rPr lang="en-US" altLang="zh-TW" dirty="0">
                <a:hlinkClick r:id="rId2"/>
              </a:rPr>
              <a:t>curses.zip</a:t>
            </a:r>
            <a:r>
              <a:rPr lang="zh-TW" altLang="en-US" dirty="0"/>
              <a:t>以及 </a:t>
            </a:r>
            <a:r>
              <a:rPr lang="en-US" altLang="zh-TW" dirty="0">
                <a:hlinkClick r:id="rId3"/>
              </a:rPr>
              <a:t>WINDOWS_curses project.zip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打開之前安裝</a:t>
            </a:r>
            <a:r>
              <a:rPr lang="en-US" altLang="zh-TW" dirty="0"/>
              <a:t>LLVM</a:t>
            </a:r>
            <a:r>
              <a:rPr lang="zh-TW" altLang="en-US" dirty="0"/>
              <a:t>的位置並將剛剛下載的</a:t>
            </a:r>
            <a:r>
              <a:rPr lang="en-US" altLang="zh-TW" dirty="0"/>
              <a:t>curses.zip</a:t>
            </a:r>
            <a:r>
              <a:rPr lang="zh-TW" altLang="en-US" dirty="0"/>
              <a:t>放入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解壓縮</a:t>
            </a:r>
            <a:r>
              <a:rPr lang="en-US" altLang="zh-TW" dirty="0"/>
              <a:t>curses.zip</a:t>
            </a:r>
            <a:r>
              <a:rPr lang="zh-TW" altLang="en-US" dirty="0"/>
              <a:t>，</a:t>
            </a:r>
            <a:r>
              <a:rPr lang="en-US" altLang="zh-TW" dirty="0"/>
              <a:t>”</a:t>
            </a:r>
            <a:r>
              <a:rPr lang="zh-TW" altLang="en-US" dirty="0"/>
              <a:t>解壓縮至此</a:t>
            </a:r>
            <a:r>
              <a:rPr lang="en-US" altLang="zh-TW" dirty="0"/>
              <a:t>”</a:t>
            </a:r>
            <a:endParaRPr lang="zh-TW" altLang="en-US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71C2E1-FF19-41A0-BE15-965435DD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25450"/>
            <a:ext cx="6573167" cy="28674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D80E276-F55E-4BCC-B76E-8B232F156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905" y="4551286"/>
            <a:ext cx="273405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5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1303</Words>
  <Application>Microsoft Macintosh PowerPoint</Application>
  <PresentationFormat>寬螢幕</PresentationFormat>
  <Paragraphs>143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Microsoft JhengHei</vt:lpstr>
      <vt:lpstr>Arial</vt:lpstr>
      <vt:lpstr>Calibri</vt:lpstr>
      <vt:lpstr>Calibri Light</vt:lpstr>
      <vt:lpstr>Menlo</vt:lpstr>
      <vt:lpstr>verdana</vt:lpstr>
      <vt:lpstr>Wingdings</vt:lpstr>
      <vt:lpstr>Office 佈景主題</vt:lpstr>
      <vt:lpstr>Curses</vt:lpstr>
      <vt:lpstr>為什麼要 Curses?</vt:lpstr>
      <vt:lpstr>Curses in Unix</vt:lpstr>
      <vt:lpstr>Mac</vt:lpstr>
      <vt:lpstr>curses 的歷史</vt:lpstr>
      <vt:lpstr>怎麼使用？</vt:lpstr>
      <vt:lpstr>Mac</vt:lpstr>
      <vt:lpstr>PowerPoint 簡報</vt:lpstr>
      <vt:lpstr>Windows</vt:lpstr>
      <vt:lpstr>Windows</vt:lpstr>
      <vt:lpstr>PowerPoint 簡報</vt:lpstr>
      <vt:lpstr>Windows</vt:lpstr>
      <vt:lpstr>Windows 尚未解壓縮或解壓縮方法錯誤</vt:lpstr>
      <vt:lpstr>Windows 正確解壓縮後</vt:lpstr>
      <vt:lpstr>一般來說我們會常用以下指令開始初始化</vt:lpstr>
      <vt:lpstr>游標的控制</vt:lpstr>
      <vt:lpstr>有關清除螢幕的函式</vt:lpstr>
      <vt:lpstr>如何在螢幕上顯示字元</vt:lpstr>
      <vt:lpstr>如何從鍵盤上讀取字元</vt:lpstr>
      <vt:lpstr>我想要顏色…</vt:lpstr>
      <vt:lpstr>怎麼讓螢幕看起來像移動</vt:lpstr>
      <vt:lpstr>怎麼休息一下呢？</vt:lpstr>
      <vt:lpstr>看個範例程式</vt:lpstr>
      <vt:lpstr>直得一提</vt:lpstr>
      <vt:lpstr>現在大家練習一下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Curses安裝</dc:title>
  <dc:creator>楷元 錢</dc:creator>
  <cp:lastModifiedBy>張賢宗</cp:lastModifiedBy>
  <cp:revision>8</cp:revision>
  <dcterms:created xsi:type="dcterms:W3CDTF">2021-06-05T13:45:12Z</dcterms:created>
  <dcterms:modified xsi:type="dcterms:W3CDTF">2021-06-08T06:06:04Z</dcterms:modified>
</cp:coreProperties>
</file>