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1"/>
  </p:notesMasterIdLst>
  <p:sldIdLst>
    <p:sldId id="256" r:id="rId2"/>
    <p:sldId id="257" r:id="rId3"/>
    <p:sldId id="259" r:id="rId4"/>
    <p:sldId id="261" r:id="rId5"/>
    <p:sldId id="262" r:id="rId6"/>
    <p:sldId id="263" r:id="rId7"/>
    <p:sldId id="264" r:id="rId8"/>
    <p:sldId id="265" r:id="rId9"/>
    <p:sldId id="266" r:id="rId10"/>
    <p:sldId id="267" r:id="rId11"/>
    <p:sldId id="268" r:id="rId12"/>
    <p:sldId id="260" r:id="rId13"/>
    <p:sldId id="287" r:id="rId14"/>
    <p:sldId id="271" r:id="rId15"/>
    <p:sldId id="272" r:id="rId16"/>
    <p:sldId id="276" r:id="rId17"/>
    <p:sldId id="277" r:id="rId18"/>
    <p:sldId id="278" r:id="rId19"/>
    <p:sldId id="280"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77"/>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873103-93FC-4F14-A3D9-253AB0549D1D}">
  <a:tblStyle styleId="{89873103-93FC-4F14-A3D9-253AB0549D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789"/>
  </p:normalViewPr>
  <p:slideViewPr>
    <p:cSldViewPr snapToGrid="0">
      <p:cViewPr varScale="1">
        <p:scale>
          <a:sx n="155" d="100"/>
          <a:sy n="155" d="100"/>
        </p:scale>
        <p:origin x="192"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5cd947de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5cd947de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5cd947de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5cd947de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230eb1a9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230eb1a9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230eb1a9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230eb1a9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354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6234af8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6234af8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curl -X GET https://ctxkde5661.execute-api.us-east-1.amazonaws.com/beta -H 'x-api-key: mcBkWftQ2p9s0Mhqf8Yni9EfdL8h2JX14HHUFGvJ'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6234af8b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6234af8b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6df545e9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6df545e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994b849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994b849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994b849e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994b849e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b4061b8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b4061b8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230eb1a9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2230eb1a9b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230eb1a9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230eb1a9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cd947d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5cd947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5cd947d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5cd947d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5cd947de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5cd947d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cd947de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5cd947de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cd947d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5cd947d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cd947de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5cd947de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1" name="Google Shape;31;p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2" name="Google Shape;32;p4"/>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3" name="Google Shape;33;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7" name="Google Shape;47;p6"/>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9"/>
        <p:cNvGrpSpPr/>
        <p:nvPr/>
      </p:nvGrpSpPr>
      <p:grpSpPr>
        <a:xfrm>
          <a:off x="0" y="0"/>
          <a:ext cx="0" cy="0"/>
          <a:chOff x="0" y="0"/>
          <a:chExt cx="0" cy="0"/>
        </a:xfrm>
      </p:grpSpPr>
      <p:grpSp>
        <p:nvGrpSpPr>
          <p:cNvPr id="50" name="Google Shape;50;p7"/>
          <p:cNvGrpSpPr/>
          <p:nvPr/>
        </p:nvGrpSpPr>
        <p:grpSpPr>
          <a:xfrm>
            <a:off x="830392" y="4169130"/>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7"/>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8"/>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8"/>
          <p:cNvGrpSpPr/>
          <p:nvPr/>
        </p:nvGrpSpPr>
        <p:grpSpPr>
          <a:xfrm>
            <a:off x="830392" y="1191256"/>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1" name="Google Shape;61;p8"/>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2" name="Google Shape;62;p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sp>
        <p:nvSpPr>
          <p:cNvPr id="65" name="Google Shape;65;p9"/>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66" name="Google Shape;6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7"/>
        <p:cNvGrpSpPr/>
        <p:nvPr/>
      </p:nvGrpSpPr>
      <p:grpSpPr>
        <a:xfrm>
          <a:off x="0" y="0"/>
          <a:ext cx="0" cy="0"/>
          <a:chOff x="0" y="0"/>
          <a:chExt cx="0" cy="0"/>
        </a:xfrm>
      </p:grpSpPr>
      <p:grpSp>
        <p:nvGrpSpPr>
          <p:cNvPr id="68" name="Google Shape;68;p10"/>
          <p:cNvGrpSpPr/>
          <p:nvPr/>
        </p:nvGrpSpPr>
        <p:grpSpPr>
          <a:xfrm>
            <a:off x="830392" y="4169130"/>
            <a:ext cx="745763" cy="45826"/>
            <a:chOff x="4580561" y="2589004"/>
            <a:chExt cx="1064464" cy="25200"/>
          </a:xfrm>
        </p:grpSpPr>
        <p:sp>
          <p:nvSpPr>
            <p:cNvPr id="69" name="Google Shape;69;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10"/>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2" name="Google Shape;72;p10"/>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3" name="Google Shape;73;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en-US/docs/Web/HTTP/Methods/POS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fo.medinsight.milliman.com/2016/09/methodology-for-identifying-inpatient-admission-eve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Lambda</a:t>
            </a:r>
            <a:endParaRPr/>
          </a:p>
        </p:txBody>
      </p:sp>
      <p:sp>
        <p:nvSpPr>
          <p:cNvPr id="81" name="Google Shape;81;p1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Deploying Python code to AWS</a:t>
            </a:r>
            <a:endParaRPr dirty="0"/>
          </a:p>
        </p:txBody>
      </p:sp>
      <p:pic>
        <p:nvPicPr>
          <p:cNvPr id="82" name="Google Shape;82;p12"/>
          <p:cNvPicPr preferRelativeResize="0"/>
          <p:nvPr/>
        </p:nvPicPr>
        <p:blipFill>
          <a:blip r:embed="rId3">
            <a:alphaModFix/>
          </a:blip>
          <a:stretch>
            <a:fillRect/>
          </a:stretch>
        </p:blipFill>
        <p:spPr>
          <a:xfrm>
            <a:off x="4913800" y="1486550"/>
            <a:ext cx="541200" cy="541200"/>
          </a:xfrm>
          <a:prstGeom prst="rect">
            <a:avLst/>
          </a:prstGeom>
          <a:noFill/>
          <a:ln>
            <a:noFill/>
          </a:ln>
        </p:spPr>
      </p:pic>
      <p:pic>
        <p:nvPicPr>
          <p:cNvPr id="83" name="Google Shape;83;p12"/>
          <p:cNvPicPr preferRelativeResize="0"/>
          <p:nvPr/>
        </p:nvPicPr>
        <p:blipFill>
          <a:blip r:embed="rId4">
            <a:alphaModFix/>
          </a:blip>
          <a:stretch>
            <a:fillRect/>
          </a:stretch>
        </p:blipFill>
        <p:spPr>
          <a:xfrm>
            <a:off x="8123425" y="4001688"/>
            <a:ext cx="664025" cy="855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our architecture is easier than it sounds</a:t>
            </a:r>
            <a:endParaRPr/>
          </a:p>
        </p:txBody>
      </p:sp>
      <p:sp>
        <p:nvSpPr>
          <p:cNvPr id="148" name="Google Shape;148;p23"/>
          <p:cNvSpPr txBox="1">
            <a:spLocks noGrp="1"/>
          </p:cNvSpPr>
          <p:nvPr>
            <p:ph type="body" idx="1"/>
          </p:nvPr>
        </p:nvSpPr>
        <p:spPr>
          <a:xfrm>
            <a:off x="729450" y="1827125"/>
            <a:ext cx="7688700" cy="2512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t>Once we’re ready to test our code, we’ll:</a:t>
            </a:r>
            <a:endParaRPr b="1"/>
          </a:p>
          <a:p>
            <a:pPr marL="457200" lvl="0" indent="-311150" algn="l" rtl="0">
              <a:lnSpc>
                <a:spcPct val="150000"/>
              </a:lnSpc>
              <a:spcBef>
                <a:spcPts val="1000"/>
              </a:spcBef>
              <a:spcAft>
                <a:spcPts val="0"/>
              </a:spcAft>
              <a:buSzPts val="1300"/>
              <a:buChar char="●"/>
            </a:pPr>
            <a:r>
              <a:rPr lang="en" b="1"/>
              <a:t>Set up a Lambda function in AWS</a:t>
            </a:r>
            <a:endParaRPr b="1"/>
          </a:p>
          <a:p>
            <a:pPr marL="457200" lvl="0" indent="-311150" algn="l" rtl="0">
              <a:lnSpc>
                <a:spcPct val="150000"/>
              </a:lnSpc>
              <a:spcBef>
                <a:spcPts val="0"/>
              </a:spcBef>
              <a:spcAft>
                <a:spcPts val="0"/>
              </a:spcAft>
              <a:buSzPts val="1300"/>
              <a:buChar char="●"/>
            </a:pPr>
            <a:r>
              <a:rPr lang="en" b="1"/>
              <a:t>Deploy our Python code</a:t>
            </a:r>
            <a:endParaRPr b="1"/>
          </a:p>
          <a:p>
            <a:pPr marL="457200" lvl="0" indent="-311150" algn="l" rtl="0">
              <a:lnSpc>
                <a:spcPct val="150000"/>
              </a:lnSpc>
              <a:spcBef>
                <a:spcPts val="0"/>
              </a:spcBef>
              <a:spcAft>
                <a:spcPts val="0"/>
              </a:spcAft>
              <a:buSzPts val="1300"/>
              <a:buChar char="●"/>
            </a:pPr>
            <a:r>
              <a:rPr lang="en" b="1"/>
              <a:t>Create and configure an API Gateway to invoke our Lambda function</a:t>
            </a:r>
            <a:endParaRPr b="1"/>
          </a:p>
          <a:p>
            <a:pPr marL="457200" lvl="0" indent="-311150" algn="l" rtl="0">
              <a:lnSpc>
                <a:spcPct val="150000"/>
              </a:lnSpc>
              <a:spcBef>
                <a:spcPts val="0"/>
              </a:spcBef>
              <a:spcAft>
                <a:spcPts val="0"/>
              </a:spcAft>
              <a:buSzPts val="1300"/>
              <a:buChar char="●"/>
            </a:pPr>
            <a:r>
              <a:rPr lang="en" b="1"/>
              <a:t>Implement access control (API Key) to prevent unauthorized access</a:t>
            </a:r>
            <a:endParaRPr b="1"/>
          </a:p>
          <a:p>
            <a:pPr marL="457200" lvl="0" indent="-311150" algn="l" rtl="0">
              <a:lnSpc>
                <a:spcPct val="150000"/>
              </a:lnSpc>
              <a:spcBef>
                <a:spcPts val="0"/>
              </a:spcBef>
              <a:spcAft>
                <a:spcPts val="0"/>
              </a:spcAft>
              <a:buSzPts val="1300"/>
              <a:buChar char="●"/>
            </a:pPr>
            <a:r>
              <a:rPr lang="en" b="1"/>
              <a:t>Test our work</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Demo</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Concepts</a:t>
            </a:r>
            <a:endParaRPr/>
          </a:p>
        </p:txBody>
      </p:sp>
      <p:sp>
        <p:nvSpPr>
          <p:cNvPr id="107" name="Google Shape;107;p16"/>
          <p:cNvSpPr txBox="1">
            <a:spLocks noGrp="1"/>
          </p:cNvSpPr>
          <p:nvPr>
            <p:ph type="body" idx="1"/>
          </p:nvPr>
        </p:nvSpPr>
        <p:spPr>
          <a:xfrm>
            <a:off x="729450" y="1454400"/>
            <a:ext cx="7688700" cy="3635999"/>
          </a:xfrm>
          <a:prstGeom prst="rect">
            <a:avLst/>
          </a:prstGeom>
        </p:spPr>
        <p:txBody>
          <a:bodyPr spcFirstLastPara="1" wrap="square" lIns="91425" tIns="91425" rIns="91425" bIns="91425" anchor="t" anchorCtr="0">
            <a:normAutofit lnSpcReduction="10000"/>
          </a:bodyPr>
          <a:lstStyle/>
          <a:p>
            <a:pPr lvl="0">
              <a:lnSpc>
                <a:spcPct val="100000"/>
              </a:lnSpc>
              <a:spcBef>
                <a:spcPts val="1000"/>
              </a:spcBef>
            </a:pPr>
            <a:r>
              <a:rPr lang="en" b="1" dirty="0"/>
              <a:t>Python</a:t>
            </a:r>
            <a:r>
              <a:rPr lang="en" dirty="0"/>
              <a:t> - Process medical claims to create and return metrics</a:t>
            </a:r>
            <a:endParaRPr lang="en-US" dirty="0"/>
          </a:p>
          <a:p>
            <a:pPr lvl="1">
              <a:lnSpc>
                <a:spcPct val="100000"/>
              </a:lnSpc>
              <a:spcBef>
                <a:spcPts val="1000"/>
              </a:spcBef>
            </a:pPr>
            <a:r>
              <a:rPr lang="en-US" dirty="0"/>
              <a:t>Concepts applied: Conditionals (if else), loops, list comprehension, Object Oriented Programming</a:t>
            </a:r>
            <a:endParaRPr dirty="0"/>
          </a:p>
          <a:p>
            <a:pPr lvl="0">
              <a:lnSpc>
                <a:spcPct val="100000"/>
              </a:lnSpc>
              <a:spcBef>
                <a:spcPts val="1000"/>
              </a:spcBef>
            </a:pPr>
            <a:r>
              <a:rPr lang="en" b="1" dirty="0"/>
              <a:t>Healthcare Concepts</a:t>
            </a:r>
            <a:r>
              <a:rPr lang="en" dirty="0"/>
              <a:t> - </a:t>
            </a:r>
            <a:r>
              <a:rPr lang="en-US" dirty="0"/>
              <a:t>Types of Billing (Institutional vs Professional), Types of Codes (Revenue vs Procedure vs Diagnosis) </a:t>
            </a:r>
          </a:p>
          <a:p>
            <a:pPr lvl="1">
              <a:lnSpc>
                <a:spcPct val="100000"/>
              </a:lnSpc>
              <a:spcBef>
                <a:spcPts val="1000"/>
              </a:spcBef>
            </a:pPr>
            <a:r>
              <a:rPr lang="en-US" dirty="0"/>
              <a:t>Revenue codes are used on hospital bills to tell the payers (insurance companies) where the patient was when they received treatment (room and board). </a:t>
            </a:r>
          </a:p>
          <a:p>
            <a:pPr lvl="1">
              <a:lnSpc>
                <a:spcPct val="100000"/>
              </a:lnSpc>
              <a:spcBef>
                <a:spcPts val="1000"/>
              </a:spcBef>
            </a:pPr>
            <a:r>
              <a:rPr lang="en-US" dirty="0"/>
              <a:t>Procedure codes (CPT codes) are used by healthcare providers to describe the services they provided to the insurance companies for payment. </a:t>
            </a:r>
          </a:p>
          <a:p>
            <a:pPr lvl="1">
              <a:lnSpc>
                <a:spcPct val="100000"/>
              </a:lnSpc>
              <a:spcBef>
                <a:spcPts val="1000"/>
              </a:spcBef>
            </a:pPr>
            <a:r>
              <a:rPr lang="en-US" dirty="0"/>
              <a:t>Diagnosis codes (ICD-10 codes) describe the patient's medical condition and are required on claims submitted by healthcare professionals to the payers.</a:t>
            </a:r>
          </a:p>
          <a:p>
            <a:pPr lvl="0">
              <a:lnSpc>
                <a:spcPct val="100000"/>
              </a:lnSpc>
              <a:spcBef>
                <a:spcPts val="1000"/>
              </a:spcBef>
            </a:pPr>
            <a:r>
              <a:rPr lang="en" b="1" dirty="0"/>
              <a:t>REST APIs</a:t>
            </a:r>
            <a:r>
              <a:rPr lang="en" dirty="0"/>
              <a:t> - What are they and how can we interact with them?</a:t>
            </a:r>
            <a:endParaRPr dirty="0"/>
          </a:p>
          <a:p>
            <a:pPr marL="457200" lvl="0" indent="-311150" algn="l" rtl="0">
              <a:lnSpc>
                <a:spcPct val="100000"/>
              </a:lnSpc>
              <a:spcBef>
                <a:spcPts val="1000"/>
              </a:spcBef>
              <a:spcAft>
                <a:spcPts val="0"/>
              </a:spcAft>
              <a:buSzPts val="1300"/>
              <a:buChar char="●"/>
            </a:pPr>
            <a:r>
              <a:rPr lang="en" b="1" dirty="0"/>
              <a:t>JSON</a:t>
            </a:r>
            <a:r>
              <a:rPr lang="en" dirty="0"/>
              <a:t> - Build a JSON structure for medical claims / Return a JSON structure with metrics</a:t>
            </a:r>
            <a:endParaRPr dirty="0"/>
          </a:p>
          <a:p>
            <a:pPr marL="457200" lvl="0" indent="-311150" algn="l" rtl="0">
              <a:lnSpc>
                <a:spcPct val="100000"/>
              </a:lnSpc>
              <a:spcBef>
                <a:spcPts val="1000"/>
              </a:spcBef>
              <a:spcAft>
                <a:spcPts val="1000"/>
              </a:spcAft>
              <a:buSzPts val="1300"/>
              <a:buChar char="●"/>
            </a:pPr>
            <a:r>
              <a:rPr lang="en" b="1" dirty="0"/>
              <a:t>AWS (Lambda &amp; API Gateway)</a:t>
            </a:r>
            <a:r>
              <a:rPr lang="en" dirty="0"/>
              <a:t> - Set up a Lambda function and API Gateway in AWS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Retrospective</a:t>
            </a:r>
            <a:endParaRPr dirty="0"/>
          </a:p>
        </p:txBody>
      </p:sp>
      <p:sp>
        <p:nvSpPr>
          <p:cNvPr id="107" name="Google Shape;107;p16"/>
          <p:cNvSpPr txBox="1">
            <a:spLocks noGrp="1"/>
          </p:cNvSpPr>
          <p:nvPr>
            <p:ph type="body" idx="1"/>
          </p:nvPr>
        </p:nvSpPr>
        <p:spPr>
          <a:xfrm>
            <a:off x="729449" y="1454400"/>
            <a:ext cx="7990007" cy="3635999"/>
          </a:xfrm>
          <a:prstGeom prst="rect">
            <a:avLst/>
          </a:prstGeom>
        </p:spPr>
        <p:txBody>
          <a:bodyPr spcFirstLastPara="1" wrap="square" lIns="91425" tIns="91425" rIns="91425" bIns="91425" anchor="t" anchorCtr="0">
            <a:normAutofit/>
          </a:bodyPr>
          <a:lstStyle/>
          <a:p>
            <a:pPr marL="146050" lvl="0" indent="0">
              <a:lnSpc>
                <a:spcPct val="100000"/>
              </a:lnSpc>
              <a:spcBef>
                <a:spcPts val="1000"/>
              </a:spcBef>
              <a:buNone/>
            </a:pPr>
            <a:r>
              <a:rPr lang="en-US" b="1" dirty="0"/>
              <a:t>What went well?</a:t>
            </a:r>
            <a:endParaRPr dirty="0"/>
          </a:p>
          <a:p>
            <a:pPr lvl="0">
              <a:lnSpc>
                <a:spcPct val="100000"/>
              </a:lnSpc>
              <a:spcBef>
                <a:spcPts val="1000"/>
              </a:spcBef>
            </a:pPr>
            <a:r>
              <a:rPr lang="en-US" dirty="0"/>
              <a:t>Introduced and learned how to apply lots of new concepts (see previous slide)</a:t>
            </a:r>
          </a:p>
          <a:p>
            <a:pPr lvl="0">
              <a:lnSpc>
                <a:spcPct val="100000"/>
              </a:lnSpc>
              <a:spcBef>
                <a:spcPts val="1000"/>
              </a:spcBef>
            </a:pPr>
            <a:r>
              <a:rPr lang="en-US" dirty="0"/>
              <a:t>Enthusiasm to learn, experiment, and fail is still present months later</a:t>
            </a:r>
          </a:p>
          <a:p>
            <a:pPr lvl="0">
              <a:lnSpc>
                <a:spcPct val="100000"/>
              </a:lnSpc>
              <a:spcBef>
                <a:spcPts val="1000"/>
              </a:spcBef>
            </a:pPr>
            <a:endParaRPr lang="en-US" dirty="0"/>
          </a:p>
          <a:p>
            <a:pPr marL="146050" indent="0">
              <a:lnSpc>
                <a:spcPct val="100000"/>
              </a:lnSpc>
              <a:spcBef>
                <a:spcPts val="1000"/>
              </a:spcBef>
              <a:buNone/>
            </a:pPr>
            <a:r>
              <a:rPr lang="en-US" b="1" dirty="0"/>
              <a:t>Realizations</a:t>
            </a:r>
            <a:endParaRPr lang="en-US" dirty="0"/>
          </a:p>
          <a:p>
            <a:pPr lvl="0">
              <a:lnSpc>
                <a:spcPct val="100000"/>
              </a:lnSpc>
              <a:spcBef>
                <a:spcPts val="1000"/>
              </a:spcBef>
            </a:pPr>
            <a:r>
              <a:rPr lang="en-US" dirty="0"/>
              <a:t>Recognizing that new concepts take time to understand and apply</a:t>
            </a:r>
          </a:p>
          <a:p>
            <a:pPr lvl="0">
              <a:lnSpc>
                <a:spcPct val="100000"/>
              </a:lnSpc>
              <a:spcBef>
                <a:spcPts val="1000"/>
              </a:spcBef>
            </a:pPr>
            <a:r>
              <a:rPr lang="en-US" dirty="0"/>
              <a:t>Consistency is key</a:t>
            </a:r>
          </a:p>
          <a:p>
            <a:pPr lvl="1">
              <a:lnSpc>
                <a:spcPct val="100000"/>
              </a:lnSpc>
              <a:spcBef>
                <a:spcPts val="1000"/>
              </a:spcBef>
            </a:pPr>
            <a:r>
              <a:rPr lang="en-US" dirty="0"/>
              <a:t>Dedicated 30– 60 minutes every day to learning and apply concepts in code</a:t>
            </a:r>
            <a:endParaRPr dirty="0"/>
          </a:p>
          <a:p>
            <a:pPr lvl="0">
              <a:lnSpc>
                <a:spcPct val="100000"/>
              </a:lnSpc>
              <a:spcBef>
                <a:spcPts val="1000"/>
              </a:spcBef>
            </a:pPr>
            <a:r>
              <a:rPr lang="en-US" dirty="0"/>
              <a:t>Balance between working through problems independently and bringing in others with truly stuck</a:t>
            </a:r>
          </a:p>
        </p:txBody>
      </p:sp>
    </p:spTree>
    <p:extLst>
      <p:ext uri="{BB962C8B-B14F-4D97-AF65-F5344CB8AC3E}">
        <p14:creationId xmlns:p14="http://schemas.microsoft.com/office/powerpoint/2010/main" val="165687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Appendix</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Claims JSON</a:t>
            </a:r>
            <a:endParaRPr/>
          </a:p>
        </p:txBody>
      </p:sp>
      <p:sp>
        <p:nvSpPr>
          <p:cNvPr id="175" name="Google Shape;175;p28"/>
          <p:cNvSpPr txBox="1">
            <a:spLocks noGrp="1"/>
          </p:cNvSpPr>
          <p:nvPr>
            <p:ph type="body" idx="1"/>
          </p:nvPr>
        </p:nvSpPr>
        <p:spPr>
          <a:xfrm>
            <a:off x="729450" y="1295550"/>
            <a:ext cx="7688700" cy="3746400"/>
          </a:xfrm>
          <a:prstGeom prst="rect">
            <a:avLst/>
          </a:prstGeom>
        </p:spPr>
        <p:txBody>
          <a:bodyPr spcFirstLastPara="1" wrap="square" lIns="91425" tIns="91425" rIns="91425" bIns="91425" anchor="t" anchorCtr="0">
            <a:normAutofit fontScale="55000" lnSpcReduction="20000"/>
          </a:bodyPr>
          <a:lstStyle/>
          <a:p>
            <a:pPr marL="0" lvl="0" indent="0" algn="l" rtl="0">
              <a:lnSpc>
                <a:spcPct val="100000"/>
              </a:lnSpc>
              <a:spcBef>
                <a:spcPts val="0"/>
              </a:spcBef>
              <a:spcAft>
                <a:spcPts val="0"/>
              </a:spcAft>
              <a:buNone/>
            </a:pPr>
            <a:r>
              <a:rPr lang="en" b="1">
                <a:latin typeface="Courier New"/>
                <a:ea typeface="Courier New"/>
                <a:cs typeface="Courier New"/>
                <a:sym typeface="Courier New"/>
              </a:rPr>
              <a:t>// JSON structure of a single member's claims</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"member_id": "MEMBER123",</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"member_age": 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"member_sex": "F",</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"claim_id": "claim_x23123",		// Internally generated</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"claim_type": "I",			// I: Institutional, P: Professional, R: Pharmacy(Rx)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"type_of_bill": "0111",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"admission_date":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"discharge_date": "2022-04-05",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"taxonomy_code": "A0001X35534",</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"place_of_service": "21",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"diagnosis_codes":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"A00.1",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"I29"</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"claim_lines":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1,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155.50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2,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1000.50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Control Flow</a:t>
            </a:r>
            <a:endParaRPr/>
          </a:p>
        </p:txBody>
      </p:sp>
      <p:sp>
        <p:nvSpPr>
          <p:cNvPr id="209" name="Google Shape;209;p32"/>
          <p:cNvSpPr txBox="1">
            <a:spLocks noGrp="1"/>
          </p:cNvSpPr>
          <p:nvPr>
            <p:ph type="body" idx="1"/>
          </p:nvPr>
        </p:nvSpPr>
        <p:spPr>
          <a:xfrm>
            <a:off x="729450" y="1948850"/>
            <a:ext cx="3310200" cy="3065100"/>
          </a:xfrm>
          <a:prstGeom prst="rect">
            <a:avLst/>
          </a:prstGeom>
        </p:spPr>
        <p:txBody>
          <a:bodyPr spcFirstLastPara="1" wrap="square" lIns="91425" tIns="91425" rIns="91425" bIns="91425" anchor="t" anchorCtr="0">
            <a:normAutofit fontScale="47500" lnSpcReduction="20000"/>
          </a:bodyPr>
          <a:lstStyle/>
          <a:p>
            <a:pPr marL="0" lvl="0" indent="0" algn="l" rtl="0">
              <a:lnSpc>
                <a:spcPct val="100000"/>
              </a:lnSpc>
              <a:spcBef>
                <a:spcPts val="0"/>
              </a:spcBef>
              <a:spcAft>
                <a:spcPts val="0"/>
              </a:spcAft>
              <a:buNone/>
            </a:pPr>
            <a:r>
              <a:rPr lang="en" b="1">
                <a:latin typeface="Courier New"/>
                <a:ea typeface="Courier New"/>
                <a:cs typeface="Courier New"/>
                <a:sym typeface="Courier New"/>
              </a:rPr>
              <a:t>// JSON structure of a single member's claims</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"member_id": "MEMBER123",</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"member_age": 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"member_sex": "F",</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"claim_id": "claim_x23123",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"claim_type": "I",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"type_of_bill": "0111",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"admission_date":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"discharge_date": "2022-04-05",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"taxonomy_code": "A0001X35534",</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"place_of_service": "21",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"diagnosis_codes":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"A00.1",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"I29"</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"claim_lines":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"line_number": 1,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"revenue_code": "0250",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"procedure_code": "J2345",</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"service_date": "2022-04-01",</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"ndc_code": "</a:t>
            </a:r>
            <a:r>
              <a:rPr lang="en" sz="1345">
                <a:solidFill>
                  <a:srgbClr val="000000"/>
                </a:solidFill>
                <a:latin typeface="Courier New"/>
                <a:ea typeface="Courier New"/>
                <a:cs typeface="Courier New"/>
                <a:sym typeface="Courier New"/>
              </a:rPr>
              <a:t>3334445556</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"units": 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"allowed_amount": 155.50</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    ]</a:t>
            </a:r>
            <a:endParaRPr b="1">
              <a:latin typeface="Courier New"/>
              <a:ea typeface="Courier New"/>
              <a:cs typeface="Courier New"/>
              <a:sym typeface="Courier New"/>
            </a:endParaRPr>
          </a:p>
          <a:p>
            <a:pPr marL="0" lvl="0" indent="0" algn="l" rtl="0">
              <a:lnSpc>
                <a:spcPct val="100000"/>
              </a:lnSpc>
              <a:spcBef>
                <a:spcPts val="0"/>
              </a:spcBef>
              <a:spcAft>
                <a:spcPts val="0"/>
              </a:spcAft>
              <a:buNone/>
            </a:pPr>
            <a:r>
              <a:rPr lang="en" b="1">
                <a:latin typeface="Courier New"/>
                <a:ea typeface="Courier New"/>
                <a:cs typeface="Courier New"/>
                <a:sym typeface="Courier New"/>
              </a:rPr>
              <a:t>}</a:t>
            </a:r>
            <a:endParaRPr/>
          </a:p>
        </p:txBody>
      </p:sp>
      <p:graphicFrame>
        <p:nvGraphicFramePr>
          <p:cNvPr id="210" name="Google Shape;210;p32"/>
          <p:cNvGraphicFramePr/>
          <p:nvPr/>
        </p:nvGraphicFramePr>
        <p:xfrm>
          <a:off x="4198850" y="2032475"/>
          <a:ext cx="4328100" cy="2133390"/>
        </p:xfrm>
        <a:graphic>
          <a:graphicData uri="http://schemas.openxmlformats.org/drawingml/2006/table">
            <a:tbl>
              <a:tblPr>
                <a:noFill/>
                <a:tableStyleId>{89873103-93FC-4F14-A3D9-253AB0549D1D}</a:tableStyleId>
              </a:tblPr>
              <a:tblGrid>
                <a:gridCol w="3218675">
                  <a:extLst>
                    <a:ext uri="{9D8B030D-6E8A-4147-A177-3AD203B41FA5}">
                      <a16:colId xmlns:a16="http://schemas.microsoft.com/office/drawing/2014/main" val="20000"/>
                    </a:ext>
                  </a:extLst>
                </a:gridCol>
                <a:gridCol w="1109425">
                  <a:extLst>
                    <a:ext uri="{9D8B030D-6E8A-4147-A177-3AD203B41FA5}">
                      <a16:colId xmlns:a16="http://schemas.microsoft.com/office/drawing/2014/main" val="20001"/>
                    </a:ext>
                  </a:extLst>
                </a:gridCol>
              </a:tblGrid>
              <a:tr h="236950">
                <a:tc>
                  <a:txBody>
                    <a:bodyPr/>
                    <a:lstStyle/>
                    <a:p>
                      <a:pPr marL="0" lvl="0" indent="0" algn="l" rtl="0">
                        <a:spcBef>
                          <a:spcPts val="0"/>
                        </a:spcBef>
                        <a:spcAft>
                          <a:spcPts val="0"/>
                        </a:spcAft>
                        <a:buNone/>
                      </a:pPr>
                      <a:r>
                        <a:rPr lang="en" sz="800" b="1">
                          <a:latin typeface="Courier New"/>
                          <a:ea typeface="Courier New"/>
                          <a:cs typeface="Courier New"/>
                          <a:sym typeface="Courier New"/>
                        </a:rPr>
                        <a:t>KEY</a:t>
                      </a:r>
                      <a:endParaRPr sz="8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b="1">
                          <a:latin typeface="Courier New"/>
                          <a:ea typeface="Courier New"/>
                          <a:cs typeface="Courier New"/>
                          <a:sym typeface="Courier New"/>
                        </a:rPr>
                        <a:t>Value</a:t>
                      </a:r>
                      <a:endParaRPr sz="800"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270375">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CONTENTS0MEMBER0MEMBER_ID</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MEMBER123</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242025">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CONTENTS0MEMBER0MEMBER_AGE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45</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242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CONTENTS0MEMBER0MEMBER_SEX</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700" b="1">
                          <a:solidFill>
                            <a:schemeClr val="accent1"/>
                          </a:solidFill>
                          <a:latin typeface="Courier New"/>
                          <a:ea typeface="Courier New"/>
                          <a:cs typeface="Courier New"/>
                          <a:sym typeface="Courier New"/>
                        </a:rPr>
                        <a:t>F</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CONTENTS0MEMBER0CLAIM0LINE0PROCEDURE_CODE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99214</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CONTENTS0MEMBER0CLAIM0LINE0SERVICE_DATE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04-01-2022</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233000">
                <a:tc>
                  <a:txBody>
                    <a:bodyPr/>
                    <a:lstStyle/>
                    <a:p>
                      <a:pPr marL="0" lvl="0" indent="0" algn="l" rtl="0">
                        <a:spcBef>
                          <a:spcPts val="0"/>
                        </a:spcBef>
                        <a:spcAft>
                          <a:spcPts val="0"/>
                        </a:spcAft>
                        <a:buNone/>
                      </a:pPr>
                      <a:r>
                        <a:rPr lang="en" sz="800">
                          <a:latin typeface="Courier New"/>
                          <a:ea typeface="Courier New"/>
                          <a:cs typeface="Courier New"/>
                          <a:sym typeface="Courier New"/>
                        </a:rPr>
                        <a:t>CONTENTS0MEMBER0CLAIM0LINE0NDC_CODE</a:t>
                      </a:r>
                      <a:endParaRPr sz="8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800">
                          <a:latin typeface="Courier New"/>
                          <a:ea typeface="Courier New"/>
                          <a:cs typeface="Courier New"/>
                          <a:sym typeface="Courier New"/>
                        </a:rPr>
                        <a:t>3334445556</a:t>
                      </a:r>
                      <a:endParaRPr sz="8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a ‘Hash’ from JSON</a:t>
            </a:r>
            <a:endParaRPr/>
          </a:p>
        </p:txBody>
      </p:sp>
      <p:sp>
        <p:nvSpPr>
          <p:cNvPr id="216" name="Google Shape;216;p33"/>
          <p:cNvSpPr txBox="1">
            <a:spLocks noGrp="1"/>
          </p:cNvSpPr>
          <p:nvPr>
            <p:ph type="body" idx="1"/>
          </p:nvPr>
        </p:nvSpPr>
        <p:spPr>
          <a:xfrm>
            <a:off x="602850" y="1869775"/>
            <a:ext cx="7815300" cy="8361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Build an object from the JSON that can be easily traversed and queried</a:t>
            </a:r>
            <a:endParaRPr/>
          </a:p>
          <a:p>
            <a:pPr marL="457200" lvl="0" indent="-311150" algn="l" rtl="0">
              <a:lnSpc>
                <a:spcPct val="100000"/>
              </a:lnSpc>
              <a:spcBef>
                <a:spcPts val="0"/>
              </a:spcBef>
              <a:spcAft>
                <a:spcPts val="0"/>
              </a:spcAft>
              <a:buSzPts val="1300"/>
              <a:buChar char="●"/>
            </a:pPr>
            <a:r>
              <a:rPr lang="en"/>
              <a:t>Unique keys for each JSON value; in a DICT[ionary] object</a:t>
            </a:r>
            <a:endParaRPr/>
          </a:p>
          <a:p>
            <a:pPr marL="457200" lvl="0" indent="-311150" algn="l" rtl="0">
              <a:lnSpc>
                <a:spcPct val="100000"/>
              </a:lnSpc>
              <a:spcBef>
                <a:spcPts val="0"/>
              </a:spcBef>
              <a:spcAft>
                <a:spcPts val="0"/>
              </a:spcAft>
              <a:buSzPts val="1300"/>
              <a:buChar char="●"/>
            </a:pPr>
            <a:r>
              <a:rPr lang="en"/>
              <a:t>Naturally fast traversals with dictionaries in Python (as they are hashed).</a:t>
            </a:r>
            <a:endParaRPr/>
          </a:p>
        </p:txBody>
      </p:sp>
      <p:sp>
        <p:nvSpPr>
          <p:cNvPr id="217" name="Google Shape;217;p33"/>
          <p:cNvSpPr txBox="1"/>
          <p:nvPr/>
        </p:nvSpPr>
        <p:spPr>
          <a:xfrm>
            <a:off x="803850" y="2710300"/>
            <a:ext cx="2160300" cy="2147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"batch_id":"</a:t>
            </a:r>
            <a:r>
              <a:rPr lang="en" sz="750" dirty="0" err="1">
                <a:latin typeface="Roboto"/>
                <a:ea typeface="Roboto"/>
                <a:cs typeface="Roboto"/>
                <a:sym typeface="Roboto"/>
              </a:rPr>
              <a:t>long_allyears</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"sequence":1,</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"contents":[</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"member_id":"mbr_002313701",</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"member_age":48,</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member_sex":"F</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"claim":[</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"claim_id":"clm_701224700",</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claim_type":"P</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t>
            </a:r>
            <a:r>
              <a:rPr lang="en" sz="750" dirty="0" err="1">
                <a:latin typeface="Roboto"/>
                <a:ea typeface="Roboto"/>
                <a:cs typeface="Roboto"/>
                <a:sym typeface="Roboto"/>
              </a:rPr>
              <a:t>type_of_bill":null</a:t>
            </a:r>
            <a:r>
              <a:rPr lang="en" sz="750" dirty="0">
                <a:latin typeface="Roboto"/>
                <a:ea typeface="Roboto"/>
                <a:cs typeface="Roboto"/>
                <a:sym typeface="Roboto"/>
              </a:rPr>
              <a:t>,</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"admission_date":"2019-02-12",</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"discharge_date":"2019-02-12",</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                "taxonomy_code":"363A00000X",</a:t>
            </a:r>
            <a:endParaRPr sz="750" dirty="0">
              <a:latin typeface="Roboto"/>
              <a:ea typeface="Roboto"/>
              <a:cs typeface="Roboto"/>
              <a:sym typeface="Roboto"/>
            </a:endParaRPr>
          </a:p>
          <a:p>
            <a:pPr marL="0" lvl="0" indent="0" algn="l" rtl="0">
              <a:lnSpc>
                <a:spcPct val="100000"/>
              </a:lnSpc>
              <a:spcBef>
                <a:spcPts val="0"/>
              </a:spcBef>
              <a:spcAft>
                <a:spcPts val="0"/>
              </a:spcAft>
              <a:buNone/>
            </a:pPr>
            <a:r>
              <a:rPr lang="en" sz="750" dirty="0">
                <a:latin typeface="Roboto"/>
                <a:ea typeface="Roboto"/>
                <a:cs typeface="Roboto"/>
                <a:sym typeface="Roboto"/>
              </a:rPr>
              <a:t>…</a:t>
            </a:r>
            <a:endParaRPr sz="750" dirty="0">
              <a:latin typeface="Roboto"/>
              <a:ea typeface="Roboto"/>
              <a:cs typeface="Roboto"/>
              <a:sym typeface="Roboto"/>
            </a:endParaRPr>
          </a:p>
        </p:txBody>
      </p:sp>
      <p:sp>
        <p:nvSpPr>
          <p:cNvPr id="218" name="Google Shape;218;p33"/>
          <p:cNvSpPr txBox="1"/>
          <p:nvPr/>
        </p:nvSpPr>
        <p:spPr>
          <a:xfrm>
            <a:off x="4277700" y="2648450"/>
            <a:ext cx="3445200" cy="2398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"batch_id":"long_allyears",</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"sequence":1,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"contents.0.member_id":"mbr_002313701",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"contents.0.member_age":48,</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"contents.0.member_sex":"F",</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"contents.0.claim.0.claim_id":"clm_701224700",</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"contents.0.claim.0.claim_type":"P",</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"contents.0.claim.0.admission_date":"2019-02-12",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"contents.0.claim.0.discharge_date":"2019-02-12",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"contents.0.claim.0.taxonomy_code":"363A00000X",</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"contents.0.claim.0.place_of_service":11,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"contents.0.claim.0.principle_diagnosis":"F909",</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"contents.0.claim.0.diagnosis_codes.0":"F909",</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"contents.0.claim.0.claim_line.0.line_number":1,</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"contents.0.claim.0.claim_line.0.from_date":"2019-02-12",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   "contents.0.claim.0.claim_line.0.thru_date":"2019-02-12",</a:t>
            </a:r>
            <a:endParaRPr sz="700">
              <a:solidFill>
                <a:srgbClr val="666666"/>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700">
                <a:solidFill>
                  <a:srgbClr val="666666"/>
                </a:solidFill>
                <a:highlight>
                  <a:srgbClr val="FFFFFF"/>
                </a:highlight>
                <a:latin typeface="Roboto"/>
                <a:ea typeface="Roboto"/>
                <a:cs typeface="Roboto"/>
                <a:sym typeface="Roboto"/>
              </a:rPr>
              <a:t>…</a:t>
            </a:r>
            <a:endParaRPr sz="700">
              <a:solidFill>
                <a:srgbClr val="666666"/>
              </a:solidFill>
              <a:highlight>
                <a:srgbClr val="FFFFFF"/>
              </a:highlight>
              <a:latin typeface="Roboto"/>
              <a:ea typeface="Roboto"/>
              <a:cs typeface="Roboto"/>
              <a:sym typeface="Roboto"/>
            </a:endParaRPr>
          </a:p>
        </p:txBody>
      </p:sp>
      <p:sp>
        <p:nvSpPr>
          <p:cNvPr id="219" name="Google Shape;219;p33"/>
          <p:cNvSpPr/>
          <p:nvPr/>
        </p:nvSpPr>
        <p:spPr>
          <a:xfrm>
            <a:off x="3193875" y="3466700"/>
            <a:ext cx="854100" cy="3444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JSON Hash function</a:t>
            </a:r>
            <a:endParaRPr/>
          </a:p>
        </p:txBody>
      </p:sp>
      <p:sp>
        <p:nvSpPr>
          <p:cNvPr id="225" name="Google Shape;225;p34"/>
          <p:cNvSpPr txBox="1">
            <a:spLocks noGrp="1"/>
          </p:cNvSpPr>
          <p:nvPr>
            <p:ph type="body" idx="1"/>
          </p:nvPr>
        </p:nvSpPr>
        <p:spPr>
          <a:xfrm>
            <a:off x="602850" y="1793575"/>
            <a:ext cx="4930800" cy="27066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Input parameter: dictionary (JSON)</a:t>
            </a:r>
            <a:endParaRPr/>
          </a:p>
          <a:p>
            <a:pPr marL="457200" lvl="0" indent="-311150" algn="l" rtl="0">
              <a:lnSpc>
                <a:spcPct val="100000"/>
              </a:lnSpc>
              <a:spcBef>
                <a:spcPts val="0"/>
              </a:spcBef>
              <a:spcAft>
                <a:spcPts val="0"/>
              </a:spcAft>
              <a:buSzPts val="1300"/>
              <a:buChar char="●"/>
            </a:pPr>
            <a:r>
              <a:rPr lang="en"/>
              <a:t>Iterates through each key/value in </a:t>
            </a:r>
            <a:endParaRPr/>
          </a:p>
          <a:p>
            <a:pPr marL="457200" lvl="0" indent="-311150" algn="l" rtl="0">
              <a:lnSpc>
                <a:spcPct val="100000"/>
              </a:lnSpc>
              <a:spcBef>
                <a:spcPts val="0"/>
              </a:spcBef>
              <a:spcAft>
                <a:spcPts val="0"/>
              </a:spcAft>
              <a:buSzPts val="1300"/>
              <a:buChar char="●"/>
            </a:pPr>
            <a:r>
              <a:rPr lang="en"/>
              <a:t>Identifies object type ( &amp; hierarchy) -&gt; dictionary, list, value</a:t>
            </a:r>
            <a:endParaRPr/>
          </a:p>
          <a:p>
            <a:pPr marL="457200" lvl="0" indent="-311150" algn="l" rtl="0">
              <a:lnSpc>
                <a:spcPct val="100000"/>
              </a:lnSpc>
              <a:spcBef>
                <a:spcPts val="0"/>
              </a:spcBef>
              <a:spcAft>
                <a:spcPts val="0"/>
              </a:spcAft>
              <a:buSzPts val="1300"/>
              <a:buChar char="●"/>
            </a:pPr>
            <a:r>
              <a:rPr lang="en"/>
              <a:t>If dictionary or list then recurse</a:t>
            </a:r>
            <a:endParaRPr/>
          </a:p>
          <a:p>
            <a:pPr marL="457200" lvl="0" indent="-311150" algn="l" rtl="0">
              <a:lnSpc>
                <a:spcPct val="100000"/>
              </a:lnSpc>
              <a:spcBef>
                <a:spcPts val="0"/>
              </a:spcBef>
              <a:spcAft>
                <a:spcPts val="0"/>
              </a:spcAft>
              <a:buSzPts val="1300"/>
              <a:buChar char="●"/>
            </a:pPr>
            <a:r>
              <a:rPr lang="en"/>
              <a:t>If list then enumerate the item position (0…n) which will be part of hash key</a:t>
            </a:r>
            <a:endParaRPr/>
          </a:p>
          <a:p>
            <a:pPr marL="457200" lvl="0" indent="-311150" algn="l" rtl="0">
              <a:lnSpc>
                <a:spcPct val="100000"/>
              </a:lnSpc>
              <a:spcBef>
                <a:spcPts val="0"/>
              </a:spcBef>
              <a:spcAft>
                <a:spcPts val="0"/>
              </a:spcAft>
              <a:buSzPts val="1300"/>
              <a:buChar char="●"/>
            </a:pPr>
            <a:r>
              <a:rPr lang="en"/>
              <a:t>P_sparse - Rich’s secret sauce to keep this thing manageable with large JSON (removes null values) </a:t>
            </a:r>
            <a:endParaRPr/>
          </a:p>
        </p:txBody>
      </p:sp>
      <p:sp>
        <p:nvSpPr>
          <p:cNvPr id="226" name="Google Shape;226;p34"/>
          <p:cNvSpPr txBox="1"/>
          <p:nvPr/>
        </p:nvSpPr>
        <p:spPr>
          <a:xfrm>
            <a:off x="5623725" y="1714075"/>
            <a:ext cx="3247500" cy="2786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650">
                <a:latin typeface="Roboto"/>
                <a:ea typeface="Roboto"/>
                <a:cs typeface="Roboto"/>
                <a:sym typeface="Roboto"/>
              </a:rPr>
              <a:t>def json_hash(p_dictionary, p_parent_key=False, p_sparse=False):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 = []</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for _key, _value in p_dictionary.items():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_new_key = str(p_parent_key) + '.' + _key if p_parent_key else _key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isinstance(_value, MutableMapping):</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it's a dictionary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not _value.items():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check for empty dictionary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not empty, recurse!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_items.extend(json_hash(_value, _new_key, p_sparse).items())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elif isinstance(_value, list):</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it's a list, so check to see if it's [not] empty</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len(_value):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for _k, _v in enumerate(_value):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_items.extend(json_hash({str(_k): _v}, _new_key, p_sparse).items())</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empty list</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else: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 not dict or list, so append key, 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if p_sparse is True and _value is None: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continue        </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_items.append((_new_key, _value))</a:t>
            </a:r>
            <a:endParaRPr sz="650">
              <a:latin typeface="Roboto"/>
              <a:ea typeface="Roboto"/>
              <a:cs typeface="Roboto"/>
              <a:sym typeface="Roboto"/>
            </a:endParaRPr>
          </a:p>
          <a:p>
            <a:pPr marL="0" lvl="0" indent="0" algn="l" rtl="0">
              <a:lnSpc>
                <a:spcPct val="100000"/>
              </a:lnSpc>
              <a:spcBef>
                <a:spcPts val="0"/>
              </a:spcBef>
              <a:spcAft>
                <a:spcPts val="0"/>
              </a:spcAft>
              <a:buNone/>
            </a:pPr>
            <a:r>
              <a:rPr lang="en" sz="650">
                <a:latin typeface="Roboto"/>
                <a:ea typeface="Roboto"/>
                <a:cs typeface="Roboto"/>
                <a:sym typeface="Roboto"/>
              </a:rPr>
              <a:t>    return dict(_items)</a:t>
            </a:r>
            <a:endParaRPr sz="650">
              <a:latin typeface="Roboto"/>
              <a:ea typeface="Roboto"/>
              <a:cs typeface="Roboto"/>
              <a:sym typeface="Roboto"/>
            </a:endParaRPr>
          </a:p>
        </p:txBody>
      </p:sp>
      <p:pic>
        <p:nvPicPr>
          <p:cNvPr id="227" name="Google Shape;227;p34"/>
          <p:cNvPicPr preferRelativeResize="0"/>
          <p:nvPr/>
        </p:nvPicPr>
        <p:blipFill>
          <a:blip r:embed="rId3">
            <a:alphaModFix/>
          </a:blip>
          <a:stretch>
            <a:fillRect/>
          </a:stretch>
        </p:blipFill>
        <p:spPr>
          <a:xfrm>
            <a:off x="4835517" y="3225048"/>
            <a:ext cx="243501" cy="2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727650" y="588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Methods</a:t>
            </a:r>
            <a:endParaRPr/>
          </a:p>
        </p:txBody>
      </p:sp>
      <p:pic>
        <p:nvPicPr>
          <p:cNvPr id="239" name="Google Shape;239;p36"/>
          <p:cNvPicPr preferRelativeResize="0"/>
          <p:nvPr/>
        </p:nvPicPr>
        <p:blipFill>
          <a:blip r:embed="rId3">
            <a:alphaModFix/>
          </a:blip>
          <a:stretch>
            <a:fillRect/>
          </a:stretch>
        </p:blipFill>
        <p:spPr>
          <a:xfrm>
            <a:off x="982313" y="1322100"/>
            <a:ext cx="7179374" cy="3682300"/>
          </a:xfrm>
          <a:prstGeom prst="rect">
            <a:avLst/>
          </a:prstGeom>
          <a:noFill/>
          <a:ln>
            <a:noFill/>
          </a:ln>
        </p:spPr>
      </p:pic>
      <p:sp>
        <p:nvSpPr>
          <p:cNvPr id="240" name="Google Shape;240;p36"/>
          <p:cNvSpPr txBox="1"/>
          <p:nvPr/>
        </p:nvSpPr>
        <p:spPr>
          <a:xfrm>
            <a:off x="3447500" y="656200"/>
            <a:ext cx="499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data.find_and({principal_diagnosis:[‘’], place_of_service: [‘11’]})</a:t>
            </a:r>
            <a:endParaRPr>
              <a:latin typeface="Lato"/>
              <a:ea typeface="Lato"/>
              <a:cs typeface="Lato"/>
              <a:sym typeface="Lato"/>
            </a:endParaRPr>
          </a:p>
        </p:txBody>
      </p:sp>
      <p:sp>
        <p:nvSpPr>
          <p:cNvPr id="241" name="Google Shape;241;p36"/>
          <p:cNvSpPr txBox="1"/>
          <p:nvPr/>
        </p:nvSpPr>
        <p:spPr>
          <a:xfrm>
            <a:off x="5341100" y="3719525"/>
            <a:ext cx="2919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Lato"/>
                <a:ea typeface="Lato"/>
                <a:cs typeface="Lato"/>
                <a:sym typeface="Lato"/>
              </a:rPr>
              <a:t>What are you going to do with the results?</a:t>
            </a:r>
            <a:endParaRPr sz="700" i="1">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What information do you lose by returning the common element of all the keys?</a:t>
            </a:r>
            <a:endParaRPr sz="700" i="1">
              <a:latin typeface="Lato"/>
              <a:ea typeface="Lato"/>
              <a:cs typeface="Lato"/>
              <a:sym typeface="Lato"/>
            </a:endParaRPr>
          </a:p>
        </p:txBody>
      </p:sp>
      <p:sp>
        <p:nvSpPr>
          <p:cNvPr id="242" name="Google Shape;242;p36"/>
          <p:cNvSpPr/>
          <p:nvPr/>
        </p:nvSpPr>
        <p:spPr>
          <a:xfrm>
            <a:off x="5437425" y="1824300"/>
            <a:ext cx="1216200" cy="2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6"/>
          <p:cNvSpPr txBox="1"/>
          <p:nvPr/>
        </p:nvSpPr>
        <p:spPr>
          <a:xfrm>
            <a:off x="5391800" y="2508400"/>
            <a:ext cx="2746500" cy="2016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Lato"/>
                <a:ea typeface="Lato"/>
                <a:cs typeface="Lato"/>
                <a:sym typeface="Lato"/>
              </a:rPr>
              <a:t>How does the method match keys?</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Matching on deepest common component of all keys</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Does it have parameters?</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- 1st: query</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- 2nd: optional depth (member, claim, claim_line)</a:t>
            </a:r>
            <a:endParaRPr sz="700">
              <a:latin typeface="Lato"/>
              <a:ea typeface="Lato"/>
              <a:cs typeface="Lato"/>
              <a:sym typeface="Lato"/>
            </a:endParaRPr>
          </a:p>
          <a:p>
            <a:pPr marL="0" lvl="0" indent="0" algn="l" rtl="0">
              <a:spcBef>
                <a:spcPts val="0"/>
              </a:spcBef>
              <a:spcAft>
                <a:spcPts val="0"/>
              </a:spcAft>
              <a:buNone/>
            </a:pPr>
            <a:endParaRPr sz="700" i="1">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What does the method return?</a:t>
            </a:r>
            <a:endParaRPr sz="700" i="1">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Depends on the parameters you pass it!</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    - Key component at the deepest possible level, or the level specified in the second parameter</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-&gt; ‘contents.0.claim.5.claim_line.5</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‘member’) -&gt; ‘contents.0’</a:t>
            </a:r>
            <a:endParaRPr sz="700">
              <a:latin typeface="Lato"/>
              <a:ea typeface="Lato"/>
              <a:cs typeface="Lato"/>
              <a:sym typeface="Lato"/>
            </a:endParaRPr>
          </a:p>
          <a:p>
            <a:pPr marL="0" lvl="0" indent="0" algn="l" rtl="0">
              <a:spcBef>
                <a:spcPts val="0"/>
              </a:spcBef>
              <a:spcAft>
                <a:spcPts val="0"/>
              </a:spcAft>
              <a:buNone/>
            </a:pPr>
            <a:r>
              <a:rPr lang="en" sz="700">
                <a:latin typeface="Lato"/>
                <a:ea typeface="Lato"/>
                <a:cs typeface="Lato"/>
                <a:sym typeface="Lato"/>
              </a:rPr>
              <a:t>xxx.find_and({search criteria}, ‘claim’) -&gt; ‘contents.0.claim.5’</a:t>
            </a:r>
            <a:endParaRPr sz="700">
              <a:latin typeface="Lato"/>
              <a:ea typeface="Lato"/>
              <a:cs typeface="Lato"/>
              <a:sym typeface="Lato"/>
            </a:endParaRPr>
          </a:p>
          <a:p>
            <a:pPr marL="0" lvl="0" indent="0" algn="l" rtl="0">
              <a:spcBef>
                <a:spcPts val="0"/>
              </a:spcBef>
              <a:spcAft>
                <a:spcPts val="0"/>
              </a:spcAft>
              <a:buNone/>
            </a:pPr>
            <a:endParaRPr sz="700">
              <a:latin typeface="Lato"/>
              <a:ea typeface="Lato"/>
              <a:cs typeface="Lato"/>
              <a:sym typeface="Lato"/>
            </a:endParaRPr>
          </a:p>
          <a:p>
            <a:pPr marL="0" lvl="0" indent="0" algn="l" rtl="0">
              <a:spcBef>
                <a:spcPts val="0"/>
              </a:spcBef>
              <a:spcAft>
                <a:spcPts val="0"/>
              </a:spcAft>
              <a:buNone/>
            </a:pPr>
            <a:r>
              <a:rPr lang="en" sz="700" i="1">
                <a:latin typeface="Lato"/>
                <a:ea typeface="Lato"/>
                <a:cs typeface="Lato"/>
                <a:sym typeface="Lato"/>
              </a:rPr>
              <a:t> </a:t>
            </a:r>
            <a:endParaRPr sz="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729450" y="1704100"/>
            <a:ext cx="7688700" cy="2635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500" dirty="0"/>
              <a:t>An opportunity to learn</a:t>
            </a:r>
            <a:endParaRPr sz="1500" dirty="0"/>
          </a:p>
          <a:p>
            <a:pPr marL="0" lvl="0" indent="457200" algn="l" rtl="0">
              <a:lnSpc>
                <a:spcPct val="100000"/>
              </a:lnSpc>
              <a:spcBef>
                <a:spcPts val="0"/>
              </a:spcBef>
              <a:spcAft>
                <a:spcPts val="0"/>
              </a:spcAft>
              <a:buNone/>
            </a:pPr>
            <a:r>
              <a:rPr lang="en" sz="1200" i="1" dirty="0">
                <a:solidFill>
                  <a:srgbClr val="999999"/>
                </a:solidFill>
              </a:rPr>
              <a:t>A group project where everyone is learning something new.</a:t>
            </a:r>
            <a:endParaRPr sz="1200" i="1" dirty="0">
              <a:solidFill>
                <a:srgbClr val="999999"/>
              </a:solidFill>
            </a:endParaRPr>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sz="1500" dirty="0"/>
              <a:t>An opportunity to teach</a:t>
            </a:r>
            <a:endParaRPr sz="1500" dirty="0"/>
          </a:p>
          <a:p>
            <a:pPr marL="0" lvl="0" indent="0" algn="l" rtl="0">
              <a:lnSpc>
                <a:spcPct val="100000"/>
              </a:lnSpc>
              <a:spcBef>
                <a:spcPts val="0"/>
              </a:spcBef>
              <a:spcAft>
                <a:spcPts val="0"/>
              </a:spcAft>
              <a:buNone/>
            </a:pPr>
            <a:r>
              <a:rPr lang="en" sz="1100" i="1" dirty="0">
                <a:solidFill>
                  <a:srgbClr val="999999"/>
                </a:solidFill>
              </a:rPr>
              <a:t>              </a:t>
            </a:r>
            <a:r>
              <a:rPr lang="en" sz="1200" i="1" dirty="0">
                <a:solidFill>
                  <a:srgbClr val="999999"/>
                </a:solidFill>
              </a:rPr>
              <a:t>We’ll divide up the work and teach each other what we’ve learned.</a:t>
            </a:r>
            <a:endParaRPr sz="1200" i="1" dirty="0">
              <a:solidFill>
                <a:srgbClr val="999999"/>
              </a:solidFill>
            </a:endParaRPr>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sz="1500" dirty="0"/>
              <a:t>An opportunity to collaborate</a:t>
            </a:r>
            <a:endParaRPr sz="1500" dirty="0"/>
          </a:p>
          <a:p>
            <a:pPr marL="0" lvl="0" indent="457200" algn="l" rtl="0">
              <a:lnSpc>
                <a:spcPct val="100000"/>
              </a:lnSpc>
              <a:spcBef>
                <a:spcPts val="0"/>
              </a:spcBef>
              <a:spcAft>
                <a:spcPts val="0"/>
              </a:spcAft>
              <a:buNone/>
            </a:pPr>
            <a:r>
              <a:rPr lang="en" sz="1200" i="1" dirty="0">
                <a:solidFill>
                  <a:srgbClr val="999999"/>
                </a:solidFill>
              </a:rPr>
              <a:t>We’ll build something together and then give a demo to Analytics.</a:t>
            </a:r>
            <a:endParaRPr sz="1200" i="1" dirty="0">
              <a:solidFill>
                <a:srgbClr val="999999"/>
              </a:solidFill>
            </a:endParaRPr>
          </a:p>
          <a:p>
            <a:pPr marL="0" lvl="0" indent="457200" algn="l" rtl="0">
              <a:lnSpc>
                <a:spcPct val="100000"/>
              </a:lnSpc>
              <a:spcBef>
                <a:spcPts val="0"/>
              </a:spcBef>
              <a:spcAft>
                <a:spcPts val="0"/>
              </a:spcAft>
              <a:buNone/>
            </a:pPr>
            <a:endParaRPr sz="1100" i="1" dirty="0">
              <a:solidFill>
                <a:srgbClr val="999999"/>
              </a:solidFill>
            </a:endParaRPr>
          </a:p>
          <a:p>
            <a:pPr marL="0" lvl="0" indent="0" algn="l" rtl="0">
              <a:lnSpc>
                <a:spcPct val="100000"/>
              </a:lnSpc>
              <a:spcBef>
                <a:spcPts val="0"/>
              </a:spcBef>
              <a:spcAft>
                <a:spcPts val="0"/>
              </a:spcAft>
              <a:buNone/>
            </a:pPr>
            <a:r>
              <a:rPr lang="en" sz="1500" dirty="0"/>
              <a:t>A way to shake things up a bit</a:t>
            </a:r>
            <a:endParaRPr sz="1500" dirty="0"/>
          </a:p>
          <a:p>
            <a:pPr marL="0" lvl="0" indent="457200" algn="l" rtl="0">
              <a:lnSpc>
                <a:spcPct val="100000"/>
              </a:lnSpc>
              <a:spcBef>
                <a:spcPts val="0"/>
              </a:spcBef>
              <a:spcAft>
                <a:spcPts val="0"/>
              </a:spcAft>
              <a:buNone/>
            </a:pPr>
            <a:r>
              <a:rPr lang="en" sz="1200" i="1" dirty="0">
                <a:solidFill>
                  <a:srgbClr val="999999"/>
                </a:solidFill>
              </a:rPr>
              <a:t>This should be a fun diversion from the other projects we’ve been working on. :-) </a:t>
            </a:r>
            <a:endParaRPr sz="1400" dirty="0"/>
          </a:p>
        </p:txBody>
      </p:sp>
      <p:sp>
        <p:nvSpPr>
          <p:cNvPr id="89" name="Google Shape;89;p13"/>
          <p:cNvSpPr txBox="1">
            <a:spLocks noGrp="1"/>
          </p:cNvSpPr>
          <p:nvPr>
            <p:ph type="title"/>
          </p:nvPr>
        </p:nvSpPr>
        <p:spPr>
          <a:xfrm>
            <a:off x="727650" y="581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Project Lambda?</a:t>
            </a:r>
            <a:endParaRPr dirty="0"/>
          </a:p>
          <a:p>
            <a:pPr marL="0" lvl="0" indent="0" algn="l" rtl="0">
              <a:spcBef>
                <a:spcPts val="0"/>
              </a:spcBef>
              <a:spcAft>
                <a:spcPts val="0"/>
              </a:spcAft>
              <a:buNone/>
            </a:pPr>
            <a:r>
              <a:rPr lang="en" sz="1077" i="1" dirty="0"/>
              <a:t>(Also, why are you making me do this?)</a:t>
            </a:r>
            <a:endParaRPr sz="1077" i="1" dirty="0"/>
          </a:p>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38B93346-E996-6294-16AB-327747152D5A}"/>
              </a:ext>
            </a:extLst>
          </p:cNvPr>
          <p:cNvSpPr txBox="1"/>
          <p:nvPr/>
        </p:nvSpPr>
        <p:spPr>
          <a:xfrm>
            <a:off x="2768400" y="1775712"/>
            <a:ext cx="4572000" cy="307777"/>
          </a:xfrm>
          <a:prstGeom prst="rect">
            <a:avLst/>
          </a:prstGeom>
          <a:noFill/>
        </p:spPr>
        <p:txBody>
          <a:bodyPr wrap="square">
            <a:spAutoFit/>
          </a:bodyPr>
          <a:lstStyle/>
          <a:p>
            <a:r>
              <a:rPr lang="en-US" dirty="0"/>
              <a:t>✅ </a:t>
            </a:r>
          </a:p>
        </p:txBody>
      </p:sp>
      <p:sp>
        <p:nvSpPr>
          <p:cNvPr id="5" name="TextBox 4">
            <a:extLst>
              <a:ext uri="{FF2B5EF4-FFF2-40B4-BE49-F238E27FC236}">
                <a16:creationId xmlns:a16="http://schemas.microsoft.com/office/drawing/2014/main" id="{AF4BAF4B-160C-2A39-729F-013C331AB8A3}"/>
              </a:ext>
            </a:extLst>
          </p:cNvPr>
          <p:cNvSpPr txBox="1"/>
          <p:nvPr/>
        </p:nvSpPr>
        <p:spPr>
          <a:xfrm>
            <a:off x="2797200" y="2392112"/>
            <a:ext cx="4572000" cy="307777"/>
          </a:xfrm>
          <a:prstGeom prst="rect">
            <a:avLst/>
          </a:prstGeom>
          <a:noFill/>
        </p:spPr>
        <p:txBody>
          <a:bodyPr wrap="square">
            <a:spAutoFit/>
          </a:bodyPr>
          <a:lstStyle/>
          <a:p>
            <a:r>
              <a:rPr lang="en-US" dirty="0"/>
              <a:t>✅ </a:t>
            </a:r>
          </a:p>
        </p:txBody>
      </p:sp>
      <p:sp>
        <p:nvSpPr>
          <p:cNvPr id="7" name="TextBox 6">
            <a:extLst>
              <a:ext uri="{FF2B5EF4-FFF2-40B4-BE49-F238E27FC236}">
                <a16:creationId xmlns:a16="http://schemas.microsoft.com/office/drawing/2014/main" id="{56FD06C8-7C49-413E-3FE7-A7E67FBEDC8E}"/>
              </a:ext>
            </a:extLst>
          </p:cNvPr>
          <p:cNvSpPr txBox="1"/>
          <p:nvPr/>
        </p:nvSpPr>
        <p:spPr>
          <a:xfrm>
            <a:off x="3250800" y="3007406"/>
            <a:ext cx="4572000" cy="307777"/>
          </a:xfrm>
          <a:prstGeom prst="rect">
            <a:avLst/>
          </a:prstGeom>
          <a:noFill/>
        </p:spPr>
        <p:txBody>
          <a:bodyPr wrap="square">
            <a:spAutoFit/>
          </a:bodyPr>
          <a:lstStyle/>
          <a:p>
            <a:r>
              <a:rPr lang="en-US" dirty="0"/>
              <a:t>✅ </a:t>
            </a:r>
          </a:p>
        </p:txBody>
      </p:sp>
      <p:sp>
        <p:nvSpPr>
          <p:cNvPr id="9" name="TextBox 8">
            <a:extLst>
              <a:ext uri="{FF2B5EF4-FFF2-40B4-BE49-F238E27FC236}">
                <a16:creationId xmlns:a16="http://schemas.microsoft.com/office/drawing/2014/main" id="{3D974BAF-40C4-FD2A-881A-DC084CEB1D0F}"/>
              </a:ext>
            </a:extLst>
          </p:cNvPr>
          <p:cNvSpPr txBox="1"/>
          <p:nvPr/>
        </p:nvSpPr>
        <p:spPr>
          <a:xfrm>
            <a:off x="3308400" y="3584564"/>
            <a:ext cx="4572000" cy="307777"/>
          </a:xfrm>
          <a:prstGeom prst="rect">
            <a:avLst/>
          </a:prstGeom>
          <a:noFill/>
        </p:spPr>
        <p:txBody>
          <a:bodyPr wrap="square">
            <a:spAutoFit/>
          </a:bodyPr>
          <a:lstStyle/>
          <a:p>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57680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Overview</a:t>
            </a:r>
            <a:endParaRPr/>
          </a:p>
        </p:txBody>
      </p:sp>
      <p:sp>
        <p:nvSpPr>
          <p:cNvPr id="101" name="Google Shape;101;p15"/>
          <p:cNvSpPr txBox="1">
            <a:spLocks noGrp="1"/>
          </p:cNvSpPr>
          <p:nvPr>
            <p:ph type="body" idx="1"/>
          </p:nvPr>
        </p:nvSpPr>
        <p:spPr>
          <a:xfrm>
            <a:off x="729450" y="1704100"/>
            <a:ext cx="7688700" cy="2635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i="1" dirty="0"/>
              <a:t>What will we do?</a:t>
            </a:r>
            <a:endParaRPr i="1" dirty="0"/>
          </a:p>
          <a:p>
            <a:pPr marL="457200" lvl="0" indent="-311150" algn="l" rtl="0">
              <a:lnSpc>
                <a:spcPct val="115000"/>
              </a:lnSpc>
              <a:spcBef>
                <a:spcPts val="0"/>
              </a:spcBef>
              <a:spcAft>
                <a:spcPts val="0"/>
              </a:spcAft>
              <a:buSzPts val="1300"/>
              <a:buChar char="●"/>
            </a:pPr>
            <a:r>
              <a:rPr lang="en" dirty="0"/>
              <a:t>Build Python code that creates metrics from medical and pharmacy claims. </a:t>
            </a:r>
            <a:endParaRPr dirty="0"/>
          </a:p>
          <a:p>
            <a:pPr marL="457200" lvl="0" indent="-311150" algn="l" rtl="0">
              <a:lnSpc>
                <a:spcPct val="115000"/>
              </a:lnSpc>
              <a:spcBef>
                <a:spcPts val="0"/>
              </a:spcBef>
              <a:spcAft>
                <a:spcPts val="0"/>
              </a:spcAft>
              <a:buSzPts val="1300"/>
              <a:buChar char="●"/>
            </a:pPr>
            <a:r>
              <a:rPr lang="en" dirty="0"/>
              <a:t>Deploy this code to a Lambda function.</a:t>
            </a:r>
            <a:endParaRPr dirty="0"/>
          </a:p>
          <a:p>
            <a:pPr marL="457200" lvl="0" indent="-311150" algn="l" rtl="0">
              <a:lnSpc>
                <a:spcPct val="115000"/>
              </a:lnSpc>
              <a:spcBef>
                <a:spcPts val="0"/>
              </a:spcBef>
              <a:spcAft>
                <a:spcPts val="0"/>
              </a:spcAft>
              <a:buSzPts val="1300"/>
              <a:buChar char="●"/>
            </a:pPr>
            <a:r>
              <a:rPr lang="en" dirty="0"/>
              <a:t>Enable access through an API Gateway.</a:t>
            </a:r>
            <a:endParaRPr dirty="0"/>
          </a:p>
          <a:p>
            <a:pPr marL="0" lvl="0" indent="45720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i="1" dirty="0"/>
              <a:t>How will we do it?</a:t>
            </a:r>
            <a:endParaRPr i="1" dirty="0"/>
          </a:p>
          <a:p>
            <a:pPr marL="457200" lvl="0" indent="-311150" algn="l" rtl="0">
              <a:lnSpc>
                <a:spcPct val="115000"/>
              </a:lnSpc>
              <a:spcBef>
                <a:spcPts val="0"/>
              </a:spcBef>
              <a:spcAft>
                <a:spcPts val="0"/>
              </a:spcAft>
              <a:buSzPts val="1300"/>
              <a:buChar char="●"/>
            </a:pPr>
            <a:r>
              <a:rPr lang="en" dirty="0"/>
              <a:t>We’ll dedicate time from the workday over the next 2 sprints to focus on this project.</a:t>
            </a:r>
            <a:endParaRPr dirty="0"/>
          </a:p>
          <a:p>
            <a:pPr marL="457200" lvl="0" indent="-311150" algn="l" rtl="0">
              <a:lnSpc>
                <a:spcPct val="115000"/>
              </a:lnSpc>
              <a:spcBef>
                <a:spcPts val="0"/>
              </a:spcBef>
              <a:spcAft>
                <a:spcPts val="0"/>
              </a:spcAft>
              <a:buSzPts val="1300"/>
              <a:buChar char="●"/>
            </a:pPr>
            <a:r>
              <a:rPr lang="en" dirty="0"/>
              <a:t>We’ll divide up the work.</a:t>
            </a:r>
            <a:endParaRPr dirty="0"/>
          </a:p>
          <a:p>
            <a:pPr marL="457200" lvl="0" indent="-311150" algn="l" rtl="0">
              <a:lnSpc>
                <a:spcPct val="115000"/>
              </a:lnSpc>
              <a:spcBef>
                <a:spcPts val="0"/>
              </a:spcBef>
              <a:spcAft>
                <a:spcPts val="0"/>
              </a:spcAft>
              <a:buSzPts val="1300"/>
              <a:buChar char="●"/>
            </a:pPr>
            <a:r>
              <a:rPr lang="en" dirty="0"/>
              <a:t>We’ll meet twice a week on Tuesdays (45m) and Thursdays (45m) and as needed in between.</a:t>
            </a:r>
            <a:endParaRPr dirty="0"/>
          </a:p>
          <a:p>
            <a:pPr marL="0" lvl="0" indent="0" algn="l" rtl="0">
              <a:lnSpc>
                <a:spcPct val="100000"/>
              </a:lnSpc>
              <a:spcBef>
                <a:spcPts val="0"/>
              </a:spcBef>
              <a:spcAft>
                <a:spcPts val="0"/>
              </a:spcAft>
              <a:buNone/>
            </a:pPr>
            <a:r>
              <a:rPr lang="en"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Architecture</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650" y="57678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overview</a:t>
            </a:r>
            <a:endParaRPr/>
          </a:p>
        </p:txBody>
      </p:sp>
      <p:pic>
        <p:nvPicPr>
          <p:cNvPr id="118" name="Google Shape;118;p18"/>
          <p:cNvPicPr preferRelativeResize="0"/>
          <p:nvPr/>
        </p:nvPicPr>
        <p:blipFill>
          <a:blip r:embed="rId3">
            <a:alphaModFix/>
          </a:blip>
          <a:stretch>
            <a:fillRect/>
          </a:stretch>
        </p:blipFill>
        <p:spPr>
          <a:xfrm>
            <a:off x="581775" y="1472850"/>
            <a:ext cx="5063976" cy="2209800"/>
          </a:xfrm>
          <a:prstGeom prst="rect">
            <a:avLst/>
          </a:prstGeom>
          <a:noFill/>
          <a:ln>
            <a:noFill/>
          </a:ln>
        </p:spPr>
      </p:pic>
      <p:sp>
        <p:nvSpPr>
          <p:cNvPr id="119" name="Google Shape;119;p18"/>
          <p:cNvSpPr txBox="1"/>
          <p:nvPr/>
        </p:nvSpPr>
        <p:spPr>
          <a:xfrm>
            <a:off x="5728800" y="1576500"/>
            <a:ext cx="30000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rgbClr val="999999"/>
                </a:solidFill>
              </a:rPr>
              <a:t>Technology</a:t>
            </a:r>
            <a:endParaRPr sz="1000" b="1" i="1">
              <a:solidFill>
                <a:srgbClr val="999999"/>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API Gateway </a:t>
            </a:r>
            <a:r>
              <a:rPr lang="en" sz="800">
                <a:solidFill>
                  <a:srgbClr val="232F3E"/>
                </a:solidFill>
              </a:rPr>
              <a:t>- Amazon API Gateway is a fully managed service that makes it easy for developers to create, publish, maintain, monitor, and secure APIs at any scale. APIs act as the "front door" for applications to access data, business logic, or functionality from your backend services. </a:t>
            </a:r>
            <a:endParaRPr sz="800">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Lambda Function </a:t>
            </a:r>
            <a:r>
              <a:rPr lang="en" sz="800">
                <a:solidFill>
                  <a:srgbClr val="232F3E"/>
                </a:solidFill>
              </a:rPr>
              <a:t>- </a:t>
            </a:r>
            <a:r>
              <a:rPr lang="en" sz="800">
                <a:solidFill>
                  <a:srgbClr val="333333"/>
                </a:solidFill>
              </a:rPr>
              <a:t>AWS Lambda is a serverless, event-driven compute service that lets you run code for virtually any type of application or backend service without provisioning or managing servers.</a:t>
            </a:r>
            <a:r>
              <a:rPr lang="en" sz="800">
                <a:solidFill>
                  <a:srgbClr val="232F3E"/>
                </a:solidFill>
              </a:rPr>
              <a:t> </a:t>
            </a:r>
            <a:endParaRPr sz="800">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endParaRPr sz="800"/>
          </a:p>
        </p:txBody>
      </p:sp>
      <p:sp>
        <p:nvSpPr>
          <p:cNvPr id="120" name="Google Shape;120;p18"/>
          <p:cNvSpPr txBox="1"/>
          <p:nvPr/>
        </p:nvSpPr>
        <p:spPr>
          <a:xfrm>
            <a:off x="647425" y="3803675"/>
            <a:ext cx="8119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rgbClr val="999999"/>
                </a:solidFill>
              </a:rPr>
              <a:t>Terminology</a:t>
            </a:r>
            <a:endParaRPr sz="1000" b="1" u="sng">
              <a:solidFill>
                <a:srgbClr val="232F3E"/>
              </a:solidFill>
            </a:endParaRPr>
          </a:p>
          <a:p>
            <a:pPr marL="0" lvl="0" indent="0" algn="l" rtl="0">
              <a:spcBef>
                <a:spcPts val="0"/>
              </a:spcBef>
              <a:spcAft>
                <a:spcPts val="0"/>
              </a:spcAft>
              <a:buNone/>
            </a:pPr>
            <a:endParaRPr sz="800" b="1">
              <a:solidFill>
                <a:srgbClr val="232F3E"/>
              </a:solidFill>
            </a:endParaRPr>
          </a:p>
          <a:p>
            <a:pPr marL="0" lvl="0" indent="0" algn="l" rtl="0">
              <a:spcBef>
                <a:spcPts val="0"/>
              </a:spcBef>
              <a:spcAft>
                <a:spcPts val="0"/>
              </a:spcAft>
              <a:buNone/>
            </a:pPr>
            <a:r>
              <a:rPr lang="en" sz="800" b="1">
                <a:solidFill>
                  <a:srgbClr val="232F3E"/>
                </a:solidFill>
              </a:rPr>
              <a:t>Runtime</a:t>
            </a:r>
            <a:r>
              <a:rPr lang="en" sz="800">
                <a:solidFill>
                  <a:srgbClr val="232F3E"/>
                </a:solidFill>
              </a:rPr>
              <a:t> describes software/instructions that are executed </a:t>
            </a:r>
            <a:r>
              <a:rPr lang="en" sz="800" i="1">
                <a:solidFill>
                  <a:srgbClr val="232F3E"/>
                </a:solidFill>
              </a:rPr>
              <a:t>while </a:t>
            </a:r>
            <a:r>
              <a:rPr lang="en" sz="800">
                <a:solidFill>
                  <a:srgbClr val="232F3E"/>
                </a:solidFill>
              </a:rPr>
              <a:t>your program is running, especially those instructions that you did not write explicitly, but are necessary for the proper execution of your code.</a:t>
            </a:r>
            <a:endParaRPr sz="800">
              <a:solidFill>
                <a:srgbClr val="232F3E"/>
              </a:solidFill>
            </a:endParaRPr>
          </a:p>
          <a:p>
            <a:pPr marL="0" lvl="0" indent="0" algn="l" rtl="0">
              <a:spcBef>
                <a:spcPts val="0"/>
              </a:spcBef>
              <a:spcAft>
                <a:spcPts val="0"/>
              </a:spcAft>
              <a:buNone/>
            </a:pPr>
            <a:endParaRPr sz="800">
              <a:solidFill>
                <a:srgbClr val="232F3E"/>
              </a:solidFill>
            </a:endParaRPr>
          </a:p>
          <a:p>
            <a:pPr marL="0" lvl="0" indent="0" algn="l" rtl="0">
              <a:spcBef>
                <a:spcPts val="0"/>
              </a:spcBef>
              <a:spcAft>
                <a:spcPts val="0"/>
              </a:spcAft>
              <a:buNone/>
            </a:pPr>
            <a:r>
              <a:rPr lang="en" sz="800" b="1">
                <a:solidFill>
                  <a:srgbClr val="232F3E"/>
                </a:solidFill>
              </a:rPr>
              <a:t>Request </a:t>
            </a:r>
            <a:r>
              <a:rPr lang="en" sz="800">
                <a:solidFill>
                  <a:srgbClr val="232F3E"/>
                </a:solidFill>
              </a:rPr>
              <a:t>- HTTP defines a set of request methods to indicate the desired action to be performed for a given resource. (We will start with the </a:t>
            </a:r>
            <a:r>
              <a:rPr lang="en" sz="800" u="sng">
                <a:solidFill>
                  <a:srgbClr val="1155CC"/>
                </a:solidFill>
                <a:hlinkClick r:id="rId4">
                  <a:extLst>
                    <a:ext uri="{A12FA001-AC4F-418D-AE19-62706E023703}">
                      <ahyp:hlinkClr xmlns:ahyp="http://schemas.microsoft.com/office/drawing/2018/hyperlinkcolor" val="tx"/>
                    </a:ext>
                  </a:extLst>
                </a:hlinkClick>
              </a:rPr>
              <a:t>POST</a:t>
            </a:r>
            <a:r>
              <a:rPr lang="en" sz="800">
                <a:solidFill>
                  <a:srgbClr val="232F3E"/>
                </a:solidFill>
              </a:rPr>
              <a:t> method.)</a:t>
            </a:r>
            <a:endParaRPr sz="800">
              <a:solidFill>
                <a:srgbClr val="232F3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Python metrics</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 for a metrics script</a:t>
            </a:r>
            <a:endParaRPr/>
          </a:p>
        </p:txBody>
      </p:sp>
      <p:sp>
        <p:nvSpPr>
          <p:cNvPr id="131" name="Google Shape;131;p20"/>
          <p:cNvSpPr txBox="1">
            <a:spLocks noGrp="1"/>
          </p:cNvSpPr>
          <p:nvPr>
            <p:ph type="body" idx="1"/>
          </p:nvPr>
        </p:nvSpPr>
        <p:spPr>
          <a:xfrm>
            <a:off x="729450" y="1827125"/>
            <a:ext cx="7688700" cy="25128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b="1"/>
              <a:t>Accept and parse a JSON of medical and pharmacy claims data (1 or many members)</a:t>
            </a:r>
            <a:endParaRPr b="1"/>
          </a:p>
          <a:p>
            <a:pPr marL="914400" lvl="1" indent="-298450" algn="l" rtl="0">
              <a:lnSpc>
                <a:spcPct val="100000"/>
              </a:lnSpc>
              <a:spcBef>
                <a:spcPts val="1000"/>
              </a:spcBef>
              <a:spcAft>
                <a:spcPts val="0"/>
              </a:spcAft>
              <a:buSzPts val="1100"/>
              <a:buChar char="○"/>
            </a:pPr>
            <a:r>
              <a:rPr lang="en" b="1"/>
              <a:t>We should be prepared to process a single member or a batch of up to 500 members</a:t>
            </a:r>
            <a:endParaRPr b="1"/>
          </a:p>
          <a:p>
            <a:pPr marL="914400" lvl="1" indent="-298450" algn="l" rtl="0">
              <a:lnSpc>
                <a:spcPct val="100000"/>
              </a:lnSpc>
              <a:spcBef>
                <a:spcPts val="1000"/>
              </a:spcBef>
              <a:spcAft>
                <a:spcPts val="0"/>
              </a:spcAft>
              <a:buSzPts val="1100"/>
              <a:buChar char="○"/>
            </a:pPr>
            <a:r>
              <a:rPr lang="en" b="1"/>
              <a:t>This will require upfront design work</a:t>
            </a:r>
            <a:endParaRPr b="1"/>
          </a:p>
          <a:p>
            <a:pPr marL="457200" lvl="0" indent="-311150" algn="l" rtl="0">
              <a:lnSpc>
                <a:spcPct val="100000"/>
              </a:lnSpc>
              <a:spcBef>
                <a:spcPts val="1000"/>
              </a:spcBef>
              <a:spcAft>
                <a:spcPts val="0"/>
              </a:spcAft>
              <a:buSzPts val="1300"/>
              <a:buChar char="●"/>
            </a:pPr>
            <a:r>
              <a:rPr lang="en" b="1"/>
              <a:t>Calculate metrics</a:t>
            </a:r>
            <a:endParaRPr b="1"/>
          </a:p>
          <a:p>
            <a:pPr marL="914400" lvl="1" indent="-298450" algn="l" rtl="0">
              <a:lnSpc>
                <a:spcPct val="100000"/>
              </a:lnSpc>
              <a:spcBef>
                <a:spcPts val="1000"/>
              </a:spcBef>
              <a:spcAft>
                <a:spcPts val="0"/>
              </a:spcAft>
              <a:buSzPts val="1100"/>
              <a:buChar char="○"/>
            </a:pPr>
            <a:r>
              <a:rPr lang="en" b="1"/>
              <a:t>Everyone will choose a metric to code up in Python</a:t>
            </a:r>
            <a:endParaRPr b="1"/>
          </a:p>
          <a:p>
            <a:pPr marL="457200" lvl="0" indent="-311150" algn="l" rtl="0">
              <a:lnSpc>
                <a:spcPct val="100000"/>
              </a:lnSpc>
              <a:spcBef>
                <a:spcPts val="1000"/>
              </a:spcBef>
              <a:spcAft>
                <a:spcPts val="0"/>
              </a:spcAft>
              <a:buSzPts val="1300"/>
              <a:buChar char="●"/>
            </a:pPr>
            <a:r>
              <a:rPr lang="en" b="1"/>
              <a:t>Build and return a JSON response</a:t>
            </a:r>
            <a:endParaRPr b="1"/>
          </a:p>
          <a:p>
            <a:pPr marL="914400" lvl="1" indent="-298450" algn="l" rtl="0">
              <a:lnSpc>
                <a:spcPct val="100000"/>
              </a:lnSpc>
              <a:spcBef>
                <a:spcPts val="1000"/>
              </a:spcBef>
              <a:spcAft>
                <a:spcPts val="1000"/>
              </a:spcAft>
              <a:buSzPts val="1100"/>
              <a:buChar char="○"/>
            </a:pPr>
            <a:r>
              <a:rPr lang="en" b="1"/>
              <a:t>This will require upfront design work</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7650" y="576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Choosing your metric</a:t>
            </a:r>
            <a:endParaRPr/>
          </a:p>
        </p:txBody>
      </p:sp>
      <p:sp>
        <p:nvSpPr>
          <p:cNvPr id="137" name="Google Shape;137;p21"/>
          <p:cNvSpPr txBox="1">
            <a:spLocks noGrp="1"/>
          </p:cNvSpPr>
          <p:nvPr>
            <p:ph type="body" idx="1"/>
          </p:nvPr>
        </p:nvSpPr>
        <p:spPr>
          <a:xfrm>
            <a:off x="727650" y="1386254"/>
            <a:ext cx="7688700" cy="2512800"/>
          </a:xfrm>
          <a:prstGeom prst="rect">
            <a:avLst/>
          </a:prstGeom>
        </p:spPr>
        <p:txBody>
          <a:bodyPr spcFirstLastPara="1" wrap="square" lIns="91425" tIns="91425" rIns="91425" bIns="91425" anchor="t" anchorCtr="0">
            <a:normAutofit/>
          </a:bodyPr>
          <a:lstStyle/>
          <a:p>
            <a:pPr marL="146050" lvl="0" indent="0" algn="l" rtl="0">
              <a:lnSpc>
                <a:spcPct val="150000"/>
              </a:lnSpc>
              <a:spcBef>
                <a:spcPts val="0"/>
              </a:spcBef>
              <a:spcAft>
                <a:spcPts val="0"/>
              </a:spcAft>
              <a:buSzPts val="1300"/>
              <a:buNone/>
            </a:pPr>
            <a:r>
              <a:rPr lang="en" b="1" dirty="0"/>
              <a:t>Flag </a:t>
            </a:r>
            <a:r>
              <a:rPr lang="en" b="1" u="sng" dirty="0">
                <a:solidFill>
                  <a:srgbClr val="1155CC"/>
                </a:solidFill>
                <a:hlinkClick r:id="rId3">
                  <a:extLst>
                    <a:ext uri="{A12FA001-AC4F-418D-AE19-62706E023703}">
                      <ahyp:hlinkClr xmlns:ahyp="http://schemas.microsoft.com/office/drawing/2018/hyperlinkcolor" val="tx"/>
                    </a:ext>
                  </a:extLst>
                </a:hlinkClick>
              </a:rPr>
              <a:t>Admissions</a:t>
            </a:r>
            <a:r>
              <a:rPr lang="en" b="1" dirty="0"/>
              <a:t> </a:t>
            </a:r>
          </a:p>
          <a:p>
            <a:pPr>
              <a:lnSpc>
                <a:spcPct val="150000"/>
              </a:lnSpc>
            </a:pPr>
            <a:r>
              <a:rPr lang="en-US" dirty="0"/>
              <a:t>Step 1: Limit to Institutional claims using </a:t>
            </a:r>
            <a:r>
              <a:rPr lang="en-US" dirty="0" err="1"/>
              <a:t>claim_type</a:t>
            </a:r>
            <a:r>
              <a:rPr lang="en-US" dirty="0"/>
              <a:t> = ‘I’ </a:t>
            </a:r>
          </a:p>
          <a:p>
            <a:pPr>
              <a:lnSpc>
                <a:spcPct val="150000"/>
              </a:lnSpc>
            </a:pPr>
            <a:r>
              <a:rPr lang="en-US" dirty="0"/>
              <a:t>Step 2: Limit </a:t>
            </a:r>
            <a:r>
              <a:rPr lang="en-US" dirty="0" err="1"/>
              <a:t>type_of_bill</a:t>
            </a:r>
            <a:r>
              <a:rPr lang="en-US" dirty="0"/>
              <a:t> = 011X or 012X </a:t>
            </a:r>
          </a:p>
          <a:p>
            <a:pPr lvl="1">
              <a:lnSpc>
                <a:spcPct val="150000"/>
              </a:lnSpc>
            </a:pPr>
            <a:r>
              <a:rPr lang="en-US" dirty="0"/>
              <a:t>Logic: Second 1 indicates hospital; Third indicates Inpatient Part A (1) or Part B (2) </a:t>
            </a:r>
          </a:p>
          <a:p>
            <a:pPr>
              <a:lnSpc>
                <a:spcPct val="150000"/>
              </a:lnSpc>
            </a:pPr>
            <a:r>
              <a:rPr lang="en-US" dirty="0"/>
              <a:t>Step 3 : Limit to claims with UB revenue codes for inpatient services  (0100 - 0219, 1000 - 1009) </a:t>
            </a:r>
          </a:p>
          <a:p>
            <a:pPr>
              <a:lnSpc>
                <a:spcPct val="150000"/>
              </a:lnSpc>
            </a:pPr>
            <a:r>
              <a:rPr lang="en-US" dirty="0"/>
              <a:t>Step 4: Count distinct </a:t>
            </a:r>
            <a:r>
              <a:rPr lang="en-US" dirty="0" err="1"/>
              <a:t>discharge_date</a:t>
            </a:r>
            <a:r>
              <a:rPr lang="en-US" dirty="0"/>
              <a:t> at the claims header level</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7800" y="3197800"/>
            <a:ext cx="7688400" cy="74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AWS</a:t>
            </a:r>
            <a:endParaRPr sz="3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2340</Words>
  <Application>Microsoft Macintosh PowerPoint</Application>
  <PresentationFormat>On-screen Show (16:9)</PresentationFormat>
  <Paragraphs>273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Lato</vt:lpstr>
      <vt:lpstr>Roboto</vt:lpstr>
      <vt:lpstr>Courier New</vt:lpstr>
      <vt:lpstr>Raleway</vt:lpstr>
      <vt:lpstr>Streamline</vt:lpstr>
      <vt:lpstr>Project Lambda</vt:lpstr>
      <vt:lpstr>What is Project Lambda? (Also, why are you making me do this?) </vt:lpstr>
      <vt:lpstr>Project Overview</vt:lpstr>
      <vt:lpstr>Architecture</vt:lpstr>
      <vt:lpstr>Design overview</vt:lpstr>
      <vt:lpstr>Python metrics</vt:lpstr>
      <vt:lpstr>Requirements for a metrics script</vt:lpstr>
      <vt:lpstr>Choosing your metric</vt:lpstr>
      <vt:lpstr>AWS</vt:lpstr>
      <vt:lpstr>Building our architecture is easier than it sounds</vt:lpstr>
      <vt:lpstr>Demo</vt:lpstr>
      <vt:lpstr>Learning Concepts</vt:lpstr>
      <vt:lpstr>Retrospective</vt:lpstr>
      <vt:lpstr>Appendix</vt:lpstr>
      <vt:lpstr>Claims JSON</vt:lpstr>
      <vt:lpstr>Control Flow</vt:lpstr>
      <vt:lpstr>Building a ‘Hash’ from JSON</vt:lpstr>
      <vt:lpstr>JSON Hash function</vt:lpstr>
      <vt:lpstr>Class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Lambda</dc:title>
  <cp:lastModifiedBy>Chien Ho</cp:lastModifiedBy>
  <cp:revision>11</cp:revision>
  <dcterms:modified xsi:type="dcterms:W3CDTF">2022-08-02T18:39:31Z</dcterms:modified>
</cp:coreProperties>
</file>