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34"/>
  </p:notesMasterIdLst>
  <p:sldIdLst>
    <p:sldId id="256" r:id="rId2"/>
    <p:sldId id="257" r:id="rId3"/>
    <p:sldId id="260" r:id="rId4"/>
    <p:sldId id="287" r:id="rId5"/>
    <p:sldId id="258" r:id="rId6"/>
    <p:sldId id="259"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9144000" cy="5143500" type="screen16x9"/>
  <p:notesSz cx="6858000" cy="9144000"/>
  <p:embeddedFontLst>
    <p:embeddedFont>
      <p:font typeface="Lato" panose="020F0502020204030203" pitchFamily="34" charset="0"/>
      <p:regular r:id="rId35"/>
      <p:bold r:id="rId36"/>
      <p:italic r:id="rId37"/>
      <p:boldItalic r:id="rId38"/>
    </p:embeddedFont>
    <p:embeddedFont>
      <p:font typeface="Raleway" pitchFamily="2" charset="77"/>
      <p:regular r:id="rId39"/>
      <p:bold r:id="rId40"/>
      <p:italic r:id="rId41"/>
      <p:boldItalic r:id="rId42"/>
    </p:embeddedFont>
    <p:embeddedFont>
      <p:font typeface="Roboto" panose="020000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873103-93FC-4F14-A3D9-253AB0549D1D}">
  <a:tblStyle styleId="{89873103-93FC-4F14-A3D9-253AB0549D1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p:restoredTop sz="94789"/>
  </p:normalViewPr>
  <p:slideViewPr>
    <p:cSldViewPr snapToGrid="0">
      <p:cViewPr varScale="1">
        <p:scale>
          <a:sx n="156" d="100"/>
          <a:sy n="156" d="100"/>
        </p:scale>
        <p:origin x="26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25cd947deb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25cd947de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5cd947de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25cd947de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cd947deb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25cd947deb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25cd947deb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25cd947de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cd947deb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25cd947deb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curl -X GET https://ctxkde5661.execute-api.us-east-1.amazonaws.com/beta -H 'x-api-key: mcBkWftQ2p9s0Mhqf8Yni9EfdL8h2JX14HHUFGvJ'</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25cd947deb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25cd947deb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curl -X GET https://ctxkde5661.execute-api.us-east-1.amazonaws.com/beta -H 'x-api-key: mcBkWftQ2p9s0Mhqf8Yni9EfdL8h2JX14HHUFGvJ'</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25cd947deb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25cd947deb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26234af8b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26234af8b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curl -X GET https://ctxkde5661.execute-api.us-east-1.amazonaws.com/beta -H 'x-api-key: mcBkWftQ2p9s0Mhqf8Yni9EfdL8h2JX14HHUFGvJ'</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26234af8b7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26234af8b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26df545e9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26df545e9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2230eb1a9b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2230eb1a9b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26df545e93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26df545e9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26df545e93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26df545e9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26df545e93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26df545e9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2994b849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2994b849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2994b849e7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2994b849e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26234af8b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26234af8b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2b4061b8e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2b4061b8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342d0f287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342d0f28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26234af8b7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26234af8b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1b71e9f37f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1b71e9f37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230eb1a9b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2230eb1a9b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1b71e9f37f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1b71e9f37f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26df545e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26df545e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26df545e93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26df545e9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230eb1a9b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2230eb1a9b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2354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2230eb1a9b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2230eb1a9b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2230eb1a9b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2230eb1a9b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5cd947de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25cd947d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5cd947de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25cd947de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25cd947deb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25cd947de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
        <p:nvSpPr>
          <p:cNvPr id="75" name="Google Shape;75;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3" name="Google Shape;23;p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4" name="Google Shape;24;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4"/>
          <p:cNvGrpSpPr/>
          <p:nvPr/>
        </p:nvGrpSpPr>
        <p:grpSpPr>
          <a:xfrm>
            <a:off x="830392" y="1191256"/>
            <a:ext cx="745763" cy="45826"/>
            <a:chOff x="4580561" y="2589004"/>
            <a:chExt cx="1064464" cy="25200"/>
          </a:xfrm>
        </p:grpSpPr>
        <p:sp>
          <p:nvSpPr>
            <p:cNvPr id="28" name="Google Shape;28;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4"/>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1" name="Google Shape;31;p4"/>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2" name="Google Shape;32;p4"/>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3" name="Google Shape;33;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5"/>
          <p:cNvGrpSpPr/>
          <p:nvPr/>
        </p:nvGrpSpPr>
        <p:grpSpPr>
          <a:xfrm>
            <a:off x="830392" y="1191256"/>
            <a:ext cx="745763" cy="45826"/>
            <a:chOff x="4580561" y="2589004"/>
            <a:chExt cx="1064464" cy="25200"/>
          </a:xfrm>
        </p:grpSpPr>
        <p:sp>
          <p:nvSpPr>
            <p:cNvPr id="37" name="Google Shape;37;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0" name="Google Shape;40;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sp>
        <p:nvSpPr>
          <p:cNvPr id="42" name="Google Shape;42;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43;p6"/>
          <p:cNvGrpSpPr/>
          <p:nvPr/>
        </p:nvGrpSpPr>
        <p:grpSpPr>
          <a:xfrm>
            <a:off x="830392" y="1191256"/>
            <a:ext cx="745763" cy="45826"/>
            <a:chOff x="4580561" y="2589004"/>
            <a:chExt cx="1064464" cy="25200"/>
          </a:xfrm>
        </p:grpSpPr>
        <p:sp>
          <p:nvSpPr>
            <p:cNvPr id="44" name="Google Shape;44;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6"/>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7" name="Google Shape;47;p6"/>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8" name="Google Shape;48;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9"/>
        <p:cNvGrpSpPr/>
        <p:nvPr/>
      </p:nvGrpSpPr>
      <p:grpSpPr>
        <a:xfrm>
          <a:off x="0" y="0"/>
          <a:ext cx="0" cy="0"/>
          <a:chOff x="0" y="0"/>
          <a:chExt cx="0" cy="0"/>
        </a:xfrm>
      </p:grpSpPr>
      <p:grpSp>
        <p:nvGrpSpPr>
          <p:cNvPr id="50" name="Google Shape;50;p7"/>
          <p:cNvGrpSpPr/>
          <p:nvPr/>
        </p:nvGrpSpPr>
        <p:grpSpPr>
          <a:xfrm>
            <a:off x="830392" y="4169130"/>
            <a:ext cx="745763" cy="45826"/>
            <a:chOff x="4580561" y="2589004"/>
            <a:chExt cx="1064464" cy="25200"/>
          </a:xfrm>
        </p:grpSpPr>
        <p:sp>
          <p:nvSpPr>
            <p:cNvPr id="51" name="Google Shape;51;p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53;p7"/>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
        <p:cNvGrpSpPr/>
        <p:nvPr/>
      </p:nvGrpSpPr>
      <p:grpSpPr>
        <a:xfrm>
          <a:off x="0" y="0"/>
          <a:ext cx="0" cy="0"/>
          <a:chOff x="0" y="0"/>
          <a:chExt cx="0" cy="0"/>
        </a:xfrm>
      </p:grpSpPr>
      <p:sp>
        <p:nvSpPr>
          <p:cNvPr id="56" name="Google Shape;56;p8"/>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8"/>
          <p:cNvGrpSpPr/>
          <p:nvPr/>
        </p:nvGrpSpPr>
        <p:grpSpPr>
          <a:xfrm>
            <a:off x="830392" y="1191256"/>
            <a:ext cx="745763" cy="45826"/>
            <a:chOff x="4580561" y="2589004"/>
            <a:chExt cx="1064464" cy="25200"/>
          </a:xfrm>
        </p:grpSpPr>
        <p:sp>
          <p:nvSpPr>
            <p:cNvPr id="58" name="Google Shape;58;p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8"/>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1" name="Google Shape;61;p8"/>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2" name="Google Shape;62;p8"/>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4"/>
        <p:cNvGrpSpPr/>
        <p:nvPr/>
      </p:nvGrpSpPr>
      <p:grpSpPr>
        <a:xfrm>
          <a:off x="0" y="0"/>
          <a:ext cx="0" cy="0"/>
          <a:chOff x="0" y="0"/>
          <a:chExt cx="0" cy="0"/>
        </a:xfrm>
      </p:grpSpPr>
      <p:sp>
        <p:nvSpPr>
          <p:cNvPr id="65" name="Google Shape;65;p9"/>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66" name="Google Shape;66;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7"/>
        <p:cNvGrpSpPr/>
        <p:nvPr/>
      </p:nvGrpSpPr>
      <p:grpSpPr>
        <a:xfrm>
          <a:off x="0" y="0"/>
          <a:ext cx="0" cy="0"/>
          <a:chOff x="0" y="0"/>
          <a:chExt cx="0" cy="0"/>
        </a:xfrm>
      </p:grpSpPr>
      <p:grpSp>
        <p:nvGrpSpPr>
          <p:cNvPr id="68" name="Google Shape;68;p10"/>
          <p:cNvGrpSpPr/>
          <p:nvPr/>
        </p:nvGrpSpPr>
        <p:grpSpPr>
          <a:xfrm>
            <a:off x="830392" y="4169130"/>
            <a:ext cx="745763" cy="45826"/>
            <a:chOff x="4580561" y="2589004"/>
            <a:chExt cx="1064464" cy="25200"/>
          </a:xfrm>
        </p:grpSpPr>
        <p:sp>
          <p:nvSpPr>
            <p:cNvPr id="69" name="Google Shape;69;p1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10"/>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2" name="Google Shape;72;p10"/>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3" name="Google Shape;73;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mdcalc.com/charlson-comorbidity-index-cci"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en.wikipedia.org/wiki/Hospital_readmission#Medicare_definition" TargetMode="External"/><Relationship Id="rId4" Type="http://schemas.openxmlformats.org/officeDocument/2006/relationships/hyperlink" Target="https://info.medinsight.milliman.com/2016/09/methodology-for-identifying-inpatient-admission-event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developer.mozilla.org/en-US/docs/Web/HTTP/Methods/POST"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Project Lambda</a:t>
            </a:r>
            <a:endParaRPr/>
          </a:p>
        </p:txBody>
      </p:sp>
      <p:sp>
        <p:nvSpPr>
          <p:cNvPr id="81" name="Google Shape;81;p1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Deploying code to AWS</a:t>
            </a:r>
            <a:endParaRPr/>
          </a:p>
        </p:txBody>
      </p:sp>
      <p:pic>
        <p:nvPicPr>
          <p:cNvPr id="82" name="Google Shape;82;p12"/>
          <p:cNvPicPr preferRelativeResize="0"/>
          <p:nvPr/>
        </p:nvPicPr>
        <p:blipFill>
          <a:blip r:embed="rId3">
            <a:alphaModFix/>
          </a:blip>
          <a:stretch>
            <a:fillRect/>
          </a:stretch>
        </p:blipFill>
        <p:spPr>
          <a:xfrm>
            <a:off x="4913800" y="1486550"/>
            <a:ext cx="541200" cy="541200"/>
          </a:xfrm>
          <a:prstGeom prst="rect">
            <a:avLst/>
          </a:prstGeom>
          <a:noFill/>
          <a:ln>
            <a:noFill/>
          </a:ln>
        </p:spPr>
      </p:pic>
      <p:pic>
        <p:nvPicPr>
          <p:cNvPr id="83" name="Google Shape;83;p12"/>
          <p:cNvPicPr preferRelativeResize="0"/>
          <p:nvPr/>
        </p:nvPicPr>
        <p:blipFill>
          <a:blip r:embed="rId4">
            <a:alphaModFix/>
          </a:blip>
          <a:stretch>
            <a:fillRect/>
          </a:stretch>
        </p:blipFill>
        <p:spPr>
          <a:xfrm>
            <a:off x="8123425" y="4001688"/>
            <a:ext cx="664025" cy="8551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727650" y="5768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Requirements for a metrics script</a:t>
            </a:r>
            <a:endParaRPr/>
          </a:p>
        </p:txBody>
      </p:sp>
      <p:sp>
        <p:nvSpPr>
          <p:cNvPr id="131" name="Google Shape;131;p20"/>
          <p:cNvSpPr txBox="1">
            <a:spLocks noGrp="1"/>
          </p:cNvSpPr>
          <p:nvPr>
            <p:ph type="body" idx="1"/>
          </p:nvPr>
        </p:nvSpPr>
        <p:spPr>
          <a:xfrm>
            <a:off x="729450" y="1827125"/>
            <a:ext cx="7688700" cy="2512800"/>
          </a:xfrm>
          <a:prstGeom prst="rect">
            <a:avLst/>
          </a:prstGeom>
        </p:spPr>
        <p:txBody>
          <a:bodyPr spcFirstLastPara="1" wrap="square" lIns="91425" tIns="91425" rIns="91425" bIns="91425" anchor="t" anchorCtr="0">
            <a:normAutofit/>
          </a:bodyPr>
          <a:lstStyle/>
          <a:p>
            <a:pPr marL="457200" lvl="0" indent="-311150" algn="l" rtl="0">
              <a:lnSpc>
                <a:spcPct val="100000"/>
              </a:lnSpc>
              <a:spcBef>
                <a:spcPts val="0"/>
              </a:spcBef>
              <a:spcAft>
                <a:spcPts val="0"/>
              </a:spcAft>
              <a:buSzPts val="1300"/>
              <a:buChar char="●"/>
            </a:pPr>
            <a:r>
              <a:rPr lang="en" b="1"/>
              <a:t>Accept and parse a JSON of medical and pharmacy claims data (1 or many members)</a:t>
            </a:r>
            <a:endParaRPr b="1"/>
          </a:p>
          <a:p>
            <a:pPr marL="914400" lvl="1" indent="-298450" algn="l" rtl="0">
              <a:lnSpc>
                <a:spcPct val="100000"/>
              </a:lnSpc>
              <a:spcBef>
                <a:spcPts val="1000"/>
              </a:spcBef>
              <a:spcAft>
                <a:spcPts val="0"/>
              </a:spcAft>
              <a:buSzPts val="1100"/>
              <a:buChar char="○"/>
            </a:pPr>
            <a:r>
              <a:rPr lang="en" b="1"/>
              <a:t>We should be prepared to process a single member or a batch of up to 500 members</a:t>
            </a:r>
            <a:endParaRPr b="1"/>
          </a:p>
          <a:p>
            <a:pPr marL="914400" lvl="1" indent="-298450" algn="l" rtl="0">
              <a:lnSpc>
                <a:spcPct val="100000"/>
              </a:lnSpc>
              <a:spcBef>
                <a:spcPts val="1000"/>
              </a:spcBef>
              <a:spcAft>
                <a:spcPts val="0"/>
              </a:spcAft>
              <a:buSzPts val="1100"/>
              <a:buChar char="○"/>
            </a:pPr>
            <a:r>
              <a:rPr lang="en" b="1"/>
              <a:t>This will require upfront design work</a:t>
            </a:r>
            <a:endParaRPr b="1"/>
          </a:p>
          <a:p>
            <a:pPr marL="457200" lvl="0" indent="-311150" algn="l" rtl="0">
              <a:lnSpc>
                <a:spcPct val="100000"/>
              </a:lnSpc>
              <a:spcBef>
                <a:spcPts val="1000"/>
              </a:spcBef>
              <a:spcAft>
                <a:spcPts val="0"/>
              </a:spcAft>
              <a:buSzPts val="1300"/>
              <a:buChar char="●"/>
            </a:pPr>
            <a:r>
              <a:rPr lang="en" b="1"/>
              <a:t>Calculate metrics</a:t>
            </a:r>
            <a:endParaRPr b="1"/>
          </a:p>
          <a:p>
            <a:pPr marL="914400" lvl="1" indent="-298450" algn="l" rtl="0">
              <a:lnSpc>
                <a:spcPct val="100000"/>
              </a:lnSpc>
              <a:spcBef>
                <a:spcPts val="1000"/>
              </a:spcBef>
              <a:spcAft>
                <a:spcPts val="0"/>
              </a:spcAft>
              <a:buSzPts val="1100"/>
              <a:buChar char="○"/>
            </a:pPr>
            <a:r>
              <a:rPr lang="en" b="1"/>
              <a:t>Everyone will choose a metric to code up in Python</a:t>
            </a:r>
            <a:endParaRPr b="1"/>
          </a:p>
          <a:p>
            <a:pPr marL="457200" lvl="0" indent="-311150" algn="l" rtl="0">
              <a:lnSpc>
                <a:spcPct val="100000"/>
              </a:lnSpc>
              <a:spcBef>
                <a:spcPts val="1000"/>
              </a:spcBef>
              <a:spcAft>
                <a:spcPts val="0"/>
              </a:spcAft>
              <a:buSzPts val="1300"/>
              <a:buChar char="●"/>
            </a:pPr>
            <a:r>
              <a:rPr lang="en" b="1"/>
              <a:t>Build and return a JSON response</a:t>
            </a:r>
            <a:endParaRPr b="1"/>
          </a:p>
          <a:p>
            <a:pPr marL="914400" lvl="1" indent="-298450" algn="l" rtl="0">
              <a:lnSpc>
                <a:spcPct val="100000"/>
              </a:lnSpc>
              <a:spcBef>
                <a:spcPts val="1000"/>
              </a:spcBef>
              <a:spcAft>
                <a:spcPts val="1000"/>
              </a:spcAft>
              <a:buSzPts val="1100"/>
              <a:buChar char="○"/>
            </a:pPr>
            <a:r>
              <a:rPr lang="en" b="1"/>
              <a:t>This will require upfront design work</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727650" y="5768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Choosing your metric</a:t>
            </a:r>
            <a:endParaRPr/>
          </a:p>
        </p:txBody>
      </p:sp>
      <p:sp>
        <p:nvSpPr>
          <p:cNvPr id="137" name="Google Shape;137;p21"/>
          <p:cNvSpPr txBox="1">
            <a:spLocks noGrp="1"/>
          </p:cNvSpPr>
          <p:nvPr>
            <p:ph type="body" idx="1"/>
          </p:nvPr>
        </p:nvSpPr>
        <p:spPr>
          <a:xfrm>
            <a:off x="729450" y="1827125"/>
            <a:ext cx="7688700" cy="2512800"/>
          </a:xfrm>
          <a:prstGeom prst="rect">
            <a:avLst/>
          </a:prstGeom>
        </p:spPr>
        <p:txBody>
          <a:bodyPr spcFirstLastPara="1" wrap="square" lIns="91425" tIns="91425" rIns="91425" bIns="91425" anchor="t" anchorCtr="0">
            <a:normAutofit fontScale="92500" lnSpcReduction="20000"/>
          </a:bodyPr>
          <a:lstStyle/>
          <a:p>
            <a:pPr marL="0" lvl="0" indent="0" algn="l" rtl="0">
              <a:lnSpc>
                <a:spcPct val="100000"/>
              </a:lnSpc>
              <a:spcBef>
                <a:spcPts val="0"/>
              </a:spcBef>
              <a:spcAft>
                <a:spcPts val="0"/>
              </a:spcAft>
              <a:buNone/>
            </a:pPr>
            <a:r>
              <a:rPr lang="en" b="1"/>
              <a:t>In general, you can pick any metric you’d like. Gary and I came up with a few that we think would be interesting and challenging.</a:t>
            </a:r>
            <a:endParaRPr b="1"/>
          </a:p>
          <a:p>
            <a:pPr marL="457200" lvl="0" indent="-311150" algn="l" rtl="0">
              <a:lnSpc>
                <a:spcPct val="150000"/>
              </a:lnSpc>
              <a:spcBef>
                <a:spcPts val="1000"/>
              </a:spcBef>
              <a:spcAft>
                <a:spcPts val="0"/>
              </a:spcAft>
              <a:buSzPts val="1300"/>
              <a:buChar char="●"/>
            </a:pPr>
            <a:r>
              <a:rPr lang="en" b="1"/>
              <a:t>Population &amp; member-level status for LOS</a:t>
            </a:r>
            <a:r>
              <a:rPr lang="en" b="1">
                <a:solidFill>
                  <a:schemeClr val="dk1"/>
                </a:solidFill>
              </a:rPr>
              <a:t> (Gary)</a:t>
            </a:r>
            <a:endParaRPr b="1">
              <a:solidFill>
                <a:schemeClr val="dk1"/>
              </a:solidFill>
            </a:endParaRPr>
          </a:p>
          <a:p>
            <a:pPr marL="914400" lvl="1" indent="-298450" algn="l" rtl="0">
              <a:lnSpc>
                <a:spcPct val="150000"/>
              </a:lnSpc>
              <a:spcBef>
                <a:spcPts val="0"/>
              </a:spcBef>
              <a:spcAft>
                <a:spcPts val="0"/>
              </a:spcAft>
              <a:buClr>
                <a:schemeClr val="dk2"/>
              </a:buClr>
              <a:buSzPts val="1100"/>
              <a:buChar char="○"/>
            </a:pPr>
            <a:r>
              <a:rPr lang="en" b="1">
                <a:solidFill>
                  <a:schemeClr val="dk2"/>
                </a:solidFill>
              </a:rPr>
              <a:t>Population &amp; member-level metric</a:t>
            </a:r>
            <a:endParaRPr b="1">
              <a:solidFill>
                <a:schemeClr val="dk2"/>
              </a:solidFill>
            </a:endParaRPr>
          </a:p>
          <a:p>
            <a:pPr marL="457200" lvl="0" indent="-311150" algn="l" rtl="0">
              <a:lnSpc>
                <a:spcPct val="150000"/>
              </a:lnSpc>
              <a:spcBef>
                <a:spcPts val="0"/>
              </a:spcBef>
              <a:spcAft>
                <a:spcPts val="0"/>
              </a:spcAft>
              <a:buSzPts val="1300"/>
              <a:buChar char="●"/>
            </a:pPr>
            <a:r>
              <a:rPr lang="en" b="1"/>
              <a:t>Calculate the member’s </a:t>
            </a:r>
            <a:r>
              <a:rPr lang="en" b="1" u="sng">
                <a:solidFill>
                  <a:srgbClr val="1155CC"/>
                </a:solidFill>
                <a:hlinkClick r:id="rId3">
                  <a:extLst>
                    <a:ext uri="{A12FA001-AC4F-418D-AE19-62706E023703}">
                      <ahyp:hlinkClr xmlns:ahyp="http://schemas.microsoft.com/office/drawing/2018/hyperlinkcolor" val="tx"/>
                    </a:ext>
                  </a:extLst>
                </a:hlinkClick>
              </a:rPr>
              <a:t>Charlson Score</a:t>
            </a:r>
            <a:r>
              <a:rPr lang="en" b="1">
                <a:solidFill>
                  <a:srgbClr val="1155CC"/>
                </a:solidFill>
              </a:rPr>
              <a:t> </a:t>
            </a:r>
            <a:endParaRPr b="1">
              <a:solidFill>
                <a:schemeClr val="dk1"/>
              </a:solidFill>
            </a:endParaRPr>
          </a:p>
          <a:p>
            <a:pPr marL="914400" lvl="1" indent="-298450" algn="l" rtl="0">
              <a:lnSpc>
                <a:spcPct val="150000"/>
              </a:lnSpc>
              <a:spcBef>
                <a:spcPts val="0"/>
              </a:spcBef>
              <a:spcAft>
                <a:spcPts val="0"/>
              </a:spcAft>
              <a:buClr>
                <a:schemeClr val="dk2"/>
              </a:buClr>
              <a:buSzPts val="1100"/>
              <a:buChar char="○"/>
            </a:pPr>
            <a:r>
              <a:rPr lang="en" b="1">
                <a:solidFill>
                  <a:schemeClr val="dk2"/>
                </a:solidFill>
              </a:rPr>
              <a:t>Member-level metric</a:t>
            </a:r>
            <a:endParaRPr b="1">
              <a:solidFill>
                <a:schemeClr val="dk2"/>
              </a:solidFill>
            </a:endParaRPr>
          </a:p>
          <a:p>
            <a:pPr marL="457200" lvl="0" indent="-311150" algn="l" rtl="0">
              <a:lnSpc>
                <a:spcPct val="150000"/>
              </a:lnSpc>
              <a:spcBef>
                <a:spcPts val="0"/>
              </a:spcBef>
              <a:spcAft>
                <a:spcPts val="0"/>
              </a:spcAft>
              <a:buSzPts val="1300"/>
              <a:buChar char="●"/>
            </a:pPr>
            <a:r>
              <a:rPr lang="en" b="1"/>
              <a:t>Flag </a:t>
            </a:r>
            <a:r>
              <a:rPr lang="en" b="1" u="sng">
                <a:solidFill>
                  <a:srgbClr val="1155CC"/>
                </a:solidFill>
                <a:hlinkClick r:id="rId4">
                  <a:extLst>
                    <a:ext uri="{A12FA001-AC4F-418D-AE19-62706E023703}">
                      <ahyp:hlinkClr xmlns:ahyp="http://schemas.microsoft.com/office/drawing/2018/hyperlinkcolor" val="tx"/>
                    </a:ext>
                  </a:extLst>
                </a:hlinkClick>
              </a:rPr>
              <a:t>Admissions</a:t>
            </a:r>
            <a:r>
              <a:rPr lang="en" b="1"/>
              <a:t> &amp; </a:t>
            </a:r>
            <a:r>
              <a:rPr lang="en" b="1" u="sng">
                <a:solidFill>
                  <a:srgbClr val="1155CC"/>
                </a:solidFill>
                <a:hlinkClick r:id="rId5">
                  <a:extLst>
                    <a:ext uri="{A12FA001-AC4F-418D-AE19-62706E023703}">
                      <ahyp:hlinkClr xmlns:ahyp="http://schemas.microsoft.com/office/drawing/2018/hyperlinkcolor" val="tx"/>
                    </a:ext>
                  </a:extLst>
                </a:hlinkClick>
              </a:rPr>
              <a:t>Readmissions</a:t>
            </a:r>
            <a:r>
              <a:rPr lang="en" b="1">
                <a:solidFill>
                  <a:schemeClr val="dk1"/>
                </a:solidFill>
              </a:rPr>
              <a:t> (Chien)</a:t>
            </a:r>
            <a:endParaRPr b="1">
              <a:solidFill>
                <a:schemeClr val="dk1"/>
              </a:solidFill>
            </a:endParaRPr>
          </a:p>
          <a:p>
            <a:pPr marL="914400" lvl="1" indent="-298450" algn="l" rtl="0">
              <a:lnSpc>
                <a:spcPct val="150000"/>
              </a:lnSpc>
              <a:spcBef>
                <a:spcPts val="0"/>
              </a:spcBef>
              <a:spcAft>
                <a:spcPts val="0"/>
              </a:spcAft>
              <a:buClr>
                <a:schemeClr val="dk2"/>
              </a:buClr>
              <a:buSzPts val="1100"/>
              <a:buChar char="○"/>
            </a:pPr>
            <a:r>
              <a:rPr lang="en" b="1">
                <a:solidFill>
                  <a:schemeClr val="dk2"/>
                </a:solidFill>
              </a:rPr>
              <a:t>Member-level metric</a:t>
            </a:r>
            <a:endParaRPr b="1">
              <a:solidFill>
                <a:schemeClr val="dk2"/>
              </a:solidFill>
            </a:endParaRPr>
          </a:p>
          <a:p>
            <a:pPr marL="457200" lvl="0" indent="-311150" algn="l" rtl="0">
              <a:lnSpc>
                <a:spcPct val="150000"/>
              </a:lnSpc>
              <a:spcBef>
                <a:spcPts val="0"/>
              </a:spcBef>
              <a:spcAft>
                <a:spcPts val="0"/>
              </a:spcAft>
              <a:buSzPts val="1300"/>
              <a:buChar char="●"/>
            </a:pPr>
            <a:r>
              <a:rPr lang="en" b="1"/>
              <a:t>Ambulatory Visit Counts</a:t>
            </a:r>
            <a:r>
              <a:rPr lang="en" b="1">
                <a:solidFill>
                  <a:schemeClr val="dk1"/>
                </a:solidFill>
              </a:rPr>
              <a:t> (Rich)</a:t>
            </a:r>
            <a:endParaRPr b="1">
              <a:solidFill>
                <a:schemeClr val="dk1"/>
              </a:solidFill>
            </a:endParaRPr>
          </a:p>
          <a:p>
            <a:pPr marL="914400" lvl="1" indent="-298450" algn="l" rtl="0">
              <a:lnSpc>
                <a:spcPct val="150000"/>
              </a:lnSpc>
              <a:spcBef>
                <a:spcPts val="0"/>
              </a:spcBef>
              <a:spcAft>
                <a:spcPts val="0"/>
              </a:spcAft>
              <a:buClr>
                <a:schemeClr val="dk2"/>
              </a:buClr>
              <a:buSzPts val="1100"/>
              <a:buChar char="○"/>
            </a:pPr>
            <a:r>
              <a:rPr lang="en" b="1">
                <a:solidFill>
                  <a:schemeClr val="dk2"/>
                </a:solidFill>
              </a:rPr>
              <a:t>Member-level metric</a:t>
            </a:r>
            <a:endParaRPr b="1">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727800" y="3197800"/>
            <a:ext cx="7688400" cy="749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t>AWS</a:t>
            </a:r>
            <a:endParaRPr sz="3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727650" y="5768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Building our architecture is easier than it sounds</a:t>
            </a:r>
            <a:endParaRPr/>
          </a:p>
        </p:txBody>
      </p:sp>
      <p:sp>
        <p:nvSpPr>
          <p:cNvPr id="148" name="Google Shape;148;p23"/>
          <p:cNvSpPr txBox="1">
            <a:spLocks noGrp="1"/>
          </p:cNvSpPr>
          <p:nvPr>
            <p:ph type="body" idx="1"/>
          </p:nvPr>
        </p:nvSpPr>
        <p:spPr>
          <a:xfrm>
            <a:off x="729450" y="1827125"/>
            <a:ext cx="7688700" cy="25128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b="1"/>
              <a:t>Once we’re ready to test our code, we’ll:</a:t>
            </a:r>
            <a:endParaRPr b="1"/>
          </a:p>
          <a:p>
            <a:pPr marL="457200" lvl="0" indent="-311150" algn="l" rtl="0">
              <a:lnSpc>
                <a:spcPct val="150000"/>
              </a:lnSpc>
              <a:spcBef>
                <a:spcPts val="1000"/>
              </a:spcBef>
              <a:spcAft>
                <a:spcPts val="0"/>
              </a:spcAft>
              <a:buSzPts val="1300"/>
              <a:buChar char="●"/>
            </a:pPr>
            <a:r>
              <a:rPr lang="en" b="1"/>
              <a:t>Set up a Lambda function in AWS</a:t>
            </a:r>
            <a:endParaRPr b="1"/>
          </a:p>
          <a:p>
            <a:pPr marL="457200" lvl="0" indent="-311150" algn="l" rtl="0">
              <a:lnSpc>
                <a:spcPct val="150000"/>
              </a:lnSpc>
              <a:spcBef>
                <a:spcPts val="0"/>
              </a:spcBef>
              <a:spcAft>
                <a:spcPts val="0"/>
              </a:spcAft>
              <a:buSzPts val="1300"/>
              <a:buChar char="●"/>
            </a:pPr>
            <a:r>
              <a:rPr lang="en" b="1"/>
              <a:t>Deploy our Python code</a:t>
            </a:r>
            <a:endParaRPr b="1"/>
          </a:p>
          <a:p>
            <a:pPr marL="457200" lvl="0" indent="-311150" algn="l" rtl="0">
              <a:lnSpc>
                <a:spcPct val="150000"/>
              </a:lnSpc>
              <a:spcBef>
                <a:spcPts val="0"/>
              </a:spcBef>
              <a:spcAft>
                <a:spcPts val="0"/>
              </a:spcAft>
              <a:buSzPts val="1300"/>
              <a:buChar char="●"/>
            </a:pPr>
            <a:r>
              <a:rPr lang="en" b="1"/>
              <a:t>Create and configure an API Gateway to invoke our Lambda function</a:t>
            </a:r>
            <a:endParaRPr b="1"/>
          </a:p>
          <a:p>
            <a:pPr marL="457200" lvl="0" indent="-311150" algn="l" rtl="0">
              <a:lnSpc>
                <a:spcPct val="150000"/>
              </a:lnSpc>
              <a:spcBef>
                <a:spcPts val="0"/>
              </a:spcBef>
              <a:spcAft>
                <a:spcPts val="0"/>
              </a:spcAft>
              <a:buSzPts val="1300"/>
              <a:buChar char="●"/>
            </a:pPr>
            <a:r>
              <a:rPr lang="en" b="1"/>
              <a:t>Implement access control (API Key) to prevent unauthorized access</a:t>
            </a:r>
            <a:endParaRPr b="1"/>
          </a:p>
          <a:p>
            <a:pPr marL="457200" lvl="0" indent="-311150" algn="l" rtl="0">
              <a:lnSpc>
                <a:spcPct val="150000"/>
              </a:lnSpc>
              <a:spcBef>
                <a:spcPts val="0"/>
              </a:spcBef>
              <a:spcAft>
                <a:spcPts val="0"/>
              </a:spcAft>
              <a:buSzPts val="1300"/>
              <a:buChar char="●"/>
            </a:pPr>
            <a:r>
              <a:rPr lang="en" b="1"/>
              <a:t>Test our work</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727800" y="3197800"/>
            <a:ext cx="7688400" cy="749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t>Demo</a:t>
            </a:r>
            <a:endParaRPr sz="3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727800" y="3197800"/>
            <a:ext cx="7688400" cy="749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t>Next steps</a:t>
            </a:r>
            <a:endParaRPr sz="3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727650" y="5768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Tentative timeline</a:t>
            </a:r>
            <a:endParaRPr/>
          </a:p>
        </p:txBody>
      </p:sp>
      <p:sp>
        <p:nvSpPr>
          <p:cNvPr id="164" name="Google Shape;164;p26"/>
          <p:cNvSpPr txBox="1">
            <a:spLocks noGrp="1"/>
          </p:cNvSpPr>
          <p:nvPr>
            <p:ph type="body" idx="1"/>
          </p:nvPr>
        </p:nvSpPr>
        <p:spPr>
          <a:xfrm>
            <a:off x="729450" y="1372900"/>
            <a:ext cx="7688700" cy="3553200"/>
          </a:xfrm>
          <a:prstGeom prst="rect">
            <a:avLst/>
          </a:prstGeom>
        </p:spPr>
        <p:txBody>
          <a:bodyPr spcFirstLastPara="1" wrap="square" lIns="91425" tIns="91425" rIns="91425" bIns="91425" anchor="t" anchorCtr="0">
            <a:normAutofit fontScale="92500"/>
          </a:bodyPr>
          <a:lstStyle/>
          <a:p>
            <a:pPr marL="457200" lvl="0" indent="-311150" algn="l" rtl="0">
              <a:lnSpc>
                <a:spcPct val="150000"/>
              </a:lnSpc>
              <a:spcBef>
                <a:spcPts val="0"/>
              </a:spcBef>
              <a:spcAft>
                <a:spcPts val="0"/>
              </a:spcAft>
              <a:buSzPts val="1300"/>
              <a:buChar char="●"/>
            </a:pPr>
            <a:r>
              <a:rPr lang="en" b="1" strike="sngStrike"/>
              <a:t>Week 1 </a:t>
            </a:r>
            <a:endParaRPr b="1" strike="sngStrike"/>
          </a:p>
          <a:p>
            <a:pPr marL="914400" lvl="1" indent="-298450" algn="l" rtl="0">
              <a:lnSpc>
                <a:spcPct val="150000"/>
              </a:lnSpc>
              <a:spcBef>
                <a:spcPts val="0"/>
              </a:spcBef>
              <a:spcAft>
                <a:spcPts val="0"/>
              </a:spcAft>
              <a:buSzPts val="1100"/>
              <a:buChar char="○"/>
            </a:pPr>
            <a:r>
              <a:rPr lang="en" b="1" strike="sngStrike"/>
              <a:t>4/26 - Project kick-off / Choose and Research your metric</a:t>
            </a:r>
            <a:endParaRPr b="1" strike="sngStrike"/>
          </a:p>
          <a:p>
            <a:pPr marL="1371600" lvl="2" indent="-298450" algn="l" rtl="0">
              <a:lnSpc>
                <a:spcPct val="150000"/>
              </a:lnSpc>
              <a:spcBef>
                <a:spcPts val="0"/>
              </a:spcBef>
              <a:spcAft>
                <a:spcPts val="0"/>
              </a:spcAft>
              <a:buSzPts val="1100"/>
              <a:buChar char="■"/>
            </a:pPr>
            <a:r>
              <a:rPr lang="en" b="1" strike="sngStrike"/>
              <a:t>Bring a list of requirements (Exs: Diagnosis codes, CPT codes) to Thursday’s sync (4/28)</a:t>
            </a:r>
            <a:endParaRPr b="1" strike="sngStrike"/>
          </a:p>
          <a:p>
            <a:pPr marL="1371600" lvl="2" indent="-298450" algn="l" rtl="0">
              <a:lnSpc>
                <a:spcPct val="150000"/>
              </a:lnSpc>
              <a:spcBef>
                <a:spcPts val="0"/>
              </a:spcBef>
              <a:spcAft>
                <a:spcPts val="0"/>
              </a:spcAft>
              <a:buSzPts val="1100"/>
              <a:buChar char="■"/>
            </a:pPr>
            <a:r>
              <a:rPr lang="en" b="1" strike="sngStrike"/>
              <a:t>Grab time with Gary / Rich if you want to discuss</a:t>
            </a:r>
            <a:endParaRPr b="1" strike="sngStrike"/>
          </a:p>
          <a:p>
            <a:pPr marL="914400" lvl="1" indent="-298450" algn="l" rtl="0">
              <a:lnSpc>
                <a:spcPct val="150000"/>
              </a:lnSpc>
              <a:spcBef>
                <a:spcPts val="0"/>
              </a:spcBef>
              <a:spcAft>
                <a:spcPts val="0"/>
              </a:spcAft>
              <a:buSzPts val="1100"/>
              <a:buChar char="○"/>
            </a:pPr>
            <a:r>
              <a:rPr lang="en" b="1" strike="sngStrike"/>
              <a:t>4/28 - Create claims JSON structure (working session)</a:t>
            </a:r>
            <a:endParaRPr b="1" strike="sngStrike"/>
          </a:p>
          <a:p>
            <a:pPr marL="457200" lvl="0" indent="-311150" algn="l" rtl="0">
              <a:lnSpc>
                <a:spcPct val="150000"/>
              </a:lnSpc>
              <a:spcBef>
                <a:spcPts val="0"/>
              </a:spcBef>
              <a:spcAft>
                <a:spcPts val="0"/>
              </a:spcAft>
              <a:buSzPts val="1300"/>
              <a:buChar char="●"/>
            </a:pPr>
            <a:r>
              <a:rPr lang="en" b="1"/>
              <a:t>Week 2</a:t>
            </a:r>
            <a:endParaRPr b="1"/>
          </a:p>
          <a:p>
            <a:pPr marL="914400" lvl="1" indent="-298450" algn="l" rtl="0">
              <a:lnSpc>
                <a:spcPct val="150000"/>
              </a:lnSpc>
              <a:spcBef>
                <a:spcPts val="0"/>
              </a:spcBef>
              <a:spcAft>
                <a:spcPts val="0"/>
              </a:spcAft>
              <a:buSzPts val="1100"/>
              <a:buChar char="○"/>
            </a:pPr>
            <a:r>
              <a:rPr lang="en" b="1"/>
              <a:t>6/7 - Recap and next steps / Chien to build find_and() class method</a:t>
            </a:r>
            <a:endParaRPr b="1"/>
          </a:p>
          <a:p>
            <a:pPr marL="914400" lvl="1" indent="-298450" algn="l" rtl="0">
              <a:lnSpc>
                <a:spcPct val="150000"/>
              </a:lnSpc>
              <a:spcBef>
                <a:spcPts val="0"/>
              </a:spcBef>
              <a:spcAft>
                <a:spcPts val="0"/>
              </a:spcAft>
              <a:buSzPts val="1100"/>
              <a:buChar char="○"/>
            </a:pPr>
            <a:r>
              <a:rPr lang="en" b="1"/>
              <a:t>6/9 - Work on individual metrics</a:t>
            </a:r>
            <a:endParaRPr b="1"/>
          </a:p>
          <a:p>
            <a:pPr marL="457200" lvl="0" indent="-311150" algn="l" rtl="0">
              <a:lnSpc>
                <a:spcPct val="150000"/>
              </a:lnSpc>
              <a:spcBef>
                <a:spcPts val="0"/>
              </a:spcBef>
              <a:spcAft>
                <a:spcPts val="0"/>
              </a:spcAft>
              <a:buSzPts val="1300"/>
              <a:buChar char="●"/>
            </a:pPr>
            <a:r>
              <a:rPr lang="en" b="1"/>
              <a:t>Week 3</a:t>
            </a:r>
            <a:endParaRPr b="1"/>
          </a:p>
          <a:p>
            <a:pPr marL="914400" lvl="1" indent="-298450" algn="l" rtl="0">
              <a:lnSpc>
                <a:spcPct val="150000"/>
              </a:lnSpc>
              <a:spcBef>
                <a:spcPts val="0"/>
              </a:spcBef>
              <a:spcAft>
                <a:spcPts val="0"/>
              </a:spcAft>
              <a:buSzPts val="1100"/>
              <a:buChar char="○"/>
            </a:pPr>
            <a:r>
              <a:rPr lang="en" b="1"/>
              <a:t>6/14 - Review our individual metrics</a:t>
            </a:r>
            <a:endParaRPr b="1"/>
          </a:p>
          <a:p>
            <a:pPr marL="914400" lvl="1" indent="-298450" algn="l" rtl="0">
              <a:lnSpc>
                <a:spcPct val="150000"/>
              </a:lnSpc>
              <a:spcBef>
                <a:spcPts val="0"/>
              </a:spcBef>
              <a:spcAft>
                <a:spcPts val="0"/>
              </a:spcAft>
              <a:buSzPts val="1100"/>
              <a:buChar char="○"/>
            </a:pPr>
            <a:r>
              <a:rPr lang="en" b="1"/>
              <a:t>6/16 - Architecture build</a:t>
            </a:r>
            <a:endParaRPr b="1"/>
          </a:p>
          <a:p>
            <a:pPr marL="457200" lvl="0" indent="-311150" algn="l" rtl="0">
              <a:lnSpc>
                <a:spcPct val="150000"/>
              </a:lnSpc>
              <a:spcBef>
                <a:spcPts val="0"/>
              </a:spcBef>
              <a:spcAft>
                <a:spcPts val="0"/>
              </a:spcAft>
              <a:buSzPts val="1300"/>
              <a:buChar char="●"/>
            </a:pPr>
            <a:r>
              <a:rPr lang="en" b="1"/>
              <a:t>Week 4 </a:t>
            </a:r>
            <a:endParaRPr b="1"/>
          </a:p>
          <a:p>
            <a:pPr marL="914400" lvl="1" indent="-298450" algn="l" rtl="0">
              <a:lnSpc>
                <a:spcPct val="150000"/>
              </a:lnSpc>
              <a:spcBef>
                <a:spcPts val="0"/>
              </a:spcBef>
              <a:spcAft>
                <a:spcPts val="0"/>
              </a:spcAft>
              <a:buSzPts val="1100"/>
              <a:buChar char="○"/>
            </a:pPr>
            <a:r>
              <a:rPr lang="en" b="1"/>
              <a:t>6/21 - Project Retrospective</a:t>
            </a:r>
            <a:endParaRPr b="1"/>
          </a:p>
          <a:p>
            <a:pPr marL="914400" lvl="1" indent="-298450" algn="l" rtl="0">
              <a:lnSpc>
                <a:spcPct val="150000"/>
              </a:lnSpc>
              <a:spcBef>
                <a:spcPts val="0"/>
              </a:spcBef>
              <a:spcAft>
                <a:spcPts val="0"/>
              </a:spcAft>
              <a:buSzPts val="1100"/>
              <a:buChar char="○"/>
            </a:pPr>
            <a:r>
              <a:rPr lang="en" b="1"/>
              <a:t>6/23 - Demo! (optional)</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xfrm>
            <a:off x="727800" y="3197800"/>
            <a:ext cx="7688400" cy="749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t>Appendix</a:t>
            </a:r>
            <a:endParaRPr sz="3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a:spLocks noGrp="1"/>
          </p:cNvSpPr>
          <p:nvPr>
            <p:ph type="title"/>
          </p:nvPr>
        </p:nvSpPr>
        <p:spPr>
          <a:xfrm>
            <a:off x="727650" y="5768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Claims JSON</a:t>
            </a:r>
            <a:endParaRPr/>
          </a:p>
        </p:txBody>
      </p:sp>
      <p:sp>
        <p:nvSpPr>
          <p:cNvPr id="175" name="Google Shape;175;p28"/>
          <p:cNvSpPr txBox="1">
            <a:spLocks noGrp="1"/>
          </p:cNvSpPr>
          <p:nvPr>
            <p:ph type="body" idx="1"/>
          </p:nvPr>
        </p:nvSpPr>
        <p:spPr>
          <a:xfrm>
            <a:off x="729450" y="1295550"/>
            <a:ext cx="7688700" cy="3746400"/>
          </a:xfrm>
          <a:prstGeom prst="rect">
            <a:avLst/>
          </a:prstGeom>
        </p:spPr>
        <p:txBody>
          <a:bodyPr spcFirstLastPara="1" wrap="square" lIns="91425" tIns="91425" rIns="91425" bIns="91425" anchor="t" anchorCtr="0">
            <a:normAutofit fontScale="55000" lnSpcReduction="20000"/>
          </a:bodyPr>
          <a:lstStyle/>
          <a:p>
            <a:pPr marL="0" lvl="0" indent="0" algn="l" rtl="0">
              <a:lnSpc>
                <a:spcPct val="100000"/>
              </a:lnSpc>
              <a:spcBef>
                <a:spcPts val="0"/>
              </a:spcBef>
              <a:spcAft>
                <a:spcPts val="0"/>
              </a:spcAft>
              <a:buNone/>
            </a:pPr>
            <a:r>
              <a:rPr lang="en" b="1">
                <a:latin typeface="Courier New"/>
                <a:ea typeface="Courier New"/>
                <a:cs typeface="Courier New"/>
                <a:sym typeface="Courier New"/>
              </a:rPr>
              <a:t>// JSON structure of a single member's claims</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"member_id": "MEMBER123",</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"member_age": 45,</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"member_sex": "F",</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"claims":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"claim_id": "claim_x23123",		// Internally generated</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"claim_type": "I",			// I: Institutional, P: Professional, R: Pharmacy(Rx)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"type_of_bill": "0111",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"admission_date": "2022-04-01",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"discharge_date": "2022-04-05",</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"taxonomy_code": "A0001X35534",</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"place_of_service": "21",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"diagnosis_codes":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"A00.1",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"I29"</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"claim_lines":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"line_number": 1,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"revenue_code": "0250",</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"procedure_code": "J2345",</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"service_date": "2022-04-01",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"ndc_code":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"units": 0,</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"allowed_amount": 155.50</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"line_number": 2,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"revenue_code": "0251",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"procedure_code": "J2345",</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"service_date": "2022-04-01",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"ndc_code":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"units": 0,</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"allowed_amount": 1000.50</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title"/>
          </p:nvPr>
        </p:nvSpPr>
        <p:spPr>
          <a:xfrm>
            <a:off x="727650" y="5768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Processing Claims JSON</a:t>
            </a:r>
            <a:endParaRPr/>
          </a:p>
        </p:txBody>
      </p:sp>
      <p:sp>
        <p:nvSpPr>
          <p:cNvPr id="181" name="Google Shape;181;p29"/>
          <p:cNvSpPr txBox="1"/>
          <p:nvPr/>
        </p:nvSpPr>
        <p:spPr>
          <a:xfrm>
            <a:off x="727650" y="1227725"/>
            <a:ext cx="777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Loop through every member and call my function</a:t>
            </a:r>
            <a:endParaRPr>
              <a:latin typeface="Lato"/>
              <a:ea typeface="Lato"/>
              <a:cs typeface="Lato"/>
              <a:sym typeface="Lato"/>
            </a:endParaRPr>
          </a:p>
        </p:txBody>
      </p:sp>
      <p:sp>
        <p:nvSpPr>
          <p:cNvPr id="182" name="Google Shape;182;p29"/>
          <p:cNvSpPr txBox="1"/>
          <p:nvPr/>
        </p:nvSpPr>
        <p:spPr>
          <a:xfrm>
            <a:off x="727650" y="1614900"/>
            <a:ext cx="77721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Rich: Loop through every member and call my business logic</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Chien: Loop through every member and call my business logic</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Gary: Loop through every member and call my business logic</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a:t>
            </a:r>
            <a:endParaRPr>
              <a:latin typeface="Lato"/>
              <a:ea typeface="Lato"/>
              <a:cs typeface="Lato"/>
              <a:sym typeface="Lato"/>
            </a:endParaRPr>
          </a:p>
        </p:txBody>
      </p:sp>
      <p:sp>
        <p:nvSpPr>
          <p:cNvPr id="183" name="Google Shape;183;p29"/>
          <p:cNvSpPr txBox="1"/>
          <p:nvPr/>
        </p:nvSpPr>
        <p:spPr>
          <a:xfrm>
            <a:off x="727650" y="2607700"/>
            <a:ext cx="77721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Loop through every member and </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call Rich’s business logic</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call Chien’s business logic</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call Gary’s business logic</a:t>
            </a:r>
            <a:endParaRPr b="1">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a:t>
            </a:r>
            <a:endParaRPr>
              <a:latin typeface="Lato"/>
              <a:ea typeface="Lato"/>
              <a:cs typeface="Lato"/>
              <a:sym typeface="Lato"/>
            </a:endParaRPr>
          </a:p>
        </p:txBody>
      </p:sp>
      <p:sp>
        <p:nvSpPr>
          <p:cNvPr id="184" name="Google Shape;184;p29"/>
          <p:cNvSpPr/>
          <p:nvPr/>
        </p:nvSpPr>
        <p:spPr>
          <a:xfrm>
            <a:off x="5779000" y="1743650"/>
            <a:ext cx="1502700" cy="635400"/>
          </a:xfrm>
          <a:prstGeom prst="rect">
            <a:avLst/>
          </a:prstGeom>
          <a:solidFill>
            <a:srgbClr val="FFCB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Loop through members 5x</a:t>
            </a:r>
            <a:endParaRPr/>
          </a:p>
        </p:txBody>
      </p:sp>
      <p:sp>
        <p:nvSpPr>
          <p:cNvPr id="185" name="Google Shape;185;p29"/>
          <p:cNvSpPr/>
          <p:nvPr/>
        </p:nvSpPr>
        <p:spPr>
          <a:xfrm>
            <a:off x="5779000" y="2875775"/>
            <a:ext cx="1502700" cy="635400"/>
          </a:xfrm>
          <a:prstGeom prst="rect">
            <a:avLst/>
          </a:prstGeom>
          <a:solidFill>
            <a:srgbClr val="FFCB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Loop through members 1x</a:t>
            </a:r>
            <a:endParaRPr/>
          </a:p>
        </p:txBody>
      </p:sp>
      <p:sp>
        <p:nvSpPr>
          <p:cNvPr id="186" name="Google Shape;186;p29"/>
          <p:cNvSpPr txBox="1"/>
          <p:nvPr/>
        </p:nvSpPr>
        <p:spPr>
          <a:xfrm>
            <a:off x="727650" y="3805200"/>
            <a:ext cx="77721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Loop through every member and </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Separate claims by claim type</a:t>
            </a:r>
            <a:endParaRPr>
              <a:latin typeface="Lato"/>
              <a:ea typeface="Lato"/>
              <a:cs typeface="Lato"/>
              <a:sym typeface="Lato"/>
            </a:endParaRPr>
          </a:p>
          <a:p>
            <a:pPr marL="914400" lvl="1" indent="-317500" algn="l" rtl="0">
              <a:spcBef>
                <a:spcPts val="0"/>
              </a:spcBef>
              <a:spcAft>
                <a:spcPts val="0"/>
              </a:spcAft>
              <a:buSzPts val="1400"/>
              <a:buFont typeface="Lato"/>
              <a:buChar char="-"/>
            </a:pPr>
            <a:r>
              <a:rPr lang="en">
                <a:latin typeface="Lato"/>
                <a:ea typeface="Lato"/>
                <a:cs typeface="Lato"/>
                <a:sym typeface="Lato"/>
              </a:rPr>
              <a:t>call Rich’s business logic</a:t>
            </a:r>
            <a:endParaRPr>
              <a:latin typeface="Lato"/>
              <a:ea typeface="Lato"/>
              <a:cs typeface="Lato"/>
              <a:sym typeface="Lato"/>
            </a:endParaRPr>
          </a:p>
          <a:p>
            <a:pPr marL="914400" lvl="1" indent="-317500" algn="l" rtl="0">
              <a:spcBef>
                <a:spcPts val="0"/>
              </a:spcBef>
              <a:spcAft>
                <a:spcPts val="0"/>
              </a:spcAft>
              <a:buSzPts val="1400"/>
              <a:buFont typeface="Lato"/>
              <a:buChar char="-"/>
            </a:pPr>
            <a:r>
              <a:rPr lang="en">
                <a:latin typeface="Lato"/>
                <a:ea typeface="Lato"/>
                <a:cs typeface="Lato"/>
                <a:sym typeface="Lato"/>
              </a:rPr>
              <a:t>call Chien’s business logic</a:t>
            </a:r>
            <a:endParaRPr>
              <a:latin typeface="Lato"/>
              <a:ea typeface="Lato"/>
              <a:cs typeface="Lato"/>
              <a:sym typeface="Lato"/>
            </a:endParaRPr>
          </a:p>
          <a:p>
            <a:pPr marL="914400" lvl="1" indent="-317500" algn="l" rtl="0">
              <a:spcBef>
                <a:spcPts val="0"/>
              </a:spcBef>
              <a:spcAft>
                <a:spcPts val="0"/>
              </a:spcAft>
              <a:buSzPts val="1400"/>
              <a:buFont typeface="Lato"/>
              <a:buChar char="-"/>
            </a:pPr>
            <a:r>
              <a:rPr lang="en">
                <a:latin typeface="Lato"/>
                <a:ea typeface="Lato"/>
                <a:cs typeface="Lato"/>
                <a:sym typeface="Lato"/>
              </a:rPr>
              <a:t>call Gary’s business logic</a:t>
            </a:r>
            <a:endParaRPr>
              <a:latin typeface="Lato"/>
              <a:ea typeface="Lato"/>
              <a:cs typeface="Lato"/>
              <a:sym typeface="Lato"/>
            </a:endParaRPr>
          </a:p>
        </p:txBody>
      </p:sp>
      <p:sp>
        <p:nvSpPr>
          <p:cNvPr id="187" name="Google Shape;187;p29"/>
          <p:cNvSpPr/>
          <p:nvPr/>
        </p:nvSpPr>
        <p:spPr>
          <a:xfrm>
            <a:off x="5779000" y="4007900"/>
            <a:ext cx="1502700" cy="635400"/>
          </a:xfrm>
          <a:prstGeom prst="rect">
            <a:avLst/>
          </a:prstGeom>
          <a:solidFill>
            <a:srgbClr val="FFCB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Reduce claims volume going to each fn()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body" idx="1"/>
          </p:nvPr>
        </p:nvSpPr>
        <p:spPr>
          <a:xfrm>
            <a:off x="729450" y="1704100"/>
            <a:ext cx="7688700" cy="26358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500" dirty="0"/>
              <a:t>An opportunity to learn</a:t>
            </a:r>
            <a:endParaRPr sz="1500" dirty="0"/>
          </a:p>
          <a:p>
            <a:pPr marL="0" lvl="0" indent="457200" algn="l" rtl="0">
              <a:lnSpc>
                <a:spcPct val="100000"/>
              </a:lnSpc>
              <a:spcBef>
                <a:spcPts val="0"/>
              </a:spcBef>
              <a:spcAft>
                <a:spcPts val="0"/>
              </a:spcAft>
              <a:buNone/>
            </a:pPr>
            <a:r>
              <a:rPr lang="en" sz="1200" i="1" dirty="0">
                <a:solidFill>
                  <a:srgbClr val="999999"/>
                </a:solidFill>
              </a:rPr>
              <a:t>A group project where everyone is learning something new.</a:t>
            </a:r>
            <a:endParaRPr sz="1200" i="1" dirty="0">
              <a:solidFill>
                <a:srgbClr val="999999"/>
              </a:solidFill>
            </a:endParaRPr>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r>
              <a:rPr lang="en" sz="1500" dirty="0"/>
              <a:t>An opportunity to teach</a:t>
            </a:r>
            <a:endParaRPr sz="1500" dirty="0"/>
          </a:p>
          <a:p>
            <a:pPr marL="0" lvl="0" indent="0" algn="l" rtl="0">
              <a:lnSpc>
                <a:spcPct val="100000"/>
              </a:lnSpc>
              <a:spcBef>
                <a:spcPts val="0"/>
              </a:spcBef>
              <a:spcAft>
                <a:spcPts val="0"/>
              </a:spcAft>
              <a:buNone/>
            </a:pPr>
            <a:r>
              <a:rPr lang="en" sz="1100" i="1" dirty="0">
                <a:solidFill>
                  <a:srgbClr val="999999"/>
                </a:solidFill>
              </a:rPr>
              <a:t>              </a:t>
            </a:r>
            <a:r>
              <a:rPr lang="en" sz="1200" i="1" dirty="0">
                <a:solidFill>
                  <a:srgbClr val="999999"/>
                </a:solidFill>
              </a:rPr>
              <a:t>We’ll divide up the work and teach each other what we’ve learned.</a:t>
            </a:r>
            <a:endParaRPr sz="1200" i="1" dirty="0">
              <a:solidFill>
                <a:srgbClr val="999999"/>
              </a:solidFill>
            </a:endParaRPr>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r>
              <a:rPr lang="en" sz="1500" dirty="0"/>
              <a:t>An opportunity to collaborate</a:t>
            </a:r>
            <a:endParaRPr sz="1500" dirty="0"/>
          </a:p>
          <a:p>
            <a:pPr marL="0" lvl="0" indent="457200" algn="l" rtl="0">
              <a:lnSpc>
                <a:spcPct val="100000"/>
              </a:lnSpc>
              <a:spcBef>
                <a:spcPts val="0"/>
              </a:spcBef>
              <a:spcAft>
                <a:spcPts val="0"/>
              </a:spcAft>
              <a:buNone/>
            </a:pPr>
            <a:r>
              <a:rPr lang="en" sz="1200" i="1" dirty="0">
                <a:solidFill>
                  <a:srgbClr val="999999"/>
                </a:solidFill>
              </a:rPr>
              <a:t>We’ll build something together and then give a demo to Analytics.</a:t>
            </a:r>
            <a:endParaRPr sz="1200" i="1" dirty="0">
              <a:solidFill>
                <a:srgbClr val="999999"/>
              </a:solidFill>
            </a:endParaRPr>
          </a:p>
          <a:p>
            <a:pPr marL="0" lvl="0" indent="457200" algn="l" rtl="0">
              <a:lnSpc>
                <a:spcPct val="100000"/>
              </a:lnSpc>
              <a:spcBef>
                <a:spcPts val="0"/>
              </a:spcBef>
              <a:spcAft>
                <a:spcPts val="0"/>
              </a:spcAft>
              <a:buNone/>
            </a:pPr>
            <a:endParaRPr sz="1100" i="1" dirty="0">
              <a:solidFill>
                <a:srgbClr val="999999"/>
              </a:solidFill>
            </a:endParaRPr>
          </a:p>
          <a:p>
            <a:pPr marL="0" lvl="0" indent="0" algn="l" rtl="0">
              <a:lnSpc>
                <a:spcPct val="100000"/>
              </a:lnSpc>
              <a:spcBef>
                <a:spcPts val="0"/>
              </a:spcBef>
              <a:spcAft>
                <a:spcPts val="0"/>
              </a:spcAft>
              <a:buNone/>
            </a:pPr>
            <a:r>
              <a:rPr lang="en" sz="1500" dirty="0"/>
              <a:t>A way to shake things up a bit</a:t>
            </a:r>
            <a:endParaRPr sz="1500" dirty="0"/>
          </a:p>
          <a:p>
            <a:pPr marL="0" lvl="0" indent="457200" algn="l" rtl="0">
              <a:lnSpc>
                <a:spcPct val="100000"/>
              </a:lnSpc>
              <a:spcBef>
                <a:spcPts val="0"/>
              </a:spcBef>
              <a:spcAft>
                <a:spcPts val="0"/>
              </a:spcAft>
              <a:buNone/>
            </a:pPr>
            <a:r>
              <a:rPr lang="en" sz="1200" i="1" dirty="0">
                <a:solidFill>
                  <a:srgbClr val="999999"/>
                </a:solidFill>
              </a:rPr>
              <a:t>This should be a fun diversion from the other projects we’ve been working on. :-) </a:t>
            </a:r>
            <a:endParaRPr sz="1400" dirty="0"/>
          </a:p>
        </p:txBody>
      </p:sp>
      <p:sp>
        <p:nvSpPr>
          <p:cNvPr id="89" name="Google Shape;89;p13"/>
          <p:cNvSpPr txBox="1">
            <a:spLocks noGrp="1"/>
          </p:cNvSpPr>
          <p:nvPr>
            <p:ph type="title"/>
          </p:nvPr>
        </p:nvSpPr>
        <p:spPr>
          <a:xfrm>
            <a:off x="727650" y="5813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Project Lambda?</a:t>
            </a:r>
            <a:endParaRPr/>
          </a:p>
          <a:p>
            <a:pPr marL="0" lvl="0" indent="0" algn="l" rtl="0">
              <a:spcBef>
                <a:spcPts val="0"/>
              </a:spcBef>
              <a:spcAft>
                <a:spcPts val="0"/>
              </a:spcAft>
              <a:buNone/>
            </a:pPr>
            <a:r>
              <a:rPr lang="en" sz="1077" i="1"/>
              <a:t>(Also, why are you making me do this?)</a:t>
            </a:r>
            <a:endParaRPr sz="1077" i="1"/>
          </a:p>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38B93346-E996-6294-16AB-327747152D5A}"/>
              </a:ext>
            </a:extLst>
          </p:cNvPr>
          <p:cNvSpPr txBox="1"/>
          <p:nvPr/>
        </p:nvSpPr>
        <p:spPr>
          <a:xfrm>
            <a:off x="2768400" y="1775712"/>
            <a:ext cx="4572000" cy="307777"/>
          </a:xfrm>
          <a:prstGeom prst="rect">
            <a:avLst/>
          </a:prstGeom>
          <a:noFill/>
        </p:spPr>
        <p:txBody>
          <a:bodyPr wrap="square">
            <a:spAutoFit/>
          </a:bodyPr>
          <a:lstStyle/>
          <a:p>
            <a:r>
              <a:rPr lang="en-US" dirty="0"/>
              <a:t>✅ </a:t>
            </a:r>
          </a:p>
        </p:txBody>
      </p:sp>
      <p:sp>
        <p:nvSpPr>
          <p:cNvPr id="5" name="TextBox 4">
            <a:extLst>
              <a:ext uri="{FF2B5EF4-FFF2-40B4-BE49-F238E27FC236}">
                <a16:creationId xmlns:a16="http://schemas.microsoft.com/office/drawing/2014/main" id="{AF4BAF4B-160C-2A39-729F-013C331AB8A3}"/>
              </a:ext>
            </a:extLst>
          </p:cNvPr>
          <p:cNvSpPr txBox="1"/>
          <p:nvPr/>
        </p:nvSpPr>
        <p:spPr>
          <a:xfrm>
            <a:off x="2797200" y="2392112"/>
            <a:ext cx="4572000" cy="307777"/>
          </a:xfrm>
          <a:prstGeom prst="rect">
            <a:avLst/>
          </a:prstGeom>
          <a:noFill/>
        </p:spPr>
        <p:txBody>
          <a:bodyPr wrap="square">
            <a:spAutoFit/>
          </a:bodyPr>
          <a:lstStyle/>
          <a:p>
            <a:r>
              <a:rPr lang="en-US" dirty="0"/>
              <a:t>✅ </a:t>
            </a:r>
          </a:p>
        </p:txBody>
      </p:sp>
      <p:sp>
        <p:nvSpPr>
          <p:cNvPr id="7" name="TextBox 6">
            <a:extLst>
              <a:ext uri="{FF2B5EF4-FFF2-40B4-BE49-F238E27FC236}">
                <a16:creationId xmlns:a16="http://schemas.microsoft.com/office/drawing/2014/main" id="{56FD06C8-7C49-413E-3FE7-A7E67FBEDC8E}"/>
              </a:ext>
            </a:extLst>
          </p:cNvPr>
          <p:cNvSpPr txBox="1"/>
          <p:nvPr/>
        </p:nvSpPr>
        <p:spPr>
          <a:xfrm>
            <a:off x="3250800" y="3007406"/>
            <a:ext cx="4572000" cy="307777"/>
          </a:xfrm>
          <a:prstGeom prst="rect">
            <a:avLst/>
          </a:prstGeom>
          <a:noFill/>
        </p:spPr>
        <p:txBody>
          <a:bodyPr wrap="square">
            <a:spAutoFit/>
          </a:bodyPr>
          <a:lstStyle/>
          <a:p>
            <a:r>
              <a:rPr lang="en-US" dirty="0"/>
              <a:t>✅ </a:t>
            </a:r>
          </a:p>
        </p:txBody>
      </p:sp>
      <p:sp>
        <p:nvSpPr>
          <p:cNvPr id="9" name="TextBox 8">
            <a:extLst>
              <a:ext uri="{FF2B5EF4-FFF2-40B4-BE49-F238E27FC236}">
                <a16:creationId xmlns:a16="http://schemas.microsoft.com/office/drawing/2014/main" id="{3D974BAF-40C4-FD2A-881A-DC084CEB1D0F}"/>
              </a:ext>
            </a:extLst>
          </p:cNvPr>
          <p:cNvSpPr txBox="1"/>
          <p:nvPr/>
        </p:nvSpPr>
        <p:spPr>
          <a:xfrm>
            <a:off x="3308400" y="3584564"/>
            <a:ext cx="4572000" cy="307777"/>
          </a:xfrm>
          <a:prstGeom prst="rect">
            <a:avLst/>
          </a:prstGeom>
          <a:noFill/>
        </p:spPr>
        <p:txBody>
          <a:bodyPr wrap="square">
            <a:spAutoFit/>
          </a:bodyPr>
          <a:lstStyle/>
          <a:p>
            <a:r>
              <a:rPr lang="en-US" dirty="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0"/>
          <p:cNvSpPr txBox="1">
            <a:spLocks noGrp="1"/>
          </p:cNvSpPr>
          <p:nvPr>
            <p:ph type="title"/>
          </p:nvPr>
        </p:nvSpPr>
        <p:spPr>
          <a:xfrm>
            <a:off x="727650" y="5768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Processing Claims JSON (helper functions)</a:t>
            </a:r>
            <a:endParaRPr/>
          </a:p>
        </p:txBody>
      </p:sp>
      <p:sp>
        <p:nvSpPr>
          <p:cNvPr id="193" name="Google Shape;193;p30"/>
          <p:cNvSpPr txBox="1"/>
          <p:nvPr/>
        </p:nvSpPr>
        <p:spPr>
          <a:xfrm>
            <a:off x="450150" y="1496050"/>
            <a:ext cx="86187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Lato"/>
                <a:ea typeface="Lato"/>
                <a:cs typeface="Lato"/>
                <a:sym typeface="Lato"/>
              </a:rPr>
              <a:t>claim type</a:t>
            </a:r>
            <a:r>
              <a:rPr lang="en">
                <a:latin typeface="Lato"/>
                <a:ea typeface="Lato"/>
                <a:cs typeface="Lato"/>
                <a:sym typeface="Lato"/>
              </a:rPr>
              <a:t> </a:t>
            </a:r>
            <a:r>
              <a:rPr lang="en" b="1">
                <a:latin typeface="Lato"/>
                <a:ea typeface="Lato"/>
                <a:cs typeface="Lato"/>
                <a:sym typeface="Lato"/>
              </a:rPr>
              <a:t>fn</a:t>
            </a:r>
            <a:r>
              <a:rPr lang="en">
                <a:latin typeface="Lato"/>
                <a:ea typeface="Lato"/>
                <a:cs typeface="Lato"/>
                <a:sym typeface="Lato"/>
              </a:rPr>
              <a:t>: Separating claims by claim_type</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	parameter: a member’s claims</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	returns: array of Professional claims; array of Institutional claims; array of Pharmacy claims</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	description: loops through claims and separates claims into 3 arrays based on claim_type [‘I’, ‘P’ ,’R’]</a:t>
            </a:r>
            <a:endParaRPr>
              <a:latin typeface="Lato"/>
              <a:ea typeface="Lato"/>
              <a:cs typeface="Lato"/>
              <a:sym typeface="Lato"/>
            </a:endParaRPr>
          </a:p>
        </p:txBody>
      </p:sp>
      <p:sp>
        <p:nvSpPr>
          <p:cNvPr id="194" name="Google Shape;194;p30"/>
          <p:cNvSpPr txBox="1"/>
          <p:nvPr/>
        </p:nvSpPr>
        <p:spPr>
          <a:xfrm>
            <a:off x="460650" y="2403550"/>
            <a:ext cx="85977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Lato"/>
                <a:ea typeface="Lato"/>
                <a:cs typeface="Lato"/>
                <a:sym typeface="Lato"/>
              </a:rPr>
              <a:t>hospital inpatient fn: </a:t>
            </a:r>
            <a:r>
              <a:rPr lang="en">
                <a:latin typeface="Lato"/>
                <a:ea typeface="Lato"/>
                <a:cs typeface="Lato"/>
                <a:sym typeface="Lato"/>
              </a:rPr>
              <a:t>Filter hospital inpatient claims by type of bill code</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	parameter: Institutional claims (from above fn)</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	returns: array of Hospital Inpatient claims</a:t>
            </a:r>
            <a:endParaRPr>
              <a:latin typeface="Lato"/>
              <a:ea typeface="Lato"/>
              <a:cs typeface="Lato"/>
              <a:sym typeface="Lato"/>
            </a:endParaRPr>
          </a:p>
          <a:p>
            <a:pPr marL="457200" lvl="0" indent="0" algn="l" rtl="0">
              <a:spcBef>
                <a:spcPts val="0"/>
              </a:spcBef>
              <a:spcAft>
                <a:spcPts val="0"/>
              </a:spcAft>
              <a:buNone/>
            </a:pPr>
            <a:r>
              <a:rPr lang="en">
                <a:latin typeface="Lato"/>
                <a:ea typeface="Lato"/>
                <a:cs typeface="Lato"/>
                <a:sym typeface="Lato"/>
              </a:rPr>
              <a:t>description: loops through Institutional claims into 1 array based on type_of_bill in  [‘</a:t>
            </a:r>
            <a:r>
              <a:rPr lang="en" sz="1300">
                <a:solidFill>
                  <a:schemeClr val="accent1"/>
                </a:solidFill>
                <a:latin typeface="Lato"/>
                <a:ea typeface="Lato"/>
                <a:cs typeface="Lato"/>
                <a:sym typeface="Lato"/>
              </a:rPr>
              <a:t>011X’, ‘012X’]</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Control Flow</a:t>
            </a:r>
            <a:endParaRPr/>
          </a:p>
        </p:txBody>
      </p:sp>
      <p:sp>
        <p:nvSpPr>
          <p:cNvPr id="200" name="Google Shape;200;p31"/>
          <p:cNvSpPr txBox="1">
            <a:spLocks noGrp="1"/>
          </p:cNvSpPr>
          <p:nvPr>
            <p:ph type="body" idx="1"/>
          </p:nvPr>
        </p:nvSpPr>
        <p:spPr>
          <a:xfrm>
            <a:off x="729450" y="1948850"/>
            <a:ext cx="7688700" cy="3065100"/>
          </a:xfrm>
          <a:prstGeom prst="rect">
            <a:avLst/>
          </a:prstGeom>
        </p:spPr>
        <p:txBody>
          <a:bodyPr spcFirstLastPara="1" wrap="square" lIns="91425" tIns="91425" rIns="91425" bIns="91425" anchor="t" anchorCtr="0">
            <a:normAutofit fontScale="92500" lnSpcReduction="20000"/>
          </a:bodyPr>
          <a:lstStyle/>
          <a:p>
            <a:pPr marL="457200" lvl="0" indent="-304958" algn="l" rtl="0">
              <a:spcBef>
                <a:spcPts val="0"/>
              </a:spcBef>
              <a:spcAft>
                <a:spcPts val="0"/>
              </a:spcAft>
              <a:buSzPct val="100000"/>
              <a:buChar char="-"/>
            </a:pPr>
            <a:r>
              <a:rPr lang="en"/>
              <a:t>Pass payload to Lambda</a:t>
            </a:r>
            <a:endParaRPr/>
          </a:p>
          <a:p>
            <a:pPr marL="457200" lvl="0" indent="-304958" algn="l" rtl="0">
              <a:spcBef>
                <a:spcPts val="0"/>
              </a:spcBef>
              <a:spcAft>
                <a:spcPts val="0"/>
              </a:spcAft>
              <a:buSzPct val="100000"/>
              <a:buChar char="-"/>
            </a:pPr>
            <a:r>
              <a:rPr lang="en"/>
              <a:t>Pass all members to Claim Type function </a:t>
            </a:r>
            <a:endParaRPr/>
          </a:p>
          <a:p>
            <a:pPr marL="914400" lvl="1" indent="-293211" algn="l" rtl="0">
              <a:spcBef>
                <a:spcPts val="0"/>
              </a:spcBef>
              <a:spcAft>
                <a:spcPts val="0"/>
              </a:spcAft>
              <a:buSzPct val="100000"/>
              <a:buChar char="-"/>
            </a:pPr>
            <a:r>
              <a:rPr lang="en"/>
              <a:t>Returns all members with claims categorized (institutional, professional, pharmacy)</a:t>
            </a:r>
            <a:endParaRPr/>
          </a:p>
          <a:p>
            <a:pPr marL="457200" lvl="0" indent="-304958" algn="l" rtl="0">
              <a:spcBef>
                <a:spcPts val="0"/>
              </a:spcBef>
              <a:spcAft>
                <a:spcPts val="0"/>
              </a:spcAft>
              <a:buSzPct val="100000"/>
              <a:buChar char="-"/>
            </a:pPr>
            <a:r>
              <a:rPr lang="en"/>
              <a:t>Pass all members to Bill Type function</a:t>
            </a:r>
            <a:endParaRPr/>
          </a:p>
          <a:p>
            <a:pPr marL="914400" lvl="0" indent="0" algn="l" rtl="0">
              <a:spcBef>
                <a:spcPts val="1200"/>
              </a:spcBef>
              <a:spcAft>
                <a:spcPts val="0"/>
              </a:spcAft>
              <a:buNone/>
            </a:pPr>
            <a:endParaRPr/>
          </a:p>
          <a:p>
            <a:pPr marL="457200" lvl="0" indent="-304958" algn="l" rtl="0">
              <a:spcBef>
                <a:spcPts val="1200"/>
              </a:spcBef>
              <a:spcAft>
                <a:spcPts val="0"/>
              </a:spcAft>
              <a:buSzPct val="100000"/>
              <a:buChar char="-"/>
            </a:pPr>
            <a:r>
              <a:rPr lang="en"/>
              <a:t>Pass payload to Lambda</a:t>
            </a:r>
            <a:endParaRPr/>
          </a:p>
          <a:p>
            <a:pPr marL="457200" lvl="0" indent="-304958" algn="l" rtl="0">
              <a:spcBef>
                <a:spcPts val="0"/>
              </a:spcBef>
              <a:spcAft>
                <a:spcPts val="0"/>
              </a:spcAft>
              <a:buSzPct val="100000"/>
              <a:buChar char="-"/>
            </a:pPr>
            <a:r>
              <a:rPr lang="en"/>
              <a:t>Loop through members</a:t>
            </a:r>
            <a:endParaRPr/>
          </a:p>
          <a:p>
            <a:pPr marL="914400" lvl="1" indent="-293211" algn="l" rtl="0">
              <a:spcBef>
                <a:spcPts val="0"/>
              </a:spcBef>
              <a:spcAft>
                <a:spcPts val="0"/>
              </a:spcAft>
              <a:buSzPct val="100000"/>
              <a:buChar char="-"/>
            </a:pPr>
            <a:r>
              <a:rPr lang="en"/>
              <a:t>Pass a member to Claim Type function </a:t>
            </a:r>
            <a:endParaRPr/>
          </a:p>
          <a:p>
            <a:pPr marL="1371600" lvl="2" indent="-293211" algn="l" rtl="0">
              <a:spcBef>
                <a:spcPts val="0"/>
              </a:spcBef>
              <a:spcAft>
                <a:spcPts val="0"/>
              </a:spcAft>
              <a:buSzPct val="100000"/>
              <a:buChar char="-"/>
            </a:pPr>
            <a:r>
              <a:rPr lang="en"/>
              <a:t>Returns all members with claims categorized (institutional, professional, pharmacy)</a:t>
            </a:r>
            <a:endParaRPr/>
          </a:p>
          <a:p>
            <a:pPr marL="914400" lvl="1" indent="-293211" algn="l" rtl="0">
              <a:spcBef>
                <a:spcPts val="0"/>
              </a:spcBef>
              <a:spcAft>
                <a:spcPts val="0"/>
              </a:spcAft>
              <a:buSzPct val="100000"/>
              <a:buChar char="-"/>
            </a:pPr>
            <a:r>
              <a:rPr lang="en"/>
              <a:t>Pass a member to Bill Type function</a:t>
            </a:r>
            <a:endParaRPr/>
          </a:p>
          <a:p>
            <a:pPr marL="914400" lvl="0" indent="0" algn="l" rtl="0">
              <a:spcBef>
                <a:spcPts val="1200"/>
              </a:spcBef>
              <a:spcAft>
                <a:spcPts val="0"/>
              </a:spcAft>
              <a:buNone/>
            </a:pPr>
            <a:endParaRPr/>
          </a:p>
          <a:p>
            <a:pPr marL="457200" lvl="0" indent="-304958" algn="l" rtl="0">
              <a:spcBef>
                <a:spcPts val="1200"/>
              </a:spcBef>
              <a:spcAft>
                <a:spcPts val="0"/>
              </a:spcAft>
              <a:buSzPct val="100000"/>
              <a:buChar char="-"/>
            </a:pPr>
            <a:r>
              <a:rPr lang="en"/>
              <a:t>Other options?</a:t>
            </a:r>
            <a:endParaRPr/>
          </a:p>
          <a:p>
            <a:pPr marL="914400" lvl="1" indent="-293211" algn="l" rtl="0">
              <a:spcBef>
                <a:spcPts val="0"/>
              </a:spcBef>
              <a:spcAft>
                <a:spcPts val="0"/>
              </a:spcAft>
              <a:buSzPct val="100000"/>
              <a:buChar char="-"/>
            </a:pPr>
            <a:r>
              <a:rPr lang="en"/>
              <a:t>Hash table for every value in JSON</a:t>
            </a:r>
            <a:endParaRPr/>
          </a:p>
        </p:txBody>
      </p:sp>
      <p:sp>
        <p:nvSpPr>
          <p:cNvPr id="201" name="Google Shape;201;p31"/>
          <p:cNvSpPr/>
          <p:nvPr/>
        </p:nvSpPr>
        <p:spPr>
          <a:xfrm>
            <a:off x="3977900" y="4177825"/>
            <a:ext cx="838800" cy="3639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Abdul</a:t>
            </a:r>
            <a:endParaRPr/>
          </a:p>
        </p:txBody>
      </p:sp>
      <p:sp>
        <p:nvSpPr>
          <p:cNvPr id="202" name="Google Shape;202;p31"/>
          <p:cNvSpPr/>
          <p:nvPr/>
        </p:nvSpPr>
        <p:spPr>
          <a:xfrm>
            <a:off x="2969075" y="3077475"/>
            <a:ext cx="838800" cy="3639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Chien</a:t>
            </a:r>
            <a:endParaRPr/>
          </a:p>
        </p:txBody>
      </p:sp>
      <p:sp>
        <p:nvSpPr>
          <p:cNvPr id="203" name="Google Shape;203;p31"/>
          <p:cNvSpPr/>
          <p:nvPr/>
        </p:nvSpPr>
        <p:spPr>
          <a:xfrm>
            <a:off x="2969075" y="4177825"/>
            <a:ext cx="838800" cy="3639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Gary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Control Flow</a:t>
            </a:r>
            <a:endParaRPr/>
          </a:p>
        </p:txBody>
      </p:sp>
      <p:sp>
        <p:nvSpPr>
          <p:cNvPr id="209" name="Google Shape;209;p32"/>
          <p:cNvSpPr txBox="1">
            <a:spLocks noGrp="1"/>
          </p:cNvSpPr>
          <p:nvPr>
            <p:ph type="body" idx="1"/>
          </p:nvPr>
        </p:nvSpPr>
        <p:spPr>
          <a:xfrm>
            <a:off x="729450" y="1948850"/>
            <a:ext cx="3310200" cy="3065100"/>
          </a:xfrm>
          <a:prstGeom prst="rect">
            <a:avLst/>
          </a:prstGeom>
        </p:spPr>
        <p:txBody>
          <a:bodyPr spcFirstLastPara="1" wrap="square" lIns="91425" tIns="91425" rIns="91425" bIns="91425" anchor="t" anchorCtr="0">
            <a:normAutofit fontScale="47500" lnSpcReduction="20000"/>
          </a:bodyPr>
          <a:lstStyle/>
          <a:p>
            <a:pPr marL="0" lvl="0" indent="0" algn="l" rtl="0">
              <a:lnSpc>
                <a:spcPct val="100000"/>
              </a:lnSpc>
              <a:spcBef>
                <a:spcPts val="0"/>
              </a:spcBef>
              <a:spcAft>
                <a:spcPts val="0"/>
              </a:spcAft>
              <a:buNone/>
            </a:pPr>
            <a:r>
              <a:rPr lang="en" b="1">
                <a:latin typeface="Courier New"/>
                <a:ea typeface="Courier New"/>
                <a:cs typeface="Courier New"/>
                <a:sym typeface="Courier New"/>
              </a:rPr>
              <a:t>// JSON structure of a single member's claims</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"member_id": "MEMBER123",</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"member_age": 45,</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"member_sex": "F",</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"claims":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"claim_id": "claim_x23123",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"claim_type": "I",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"type_of_bill": "0111",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"admission_date": "2022-04-01",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"discharge_date": "2022-04-05",</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"taxonomy_code": "A0001X35534",</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"place_of_service": "21",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"diagnosis_codes":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"A00.1",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"I29"</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"claim_lines":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"line_number": 1,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"revenue_code": "0250",</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"procedure_code": "J2345",</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"service_date": "2022-04-01",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"ndc_code": "</a:t>
            </a:r>
            <a:r>
              <a:rPr lang="en" sz="1345">
                <a:solidFill>
                  <a:srgbClr val="000000"/>
                </a:solidFill>
                <a:latin typeface="Courier New"/>
                <a:ea typeface="Courier New"/>
                <a:cs typeface="Courier New"/>
                <a:sym typeface="Courier New"/>
              </a:rPr>
              <a:t>3334445556</a:t>
            </a:r>
            <a:r>
              <a:rPr lang="en" b="1">
                <a:latin typeface="Courier New"/>
                <a:ea typeface="Courier New"/>
                <a:cs typeface="Courier New"/>
                <a:sym typeface="Courier New"/>
              </a:rPr>
              <a:t>",</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"units": 0,</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"allowed_amount": 155.50</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a:t>
            </a:r>
            <a:endParaRPr/>
          </a:p>
        </p:txBody>
      </p:sp>
      <p:graphicFrame>
        <p:nvGraphicFramePr>
          <p:cNvPr id="210" name="Google Shape;210;p32"/>
          <p:cNvGraphicFramePr/>
          <p:nvPr/>
        </p:nvGraphicFramePr>
        <p:xfrm>
          <a:off x="4198850" y="2032475"/>
          <a:ext cx="3000000" cy="3000000"/>
        </p:xfrm>
        <a:graphic>
          <a:graphicData uri="http://schemas.openxmlformats.org/drawingml/2006/table">
            <a:tbl>
              <a:tblPr>
                <a:noFill/>
                <a:tableStyleId>{89873103-93FC-4F14-A3D9-253AB0549D1D}</a:tableStyleId>
              </a:tblPr>
              <a:tblGrid>
                <a:gridCol w="3218675">
                  <a:extLst>
                    <a:ext uri="{9D8B030D-6E8A-4147-A177-3AD203B41FA5}">
                      <a16:colId xmlns:a16="http://schemas.microsoft.com/office/drawing/2014/main" val="20000"/>
                    </a:ext>
                  </a:extLst>
                </a:gridCol>
                <a:gridCol w="1109425">
                  <a:extLst>
                    <a:ext uri="{9D8B030D-6E8A-4147-A177-3AD203B41FA5}">
                      <a16:colId xmlns:a16="http://schemas.microsoft.com/office/drawing/2014/main" val="20001"/>
                    </a:ext>
                  </a:extLst>
                </a:gridCol>
              </a:tblGrid>
              <a:tr h="236950">
                <a:tc>
                  <a:txBody>
                    <a:bodyPr/>
                    <a:lstStyle/>
                    <a:p>
                      <a:pPr marL="0" lvl="0" indent="0" algn="l" rtl="0">
                        <a:spcBef>
                          <a:spcPts val="0"/>
                        </a:spcBef>
                        <a:spcAft>
                          <a:spcPts val="0"/>
                        </a:spcAft>
                        <a:buNone/>
                      </a:pPr>
                      <a:r>
                        <a:rPr lang="en" sz="800" b="1">
                          <a:latin typeface="Courier New"/>
                          <a:ea typeface="Courier New"/>
                          <a:cs typeface="Courier New"/>
                          <a:sym typeface="Courier New"/>
                        </a:rPr>
                        <a:t>KEY</a:t>
                      </a:r>
                      <a:endParaRPr sz="800" b="1">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sz="800" b="1">
                          <a:latin typeface="Courier New"/>
                          <a:ea typeface="Courier New"/>
                          <a:cs typeface="Courier New"/>
                          <a:sym typeface="Courier New"/>
                        </a:rPr>
                        <a:t>Value</a:t>
                      </a:r>
                      <a:endParaRPr sz="800"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270375">
                <a:tc>
                  <a:txBody>
                    <a:bodyPr/>
                    <a:lstStyle/>
                    <a:p>
                      <a:pPr marL="0" lvl="0" indent="0" algn="l" rtl="0">
                        <a:spcBef>
                          <a:spcPts val="0"/>
                        </a:spcBef>
                        <a:spcAft>
                          <a:spcPts val="0"/>
                        </a:spcAft>
                        <a:buNone/>
                      </a:pPr>
                      <a:r>
                        <a:rPr lang="en" sz="800">
                          <a:latin typeface="Courier New"/>
                          <a:ea typeface="Courier New"/>
                          <a:cs typeface="Courier New"/>
                          <a:sym typeface="Courier New"/>
                        </a:rPr>
                        <a:t>CONTENTS0MEMBER0MEMBER_ID</a:t>
                      </a:r>
                      <a:endParaRPr sz="800">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sz="700" b="1">
                          <a:solidFill>
                            <a:schemeClr val="accent1"/>
                          </a:solidFill>
                          <a:latin typeface="Courier New"/>
                          <a:ea typeface="Courier New"/>
                          <a:cs typeface="Courier New"/>
                          <a:sym typeface="Courier New"/>
                        </a:rPr>
                        <a:t>MEMBER123</a:t>
                      </a:r>
                      <a:endParaRPr sz="80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242025">
                <a:tc>
                  <a:txBody>
                    <a:bodyPr/>
                    <a:lstStyle/>
                    <a:p>
                      <a:pPr marL="0" lvl="0" indent="0" algn="l" rtl="0">
                        <a:spcBef>
                          <a:spcPts val="0"/>
                        </a:spcBef>
                        <a:spcAft>
                          <a:spcPts val="0"/>
                        </a:spcAft>
                        <a:buNone/>
                      </a:pPr>
                      <a:r>
                        <a:rPr lang="en" sz="800">
                          <a:latin typeface="Courier New"/>
                          <a:ea typeface="Courier New"/>
                          <a:cs typeface="Courier New"/>
                          <a:sym typeface="Courier New"/>
                        </a:rPr>
                        <a:t>CONTENTS0MEMBER0MEMBER_AGE</a:t>
                      </a:r>
                      <a:endParaRPr sz="800">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sz="700" b="1">
                          <a:solidFill>
                            <a:schemeClr val="accent1"/>
                          </a:solidFill>
                          <a:latin typeface="Courier New"/>
                          <a:ea typeface="Courier New"/>
                          <a:cs typeface="Courier New"/>
                          <a:sym typeface="Courier New"/>
                        </a:rPr>
                        <a:t>45</a:t>
                      </a:r>
                      <a:endParaRPr sz="80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242000">
                <a:tc>
                  <a:txBody>
                    <a:bodyPr/>
                    <a:lstStyle/>
                    <a:p>
                      <a:pPr marL="0" lvl="0" indent="0" algn="l" rtl="0">
                        <a:spcBef>
                          <a:spcPts val="0"/>
                        </a:spcBef>
                        <a:spcAft>
                          <a:spcPts val="0"/>
                        </a:spcAft>
                        <a:buNone/>
                      </a:pPr>
                      <a:r>
                        <a:rPr lang="en" sz="800">
                          <a:latin typeface="Courier New"/>
                          <a:ea typeface="Courier New"/>
                          <a:cs typeface="Courier New"/>
                          <a:sym typeface="Courier New"/>
                        </a:rPr>
                        <a:t>CONTENTS0MEMBER0MEMBER_SEX</a:t>
                      </a:r>
                      <a:endParaRPr sz="800">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sz="700" b="1">
                          <a:solidFill>
                            <a:schemeClr val="accent1"/>
                          </a:solidFill>
                          <a:latin typeface="Courier New"/>
                          <a:ea typeface="Courier New"/>
                          <a:cs typeface="Courier New"/>
                          <a:sym typeface="Courier New"/>
                        </a:rPr>
                        <a:t>F</a:t>
                      </a:r>
                      <a:endParaRPr sz="80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233000">
                <a:tc>
                  <a:txBody>
                    <a:bodyPr/>
                    <a:lstStyle/>
                    <a:p>
                      <a:pPr marL="0" lvl="0" indent="0" algn="l" rtl="0">
                        <a:spcBef>
                          <a:spcPts val="0"/>
                        </a:spcBef>
                        <a:spcAft>
                          <a:spcPts val="0"/>
                        </a:spcAft>
                        <a:buNone/>
                      </a:pPr>
                      <a:r>
                        <a:rPr lang="en" sz="800">
                          <a:latin typeface="Courier New"/>
                          <a:ea typeface="Courier New"/>
                          <a:cs typeface="Courier New"/>
                          <a:sym typeface="Courier New"/>
                        </a:rPr>
                        <a:t>CONTENTS0MEMBER0CLAIM0LINE0PROCEDURE_CODE</a:t>
                      </a:r>
                      <a:endParaRPr sz="800">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sz="800">
                          <a:latin typeface="Courier New"/>
                          <a:ea typeface="Courier New"/>
                          <a:cs typeface="Courier New"/>
                          <a:sym typeface="Courier New"/>
                        </a:rPr>
                        <a:t>99214</a:t>
                      </a:r>
                      <a:endParaRPr sz="80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233000">
                <a:tc>
                  <a:txBody>
                    <a:bodyPr/>
                    <a:lstStyle/>
                    <a:p>
                      <a:pPr marL="0" lvl="0" indent="0" algn="l" rtl="0">
                        <a:spcBef>
                          <a:spcPts val="0"/>
                        </a:spcBef>
                        <a:spcAft>
                          <a:spcPts val="0"/>
                        </a:spcAft>
                        <a:buNone/>
                      </a:pPr>
                      <a:r>
                        <a:rPr lang="en" sz="800">
                          <a:latin typeface="Courier New"/>
                          <a:ea typeface="Courier New"/>
                          <a:cs typeface="Courier New"/>
                          <a:sym typeface="Courier New"/>
                        </a:rPr>
                        <a:t>CONTENTS0MEMBER0CLAIM0LINE0SERVICE_DATE</a:t>
                      </a:r>
                      <a:endParaRPr sz="800">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sz="800">
                          <a:latin typeface="Courier New"/>
                          <a:ea typeface="Courier New"/>
                          <a:cs typeface="Courier New"/>
                          <a:sym typeface="Courier New"/>
                        </a:rPr>
                        <a:t>04-01-2022</a:t>
                      </a:r>
                      <a:endParaRPr sz="80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233000">
                <a:tc>
                  <a:txBody>
                    <a:bodyPr/>
                    <a:lstStyle/>
                    <a:p>
                      <a:pPr marL="0" lvl="0" indent="0" algn="l" rtl="0">
                        <a:spcBef>
                          <a:spcPts val="0"/>
                        </a:spcBef>
                        <a:spcAft>
                          <a:spcPts val="0"/>
                        </a:spcAft>
                        <a:buNone/>
                      </a:pPr>
                      <a:r>
                        <a:rPr lang="en" sz="800">
                          <a:latin typeface="Courier New"/>
                          <a:ea typeface="Courier New"/>
                          <a:cs typeface="Courier New"/>
                          <a:sym typeface="Courier New"/>
                        </a:rPr>
                        <a:t>CONTENTS0MEMBER0CLAIM0LINE0NDC_CODE</a:t>
                      </a:r>
                      <a:endParaRPr sz="800">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sz="800">
                          <a:latin typeface="Courier New"/>
                          <a:ea typeface="Courier New"/>
                          <a:cs typeface="Courier New"/>
                          <a:sym typeface="Courier New"/>
                        </a:rPr>
                        <a:t>3334445556</a:t>
                      </a:r>
                      <a:endParaRPr sz="80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Building a ‘Hash’ from JSON</a:t>
            </a:r>
            <a:endParaRPr/>
          </a:p>
        </p:txBody>
      </p:sp>
      <p:sp>
        <p:nvSpPr>
          <p:cNvPr id="216" name="Google Shape;216;p33"/>
          <p:cNvSpPr txBox="1">
            <a:spLocks noGrp="1"/>
          </p:cNvSpPr>
          <p:nvPr>
            <p:ph type="body" idx="1"/>
          </p:nvPr>
        </p:nvSpPr>
        <p:spPr>
          <a:xfrm>
            <a:off x="602850" y="1869775"/>
            <a:ext cx="7815300" cy="836100"/>
          </a:xfrm>
          <a:prstGeom prst="rect">
            <a:avLst/>
          </a:prstGeom>
        </p:spPr>
        <p:txBody>
          <a:bodyPr spcFirstLastPara="1" wrap="square" lIns="91425" tIns="91425" rIns="91425" bIns="91425" anchor="t" anchorCtr="0">
            <a:normAutofit/>
          </a:bodyPr>
          <a:lstStyle/>
          <a:p>
            <a:pPr marL="457200" lvl="0" indent="-311150" algn="l" rtl="0">
              <a:lnSpc>
                <a:spcPct val="100000"/>
              </a:lnSpc>
              <a:spcBef>
                <a:spcPts val="0"/>
              </a:spcBef>
              <a:spcAft>
                <a:spcPts val="0"/>
              </a:spcAft>
              <a:buSzPts val="1300"/>
              <a:buChar char="●"/>
            </a:pPr>
            <a:r>
              <a:rPr lang="en"/>
              <a:t>Build an object from the JSON that can be easily traversed and queried</a:t>
            </a:r>
            <a:endParaRPr/>
          </a:p>
          <a:p>
            <a:pPr marL="457200" lvl="0" indent="-311150" algn="l" rtl="0">
              <a:lnSpc>
                <a:spcPct val="100000"/>
              </a:lnSpc>
              <a:spcBef>
                <a:spcPts val="0"/>
              </a:spcBef>
              <a:spcAft>
                <a:spcPts val="0"/>
              </a:spcAft>
              <a:buSzPts val="1300"/>
              <a:buChar char="●"/>
            </a:pPr>
            <a:r>
              <a:rPr lang="en"/>
              <a:t>Unique keys for each JSON value; in a DICT[ionary] object</a:t>
            </a:r>
            <a:endParaRPr/>
          </a:p>
          <a:p>
            <a:pPr marL="457200" lvl="0" indent="-311150" algn="l" rtl="0">
              <a:lnSpc>
                <a:spcPct val="100000"/>
              </a:lnSpc>
              <a:spcBef>
                <a:spcPts val="0"/>
              </a:spcBef>
              <a:spcAft>
                <a:spcPts val="0"/>
              </a:spcAft>
              <a:buSzPts val="1300"/>
              <a:buChar char="●"/>
            </a:pPr>
            <a:r>
              <a:rPr lang="en"/>
              <a:t>Naturally fast traversals with dictionaries in Python (as they are hashed).</a:t>
            </a:r>
            <a:endParaRPr/>
          </a:p>
        </p:txBody>
      </p:sp>
      <p:sp>
        <p:nvSpPr>
          <p:cNvPr id="217" name="Google Shape;217;p33"/>
          <p:cNvSpPr txBox="1"/>
          <p:nvPr/>
        </p:nvSpPr>
        <p:spPr>
          <a:xfrm>
            <a:off x="803850" y="2710300"/>
            <a:ext cx="2160300" cy="2147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750" dirty="0">
                <a:latin typeface="Roboto"/>
                <a:ea typeface="Roboto"/>
                <a:cs typeface="Roboto"/>
                <a:sym typeface="Roboto"/>
              </a:rPr>
              <a:t>{</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"batch_id":"</a:t>
            </a:r>
            <a:r>
              <a:rPr lang="en" sz="750" dirty="0" err="1">
                <a:latin typeface="Roboto"/>
                <a:ea typeface="Roboto"/>
                <a:cs typeface="Roboto"/>
                <a:sym typeface="Roboto"/>
              </a:rPr>
              <a:t>long_allyears</a:t>
            </a:r>
            <a:r>
              <a:rPr lang="en" sz="750" dirty="0">
                <a:latin typeface="Roboto"/>
                <a:ea typeface="Roboto"/>
                <a:cs typeface="Roboto"/>
                <a:sym typeface="Roboto"/>
              </a:rPr>
              <a:t>",</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"sequence":1,</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"contents":[</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"member_id":"mbr_002313701",</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"member_age":48,</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a:t>
            </a:r>
            <a:r>
              <a:rPr lang="en" sz="750" dirty="0" err="1">
                <a:latin typeface="Roboto"/>
                <a:ea typeface="Roboto"/>
                <a:cs typeface="Roboto"/>
                <a:sym typeface="Roboto"/>
              </a:rPr>
              <a:t>member_sex":"F</a:t>
            </a:r>
            <a:r>
              <a:rPr lang="en" sz="750" dirty="0">
                <a:latin typeface="Roboto"/>
                <a:ea typeface="Roboto"/>
                <a:cs typeface="Roboto"/>
                <a:sym typeface="Roboto"/>
              </a:rPr>
              <a:t>",</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"claim":[</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"claim_id":"clm_701224700",</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a:t>
            </a:r>
            <a:r>
              <a:rPr lang="en" sz="750" dirty="0" err="1">
                <a:latin typeface="Roboto"/>
                <a:ea typeface="Roboto"/>
                <a:cs typeface="Roboto"/>
                <a:sym typeface="Roboto"/>
              </a:rPr>
              <a:t>claim_type":"P</a:t>
            </a:r>
            <a:r>
              <a:rPr lang="en" sz="750" dirty="0">
                <a:latin typeface="Roboto"/>
                <a:ea typeface="Roboto"/>
                <a:cs typeface="Roboto"/>
                <a:sym typeface="Roboto"/>
              </a:rPr>
              <a:t>",</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a:t>
            </a:r>
            <a:r>
              <a:rPr lang="en" sz="750" dirty="0" err="1">
                <a:latin typeface="Roboto"/>
                <a:ea typeface="Roboto"/>
                <a:cs typeface="Roboto"/>
                <a:sym typeface="Roboto"/>
              </a:rPr>
              <a:t>type_of_bill":null</a:t>
            </a:r>
            <a:r>
              <a:rPr lang="en" sz="750" dirty="0">
                <a:latin typeface="Roboto"/>
                <a:ea typeface="Roboto"/>
                <a:cs typeface="Roboto"/>
                <a:sym typeface="Roboto"/>
              </a:rPr>
              <a:t>,</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"admission_date":"2019-02-12",</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"discharge_date":"2019-02-12",</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"taxonomy_code":"363A00000X",</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a:t>
            </a:r>
            <a:endParaRPr sz="750" dirty="0">
              <a:latin typeface="Roboto"/>
              <a:ea typeface="Roboto"/>
              <a:cs typeface="Roboto"/>
              <a:sym typeface="Roboto"/>
            </a:endParaRPr>
          </a:p>
        </p:txBody>
      </p:sp>
      <p:sp>
        <p:nvSpPr>
          <p:cNvPr id="218" name="Google Shape;218;p33"/>
          <p:cNvSpPr txBox="1"/>
          <p:nvPr/>
        </p:nvSpPr>
        <p:spPr>
          <a:xfrm>
            <a:off x="4277700" y="2648450"/>
            <a:ext cx="3445200" cy="2398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"batch_id":"long_allyears",</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"sequence":1,</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"contents.0.member_id":"mbr_002313701",</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"contents.0.member_age":48,</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"contents.0.member_sex":"F",</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"contents.0.claim.0.claim_id":"clm_701224700",</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"contents.0.claim.0.claim_type":"P",</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"contents.0.claim.0.admission_date":"2019-02-12",</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"contents.0.claim.0.discharge_date":"2019-02-12",</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"contents.0.claim.0.taxonomy_code":"363A00000X",</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"contents.0.claim.0.place_of_service":11,</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"contents.0.claim.0.principle_diagnosis":"F909",</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"contents.0.claim.0.diagnosis_codes.0":"F909",</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"contents.0.claim.0.claim_line.0.line_number":1,</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"contents.0.claim.0.claim_line.0.from_date":"2019-02-12",</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"contents.0.claim.0.claim_line.0.thru_date":"2019-02-12",</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a:t>
            </a:r>
            <a:endParaRPr sz="700">
              <a:solidFill>
                <a:srgbClr val="666666"/>
              </a:solidFill>
              <a:highlight>
                <a:srgbClr val="FFFFFF"/>
              </a:highlight>
              <a:latin typeface="Roboto"/>
              <a:ea typeface="Roboto"/>
              <a:cs typeface="Roboto"/>
              <a:sym typeface="Roboto"/>
            </a:endParaRPr>
          </a:p>
        </p:txBody>
      </p:sp>
      <p:sp>
        <p:nvSpPr>
          <p:cNvPr id="219" name="Google Shape;219;p33"/>
          <p:cNvSpPr/>
          <p:nvPr/>
        </p:nvSpPr>
        <p:spPr>
          <a:xfrm>
            <a:off x="3193875" y="3466700"/>
            <a:ext cx="854100" cy="344400"/>
          </a:xfrm>
          <a:prstGeom prst="rightArrow">
            <a:avLst>
              <a:gd name="adj1" fmla="val 50000"/>
              <a:gd name="adj2" fmla="val 50000"/>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JSON Hash function</a:t>
            </a:r>
            <a:endParaRPr/>
          </a:p>
        </p:txBody>
      </p:sp>
      <p:sp>
        <p:nvSpPr>
          <p:cNvPr id="225" name="Google Shape;225;p34"/>
          <p:cNvSpPr txBox="1">
            <a:spLocks noGrp="1"/>
          </p:cNvSpPr>
          <p:nvPr>
            <p:ph type="body" idx="1"/>
          </p:nvPr>
        </p:nvSpPr>
        <p:spPr>
          <a:xfrm>
            <a:off x="602850" y="1793575"/>
            <a:ext cx="4930800" cy="2706600"/>
          </a:xfrm>
          <a:prstGeom prst="rect">
            <a:avLst/>
          </a:prstGeom>
        </p:spPr>
        <p:txBody>
          <a:bodyPr spcFirstLastPara="1" wrap="square" lIns="91425" tIns="91425" rIns="91425" bIns="91425" anchor="t" anchorCtr="0">
            <a:normAutofit/>
          </a:bodyPr>
          <a:lstStyle/>
          <a:p>
            <a:pPr marL="457200" lvl="0" indent="-311150" algn="l" rtl="0">
              <a:lnSpc>
                <a:spcPct val="100000"/>
              </a:lnSpc>
              <a:spcBef>
                <a:spcPts val="0"/>
              </a:spcBef>
              <a:spcAft>
                <a:spcPts val="0"/>
              </a:spcAft>
              <a:buSzPts val="1300"/>
              <a:buChar char="●"/>
            </a:pPr>
            <a:r>
              <a:rPr lang="en"/>
              <a:t>Input parameter: dictionary (JSON)</a:t>
            </a:r>
            <a:endParaRPr/>
          </a:p>
          <a:p>
            <a:pPr marL="457200" lvl="0" indent="-311150" algn="l" rtl="0">
              <a:lnSpc>
                <a:spcPct val="100000"/>
              </a:lnSpc>
              <a:spcBef>
                <a:spcPts val="0"/>
              </a:spcBef>
              <a:spcAft>
                <a:spcPts val="0"/>
              </a:spcAft>
              <a:buSzPts val="1300"/>
              <a:buChar char="●"/>
            </a:pPr>
            <a:r>
              <a:rPr lang="en"/>
              <a:t>Iterates through each key/value in </a:t>
            </a:r>
            <a:endParaRPr/>
          </a:p>
          <a:p>
            <a:pPr marL="457200" lvl="0" indent="-311150" algn="l" rtl="0">
              <a:lnSpc>
                <a:spcPct val="100000"/>
              </a:lnSpc>
              <a:spcBef>
                <a:spcPts val="0"/>
              </a:spcBef>
              <a:spcAft>
                <a:spcPts val="0"/>
              </a:spcAft>
              <a:buSzPts val="1300"/>
              <a:buChar char="●"/>
            </a:pPr>
            <a:r>
              <a:rPr lang="en"/>
              <a:t>Identifies object type ( &amp; hierarchy) -&gt; dictionary, list, value</a:t>
            </a:r>
            <a:endParaRPr/>
          </a:p>
          <a:p>
            <a:pPr marL="457200" lvl="0" indent="-311150" algn="l" rtl="0">
              <a:lnSpc>
                <a:spcPct val="100000"/>
              </a:lnSpc>
              <a:spcBef>
                <a:spcPts val="0"/>
              </a:spcBef>
              <a:spcAft>
                <a:spcPts val="0"/>
              </a:spcAft>
              <a:buSzPts val="1300"/>
              <a:buChar char="●"/>
            </a:pPr>
            <a:r>
              <a:rPr lang="en"/>
              <a:t>If dictionary or list then recurse</a:t>
            </a:r>
            <a:endParaRPr/>
          </a:p>
          <a:p>
            <a:pPr marL="457200" lvl="0" indent="-311150" algn="l" rtl="0">
              <a:lnSpc>
                <a:spcPct val="100000"/>
              </a:lnSpc>
              <a:spcBef>
                <a:spcPts val="0"/>
              </a:spcBef>
              <a:spcAft>
                <a:spcPts val="0"/>
              </a:spcAft>
              <a:buSzPts val="1300"/>
              <a:buChar char="●"/>
            </a:pPr>
            <a:r>
              <a:rPr lang="en"/>
              <a:t>If list then enumerate the item position (0…n) which will be part of hash key</a:t>
            </a:r>
            <a:endParaRPr/>
          </a:p>
          <a:p>
            <a:pPr marL="457200" lvl="0" indent="-311150" algn="l" rtl="0">
              <a:lnSpc>
                <a:spcPct val="100000"/>
              </a:lnSpc>
              <a:spcBef>
                <a:spcPts val="0"/>
              </a:spcBef>
              <a:spcAft>
                <a:spcPts val="0"/>
              </a:spcAft>
              <a:buSzPts val="1300"/>
              <a:buChar char="●"/>
            </a:pPr>
            <a:r>
              <a:rPr lang="en"/>
              <a:t>P_sparse - Rich’s secret sauce to keep this thing manageable with large JSON (removes null values) </a:t>
            </a:r>
            <a:endParaRPr/>
          </a:p>
        </p:txBody>
      </p:sp>
      <p:sp>
        <p:nvSpPr>
          <p:cNvPr id="226" name="Google Shape;226;p34"/>
          <p:cNvSpPr txBox="1"/>
          <p:nvPr/>
        </p:nvSpPr>
        <p:spPr>
          <a:xfrm>
            <a:off x="5623725" y="1714075"/>
            <a:ext cx="3247500" cy="2786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650">
                <a:latin typeface="Roboto"/>
                <a:ea typeface="Roboto"/>
                <a:cs typeface="Roboto"/>
                <a:sym typeface="Roboto"/>
              </a:rPr>
              <a:t>def json_hash(p_dictionary, p_parent_key=False, p_sparse=False):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_items = []</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for _key, _value in p_dictionary.items():</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_new_key = str(p_parent_key) + '.' + _key if p_parent_key else _key</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if isinstance(_value, MutableMapping):</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 it's a dictionary</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if not _value.items():</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 check for empty dictionary</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_items.append((_new_key, None))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else: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 not empty, recurse!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_items.extend(json_hash(_value, _new_key, p_sparse).items())</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elif isinstance(_value, list):</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 it's a list, so check to see if it's [not] empty</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if len(_value):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for _k, _v in enumerate(_value):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_items.extend(json_hash({str(_k): _v}, _new_key, p_sparse).items())</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else: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 empty list</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_items.append((_new_key, None))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else: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 not dict or list, so append key, value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if p_sparse is True and _value is None: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continue        </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_items.append((_new_key, _value))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return dict(_items)</a:t>
            </a:r>
            <a:endParaRPr sz="650">
              <a:latin typeface="Roboto"/>
              <a:ea typeface="Roboto"/>
              <a:cs typeface="Roboto"/>
              <a:sym typeface="Roboto"/>
            </a:endParaRPr>
          </a:p>
        </p:txBody>
      </p:sp>
      <p:pic>
        <p:nvPicPr>
          <p:cNvPr id="227" name="Google Shape;227;p34"/>
          <p:cNvPicPr preferRelativeResize="0"/>
          <p:nvPr/>
        </p:nvPicPr>
        <p:blipFill>
          <a:blip r:embed="rId3">
            <a:alphaModFix/>
          </a:blip>
          <a:stretch>
            <a:fillRect/>
          </a:stretch>
        </p:blipFill>
        <p:spPr>
          <a:xfrm>
            <a:off x="3896624" y="3257165"/>
            <a:ext cx="243501" cy="2435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txBox="1">
            <a:spLocks noGrp="1"/>
          </p:cNvSpPr>
          <p:nvPr>
            <p:ph type="body" idx="1"/>
          </p:nvPr>
        </p:nvSpPr>
        <p:spPr>
          <a:xfrm>
            <a:off x="729450" y="1295550"/>
            <a:ext cx="7688700" cy="374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800" b="1">
                <a:solidFill>
                  <a:srgbClr val="333333"/>
                </a:solidFill>
                <a:latin typeface="Courier New"/>
                <a:ea typeface="Courier New"/>
                <a:cs typeface="Courier New"/>
                <a:sym typeface="Courier New"/>
              </a:rPr>
              <a:t>PCP (Primary Care Provider) Visits</a:t>
            </a:r>
            <a:endParaRPr sz="800" b="1">
              <a:solidFill>
                <a:srgbClr val="333333"/>
              </a:solidFill>
              <a:latin typeface="Courier New"/>
              <a:ea typeface="Courier New"/>
              <a:cs typeface="Courier New"/>
              <a:sym typeface="Courier New"/>
            </a:endParaRPr>
          </a:p>
          <a:p>
            <a:pPr marL="914400" lvl="0" indent="-279400" algn="l" rtl="0">
              <a:lnSpc>
                <a:spcPct val="100000"/>
              </a:lnSpc>
              <a:spcBef>
                <a:spcPts val="0"/>
              </a:spcBef>
              <a:spcAft>
                <a:spcPts val="0"/>
              </a:spcAft>
              <a:buClr>
                <a:srgbClr val="333333"/>
              </a:buClr>
              <a:buSzPts val="800"/>
              <a:buFont typeface="Courier New"/>
              <a:buAutoNum type="arabicPeriod"/>
            </a:pPr>
            <a:r>
              <a:rPr lang="en" sz="800">
                <a:solidFill>
                  <a:srgbClr val="333333"/>
                </a:solidFill>
                <a:latin typeface="Courier New"/>
                <a:ea typeface="Courier New"/>
                <a:cs typeface="Courier New"/>
                <a:sym typeface="Courier New"/>
              </a:rPr>
              <a:t>Limit to professional claims (claim_type = ‘P’)</a:t>
            </a:r>
            <a:endParaRPr sz="800">
              <a:solidFill>
                <a:srgbClr val="333333"/>
              </a:solidFill>
              <a:latin typeface="Courier New"/>
              <a:ea typeface="Courier New"/>
              <a:cs typeface="Courier New"/>
              <a:sym typeface="Courier New"/>
            </a:endParaRPr>
          </a:p>
          <a:p>
            <a:pPr marL="914400" lvl="0" indent="-279400" algn="l" rtl="0">
              <a:lnSpc>
                <a:spcPct val="100000"/>
              </a:lnSpc>
              <a:spcBef>
                <a:spcPts val="0"/>
              </a:spcBef>
              <a:spcAft>
                <a:spcPts val="0"/>
              </a:spcAft>
              <a:buClr>
                <a:srgbClr val="333333"/>
              </a:buClr>
              <a:buSzPts val="800"/>
              <a:buFont typeface="Courier New"/>
              <a:buAutoNum type="arabicPeriod"/>
            </a:pPr>
            <a:r>
              <a:rPr lang="en" sz="800">
                <a:solidFill>
                  <a:srgbClr val="333333"/>
                </a:solidFill>
                <a:latin typeface="Courier New"/>
                <a:ea typeface="Courier New"/>
                <a:cs typeface="Courier New"/>
                <a:sym typeface="Courier New"/>
              </a:rPr>
              <a:t>Limit to place of service = ‘11’</a:t>
            </a:r>
            <a:endParaRPr sz="800">
              <a:solidFill>
                <a:srgbClr val="333333"/>
              </a:solidFill>
              <a:latin typeface="Courier New"/>
              <a:ea typeface="Courier New"/>
              <a:cs typeface="Courier New"/>
              <a:sym typeface="Courier New"/>
            </a:endParaRPr>
          </a:p>
          <a:p>
            <a:pPr marL="914400" lvl="0" indent="-279400" algn="l" rtl="0">
              <a:lnSpc>
                <a:spcPct val="100000"/>
              </a:lnSpc>
              <a:spcBef>
                <a:spcPts val="0"/>
              </a:spcBef>
              <a:spcAft>
                <a:spcPts val="0"/>
              </a:spcAft>
              <a:buClr>
                <a:srgbClr val="333333"/>
              </a:buClr>
              <a:buSzPts val="800"/>
              <a:buFont typeface="Courier New"/>
              <a:buAutoNum type="arabicPeriod"/>
            </a:pPr>
            <a:r>
              <a:rPr lang="en" sz="800">
                <a:solidFill>
                  <a:srgbClr val="333333"/>
                </a:solidFill>
                <a:latin typeface="Courier New"/>
                <a:ea typeface="Courier New"/>
                <a:cs typeface="Courier New"/>
                <a:sym typeface="Courier New"/>
              </a:rPr>
              <a:t>Limit to claims with procedure codes in:</a:t>
            </a:r>
            <a:endParaRPr sz="800">
              <a:solidFill>
                <a:srgbClr val="333333"/>
              </a:solidFill>
              <a:latin typeface="Courier New"/>
              <a:ea typeface="Courier New"/>
              <a:cs typeface="Courier New"/>
              <a:sym typeface="Courier New"/>
            </a:endParaRPr>
          </a:p>
          <a:p>
            <a:pPr marL="1371600" lvl="1" indent="-279400" algn="l" rtl="0">
              <a:lnSpc>
                <a:spcPct val="100000"/>
              </a:lnSpc>
              <a:spcBef>
                <a:spcPts val="0"/>
              </a:spcBef>
              <a:spcAft>
                <a:spcPts val="0"/>
              </a:spcAft>
              <a:buClr>
                <a:srgbClr val="333333"/>
              </a:buClr>
              <a:buSzPts val="800"/>
              <a:buFont typeface="Courier New"/>
              <a:buAutoNum type="alphaLcPeriod"/>
            </a:pPr>
            <a:r>
              <a:rPr lang="en" sz="800">
                <a:solidFill>
                  <a:srgbClr val="333333"/>
                </a:solidFill>
                <a:latin typeface="Courier New"/>
                <a:ea typeface="Courier New"/>
                <a:cs typeface="Courier New"/>
                <a:sym typeface="Courier New"/>
              </a:rPr>
              <a:t>['99202', '99203','99204','99205','99201','99211','99212','99213',</a:t>
            </a:r>
            <a:endParaRPr sz="800">
              <a:solidFill>
                <a:srgbClr val="333333"/>
              </a:solidFill>
              <a:latin typeface="Courier New"/>
              <a:ea typeface="Courier New"/>
              <a:cs typeface="Courier New"/>
              <a:sym typeface="Courier New"/>
            </a:endParaRPr>
          </a:p>
          <a:p>
            <a:pPr marL="1371600" lvl="0" indent="0" algn="l" rtl="0">
              <a:lnSpc>
                <a:spcPct val="100000"/>
              </a:lnSpc>
              <a:spcBef>
                <a:spcPts val="0"/>
              </a:spcBef>
              <a:spcAft>
                <a:spcPts val="0"/>
              </a:spcAft>
              <a:buNone/>
            </a:pPr>
            <a:r>
              <a:rPr lang="en" sz="800">
                <a:solidFill>
                  <a:srgbClr val="333333"/>
                </a:solidFill>
                <a:latin typeface="Courier New"/>
                <a:ea typeface="Courier New"/>
                <a:cs typeface="Courier New"/>
                <a:sym typeface="Courier New"/>
              </a:rPr>
              <a:t> '99214','99215','99327','99328','99334','99335','99336',</a:t>
            </a:r>
            <a:endParaRPr sz="800">
              <a:solidFill>
                <a:srgbClr val="333333"/>
              </a:solidFill>
              <a:latin typeface="Courier New"/>
              <a:ea typeface="Courier New"/>
              <a:cs typeface="Courier New"/>
              <a:sym typeface="Courier New"/>
            </a:endParaRPr>
          </a:p>
          <a:p>
            <a:pPr marL="1371600" lvl="0" indent="0" algn="l" rtl="0">
              <a:lnSpc>
                <a:spcPct val="100000"/>
              </a:lnSpc>
              <a:spcBef>
                <a:spcPts val="0"/>
              </a:spcBef>
              <a:spcAft>
                <a:spcPts val="0"/>
              </a:spcAft>
              <a:buNone/>
            </a:pPr>
            <a:r>
              <a:rPr lang="en" sz="800">
                <a:solidFill>
                  <a:srgbClr val="333333"/>
                </a:solidFill>
                <a:latin typeface="Courier New"/>
                <a:ea typeface="Courier New"/>
                <a:cs typeface="Courier New"/>
                <a:sym typeface="Courier New"/>
              </a:rPr>
              <a:t> '99337','G0402','G0438','G0439']</a:t>
            </a:r>
            <a:endParaRPr sz="800">
              <a:solidFill>
                <a:srgbClr val="333333"/>
              </a:solidFill>
              <a:latin typeface="Courier New"/>
              <a:ea typeface="Courier New"/>
              <a:cs typeface="Courier New"/>
              <a:sym typeface="Courier New"/>
            </a:endParaRPr>
          </a:p>
          <a:p>
            <a:pPr marL="914400" lvl="0" indent="-279400" algn="l" rtl="0">
              <a:lnSpc>
                <a:spcPct val="100000"/>
              </a:lnSpc>
              <a:spcBef>
                <a:spcPts val="0"/>
              </a:spcBef>
              <a:spcAft>
                <a:spcPts val="0"/>
              </a:spcAft>
              <a:buClr>
                <a:srgbClr val="333333"/>
              </a:buClr>
              <a:buSzPts val="800"/>
              <a:buFont typeface="Courier New"/>
              <a:buAutoNum type="arabicPeriod"/>
            </a:pPr>
            <a:r>
              <a:rPr lang="en" sz="800">
                <a:solidFill>
                  <a:srgbClr val="333333"/>
                </a:solidFill>
                <a:latin typeface="Courier New"/>
                <a:ea typeface="Courier New"/>
                <a:cs typeface="Courier New"/>
                <a:sym typeface="Courier New"/>
              </a:rPr>
              <a:t>Limit to Provider Taxonomy code in:</a:t>
            </a:r>
            <a:endParaRPr sz="800">
              <a:solidFill>
                <a:srgbClr val="333333"/>
              </a:solidFill>
              <a:latin typeface="Courier New"/>
              <a:ea typeface="Courier New"/>
              <a:cs typeface="Courier New"/>
              <a:sym typeface="Courier New"/>
            </a:endParaRPr>
          </a:p>
          <a:p>
            <a:pPr marL="1371600" lvl="1" indent="-279400" algn="l" rtl="0">
              <a:lnSpc>
                <a:spcPct val="100000"/>
              </a:lnSpc>
              <a:spcBef>
                <a:spcPts val="0"/>
              </a:spcBef>
              <a:spcAft>
                <a:spcPts val="0"/>
              </a:spcAft>
              <a:buClr>
                <a:srgbClr val="333333"/>
              </a:buClr>
              <a:buSzPts val="800"/>
              <a:buFont typeface="Courier New"/>
              <a:buAutoNum type="alphaLcPeriod"/>
            </a:pPr>
            <a:r>
              <a:rPr lang="en" sz="800">
                <a:solidFill>
                  <a:srgbClr val="333333"/>
                </a:solidFill>
                <a:latin typeface="Courier New"/>
                <a:ea typeface="Courier New"/>
                <a:cs typeface="Courier New"/>
                <a:sym typeface="Courier New"/>
              </a:rPr>
              <a:t>[‘207QA0000X’,’207QA0505X’,’207QG0300X’,’207RA0000X’,</a:t>
            </a:r>
            <a:endParaRPr sz="800">
              <a:solidFill>
                <a:srgbClr val="333333"/>
              </a:solidFill>
              <a:latin typeface="Courier New"/>
              <a:ea typeface="Courier New"/>
              <a:cs typeface="Courier New"/>
              <a:sym typeface="Courier New"/>
            </a:endParaRPr>
          </a:p>
          <a:p>
            <a:pPr marL="914400" lvl="0" indent="457200" algn="l" rtl="0">
              <a:lnSpc>
                <a:spcPct val="100000"/>
              </a:lnSpc>
              <a:spcBef>
                <a:spcPts val="0"/>
              </a:spcBef>
              <a:spcAft>
                <a:spcPts val="0"/>
              </a:spcAft>
              <a:buNone/>
            </a:pPr>
            <a:r>
              <a:rPr lang="en" sz="800">
                <a:solidFill>
                  <a:srgbClr val="333333"/>
                </a:solidFill>
                <a:latin typeface="Courier New"/>
                <a:ea typeface="Courier New"/>
                <a:cs typeface="Courier New"/>
                <a:sym typeface="Courier New"/>
              </a:rPr>
              <a:t> ’207RG0300X’,’207VG0400X’,’208D00000X’,’363LF0000X’]</a:t>
            </a:r>
            <a:endParaRPr sz="800">
              <a:solidFill>
                <a:srgbClr val="333333"/>
              </a:solidFill>
              <a:latin typeface="Courier New"/>
              <a:ea typeface="Courier New"/>
              <a:cs typeface="Courier New"/>
              <a:sym typeface="Courier New"/>
            </a:endParaRPr>
          </a:p>
          <a:p>
            <a:pPr marL="914400" lvl="0" indent="-279400" algn="l" rtl="0">
              <a:lnSpc>
                <a:spcPct val="100000"/>
              </a:lnSpc>
              <a:spcBef>
                <a:spcPts val="0"/>
              </a:spcBef>
              <a:spcAft>
                <a:spcPts val="0"/>
              </a:spcAft>
              <a:buClr>
                <a:srgbClr val="333333"/>
              </a:buClr>
              <a:buSzPts val="800"/>
              <a:buFont typeface="Courier New"/>
              <a:buAutoNum type="arabicPeriod"/>
            </a:pPr>
            <a:r>
              <a:rPr lang="en" sz="800">
                <a:solidFill>
                  <a:srgbClr val="333333"/>
                </a:solidFill>
                <a:latin typeface="Courier New"/>
                <a:ea typeface="Courier New"/>
                <a:cs typeface="Courier New"/>
                <a:sym typeface="Courier New"/>
              </a:rPr>
              <a:t>Count distinct Date of Service</a:t>
            </a:r>
            <a:endParaRPr sz="800">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800">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800" b="1">
                <a:solidFill>
                  <a:srgbClr val="333333"/>
                </a:solidFill>
                <a:latin typeface="Courier New"/>
                <a:ea typeface="Courier New"/>
                <a:cs typeface="Courier New"/>
                <a:sym typeface="Courier New"/>
              </a:rPr>
              <a:t>SPEC (Specialist) Visits</a:t>
            </a:r>
            <a:endParaRPr sz="800" b="1">
              <a:solidFill>
                <a:srgbClr val="333333"/>
              </a:solidFill>
              <a:latin typeface="Courier New"/>
              <a:ea typeface="Courier New"/>
              <a:cs typeface="Courier New"/>
              <a:sym typeface="Courier New"/>
            </a:endParaRPr>
          </a:p>
          <a:p>
            <a:pPr marL="914400" lvl="0" indent="-279400" algn="l" rtl="0">
              <a:lnSpc>
                <a:spcPct val="100000"/>
              </a:lnSpc>
              <a:spcBef>
                <a:spcPts val="0"/>
              </a:spcBef>
              <a:spcAft>
                <a:spcPts val="0"/>
              </a:spcAft>
              <a:buClr>
                <a:srgbClr val="333333"/>
              </a:buClr>
              <a:buSzPts val="800"/>
              <a:buFont typeface="Courier New"/>
              <a:buAutoNum type="arabicPeriod"/>
            </a:pPr>
            <a:r>
              <a:rPr lang="en" sz="800">
                <a:solidFill>
                  <a:srgbClr val="333333"/>
                </a:solidFill>
                <a:latin typeface="Courier New"/>
                <a:ea typeface="Courier New"/>
                <a:cs typeface="Courier New"/>
                <a:sym typeface="Courier New"/>
              </a:rPr>
              <a:t>Limit to professional claims</a:t>
            </a:r>
            <a:endParaRPr sz="800">
              <a:solidFill>
                <a:srgbClr val="333333"/>
              </a:solidFill>
              <a:latin typeface="Courier New"/>
              <a:ea typeface="Courier New"/>
              <a:cs typeface="Courier New"/>
              <a:sym typeface="Courier New"/>
            </a:endParaRPr>
          </a:p>
          <a:p>
            <a:pPr marL="914400" lvl="0" indent="-279400" algn="l" rtl="0">
              <a:lnSpc>
                <a:spcPct val="100000"/>
              </a:lnSpc>
              <a:spcBef>
                <a:spcPts val="0"/>
              </a:spcBef>
              <a:spcAft>
                <a:spcPts val="0"/>
              </a:spcAft>
              <a:buClr>
                <a:srgbClr val="333333"/>
              </a:buClr>
              <a:buSzPts val="800"/>
              <a:buFont typeface="Courier New"/>
              <a:buAutoNum type="arabicPeriod"/>
            </a:pPr>
            <a:r>
              <a:rPr lang="en" sz="800">
                <a:solidFill>
                  <a:srgbClr val="333333"/>
                </a:solidFill>
                <a:latin typeface="Courier New"/>
                <a:ea typeface="Courier New"/>
                <a:cs typeface="Courier New"/>
                <a:sym typeface="Courier New"/>
              </a:rPr>
              <a:t>Limit to place of service = ‘11’</a:t>
            </a:r>
            <a:endParaRPr sz="800">
              <a:solidFill>
                <a:srgbClr val="333333"/>
              </a:solidFill>
              <a:latin typeface="Courier New"/>
              <a:ea typeface="Courier New"/>
              <a:cs typeface="Courier New"/>
              <a:sym typeface="Courier New"/>
            </a:endParaRPr>
          </a:p>
          <a:p>
            <a:pPr marL="914400" lvl="0" indent="-279400" algn="l" rtl="0">
              <a:lnSpc>
                <a:spcPct val="100000"/>
              </a:lnSpc>
              <a:spcBef>
                <a:spcPts val="0"/>
              </a:spcBef>
              <a:spcAft>
                <a:spcPts val="0"/>
              </a:spcAft>
              <a:buClr>
                <a:srgbClr val="333333"/>
              </a:buClr>
              <a:buSzPts val="800"/>
              <a:buFont typeface="Courier New"/>
              <a:buAutoNum type="arabicPeriod"/>
            </a:pPr>
            <a:r>
              <a:rPr lang="en" sz="800">
                <a:solidFill>
                  <a:srgbClr val="333333"/>
                </a:solidFill>
                <a:latin typeface="Courier New"/>
                <a:ea typeface="Courier New"/>
                <a:cs typeface="Courier New"/>
                <a:sym typeface="Courier New"/>
              </a:rPr>
              <a:t>Limit to claims with procedure codes in:</a:t>
            </a:r>
            <a:endParaRPr sz="800">
              <a:solidFill>
                <a:srgbClr val="333333"/>
              </a:solidFill>
              <a:latin typeface="Courier New"/>
              <a:ea typeface="Courier New"/>
              <a:cs typeface="Courier New"/>
              <a:sym typeface="Courier New"/>
            </a:endParaRPr>
          </a:p>
          <a:p>
            <a:pPr marL="1371600" lvl="1" indent="-279400" algn="l" rtl="0">
              <a:lnSpc>
                <a:spcPct val="100000"/>
              </a:lnSpc>
              <a:spcBef>
                <a:spcPts val="0"/>
              </a:spcBef>
              <a:spcAft>
                <a:spcPts val="0"/>
              </a:spcAft>
              <a:buClr>
                <a:srgbClr val="333333"/>
              </a:buClr>
              <a:buSzPts val="800"/>
              <a:buFont typeface="Courier New"/>
              <a:buAutoNum type="alphaLcPeriod"/>
            </a:pPr>
            <a:r>
              <a:rPr lang="en" sz="800">
                <a:solidFill>
                  <a:srgbClr val="333333"/>
                </a:solidFill>
                <a:latin typeface="Courier New"/>
                <a:ea typeface="Courier New"/>
                <a:cs typeface="Courier New"/>
                <a:sym typeface="Courier New"/>
              </a:rPr>
              <a:t>['99202','99203','99204','99205','99201','99211','99212','99213',</a:t>
            </a:r>
            <a:endParaRPr sz="800">
              <a:solidFill>
                <a:srgbClr val="333333"/>
              </a:solidFill>
              <a:latin typeface="Courier New"/>
              <a:ea typeface="Courier New"/>
              <a:cs typeface="Courier New"/>
              <a:sym typeface="Courier New"/>
            </a:endParaRPr>
          </a:p>
          <a:p>
            <a:pPr marL="1371600" lvl="0" indent="0" algn="l" rtl="0">
              <a:lnSpc>
                <a:spcPct val="100000"/>
              </a:lnSpc>
              <a:spcBef>
                <a:spcPts val="0"/>
              </a:spcBef>
              <a:spcAft>
                <a:spcPts val="0"/>
              </a:spcAft>
              <a:buNone/>
            </a:pPr>
            <a:r>
              <a:rPr lang="en" sz="800">
                <a:solidFill>
                  <a:srgbClr val="333333"/>
                </a:solidFill>
                <a:latin typeface="Courier New"/>
                <a:ea typeface="Courier New"/>
                <a:cs typeface="Courier New"/>
                <a:sym typeface="Courier New"/>
              </a:rPr>
              <a:t> '99214','99215','99327','99328','99334','99335','99336',</a:t>
            </a:r>
            <a:endParaRPr sz="800">
              <a:solidFill>
                <a:srgbClr val="333333"/>
              </a:solidFill>
              <a:latin typeface="Courier New"/>
              <a:ea typeface="Courier New"/>
              <a:cs typeface="Courier New"/>
              <a:sym typeface="Courier New"/>
            </a:endParaRPr>
          </a:p>
          <a:p>
            <a:pPr marL="1371600" lvl="0" indent="0" algn="l" rtl="0">
              <a:lnSpc>
                <a:spcPct val="100000"/>
              </a:lnSpc>
              <a:spcBef>
                <a:spcPts val="0"/>
              </a:spcBef>
              <a:spcAft>
                <a:spcPts val="0"/>
              </a:spcAft>
              <a:buNone/>
            </a:pPr>
            <a:r>
              <a:rPr lang="en" sz="800">
                <a:solidFill>
                  <a:srgbClr val="333333"/>
                </a:solidFill>
                <a:latin typeface="Courier New"/>
                <a:ea typeface="Courier New"/>
                <a:cs typeface="Courier New"/>
                <a:sym typeface="Courier New"/>
              </a:rPr>
              <a:t> '99337','G0402','G0438','G0439']</a:t>
            </a:r>
            <a:endParaRPr sz="800">
              <a:solidFill>
                <a:srgbClr val="333333"/>
              </a:solidFill>
              <a:latin typeface="Courier New"/>
              <a:ea typeface="Courier New"/>
              <a:cs typeface="Courier New"/>
              <a:sym typeface="Courier New"/>
            </a:endParaRPr>
          </a:p>
          <a:p>
            <a:pPr marL="914400" lvl="0" indent="-279400" algn="l" rtl="0">
              <a:lnSpc>
                <a:spcPct val="100000"/>
              </a:lnSpc>
              <a:spcBef>
                <a:spcPts val="0"/>
              </a:spcBef>
              <a:spcAft>
                <a:spcPts val="0"/>
              </a:spcAft>
              <a:buClr>
                <a:srgbClr val="333333"/>
              </a:buClr>
              <a:buSzPts val="800"/>
              <a:buFont typeface="Courier New"/>
              <a:buAutoNum type="arabicPeriod"/>
            </a:pPr>
            <a:r>
              <a:rPr lang="en" sz="800">
                <a:solidFill>
                  <a:srgbClr val="333333"/>
                </a:solidFill>
                <a:latin typeface="Courier New"/>
                <a:ea typeface="Courier New"/>
                <a:cs typeface="Courier New"/>
                <a:sym typeface="Courier New"/>
              </a:rPr>
              <a:t>Limit to Provider Taxonomy code </a:t>
            </a:r>
            <a:r>
              <a:rPr lang="en" sz="800" b="1">
                <a:solidFill>
                  <a:srgbClr val="333333"/>
                </a:solidFill>
                <a:latin typeface="Courier New"/>
                <a:ea typeface="Courier New"/>
                <a:cs typeface="Courier New"/>
                <a:sym typeface="Courier New"/>
              </a:rPr>
              <a:t>not in</a:t>
            </a:r>
            <a:r>
              <a:rPr lang="en" sz="800">
                <a:solidFill>
                  <a:srgbClr val="333333"/>
                </a:solidFill>
                <a:latin typeface="Courier New"/>
                <a:ea typeface="Courier New"/>
                <a:cs typeface="Courier New"/>
                <a:sym typeface="Courier New"/>
              </a:rPr>
              <a:t>:</a:t>
            </a:r>
            <a:endParaRPr sz="800">
              <a:solidFill>
                <a:srgbClr val="333333"/>
              </a:solidFill>
              <a:latin typeface="Courier New"/>
              <a:ea typeface="Courier New"/>
              <a:cs typeface="Courier New"/>
              <a:sym typeface="Courier New"/>
            </a:endParaRPr>
          </a:p>
          <a:p>
            <a:pPr marL="1371600" lvl="1" indent="-279400" algn="l" rtl="0">
              <a:lnSpc>
                <a:spcPct val="100000"/>
              </a:lnSpc>
              <a:spcBef>
                <a:spcPts val="0"/>
              </a:spcBef>
              <a:spcAft>
                <a:spcPts val="0"/>
              </a:spcAft>
              <a:buClr>
                <a:srgbClr val="333333"/>
              </a:buClr>
              <a:buSzPts val="800"/>
              <a:buFont typeface="Courier New"/>
              <a:buAutoNum type="alphaLcPeriod"/>
            </a:pPr>
            <a:r>
              <a:rPr lang="en" sz="800">
                <a:solidFill>
                  <a:srgbClr val="333333"/>
                </a:solidFill>
                <a:latin typeface="Courier New"/>
                <a:ea typeface="Courier New"/>
                <a:cs typeface="Courier New"/>
                <a:sym typeface="Courier New"/>
              </a:rPr>
              <a:t>[‘207QA0000X’,’207QA0505X’,’207QG0300X’,’207RA0000X’,</a:t>
            </a:r>
            <a:endParaRPr sz="800">
              <a:solidFill>
                <a:srgbClr val="333333"/>
              </a:solidFill>
              <a:latin typeface="Courier New"/>
              <a:ea typeface="Courier New"/>
              <a:cs typeface="Courier New"/>
              <a:sym typeface="Courier New"/>
            </a:endParaRPr>
          </a:p>
          <a:p>
            <a:pPr marL="914400" lvl="0" indent="457200" algn="l" rtl="0">
              <a:lnSpc>
                <a:spcPct val="100000"/>
              </a:lnSpc>
              <a:spcBef>
                <a:spcPts val="0"/>
              </a:spcBef>
              <a:spcAft>
                <a:spcPts val="0"/>
              </a:spcAft>
              <a:buNone/>
            </a:pPr>
            <a:r>
              <a:rPr lang="en" sz="800">
                <a:solidFill>
                  <a:srgbClr val="333333"/>
                </a:solidFill>
                <a:latin typeface="Courier New"/>
                <a:ea typeface="Courier New"/>
                <a:cs typeface="Courier New"/>
                <a:sym typeface="Courier New"/>
              </a:rPr>
              <a:t> ’207RG0300X’,’207VG0400X’,’208D00000X’,’363LF0000X’]</a:t>
            </a:r>
            <a:endParaRPr sz="800">
              <a:solidFill>
                <a:srgbClr val="333333"/>
              </a:solidFill>
              <a:latin typeface="Courier New"/>
              <a:ea typeface="Courier New"/>
              <a:cs typeface="Courier New"/>
              <a:sym typeface="Courier New"/>
            </a:endParaRPr>
          </a:p>
          <a:p>
            <a:pPr marL="914400" lvl="0" indent="-279400" algn="l" rtl="0">
              <a:lnSpc>
                <a:spcPct val="100000"/>
              </a:lnSpc>
              <a:spcBef>
                <a:spcPts val="0"/>
              </a:spcBef>
              <a:spcAft>
                <a:spcPts val="0"/>
              </a:spcAft>
              <a:buClr>
                <a:srgbClr val="333333"/>
              </a:buClr>
              <a:buSzPts val="800"/>
              <a:buFont typeface="Courier New"/>
              <a:buAutoNum type="arabicPeriod"/>
            </a:pPr>
            <a:r>
              <a:rPr lang="en" sz="800">
                <a:solidFill>
                  <a:srgbClr val="333333"/>
                </a:solidFill>
                <a:latin typeface="Courier New"/>
                <a:ea typeface="Courier New"/>
                <a:cs typeface="Courier New"/>
                <a:sym typeface="Courier New"/>
              </a:rPr>
              <a:t>Count distinct Date of Service</a:t>
            </a:r>
            <a:endParaRPr sz="800">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800">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800" i="1">
                <a:solidFill>
                  <a:srgbClr val="333333"/>
                </a:solidFill>
                <a:latin typeface="Courier New"/>
                <a:ea typeface="Courier New"/>
                <a:cs typeface="Courier New"/>
                <a:sym typeface="Courier New"/>
              </a:rPr>
              <a:t>*Only distinction between PCP and SPEC is the inclusion vs. exclusion of the provider taxonomy codes.</a:t>
            </a:r>
            <a:endParaRPr sz="800" i="1">
              <a:solidFill>
                <a:srgbClr val="333333"/>
              </a:solidFill>
              <a:latin typeface="Courier New"/>
              <a:ea typeface="Courier New"/>
              <a:cs typeface="Courier New"/>
              <a:sym typeface="Courier New"/>
            </a:endParaRPr>
          </a:p>
        </p:txBody>
      </p:sp>
      <p:sp>
        <p:nvSpPr>
          <p:cNvPr id="233" name="Google Shape;233;p35"/>
          <p:cNvSpPr txBox="1">
            <a:spLocks noGrp="1"/>
          </p:cNvSpPr>
          <p:nvPr>
            <p:ph type="title"/>
          </p:nvPr>
        </p:nvSpPr>
        <p:spPr>
          <a:xfrm>
            <a:off x="727650" y="5768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Ambulatory Visit Identification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6"/>
          <p:cNvSpPr txBox="1">
            <a:spLocks noGrp="1"/>
          </p:cNvSpPr>
          <p:nvPr>
            <p:ph type="title"/>
          </p:nvPr>
        </p:nvSpPr>
        <p:spPr>
          <a:xfrm>
            <a:off x="727650" y="5887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 Methods</a:t>
            </a:r>
            <a:endParaRPr/>
          </a:p>
        </p:txBody>
      </p:sp>
      <p:pic>
        <p:nvPicPr>
          <p:cNvPr id="239" name="Google Shape;239;p36"/>
          <p:cNvPicPr preferRelativeResize="0"/>
          <p:nvPr/>
        </p:nvPicPr>
        <p:blipFill>
          <a:blip r:embed="rId3">
            <a:alphaModFix/>
          </a:blip>
          <a:stretch>
            <a:fillRect/>
          </a:stretch>
        </p:blipFill>
        <p:spPr>
          <a:xfrm>
            <a:off x="982313" y="1322100"/>
            <a:ext cx="7179374" cy="3682300"/>
          </a:xfrm>
          <a:prstGeom prst="rect">
            <a:avLst/>
          </a:prstGeom>
          <a:noFill/>
          <a:ln>
            <a:noFill/>
          </a:ln>
        </p:spPr>
      </p:pic>
      <p:sp>
        <p:nvSpPr>
          <p:cNvPr id="240" name="Google Shape;240;p36"/>
          <p:cNvSpPr txBox="1"/>
          <p:nvPr/>
        </p:nvSpPr>
        <p:spPr>
          <a:xfrm>
            <a:off x="3447500" y="656200"/>
            <a:ext cx="499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data.find_and({principal_diagnosis:[‘’], place_of_service: [‘11’]})</a:t>
            </a:r>
            <a:endParaRPr>
              <a:latin typeface="Lato"/>
              <a:ea typeface="Lato"/>
              <a:cs typeface="Lato"/>
              <a:sym typeface="Lato"/>
            </a:endParaRPr>
          </a:p>
        </p:txBody>
      </p:sp>
      <p:sp>
        <p:nvSpPr>
          <p:cNvPr id="241" name="Google Shape;241;p36"/>
          <p:cNvSpPr txBox="1"/>
          <p:nvPr/>
        </p:nvSpPr>
        <p:spPr>
          <a:xfrm>
            <a:off x="5341100" y="3719525"/>
            <a:ext cx="29190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i="1">
                <a:latin typeface="Lato"/>
                <a:ea typeface="Lato"/>
                <a:cs typeface="Lato"/>
                <a:sym typeface="Lato"/>
              </a:rPr>
              <a:t>What are you going to do with the results?</a:t>
            </a:r>
            <a:endParaRPr sz="700" i="1">
              <a:latin typeface="Lato"/>
              <a:ea typeface="Lato"/>
              <a:cs typeface="Lato"/>
              <a:sym typeface="Lato"/>
            </a:endParaRPr>
          </a:p>
          <a:p>
            <a:pPr marL="0" lvl="0" indent="0" algn="l" rtl="0">
              <a:spcBef>
                <a:spcPts val="0"/>
              </a:spcBef>
              <a:spcAft>
                <a:spcPts val="0"/>
              </a:spcAft>
              <a:buNone/>
            </a:pPr>
            <a:endParaRPr sz="700" i="1">
              <a:latin typeface="Lato"/>
              <a:ea typeface="Lato"/>
              <a:cs typeface="Lato"/>
              <a:sym typeface="Lato"/>
            </a:endParaRPr>
          </a:p>
          <a:p>
            <a:pPr marL="0" lvl="0" indent="0" algn="l" rtl="0">
              <a:spcBef>
                <a:spcPts val="0"/>
              </a:spcBef>
              <a:spcAft>
                <a:spcPts val="0"/>
              </a:spcAft>
              <a:buNone/>
            </a:pPr>
            <a:endParaRPr sz="700" i="1">
              <a:latin typeface="Lato"/>
              <a:ea typeface="Lato"/>
              <a:cs typeface="Lato"/>
              <a:sym typeface="Lato"/>
            </a:endParaRPr>
          </a:p>
          <a:p>
            <a:pPr marL="0" lvl="0" indent="0" algn="l" rtl="0">
              <a:spcBef>
                <a:spcPts val="0"/>
              </a:spcBef>
              <a:spcAft>
                <a:spcPts val="0"/>
              </a:spcAft>
              <a:buNone/>
            </a:pPr>
            <a:r>
              <a:rPr lang="en" sz="700" i="1">
                <a:latin typeface="Lato"/>
                <a:ea typeface="Lato"/>
                <a:cs typeface="Lato"/>
                <a:sym typeface="Lato"/>
              </a:rPr>
              <a:t>What information do you lose by returning the common element of all the keys?</a:t>
            </a:r>
            <a:endParaRPr sz="700" i="1">
              <a:latin typeface="Lato"/>
              <a:ea typeface="Lato"/>
              <a:cs typeface="Lato"/>
              <a:sym typeface="Lato"/>
            </a:endParaRPr>
          </a:p>
        </p:txBody>
      </p:sp>
      <p:sp>
        <p:nvSpPr>
          <p:cNvPr id="242" name="Google Shape;242;p36"/>
          <p:cNvSpPr/>
          <p:nvPr/>
        </p:nvSpPr>
        <p:spPr>
          <a:xfrm>
            <a:off x="5437425" y="1824300"/>
            <a:ext cx="1216200" cy="298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6"/>
          <p:cNvSpPr txBox="1"/>
          <p:nvPr/>
        </p:nvSpPr>
        <p:spPr>
          <a:xfrm>
            <a:off x="5391800" y="2508400"/>
            <a:ext cx="2746500" cy="20163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i="1">
                <a:latin typeface="Lato"/>
                <a:ea typeface="Lato"/>
                <a:cs typeface="Lato"/>
                <a:sym typeface="Lato"/>
              </a:rPr>
              <a:t>How does the method match keys?</a:t>
            </a:r>
            <a:endParaRPr sz="700" i="1">
              <a:latin typeface="Lato"/>
              <a:ea typeface="Lato"/>
              <a:cs typeface="Lato"/>
              <a:sym typeface="Lato"/>
            </a:endParaRPr>
          </a:p>
          <a:p>
            <a:pPr marL="0" lvl="0" indent="0" algn="l" rtl="0">
              <a:spcBef>
                <a:spcPts val="0"/>
              </a:spcBef>
              <a:spcAft>
                <a:spcPts val="0"/>
              </a:spcAft>
              <a:buNone/>
            </a:pPr>
            <a:r>
              <a:rPr lang="en" sz="700">
                <a:latin typeface="Lato"/>
                <a:ea typeface="Lato"/>
                <a:cs typeface="Lato"/>
                <a:sym typeface="Lato"/>
              </a:rPr>
              <a:t>    - Matching on deepest common component of all keys</a:t>
            </a:r>
            <a:endParaRPr sz="700">
              <a:latin typeface="Lato"/>
              <a:ea typeface="Lato"/>
              <a:cs typeface="Lato"/>
              <a:sym typeface="Lato"/>
            </a:endParaRPr>
          </a:p>
          <a:p>
            <a:pPr marL="0" lvl="0" indent="0" algn="l" rtl="0">
              <a:spcBef>
                <a:spcPts val="0"/>
              </a:spcBef>
              <a:spcAft>
                <a:spcPts val="0"/>
              </a:spcAft>
              <a:buNone/>
            </a:pPr>
            <a:endParaRPr sz="700">
              <a:latin typeface="Lato"/>
              <a:ea typeface="Lato"/>
              <a:cs typeface="Lato"/>
              <a:sym typeface="Lato"/>
            </a:endParaRPr>
          </a:p>
          <a:p>
            <a:pPr marL="0" lvl="0" indent="0" algn="l" rtl="0">
              <a:spcBef>
                <a:spcPts val="0"/>
              </a:spcBef>
              <a:spcAft>
                <a:spcPts val="0"/>
              </a:spcAft>
              <a:buNone/>
            </a:pPr>
            <a:r>
              <a:rPr lang="en" sz="700" i="1">
                <a:latin typeface="Lato"/>
                <a:ea typeface="Lato"/>
                <a:cs typeface="Lato"/>
                <a:sym typeface="Lato"/>
              </a:rPr>
              <a:t>Does it have parameters?</a:t>
            </a:r>
            <a:endParaRPr sz="700" i="1">
              <a:latin typeface="Lato"/>
              <a:ea typeface="Lato"/>
              <a:cs typeface="Lato"/>
              <a:sym typeface="Lato"/>
            </a:endParaRPr>
          </a:p>
          <a:p>
            <a:pPr marL="0" lvl="0" indent="0" algn="l" rtl="0">
              <a:spcBef>
                <a:spcPts val="0"/>
              </a:spcBef>
              <a:spcAft>
                <a:spcPts val="0"/>
              </a:spcAft>
              <a:buNone/>
            </a:pPr>
            <a:r>
              <a:rPr lang="en" sz="700">
                <a:latin typeface="Lato"/>
                <a:ea typeface="Lato"/>
                <a:cs typeface="Lato"/>
                <a:sym typeface="Lato"/>
              </a:rPr>
              <a:t>    - 1st: query</a:t>
            </a:r>
            <a:endParaRPr sz="700">
              <a:latin typeface="Lato"/>
              <a:ea typeface="Lato"/>
              <a:cs typeface="Lato"/>
              <a:sym typeface="Lato"/>
            </a:endParaRPr>
          </a:p>
          <a:p>
            <a:pPr marL="0" lvl="0" indent="0" algn="l" rtl="0">
              <a:spcBef>
                <a:spcPts val="0"/>
              </a:spcBef>
              <a:spcAft>
                <a:spcPts val="0"/>
              </a:spcAft>
              <a:buNone/>
            </a:pPr>
            <a:r>
              <a:rPr lang="en" sz="700">
                <a:latin typeface="Lato"/>
                <a:ea typeface="Lato"/>
                <a:cs typeface="Lato"/>
                <a:sym typeface="Lato"/>
              </a:rPr>
              <a:t>    - 2nd: optional depth (member, claim, claim_line)</a:t>
            </a:r>
            <a:endParaRPr sz="700">
              <a:latin typeface="Lato"/>
              <a:ea typeface="Lato"/>
              <a:cs typeface="Lato"/>
              <a:sym typeface="Lato"/>
            </a:endParaRPr>
          </a:p>
          <a:p>
            <a:pPr marL="0" lvl="0" indent="0" algn="l" rtl="0">
              <a:spcBef>
                <a:spcPts val="0"/>
              </a:spcBef>
              <a:spcAft>
                <a:spcPts val="0"/>
              </a:spcAft>
              <a:buNone/>
            </a:pPr>
            <a:endParaRPr sz="700" i="1">
              <a:latin typeface="Lato"/>
              <a:ea typeface="Lato"/>
              <a:cs typeface="Lato"/>
              <a:sym typeface="Lato"/>
            </a:endParaRPr>
          </a:p>
          <a:p>
            <a:pPr marL="0" lvl="0" indent="0" algn="l" rtl="0">
              <a:spcBef>
                <a:spcPts val="0"/>
              </a:spcBef>
              <a:spcAft>
                <a:spcPts val="0"/>
              </a:spcAft>
              <a:buNone/>
            </a:pPr>
            <a:r>
              <a:rPr lang="en" sz="700" i="1">
                <a:latin typeface="Lato"/>
                <a:ea typeface="Lato"/>
                <a:cs typeface="Lato"/>
                <a:sym typeface="Lato"/>
              </a:rPr>
              <a:t>What does the method return?</a:t>
            </a:r>
            <a:endParaRPr sz="700" i="1">
              <a:latin typeface="Lato"/>
              <a:ea typeface="Lato"/>
              <a:cs typeface="Lato"/>
              <a:sym typeface="Lato"/>
            </a:endParaRPr>
          </a:p>
          <a:p>
            <a:pPr marL="0" lvl="0" indent="0" algn="l" rtl="0">
              <a:spcBef>
                <a:spcPts val="0"/>
              </a:spcBef>
              <a:spcAft>
                <a:spcPts val="0"/>
              </a:spcAft>
              <a:buNone/>
            </a:pPr>
            <a:r>
              <a:rPr lang="en" sz="700">
                <a:latin typeface="Lato"/>
                <a:ea typeface="Lato"/>
                <a:cs typeface="Lato"/>
                <a:sym typeface="Lato"/>
              </a:rPr>
              <a:t>    - Depends on the parameters you pass it!</a:t>
            </a:r>
            <a:endParaRPr sz="700">
              <a:latin typeface="Lato"/>
              <a:ea typeface="Lato"/>
              <a:cs typeface="Lato"/>
              <a:sym typeface="Lato"/>
            </a:endParaRPr>
          </a:p>
          <a:p>
            <a:pPr marL="0" lvl="0" indent="0" algn="l" rtl="0">
              <a:spcBef>
                <a:spcPts val="0"/>
              </a:spcBef>
              <a:spcAft>
                <a:spcPts val="0"/>
              </a:spcAft>
              <a:buNone/>
            </a:pPr>
            <a:r>
              <a:rPr lang="en" sz="700">
                <a:latin typeface="Lato"/>
                <a:ea typeface="Lato"/>
                <a:cs typeface="Lato"/>
                <a:sym typeface="Lato"/>
              </a:rPr>
              <a:t>    - Key component at the deepest possible level, or the level specified in the second parameter</a:t>
            </a:r>
            <a:endParaRPr sz="700">
              <a:latin typeface="Lato"/>
              <a:ea typeface="Lato"/>
              <a:cs typeface="Lato"/>
              <a:sym typeface="Lato"/>
            </a:endParaRPr>
          </a:p>
          <a:p>
            <a:pPr marL="0" lvl="0" indent="0" algn="l" rtl="0">
              <a:spcBef>
                <a:spcPts val="0"/>
              </a:spcBef>
              <a:spcAft>
                <a:spcPts val="0"/>
              </a:spcAft>
              <a:buNone/>
            </a:pPr>
            <a:endParaRPr sz="700">
              <a:latin typeface="Lato"/>
              <a:ea typeface="Lato"/>
              <a:cs typeface="Lato"/>
              <a:sym typeface="Lato"/>
            </a:endParaRPr>
          </a:p>
          <a:p>
            <a:pPr marL="0" lvl="0" indent="0" algn="l" rtl="0">
              <a:spcBef>
                <a:spcPts val="0"/>
              </a:spcBef>
              <a:spcAft>
                <a:spcPts val="0"/>
              </a:spcAft>
              <a:buNone/>
            </a:pPr>
            <a:r>
              <a:rPr lang="en" sz="700">
                <a:latin typeface="Lato"/>
                <a:ea typeface="Lato"/>
                <a:cs typeface="Lato"/>
                <a:sym typeface="Lato"/>
              </a:rPr>
              <a:t>xxx.find_and({search criteria}) -&gt; ‘contents.0.claim.5.claim_line.5</a:t>
            </a:r>
            <a:endParaRPr sz="700">
              <a:latin typeface="Lato"/>
              <a:ea typeface="Lato"/>
              <a:cs typeface="Lato"/>
              <a:sym typeface="Lato"/>
            </a:endParaRPr>
          </a:p>
          <a:p>
            <a:pPr marL="0" lvl="0" indent="0" algn="l" rtl="0">
              <a:spcBef>
                <a:spcPts val="0"/>
              </a:spcBef>
              <a:spcAft>
                <a:spcPts val="0"/>
              </a:spcAft>
              <a:buNone/>
            </a:pPr>
            <a:r>
              <a:rPr lang="en" sz="700">
                <a:latin typeface="Lato"/>
                <a:ea typeface="Lato"/>
                <a:cs typeface="Lato"/>
                <a:sym typeface="Lato"/>
              </a:rPr>
              <a:t>xxx.find_and({search criteria}, ‘member’) -&gt; ‘contents.0’</a:t>
            </a:r>
            <a:endParaRPr sz="700">
              <a:latin typeface="Lato"/>
              <a:ea typeface="Lato"/>
              <a:cs typeface="Lato"/>
              <a:sym typeface="Lato"/>
            </a:endParaRPr>
          </a:p>
          <a:p>
            <a:pPr marL="0" lvl="0" indent="0" algn="l" rtl="0">
              <a:spcBef>
                <a:spcPts val="0"/>
              </a:spcBef>
              <a:spcAft>
                <a:spcPts val="0"/>
              </a:spcAft>
              <a:buNone/>
            </a:pPr>
            <a:r>
              <a:rPr lang="en" sz="700">
                <a:latin typeface="Lato"/>
                <a:ea typeface="Lato"/>
                <a:cs typeface="Lato"/>
                <a:sym typeface="Lato"/>
              </a:rPr>
              <a:t>xxx.find_and({search criteria}, ‘claim’) -&gt; ‘contents.0.claim.5’</a:t>
            </a:r>
            <a:endParaRPr sz="700">
              <a:latin typeface="Lato"/>
              <a:ea typeface="Lato"/>
              <a:cs typeface="Lato"/>
              <a:sym typeface="Lato"/>
            </a:endParaRPr>
          </a:p>
          <a:p>
            <a:pPr marL="0" lvl="0" indent="0" algn="l" rtl="0">
              <a:spcBef>
                <a:spcPts val="0"/>
              </a:spcBef>
              <a:spcAft>
                <a:spcPts val="0"/>
              </a:spcAft>
              <a:buNone/>
            </a:pPr>
            <a:endParaRPr sz="700">
              <a:latin typeface="Lato"/>
              <a:ea typeface="Lato"/>
              <a:cs typeface="Lato"/>
              <a:sym typeface="Lato"/>
            </a:endParaRPr>
          </a:p>
          <a:p>
            <a:pPr marL="0" lvl="0" indent="0" algn="l" rtl="0">
              <a:spcBef>
                <a:spcPts val="0"/>
              </a:spcBef>
              <a:spcAft>
                <a:spcPts val="0"/>
              </a:spcAft>
              <a:buNone/>
            </a:pPr>
            <a:r>
              <a:rPr lang="en" sz="700" i="1">
                <a:latin typeface="Lato"/>
                <a:ea typeface="Lato"/>
                <a:cs typeface="Lato"/>
                <a:sym typeface="Lato"/>
              </a:rPr>
              <a:t> </a:t>
            </a:r>
            <a:endParaRPr sz="700">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body" idx="1"/>
          </p:nvPr>
        </p:nvSpPr>
        <p:spPr>
          <a:xfrm>
            <a:off x="111400" y="1714700"/>
            <a:ext cx="2928000" cy="1002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800">
                <a:solidFill>
                  <a:srgbClr val="333333"/>
                </a:solidFill>
                <a:latin typeface="Arial"/>
                <a:ea typeface="Arial"/>
                <a:cs typeface="Arial"/>
                <a:sym typeface="Arial"/>
              </a:rPr>
              <a:t>principal_diagnosis: [ 	</a:t>
            </a:r>
            <a:endParaRPr sz="800">
              <a:solidFill>
                <a:srgbClr val="333333"/>
              </a:solidFill>
              <a:latin typeface="Arial"/>
              <a:ea typeface="Arial"/>
              <a:cs typeface="Arial"/>
              <a:sym typeface="Arial"/>
            </a:endParaRPr>
          </a:p>
          <a:p>
            <a:pPr marL="0" lvl="0" indent="0" algn="l" rtl="0">
              <a:lnSpc>
                <a:spcPct val="100000"/>
              </a:lnSpc>
              <a:spcBef>
                <a:spcPts val="0"/>
              </a:spcBef>
              <a:spcAft>
                <a:spcPts val="0"/>
              </a:spcAft>
              <a:buNone/>
            </a:pPr>
            <a:r>
              <a:rPr lang="en" sz="800">
                <a:solidFill>
                  <a:srgbClr val="333333"/>
                </a:solidFill>
                <a:latin typeface="Arial"/>
                <a:ea typeface="Arial"/>
                <a:cs typeface="Arial"/>
                <a:sym typeface="Arial"/>
              </a:rPr>
              <a:t>    { key: ’contents.0.claim.5.principal_diagnosis'} ], procedure_code: [</a:t>
            </a:r>
            <a:endParaRPr sz="800">
              <a:solidFill>
                <a:srgbClr val="333333"/>
              </a:solidFill>
              <a:latin typeface="Arial"/>
              <a:ea typeface="Arial"/>
              <a:cs typeface="Arial"/>
              <a:sym typeface="Arial"/>
            </a:endParaRPr>
          </a:p>
          <a:p>
            <a:pPr marL="0" lvl="0" indent="0" algn="l" rtl="0">
              <a:lnSpc>
                <a:spcPct val="100000"/>
              </a:lnSpc>
              <a:spcBef>
                <a:spcPts val="0"/>
              </a:spcBef>
              <a:spcAft>
                <a:spcPts val="0"/>
              </a:spcAft>
              <a:buNone/>
            </a:pPr>
            <a:r>
              <a:rPr lang="en" sz="800">
                <a:solidFill>
                  <a:srgbClr val="333333"/>
                </a:solidFill>
                <a:latin typeface="Arial"/>
                <a:ea typeface="Arial"/>
                <a:cs typeface="Arial"/>
                <a:sym typeface="Arial"/>
              </a:rPr>
              <a:t>    { key: 'contents.0.claim.5.claim_line.5.procedure_code.4'} ], diagnosis_code: [ 	</a:t>
            </a:r>
            <a:endParaRPr sz="800">
              <a:solidFill>
                <a:srgbClr val="333333"/>
              </a:solidFill>
              <a:latin typeface="Arial"/>
              <a:ea typeface="Arial"/>
              <a:cs typeface="Arial"/>
              <a:sym typeface="Arial"/>
            </a:endParaRPr>
          </a:p>
          <a:p>
            <a:pPr marL="0" lvl="0" indent="0" algn="l" rtl="0">
              <a:lnSpc>
                <a:spcPct val="100000"/>
              </a:lnSpc>
              <a:spcBef>
                <a:spcPts val="0"/>
              </a:spcBef>
              <a:spcAft>
                <a:spcPts val="0"/>
              </a:spcAft>
              <a:buNone/>
            </a:pPr>
            <a:r>
              <a:rPr lang="en" sz="800">
                <a:solidFill>
                  <a:srgbClr val="333333"/>
                </a:solidFill>
                <a:latin typeface="Arial"/>
                <a:ea typeface="Arial"/>
                <a:cs typeface="Arial"/>
                <a:sym typeface="Arial"/>
              </a:rPr>
              <a:t>    { key: 'contents.0.claim.5.claim_line.5.diagnosis_code.6'}], </a:t>
            </a:r>
            <a:endParaRPr sz="800"/>
          </a:p>
        </p:txBody>
      </p:sp>
      <p:sp>
        <p:nvSpPr>
          <p:cNvPr id="249" name="Google Shape;249;p37"/>
          <p:cNvSpPr txBox="1">
            <a:spLocks noGrp="1"/>
          </p:cNvSpPr>
          <p:nvPr>
            <p:ph type="title"/>
          </p:nvPr>
        </p:nvSpPr>
        <p:spPr>
          <a:xfrm>
            <a:off x="727650" y="5887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matching works</a:t>
            </a:r>
            <a:endParaRPr/>
          </a:p>
        </p:txBody>
      </p:sp>
      <p:sp>
        <p:nvSpPr>
          <p:cNvPr id="250" name="Google Shape;250;p37"/>
          <p:cNvSpPr txBox="1"/>
          <p:nvPr/>
        </p:nvSpPr>
        <p:spPr>
          <a:xfrm>
            <a:off x="111400" y="1314500"/>
            <a:ext cx="274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Do these match? - </a:t>
            </a:r>
            <a:r>
              <a:rPr lang="en" sz="1000">
                <a:latin typeface="Lato"/>
                <a:ea typeface="Lato"/>
                <a:cs typeface="Lato"/>
                <a:sym typeface="Lato"/>
              </a:rPr>
              <a:t>Yes</a:t>
            </a:r>
            <a:endParaRPr sz="1000">
              <a:latin typeface="Lato"/>
              <a:ea typeface="Lato"/>
              <a:cs typeface="Lato"/>
              <a:sym typeface="Lato"/>
            </a:endParaRPr>
          </a:p>
        </p:txBody>
      </p:sp>
      <p:sp>
        <p:nvSpPr>
          <p:cNvPr id="251" name="Google Shape;251;p37"/>
          <p:cNvSpPr txBox="1">
            <a:spLocks noGrp="1"/>
          </p:cNvSpPr>
          <p:nvPr>
            <p:ph type="body" idx="1"/>
          </p:nvPr>
        </p:nvSpPr>
        <p:spPr>
          <a:xfrm>
            <a:off x="3125325" y="1714700"/>
            <a:ext cx="3138900" cy="1002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800">
                <a:solidFill>
                  <a:srgbClr val="333333"/>
                </a:solidFill>
                <a:latin typeface="Arial"/>
                <a:ea typeface="Arial"/>
                <a:cs typeface="Arial"/>
                <a:sym typeface="Arial"/>
              </a:rPr>
              <a:t>principal_diagnosis: [ 	</a:t>
            </a:r>
            <a:endParaRPr sz="800">
              <a:solidFill>
                <a:srgbClr val="333333"/>
              </a:solidFill>
              <a:latin typeface="Arial"/>
              <a:ea typeface="Arial"/>
              <a:cs typeface="Arial"/>
              <a:sym typeface="Arial"/>
            </a:endParaRPr>
          </a:p>
          <a:p>
            <a:pPr marL="0" lvl="0" indent="0" algn="l" rtl="0">
              <a:lnSpc>
                <a:spcPct val="100000"/>
              </a:lnSpc>
              <a:spcBef>
                <a:spcPts val="0"/>
              </a:spcBef>
              <a:spcAft>
                <a:spcPts val="0"/>
              </a:spcAft>
              <a:buNone/>
            </a:pPr>
            <a:r>
              <a:rPr lang="en" sz="800">
                <a:solidFill>
                  <a:srgbClr val="333333"/>
                </a:solidFill>
                <a:latin typeface="Arial"/>
                <a:ea typeface="Arial"/>
                <a:cs typeface="Arial"/>
                <a:sym typeface="Arial"/>
              </a:rPr>
              <a:t>    { key: ’contents.0.claim.3.principal_diagnosis'} ], procedure_code: [</a:t>
            </a:r>
            <a:endParaRPr sz="800">
              <a:solidFill>
                <a:srgbClr val="333333"/>
              </a:solidFill>
              <a:latin typeface="Arial"/>
              <a:ea typeface="Arial"/>
              <a:cs typeface="Arial"/>
              <a:sym typeface="Arial"/>
            </a:endParaRPr>
          </a:p>
          <a:p>
            <a:pPr marL="0" lvl="0" indent="0" algn="l" rtl="0">
              <a:lnSpc>
                <a:spcPct val="100000"/>
              </a:lnSpc>
              <a:spcBef>
                <a:spcPts val="0"/>
              </a:spcBef>
              <a:spcAft>
                <a:spcPts val="0"/>
              </a:spcAft>
              <a:buNone/>
            </a:pPr>
            <a:r>
              <a:rPr lang="en" sz="800">
                <a:solidFill>
                  <a:srgbClr val="333333"/>
                </a:solidFill>
                <a:latin typeface="Arial"/>
                <a:ea typeface="Arial"/>
                <a:cs typeface="Arial"/>
                <a:sym typeface="Arial"/>
              </a:rPr>
              <a:t>    { key: 'contents.0.claim.5.claim_line.5.procedure_code.4'} ], diagnosis_code: [ 	</a:t>
            </a:r>
            <a:endParaRPr sz="800">
              <a:solidFill>
                <a:srgbClr val="333333"/>
              </a:solidFill>
              <a:latin typeface="Arial"/>
              <a:ea typeface="Arial"/>
              <a:cs typeface="Arial"/>
              <a:sym typeface="Arial"/>
            </a:endParaRPr>
          </a:p>
          <a:p>
            <a:pPr marL="0" lvl="0" indent="0" algn="l" rtl="0">
              <a:lnSpc>
                <a:spcPct val="100000"/>
              </a:lnSpc>
              <a:spcBef>
                <a:spcPts val="0"/>
              </a:spcBef>
              <a:spcAft>
                <a:spcPts val="0"/>
              </a:spcAft>
              <a:buNone/>
            </a:pPr>
            <a:r>
              <a:rPr lang="en" sz="800">
                <a:solidFill>
                  <a:srgbClr val="333333"/>
                </a:solidFill>
                <a:latin typeface="Arial"/>
                <a:ea typeface="Arial"/>
                <a:cs typeface="Arial"/>
                <a:sym typeface="Arial"/>
              </a:rPr>
              <a:t>    { key: 'contents.0.claim.5.claim_line.5.diagnosis_code.6'} ], </a:t>
            </a:r>
            <a:endParaRPr sz="800"/>
          </a:p>
        </p:txBody>
      </p:sp>
      <p:sp>
        <p:nvSpPr>
          <p:cNvPr id="252" name="Google Shape;252;p37"/>
          <p:cNvSpPr txBox="1"/>
          <p:nvPr/>
        </p:nvSpPr>
        <p:spPr>
          <a:xfrm>
            <a:off x="3125325" y="1314500"/>
            <a:ext cx="274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Do these match? - </a:t>
            </a:r>
            <a:r>
              <a:rPr lang="en" sz="1000">
                <a:latin typeface="Lato"/>
                <a:ea typeface="Lato"/>
                <a:cs typeface="Lato"/>
                <a:sym typeface="Lato"/>
              </a:rPr>
              <a:t>Yes (member only)</a:t>
            </a:r>
            <a:endParaRPr sz="1000">
              <a:latin typeface="Lato"/>
              <a:ea typeface="Lato"/>
              <a:cs typeface="Lato"/>
              <a:sym typeface="Lato"/>
            </a:endParaRPr>
          </a:p>
        </p:txBody>
      </p:sp>
      <p:sp>
        <p:nvSpPr>
          <p:cNvPr id="253" name="Google Shape;253;p37"/>
          <p:cNvSpPr txBox="1">
            <a:spLocks noGrp="1"/>
          </p:cNvSpPr>
          <p:nvPr>
            <p:ph type="body" idx="1"/>
          </p:nvPr>
        </p:nvSpPr>
        <p:spPr>
          <a:xfrm>
            <a:off x="6139250" y="1714700"/>
            <a:ext cx="3138900" cy="1475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800">
                <a:solidFill>
                  <a:srgbClr val="333333"/>
                </a:solidFill>
                <a:latin typeface="Arial"/>
                <a:ea typeface="Arial"/>
                <a:cs typeface="Arial"/>
                <a:sym typeface="Arial"/>
              </a:rPr>
              <a:t>principal_diagnosis: [ 	</a:t>
            </a:r>
            <a:endParaRPr sz="800">
              <a:solidFill>
                <a:srgbClr val="333333"/>
              </a:solidFill>
              <a:latin typeface="Arial"/>
              <a:ea typeface="Arial"/>
              <a:cs typeface="Arial"/>
              <a:sym typeface="Arial"/>
            </a:endParaRPr>
          </a:p>
          <a:p>
            <a:pPr marL="0" lvl="0" indent="0" algn="l" rtl="0">
              <a:lnSpc>
                <a:spcPct val="100000"/>
              </a:lnSpc>
              <a:spcBef>
                <a:spcPts val="0"/>
              </a:spcBef>
              <a:spcAft>
                <a:spcPts val="0"/>
              </a:spcAft>
              <a:buNone/>
            </a:pPr>
            <a:r>
              <a:rPr lang="en" sz="800">
                <a:solidFill>
                  <a:srgbClr val="333333"/>
                </a:solidFill>
                <a:latin typeface="Arial"/>
                <a:ea typeface="Arial"/>
                <a:cs typeface="Arial"/>
                <a:sym typeface="Arial"/>
              </a:rPr>
              <a:t>    { key: ’contents.0.claim.5.principal_diagnosis'},</a:t>
            </a:r>
            <a:endParaRPr sz="800">
              <a:solidFill>
                <a:srgbClr val="333333"/>
              </a:solidFill>
              <a:latin typeface="Arial"/>
              <a:ea typeface="Arial"/>
              <a:cs typeface="Arial"/>
              <a:sym typeface="Arial"/>
            </a:endParaRPr>
          </a:p>
          <a:p>
            <a:pPr marL="0" lvl="0" indent="0" algn="l" rtl="0">
              <a:lnSpc>
                <a:spcPct val="100000"/>
              </a:lnSpc>
              <a:spcBef>
                <a:spcPts val="0"/>
              </a:spcBef>
              <a:spcAft>
                <a:spcPts val="0"/>
              </a:spcAft>
              <a:buNone/>
            </a:pPr>
            <a:r>
              <a:rPr lang="en" sz="800">
                <a:solidFill>
                  <a:srgbClr val="333333"/>
                </a:solidFill>
                <a:latin typeface="Arial"/>
                <a:ea typeface="Arial"/>
                <a:cs typeface="Arial"/>
                <a:sym typeface="Arial"/>
              </a:rPr>
              <a:t>    { key: ’contents.1.claim.5.principal_diagnosis'} ], procedure_code: [</a:t>
            </a:r>
            <a:endParaRPr sz="800">
              <a:solidFill>
                <a:srgbClr val="333333"/>
              </a:solidFill>
              <a:latin typeface="Arial"/>
              <a:ea typeface="Arial"/>
              <a:cs typeface="Arial"/>
              <a:sym typeface="Arial"/>
            </a:endParaRPr>
          </a:p>
          <a:p>
            <a:pPr marL="0" lvl="0" indent="0" algn="l" rtl="0">
              <a:lnSpc>
                <a:spcPct val="100000"/>
              </a:lnSpc>
              <a:spcBef>
                <a:spcPts val="0"/>
              </a:spcBef>
              <a:spcAft>
                <a:spcPts val="0"/>
              </a:spcAft>
              <a:buNone/>
            </a:pPr>
            <a:r>
              <a:rPr lang="en" sz="800">
                <a:solidFill>
                  <a:srgbClr val="333333"/>
                </a:solidFill>
                <a:latin typeface="Arial"/>
                <a:ea typeface="Arial"/>
                <a:cs typeface="Arial"/>
                <a:sym typeface="Arial"/>
              </a:rPr>
              <a:t>    { key: 'contents.0.claim.5.claim_line.5.procedure_code.4'},</a:t>
            </a:r>
            <a:endParaRPr sz="800">
              <a:solidFill>
                <a:srgbClr val="333333"/>
              </a:solidFill>
              <a:latin typeface="Arial"/>
              <a:ea typeface="Arial"/>
              <a:cs typeface="Arial"/>
              <a:sym typeface="Arial"/>
            </a:endParaRPr>
          </a:p>
          <a:p>
            <a:pPr marL="0" lvl="0" indent="0" algn="l" rtl="0">
              <a:lnSpc>
                <a:spcPct val="100000"/>
              </a:lnSpc>
              <a:spcBef>
                <a:spcPts val="0"/>
              </a:spcBef>
              <a:spcAft>
                <a:spcPts val="0"/>
              </a:spcAft>
              <a:buNone/>
            </a:pPr>
            <a:r>
              <a:rPr lang="en" sz="800">
                <a:solidFill>
                  <a:srgbClr val="333333"/>
                </a:solidFill>
                <a:latin typeface="Arial"/>
                <a:ea typeface="Arial"/>
                <a:cs typeface="Arial"/>
                <a:sym typeface="Arial"/>
              </a:rPr>
              <a:t>    { key: 'contents.1.claim.5.claim_line.5.procedure_code.2'} ], diagnosis_code: [ 	</a:t>
            </a:r>
            <a:endParaRPr sz="800">
              <a:solidFill>
                <a:srgbClr val="333333"/>
              </a:solidFill>
              <a:latin typeface="Arial"/>
              <a:ea typeface="Arial"/>
              <a:cs typeface="Arial"/>
              <a:sym typeface="Arial"/>
            </a:endParaRPr>
          </a:p>
          <a:p>
            <a:pPr marL="0" lvl="0" indent="0" algn="l" rtl="0">
              <a:lnSpc>
                <a:spcPct val="100000"/>
              </a:lnSpc>
              <a:spcBef>
                <a:spcPts val="0"/>
              </a:spcBef>
              <a:spcAft>
                <a:spcPts val="0"/>
              </a:spcAft>
              <a:buNone/>
            </a:pPr>
            <a:r>
              <a:rPr lang="en" sz="800">
                <a:solidFill>
                  <a:srgbClr val="333333"/>
                </a:solidFill>
                <a:latin typeface="Arial"/>
                <a:ea typeface="Arial"/>
                <a:cs typeface="Arial"/>
                <a:sym typeface="Arial"/>
              </a:rPr>
              <a:t>    { key: 'contents.0.claim.5.claim_line.5.diagnosis_code.6'},</a:t>
            </a:r>
            <a:endParaRPr sz="800">
              <a:solidFill>
                <a:srgbClr val="333333"/>
              </a:solidFill>
              <a:latin typeface="Arial"/>
              <a:ea typeface="Arial"/>
              <a:cs typeface="Arial"/>
              <a:sym typeface="Arial"/>
            </a:endParaRPr>
          </a:p>
          <a:p>
            <a:pPr marL="0" lvl="0" indent="0" algn="l" rtl="0">
              <a:lnSpc>
                <a:spcPct val="100000"/>
              </a:lnSpc>
              <a:spcBef>
                <a:spcPts val="0"/>
              </a:spcBef>
              <a:spcAft>
                <a:spcPts val="0"/>
              </a:spcAft>
              <a:buNone/>
            </a:pPr>
            <a:r>
              <a:rPr lang="en" sz="800">
                <a:solidFill>
                  <a:srgbClr val="333333"/>
                </a:solidFill>
                <a:latin typeface="Arial"/>
                <a:ea typeface="Arial"/>
                <a:cs typeface="Arial"/>
                <a:sym typeface="Arial"/>
              </a:rPr>
              <a:t>    { key: 'contents.1.claim.5.claim_line.5.diagnosis_code.6'} ], </a:t>
            </a:r>
            <a:endParaRPr sz="800"/>
          </a:p>
        </p:txBody>
      </p:sp>
      <p:sp>
        <p:nvSpPr>
          <p:cNvPr id="254" name="Google Shape;254;p37"/>
          <p:cNvSpPr txBox="1"/>
          <p:nvPr/>
        </p:nvSpPr>
        <p:spPr>
          <a:xfrm>
            <a:off x="6139250" y="1314500"/>
            <a:ext cx="274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Do these match? - </a:t>
            </a:r>
            <a:r>
              <a:rPr lang="en" sz="1000">
                <a:latin typeface="Lato"/>
                <a:ea typeface="Lato"/>
                <a:cs typeface="Lato"/>
                <a:sym typeface="Lato"/>
              </a:rPr>
              <a:t>Yes</a:t>
            </a:r>
            <a:endParaRPr sz="1000">
              <a:latin typeface="Lato"/>
              <a:ea typeface="Lato"/>
              <a:cs typeface="Lato"/>
              <a:sym typeface="Lato"/>
            </a:endParaRPr>
          </a:p>
        </p:txBody>
      </p:sp>
      <p:sp>
        <p:nvSpPr>
          <p:cNvPr id="255" name="Google Shape;255;p37"/>
          <p:cNvSpPr txBox="1"/>
          <p:nvPr/>
        </p:nvSpPr>
        <p:spPr>
          <a:xfrm>
            <a:off x="111400" y="2907650"/>
            <a:ext cx="274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Why?</a:t>
            </a:r>
            <a:endParaRPr>
              <a:latin typeface="Lato"/>
              <a:ea typeface="Lato"/>
              <a:cs typeface="Lato"/>
              <a:sym typeface="Lato"/>
            </a:endParaRPr>
          </a:p>
        </p:txBody>
      </p:sp>
      <p:sp>
        <p:nvSpPr>
          <p:cNvPr id="256" name="Google Shape;256;p37"/>
          <p:cNvSpPr txBox="1">
            <a:spLocks noGrp="1"/>
          </p:cNvSpPr>
          <p:nvPr>
            <p:ph type="body" idx="1"/>
          </p:nvPr>
        </p:nvSpPr>
        <p:spPr>
          <a:xfrm>
            <a:off x="111400" y="3307850"/>
            <a:ext cx="2928000" cy="622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800"/>
              <a:t>Matches on member and claim</a:t>
            </a:r>
            <a:endParaRPr sz="800"/>
          </a:p>
          <a:p>
            <a:pPr marL="0" lvl="0" indent="0" algn="l" rtl="0">
              <a:lnSpc>
                <a:spcPct val="100000"/>
              </a:lnSpc>
              <a:spcBef>
                <a:spcPts val="0"/>
              </a:spcBef>
              <a:spcAft>
                <a:spcPts val="0"/>
              </a:spcAft>
              <a:buNone/>
            </a:pPr>
            <a:endParaRPr sz="800"/>
          </a:p>
          <a:p>
            <a:pPr marL="0" lvl="0" indent="0" algn="l" rtl="0">
              <a:lnSpc>
                <a:spcPct val="100000"/>
              </a:lnSpc>
              <a:spcBef>
                <a:spcPts val="0"/>
              </a:spcBef>
              <a:spcAft>
                <a:spcPts val="0"/>
              </a:spcAft>
              <a:buNone/>
            </a:pPr>
            <a:endParaRPr sz="800"/>
          </a:p>
        </p:txBody>
      </p:sp>
      <p:sp>
        <p:nvSpPr>
          <p:cNvPr id="257" name="Google Shape;257;p37"/>
          <p:cNvSpPr txBox="1"/>
          <p:nvPr/>
        </p:nvSpPr>
        <p:spPr>
          <a:xfrm>
            <a:off x="3159400" y="2907650"/>
            <a:ext cx="274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Questions?</a:t>
            </a:r>
            <a:endParaRPr>
              <a:latin typeface="Lato"/>
              <a:ea typeface="Lato"/>
              <a:cs typeface="Lato"/>
              <a:sym typeface="Lato"/>
            </a:endParaRPr>
          </a:p>
        </p:txBody>
      </p:sp>
      <p:sp>
        <p:nvSpPr>
          <p:cNvPr id="258" name="Google Shape;258;p37"/>
          <p:cNvSpPr txBox="1">
            <a:spLocks noGrp="1"/>
          </p:cNvSpPr>
          <p:nvPr>
            <p:ph type="body" idx="1"/>
          </p:nvPr>
        </p:nvSpPr>
        <p:spPr>
          <a:xfrm>
            <a:off x="3159400" y="3307850"/>
            <a:ext cx="2928000" cy="622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800"/>
              <a:t>Do we allow to match at various levels?</a:t>
            </a:r>
            <a:endParaRPr sz="800"/>
          </a:p>
          <a:p>
            <a:pPr marL="0" lvl="0" indent="0" algn="l" rtl="0">
              <a:lnSpc>
                <a:spcPct val="100000"/>
              </a:lnSpc>
              <a:spcBef>
                <a:spcPts val="0"/>
              </a:spcBef>
              <a:spcAft>
                <a:spcPts val="0"/>
              </a:spcAft>
              <a:buNone/>
            </a:pPr>
            <a:r>
              <a:rPr lang="en" sz="800"/>
              <a:t>What do we return?</a:t>
            </a:r>
            <a:endParaRPr sz="800"/>
          </a:p>
          <a:p>
            <a:pPr marL="0" lvl="0" indent="0" algn="l" rtl="0">
              <a:lnSpc>
                <a:spcPct val="100000"/>
              </a:lnSpc>
              <a:spcBef>
                <a:spcPts val="0"/>
              </a:spcBef>
              <a:spcAft>
                <a:spcPts val="0"/>
              </a:spcAft>
              <a:buNone/>
            </a:pPr>
            <a:endParaRPr sz="800"/>
          </a:p>
        </p:txBody>
      </p:sp>
      <p:sp>
        <p:nvSpPr>
          <p:cNvPr id="259" name="Google Shape;259;p37"/>
          <p:cNvSpPr txBox="1"/>
          <p:nvPr/>
        </p:nvSpPr>
        <p:spPr>
          <a:xfrm>
            <a:off x="6139250" y="2907650"/>
            <a:ext cx="274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Why?</a:t>
            </a:r>
            <a:endParaRPr>
              <a:latin typeface="Lato"/>
              <a:ea typeface="Lato"/>
              <a:cs typeface="Lato"/>
              <a:sym typeface="Lato"/>
            </a:endParaRPr>
          </a:p>
        </p:txBody>
      </p:sp>
      <p:sp>
        <p:nvSpPr>
          <p:cNvPr id="260" name="Google Shape;260;p37"/>
          <p:cNvSpPr txBox="1">
            <a:spLocks noGrp="1"/>
          </p:cNvSpPr>
          <p:nvPr>
            <p:ph type="body" idx="1"/>
          </p:nvPr>
        </p:nvSpPr>
        <p:spPr>
          <a:xfrm>
            <a:off x="6139250" y="3307850"/>
            <a:ext cx="2928000" cy="622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800"/>
              <a:t>Because we match across the search criteria</a:t>
            </a:r>
            <a:endParaRPr sz="800"/>
          </a:p>
          <a:p>
            <a:pPr marL="0" lvl="0" indent="0" algn="l" rtl="0">
              <a:lnSpc>
                <a:spcPct val="100000"/>
              </a:lnSpc>
              <a:spcBef>
                <a:spcPts val="0"/>
              </a:spcBef>
              <a:spcAft>
                <a:spcPts val="0"/>
              </a:spcAft>
              <a:buNone/>
            </a:pPr>
            <a:endParaRPr sz="800"/>
          </a:p>
          <a:p>
            <a:pPr marL="0" lvl="0" indent="0" algn="l" rtl="0">
              <a:lnSpc>
                <a:spcPct val="100000"/>
              </a:lnSpc>
              <a:spcBef>
                <a:spcPts val="0"/>
              </a:spcBef>
              <a:spcAft>
                <a:spcPts val="0"/>
              </a:spcAft>
              <a:buNone/>
            </a:pPr>
            <a:endParaRPr sz="800"/>
          </a:p>
        </p:txBody>
      </p:sp>
      <p:sp>
        <p:nvSpPr>
          <p:cNvPr id="261" name="Google Shape;261;p37"/>
          <p:cNvSpPr txBox="1"/>
          <p:nvPr/>
        </p:nvSpPr>
        <p:spPr>
          <a:xfrm>
            <a:off x="111400" y="3801975"/>
            <a:ext cx="274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What do we return?</a:t>
            </a:r>
            <a:endParaRPr>
              <a:latin typeface="Lato"/>
              <a:ea typeface="Lato"/>
              <a:cs typeface="Lato"/>
              <a:sym typeface="Lato"/>
            </a:endParaRPr>
          </a:p>
        </p:txBody>
      </p:sp>
      <p:sp>
        <p:nvSpPr>
          <p:cNvPr id="262" name="Google Shape;262;p37"/>
          <p:cNvSpPr txBox="1"/>
          <p:nvPr/>
        </p:nvSpPr>
        <p:spPr>
          <a:xfrm>
            <a:off x="3200100" y="3778250"/>
            <a:ext cx="274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What do we return?</a:t>
            </a:r>
            <a:endParaRPr>
              <a:latin typeface="Lato"/>
              <a:ea typeface="Lato"/>
              <a:cs typeface="Lato"/>
              <a:sym typeface="Lato"/>
            </a:endParaRPr>
          </a:p>
        </p:txBody>
      </p:sp>
      <p:sp>
        <p:nvSpPr>
          <p:cNvPr id="263" name="Google Shape;263;p37"/>
          <p:cNvSpPr txBox="1"/>
          <p:nvPr/>
        </p:nvSpPr>
        <p:spPr>
          <a:xfrm>
            <a:off x="6139250" y="3778250"/>
            <a:ext cx="274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What do we return?</a:t>
            </a:r>
            <a:endParaRPr>
              <a:latin typeface="Lato"/>
              <a:ea typeface="Lato"/>
              <a:cs typeface="Lato"/>
              <a:sym typeface="Lato"/>
            </a:endParaRPr>
          </a:p>
        </p:txBody>
      </p:sp>
      <p:sp>
        <p:nvSpPr>
          <p:cNvPr id="264" name="Google Shape;264;p37"/>
          <p:cNvSpPr txBox="1">
            <a:spLocks noGrp="1"/>
          </p:cNvSpPr>
          <p:nvPr>
            <p:ph type="body" idx="1"/>
          </p:nvPr>
        </p:nvSpPr>
        <p:spPr>
          <a:xfrm>
            <a:off x="111400" y="4202175"/>
            <a:ext cx="2928000" cy="622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800"/>
              <a:t>[contents.0,</a:t>
            </a:r>
            <a:endParaRPr sz="800"/>
          </a:p>
          <a:p>
            <a:pPr marL="0" lvl="0" indent="0" algn="l" rtl="0">
              <a:lnSpc>
                <a:spcPct val="100000"/>
              </a:lnSpc>
              <a:spcBef>
                <a:spcPts val="0"/>
              </a:spcBef>
              <a:spcAft>
                <a:spcPts val="0"/>
              </a:spcAft>
              <a:buNone/>
            </a:pPr>
            <a:r>
              <a:rPr lang="en" sz="800"/>
              <a:t>contents.0.claim.5]</a:t>
            </a:r>
            <a:endParaRPr sz="800"/>
          </a:p>
        </p:txBody>
      </p:sp>
      <p:sp>
        <p:nvSpPr>
          <p:cNvPr id="265" name="Google Shape;265;p37"/>
          <p:cNvSpPr txBox="1">
            <a:spLocks noGrp="1"/>
          </p:cNvSpPr>
          <p:nvPr>
            <p:ph type="body" idx="1"/>
          </p:nvPr>
        </p:nvSpPr>
        <p:spPr>
          <a:xfrm>
            <a:off x="3200100" y="4125975"/>
            <a:ext cx="2928000" cy="622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800"/>
              <a:t>[contents.0]</a:t>
            </a:r>
            <a:endParaRPr sz="800"/>
          </a:p>
        </p:txBody>
      </p:sp>
      <p:sp>
        <p:nvSpPr>
          <p:cNvPr id="266" name="Google Shape;266;p37"/>
          <p:cNvSpPr txBox="1">
            <a:spLocks noGrp="1"/>
          </p:cNvSpPr>
          <p:nvPr>
            <p:ph type="body" idx="1"/>
          </p:nvPr>
        </p:nvSpPr>
        <p:spPr>
          <a:xfrm>
            <a:off x="6171900" y="4125975"/>
            <a:ext cx="2928000" cy="622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800"/>
              <a:t>[contents.0,</a:t>
            </a:r>
            <a:endParaRPr sz="800"/>
          </a:p>
          <a:p>
            <a:pPr marL="0" lvl="0" indent="0" algn="l" rtl="0">
              <a:lnSpc>
                <a:spcPct val="100000"/>
              </a:lnSpc>
              <a:spcBef>
                <a:spcPts val="0"/>
              </a:spcBef>
              <a:spcAft>
                <a:spcPts val="0"/>
              </a:spcAft>
              <a:buNone/>
            </a:pPr>
            <a:r>
              <a:rPr lang="en" sz="800"/>
              <a:t>contents.1,</a:t>
            </a:r>
            <a:endParaRPr sz="800"/>
          </a:p>
          <a:p>
            <a:pPr marL="0" lvl="0" indent="0" algn="l" rtl="0">
              <a:lnSpc>
                <a:spcPct val="100000"/>
              </a:lnSpc>
              <a:spcBef>
                <a:spcPts val="0"/>
              </a:spcBef>
              <a:spcAft>
                <a:spcPts val="0"/>
              </a:spcAft>
              <a:buNone/>
            </a:pPr>
            <a:r>
              <a:rPr lang="en" sz="800"/>
              <a:t>contents.0.claim.5,</a:t>
            </a:r>
            <a:endParaRPr sz="800"/>
          </a:p>
          <a:p>
            <a:pPr marL="0" lvl="0" indent="0" algn="l" rtl="0">
              <a:lnSpc>
                <a:spcPct val="100000"/>
              </a:lnSpc>
              <a:spcBef>
                <a:spcPts val="0"/>
              </a:spcBef>
              <a:spcAft>
                <a:spcPts val="0"/>
              </a:spcAft>
              <a:buNone/>
            </a:pPr>
            <a:r>
              <a:rPr lang="en" sz="800"/>
              <a:t>contents.1.claim.5]</a:t>
            </a:r>
            <a:endParaRPr sz="800"/>
          </a:p>
        </p:txBody>
      </p:sp>
      <p:sp>
        <p:nvSpPr>
          <p:cNvPr id="267" name="Google Shape;267;p37"/>
          <p:cNvSpPr txBox="1"/>
          <p:nvPr/>
        </p:nvSpPr>
        <p:spPr>
          <a:xfrm>
            <a:off x="0" y="4833375"/>
            <a:ext cx="9144000" cy="307800"/>
          </a:xfrm>
          <a:prstGeom prst="rect">
            <a:avLst/>
          </a:prstGeom>
          <a:solidFill>
            <a:srgbClr val="D0E0E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Lato"/>
                <a:ea typeface="Lato"/>
                <a:cs typeface="Lato"/>
                <a:sym typeface="Lato"/>
              </a:rPr>
              <a:t>Next Steps: 1. Define how to match keys at different levels // 2. Define the return object (structure and contents) </a:t>
            </a:r>
            <a:endParaRPr sz="800">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8"/>
          <p:cNvSpPr txBox="1">
            <a:spLocks noGrp="1"/>
          </p:cNvSpPr>
          <p:nvPr>
            <p:ph type="body" idx="1"/>
          </p:nvPr>
        </p:nvSpPr>
        <p:spPr>
          <a:xfrm>
            <a:off x="729450" y="1295550"/>
            <a:ext cx="7688700" cy="374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100">
                <a:latin typeface="Courier New"/>
                <a:ea typeface="Courier New"/>
                <a:cs typeface="Courier New"/>
                <a:sym typeface="Courier New"/>
              </a:rPr>
              <a:t>Provider Taxonomy Codes:				Procedure Codes:</a:t>
            </a:r>
            <a:endParaRPr sz="1100">
              <a:latin typeface="Courier New"/>
              <a:ea typeface="Courier New"/>
              <a:cs typeface="Courier New"/>
              <a:sym typeface="Courier New"/>
            </a:endParaRPr>
          </a:p>
        </p:txBody>
      </p:sp>
      <p:sp>
        <p:nvSpPr>
          <p:cNvPr id="273" name="Google Shape;273;p38"/>
          <p:cNvSpPr txBox="1">
            <a:spLocks noGrp="1"/>
          </p:cNvSpPr>
          <p:nvPr>
            <p:ph type="title"/>
          </p:nvPr>
        </p:nvSpPr>
        <p:spPr>
          <a:xfrm>
            <a:off x="727650" y="5768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Ambulatory Visit Identification (cont.)</a:t>
            </a:r>
            <a:endParaRPr/>
          </a:p>
        </p:txBody>
      </p:sp>
      <p:pic>
        <p:nvPicPr>
          <p:cNvPr id="274" name="Google Shape;274;p38"/>
          <p:cNvPicPr preferRelativeResize="0"/>
          <p:nvPr/>
        </p:nvPicPr>
        <p:blipFill>
          <a:blip r:embed="rId3">
            <a:alphaModFix/>
          </a:blip>
          <a:stretch>
            <a:fillRect/>
          </a:stretch>
        </p:blipFill>
        <p:spPr>
          <a:xfrm>
            <a:off x="4524725" y="1674450"/>
            <a:ext cx="4430750" cy="2228626"/>
          </a:xfrm>
          <a:prstGeom prst="rect">
            <a:avLst/>
          </a:prstGeom>
          <a:noFill/>
          <a:ln>
            <a:noFill/>
          </a:ln>
        </p:spPr>
      </p:pic>
      <p:pic>
        <p:nvPicPr>
          <p:cNvPr id="275" name="Google Shape;275;p38"/>
          <p:cNvPicPr preferRelativeResize="0"/>
          <p:nvPr/>
        </p:nvPicPr>
        <p:blipFill>
          <a:blip r:embed="rId4">
            <a:alphaModFix/>
          </a:blip>
          <a:stretch>
            <a:fillRect/>
          </a:stretch>
        </p:blipFill>
        <p:spPr>
          <a:xfrm>
            <a:off x="107550" y="1691325"/>
            <a:ext cx="4307325" cy="9105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9"/>
          <p:cNvSpPr txBox="1">
            <a:spLocks noGrp="1"/>
          </p:cNvSpPr>
          <p:nvPr>
            <p:ph type="body" idx="1"/>
          </p:nvPr>
        </p:nvSpPr>
        <p:spPr>
          <a:xfrm>
            <a:off x="729450" y="1295550"/>
            <a:ext cx="7688700" cy="374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800" b="1">
                <a:solidFill>
                  <a:srgbClr val="000000"/>
                </a:solidFill>
                <a:latin typeface="Courier New"/>
                <a:ea typeface="Courier New"/>
                <a:cs typeface="Courier New"/>
                <a:sym typeface="Courier New"/>
              </a:rPr>
              <a:t>Indicator Importance:</a:t>
            </a:r>
            <a:endParaRPr sz="8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800" b="1">
                <a:solidFill>
                  <a:srgbClr val="666666"/>
                </a:solidFill>
                <a:latin typeface="Courier New"/>
                <a:ea typeface="Courier New"/>
                <a:cs typeface="Courier New"/>
                <a:sym typeface="Courier New"/>
              </a:rPr>
              <a:t>   Quality measure of efficiency for inpatient facility</a:t>
            </a:r>
            <a:r>
              <a:rPr lang="en" sz="800" b="1">
                <a:latin typeface="Courier New"/>
                <a:ea typeface="Courier New"/>
                <a:cs typeface="Courier New"/>
                <a:sym typeface="Courier New"/>
              </a:rPr>
              <a:t>  </a:t>
            </a: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800" b="1">
                <a:solidFill>
                  <a:srgbClr val="000000"/>
                </a:solidFill>
                <a:latin typeface="Courier New"/>
                <a:ea typeface="Courier New"/>
                <a:cs typeface="Courier New"/>
                <a:sym typeface="Courier New"/>
              </a:rPr>
              <a:t>Measures:</a:t>
            </a:r>
            <a:r>
              <a:rPr lang="en" sz="800" b="1">
                <a:latin typeface="Courier New"/>
                <a:ea typeface="Courier New"/>
                <a:cs typeface="Courier New"/>
                <a:sym typeface="Courier New"/>
              </a:rPr>
              <a:t> </a:t>
            </a:r>
            <a:endParaRPr sz="800" b="1">
              <a:latin typeface="Courier New"/>
              <a:ea typeface="Courier New"/>
              <a:cs typeface="Courier New"/>
              <a:sym typeface="Courier New"/>
            </a:endParaRPr>
          </a:p>
          <a:p>
            <a:pPr marL="285750" lvl="0" indent="-107950" algn="l" rtl="0">
              <a:lnSpc>
                <a:spcPct val="100000"/>
              </a:lnSpc>
              <a:spcBef>
                <a:spcPts val="0"/>
              </a:spcBef>
              <a:spcAft>
                <a:spcPts val="0"/>
              </a:spcAft>
              <a:buClr>
                <a:srgbClr val="666666"/>
              </a:buClr>
              <a:buSzPts val="800"/>
              <a:buFont typeface="Courier New"/>
              <a:buChar char="●"/>
            </a:pPr>
            <a:r>
              <a:rPr lang="en" sz="800" b="1">
                <a:solidFill>
                  <a:srgbClr val="666666"/>
                </a:solidFill>
                <a:latin typeface="Courier New"/>
                <a:ea typeface="Courier New"/>
                <a:cs typeface="Courier New"/>
                <a:sym typeface="Courier New"/>
              </a:rPr>
              <a:t>Length of Stay (LOS): Member inpatient claim</a:t>
            </a:r>
            <a:endParaRPr sz="800" b="1">
              <a:solidFill>
                <a:srgbClr val="666666"/>
              </a:solidFill>
              <a:latin typeface="Courier New"/>
              <a:ea typeface="Courier New"/>
              <a:cs typeface="Courier New"/>
              <a:sym typeface="Courier New"/>
            </a:endParaRPr>
          </a:p>
          <a:p>
            <a:pPr marL="285750" lvl="0" indent="-107950" algn="l" rtl="0">
              <a:lnSpc>
                <a:spcPct val="100000"/>
              </a:lnSpc>
              <a:spcBef>
                <a:spcPts val="0"/>
              </a:spcBef>
              <a:spcAft>
                <a:spcPts val="0"/>
              </a:spcAft>
              <a:buClr>
                <a:srgbClr val="666666"/>
              </a:buClr>
              <a:buSzPts val="800"/>
              <a:buFont typeface="Courier New"/>
              <a:buChar char="●"/>
            </a:pPr>
            <a:r>
              <a:rPr lang="en" sz="800" b="1">
                <a:solidFill>
                  <a:srgbClr val="666666"/>
                </a:solidFill>
                <a:latin typeface="Courier New"/>
                <a:ea typeface="Courier New"/>
                <a:cs typeface="Courier New"/>
                <a:sym typeface="Courier New"/>
              </a:rPr>
              <a:t>Average LOS (ALOS): Arithmetic mean of LOS for patient population</a:t>
            </a:r>
            <a:endParaRPr sz="800" b="1">
              <a:solidFill>
                <a:srgbClr val="666666"/>
              </a:solidFill>
              <a:latin typeface="Courier New"/>
              <a:ea typeface="Courier New"/>
              <a:cs typeface="Courier New"/>
              <a:sym typeface="Courier New"/>
            </a:endParaRPr>
          </a:p>
          <a:p>
            <a:pPr marL="285750" lvl="0" indent="-107950" algn="l" rtl="0">
              <a:lnSpc>
                <a:spcPct val="100000"/>
              </a:lnSpc>
              <a:spcBef>
                <a:spcPts val="0"/>
              </a:spcBef>
              <a:spcAft>
                <a:spcPts val="0"/>
              </a:spcAft>
              <a:buClr>
                <a:srgbClr val="666666"/>
              </a:buClr>
              <a:buSzPts val="800"/>
              <a:buFont typeface="Courier New"/>
              <a:buChar char="●"/>
            </a:pPr>
            <a:r>
              <a:rPr lang="en" sz="800" b="1">
                <a:solidFill>
                  <a:srgbClr val="666666"/>
                </a:solidFill>
                <a:latin typeface="Courier New"/>
                <a:ea typeface="Courier New"/>
                <a:cs typeface="Courier New"/>
                <a:sym typeface="Courier New"/>
              </a:rPr>
              <a:t>Geometric Mean LOS (GMLOS): Geometric mean of LOS for patient population</a:t>
            </a:r>
            <a:endParaRPr sz="800" b="1">
              <a:solidFill>
                <a:srgbClr val="666666"/>
              </a:solidFill>
              <a:latin typeface="Courier New"/>
              <a:ea typeface="Courier New"/>
              <a:cs typeface="Courier New"/>
              <a:sym typeface="Courier New"/>
            </a:endParaRPr>
          </a:p>
          <a:p>
            <a:pPr marL="285750" lvl="0" indent="-107950" algn="l" rtl="0">
              <a:lnSpc>
                <a:spcPct val="100000"/>
              </a:lnSpc>
              <a:spcBef>
                <a:spcPts val="0"/>
              </a:spcBef>
              <a:spcAft>
                <a:spcPts val="0"/>
              </a:spcAft>
              <a:buClr>
                <a:srgbClr val="666666"/>
              </a:buClr>
              <a:buSzPts val="800"/>
              <a:buFont typeface="Courier New"/>
              <a:buChar char="●"/>
            </a:pPr>
            <a:r>
              <a:rPr lang="en" sz="800" b="1">
                <a:solidFill>
                  <a:srgbClr val="666666"/>
                </a:solidFill>
                <a:latin typeface="Courier New"/>
                <a:ea typeface="Courier New"/>
                <a:cs typeface="Courier New"/>
                <a:sym typeface="Courier New"/>
              </a:rPr>
              <a:t>Median LOS (MLOS): Median LOS for patient population</a:t>
            </a:r>
            <a:endParaRPr sz="800" b="1">
              <a:solidFill>
                <a:srgbClr val="666666"/>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800" b="1">
              <a:solidFill>
                <a:srgbClr val="666666"/>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800" b="1">
                <a:solidFill>
                  <a:srgbClr val="000000"/>
                </a:solidFill>
                <a:latin typeface="Courier New"/>
                <a:ea typeface="Courier New"/>
                <a:cs typeface="Courier New"/>
                <a:sym typeface="Courier New"/>
              </a:rPr>
              <a:t>Assumptions:</a:t>
            </a:r>
            <a:endParaRPr sz="800" b="1">
              <a:solidFill>
                <a:srgbClr val="666666"/>
              </a:solidFill>
              <a:latin typeface="Courier New"/>
              <a:ea typeface="Courier New"/>
              <a:cs typeface="Courier New"/>
              <a:sym typeface="Courier New"/>
            </a:endParaRPr>
          </a:p>
          <a:p>
            <a:pPr marL="342900" lvl="0" indent="-107950" algn="l" rtl="0">
              <a:lnSpc>
                <a:spcPct val="100000"/>
              </a:lnSpc>
              <a:spcBef>
                <a:spcPts val="0"/>
              </a:spcBef>
              <a:spcAft>
                <a:spcPts val="0"/>
              </a:spcAft>
              <a:buClr>
                <a:srgbClr val="666666"/>
              </a:buClr>
              <a:buSzPts val="800"/>
              <a:buFont typeface="Courier New"/>
              <a:buAutoNum type="arabicPeriod"/>
            </a:pPr>
            <a:r>
              <a:rPr lang="en" sz="800" b="1">
                <a:solidFill>
                  <a:srgbClr val="666666"/>
                </a:solidFill>
                <a:latin typeface="Courier New"/>
                <a:ea typeface="Courier New"/>
                <a:cs typeface="Courier New"/>
                <a:sym typeface="Courier New"/>
              </a:rPr>
              <a:t>Inpatient setting</a:t>
            </a:r>
            <a:endParaRPr sz="800" b="1">
              <a:solidFill>
                <a:srgbClr val="666666"/>
              </a:solidFill>
              <a:latin typeface="Courier New"/>
              <a:ea typeface="Courier New"/>
              <a:cs typeface="Courier New"/>
              <a:sym typeface="Courier New"/>
            </a:endParaRPr>
          </a:p>
          <a:p>
            <a:pPr marL="342900" lvl="0" indent="-107950" algn="l" rtl="0">
              <a:lnSpc>
                <a:spcPct val="100000"/>
              </a:lnSpc>
              <a:spcBef>
                <a:spcPts val="0"/>
              </a:spcBef>
              <a:spcAft>
                <a:spcPts val="0"/>
              </a:spcAft>
              <a:buClr>
                <a:srgbClr val="666666"/>
              </a:buClr>
              <a:buSzPts val="800"/>
              <a:buFont typeface="Courier New"/>
              <a:buAutoNum type="arabicPeriod"/>
            </a:pPr>
            <a:r>
              <a:rPr lang="en" sz="800" b="1">
                <a:solidFill>
                  <a:srgbClr val="666666"/>
                </a:solidFill>
                <a:latin typeface="Courier New"/>
                <a:ea typeface="Courier New"/>
                <a:cs typeface="Courier New"/>
                <a:sym typeface="Courier New"/>
              </a:rPr>
              <a:t>Room &amp; Board rev code</a:t>
            </a:r>
            <a:endParaRPr sz="800" b="1">
              <a:solidFill>
                <a:srgbClr val="666666"/>
              </a:solidFill>
              <a:latin typeface="Courier New"/>
              <a:ea typeface="Courier New"/>
              <a:cs typeface="Courier New"/>
              <a:sym typeface="Courier New"/>
            </a:endParaRPr>
          </a:p>
          <a:p>
            <a:pPr marL="342900" lvl="0" indent="-107950" algn="l" rtl="0">
              <a:lnSpc>
                <a:spcPct val="100000"/>
              </a:lnSpc>
              <a:spcBef>
                <a:spcPts val="0"/>
              </a:spcBef>
              <a:spcAft>
                <a:spcPts val="0"/>
              </a:spcAft>
              <a:buClr>
                <a:srgbClr val="666666"/>
              </a:buClr>
              <a:buSzPts val="800"/>
              <a:buFont typeface="Courier New"/>
              <a:buAutoNum type="arabicPeriod"/>
            </a:pPr>
            <a:r>
              <a:rPr lang="en" sz="800" b="1">
                <a:solidFill>
                  <a:srgbClr val="666666"/>
                </a:solidFill>
                <a:latin typeface="Courier New"/>
                <a:ea typeface="Courier New"/>
                <a:cs typeface="Courier New"/>
                <a:sym typeface="Courier New"/>
              </a:rPr>
              <a:t>Include only stays of 1 day or more, with cap at 365 days</a:t>
            </a:r>
            <a:endParaRPr sz="800" b="1">
              <a:solidFill>
                <a:srgbClr val="666666"/>
              </a:solidFill>
              <a:latin typeface="Courier New"/>
              <a:ea typeface="Courier New"/>
              <a:cs typeface="Courier New"/>
              <a:sym typeface="Courier New"/>
            </a:endParaRPr>
          </a:p>
          <a:p>
            <a:pPr marL="342900" lvl="0" indent="-107950" algn="l" rtl="0">
              <a:lnSpc>
                <a:spcPct val="100000"/>
              </a:lnSpc>
              <a:spcBef>
                <a:spcPts val="0"/>
              </a:spcBef>
              <a:spcAft>
                <a:spcPts val="0"/>
              </a:spcAft>
              <a:buClr>
                <a:srgbClr val="666666"/>
              </a:buClr>
              <a:buSzPts val="800"/>
              <a:buFont typeface="Courier New"/>
              <a:buAutoNum type="arabicPeriod"/>
            </a:pPr>
            <a:r>
              <a:rPr lang="en" sz="800" b="1">
                <a:solidFill>
                  <a:srgbClr val="666666"/>
                </a:solidFill>
                <a:latin typeface="Courier New"/>
                <a:ea typeface="Courier New"/>
                <a:cs typeface="Courier New"/>
                <a:sym typeface="Courier New"/>
              </a:rPr>
              <a:t>No Diagnosis/DRG categorization due to small sample size</a:t>
            </a:r>
            <a:endParaRPr sz="800" b="1">
              <a:solidFill>
                <a:srgbClr val="666666"/>
              </a:solidFill>
              <a:latin typeface="Courier New"/>
              <a:ea typeface="Courier New"/>
              <a:cs typeface="Courier New"/>
              <a:sym typeface="Courier New"/>
            </a:endParaRPr>
          </a:p>
          <a:p>
            <a:pPr marL="342900" lvl="0" indent="-107950" algn="l" rtl="0">
              <a:lnSpc>
                <a:spcPct val="100000"/>
              </a:lnSpc>
              <a:spcBef>
                <a:spcPts val="0"/>
              </a:spcBef>
              <a:spcAft>
                <a:spcPts val="0"/>
              </a:spcAft>
              <a:buClr>
                <a:srgbClr val="666666"/>
              </a:buClr>
              <a:buSzPts val="800"/>
              <a:buFont typeface="Courier New"/>
              <a:buAutoNum type="arabicPeriod"/>
            </a:pPr>
            <a:r>
              <a:rPr lang="en" sz="800" b="1">
                <a:solidFill>
                  <a:srgbClr val="666666"/>
                </a:solidFill>
                <a:latin typeface="Courier New"/>
                <a:ea typeface="Courier New"/>
                <a:cs typeface="Courier New"/>
                <a:sym typeface="Courier New"/>
              </a:rPr>
              <a:t>No date exclusions</a:t>
            </a:r>
            <a:endParaRPr sz="800" b="1">
              <a:solidFill>
                <a:srgbClr val="666666"/>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800" b="1">
              <a:solidFill>
                <a:srgbClr val="666666"/>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800" b="1">
                <a:solidFill>
                  <a:srgbClr val="000000"/>
                </a:solidFill>
                <a:latin typeface="Courier New"/>
                <a:ea typeface="Courier New"/>
                <a:cs typeface="Courier New"/>
                <a:sym typeface="Courier New"/>
              </a:rPr>
              <a:t>Criteria:</a:t>
            </a:r>
            <a:r>
              <a:rPr lang="en" sz="800" b="1">
                <a:latin typeface="Courier New"/>
                <a:ea typeface="Courier New"/>
                <a:cs typeface="Courier New"/>
                <a:sym typeface="Courier New"/>
              </a:rPr>
              <a:t> </a:t>
            </a:r>
            <a:endParaRPr sz="800" b="1">
              <a:latin typeface="Courier New"/>
              <a:ea typeface="Courier New"/>
              <a:cs typeface="Courier New"/>
              <a:sym typeface="Courier New"/>
            </a:endParaRPr>
          </a:p>
          <a:p>
            <a:pPr marL="285750" lvl="0" indent="-107950" algn="l" rtl="0">
              <a:lnSpc>
                <a:spcPct val="100000"/>
              </a:lnSpc>
              <a:spcBef>
                <a:spcPts val="0"/>
              </a:spcBef>
              <a:spcAft>
                <a:spcPts val="0"/>
              </a:spcAft>
              <a:buClr>
                <a:srgbClr val="666666"/>
              </a:buClr>
              <a:buSzPts val="800"/>
              <a:buFont typeface="Courier New"/>
              <a:buChar char="●"/>
            </a:pPr>
            <a:r>
              <a:rPr lang="en" sz="800" b="1">
                <a:solidFill>
                  <a:srgbClr val="666666"/>
                </a:solidFill>
                <a:latin typeface="Courier New"/>
                <a:ea typeface="Courier New"/>
                <a:cs typeface="Courier New"/>
                <a:sym typeface="Courier New"/>
              </a:rPr>
              <a:t>claimtype = ‘I’ (institutional)</a:t>
            </a:r>
            <a:endParaRPr sz="800" b="1">
              <a:solidFill>
                <a:srgbClr val="666666"/>
              </a:solidFill>
              <a:latin typeface="Courier New"/>
              <a:ea typeface="Courier New"/>
              <a:cs typeface="Courier New"/>
              <a:sym typeface="Courier New"/>
            </a:endParaRPr>
          </a:p>
          <a:p>
            <a:pPr marL="285750" lvl="0" indent="-107950" algn="l" rtl="0">
              <a:lnSpc>
                <a:spcPct val="100000"/>
              </a:lnSpc>
              <a:spcBef>
                <a:spcPts val="0"/>
              </a:spcBef>
              <a:spcAft>
                <a:spcPts val="0"/>
              </a:spcAft>
              <a:buClr>
                <a:srgbClr val="666666"/>
              </a:buClr>
              <a:buSzPts val="800"/>
              <a:buFont typeface="Courier New"/>
              <a:buChar char="●"/>
            </a:pPr>
            <a:r>
              <a:rPr lang="en" sz="800" b="1">
                <a:solidFill>
                  <a:srgbClr val="666666"/>
                </a:solidFill>
                <a:latin typeface="Courier New"/>
                <a:ea typeface="Courier New"/>
                <a:cs typeface="Courier New"/>
                <a:sym typeface="Courier New"/>
              </a:rPr>
              <a:t>typeofbill = ‘^1[12].&amp;’</a:t>
            </a:r>
            <a:endParaRPr sz="800" b="1">
              <a:solidFill>
                <a:srgbClr val="666666"/>
              </a:solidFill>
              <a:latin typeface="Courier New"/>
              <a:ea typeface="Courier New"/>
              <a:cs typeface="Courier New"/>
              <a:sym typeface="Courier New"/>
            </a:endParaRPr>
          </a:p>
          <a:p>
            <a:pPr marL="285750" lvl="0" indent="-107950" algn="l" rtl="0">
              <a:lnSpc>
                <a:spcPct val="100000"/>
              </a:lnSpc>
              <a:spcBef>
                <a:spcPts val="0"/>
              </a:spcBef>
              <a:spcAft>
                <a:spcPts val="0"/>
              </a:spcAft>
              <a:buClr>
                <a:srgbClr val="666666"/>
              </a:buClr>
              <a:buSzPts val="800"/>
              <a:buFont typeface="Courier New"/>
              <a:buChar char="●"/>
            </a:pPr>
            <a:r>
              <a:rPr lang="en" sz="800" b="1">
                <a:solidFill>
                  <a:srgbClr val="666666"/>
                </a:solidFill>
                <a:latin typeface="Courier New"/>
                <a:ea typeface="Courier New"/>
                <a:cs typeface="Courier New"/>
                <a:sym typeface="Courier New"/>
              </a:rPr>
              <a:t>revenuecode = ‘^1.’</a:t>
            </a:r>
            <a:endParaRPr sz="800" b="1">
              <a:solidFill>
                <a:srgbClr val="666666"/>
              </a:solidFill>
              <a:latin typeface="Courier New"/>
              <a:ea typeface="Courier New"/>
              <a:cs typeface="Courier New"/>
              <a:sym typeface="Courier New"/>
            </a:endParaRPr>
          </a:p>
          <a:p>
            <a:pPr marL="285750" lvl="0" indent="-107950" algn="l" rtl="0">
              <a:lnSpc>
                <a:spcPct val="100000"/>
              </a:lnSpc>
              <a:spcBef>
                <a:spcPts val="0"/>
              </a:spcBef>
              <a:spcAft>
                <a:spcPts val="0"/>
              </a:spcAft>
              <a:buClr>
                <a:srgbClr val="666666"/>
              </a:buClr>
              <a:buSzPts val="800"/>
              <a:buFont typeface="Courier New"/>
              <a:buChar char="●"/>
            </a:pPr>
            <a:r>
              <a:rPr lang="en" sz="800" b="1">
                <a:solidFill>
                  <a:srgbClr val="666666"/>
                </a:solidFill>
                <a:latin typeface="Courier New"/>
                <a:ea typeface="Courier New"/>
                <a:cs typeface="Courier New"/>
                <a:sym typeface="Courier New"/>
              </a:rPr>
              <a:t>length of stay = discharge_date - admission_date (&gt; 0)</a:t>
            </a:r>
            <a:endParaRPr sz="800" b="1">
              <a:solidFill>
                <a:srgbClr val="666666"/>
              </a:solidFill>
              <a:latin typeface="Courier New"/>
              <a:ea typeface="Courier New"/>
              <a:cs typeface="Courier New"/>
              <a:sym typeface="Courier New"/>
            </a:endParaRPr>
          </a:p>
          <a:p>
            <a:pPr marL="457200" lvl="0" indent="0" algn="l" rtl="0">
              <a:lnSpc>
                <a:spcPct val="100000"/>
              </a:lnSpc>
              <a:spcBef>
                <a:spcPts val="0"/>
              </a:spcBef>
              <a:spcAft>
                <a:spcPts val="0"/>
              </a:spcAft>
              <a:buNone/>
            </a:pPr>
            <a:endParaRPr sz="800" b="1">
              <a:solidFill>
                <a:srgbClr val="666666"/>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8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8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800" b="1">
              <a:solidFill>
                <a:srgbClr val="000000"/>
              </a:solidFill>
              <a:latin typeface="Courier New"/>
              <a:ea typeface="Courier New"/>
              <a:cs typeface="Courier New"/>
              <a:sym typeface="Courier New"/>
            </a:endParaRPr>
          </a:p>
          <a:p>
            <a:pPr marL="457200" lvl="0" indent="0" algn="l" rtl="0">
              <a:lnSpc>
                <a:spcPct val="100000"/>
              </a:lnSpc>
              <a:spcBef>
                <a:spcPts val="0"/>
              </a:spcBef>
              <a:spcAft>
                <a:spcPts val="0"/>
              </a:spcAft>
              <a:buNone/>
            </a:pPr>
            <a:r>
              <a:rPr lang="en" sz="800" b="1">
                <a:solidFill>
                  <a:srgbClr val="666666"/>
                </a:solidFill>
                <a:latin typeface="Courier New"/>
                <a:ea typeface="Courier New"/>
                <a:cs typeface="Courier New"/>
                <a:sym typeface="Courier New"/>
              </a:rPr>
              <a:t> </a:t>
            </a:r>
            <a:endParaRPr sz="800" b="1">
              <a:solidFill>
                <a:srgbClr val="666666"/>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800" b="1">
              <a:solidFill>
                <a:srgbClr val="666666"/>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800" b="1">
              <a:solidFill>
                <a:srgbClr val="666666"/>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800" b="1">
                <a:latin typeface="Courier New"/>
                <a:ea typeface="Courier New"/>
                <a:cs typeface="Courier New"/>
                <a:sym typeface="Courier New"/>
              </a:rPr>
              <a:t>	</a:t>
            </a:r>
            <a:endParaRPr sz="800" b="1">
              <a:latin typeface="Courier New"/>
              <a:ea typeface="Courier New"/>
              <a:cs typeface="Courier New"/>
              <a:sym typeface="Courier New"/>
            </a:endParaRPr>
          </a:p>
          <a:p>
            <a:pPr marL="914400" lvl="0" indent="0" algn="l" rtl="0">
              <a:lnSpc>
                <a:spcPct val="100000"/>
              </a:lnSpc>
              <a:spcBef>
                <a:spcPts val="0"/>
              </a:spcBef>
              <a:spcAft>
                <a:spcPts val="0"/>
              </a:spcAft>
              <a:buNone/>
            </a:pPr>
            <a:endParaRPr sz="800">
              <a:latin typeface="Courier New"/>
              <a:ea typeface="Courier New"/>
              <a:cs typeface="Courier New"/>
              <a:sym typeface="Courier New"/>
            </a:endParaRPr>
          </a:p>
          <a:p>
            <a:pPr marL="0" lvl="0" indent="0" algn="l" rtl="0">
              <a:lnSpc>
                <a:spcPct val="100000"/>
              </a:lnSpc>
              <a:spcBef>
                <a:spcPts val="0"/>
              </a:spcBef>
              <a:spcAft>
                <a:spcPts val="0"/>
              </a:spcAft>
              <a:buNone/>
            </a:pPr>
            <a:endParaRPr sz="800">
              <a:latin typeface="Courier New"/>
              <a:ea typeface="Courier New"/>
              <a:cs typeface="Courier New"/>
              <a:sym typeface="Courier New"/>
            </a:endParaRPr>
          </a:p>
          <a:p>
            <a:pPr marL="0" lvl="0" indent="0" algn="l" rtl="0">
              <a:lnSpc>
                <a:spcPct val="100000"/>
              </a:lnSpc>
              <a:spcBef>
                <a:spcPts val="0"/>
              </a:spcBef>
              <a:spcAft>
                <a:spcPts val="0"/>
              </a:spcAft>
              <a:buNone/>
            </a:pPr>
            <a:endParaRPr sz="800" i="1">
              <a:solidFill>
                <a:srgbClr val="666666"/>
              </a:solidFill>
              <a:latin typeface="Courier New"/>
              <a:ea typeface="Courier New"/>
              <a:cs typeface="Courier New"/>
              <a:sym typeface="Courier New"/>
            </a:endParaRPr>
          </a:p>
        </p:txBody>
      </p:sp>
      <p:sp>
        <p:nvSpPr>
          <p:cNvPr id="281" name="Google Shape;281;p39"/>
          <p:cNvSpPr txBox="1">
            <a:spLocks noGrp="1"/>
          </p:cNvSpPr>
          <p:nvPr>
            <p:ph type="title"/>
          </p:nvPr>
        </p:nvSpPr>
        <p:spPr>
          <a:xfrm>
            <a:off x="727650" y="5768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Length of Stay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7650" y="5768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Learning Concepts</a:t>
            </a:r>
            <a:endParaRPr/>
          </a:p>
        </p:txBody>
      </p:sp>
      <p:sp>
        <p:nvSpPr>
          <p:cNvPr id="107" name="Google Shape;107;p16"/>
          <p:cNvSpPr txBox="1">
            <a:spLocks noGrp="1"/>
          </p:cNvSpPr>
          <p:nvPr>
            <p:ph type="body" idx="1"/>
          </p:nvPr>
        </p:nvSpPr>
        <p:spPr>
          <a:xfrm>
            <a:off x="729450" y="1454400"/>
            <a:ext cx="7688700" cy="3635999"/>
          </a:xfrm>
          <a:prstGeom prst="rect">
            <a:avLst/>
          </a:prstGeom>
        </p:spPr>
        <p:txBody>
          <a:bodyPr spcFirstLastPara="1" wrap="square" lIns="91425" tIns="91425" rIns="91425" bIns="91425" anchor="t" anchorCtr="0">
            <a:normAutofit lnSpcReduction="10000"/>
          </a:bodyPr>
          <a:lstStyle/>
          <a:p>
            <a:pPr lvl="0">
              <a:lnSpc>
                <a:spcPct val="100000"/>
              </a:lnSpc>
              <a:spcBef>
                <a:spcPts val="1000"/>
              </a:spcBef>
            </a:pPr>
            <a:r>
              <a:rPr lang="en" b="1" dirty="0"/>
              <a:t>Python</a:t>
            </a:r>
            <a:r>
              <a:rPr lang="en" dirty="0"/>
              <a:t> - Process medical claims to create and return metrics</a:t>
            </a:r>
            <a:endParaRPr lang="en-US" dirty="0"/>
          </a:p>
          <a:p>
            <a:pPr lvl="1">
              <a:lnSpc>
                <a:spcPct val="100000"/>
              </a:lnSpc>
              <a:spcBef>
                <a:spcPts val="1000"/>
              </a:spcBef>
            </a:pPr>
            <a:r>
              <a:rPr lang="en-US" dirty="0"/>
              <a:t>Concepts applied: Conditionals (if else), loops, list comprehension, Object Oriented Programming</a:t>
            </a:r>
            <a:endParaRPr dirty="0"/>
          </a:p>
          <a:p>
            <a:pPr lvl="0">
              <a:lnSpc>
                <a:spcPct val="100000"/>
              </a:lnSpc>
              <a:spcBef>
                <a:spcPts val="1000"/>
              </a:spcBef>
            </a:pPr>
            <a:r>
              <a:rPr lang="en" b="1" dirty="0"/>
              <a:t>Healthcare Concepts</a:t>
            </a:r>
            <a:r>
              <a:rPr lang="en" dirty="0"/>
              <a:t> - </a:t>
            </a:r>
            <a:r>
              <a:rPr lang="en-US" dirty="0"/>
              <a:t>Types of Billing (Institutional vs Professional), Types of Codes (Revenue vs Procedure vs Diagnosis) </a:t>
            </a:r>
          </a:p>
          <a:p>
            <a:pPr lvl="1">
              <a:lnSpc>
                <a:spcPct val="100000"/>
              </a:lnSpc>
              <a:spcBef>
                <a:spcPts val="1000"/>
              </a:spcBef>
            </a:pPr>
            <a:r>
              <a:rPr lang="en-US" dirty="0"/>
              <a:t>Revenue codes are used on hospital bills to tell the payers (insurance companies) where the patient was when they received treatment (room and board). </a:t>
            </a:r>
          </a:p>
          <a:p>
            <a:pPr lvl="1">
              <a:lnSpc>
                <a:spcPct val="100000"/>
              </a:lnSpc>
              <a:spcBef>
                <a:spcPts val="1000"/>
              </a:spcBef>
            </a:pPr>
            <a:r>
              <a:rPr lang="en-US" dirty="0"/>
              <a:t>Procedure codes (CPT codes) are used by healthcare providers to describe the services they provided to the insurance companies for payment. </a:t>
            </a:r>
          </a:p>
          <a:p>
            <a:pPr lvl="1">
              <a:lnSpc>
                <a:spcPct val="100000"/>
              </a:lnSpc>
              <a:spcBef>
                <a:spcPts val="1000"/>
              </a:spcBef>
            </a:pPr>
            <a:r>
              <a:rPr lang="en-US" dirty="0"/>
              <a:t>Diagnosis codes (ICD-10 codes) describe the patient's medical condition and are required on claims submitted by healthcare professionals to the payers.</a:t>
            </a:r>
          </a:p>
          <a:p>
            <a:pPr lvl="0">
              <a:lnSpc>
                <a:spcPct val="100000"/>
              </a:lnSpc>
              <a:spcBef>
                <a:spcPts val="1000"/>
              </a:spcBef>
            </a:pPr>
            <a:r>
              <a:rPr lang="en" b="1" dirty="0"/>
              <a:t>REST APIs</a:t>
            </a:r>
            <a:r>
              <a:rPr lang="en" dirty="0"/>
              <a:t> - What are they and how can we interact with them?</a:t>
            </a:r>
            <a:endParaRPr dirty="0"/>
          </a:p>
          <a:p>
            <a:pPr marL="457200" lvl="0" indent="-311150" algn="l" rtl="0">
              <a:lnSpc>
                <a:spcPct val="100000"/>
              </a:lnSpc>
              <a:spcBef>
                <a:spcPts val="1000"/>
              </a:spcBef>
              <a:spcAft>
                <a:spcPts val="0"/>
              </a:spcAft>
              <a:buSzPts val="1300"/>
              <a:buChar char="●"/>
            </a:pPr>
            <a:r>
              <a:rPr lang="en" b="1" dirty="0"/>
              <a:t>JSON</a:t>
            </a:r>
            <a:r>
              <a:rPr lang="en" dirty="0"/>
              <a:t> - Build a JSON structure for medical claims / Return a JSON structure with metrics</a:t>
            </a:r>
            <a:endParaRPr dirty="0"/>
          </a:p>
          <a:p>
            <a:pPr marL="457200" lvl="0" indent="-311150" algn="l" rtl="0">
              <a:lnSpc>
                <a:spcPct val="100000"/>
              </a:lnSpc>
              <a:spcBef>
                <a:spcPts val="1000"/>
              </a:spcBef>
              <a:spcAft>
                <a:spcPts val="1000"/>
              </a:spcAft>
              <a:buSzPts val="1300"/>
              <a:buChar char="●"/>
            </a:pPr>
            <a:r>
              <a:rPr lang="en" b="1" dirty="0"/>
              <a:t>AWS (Lambda &amp; API Gateway)</a:t>
            </a:r>
            <a:r>
              <a:rPr lang="en" dirty="0"/>
              <a:t> - Set up a Lambda function and API Gateway in AWS</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0"/>
          <p:cNvSpPr txBox="1">
            <a:spLocks noGrp="1"/>
          </p:cNvSpPr>
          <p:nvPr>
            <p:ph type="body" idx="1"/>
          </p:nvPr>
        </p:nvSpPr>
        <p:spPr>
          <a:xfrm>
            <a:off x="729450" y="1295550"/>
            <a:ext cx="7688700" cy="374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800" b="1">
                <a:solidFill>
                  <a:srgbClr val="000000"/>
                </a:solidFill>
                <a:latin typeface="Courier New"/>
                <a:ea typeface="Courier New"/>
                <a:cs typeface="Courier New"/>
                <a:sym typeface="Courier New"/>
              </a:rPr>
              <a:t>Calculations:</a:t>
            </a:r>
            <a:endParaRPr sz="8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8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800" b="1">
                <a:solidFill>
                  <a:srgbClr val="000000"/>
                </a:solidFill>
                <a:latin typeface="Courier New"/>
                <a:ea typeface="Courier New"/>
                <a:cs typeface="Courier New"/>
                <a:sym typeface="Courier New"/>
              </a:rPr>
              <a:t>Returned JSON structure / payload:</a:t>
            </a:r>
            <a:endParaRPr sz="8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8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800" b="1">
                <a:solidFill>
                  <a:srgbClr val="000000"/>
                </a:solidFill>
                <a:latin typeface="Courier New"/>
                <a:ea typeface="Courier New"/>
                <a:cs typeface="Courier New"/>
                <a:sym typeface="Courier New"/>
              </a:rPr>
              <a:t>{</a:t>
            </a:r>
            <a:endParaRPr sz="8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800" b="1">
                <a:solidFill>
                  <a:srgbClr val="000000"/>
                </a:solidFill>
                <a:latin typeface="Courier New"/>
                <a:ea typeface="Courier New"/>
                <a:cs typeface="Courier New"/>
                <a:sym typeface="Courier New"/>
              </a:rPr>
              <a:t>  “measure_title”, “length of stay”,</a:t>
            </a:r>
            <a:endParaRPr sz="8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800" b="1">
                <a:solidFill>
                  <a:srgbClr val="000000"/>
                </a:solidFill>
                <a:latin typeface="Courier New"/>
                <a:ea typeface="Courier New"/>
                <a:cs typeface="Courier New"/>
                <a:sym typeface="Courier New"/>
              </a:rPr>
              <a:t>  “date”, “2022-05-03”, </a:t>
            </a:r>
            <a:endParaRPr sz="8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800" b="1">
                <a:solidFill>
                  <a:srgbClr val="000000"/>
                </a:solidFill>
                <a:latin typeface="Courier New"/>
                <a:ea typeface="Courier New"/>
                <a:cs typeface="Courier New"/>
                <a:sym typeface="Courier New"/>
              </a:rPr>
              <a:t>  “measure_payload”,</a:t>
            </a:r>
            <a:endParaRPr sz="8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800" b="1">
                <a:solidFill>
                  <a:srgbClr val="000000"/>
                </a:solidFill>
                <a:latin typeface="Courier New"/>
                <a:ea typeface="Courier New"/>
                <a:cs typeface="Courier New"/>
                <a:sym typeface="Courier New"/>
              </a:rPr>
              <a:t>  {</a:t>
            </a:r>
            <a:endParaRPr sz="8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800" b="1">
                <a:solidFill>
                  <a:srgbClr val="000000"/>
                </a:solidFill>
                <a:latin typeface="Courier New"/>
                <a:ea typeface="Courier New"/>
                <a:cs typeface="Courier New"/>
                <a:sym typeface="Courier New"/>
              </a:rPr>
              <a:t>     “Group”, </a:t>
            </a:r>
            <a:endParaRPr sz="8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800" b="1">
                <a:solidFill>
                  <a:srgbClr val="000000"/>
                </a:solidFill>
                <a:latin typeface="Courier New"/>
                <a:ea typeface="Courier New"/>
                <a:cs typeface="Courier New"/>
                <a:sym typeface="Courier New"/>
              </a:rPr>
              <a:t>     [</a:t>
            </a:r>
            <a:endParaRPr sz="8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800" b="1">
                <a:solidFill>
                  <a:srgbClr val="000000"/>
                </a:solidFill>
                <a:latin typeface="Courier New"/>
                <a:ea typeface="Courier New"/>
                <a:cs typeface="Courier New"/>
                <a:sym typeface="Courier New"/>
              </a:rPr>
              <a:t>	{</a:t>
            </a:r>
            <a:endParaRPr sz="8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800" b="1">
                <a:solidFill>
                  <a:srgbClr val="000000"/>
                </a:solidFill>
                <a:latin typeface="Courier New"/>
                <a:ea typeface="Courier New"/>
                <a:cs typeface="Courier New"/>
                <a:sym typeface="Courier New"/>
              </a:rPr>
              <a:t>	  “measure”, “ALOS”,</a:t>
            </a:r>
            <a:endParaRPr sz="8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800" b="1">
                <a:solidFill>
                  <a:srgbClr val="000000"/>
                </a:solidFill>
                <a:latin typeface="Courier New"/>
                <a:ea typeface="Courier New"/>
                <a:cs typeface="Courier New"/>
                <a:sym typeface="Courier New"/>
              </a:rPr>
              <a:t>	  “value”, 6.7, 	</a:t>
            </a:r>
            <a:endParaRPr sz="8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800" b="1">
                <a:solidFill>
                  <a:srgbClr val="000000"/>
                </a:solidFill>
                <a:latin typeface="Courier New"/>
                <a:ea typeface="Courier New"/>
                <a:cs typeface="Courier New"/>
                <a:sym typeface="Courier New"/>
              </a:rPr>
              <a:t>	},</a:t>
            </a:r>
            <a:endParaRPr sz="8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800" b="1">
                <a:solidFill>
                  <a:srgbClr val="000000"/>
                </a:solidFill>
                <a:latin typeface="Courier New"/>
                <a:ea typeface="Courier New"/>
                <a:cs typeface="Courier New"/>
                <a:sym typeface="Courier New"/>
              </a:rPr>
              <a:t>	{</a:t>
            </a:r>
            <a:endParaRPr sz="8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800" b="1">
                <a:solidFill>
                  <a:srgbClr val="000000"/>
                </a:solidFill>
                <a:latin typeface="Courier New"/>
                <a:ea typeface="Courier New"/>
                <a:cs typeface="Courier New"/>
                <a:sym typeface="Courier New"/>
              </a:rPr>
              <a:t>	  “measure”, “GMLOS”,</a:t>
            </a:r>
            <a:endParaRPr sz="8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800" b="1">
                <a:solidFill>
                  <a:srgbClr val="000000"/>
                </a:solidFill>
                <a:latin typeface="Courier New"/>
                <a:ea typeface="Courier New"/>
                <a:cs typeface="Courier New"/>
                <a:sym typeface="Courier New"/>
              </a:rPr>
              <a:t>	  “value”, 6.2, 	</a:t>
            </a:r>
            <a:endParaRPr sz="8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800" b="1">
                <a:solidFill>
                  <a:srgbClr val="000000"/>
                </a:solidFill>
                <a:latin typeface="Courier New"/>
                <a:ea typeface="Courier New"/>
                <a:cs typeface="Courier New"/>
                <a:sym typeface="Courier New"/>
              </a:rPr>
              <a:t>	},</a:t>
            </a:r>
            <a:endParaRPr sz="8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800" b="1">
                <a:solidFill>
                  <a:srgbClr val="000000"/>
                </a:solidFill>
                <a:latin typeface="Courier New"/>
                <a:ea typeface="Courier New"/>
                <a:cs typeface="Courier New"/>
                <a:sym typeface="Courier New"/>
              </a:rPr>
              <a:t>	…</a:t>
            </a:r>
            <a:endParaRPr sz="8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800" b="1">
                <a:solidFill>
                  <a:srgbClr val="000000"/>
                </a:solidFill>
                <a:latin typeface="Courier New"/>
                <a:ea typeface="Courier New"/>
                <a:cs typeface="Courier New"/>
                <a:sym typeface="Courier New"/>
              </a:rPr>
              <a:t>     ],</a:t>
            </a:r>
            <a:endParaRPr sz="8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800" b="1">
                <a:solidFill>
                  <a:srgbClr val="000000"/>
                </a:solidFill>
                <a:latin typeface="Courier New"/>
                <a:ea typeface="Courier New"/>
                <a:cs typeface="Courier New"/>
                <a:sym typeface="Courier New"/>
              </a:rPr>
              <a:t>     “Member”, </a:t>
            </a:r>
            <a:endParaRPr sz="8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800" b="1">
                <a:solidFill>
                  <a:srgbClr val="000000"/>
                </a:solidFill>
                <a:latin typeface="Courier New"/>
                <a:ea typeface="Courier New"/>
                <a:cs typeface="Courier New"/>
                <a:sym typeface="Courier New"/>
              </a:rPr>
              <a:t>     [</a:t>
            </a:r>
            <a:endParaRPr sz="8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800" b="1">
                <a:solidFill>
                  <a:srgbClr val="000000"/>
                </a:solidFill>
                <a:latin typeface="Courier New"/>
                <a:ea typeface="Courier New"/>
                <a:cs typeface="Courier New"/>
                <a:sym typeface="Courier New"/>
              </a:rPr>
              <a:t>       {</a:t>
            </a:r>
            <a:endParaRPr sz="8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800" b="1">
                <a:solidFill>
                  <a:srgbClr val="000000"/>
                </a:solidFill>
                <a:latin typeface="Courier New"/>
                <a:ea typeface="Courier New"/>
                <a:cs typeface="Courier New"/>
                <a:sym typeface="Courier New"/>
              </a:rPr>
              <a:t>	},</a:t>
            </a:r>
            <a:endParaRPr sz="8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800" b="1">
                <a:solidFill>
                  <a:srgbClr val="000000"/>
                </a:solidFill>
                <a:latin typeface="Courier New"/>
                <a:ea typeface="Courier New"/>
                <a:cs typeface="Courier New"/>
                <a:sym typeface="Courier New"/>
              </a:rPr>
              <a:t>     ]</a:t>
            </a:r>
            <a:endParaRPr sz="8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800" b="1">
                <a:solidFill>
                  <a:srgbClr val="000000"/>
                </a:solidFill>
                <a:latin typeface="Courier New"/>
                <a:ea typeface="Courier New"/>
                <a:cs typeface="Courier New"/>
                <a:sym typeface="Courier New"/>
              </a:rPr>
              <a:t>  }</a:t>
            </a:r>
            <a:endParaRPr sz="8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800" b="1">
                <a:solidFill>
                  <a:srgbClr val="000000"/>
                </a:solidFill>
                <a:latin typeface="Courier New"/>
                <a:ea typeface="Courier New"/>
                <a:cs typeface="Courier New"/>
                <a:sym typeface="Courier New"/>
              </a:rPr>
              <a:t>}</a:t>
            </a:r>
            <a:endParaRPr sz="8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8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800" b="1">
              <a:solidFill>
                <a:srgbClr val="000000"/>
              </a:solidFill>
              <a:latin typeface="Courier New"/>
              <a:ea typeface="Courier New"/>
              <a:cs typeface="Courier New"/>
              <a:sym typeface="Courier New"/>
            </a:endParaRPr>
          </a:p>
          <a:p>
            <a:pPr marL="457200" lvl="0" indent="0" algn="l" rtl="0">
              <a:lnSpc>
                <a:spcPct val="100000"/>
              </a:lnSpc>
              <a:spcBef>
                <a:spcPts val="0"/>
              </a:spcBef>
              <a:spcAft>
                <a:spcPts val="0"/>
              </a:spcAft>
              <a:buNone/>
            </a:pPr>
            <a:r>
              <a:rPr lang="en" sz="800" b="1">
                <a:solidFill>
                  <a:srgbClr val="666666"/>
                </a:solidFill>
                <a:latin typeface="Courier New"/>
                <a:ea typeface="Courier New"/>
                <a:cs typeface="Courier New"/>
                <a:sym typeface="Courier New"/>
              </a:rPr>
              <a:t> </a:t>
            </a:r>
            <a:endParaRPr sz="800" b="1">
              <a:solidFill>
                <a:srgbClr val="666666"/>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800" b="1">
              <a:solidFill>
                <a:srgbClr val="666666"/>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800" b="1">
              <a:solidFill>
                <a:srgbClr val="666666"/>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800" b="1">
                <a:latin typeface="Courier New"/>
                <a:ea typeface="Courier New"/>
                <a:cs typeface="Courier New"/>
                <a:sym typeface="Courier New"/>
              </a:rPr>
              <a:t>	</a:t>
            </a:r>
            <a:endParaRPr sz="800" b="1">
              <a:latin typeface="Courier New"/>
              <a:ea typeface="Courier New"/>
              <a:cs typeface="Courier New"/>
              <a:sym typeface="Courier New"/>
            </a:endParaRPr>
          </a:p>
          <a:p>
            <a:pPr marL="914400" lvl="0" indent="0" algn="l" rtl="0">
              <a:lnSpc>
                <a:spcPct val="100000"/>
              </a:lnSpc>
              <a:spcBef>
                <a:spcPts val="0"/>
              </a:spcBef>
              <a:spcAft>
                <a:spcPts val="0"/>
              </a:spcAft>
              <a:buNone/>
            </a:pPr>
            <a:endParaRPr sz="800">
              <a:latin typeface="Courier New"/>
              <a:ea typeface="Courier New"/>
              <a:cs typeface="Courier New"/>
              <a:sym typeface="Courier New"/>
            </a:endParaRPr>
          </a:p>
          <a:p>
            <a:pPr marL="0" lvl="0" indent="0" algn="l" rtl="0">
              <a:lnSpc>
                <a:spcPct val="100000"/>
              </a:lnSpc>
              <a:spcBef>
                <a:spcPts val="0"/>
              </a:spcBef>
              <a:spcAft>
                <a:spcPts val="0"/>
              </a:spcAft>
              <a:buNone/>
            </a:pPr>
            <a:endParaRPr sz="800">
              <a:latin typeface="Courier New"/>
              <a:ea typeface="Courier New"/>
              <a:cs typeface="Courier New"/>
              <a:sym typeface="Courier New"/>
            </a:endParaRPr>
          </a:p>
          <a:p>
            <a:pPr marL="0" lvl="0" indent="0" algn="l" rtl="0">
              <a:lnSpc>
                <a:spcPct val="100000"/>
              </a:lnSpc>
              <a:spcBef>
                <a:spcPts val="0"/>
              </a:spcBef>
              <a:spcAft>
                <a:spcPts val="0"/>
              </a:spcAft>
              <a:buNone/>
            </a:pPr>
            <a:endParaRPr sz="800" i="1">
              <a:solidFill>
                <a:srgbClr val="666666"/>
              </a:solidFill>
              <a:latin typeface="Courier New"/>
              <a:ea typeface="Courier New"/>
              <a:cs typeface="Courier New"/>
              <a:sym typeface="Courier New"/>
            </a:endParaRPr>
          </a:p>
        </p:txBody>
      </p:sp>
      <p:sp>
        <p:nvSpPr>
          <p:cNvPr id="287" name="Google Shape;287;p40"/>
          <p:cNvSpPr txBox="1">
            <a:spLocks noGrp="1"/>
          </p:cNvSpPr>
          <p:nvPr>
            <p:ph type="title"/>
          </p:nvPr>
        </p:nvSpPr>
        <p:spPr>
          <a:xfrm>
            <a:off x="727650" y="5768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Length of Stay </a:t>
            </a:r>
            <a:r>
              <a:rPr lang="en" sz="1488"/>
              <a:t>(cont)</a:t>
            </a:r>
            <a:endParaRPr sz="1488"/>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Identifying Inpatient Admission Event</a:t>
            </a:r>
            <a:endParaRPr/>
          </a:p>
        </p:txBody>
      </p:sp>
      <p:sp>
        <p:nvSpPr>
          <p:cNvPr id="293" name="Google Shape;293;p41"/>
          <p:cNvSpPr txBox="1">
            <a:spLocks noGrp="1"/>
          </p:cNvSpPr>
          <p:nvPr>
            <p:ph type="body" idx="1"/>
          </p:nvPr>
        </p:nvSpPr>
        <p:spPr>
          <a:xfrm>
            <a:off x="729450" y="2078875"/>
            <a:ext cx="7688700" cy="30645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Step 1: Limit to Institutional claims using claim_type = ‘I’</a:t>
            </a:r>
            <a:endParaRPr/>
          </a:p>
          <a:p>
            <a:pPr marL="0" lvl="0" indent="0" algn="l" rtl="0">
              <a:spcBef>
                <a:spcPts val="1200"/>
              </a:spcBef>
              <a:spcAft>
                <a:spcPts val="0"/>
              </a:spcAft>
              <a:buNone/>
            </a:pPr>
            <a:r>
              <a:rPr lang="en"/>
              <a:t>Step 2: Limit type_of_bill = 011X or 012X</a:t>
            </a:r>
            <a:endParaRPr/>
          </a:p>
          <a:p>
            <a:pPr marL="0" lvl="0" indent="457200" algn="l" rtl="0">
              <a:spcBef>
                <a:spcPts val="1200"/>
              </a:spcBef>
              <a:spcAft>
                <a:spcPts val="0"/>
              </a:spcAft>
              <a:buNone/>
            </a:pPr>
            <a:r>
              <a:rPr lang="en"/>
              <a:t>Logic: Second 1 indicates hospital; Third indicates Inpatient Part A (1) or Part B (2)</a:t>
            </a:r>
            <a:endParaRPr/>
          </a:p>
          <a:p>
            <a:pPr marL="0" lvl="0" indent="0" algn="l" rtl="0">
              <a:spcBef>
                <a:spcPts val="1200"/>
              </a:spcBef>
              <a:spcAft>
                <a:spcPts val="0"/>
              </a:spcAft>
              <a:buNone/>
            </a:pPr>
            <a:r>
              <a:rPr lang="en"/>
              <a:t>Step 3 : Limit to claims with UB revenue codes for inpatient services  (e.g. 0100 - 0219, 1000 - 1009)</a:t>
            </a:r>
            <a:endParaRPr/>
          </a:p>
          <a:p>
            <a:pPr marL="0" lvl="0" indent="0" algn="l" rtl="0">
              <a:spcBef>
                <a:spcPts val="1200"/>
              </a:spcBef>
              <a:spcAft>
                <a:spcPts val="0"/>
              </a:spcAft>
              <a:buNone/>
            </a:pPr>
            <a:r>
              <a:rPr lang="en"/>
              <a:t>In CDW: SELECT code FROM reference.revenue_code_dim WHERE sub_type = 'Accommodation Codes';</a:t>
            </a:r>
            <a:endParaRPr/>
          </a:p>
          <a:p>
            <a:pPr marL="0" lvl="0" indent="0" algn="l" rtl="0">
              <a:spcBef>
                <a:spcPts val="1200"/>
              </a:spcBef>
              <a:spcAft>
                <a:spcPts val="0"/>
              </a:spcAft>
              <a:buNone/>
            </a:pPr>
            <a:r>
              <a:rPr lang="en"/>
              <a:t>Step 4: Exclude discharge status code not in: ['07']  - </a:t>
            </a:r>
            <a:endParaRPr/>
          </a:p>
          <a:p>
            <a:pPr marL="0" lvl="0" indent="0" algn="l" rtl="0">
              <a:spcBef>
                <a:spcPts val="1200"/>
              </a:spcBef>
              <a:spcAft>
                <a:spcPts val="1200"/>
              </a:spcAft>
              <a:buNone/>
            </a:pPr>
            <a:r>
              <a:rPr lang="en"/>
              <a:t>Step 5: Count distinct discharge_date at the claims header level</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400">
                <a:latin typeface="Arial"/>
                <a:ea typeface="Arial"/>
                <a:cs typeface="Arial"/>
                <a:sym typeface="Arial"/>
              </a:rPr>
              <a:t>Charlson Comorbidity Index (CCI)</a:t>
            </a:r>
            <a:endParaRPr sz="2400">
              <a:latin typeface="Arial"/>
              <a:ea typeface="Arial"/>
              <a:cs typeface="Arial"/>
              <a:sym typeface="Arial"/>
            </a:endParaRPr>
          </a:p>
          <a:p>
            <a:pPr marL="0" lvl="0" indent="0" algn="l" rtl="0">
              <a:spcBef>
                <a:spcPts val="500"/>
              </a:spcBef>
              <a:spcAft>
                <a:spcPts val="500"/>
              </a:spcAft>
              <a:buNone/>
            </a:pPr>
            <a:endParaRPr sz="2400">
              <a:solidFill>
                <a:schemeClr val="accent1"/>
              </a:solidFill>
              <a:latin typeface="Arial"/>
              <a:ea typeface="Arial"/>
              <a:cs typeface="Arial"/>
              <a:sym typeface="Arial"/>
            </a:endParaRPr>
          </a:p>
        </p:txBody>
      </p:sp>
      <p:sp>
        <p:nvSpPr>
          <p:cNvPr id="299" name="Google Shape;299;p42"/>
          <p:cNvSpPr txBox="1">
            <a:spLocks noGrp="1"/>
          </p:cNvSpPr>
          <p:nvPr>
            <p:ph type="body" idx="1"/>
          </p:nvPr>
        </p:nvSpPr>
        <p:spPr>
          <a:xfrm>
            <a:off x="727650" y="2093500"/>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2"/>
                </a:solidFill>
              </a:rPr>
              <a:t>I did not put much thought into it and will come back ASAP.</a:t>
            </a:r>
            <a:endParaRPr/>
          </a:p>
        </p:txBody>
      </p:sp>
      <p:pic>
        <p:nvPicPr>
          <p:cNvPr id="300" name="Google Shape;300;p42"/>
          <p:cNvPicPr preferRelativeResize="0"/>
          <p:nvPr/>
        </p:nvPicPr>
        <p:blipFill>
          <a:blip r:embed="rId3">
            <a:alphaModFix/>
          </a:blip>
          <a:stretch>
            <a:fillRect/>
          </a:stretch>
        </p:blipFill>
        <p:spPr>
          <a:xfrm>
            <a:off x="847350" y="3003350"/>
            <a:ext cx="6742906" cy="1013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7650" y="5768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Retrospective</a:t>
            </a:r>
            <a:endParaRPr dirty="0"/>
          </a:p>
        </p:txBody>
      </p:sp>
      <p:sp>
        <p:nvSpPr>
          <p:cNvPr id="107" name="Google Shape;107;p16"/>
          <p:cNvSpPr txBox="1">
            <a:spLocks noGrp="1"/>
          </p:cNvSpPr>
          <p:nvPr>
            <p:ph type="body" idx="1"/>
          </p:nvPr>
        </p:nvSpPr>
        <p:spPr>
          <a:xfrm>
            <a:off x="729450" y="1454400"/>
            <a:ext cx="7688700" cy="3635999"/>
          </a:xfrm>
          <a:prstGeom prst="rect">
            <a:avLst/>
          </a:prstGeom>
        </p:spPr>
        <p:txBody>
          <a:bodyPr spcFirstLastPara="1" wrap="square" lIns="91425" tIns="91425" rIns="91425" bIns="91425" anchor="t" anchorCtr="0">
            <a:normAutofit/>
          </a:bodyPr>
          <a:lstStyle/>
          <a:p>
            <a:pPr marL="146050" lvl="0" indent="0">
              <a:lnSpc>
                <a:spcPct val="100000"/>
              </a:lnSpc>
              <a:spcBef>
                <a:spcPts val="1000"/>
              </a:spcBef>
              <a:buNone/>
            </a:pPr>
            <a:r>
              <a:rPr lang="en-US" b="1" dirty="0"/>
              <a:t>What went well?</a:t>
            </a:r>
            <a:endParaRPr dirty="0"/>
          </a:p>
          <a:p>
            <a:pPr lvl="0">
              <a:lnSpc>
                <a:spcPct val="100000"/>
              </a:lnSpc>
              <a:spcBef>
                <a:spcPts val="1000"/>
              </a:spcBef>
            </a:pPr>
            <a:r>
              <a:rPr lang="en-US" dirty="0"/>
              <a:t>Introduced and learned how to apply lots of new concepts (understand core Python concepts)</a:t>
            </a:r>
          </a:p>
          <a:p>
            <a:pPr lvl="0">
              <a:lnSpc>
                <a:spcPct val="100000"/>
              </a:lnSpc>
              <a:spcBef>
                <a:spcPts val="1000"/>
              </a:spcBef>
            </a:pPr>
            <a:r>
              <a:rPr lang="en-US" dirty="0"/>
              <a:t>Enthusiasm to learn, experiment, and fail is still present months later</a:t>
            </a:r>
          </a:p>
          <a:p>
            <a:pPr lvl="0">
              <a:lnSpc>
                <a:spcPct val="100000"/>
              </a:lnSpc>
              <a:spcBef>
                <a:spcPts val="1000"/>
              </a:spcBef>
            </a:pPr>
            <a:endParaRPr lang="en-US" dirty="0"/>
          </a:p>
          <a:p>
            <a:pPr marL="146050" indent="0">
              <a:lnSpc>
                <a:spcPct val="100000"/>
              </a:lnSpc>
              <a:spcBef>
                <a:spcPts val="1000"/>
              </a:spcBef>
              <a:buNone/>
            </a:pPr>
            <a:r>
              <a:rPr lang="en-US" b="1" dirty="0"/>
              <a:t>Challenges encountered</a:t>
            </a:r>
            <a:endParaRPr lang="en-US" dirty="0"/>
          </a:p>
          <a:p>
            <a:pPr lvl="0">
              <a:lnSpc>
                <a:spcPct val="100000"/>
              </a:lnSpc>
              <a:spcBef>
                <a:spcPts val="1000"/>
              </a:spcBef>
            </a:pPr>
            <a:r>
              <a:rPr lang="en-US" dirty="0"/>
              <a:t>Applying new concepts take time. Was hard on myself on understanding them more quickly</a:t>
            </a:r>
          </a:p>
          <a:p>
            <a:pPr lvl="0">
              <a:lnSpc>
                <a:spcPct val="100000"/>
              </a:lnSpc>
              <a:spcBef>
                <a:spcPts val="1000"/>
              </a:spcBef>
            </a:pPr>
            <a:r>
              <a:rPr lang="en-US" dirty="0"/>
              <a:t>Marathon, not sprint – consistency is key</a:t>
            </a:r>
          </a:p>
          <a:p>
            <a:pPr lvl="1">
              <a:lnSpc>
                <a:spcPct val="100000"/>
              </a:lnSpc>
              <a:spcBef>
                <a:spcPts val="1000"/>
              </a:spcBef>
            </a:pPr>
            <a:r>
              <a:rPr lang="en-US" dirty="0"/>
              <a:t>Dedicated 30– 60 minutes every day to learning and apply concepts in code</a:t>
            </a:r>
            <a:endParaRPr dirty="0"/>
          </a:p>
          <a:p>
            <a:pPr marL="457200" lvl="0" indent="-311150" algn="l" rtl="0">
              <a:lnSpc>
                <a:spcPct val="100000"/>
              </a:lnSpc>
              <a:spcBef>
                <a:spcPts val="1000"/>
              </a:spcBef>
              <a:spcAft>
                <a:spcPts val="0"/>
              </a:spcAft>
              <a:buSzPts val="1300"/>
              <a:buChar char="●"/>
            </a:pPr>
            <a:r>
              <a:rPr lang="en-US" dirty="0"/>
              <a:t>Lots of reliance on Rich and Gary </a:t>
            </a:r>
          </a:p>
          <a:p>
            <a:pPr lvl="1">
              <a:lnSpc>
                <a:spcPct val="100000"/>
              </a:lnSpc>
              <a:spcBef>
                <a:spcPts val="1000"/>
              </a:spcBef>
            </a:pPr>
            <a:r>
              <a:rPr lang="en-US" dirty="0"/>
              <a:t>Balance between working through problems independently and bringing in others with truly stuck</a:t>
            </a:r>
          </a:p>
        </p:txBody>
      </p:sp>
    </p:spTree>
    <p:extLst>
      <p:ext uri="{BB962C8B-B14F-4D97-AF65-F5344CB8AC3E}">
        <p14:creationId xmlns:p14="http://schemas.microsoft.com/office/powerpoint/2010/main" val="1656875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body" idx="1"/>
          </p:nvPr>
        </p:nvSpPr>
        <p:spPr>
          <a:xfrm>
            <a:off x="729450" y="1662550"/>
            <a:ext cx="7688700" cy="287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69"/>
              <a:t>Collaboration</a:t>
            </a:r>
            <a:r>
              <a:rPr lang="en"/>
              <a:t> </a:t>
            </a:r>
            <a:endParaRPr/>
          </a:p>
          <a:p>
            <a:pPr marL="342900" lvl="0" indent="-196850" algn="l" rtl="0">
              <a:spcBef>
                <a:spcPts val="0"/>
              </a:spcBef>
              <a:spcAft>
                <a:spcPts val="0"/>
              </a:spcAft>
              <a:buSzPts val="1300"/>
              <a:buChar char="-"/>
            </a:pPr>
            <a:r>
              <a:rPr lang="en"/>
              <a:t>The first time we’ve all been able to work together on the same project!</a:t>
            </a:r>
            <a:endParaRPr/>
          </a:p>
          <a:p>
            <a:pPr marL="0" lvl="0" indent="0" algn="l" rtl="0">
              <a:spcBef>
                <a:spcPts val="1200"/>
              </a:spcBef>
              <a:spcAft>
                <a:spcPts val="0"/>
              </a:spcAft>
              <a:buNone/>
            </a:pPr>
            <a:r>
              <a:rPr lang="en" sz="1535"/>
              <a:t>Everyone contributes</a:t>
            </a:r>
            <a:endParaRPr sz="1535"/>
          </a:p>
          <a:p>
            <a:pPr marL="342900" lvl="0" indent="-196850" algn="l" rtl="0">
              <a:spcBef>
                <a:spcPts val="0"/>
              </a:spcBef>
              <a:spcAft>
                <a:spcPts val="0"/>
              </a:spcAft>
              <a:buSzPts val="1300"/>
              <a:buChar char="-"/>
            </a:pPr>
            <a:r>
              <a:rPr lang="en"/>
              <a:t>Ideas, code, discussion, etc.</a:t>
            </a:r>
            <a:endParaRPr/>
          </a:p>
          <a:p>
            <a:pPr marL="0" lvl="0" indent="0" algn="l" rtl="0">
              <a:spcBef>
                <a:spcPts val="1200"/>
              </a:spcBef>
              <a:spcAft>
                <a:spcPts val="0"/>
              </a:spcAft>
              <a:buNone/>
            </a:pPr>
            <a:r>
              <a:rPr lang="en" sz="1500"/>
              <a:t>Everyone learns </a:t>
            </a:r>
            <a:endParaRPr sz="1500"/>
          </a:p>
          <a:p>
            <a:pPr marL="342900" lvl="0" indent="-196850" algn="l" rtl="0">
              <a:spcBef>
                <a:spcPts val="0"/>
              </a:spcBef>
              <a:spcAft>
                <a:spcPts val="0"/>
              </a:spcAft>
              <a:buSzPts val="1300"/>
              <a:buChar char="-"/>
            </a:pPr>
            <a:r>
              <a:rPr lang="en"/>
              <a:t>New technologies, programming skills, health care concepts, etc.</a:t>
            </a:r>
            <a:endParaRPr/>
          </a:p>
          <a:p>
            <a:pPr marL="0" lvl="0" indent="0" algn="l" rtl="0">
              <a:spcBef>
                <a:spcPts val="1200"/>
              </a:spcBef>
              <a:spcAft>
                <a:spcPts val="1200"/>
              </a:spcAft>
              <a:buNone/>
            </a:pPr>
            <a:r>
              <a:rPr lang="en" sz="1500"/>
              <a:t>A demo of our new proof of concept we can share with others</a:t>
            </a:r>
            <a:endParaRPr sz="1500"/>
          </a:p>
        </p:txBody>
      </p:sp>
      <p:sp>
        <p:nvSpPr>
          <p:cNvPr id="95" name="Google Shape;95;p14"/>
          <p:cNvSpPr txBox="1">
            <a:spLocks noGrp="1"/>
          </p:cNvSpPr>
          <p:nvPr>
            <p:ph type="title"/>
          </p:nvPr>
        </p:nvSpPr>
        <p:spPr>
          <a:xfrm>
            <a:off x="729450" y="576804"/>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Goals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729450" y="576804"/>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Overview</a:t>
            </a:r>
            <a:endParaRPr/>
          </a:p>
        </p:txBody>
      </p:sp>
      <p:sp>
        <p:nvSpPr>
          <p:cNvPr id="101" name="Google Shape;101;p15"/>
          <p:cNvSpPr txBox="1">
            <a:spLocks noGrp="1"/>
          </p:cNvSpPr>
          <p:nvPr>
            <p:ph type="body" idx="1"/>
          </p:nvPr>
        </p:nvSpPr>
        <p:spPr>
          <a:xfrm>
            <a:off x="729450" y="1704100"/>
            <a:ext cx="7688700" cy="26358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i="1" dirty="0"/>
              <a:t>What will we do?</a:t>
            </a:r>
            <a:endParaRPr i="1" dirty="0"/>
          </a:p>
          <a:p>
            <a:pPr marL="457200" lvl="0" indent="-311150" algn="l" rtl="0">
              <a:lnSpc>
                <a:spcPct val="115000"/>
              </a:lnSpc>
              <a:spcBef>
                <a:spcPts val="0"/>
              </a:spcBef>
              <a:spcAft>
                <a:spcPts val="0"/>
              </a:spcAft>
              <a:buSzPts val="1300"/>
              <a:buChar char="●"/>
            </a:pPr>
            <a:r>
              <a:rPr lang="en" dirty="0"/>
              <a:t>Build Python code that creates metrics from medical and pharmacy claims. </a:t>
            </a:r>
            <a:endParaRPr dirty="0"/>
          </a:p>
          <a:p>
            <a:pPr marL="457200" lvl="0" indent="-311150" algn="l" rtl="0">
              <a:lnSpc>
                <a:spcPct val="115000"/>
              </a:lnSpc>
              <a:spcBef>
                <a:spcPts val="0"/>
              </a:spcBef>
              <a:spcAft>
                <a:spcPts val="0"/>
              </a:spcAft>
              <a:buSzPts val="1300"/>
              <a:buChar char="●"/>
            </a:pPr>
            <a:r>
              <a:rPr lang="en" dirty="0"/>
              <a:t>Deploy this code to a Lambda function.</a:t>
            </a:r>
            <a:endParaRPr dirty="0"/>
          </a:p>
          <a:p>
            <a:pPr marL="457200" lvl="0" indent="-311150" algn="l" rtl="0">
              <a:lnSpc>
                <a:spcPct val="115000"/>
              </a:lnSpc>
              <a:spcBef>
                <a:spcPts val="0"/>
              </a:spcBef>
              <a:spcAft>
                <a:spcPts val="0"/>
              </a:spcAft>
              <a:buSzPts val="1300"/>
              <a:buChar char="●"/>
            </a:pPr>
            <a:r>
              <a:rPr lang="en" dirty="0"/>
              <a:t>Enable access through an API Gateway.</a:t>
            </a:r>
            <a:endParaRPr dirty="0"/>
          </a:p>
          <a:p>
            <a:pPr marL="0" lvl="0" indent="45720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r>
              <a:rPr lang="en" i="1" dirty="0"/>
              <a:t>How will we do it?</a:t>
            </a:r>
            <a:endParaRPr i="1" dirty="0"/>
          </a:p>
          <a:p>
            <a:pPr marL="457200" lvl="0" indent="-311150" algn="l" rtl="0">
              <a:lnSpc>
                <a:spcPct val="115000"/>
              </a:lnSpc>
              <a:spcBef>
                <a:spcPts val="0"/>
              </a:spcBef>
              <a:spcAft>
                <a:spcPts val="0"/>
              </a:spcAft>
              <a:buSzPts val="1300"/>
              <a:buChar char="●"/>
            </a:pPr>
            <a:r>
              <a:rPr lang="en" dirty="0"/>
              <a:t>We’ll dedicate time from the workday over the next 2 sprints to focus on this project.</a:t>
            </a:r>
            <a:endParaRPr dirty="0"/>
          </a:p>
          <a:p>
            <a:pPr marL="457200" lvl="0" indent="-311150" algn="l" rtl="0">
              <a:lnSpc>
                <a:spcPct val="115000"/>
              </a:lnSpc>
              <a:spcBef>
                <a:spcPts val="0"/>
              </a:spcBef>
              <a:spcAft>
                <a:spcPts val="0"/>
              </a:spcAft>
              <a:buSzPts val="1300"/>
              <a:buChar char="●"/>
            </a:pPr>
            <a:r>
              <a:rPr lang="en" dirty="0"/>
              <a:t>We’ll divide up the work.</a:t>
            </a:r>
            <a:endParaRPr dirty="0"/>
          </a:p>
          <a:p>
            <a:pPr marL="457200" lvl="0" indent="-311150" algn="l" rtl="0">
              <a:lnSpc>
                <a:spcPct val="115000"/>
              </a:lnSpc>
              <a:spcBef>
                <a:spcPts val="0"/>
              </a:spcBef>
              <a:spcAft>
                <a:spcPts val="0"/>
              </a:spcAft>
              <a:buSzPts val="1300"/>
              <a:buChar char="●"/>
            </a:pPr>
            <a:r>
              <a:rPr lang="en" dirty="0"/>
              <a:t>We’ll meet twice a week on Tuesdays (45m) and Thursdays (45m) and as needed in between.</a:t>
            </a:r>
            <a:endParaRPr dirty="0"/>
          </a:p>
          <a:p>
            <a:pPr marL="0" lvl="0" indent="0" algn="l" rtl="0">
              <a:lnSpc>
                <a:spcPct val="100000"/>
              </a:lnSpc>
              <a:spcBef>
                <a:spcPts val="0"/>
              </a:spcBef>
              <a:spcAft>
                <a:spcPts val="0"/>
              </a:spcAft>
              <a:buNone/>
            </a:pPr>
            <a:r>
              <a:rPr lang="en" dirty="0"/>
              <a:t>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727800" y="3197800"/>
            <a:ext cx="7688400" cy="749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t>Architecture</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7650" y="576787"/>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Design overview</a:t>
            </a:r>
            <a:endParaRPr/>
          </a:p>
        </p:txBody>
      </p:sp>
      <p:pic>
        <p:nvPicPr>
          <p:cNvPr id="118" name="Google Shape;118;p18"/>
          <p:cNvPicPr preferRelativeResize="0"/>
          <p:nvPr/>
        </p:nvPicPr>
        <p:blipFill>
          <a:blip r:embed="rId3">
            <a:alphaModFix/>
          </a:blip>
          <a:stretch>
            <a:fillRect/>
          </a:stretch>
        </p:blipFill>
        <p:spPr>
          <a:xfrm>
            <a:off x="581775" y="1472850"/>
            <a:ext cx="5063976" cy="2209800"/>
          </a:xfrm>
          <a:prstGeom prst="rect">
            <a:avLst/>
          </a:prstGeom>
          <a:noFill/>
          <a:ln>
            <a:noFill/>
          </a:ln>
        </p:spPr>
      </p:pic>
      <p:sp>
        <p:nvSpPr>
          <p:cNvPr id="119" name="Google Shape;119;p18"/>
          <p:cNvSpPr txBox="1"/>
          <p:nvPr/>
        </p:nvSpPr>
        <p:spPr>
          <a:xfrm>
            <a:off x="5728800" y="1576500"/>
            <a:ext cx="3000000" cy="193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i="1">
                <a:solidFill>
                  <a:srgbClr val="999999"/>
                </a:solidFill>
              </a:rPr>
              <a:t>Technology</a:t>
            </a:r>
            <a:endParaRPr sz="1000" b="1" i="1">
              <a:solidFill>
                <a:srgbClr val="999999"/>
              </a:solidFill>
            </a:endParaRPr>
          </a:p>
          <a:p>
            <a:pPr marL="0" lvl="0" indent="0" algn="l" rtl="0">
              <a:spcBef>
                <a:spcPts val="0"/>
              </a:spcBef>
              <a:spcAft>
                <a:spcPts val="0"/>
              </a:spcAft>
              <a:buNone/>
            </a:pPr>
            <a:endParaRPr sz="800" b="1">
              <a:solidFill>
                <a:srgbClr val="232F3E"/>
              </a:solidFill>
            </a:endParaRPr>
          </a:p>
          <a:p>
            <a:pPr marL="0" lvl="0" indent="0" algn="l" rtl="0">
              <a:spcBef>
                <a:spcPts val="0"/>
              </a:spcBef>
              <a:spcAft>
                <a:spcPts val="0"/>
              </a:spcAft>
              <a:buNone/>
            </a:pPr>
            <a:r>
              <a:rPr lang="en" sz="800" b="1">
                <a:solidFill>
                  <a:srgbClr val="232F3E"/>
                </a:solidFill>
              </a:rPr>
              <a:t>API Gateway </a:t>
            </a:r>
            <a:r>
              <a:rPr lang="en" sz="800">
                <a:solidFill>
                  <a:srgbClr val="232F3E"/>
                </a:solidFill>
              </a:rPr>
              <a:t>- Amazon API Gateway is a fully managed service that makes it easy for developers to create, publish, maintain, monitor, and secure APIs at any scale. APIs act as the "front door" for applications to access data, business logic, or functionality from your backend services. </a:t>
            </a:r>
            <a:endParaRPr sz="800">
              <a:solidFill>
                <a:srgbClr val="232F3E"/>
              </a:solidFill>
            </a:endParaRPr>
          </a:p>
          <a:p>
            <a:pPr marL="0" lvl="0" indent="0" algn="l" rtl="0">
              <a:spcBef>
                <a:spcPts val="0"/>
              </a:spcBef>
              <a:spcAft>
                <a:spcPts val="0"/>
              </a:spcAft>
              <a:buNone/>
            </a:pPr>
            <a:endParaRPr sz="800" b="1">
              <a:solidFill>
                <a:srgbClr val="232F3E"/>
              </a:solidFill>
            </a:endParaRPr>
          </a:p>
          <a:p>
            <a:pPr marL="0" lvl="0" indent="0" algn="l" rtl="0">
              <a:spcBef>
                <a:spcPts val="0"/>
              </a:spcBef>
              <a:spcAft>
                <a:spcPts val="0"/>
              </a:spcAft>
              <a:buNone/>
            </a:pPr>
            <a:r>
              <a:rPr lang="en" sz="800" b="1">
                <a:solidFill>
                  <a:srgbClr val="232F3E"/>
                </a:solidFill>
              </a:rPr>
              <a:t>Lambda Function </a:t>
            </a:r>
            <a:r>
              <a:rPr lang="en" sz="800">
                <a:solidFill>
                  <a:srgbClr val="232F3E"/>
                </a:solidFill>
              </a:rPr>
              <a:t>- </a:t>
            </a:r>
            <a:r>
              <a:rPr lang="en" sz="800">
                <a:solidFill>
                  <a:srgbClr val="333333"/>
                </a:solidFill>
              </a:rPr>
              <a:t>AWS Lambda is a serverless, event-driven compute service that lets you run code for virtually any type of application or backend service without provisioning or managing servers.</a:t>
            </a:r>
            <a:r>
              <a:rPr lang="en" sz="800">
                <a:solidFill>
                  <a:srgbClr val="232F3E"/>
                </a:solidFill>
              </a:rPr>
              <a:t> </a:t>
            </a:r>
            <a:endParaRPr sz="800">
              <a:solidFill>
                <a:srgbClr val="232F3E"/>
              </a:solidFill>
            </a:endParaRPr>
          </a:p>
          <a:p>
            <a:pPr marL="0" lvl="0" indent="0" algn="l" rtl="0">
              <a:spcBef>
                <a:spcPts val="0"/>
              </a:spcBef>
              <a:spcAft>
                <a:spcPts val="0"/>
              </a:spcAft>
              <a:buNone/>
            </a:pPr>
            <a:endParaRPr sz="800" b="1">
              <a:solidFill>
                <a:srgbClr val="232F3E"/>
              </a:solidFill>
            </a:endParaRPr>
          </a:p>
          <a:p>
            <a:pPr marL="0" lvl="0" indent="0" algn="l" rtl="0">
              <a:spcBef>
                <a:spcPts val="0"/>
              </a:spcBef>
              <a:spcAft>
                <a:spcPts val="0"/>
              </a:spcAft>
              <a:buNone/>
            </a:pPr>
            <a:endParaRPr sz="800"/>
          </a:p>
        </p:txBody>
      </p:sp>
      <p:sp>
        <p:nvSpPr>
          <p:cNvPr id="120" name="Google Shape;120;p18"/>
          <p:cNvSpPr txBox="1"/>
          <p:nvPr/>
        </p:nvSpPr>
        <p:spPr>
          <a:xfrm>
            <a:off x="647425" y="3803675"/>
            <a:ext cx="81198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i="1">
                <a:solidFill>
                  <a:srgbClr val="999999"/>
                </a:solidFill>
              </a:rPr>
              <a:t>Terminology</a:t>
            </a:r>
            <a:endParaRPr sz="1000" b="1" u="sng">
              <a:solidFill>
                <a:srgbClr val="232F3E"/>
              </a:solidFill>
            </a:endParaRPr>
          </a:p>
          <a:p>
            <a:pPr marL="0" lvl="0" indent="0" algn="l" rtl="0">
              <a:spcBef>
                <a:spcPts val="0"/>
              </a:spcBef>
              <a:spcAft>
                <a:spcPts val="0"/>
              </a:spcAft>
              <a:buNone/>
            </a:pPr>
            <a:endParaRPr sz="800" b="1">
              <a:solidFill>
                <a:srgbClr val="232F3E"/>
              </a:solidFill>
            </a:endParaRPr>
          </a:p>
          <a:p>
            <a:pPr marL="0" lvl="0" indent="0" algn="l" rtl="0">
              <a:spcBef>
                <a:spcPts val="0"/>
              </a:spcBef>
              <a:spcAft>
                <a:spcPts val="0"/>
              </a:spcAft>
              <a:buNone/>
            </a:pPr>
            <a:r>
              <a:rPr lang="en" sz="800" b="1">
                <a:solidFill>
                  <a:srgbClr val="232F3E"/>
                </a:solidFill>
              </a:rPr>
              <a:t>Runtime</a:t>
            </a:r>
            <a:r>
              <a:rPr lang="en" sz="800">
                <a:solidFill>
                  <a:srgbClr val="232F3E"/>
                </a:solidFill>
              </a:rPr>
              <a:t> describes software/instructions that are executed </a:t>
            </a:r>
            <a:r>
              <a:rPr lang="en" sz="800" i="1">
                <a:solidFill>
                  <a:srgbClr val="232F3E"/>
                </a:solidFill>
              </a:rPr>
              <a:t>while </a:t>
            </a:r>
            <a:r>
              <a:rPr lang="en" sz="800">
                <a:solidFill>
                  <a:srgbClr val="232F3E"/>
                </a:solidFill>
              </a:rPr>
              <a:t>your program is running, especially those instructions that you did not write explicitly, but are necessary for the proper execution of your code.</a:t>
            </a:r>
            <a:endParaRPr sz="800">
              <a:solidFill>
                <a:srgbClr val="232F3E"/>
              </a:solidFill>
            </a:endParaRPr>
          </a:p>
          <a:p>
            <a:pPr marL="0" lvl="0" indent="0" algn="l" rtl="0">
              <a:spcBef>
                <a:spcPts val="0"/>
              </a:spcBef>
              <a:spcAft>
                <a:spcPts val="0"/>
              </a:spcAft>
              <a:buNone/>
            </a:pPr>
            <a:endParaRPr sz="800">
              <a:solidFill>
                <a:srgbClr val="232F3E"/>
              </a:solidFill>
            </a:endParaRPr>
          </a:p>
          <a:p>
            <a:pPr marL="0" lvl="0" indent="0" algn="l" rtl="0">
              <a:spcBef>
                <a:spcPts val="0"/>
              </a:spcBef>
              <a:spcAft>
                <a:spcPts val="0"/>
              </a:spcAft>
              <a:buNone/>
            </a:pPr>
            <a:r>
              <a:rPr lang="en" sz="800" b="1">
                <a:solidFill>
                  <a:srgbClr val="232F3E"/>
                </a:solidFill>
              </a:rPr>
              <a:t>Request </a:t>
            </a:r>
            <a:r>
              <a:rPr lang="en" sz="800">
                <a:solidFill>
                  <a:srgbClr val="232F3E"/>
                </a:solidFill>
              </a:rPr>
              <a:t>- HTTP defines a set of request methods to indicate the desired action to be performed for a given resource. (We will start with the </a:t>
            </a:r>
            <a:r>
              <a:rPr lang="en" sz="800" u="sng">
                <a:solidFill>
                  <a:srgbClr val="1155CC"/>
                </a:solidFill>
                <a:hlinkClick r:id="rId4">
                  <a:extLst>
                    <a:ext uri="{A12FA001-AC4F-418D-AE19-62706E023703}">
                      <ahyp:hlinkClr xmlns:ahyp="http://schemas.microsoft.com/office/drawing/2018/hyperlinkcolor" val="tx"/>
                    </a:ext>
                  </a:extLst>
                </a:hlinkClick>
              </a:rPr>
              <a:t>POST</a:t>
            </a:r>
            <a:r>
              <a:rPr lang="en" sz="800">
                <a:solidFill>
                  <a:srgbClr val="232F3E"/>
                </a:solidFill>
              </a:rPr>
              <a:t> method.)</a:t>
            </a:r>
            <a:endParaRPr sz="800">
              <a:solidFill>
                <a:srgbClr val="232F3E"/>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727800" y="3197800"/>
            <a:ext cx="7688400" cy="749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t>Python metrics</a:t>
            </a:r>
            <a:endParaRPr sz="360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3908</Words>
  <Application>Microsoft Macintosh PowerPoint</Application>
  <PresentationFormat>On-screen Show (16:9)</PresentationFormat>
  <Paragraphs>491</Paragraphs>
  <Slides>32</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Raleway</vt:lpstr>
      <vt:lpstr>Arial</vt:lpstr>
      <vt:lpstr>Roboto</vt:lpstr>
      <vt:lpstr>Lato</vt:lpstr>
      <vt:lpstr>Courier New</vt:lpstr>
      <vt:lpstr>Streamline</vt:lpstr>
      <vt:lpstr>Project Lambda</vt:lpstr>
      <vt:lpstr>What is Project Lambda? (Also, why are you making me do this?) </vt:lpstr>
      <vt:lpstr>Learning Concepts</vt:lpstr>
      <vt:lpstr>Retrospective</vt:lpstr>
      <vt:lpstr>Project Goals</vt:lpstr>
      <vt:lpstr>Project Overview</vt:lpstr>
      <vt:lpstr>Architecture</vt:lpstr>
      <vt:lpstr>Design overview</vt:lpstr>
      <vt:lpstr>Python metrics</vt:lpstr>
      <vt:lpstr>Requirements for a metrics script</vt:lpstr>
      <vt:lpstr>Choosing your metric</vt:lpstr>
      <vt:lpstr>AWS</vt:lpstr>
      <vt:lpstr>Building our architecture is easier than it sounds</vt:lpstr>
      <vt:lpstr>Demo</vt:lpstr>
      <vt:lpstr>Next steps</vt:lpstr>
      <vt:lpstr>Tentative timeline</vt:lpstr>
      <vt:lpstr>Appendix</vt:lpstr>
      <vt:lpstr>Claims JSON</vt:lpstr>
      <vt:lpstr>Processing Claims JSON</vt:lpstr>
      <vt:lpstr>Processing Claims JSON (helper functions)</vt:lpstr>
      <vt:lpstr>Control Flow</vt:lpstr>
      <vt:lpstr>Control Flow</vt:lpstr>
      <vt:lpstr>Building a ‘Hash’ from JSON</vt:lpstr>
      <vt:lpstr>JSON Hash function</vt:lpstr>
      <vt:lpstr>Ambulatory Visit Identification</vt:lpstr>
      <vt:lpstr>Class Methods</vt:lpstr>
      <vt:lpstr>How matching works</vt:lpstr>
      <vt:lpstr>Ambulatory Visit Identification (cont.)</vt:lpstr>
      <vt:lpstr>Length of Stay</vt:lpstr>
      <vt:lpstr>Length of Stay (cont)</vt:lpstr>
      <vt:lpstr>Identifying Inpatient Admission Event</vt:lpstr>
      <vt:lpstr>Charlson Comorbidity Index (CCI)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Lambda</dc:title>
  <cp:lastModifiedBy>Chien Ho</cp:lastModifiedBy>
  <cp:revision>4</cp:revision>
  <dcterms:modified xsi:type="dcterms:W3CDTF">2022-07-27T15:34:22Z</dcterms:modified>
</cp:coreProperties>
</file>