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7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0.xml"/><Relationship Id="rId39" Type="http://schemas.openxmlformats.org/officeDocument/2006/relationships/font" Target="fonts/Oswald-regular.fntdata"/><Relationship Id="rId16" Type="http://schemas.openxmlformats.org/officeDocument/2006/relationships/slide" Target="slides/slide9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3ba334db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d3ba334d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c02924f54_4_10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c02924f54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a5060e9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a5060e9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c02924f54_8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c02924f5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c02924f54_8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6c02924f54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c02924f54_8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c02924f54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c02924f54_8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c02924f54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c02924f54_8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c02924f54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c02924f54_8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c02924f54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a5060e9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a5060e9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c02924f54_8_10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c02924f54_8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c5c9a02b4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c5c9a02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c02924f54_8_10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c02924f54_8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c02924f54_8_1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c02924f54_8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c02924f54_8_1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c02924f54_8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6e7a7476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6e7a7476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c02924f5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c02924f5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c02924f54_4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c02924f54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c02924f54_4_7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c02924f54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c02924f54_4_8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c02924f54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在這之前應該要知道是哪一個工作表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c02924f54_4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c02924f54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c02924f54_4_9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c02924f54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c02924f54_4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c02924f54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17500" lvl="2" marL="13716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6B0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5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5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5"/>
          <p:cNvSpPr txBox="1"/>
          <p:nvPr>
            <p:ph hasCustomPrompt="1" type="title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2" name="Google Shape;112;p25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0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33" name="Google Shape;133;p30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17500" lvl="2" marL="13716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6" name="Google Shape;136;p30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D9D9D9"/>
                </a:solidFill>
              </a:rPr>
              <a:t>Confidential, for AppWorks School Hiring Partners Only</a:t>
            </a:r>
            <a:endParaRPr b="1" i="1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31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40" name="Google Shape;140;p31"/>
          <p:cNvSpPr txBox="1"/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 txBox="1"/>
          <p:nvPr>
            <p:ph idx="2" type="body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2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D9D9D9"/>
                </a:solidFill>
              </a:rPr>
              <a:t>Confidential, for AppWorks School Hiring Partners Only</a:t>
            </a:r>
            <a:endParaRPr b="1" i="1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3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6B0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35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61" name="Google Shape;161;p3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3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7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0" name="Google Shape;17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9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9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9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9"/>
          <p:cNvSpPr txBox="1"/>
          <p:nvPr>
            <p:ph hasCustomPrompt="1" type="title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39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1" name="Google Shape;181;p39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40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sz="30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sz="18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sz="30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sz="18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rincexml.com/sampl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1"/>
          <p:cNvPicPr preferRelativeResize="0"/>
          <p:nvPr/>
        </p:nvPicPr>
        <p:blipFill rotWithShape="1">
          <a:blip r:embed="rId3">
            <a:alphaModFix/>
          </a:blip>
          <a:srcRect b="0" l="0" r="0" t="4443"/>
          <a:stretch/>
        </p:blipFill>
        <p:spPr>
          <a:xfrm>
            <a:off x="0" y="1128725"/>
            <a:ext cx="9144000" cy="2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1"/>
          <p:cNvSpPr txBox="1"/>
          <p:nvPr/>
        </p:nvSpPr>
        <p:spPr>
          <a:xfrm>
            <a:off x="311700" y="2605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311700" y="1626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1" lang="zh-TW" sz="5600" u="none" cap="none" strike="noStrike">
                <a:solidFill>
                  <a:srgbClr val="FF6B0F"/>
                </a:solidFill>
                <a:latin typeface="Arial"/>
                <a:ea typeface="Arial"/>
                <a:cs typeface="Arial"/>
                <a:sym typeface="Arial"/>
              </a:rPr>
              <a:t>AppWorks School</a:t>
            </a:r>
            <a:endParaRPr b="1" i="1" sz="5600" u="none" cap="none" strike="noStrike">
              <a:solidFill>
                <a:srgbClr val="FF6B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思考 - 重新載入帶入公式的儲存格</a:t>
            </a:r>
            <a:endParaRPr/>
          </a:p>
        </p:txBody>
      </p:sp>
      <p:sp>
        <p:nvSpPr>
          <p:cNvPr id="253" name="Google Shape;253;p50"/>
          <p:cNvSpPr txBox="1"/>
          <p:nvPr/>
        </p:nvSpPr>
        <p:spPr>
          <a:xfrm>
            <a:off x="186600" y="983275"/>
            <a:ext cx="908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Excel 中有儲存格內容需要被更新，僅靠 Excel 相關 Actions 如何達成？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(如何刷新，希望這格為執行完畢的時間)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1"/>
          <p:cNvSpPr txBox="1"/>
          <p:nvPr>
            <p:ph idx="4294967295" type="title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PDF (40min)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51"/>
          <p:cNvSpPr txBox="1"/>
          <p:nvPr/>
        </p:nvSpPr>
        <p:spPr>
          <a:xfrm>
            <a:off x="4295150" y="725200"/>
            <a:ext cx="4564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學習目標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從 PDF 中提取資料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將 PDF 檔案頁面提取至新的 PDF 檔案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合併 PDF 檔案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抽取文字</a:t>
            </a:r>
            <a:endParaRPr/>
          </a:p>
        </p:txBody>
      </p:sp>
      <p:pic>
        <p:nvPicPr>
          <p:cNvPr id="266" name="Google Shape;2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25" y="1029800"/>
            <a:ext cx="5567944" cy="38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抽取表格</a:t>
            </a:r>
            <a:endParaRPr/>
          </a:p>
        </p:txBody>
      </p:sp>
      <p:pic>
        <p:nvPicPr>
          <p:cNvPr id="272" name="Google Shape;2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375" y="1029800"/>
            <a:ext cx="5617238" cy="3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請下載PDF</a:t>
            </a:r>
            <a:endParaRPr/>
          </a:p>
        </p:txBody>
      </p:sp>
      <p:sp>
        <p:nvSpPr>
          <p:cNvPr id="278" name="Google Shape;278;p54"/>
          <p:cNvSpPr txBox="1"/>
          <p:nvPr/>
        </p:nvSpPr>
        <p:spPr>
          <a:xfrm>
            <a:off x="311700" y="1241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ighlight>
                  <a:srgbClr val="0D1117"/>
                </a:highlight>
                <a:hlinkClick r:id="rId3"/>
              </a:rPr>
              <a:t>https://www.princexml.com/samples/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5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合併、產生新檔</a:t>
            </a:r>
            <a:endParaRPr/>
          </a:p>
        </p:txBody>
      </p:sp>
      <p:pic>
        <p:nvPicPr>
          <p:cNvPr id="284" name="Google Shape;2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363" y="1029800"/>
            <a:ext cx="4787277" cy="3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依照章節分成不同檔案</a:t>
            </a:r>
            <a:endParaRPr/>
          </a:p>
        </p:txBody>
      </p:sp>
      <p:sp>
        <p:nvSpPr>
          <p:cNvPr id="290" name="Google Shape;290;p56"/>
          <p:cNvSpPr txBox="1"/>
          <p:nvPr/>
        </p:nvSpPr>
        <p:spPr>
          <a:xfrm>
            <a:off x="311700" y="833021"/>
            <a:ext cx="90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並以該章節名稱命名 前面加 序號 1 2 3 4 5，放在同一個資料夾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7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再把資料夾內PDF全部合併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idx="4294967295" type="title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郵件 (35min)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2" name="Google Shape;302;p58"/>
          <p:cNvSpPr txBox="1"/>
          <p:nvPr/>
        </p:nvSpPr>
        <p:spPr>
          <a:xfrm>
            <a:off x="3758550" y="1401900"/>
            <a:ext cx="9088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學習目標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熟悉電子郵件 Outlook 相關操作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創建流程，擷取、處理和發送郵件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開啟或收信失敗怎麼辦? </a:t>
            </a:r>
            <a:endParaRPr/>
          </a:p>
        </p:txBody>
      </p:sp>
      <p:pic>
        <p:nvPicPr>
          <p:cNvPr id="308" name="Google Shape;3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029800"/>
            <a:ext cx="63055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9"/>
          <p:cNvSpPr txBox="1"/>
          <p:nvPr/>
        </p:nvSpPr>
        <p:spPr>
          <a:xfrm>
            <a:off x="5028900" y="4419350"/>
            <a:ext cx="38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02926"/>
                </a:solidFill>
              </a:rPr>
              <a:t>請使用Classic Outlook，並新增可用帳戶。</a:t>
            </a:r>
            <a:endParaRPr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/>
          <p:nvPr/>
        </p:nvSpPr>
        <p:spPr>
          <a:xfrm>
            <a:off x="0" y="3371075"/>
            <a:ext cx="9144000" cy="1772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2"/>
          <p:cNvSpPr txBox="1"/>
          <p:nvPr/>
        </p:nvSpPr>
        <p:spPr>
          <a:xfrm>
            <a:off x="0" y="361152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3-1課程 Excel、PDF、Mail 綜合演練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Hsiang健翔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200" name="Google Shape;2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300" y="1821738"/>
            <a:ext cx="5003397" cy="7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郵件資料夾呼叫方法</a:t>
            </a:r>
            <a:endParaRPr/>
          </a:p>
        </p:txBody>
      </p:sp>
      <p:pic>
        <p:nvPicPr>
          <p:cNvPr id="315" name="Google Shape;3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38" y="1029375"/>
            <a:ext cx="5150134" cy="3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練習 - 萃取出PDF資訊儲存成Excel，並寄出</a:t>
            </a:r>
            <a:endParaRPr/>
          </a:p>
        </p:txBody>
      </p:sp>
      <p:sp>
        <p:nvSpPr>
          <p:cNvPr id="321" name="Google Shape;321;p61"/>
          <p:cNvSpPr txBox="1"/>
          <p:nvPr/>
        </p:nvSpPr>
        <p:spPr>
          <a:xfrm>
            <a:off x="311700" y="1216575"/>
            <a:ext cx="782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請將PDF中的文字 ( Text ) 、表格 ( Excel ) 、影像擷取出後存檔，附件寄出</a:t>
            </a:r>
            <a:r>
              <a:rPr lang="zh-TW" sz="2000">
                <a:solidFill>
                  <a:srgbClr val="302926"/>
                </a:solidFill>
              </a:rPr>
              <a:t>給自己</a:t>
            </a:r>
            <a:r>
              <a:rPr lang="zh-TW" sz="2000">
                <a:solidFill>
                  <a:srgbClr val="302926"/>
                </a:solidFill>
              </a:rPr>
              <a:t>，並確認是否成功。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2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 - 向寄信者確認收信成功</a:t>
            </a:r>
            <a:endParaRPr/>
          </a:p>
        </p:txBody>
      </p:sp>
      <p:sp>
        <p:nvSpPr>
          <p:cNvPr id="327" name="Google Shape;327;p62"/>
          <p:cNvSpPr txBox="1"/>
          <p:nvPr/>
        </p:nvSpPr>
        <p:spPr>
          <a:xfrm>
            <a:off x="311700" y="833021"/>
            <a:ext cx="9088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幫我開發一個 Flow 用於針對從客戶收到的信件發送確認電子郵件。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注意：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AutoNum type="arabicPeriod"/>
            </a:pPr>
            <a:r>
              <a:rPr lang="zh-TW" sz="2000">
                <a:solidFill>
                  <a:srgbClr val="302926"/>
                </a:solidFill>
              </a:rPr>
              <a:t>若要成功執行練習流程，請使用有效 Web 郵件帳戶。如果帳戶或伺服器資訊為假，則 Flow 將失敗。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AutoNum type="arabicPeriod"/>
            </a:pPr>
            <a:r>
              <a:rPr lang="zh-TW" sz="2000">
                <a:solidFill>
                  <a:srgbClr val="302926"/>
                </a:solidFill>
              </a:rPr>
              <a:t>To, From, Title…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進階：</a:t>
            </a:r>
            <a:endParaRPr sz="20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如何自動化? ( Cloud? Desktop Execute Flow? )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23" y="334000"/>
            <a:ext cx="6050925" cy="13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3"/>
          <p:cNvSpPr txBox="1"/>
          <p:nvPr>
            <p:ph type="ctrTitle"/>
          </p:nvPr>
        </p:nvSpPr>
        <p:spPr>
          <a:xfrm>
            <a:off x="411175" y="644300"/>
            <a:ext cx="8282400" cy="24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/>
              <a:t>AppWorks School</a:t>
            </a:r>
            <a:endParaRPr sz="5600"/>
          </a:p>
          <a:p>
            <a:pPr indent="-584200" lvl="0" marL="457200" rtl="0" algn="ctr">
              <a:spcBef>
                <a:spcPts val="0"/>
              </a:spcBef>
              <a:spcAft>
                <a:spcPts val="0"/>
              </a:spcAft>
              <a:buSzPts val="5600"/>
              <a:buChar char="-"/>
            </a:pPr>
            <a:r>
              <a:rPr lang="zh-TW" sz="5600"/>
              <a:t>Talents For Internet - </a:t>
            </a:r>
            <a:endParaRPr sz="5600"/>
          </a:p>
        </p:txBody>
      </p:sp>
      <p:sp>
        <p:nvSpPr>
          <p:cNvPr id="334" name="Google Shape;334;p63"/>
          <p:cNvSpPr txBox="1"/>
          <p:nvPr/>
        </p:nvSpPr>
        <p:spPr>
          <a:xfrm>
            <a:off x="910200" y="3898400"/>
            <a:ext cx="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3"/>
          <p:cNvSpPr txBox="1"/>
          <p:nvPr/>
        </p:nvSpPr>
        <p:spPr>
          <a:xfrm>
            <a:off x="1787413" y="3970725"/>
            <a:ext cx="5529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200">
                <a:solidFill>
                  <a:srgbClr val="FF6B0F"/>
                </a:solidFill>
              </a:rPr>
              <a:t>Happy Automation!</a:t>
            </a:r>
            <a:endParaRPr sz="1800">
              <a:solidFill>
                <a:srgbClr val="52525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3"/>
          <p:cNvSpPr txBox="1"/>
          <p:nvPr>
            <p:ph idx="4294967295" type="title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Excel (35min)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43"/>
          <p:cNvSpPr txBox="1"/>
          <p:nvPr/>
        </p:nvSpPr>
        <p:spPr>
          <a:xfrm>
            <a:off x="3758550" y="1401900"/>
            <a:ext cx="90882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302926"/>
                </a:solidFill>
              </a:rPr>
              <a:t>學習目標</a:t>
            </a:r>
            <a:endParaRPr sz="19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302926"/>
                </a:solidFill>
              </a:rPr>
              <a:t>探索Excel功能，隨心所欲的使用</a:t>
            </a:r>
            <a:endParaRPr sz="19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302926"/>
                </a:solidFill>
              </a:rPr>
              <a:t>讓我們從暖身開始</a:t>
            </a:r>
            <a:endParaRPr sz="19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重複開啟會發生什麼事?</a:t>
            </a:r>
            <a:endParaRPr/>
          </a:p>
        </p:txBody>
      </p:sp>
      <p:pic>
        <p:nvPicPr>
          <p:cNvPr id="214" name="Google Shape;2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650" y="1029800"/>
            <a:ext cx="4774707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名稱重複會發生什麼事?</a:t>
            </a:r>
            <a:endParaRPr/>
          </a:p>
        </p:txBody>
      </p:sp>
      <p:pic>
        <p:nvPicPr>
          <p:cNvPr id="220" name="Google Shape;2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25" y="1029800"/>
            <a:ext cx="5592546" cy="3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第一個可用的意思</a:t>
            </a:r>
            <a:endParaRPr/>
          </a:p>
        </p:txBody>
      </p:sp>
      <p:pic>
        <p:nvPicPr>
          <p:cNvPr id="226" name="Google Shape;2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75" y="1781175"/>
            <a:ext cx="20955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875" y="1647825"/>
            <a:ext cx="24860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/>
          <p:nvPr/>
        </p:nvSpPr>
        <p:spPr>
          <a:xfrm>
            <a:off x="4006875" y="2294950"/>
            <a:ext cx="604500" cy="33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選取範圍怎麼呼叫? 起始從哪裡開始?</a:t>
            </a:r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75" y="1029800"/>
            <a:ext cx="4013842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選取範圍怎麼呼叫? 起始從哪裡開始?</a:t>
            </a:r>
            <a:endParaRPr/>
          </a:p>
        </p:txBody>
      </p:sp>
      <p:sp>
        <p:nvSpPr>
          <p:cNvPr id="240" name="Google Shape;240;p48"/>
          <p:cNvSpPr txBox="1"/>
          <p:nvPr/>
        </p:nvSpPr>
        <p:spPr>
          <a:xfrm>
            <a:off x="6698150" y="4239050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02926"/>
                </a:solidFill>
              </a:rPr>
              <a:t>可以是A, B 也可以是 1, 2</a:t>
            </a:r>
            <a:endParaRPr>
              <a:solidFill>
                <a:srgbClr val="302926"/>
              </a:solidFill>
            </a:endParaRPr>
          </a:p>
        </p:txBody>
      </p:sp>
      <p:pic>
        <p:nvPicPr>
          <p:cNvPr id="241" name="Google Shape;2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75" y="1029800"/>
            <a:ext cx="4013842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 - 整理表格中的資料 (20 min)</a:t>
            </a:r>
            <a:endParaRPr/>
          </a:p>
        </p:txBody>
      </p:sp>
      <p:sp>
        <p:nvSpPr>
          <p:cNvPr id="247" name="Google Shape;247;p49"/>
          <p:cNvSpPr txBox="1"/>
          <p:nvPr/>
        </p:nvSpPr>
        <p:spPr>
          <a:xfrm>
            <a:off x="186600" y="983275"/>
            <a:ext cx="9088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Char char="●"/>
            </a:pPr>
            <a:r>
              <a:rPr lang="zh-TW" sz="2000">
                <a:solidFill>
                  <a:srgbClr val="302926"/>
                </a:solidFill>
              </a:rPr>
              <a:t>打開 Excel 檔，為 Columns 添加標題 'First Name', 'Last Name', 'Age', 'State', 'City'。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Char char="●"/>
            </a:pPr>
            <a:r>
              <a:rPr lang="zh-TW" sz="2000">
                <a:solidFill>
                  <a:srgbClr val="302926"/>
                </a:solidFill>
              </a:rPr>
              <a:t>調整第一 row 高度 為 30 。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Char char="●"/>
            </a:pPr>
            <a:r>
              <a:rPr lang="zh-TW" sz="2000">
                <a:solidFill>
                  <a:srgbClr val="302926"/>
                </a:solidFill>
              </a:rPr>
              <a:t>新增 1 個 row ， Ex: [“大名”, “黃”, 40, "台北市", “中山區"]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Char char="●"/>
            </a:pPr>
            <a:r>
              <a:rPr lang="zh-TW" sz="2000">
                <a:solidFill>
                  <a:srgbClr val="302926"/>
                </a:solidFill>
              </a:rPr>
              <a:t>複製和貼上下面一個 row 。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Char char="●"/>
            </a:pPr>
            <a:r>
              <a:rPr lang="zh-TW" sz="2000">
                <a:solidFill>
                  <a:srgbClr val="302926"/>
                </a:solidFill>
              </a:rPr>
              <a:t>刪除重複列。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Char char="●"/>
            </a:pPr>
            <a:r>
              <a:rPr lang="zh-TW" sz="2000">
                <a:solidFill>
                  <a:srgbClr val="302926"/>
                </a:solidFill>
              </a:rPr>
              <a:t>搜索表格，將英文標題取代為中文 Ex: First Name -&gt; 名字</a:t>
            </a:r>
            <a:endParaRPr sz="2000">
              <a:solidFill>
                <a:srgbClr val="30292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Char char="●"/>
            </a:pPr>
            <a:r>
              <a:rPr lang="zh-TW" sz="2000">
                <a:solidFill>
                  <a:srgbClr val="302926"/>
                </a:solidFill>
              </a:rPr>
              <a:t>運行 Flow 以驗證是否成功完成。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