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  <p:sldMasterId id="2147483687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ource Code Pro" panose="020B050903040302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F3615-B000-4C33-98AD-067E71005E03}" v="11" dt="2024-09-03T07:04:33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n-Hsiang Hung" userId="3bf348a1-05d9-4a01-80f9-687a388c11d0" providerId="ADAL" clId="{CD2F3615-B000-4C33-98AD-067E71005E03}"/>
    <pc:docChg chg="undo custSel modSld">
      <pc:chgData name="Chien-Hsiang Hung" userId="3bf348a1-05d9-4a01-80f9-687a388c11d0" providerId="ADAL" clId="{CD2F3615-B000-4C33-98AD-067E71005E03}" dt="2024-09-03T07:04:33.617" v="67"/>
      <pc:docMkLst>
        <pc:docMk/>
      </pc:docMkLst>
      <pc:sldChg chg="modSp mod">
        <pc:chgData name="Chien-Hsiang Hung" userId="3bf348a1-05d9-4a01-80f9-687a388c11d0" providerId="ADAL" clId="{CD2F3615-B000-4C33-98AD-067E71005E03}" dt="2024-09-03T07:04:33.617" v="67"/>
        <pc:sldMkLst>
          <pc:docMk/>
          <pc:sldMk cId="0" sldId="258"/>
        </pc:sldMkLst>
        <pc:spChg chg="mod">
          <ac:chgData name="Chien-Hsiang Hung" userId="3bf348a1-05d9-4a01-80f9-687a388c11d0" providerId="ADAL" clId="{CD2F3615-B000-4C33-98AD-067E71005E03}" dt="2024-09-03T06:55:51.463" v="42"/>
          <ac:spMkLst>
            <pc:docMk/>
            <pc:sldMk cId="0" sldId="258"/>
            <ac:spMk id="206" creationId="{00000000-0000-0000-0000-000000000000}"/>
          </ac:spMkLst>
        </pc:spChg>
        <pc:spChg chg="mod">
          <ac:chgData name="Chien-Hsiang Hung" userId="3bf348a1-05d9-4a01-80f9-687a388c11d0" providerId="ADAL" clId="{CD2F3615-B000-4C33-98AD-067E71005E03}" dt="2024-09-03T07:04:33.617" v="67"/>
          <ac:spMkLst>
            <pc:docMk/>
            <pc:sldMk cId="0" sldId="258"/>
            <ac:spMk id="2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3ba334db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6d3ba334db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1350c7be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1350c7be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1350c7be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1350c7be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1350c7b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1350c7be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 while怎麼畫/迴圈怎麼畫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1350c7b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1350c7b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簡單練習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1350c7be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1350c7be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19ac20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19ac20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看要不要用紙筆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02c453a5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02c453a5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a5060e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a5060e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4a1979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4a1979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c13cb8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c13cb8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c5c9a02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c5c9a02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c13cb8e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c13cb8e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focus on screen or arrow key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19ac202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c19ac202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19ac202c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2c19ac202c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19ac202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2c19ac202c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19ac202c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c19ac202c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49b7e8149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49b7e8149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6e7a74762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6e7a74762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02c453a5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02c453a5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1350c7b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1350c7b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For Each loop will exit when it's finished processing every item in the input collection.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1350c7b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1350c7b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02926"/>
                </a:solidFill>
              </a:rPr>
              <a:t>需求分析 (7)</a:t>
            </a:r>
            <a:endParaRPr sz="14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02926"/>
                </a:solidFill>
              </a:rPr>
              <a:t>如何判對是否值得做(7)</a:t>
            </a:r>
            <a:endParaRPr sz="14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02926"/>
                </a:solidFill>
              </a:rPr>
              <a:t>流程圖 (bf/ aft) *** (15)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1350c7be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1350c7be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1350c7b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1350c7be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1350c7be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1350c7be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1350c7be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1350c7be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6B0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01" name="Google Shape;10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5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5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5"/>
          <p:cNvSpPr txBox="1">
            <a:spLocks noGrp="1"/>
          </p:cNvSpPr>
          <p:nvPr>
            <p:ph type="title" hasCustomPrompt="1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2" name="Google Shape;112;p25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0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6" name="Google Shape;136;p30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0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i="1">
                <a:solidFill>
                  <a:srgbClr val="D9D9D9"/>
                </a:solidFill>
              </a:rPr>
              <a:t>Confidential, for AppWorks School Hiring Partners Only</a:t>
            </a:r>
            <a:endParaRPr b="1" i="1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31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2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2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i="1">
                <a:solidFill>
                  <a:srgbClr val="D9D9D9"/>
                </a:solidFill>
              </a:rPr>
              <a:t>Confidential, for AppWorks School Hiring Partners Only</a:t>
            </a:r>
            <a:endParaRPr b="1" i="1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3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6B0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35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7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70" name="Google Shape;17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9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9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39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9"/>
          <p:cNvSpPr txBox="1">
            <a:spLocks noGrp="1"/>
          </p:cNvSpPr>
          <p:nvPr>
            <p:ph type="title" hasCustomPrompt="1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39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1" name="Google Shape;181;p39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40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sz="30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sz="18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sz="30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sz="1800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BR81jyqkSvDFsv6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docs.google.com/presentation/d/1r2QAf40XOhXRRE3X98HdYDfNvdxhOO6_VvjXUQUVPY8/edit?usp=sharing" TargetMode="External"/><Relationship Id="rId5" Type="http://schemas.openxmlformats.org/officeDocument/2006/relationships/hyperlink" Target="https://docs.google.com/presentation/d/1vNEQc82qJZnKxdIzw5vARZ_OIkZa-hYimrC9_5O7dK0/edit?usp=sharing" TargetMode="External"/><Relationship Id="rId4" Type="http://schemas.openxmlformats.org/officeDocument/2006/relationships/hyperlink" Target="https://docs.google.com/document/d/1WnOS3yudhrdObZr9M21azYHxpOWRqRZ9q3F8UeVfzPI/edit?usp=shari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1"/>
          <p:cNvPicPr preferRelativeResize="0"/>
          <p:nvPr/>
        </p:nvPicPr>
        <p:blipFill rotWithShape="1">
          <a:blip r:embed="rId3">
            <a:alphaModFix/>
          </a:blip>
          <a:srcRect t="4443"/>
          <a:stretch/>
        </p:blipFill>
        <p:spPr>
          <a:xfrm>
            <a:off x="0" y="1128725"/>
            <a:ext cx="9144000" cy="2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1"/>
          <p:cNvSpPr txBox="1"/>
          <p:nvPr/>
        </p:nvSpPr>
        <p:spPr>
          <a:xfrm>
            <a:off x="311700" y="2605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311700" y="1626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zh-TW" sz="5600" b="1" i="1" u="none" strike="noStrike" cap="none">
                <a:solidFill>
                  <a:srgbClr val="FF6B0F"/>
                </a:solidFill>
                <a:latin typeface="Arial"/>
                <a:ea typeface="Arial"/>
                <a:cs typeface="Arial"/>
                <a:sym typeface="Arial"/>
              </a:rPr>
              <a:t>AppWorks School</a:t>
            </a:r>
            <a:endParaRPr sz="5600" b="1" i="1" u="none" strike="noStrike" cap="none">
              <a:solidFill>
                <a:srgbClr val="FF6B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表達顆粒度</a:t>
            </a:r>
            <a:endParaRPr/>
          </a:p>
        </p:txBody>
      </p:sp>
      <p:pic>
        <p:nvPicPr>
          <p:cNvPr id="253" name="Google Shape;2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" y="1106025"/>
            <a:ext cx="8063345" cy="39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請判斷下列自動化敘述哪些是流程?任務?步驟?</a:t>
            </a:r>
            <a:endParaRPr/>
          </a:p>
        </p:txBody>
      </p:sp>
      <p:pic>
        <p:nvPicPr>
          <p:cNvPr id="259" name="Google Shape;2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38" y="1169650"/>
            <a:ext cx="8402126" cy="33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流程圖繪製概念</a:t>
            </a:r>
            <a:endParaRPr/>
          </a:p>
        </p:txBody>
      </p:sp>
      <p:pic>
        <p:nvPicPr>
          <p:cNvPr id="265" name="Google Shape;2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00" y="1216000"/>
            <a:ext cx="5232562" cy="392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5666475" y="6707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https://draw.io/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實際案例</a:t>
            </a:r>
            <a:endParaRPr/>
          </a:p>
        </p:txBody>
      </p:sp>
      <p:pic>
        <p:nvPicPr>
          <p:cNvPr id="272" name="Google Shape;2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25" y="1035725"/>
            <a:ext cx="7299021" cy="39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>
            <a:spLocks noGrp="1"/>
          </p:cNvSpPr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流程自動化要素</a:t>
            </a:r>
            <a:endParaRPr/>
          </a:p>
        </p:txBody>
      </p:sp>
      <p:sp>
        <p:nvSpPr>
          <p:cNvPr id="278" name="Google Shape;278;p54"/>
          <p:cNvSpPr txBox="1">
            <a:spLocks noGrp="1"/>
          </p:cNvSpPr>
          <p:nvPr>
            <p:ph type="body" idx="1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/>
              <a:t>ASIS </a:t>
            </a:r>
            <a:endParaRPr sz="2200" b="1"/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自動化範圍界定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應用程式支援程度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檢視系統操作畫面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資料輸入、輸出及邏輯盤點</a:t>
            </a:r>
            <a:endParaRPr sz="16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79" name="Google Shape;279;p54"/>
          <p:cNvSpPr txBox="1">
            <a:spLocks noGrp="1"/>
          </p:cNvSpPr>
          <p:nvPr>
            <p:ph type="body" idx="2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/>
              <a:t>TOBE</a:t>
            </a:r>
            <a:endParaRPr sz="2000" b="1"/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建立標準表單及標準步驟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定位迴圈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必要系統整合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尋找例外情形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練習畫畫看</a:t>
            </a:r>
            <a:endParaRPr/>
          </a:p>
        </p:txBody>
      </p:sp>
      <p:sp>
        <p:nvSpPr>
          <p:cNvPr id="285" name="Google Shape;285;p55"/>
          <p:cNvSpPr txBox="1"/>
          <p:nvPr/>
        </p:nvSpPr>
        <p:spPr>
          <a:xfrm>
            <a:off x="328775" y="12408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https://draw.io/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6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RPA流程特性</a:t>
            </a:r>
            <a:endParaRPr/>
          </a:p>
        </p:txBody>
      </p:sp>
      <p:sp>
        <p:nvSpPr>
          <p:cNvPr id="291" name="Google Shape;291;p56"/>
          <p:cNvSpPr txBox="1"/>
          <p:nvPr/>
        </p:nvSpPr>
        <p:spPr>
          <a:xfrm>
            <a:off x="186600" y="983275"/>
            <a:ext cx="9088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02926"/>
                </a:solidFill>
              </a:rPr>
              <a:t>需求分析 (7)</a:t>
            </a:r>
            <a:endParaRPr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02926"/>
                </a:solidFill>
              </a:rPr>
              <a:t>如何判對是否值得做(7)</a:t>
            </a:r>
            <a:endParaRPr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02926"/>
                </a:solidFill>
              </a:rPr>
              <a:t>流程圖 (bf/ aft) *** (15)</a:t>
            </a:r>
            <a:endParaRPr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7"/>
          <p:cNvSpPr txBox="1">
            <a:spLocks noGrp="1"/>
          </p:cNvSpPr>
          <p:nvPr>
            <p:ph type="title" idx="4294967295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模擬鍵盤滑鼠 (60min)</a:t>
            </a:r>
            <a:endParaRPr sz="2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57"/>
          <p:cNvSpPr txBox="1"/>
          <p:nvPr/>
        </p:nvSpPr>
        <p:spPr>
          <a:xfrm>
            <a:off x="3758550" y="1401900"/>
            <a:ext cx="90882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學習目標</a:t>
            </a:r>
            <a:endParaRPr sz="20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模擬人與電腦交互的過程</a:t>
            </a:r>
            <a:endParaRPr sz="20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自動執行滑鼠移動和點擊</a:t>
            </a:r>
            <a:endParaRPr sz="20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使用滑鼠在螢幕上選擇和定位特定圖像或區域</a:t>
            </a:r>
            <a:endParaRPr sz="20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模擬打字輸入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8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請下載台哥大2022年的永續報告書</a:t>
            </a:r>
            <a:endParaRPr/>
          </a:p>
        </p:txBody>
      </p:sp>
      <p:sp>
        <p:nvSpPr>
          <p:cNvPr id="304" name="Google Shape;304;p58"/>
          <p:cNvSpPr txBox="1"/>
          <p:nvPr/>
        </p:nvSpPr>
        <p:spPr>
          <a:xfrm>
            <a:off x="311700" y="833021"/>
            <a:ext cx="9088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使用 "按一下網頁上的連結" 遇到錯誤?</a:t>
            </a:r>
            <a:endParaRPr sz="20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029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302926"/>
                </a:solidFill>
              </a:rPr>
              <a:t>試想可以如何解決?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 - 透過按鍵指令與網頁互動</a:t>
            </a:r>
            <a:endParaRPr/>
          </a:p>
        </p:txBody>
      </p:sp>
      <p:sp>
        <p:nvSpPr>
          <p:cNvPr id="310" name="Google Shape;310;p59"/>
          <p:cNvSpPr txBox="1"/>
          <p:nvPr/>
        </p:nvSpPr>
        <p:spPr>
          <a:xfrm>
            <a:off x="186600" y="983275"/>
            <a:ext cx="90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AutoNum type="arabicPeriod"/>
            </a:pPr>
            <a:r>
              <a:rPr lang="zh-TW" sz="2000">
                <a:solidFill>
                  <a:srgbClr val="302926"/>
                </a:solidFill>
              </a:rPr>
              <a:t>Goodinfo 搜尋一系列股票 將各股票歷史（半年）漲跌下載成 Excel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/>
          <p:nvPr/>
        </p:nvSpPr>
        <p:spPr>
          <a:xfrm>
            <a:off x="0" y="3371075"/>
            <a:ext cx="9144000" cy="1772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2"/>
          <p:cNvSpPr txBox="1"/>
          <p:nvPr/>
        </p:nvSpPr>
        <p:spPr>
          <a:xfrm>
            <a:off x="0" y="361152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3-2 RPA Process &amp; Emulate (鍵盤滑鼠處理)</a:t>
            </a:r>
            <a:endParaRPr sz="2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Hsiang健翔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200" name="Google Shape;2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300" y="1821738"/>
            <a:ext cx="5003397" cy="7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 - 透過按鍵指令與網頁互動</a:t>
            </a:r>
            <a:endParaRPr/>
          </a:p>
        </p:txBody>
      </p:sp>
      <p:sp>
        <p:nvSpPr>
          <p:cNvPr id="316" name="Google Shape;316;p60"/>
          <p:cNvSpPr txBox="1"/>
          <p:nvPr/>
        </p:nvSpPr>
        <p:spPr>
          <a:xfrm>
            <a:off x="186600" y="983275"/>
            <a:ext cx="9088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AutoNum type="arabicPeriod"/>
            </a:pPr>
            <a:r>
              <a:rPr lang="zh-TW" sz="2000">
                <a:solidFill>
                  <a:srgbClr val="302926"/>
                </a:solidFill>
              </a:rPr>
              <a:t>Goodinfo 搜尋一系列股票 將各股票歷史（年）漲跌下載整理成 Excel</a:t>
            </a:r>
            <a:endParaRPr sz="2000">
              <a:solidFill>
                <a:srgbClr val="302926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AutoNum type="alphaLcPeriod"/>
            </a:pPr>
            <a:r>
              <a:rPr lang="zh-TW" sz="2000">
                <a:solidFill>
                  <a:srgbClr val="302926"/>
                </a:solidFill>
              </a:rPr>
              <a:t>如果股票代號查不到怎麼辦</a:t>
            </a:r>
            <a:endParaRPr sz="2000">
              <a:solidFill>
                <a:srgbClr val="302926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AutoNum type="alphaLcPeriod"/>
            </a:pPr>
            <a:r>
              <a:rPr lang="zh-TW" sz="2000">
                <a:solidFill>
                  <a:srgbClr val="302926"/>
                </a:solidFill>
              </a:rPr>
              <a:t>如何向下捲動 - 兩種方式</a:t>
            </a:r>
            <a:endParaRPr sz="2000">
              <a:solidFill>
                <a:srgbClr val="302926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2000"/>
              <a:buAutoNum type="alphaLcPeriod"/>
            </a:pPr>
            <a:r>
              <a:rPr lang="zh-TW" sz="2000">
                <a:solidFill>
                  <a:srgbClr val="302926"/>
                </a:solidFill>
              </a:rPr>
              <a:t>遇到廣告怎麼辦</a:t>
            </a:r>
            <a:endParaRPr sz="200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1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1"/>
          <p:cNvSpPr txBox="1">
            <a:spLocks noGrp="1"/>
          </p:cNvSpPr>
          <p:nvPr>
            <p:ph type="title" idx="4294967295"/>
          </p:nvPr>
        </p:nvSpPr>
        <p:spPr>
          <a:xfrm>
            <a:off x="7437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 1</a:t>
            </a:r>
            <a:endParaRPr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61"/>
          <p:cNvSpPr txBox="1"/>
          <p:nvPr/>
        </p:nvSpPr>
        <p:spPr>
          <a:xfrm>
            <a:off x="3601650" y="733500"/>
            <a:ext cx="5286000" cy="3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題目：</a:t>
            </a:r>
            <a:endParaRPr sz="16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設計一個流程，找到當前電腦的屬性 (搜尋"系統") ，截取"關於"頁面的螢幕截圖，將其保存到資料夾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提示 - 該流程將：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檢索當前使用者的桌面資料夾的位置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使用「開始」功能表導航到此電腦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打開此電腦的屬性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截取視窗的螢幕截圖並將其保存在資料夾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…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2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2"/>
          <p:cNvSpPr txBox="1">
            <a:spLocks noGrp="1"/>
          </p:cNvSpPr>
          <p:nvPr>
            <p:ph type="title" idx="4294967295"/>
          </p:nvPr>
        </p:nvSpPr>
        <p:spPr>
          <a:xfrm>
            <a:off x="7437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繳交格式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0" name="Google Shape;330;p62"/>
          <p:cNvSpPr txBox="1"/>
          <p:nvPr/>
        </p:nvSpPr>
        <p:spPr>
          <a:xfrm>
            <a:off x="3601650" y="1006225"/>
            <a:ext cx="5286000" cy="3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請繳交兩樣東西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1.腳本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 txt 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壓縮檔，名稱為"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作業1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電腦屬性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.zip"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(內容包含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電腦屬性螢幕截圖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2.執行影片，名稱為"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作業1_</a:t>
            </a: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電腦屬性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.mp4”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3.繳交DeadLine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星期天晚上23:59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3"/>
          <p:cNvSpPr txBox="1">
            <a:spLocks noGrp="1"/>
          </p:cNvSpPr>
          <p:nvPr>
            <p:ph type="title" idx="4294967295"/>
          </p:nvPr>
        </p:nvSpPr>
        <p:spPr>
          <a:xfrm>
            <a:off x="7437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 1</a:t>
            </a:r>
            <a:endParaRPr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63"/>
          <p:cNvSpPr txBox="1"/>
          <p:nvPr/>
        </p:nvSpPr>
        <p:spPr>
          <a:xfrm>
            <a:off x="3601650" y="733500"/>
            <a:ext cx="5286000" cy="3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題目：</a:t>
            </a:r>
            <a:endParaRPr sz="16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到 GoodInfo 搜尋任意1檔股票，列印頁面成PDF儲存在資料夾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將 PDF 的第一頁拆出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(使用 PDF 抓取表格的 Action ) 將 PDF 中的[成交價, 昨收]表格資訊貼到 Excel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Sheet Name 改為股票代號調整第一個 Row 的高度為 30 ，並將字體改粗體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儲存命名為 股票資訊.xlsx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並將表格放在同一封信內文 (不是附檔) 寄給自己</a:t>
            </a:r>
            <a:br>
              <a:rPr lang="zh-TW" sz="1600" b="1">
                <a:latin typeface="Roboto"/>
                <a:ea typeface="Roboto"/>
                <a:cs typeface="Roboto"/>
                <a:sym typeface="Roboto"/>
              </a:rPr>
            </a:br>
            <a:br>
              <a:rPr lang="zh-TW" sz="1600" b="1">
                <a:latin typeface="Roboto"/>
                <a:ea typeface="Roboto"/>
                <a:cs typeface="Roboto"/>
                <a:sym typeface="Roboto"/>
              </a:rPr>
            </a:b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進階挑戰：可否美化內文中的表格?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4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4"/>
          <p:cNvSpPr txBox="1">
            <a:spLocks noGrp="1"/>
          </p:cNvSpPr>
          <p:nvPr>
            <p:ph type="title" idx="4294967295"/>
          </p:nvPr>
        </p:nvSpPr>
        <p:spPr>
          <a:xfrm>
            <a:off x="7437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繳交格式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" name="Google Shape;344;p64"/>
          <p:cNvSpPr txBox="1"/>
          <p:nvPr/>
        </p:nvSpPr>
        <p:spPr>
          <a:xfrm>
            <a:off x="3601650" y="1006225"/>
            <a:ext cx="5286000" cy="3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請繳交兩樣東西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1.腳本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 txt 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壓縮檔，名稱為"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作業1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.zip"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(內容包含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腳本、PDFs、Excel、以及信件截圖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2.執行影片，名稱為"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作業1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.mp4”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3.繳交DeadLine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zh-TW" sz="17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星期天晚上23:59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"/>
          <p:cNvSpPr txBox="1"/>
          <p:nvPr/>
        </p:nvSpPr>
        <p:spPr>
          <a:xfrm>
            <a:off x="4087150" y="147550"/>
            <a:ext cx="4889700" cy="5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zh-TW" sz="16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繳交企業專案主題</a:t>
            </a:r>
            <a:endParaRPr sz="1600" b="1" u="sng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DL：</a:t>
            </a: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3/24（日）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23:59 前送出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6-1：</a:t>
            </a:r>
            <a:r>
              <a:rPr lang="zh-TW" sz="16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專案文件</a:t>
            </a:r>
            <a:r>
              <a:rPr lang="zh-TW"/>
              <a:t>、</a:t>
            </a:r>
            <a:r>
              <a:rPr lang="zh-TW" sz="16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技術分享</a:t>
            </a:r>
            <a:endParaRPr sz="1600" b="1" u="sng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約 10 分鐘，形式不拘； 5-2, 6-1 課堂分享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DL：</a:t>
            </a: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3/31（日）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23:59 前上傳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6-2：</a:t>
            </a:r>
            <a:r>
              <a:rPr lang="zh-TW" sz="16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腳本壓縮檔+專案影片播放+流程圖說明</a:t>
            </a:r>
            <a:endParaRPr sz="1600" b="1" u="sng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每人 3 分鐘，6-2 課堂分享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注意：請副本一份放到你的 Assignment 資料夾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DL：</a:t>
            </a:r>
            <a:r>
              <a:rPr lang="zh-TW" sz="1600" b="1">
                <a:latin typeface="Roboto"/>
                <a:ea typeface="Roboto"/>
                <a:cs typeface="Roboto"/>
                <a:sym typeface="Roboto"/>
              </a:rPr>
              <a:t>4/6（日）</a:t>
            </a:r>
            <a:r>
              <a:rPr lang="zh-TW" sz="1600">
                <a:latin typeface="Roboto"/>
                <a:ea typeface="Roboto"/>
                <a:cs typeface="Roboto"/>
                <a:sym typeface="Roboto"/>
              </a:rPr>
              <a:t>23:59 前繳交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65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5"/>
          <p:cNvSpPr txBox="1">
            <a:spLocks noGrp="1"/>
          </p:cNvSpPr>
          <p:nvPr>
            <p:ph type="title" idx="4294967295"/>
          </p:nvPr>
        </p:nvSpPr>
        <p:spPr>
          <a:xfrm>
            <a:off x="2825" y="1693000"/>
            <a:ext cx="3333600" cy="17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專題</a:t>
            </a:r>
            <a:b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繳交項目</a:t>
            </a:r>
            <a:endParaRPr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23" y="334000"/>
            <a:ext cx="6050925" cy="13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6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4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/>
              <a:t>AppWorks School</a:t>
            </a:r>
            <a:endParaRPr sz="5600"/>
          </a:p>
          <a:p>
            <a:pPr marL="457200" lvl="0" indent="-584200" algn="ctr" rtl="0">
              <a:spcBef>
                <a:spcPts val="0"/>
              </a:spcBef>
              <a:spcAft>
                <a:spcPts val="0"/>
              </a:spcAft>
              <a:buSzPts val="5600"/>
              <a:buChar char="-"/>
            </a:pPr>
            <a:r>
              <a:rPr lang="zh-TW" sz="5600"/>
              <a:t>Talents For Internet - </a:t>
            </a:r>
            <a:endParaRPr sz="5600"/>
          </a:p>
        </p:txBody>
      </p:sp>
      <p:sp>
        <p:nvSpPr>
          <p:cNvPr id="358" name="Google Shape;358;p66"/>
          <p:cNvSpPr txBox="1"/>
          <p:nvPr/>
        </p:nvSpPr>
        <p:spPr>
          <a:xfrm>
            <a:off x="910200" y="3898400"/>
            <a:ext cx="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6"/>
          <p:cNvSpPr txBox="1"/>
          <p:nvPr/>
        </p:nvSpPr>
        <p:spPr>
          <a:xfrm>
            <a:off x="1787413" y="3970725"/>
            <a:ext cx="55299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1">
                <a:solidFill>
                  <a:srgbClr val="FF6B0F"/>
                </a:solidFill>
              </a:rPr>
              <a:t>Happy Automation!</a:t>
            </a:r>
            <a:endParaRPr sz="1800">
              <a:solidFill>
                <a:srgbClr val="52525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第一周變數補充</a:t>
            </a:r>
            <a:endParaRPr dirty="0"/>
          </a:p>
        </p:txBody>
      </p:sp>
      <p:sp>
        <p:nvSpPr>
          <p:cNvPr id="207" name="Google Shape;207;p43"/>
          <p:cNvSpPr txBox="1"/>
          <p:nvPr/>
        </p:nvSpPr>
        <p:spPr>
          <a:xfrm>
            <a:off x="311700" y="1061621"/>
            <a:ext cx="9088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rgbClr val="302926"/>
                </a:solidFill>
              </a:rPr>
              <a:t>日期</a:t>
            </a:r>
            <a:r>
              <a:rPr lang="zh-TW" altLang="en-US" sz="2000">
                <a:solidFill>
                  <a:srgbClr val="302926"/>
                </a:solidFill>
              </a:rPr>
              <a:t>變數</a:t>
            </a:r>
            <a:r>
              <a:rPr lang="en-US" altLang="zh-TW" sz="2000">
                <a:solidFill>
                  <a:srgbClr val="302926"/>
                </a:solidFill>
              </a:rPr>
              <a:t>:</a:t>
            </a:r>
            <a:r>
              <a:rPr lang="zh-TW" altLang="en-US" sz="2000">
                <a:solidFill>
                  <a:srgbClr val="302926"/>
                </a:solidFill>
              </a:rPr>
              <a:t> </a:t>
            </a:r>
            <a:r>
              <a:rPr lang="en-US" altLang="zh-TW" sz="2000">
                <a:solidFill>
                  <a:srgbClr val="302926"/>
                </a:solidFill>
              </a:rPr>
              <a:t>%</a:t>
            </a:r>
            <a:r>
              <a:rPr lang="en-US" altLang="zh-TW" sz="2000" dirty="0" err="1">
                <a:solidFill>
                  <a:srgbClr val="302926"/>
                </a:solidFill>
              </a:rPr>
              <a:t>d"yyyy</a:t>
            </a:r>
            <a:r>
              <a:rPr lang="en-US" altLang="zh-TW" sz="2000" dirty="0">
                <a:solidFill>
                  <a:srgbClr val="302926"/>
                </a:solidFill>
              </a:rPr>
              <a:t>-MM-dd </a:t>
            </a:r>
            <a:r>
              <a:rPr lang="en-US" altLang="zh-TW" sz="2000" dirty="0" err="1">
                <a:solidFill>
                  <a:srgbClr val="302926"/>
                </a:solidFill>
              </a:rPr>
              <a:t>HH:mm:ss.ff+zzz</a:t>
            </a:r>
            <a:r>
              <a:rPr lang="en-US" altLang="zh-TW" sz="2000">
                <a:solidFill>
                  <a:srgbClr val="302926"/>
                </a:solidFill>
              </a:rPr>
              <a:t>"%</a:t>
            </a:r>
            <a:r>
              <a:rPr lang="zh-TW" altLang="en-US" sz="2000">
                <a:solidFill>
                  <a:srgbClr val="302926"/>
                </a:solidFill>
              </a:rPr>
              <a:t> </a:t>
            </a:r>
            <a:endParaRPr sz="2000" dirty="0">
              <a:solidFill>
                <a:srgbClr val="3029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title" idx="4294967295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Outline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3951175" y="911100"/>
            <a:ext cx="4629300" cy="3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zh-TW" sz="2000" b="1">
                <a:latin typeface="Roboto"/>
                <a:ea typeface="Roboto"/>
                <a:cs typeface="Roboto"/>
                <a:sym typeface="Roboto"/>
              </a:rPr>
              <a:t>什麼樣的流程適合RPA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zh-TW" sz="2000" b="1">
                <a:latin typeface="Roboto"/>
                <a:ea typeface="Roboto"/>
                <a:cs typeface="Roboto"/>
                <a:sym typeface="Roboto"/>
              </a:rPr>
              <a:t>如何將流程改造為適合RPA執行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>
            <a:spLocks noGrp="1"/>
          </p:cNvSpPr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什麼樣的流程適合RPA</a:t>
            </a:r>
            <a:endParaRPr/>
          </a:p>
        </p:txBody>
      </p:sp>
      <p:sp>
        <p:nvSpPr>
          <p:cNvPr id="220" name="Google Shape;220;p45"/>
          <p:cNvSpPr txBox="1">
            <a:spLocks noGrp="1"/>
          </p:cNvSpPr>
          <p:nvPr>
            <p:ph type="body" idx="1"/>
          </p:nvPr>
        </p:nvSpPr>
        <p:spPr>
          <a:xfrm>
            <a:off x="316400" y="1435050"/>
            <a:ext cx="2443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可行性</a:t>
            </a:r>
            <a:endParaRPr/>
          </a:p>
          <a:p>
            <a:pPr marL="457200" lvl="0" indent="-3365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有規則?</a:t>
            </a:r>
            <a:endParaRPr sz="1700"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穩定的流程?</a:t>
            </a:r>
            <a:endParaRPr sz="1700"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Input格式結構化數位化?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>
            <a:off x="3121800" y="1435050"/>
            <a:ext cx="2443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效益</a:t>
            </a:r>
            <a:endParaRPr sz="3000"/>
          </a:p>
          <a:p>
            <a:pPr marL="457200" lvl="0" indent="-3365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高重複性?</a:t>
            </a:r>
            <a:endParaRPr sz="1700"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彈性?</a:t>
            </a:r>
            <a:endParaRPr sz="1700"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品質?</a:t>
            </a:r>
            <a:endParaRPr sz="1700"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產能?</a:t>
            </a:r>
            <a:endParaRPr sz="3000"/>
          </a:p>
        </p:txBody>
      </p:sp>
      <p:sp>
        <p:nvSpPr>
          <p:cNvPr id="222" name="Google Shape;222;p45"/>
          <p:cNvSpPr txBox="1">
            <a:spLocks noGrp="1"/>
          </p:cNvSpPr>
          <p:nvPr>
            <p:ph type="body" idx="1"/>
          </p:nvPr>
        </p:nvSpPr>
        <p:spPr>
          <a:xfrm>
            <a:off x="5739500" y="1435050"/>
            <a:ext cx="26310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複雜度</a:t>
            </a:r>
            <a:endParaRPr sz="3000"/>
          </a:p>
          <a:p>
            <a:pPr marL="457200" lvl="0" indent="-33655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應用程式數量?</a:t>
            </a:r>
            <a:endParaRPr sz="1700" b="1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zh-TW" sz="1700" b="1">
                <a:solidFill>
                  <a:srgbClr val="000000"/>
                </a:solidFill>
              </a:rPr>
              <a:t>步驟數/邏輯判斷數?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想想看，哪些流程適合RPA</a:t>
            </a:r>
            <a:endParaRPr/>
          </a:p>
        </p:txBody>
      </p:sp>
      <p:pic>
        <p:nvPicPr>
          <p:cNvPr id="228" name="Google Shape;2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25" y="1413376"/>
            <a:ext cx="8272250" cy="2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7"/>
          <p:cNvSpPr txBox="1">
            <a:spLocks noGrp="1"/>
          </p:cNvSpPr>
          <p:nvPr>
            <p:ph type="title" idx="4294967295"/>
          </p:nvPr>
        </p:nvSpPr>
        <p:spPr>
          <a:xfrm>
            <a:off x="616525" y="1665350"/>
            <a:ext cx="2996700" cy="17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優先選取流程</a:t>
            </a:r>
            <a:endParaRPr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5" name="Google Shape;2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625" y="152400"/>
            <a:ext cx="51591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101122"/>
                </a:solidFill>
                <a:latin typeface="Arial"/>
                <a:ea typeface="Arial"/>
                <a:cs typeface="Arial"/>
                <a:sym typeface="Arial"/>
              </a:rPr>
              <a:t>從目的簡述 →描述性敘述→概念性表達述</a:t>
            </a:r>
            <a:endParaRPr/>
          </a:p>
        </p:txBody>
      </p:sp>
      <p:pic>
        <p:nvPicPr>
          <p:cNvPr id="241" name="Google Shape;2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8750"/>
            <a:ext cx="8839201" cy="353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時間序清楚</a:t>
            </a:r>
            <a:endParaRPr/>
          </a:p>
        </p:txBody>
      </p:sp>
      <p:pic>
        <p:nvPicPr>
          <p:cNvPr id="247" name="Google Shape;2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24" y="1258775"/>
            <a:ext cx="7500400" cy="3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On-screen Show (16:9)</PresentationFormat>
  <Paragraphs>122</Paragraphs>
  <Slides>26</Slides>
  <Notes>26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Oswald</vt:lpstr>
      <vt:lpstr>Roboto</vt:lpstr>
      <vt:lpstr>Source Code Pro</vt:lpstr>
      <vt:lpstr>Simple Light</vt:lpstr>
      <vt:lpstr>Modern Writer</vt:lpstr>
      <vt:lpstr>Modern Writer</vt:lpstr>
      <vt:lpstr>PowerPoint Presentation</vt:lpstr>
      <vt:lpstr>PowerPoint Presentation</vt:lpstr>
      <vt:lpstr>第一周變數補充</vt:lpstr>
      <vt:lpstr>Outline</vt:lpstr>
      <vt:lpstr>什麼樣的流程適合RPA</vt:lpstr>
      <vt:lpstr>想想看，哪些流程適合RPA</vt:lpstr>
      <vt:lpstr>優先選取流程</vt:lpstr>
      <vt:lpstr>從目的簡述 →描述性敘述→概念性表達述</vt:lpstr>
      <vt:lpstr>時間序清楚</vt:lpstr>
      <vt:lpstr>表達顆粒度</vt:lpstr>
      <vt:lpstr>請判斷下列自動化敘述哪些是流程?任務?步驟?</vt:lpstr>
      <vt:lpstr>流程圖繪製概念</vt:lpstr>
      <vt:lpstr>實際案例</vt:lpstr>
      <vt:lpstr>流程自動化要素</vt:lpstr>
      <vt:lpstr>練習畫畫看</vt:lpstr>
      <vt:lpstr>RPA流程特性</vt:lpstr>
      <vt:lpstr>模擬鍵盤滑鼠 (60min)</vt:lpstr>
      <vt:lpstr>請下載台哥大2022年的永續報告書</vt:lpstr>
      <vt:lpstr> 練習 - 透過按鍵指令與網頁互動</vt:lpstr>
      <vt:lpstr> 練習 - 透過按鍵指令與網頁互動</vt:lpstr>
      <vt:lpstr>回家作業 1</vt:lpstr>
      <vt:lpstr>回家作業 繳交格式</vt:lpstr>
      <vt:lpstr>回家作業 1</vt:lpstr>
      <vt:lpstr>回家作業 繳交格式</vt:lpstr>
      <vt:lpstr>專題 繳交項目</vt:lpstr>
      <vt:lpstr>AppWorks School Talents For Internet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Chien-Hsiang Hung</cp:lastModifiedBy>
  <cp:revision>1</cp:revision>
  <dcterms:modified xsi:type="dcterms:W3CDTF">2024-09-03T07:04:33Z</dcterms:modified>
</cp:coreProperties>
</file>