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ource Code Pro" panose="020B0509030403020204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p2oXoMmy7jTT0pgCK+b09GKAz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09D5F-56E1-41AA-81D7-D2ACD49848ED}" v="17" dt="2024-09-04T13:30:08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4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洪健翔" userId="3bf348a1-05d9-4a01-80f9-687a388c11d0" providerId="ADAL" clId="{DD309D5F-56E1-41AA-81D7-D2ACD49848ED}"/>
    <pc:docChg chg="custSel modSld">
      <pc:chgData name="洪健翔" userId="3bf348a1-05d9-4a01-80f9-687a388c11d0" providerId="ADAL" clId="{DD309D5F-56E1-41AA-81D7-D2ACD49848ED}" dt="2024-09-04T13:30:08.914" v="126"/>
      <pc:docMkLst>
        <pc:docMk/>
      </pc:docMkLst>
      <pc:sldChg chg="modSp mod">
        <pc:chgData name="洪健翔" userId="3bf348a1-05d9-4a01-80f9-687a388c11d0" providerId="ADAL" clId="{DD309D5F-56E1-41AA-81D7-D2ACD49848ED}" dt="2024-09-04T13:17:00.365" v="5" actId="20577"/>
        <pc:sldMkLst>
          <pc:docMk/>
          <pc:sldMk cId="0" sldId="264"/>
        </pc:sldMkLst>
        <pc:spChg chg="mod">
          <ac:chgData name="洪健翔" userId="3bf348a1-05d9-4a01-80f9-687a388c11d0" providerId="ADAL" clId="{DD309D5F-56E1-41AA-81D7-D2ACD49848ED}" dt="2024-09-04T13:17:00.365" v="5" actId="20577"/>
          <ac:spMkLst>
            <pc:docMk/>
            <pc:sldMk cId="0" sldId="264"/>
            <ac:spMk id="247" creationId="{00000000-0000-0000-0000-000000000000}"/>
          </ac:spMkLst>
        </pc:spChg>
      </pc:sldChg>
      <pc:sldChg chg="modSp mod">
        <pc:chgData name="洪健翔" userId="3bf348a1-05d9-4a01-80f9-687a388c11d0" providerId="ADAL" clId="{DD309D5F-56E1-41AA-81D7-D2ACD49848ED}" dt="2024-09-04T13:28:20.274" v="123"/>
        <pc:sldMkLst>
          <pc:docMk/>
          <pc:sldMk cId="0" sldId="265"/>
        </pc:sldMkLst>
        <pc:spChg chg="mod">
          <ac:chgData name="洪健翔" userId="3bf348a1-05d9-4a01-80f9-687a388c11d0" providerId="ADAL" clId="{DD309D5F-56E1-41AA-81D7-D2ACD49848ED}" dt="2024-09-04T13:28:20.274" v="123"/>
          <ac:spMkLst>
            <pc:docMk/>
            <pc:sldMk cId="0" sldId="265"/>
            <ac:spMk id="253" creationId="{00000000-0000-0000-0000-000000000000}"/>
          </ac:spMkLst>
        </pc:spChg>
      </pc:sldChg>
      <pc:sldChg chg="modSp mod">
        <pc:chgData name="洪健翔" userId="3bf348a1-05d9-4a01-80f9-687a388c11d0" providerId="ADAL" clId="{DD309D5F-56E1-41AA-81D7-D2ACD49848ED}" dt="2024-09-04T13:30:08.914" v="126"/>
        <pc:sldMkLst>
          <pc:docMk/>
          <pc:sldMk cId="0" sldId="269"/>
        </pc:sldMkLst>
        <pc:spChg chg="mod">
          <ac:chgData name="洪健翔" userId="3bf348a1-05d9-4a01-80f9-687a388c11d0" providerId="ADAL" clId="{DD309D5F-56E1-41AA-81D7-D2ACD49848ED}" dt="2024-09-04T13:30:08.914" v="126"/>
          <ac:spMkLst>
            <pc:docMk/>
            <pc:sldMk cId="0" sldId="269"/>
            <ac:spMk id="2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在這之前應該要知道是哪一個工作表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" name="Google Shape;59;p29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/>
          <p:nvPr/>
        </p:nvSpPr>
        <p:spPr>
          <a:xfrm rot="10800000">
            <a:off x="4226100" y="33907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1"/>
          <p:cNvSpPr/>
          <p:nvPr/>
        </p:nvSpPr>
        <p:spPr>
          <a:xfrm>
            <a:off x="-25" y="0"/>
            <a:ext cx="9144000" cy="353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2"/>
          <p:cNvSpPr txBox="1">
            <a:spLocks noGrp="1"/>
          </p:cNvSpPr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43"/>
          <p:cNvCxnSpPr/>
          <p:nvPr/>
        </p:nvCxnSpPr>
        <p:spPr>
          <a:xfrm>
            <a:off x="353000" y="9707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2" name="Google Shape;72;p43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body" idx="1"/>
          </p:nvPr>
        </p:nvSpPr>
        <p:spPr>
          <a:xfrm>
            <a:off x="83100" y="1087825"/>
            <a:ext cx="8886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5" name="Google Shape;75;p43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44"/>
          <p:cNvCxnSpPr/>
          <p:nvPr/>
        </p:nvCxnSpPr>
        <p:spPr>
          <a:xfrm>
            <a:off x="200600" y="11231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8" name="Google Shape;78;p44"/>
          <p:cNvSpPr txBox="1">
            <a:spLocks noGrp="1"/>
          </p:cNvSpPr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body" idx="1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2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" name="Google Shape;82;p44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45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6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6B0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47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4" name="Google Shape;94;p47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49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03" name="Google Shape;103;p4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0"/>
          <p:cNvPicPr preferRelativeResize="0"/>
          <p:nvPr/>
        </p:nvPicPr>
        <p:blipFill rotWithShape="1">
          <a:blip r:embed="rId2">
            <a:alphaModFix/>
          </a:blip>
          <a:srcRect l="4838" t="6382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50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50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50"/>
          <p:cNvSpPr txBox="1">
            <a:spLocks noGrp="1"/>
          </p:cNvSpPr>
          <p:nvPr>
            <p:ph type="title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2" name="Google Shape;112;p50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6" name="Google Shape;116;p51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/>
          <p:nvPr/>
        </p:nvSpPr>
        <p:spPr>
          <a:xfrm rot="10800000">
            <a:off x="4226100" y="33907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1"/>
          <p:cNvSpPr/>
          <p:nvPr/>
        </p:nvSpPr>
        <p:spPr>
          <a:xfrm>
            <a:off x="-25" y="0"/>
            <a:ext cx="9144000" cy="353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2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2"/>
          <p:cNvSpPr txBox="1">
            <a:spLocks noGrp="1"/>
          </p:cNvSpPr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0" name="Google Shape;13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53"/>
          <p:cNvCxnSpPr/>
          <p:nvPr/>
        </p:nvCxnSpPr>
        <p:spPr>
          <a:xfrm>
            <a:off x="353000" y="9707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33" name="Google Shape;133;p53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3"/>
          <p:cNvSpPr txBox="1">
            <a:spLocks noGrp="1"/>
          </p:cNvSpPr>
          <p:nvPr>
            <p:ph type="body" idx="1"/>
          </p:nvPr>
        </p:nvSpPr>
        <p:spPr>
          <a:xfrm>
            <a:off x="83100" y="1087825"/>
            <a:ext cx="8886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6" name="Google Shape;136;p53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3"/>
          <p:cNvSpPr txBox="1"/>
          <p:nvPr/>
        </p:nvSpPr>
        <p:spPr>
          <a:xfrm rot="-5398797">
            <a:off x="6414605" y="2527350"/>
            <a:ext cx="51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1" i="1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Confidential, for AppWorks School Hiring Partners Only</a:t>
            </a:r>
            <a:endParaRPr sz="1400" b="1" i="1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54"/>
          <p:cNvCxnSpPr/>
          <p:nvPr/>
        </p:nvCxnSpPr>
        <p:spPr>
          <a:xfrm>
            <a:off x="200600" y="11231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0" name="Google Shape;140;p54"/>
          <p:cNvSpPr txBox="1">
            <a:spLocks noGrp="1"/>
          </p:cNvSpPr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4"/>
          <p:cNvSpPr txBox="1">
            <a:spLocks noGrp="1"/>
          </p:cNvSpPr>
          <p:nvPr>
            <p:ph type="body" idx="1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54"/>
          <p:cNvSpPr txBox="1">
            <a:spLocks noGrp="1"/>
          </p:cNvSpPr>
          <p:nvPr>
            <p:ph type="body" idx="2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4" name="Google Shape;144;p54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5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p55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5"/>
          <p:cNvSpPr txBox="1"/>
          <p:nvPr/>
        </p:nvSpPr>
        <p:spPr>
          <a:xfrm rot="-5398797">
            <a:off x="6414605" y="2527350"/>
            <a:ext cx="51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1" i="1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Confidential, for AppWorks School Hiring Partners Only</a:t>
            </a:r>
            <a:endParaRPr sz="1400" b="1" i="1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56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52" name="Google Shape;152;p56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56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7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6B0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8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58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61" name="Google Shape;161;p58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58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5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67" name="Google Shape;16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60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70" name="Google Shape;170;p6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6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62"/>
          <p:cNvPicPr preferRelativeResize="0"/>
          <p:nvPr/>
        </p:nvPicPr>
        <p:blipFill rotWithShape="1">
          <a:blip r:embed="rId2">
            <a:alphaModFix/>
          </a:blip>
          <a:srcRect l="4838" t="6382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62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62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62"/>
          <p:cNvSpPr txBox="1">
            <a:spLocks noGrp="1"/>
          </p:cNvSpPr>
          <p:nvPr>
            <p:ph type="title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80" name="Google Shape;180;p62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1" name="Google Shape;181;p62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3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63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F57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body" idx="1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F57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exml.com/sampl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rp.taiwanmobile.com/esg/esg-repor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t="4443"/>
          <a:stretch/>
        </p:blipFill>
        <p:spPr>
          <a:xfrm>
            <a:off x="0" y="1128725"/>
            <a:ext cx="9144000" cy="2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"/>
          <p:cNvSpPr txBox="1"/>
          <p:nvPr/>
        </p:nvSpPr>
        <p:spPr>
          <a:xfrm>
            <a:off x="311700" y="2605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311700" y="16268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zh-TW" sz="5600" b="1" i="1" u="none" strike="noStrike" cap="none">
                <a:solidFill>
                  <a:srgbClr val="FF6B0F"/>
                </a:solidFill>
                <a:latin typeface="Arial"/>
                <a:ea typeface="Arial"/>
                <a:cs typeface="Arial"/>
                <a:sym typeface="Arial"/>
              </a:rPr>
              <a:t>AppWorks School</a:t>
            </a:r>
            <a:endParaRPr sz="5600" b="1" i="1" u="none" strike="noStrike" cap="none">
              <a:solidFill>
                <a:srgbClr val="FF6B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8971" y="4907721"/>
            <a:ext cx="1293801" cy="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 dirty="0"/>
              <a:t>思考 - 重新載入帶入公式的儲存格</a:t>
            </a:r>
            <a:endParaRPr b="1" dirty="0"/>
          </a:p>
        </p:txBody>
      </p:sp>
      <p:sp>
        <p:nvSpPr>
          <p:cNvPr id="253" name="Google Shape;253;p10"/>
          <p:cNvSpPr txBox="1"/>
          <p:nvPr/>
        </p:nvSpPr>
        <p:spPr>
          <a:xfrm>
            <a:off x="186600" y="1155750"/>
            <a:ext cx="9088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TW" sz="2000" b="1" i="0" u="none" strike="noStrike" cap="none" dirty="0">
                <a:solidFill>
                  <a:srgbClr val="525252"/>
                </a:solidFill>
              </a:rPr>
              <a:t>&gt;</a:t>
            </a:r>
            <a:r>
              <a:rPr lang="zh-TW" altLang="en-US" sz="2000" b="1" i="0" u="none" strike="noStrike" cap="none" dirty="0">
                <a:solidFill>
                  <a:srgbClr val="525252"/>
                </a:solidFill>
              </a:rPr>
              <a:t> 跳脫 </a:t>
            </a:r>
            <a:r>
              <a:rPr lang="en-US" altLang="zh-TW" sz="2000" b="1" dirty="0">
                <a:solidFill>
                  <a:srgbClr val="525252"/>
                </a:solidFill>
              </a:rPr>
              <a:t>action </a:t>
            </a:r>
            <a:r>
              <a:rPr lang="zh-TW" altLang="en-US" sz="2000" b="1" dirty="0">
                <a:solidFill>
                  <a:srgbClr val="525252"/>
                </a:solidFill>
              </a:rPr>
              <a:t>名稱的框架，專注在實際動作帶來的效果</a:t>
            </a:r>
            <a:endParaRPr lang="en-US" altLang="zh-TW" sz="2000" b="1" i="0" u="none" strike="noStrike" cap="none" dirty="0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 dirty="0">
                <a:solidFill>
                  <a:srgbClr val="525252"/>
                </a:solidFill>
              </a:rPr>
              <a:t>Excel 中有儲存格內容需要被更新，僅靠 Excel 相關 Actions 如何達成？</a:t>
            </a:r>
            <a:endParaRPr sz="2000" b="1" i="0" u="none" strike="noStrike" cap="none" dirty="0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 dirty="0">
                <a:solidFill>
                  <a:srgbClr val="525252"/>
                </a:solidFill>
              </a:rPr>
              <a:t>(如何刷新，希望這格為執行完畢的時間)</a:t>
            </a:r>
            <a:endParaRPr sz="2000" b="1" i="0" u="none" strike="noStrike" cap="none" dirty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 txBox="1">
            <a:spLocks noGrp="1"/>
          </p:cNvSpPr>
          <p:nvPr>
            <p:ph type="title" idx="4294967295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PDF (40min)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3593750" y="1548150"/>
            <a:ext cx="60000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200" b="1" i="0" u="none" strike="noStrike" cap="none">
                <a:solidFill>
                  <a:srgbClr val="525252"/>
                </a:solidFill>
              </a:rPr>
              <a:t>學習目標</a:t>
            </a:r>
            <a:endParaRPr sz="2200" b="1" i="0" u="none" strike="noStrike" cap="none">
              <a:solidFill>
                <a:srgbClr val="525252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200"/>
              <a:buChar char="●"/>
            </a:pPr>
            <a:r>
              <a:rPr lang="zh-TW" sz="2200" b="1" i="0" u="none" strike="noStrike" cap="none">
                <a:solidFill>
                  <a:srgbClr val="525252"/>
                </a:solidFill>
              </a:rPr>
              <a:t>從 PDF 中提取資料</a:t>
            </a:r>
            <a:endParaRPr sz="2200" b="1" i="0" u="none" strike="noStrike" cap="none">
              <a:solidFill>
                <a:srgbClr val="525252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200"/>
              <a:buChar char="●"/>
            </a:pPr>
            <a:r>
              <a:rPr lang="zh-TW" sz="2200" b="1" i="0" u="none" strike="noStrike" cap="none">
                <a:solidFill>
                  <a:srgbClr val="525252"/>
                </a:solidFill>
              </a:rPr>
              <a:t>將 PDF 檔案頁面提取至新的 PDF 檔案</a:t>
            </a:r>
            <a:endParaRPr sz="2200" b="1" i="0" u="none" strike="noStrike" cap="none">
              <a:solidFill>
                <a:srgbClr val="525252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200"/>
              <a:buChar char="●"/>
            </a:pPr>
            <a:r>
              <a:rPr lang="zh-TW" sz="2200" b="1" i="0" u="none" strike="noStrike" cap="none">
                <a:solidFill>
                  <a:srgbClr val="525252"/>
                </a:solidFill>
              </a:rPr>
              <a:t>合併 PDF 檔案</a:t>
            </a:r>
            <a:endParaRPr sz="2000" b="0" i="0" u="none" strike="noStrike" cap="none">
              <a:solidFill>
                <a:srgbClr val="30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抽取文字</a:t>
            </a:r>
            <a:endParaRPr b="1"/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025" y="1029800"/>
            <a:ext cx="5567944" cy="38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抽取表格</a:t>
            </a:r>
            <a:endParaRPr b="1"/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375" y="1029800"/>
            <a:ext cx="5617238" cy="3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請下載 PDF</a:t>
            </a:r>
            <a:endParaRPr b="1"/>
          </a:p>
        </p:txBody>
      </p:sp>
      <p:sp>
        <p:nvSpPr>
          <p:cNvPr id="278" name="Google Shape;278;p14"/>
          <p:cNvSpPr txBox="1"/>
          <p:nvPr/>
        </p:nvSpPr>
        <p:spPr>
          <a:xfrm>
            <a:off x="311700" y="1241900"/>
            <a:ext cx="66054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2400" b="1" i="0" u="sng" strike="noStrike" cap="none" dirty="0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https://www.princexml.com/samples/</a:t>
            </a:r>
            <a:endParaRPr lang="en-US" altLang="zh-TW" sz="2400" b="1" i="0" u="sng" strike="noStrike" cap="none" dirty="0">
              <a:solidFill>
                <a:schemeClr val="hlink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2400" b="1" u="sng" dirty="0">
              <a:solidFill>
                <a:schemeClr val="hlink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altLang="en-US" sz="3600" dirty="0">
                <a:hlinkClick r:id="rId4"/>
              </a:rPr>
              <a:t>永續</a:t>
            </a:r>
            <a:r>
              <a:rPr lang="en-US" sz="3600" dirty="0">
                <a:hlinkClick r:id="rId4"/>
              </a:rPr>
              <a:t>ESG</a:t>
            </a:r>
            <a:r>
              <a:rPr lang="zh-TW" altLang="en-US" sz="3600" dirty="0">
                <a:hlinkClick r:id="rId4"/>
              </a:rPr>
              <a:t>報告下載 </a:t>
            </a:r>
            <a:r>
              <a:rPr lang="en-US" altLang="zh-TW" sz="3600" dirty="0">
                <a:hlinkClick r:id="rId4"/>
              </a:rPr>
              <a:t>- </a:t>
            </a:r>
            <a:r>
              <a:rPr lang="zh-TW" altLang="en-US" sz="3600" dirty="0">
                <a:hlinkClick r:id="rId4"/>
              </a:rPr>
              <a:t>台灣大哥大 </a:t>
            </a:r>
            <a:r>
              <a:rPr lang="en-US" altLang="zh-TW" sz="3600" dirty="0">
                <a:hlinkClick r:id="rId4"/>
              </a:rPr>
              <a:t>| </a:t>
            </a:r>
            <a:r>
              <a:rPr lang="en-US" sz="3600" dirty="0">
                <a:hlinkClick r:id="rId4"/>
              </a:rPr>
              <a:t>Open Possible </a:t>
            </a:r>
            <a:r>
              <a:rPr lang="zh-TW" altLang="en-US" sz="3600" dirty="0">
                <a:hlinkClick r:id="rId4"/>
              </a:rPr>
              <a:t>能所不能 </a:t>
            </a:r>
            <a:r>
              <a:rPr lang="en-US" altLang="zh-TW" sz="3600" dirty="0">
                <a:hlinkClick r:id="rId4"/>
              </a:rPr>
              <a:t>(</a:t>
            </a:r>
            <a:r>
              <a:rPr lang="en-US" sz="3600" dirty="0">
                <a:hlinkClick r:id="rId4"/>
              </a:rPr>
              <a:t>taiwanmobile.com)</a:t>
            </a:r>
            <a:endParaRPr sz="2600" b="1" i="0" u="none" strike="noStrike" cap="none" dirty="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合併、產生新檔</a:t>
            </a:r>
            <a:endParaRPr b="1"/>
          </a:p>
        </p:txBody>
      </p:sp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8363" y="1029800"/>
            <a:ext cx="4787277" cy="3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練習：依照章節分成不同檔案</a:t>
            </a:r>
            <a:endParaRPr b="1"/>
          </a:p>
        </p:txBody>
      </p:sp>
      <p:sp>
        <p:nvSpPr>
          <p:cNvPr id="290" name="Google Shape;290;p16"/>
          <p:cNvSpPr txBox="1"/>
          <p:nvPr/>
        </p:nvSpPr>
        <p:spPr>
          <a:xfrm>
            <a:off x="311700" y="1061621"/>
            <a:ext cx="90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並以該章節名稱命名 前面加 序號 1 2 3 4 5，放在同一個資料夾</a:t>
            </a:r>
            <a:endParaRPr sz="2000" b="0" i="0" u="none" strike="noStrike" cap="non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練習：再把資料夾內 PDF 全部合併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8"/>
          <p:cNvSpPr txBox="1">
            <a:spLocks noGrp="1"/>
          </p:cNvSpPr>
          <p:nvPr>
            <p:ph type="title" idx="4294967295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郵件 (35min)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3674300" y="1756450"/>
            <a:ext cx="90882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400" b="1" i="0" u="none" strike="noStrike" cap="none">
                <a:solidFill>
                  <a:srgbClr val="525252"/>
                </a:solidFill>
              </a:rPr>
              <a:t>學習目標</a:t>
            </a:r>
            <a:endParaRPr sz="2400" b="1" i="0" u="none" strike="noStrike" cap="none">
              <a:solidFill>
                <a:srgbClr val="525252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zh-TW" sz="2400" b="1" i="0" u="none" strike="noStrike" cap="none">
                <a:solidFill>
                  <a:srgbClr val="525252"/>
                </a:solidFill>
              </a:rPr>
              <a:t>熟悉電子郵件 Outlook 相關操作</a:t>
            </a:r>
            <a:endParaRPr sz="2400" b="1" i="0" u="none" strike="noStrike" cap="none">
              <a:solidFill>
                <a:srgbClr val="525252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zh-TW" sz="2400" b="1" i="0" u="none" strike="noStrike" cap="none">
                <a:solidFill>
                  <a:srgbClr val="525252"/>
                </a:solidFill>
              </a:rPr>
              <a:t>創建流程，擷取、處理和發送郵件</a:t>
            </a:r>
            <a:endParaRPr sz="2400" b="1" i="0" u="none" strike="noStrike" cap="none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開啟或收信失敗怎麼辦? </a:t>
            </a:r>
            <a:endParaRPr b="1"/>
          </a:p>
        </p:txBody>
      </p:sp>
      <p:pic>
        <p:nvPicPr>
          <p:cNvPr id="308" name="Google Shape;30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9225" y="1182200"/>
            <a:ext cx="63055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9"/>
          <p:cNvSpPr txBox="1"/>
          <p:nvPr/>
        </p:nvSpPr>
        <p:spPr>
          <a:xfrm>
            <a:off x="2221500" y="3807625"/>
            <a:ext cx="66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2400" b="1" i="0" u="none" strike="noStrike" cap="none">
                <a:solidFill>
                  <a:srgbClr val="FF6B0F"/>
                </a:solidFill>
              </a:rPr>
              <a:t>請使用 Classic Outlook，並新增可用帳戶。</a:t>
            </a:r>
            <a:endParaRPr sz="2400" b="1" i="0" u="none" strike="noStrike" cap="none">
              <a:solidFill>
                <a:srgbClr val="FF6B0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/>
          <p:nvPr/>
        </p:nvSpPr>
        <p:spPr>
          <a:xfrm>
            <a:off x="0" y="3371075"/>
            <a:ext cx="9144000" cy="1772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0" y="361152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 b="1" i="0" u="none" strike="noStrike" cap="none">
                <a:solidFill>
                  <a:schemeClr val="lt1"/>
                </a:solidFill>
              </a:rPr>
              <a:t>3-1 Excel、PDF、Mail 綜合演練</a:t>
            </a:r>
            <a:endParaRPr sz="2500" b="1" i="0" u="none" strike="noStrike" cap="none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zh-TW" sz="2500" b="1" i="0" u="none" strike="noStrike" cap="none">
                <a:solidFill>
                  <a:schemeClr val="lt1"/>
                </a:solidFill>
              </a:rPr>
              <a:t>Hsiang 健翔</a:t>
            </a:r>
            <a:endParaRPr sz="2500" b="1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200" name="Google Shape;2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300" y="1821738"/>
            <a:ext cx="5003397" cy="7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郵件資料夾呼叫方法</a:t>
            </a:r>
            <a:endParaRPr b="1"/>
          </a:p>
        </p:txBody>
      </p:sp>
      <p:pic>
        <p:nvPicPr>
          <p:cNvPr id="315" name="Google Shape;31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6938" y="1181775"/>
            <a:ext cx="5150134" cy="3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zh-TW" b="1"/>
            </a:br>
            <a:r>
              <a:rPr lang="zh-TW" b="1"/>
              <a:t>練習 - 萃取出 PDF 資訊儲存成 Excel，並寄出</a:t>
            </a:r>
            <a:endParaRPr b="1"/>
          </a:p>
        </p:txBody>
      </p:sp>
      <p:sp>
        <p:nvSpPr>
          <p:cNvPr id="321" name="Google Shape;321;p21"/>
          <p:cNvSpPr txBox="1"/>
          <p:nvPr/>
        </p:nvSpPr>
        <p:spPr>
          <a:xfrm>
            <a:off x="159300" y="1216575"/>
            <a:ext cx="8945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400" b="1" i="0" u="none" strike="noStrike" cap="none">
                <a:solidFill>
                  <a:srgbClr val="525252"/>
                </a:solidFill>
              </a:rPr>
              <a:t>請將 PDF 中的</a:t>
            </a:r>
            <a:r>
              <a:rPr lang="zh-TW" sz="2400" b="1" i="0" u="none" strike="noStrike" cap="none">
                <a:solidFill>
                  <a:srgbClr val="FF6B0F"/>
                </a:solidFill>
              </a:rPr>
              <a:t>文字 (Text)</a:t>
            </a:r>
            <a:r>
              <a:rPr lang="zh-TW" sz="2400" b="1" i="0" u="none" strike="noStrike" cap="none">
                <a:solidFill>
                  <a:srgbClr val="525252"/>
                </a:solidFill>
              </a:rPr>
              <a:t> 、</a:t>
            </a:r>
            <a:r>
              <a:rPr lang="zh-TW" sz="2400" b="1" i="0" u="none" strike="noStrike" cap="none">
                <a:solidFill>
                  <a:srgbClr val="FF6B0F"/>
                </a:solidFill>
              </a:rPr>
              <a:t>表格 (Excel)</a:t>
            </a:r>
            <a:r>
              <a:rPr lang="zh-TW" sz="2400" b="1" i="0" u="none" strike="noStrike" cap="none">
                <a:solidFill>
                  <a:srgbClr val="525252"/>
                </a:solidFill>
              </a:rPr>
              <a:t> 、</a:t>
            </a:r>
            <a:r>
              <a:rPr lang="zh-TW" sz="2400" b="1" i="0" u="none" strike="noStrike" cap="none">
                <a:solidFill>
                  <a:srgbClr val="FF6B0F"/>
                </a:solidFill>
              </a:rPr>
              <a:t>影像</a:t>
            </a:r>
            <a:r>
              <a:rPr lang="zh-TW" sz="2400" b="1" i="0" u="none" strike="noStrike" cap="none">
                <a:solidFill>
                  <a:srgbClr val="525252"/>
                </a:solidFill>
              </a:rPr>
              <a:t>擷取出後存檔，附件寄出給自己，並確認是否成功。</a:t>
            </a:r>
            <a:endParaRPr sz="2400" b="1" i="0" u="none" strike="noStrike" cap="none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練習 - 向寄信者確認收信成功</a:t>
            </a:r>
            <a:endParaRPr b="1"/>
          </a:p>
        </p:txBody>
      </p:sp>
      <p:sp>
        <p:nvSpPr>
          <p:cNvPr id="327" name="Google Shape;327;p22"/>
          <p:cNvSpPr txBox="1"/>
          <p:nvPr/>
        </p:nvSpPr>
        <p:spPr>
          <a:xfrm>
            <a:off x="311700" y="1137825"/>
            <a:ext cx="80757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525252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幫我開發一個 Flow 用於針對從客戶收到的信件發送確認電子郵件。</a:t>
            </a:r>
            <a:endParaRPr sz="2000" b="1" i="0" u="none" strike="noStrike" cap="none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>
                <a:solidFill>
                  <a:srgbClr val="525252"/>
                </a:solidFill>
              </a:rPr>
              <a:t>( 自動偵測如果收到對方的信就回信給對方 )</a:t>
            </a:r>
            <a:endParaRPr sz="2000" b="1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525252"/>
                </a:solidFill>
              </a:rPr>
              <a:t>注意：</a:t>
            </a:r>
            <a:endParaRPr sz="2000" b="1" i="0" u="none" strike="noStrike" cap="none">
              <a:solidFill>
                <a:srgbClr val="525252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rabicPeriod"/>
            </a:pPr>
            <a:r>
              <a:rPr lang="zh-TW" sz="2000" b="1" i="0" u="none" strike="noStrike" cap="none">
                <a:solidFill>
                  <a:srgbClr val="525252"/>
                </a:solidFill>
              </a:rPr>
              <a:t>若要成功執行練習流程，請使用有效 Web 郵件帳戶。如果帳戶或伺服器資訊為假，則 Flow 將失敗。</a:t>
            </a:r>
            <a:endParaRPr sz="2000" b="1" i="0" u="none" strike="noStrike" cap="none">
              <a:solidFill>
                <a:srgbClr val="525252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rabicPeriod"/>
            </a:pPr>
            <a:r>
              <a:rPr lang="zh-TW" sz="2000" b="1" i="0" u="none" strike="noStrike" cap="none">
                <a:solidFill>
                  <a:srgbClr val="525252"/>
                </a:solidFill>
              </a:rPr>
              <a:t>To, From, Title…</a:t>
            </a:r>
            <a:endParaRPr sz="2000" b="1" i="0" u="none" strike="noStrike" cap="none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525252"/>
                </a:solidFill>
              </a:rPr>
              <a:t>進階：</a:t>
            </a:r>
            <a:endParaRPr sz="2000" b="1" i="0" u="none" strike="noStrike" cap="none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525252"/>
                </a:solidFill>
              </a:rPr>
              <a:t>如何自動化? ( Cloud? Desktop Execute Flow? )</a:t>
            </a:r>
            <a:endParaRPr sz="2000" b="1" i="0" u="none" strike="noStrike" cap="none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223" y="334000"/>
            <a:ext cx="6050925" cy="13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5600"/>
              <a:t>AppWorks School</a:t>
            </a:r>
            <a:endParaRPr sz="5600"/>
          </a:p>
          <a:p>
            <a:pPr marL="45720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Char char="-"/>
            </a:pPr>
            <a:r>
              <a:rPr lang="zh-TW" sz="5600"/>
              <a:t>Talents For Internet - </a:t>
            </a:r>
            <a:endParaRPr sz="5600"/>
          </a:p>
        </p:txBody>
      </p:sp>
      <p:sp>
        <p:nvSpPr>
          <p:cNvPr id="334" name="Google Shape;334;p23"/>
          <p:cNvSpPr txBox="1"/>
          <p:nvPr/>
        </p:nvSpPr>
        <p:spPr>
          <a:xfrm>
            <a:off x="910200" y="3898400"/>
            <a:ext cx="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8971" y="4907721"/>
            <a:ext cx="1293801" cy="2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3"/>
          <p:cNvSpPr txBox="1"/>
          <p:nvPr/>
        </p:nvSpPr>
        <p:spPr>
          <a:xfrm>
            <a:off x="1787413" y="3970725"/>
            <a:ext cx="55299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1" u="none" strike="noStrike" cap="none">
                <a:solidFill>
                  <a:srgbClr val="FF6B0F"/>
                </a:solidFill>
                <a:latin typeface="Arial"/>
                <a:ea typeface="Arial"/>
                <a:cs typeface="Arial"/>
                <a:sym typeface="Arial"/>
              </a:rPr>
              <a:t>Happy Automation!</a:t>
            </a:r>
            <a:endParaRPr sz="1800" b="0" i="0" u="none" strike="noStrike" cap="none">
              <a:solidFill>
                <a:srgbClr val="52525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 txBox="1">
            <a:spLocks noGrp="1"/>
          </p:cNvSpPr>
          <p:nvPr>
            <p:ph type="title" idx="4294967295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Excel (35min)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3758550" y="1401900"/>
            <a:ext cx="90882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2400" b="1" i="0" u="none" strike="noStrike" cap="none">
                <a:solidFill>
                  <a:srgbClr val="525252"/>
                </a:solidFill>
              </a:rPr>
              <a:t>學習目標</a:t>
            </a:r>
            <a:endParaRPr sz="2400" b="1" i="0" u="none" strike="noStrike" cap="none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2400" b="1" i="0" u="none" strike="noStrike" cap="none">
                <a:solidFill>
                  <a:srgbClr val="525252"/>
                </a:solidFill>
              </a:rPr>
              <a:t>探索 Excel 功能，隨心所欲的使用</a:t>
            </a:r>
            <a:endParaRPr sz="2400" b="1" i="0" u="none" strike="noStrike" cap="none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2400" b="1" i="0" u="none" strike="noStrike" cap="none">
                <a:solidFill>
                  <a:srgbClr val="525252"/>
                </a:solidFill>
              </a:rPr>
              <a:t>讓我們從暖身開始</a:t>
            </a:r>
            <a:endParaRPr sz="2400" b="1" i="0" u="none" strike="noStrike" cap="none">
              <a:solidFill>
                <a:srgbClr val="52525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0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重複開啟會發生什麼事?</a:t>
            </a:r>
            <a:endParaRPr b="1"/>
          </a:p>
        </p:txBody>
      </p:sp>
      <p:pic>
        <p:nvPicPr>
          <p:cNvPr id="214" name="Google Shape;2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4650" y="1029800"/>
            <a:ext cx="4774707" cy="38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名稱重複會發生什麼事?</a:t>
            </a:r>
            <a:endParaRPr b="1"/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5725" y="1029800"/>
            <a:ext cx="5592546" cy="3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第一個可用的意思</a:t>
            </a:r>
            <a:endParaRPr b="1"/>
          </a:p>
        </p:txBody>
      </p:sp>
      <p:pic>
        <p:nvPicPr>
          <p:cNvPr id="226" name="Google Shape;2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875" y="1781175"/>
            <a:ext cx="20955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5875" y="1647825"/>
            <a:ext cx="24860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"/>
          <p:cNvSpPr/>
          <p:nvPr/>
        </p:nvSpPr>
        <p:spPr>
          <a:xfrm>
            <a:off x="4006875" y="2294950"/>
            <a:ext cx="604500" cy="33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選取範圍怎麼呼叫? 起始從哪裡開始?</a:t>
            </a:r>
            <a:endParaRPr b="1"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825" y="1158775"/>
            <a:ext cx="4013842" cy="38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/>
              <a:t>選取範圍怎麼呼叫? 起始從哪裡開始?</a:t>
            </a:r>
            <a:endParaRPr b="1"/>
          </a:p>
        </p:txBody>
      </p:sp>
      <p:pic>
        <p:nvPicPr>
          <p:cNvPr id="240" name="Google Shape;2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825" y="1158775"/>
            <a:ext cx="4013842" cy="380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8"/>
          <p:cNvSpPr txBox="1"/>
          <p:nvPr/>
        </p:nvSpPr>
        <p:spPr>
          <a:xfrm>
            <a:off x="4953175" y="3892400"/>
            <a:ext cx="371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2400" b="1" i="0" u="none" strike="noStrike" cap="none">
                <a:solidFill>
                  <a:srgbClr val="FF6B0F"/>
                </a:solidFill>
              </a:rPr>
              <a:t>可以是 A, B 也可以是 1, 2</a:t>
            </a:r>
            <a:endParaRPr sz="2400" b="1" i="0" u="none" strike="noStrike" cap="none">
              <a:solidFill>
                <a:srgbClr val="FF6B0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練習</a:t>
            </a:r>
            <a:r>
              <a:rPr lang="zh-TW" b="1"/>
              <a:t> - 整理表格中的資料</a:t>
            </a:r>
            <a:r>
              <a:rPr lang="zh-TW"/>
              <a:t> (20 min)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194675" y="1071950"/>
            <a:ext cx="9088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rabicPeriod"/>
            </a:pPr>
            <a:r>
              <a:rPr lang="zh-TW" sz="2000" b="1" i="0" u="none" strike="noStrike" cap="none" dirty="0">
                <a:solidFill>
                  <a:srgbClr val="525252"/>
                </a:solidFill>
              </a:rPr>
              <a:t>打開 Excel 檔，為 Columns 添加標題 'First Name', 'Last Name', 'Age', 'State', 'City'。</a:t>
            </a:r>
            <a:endParaRPr sz="2000" b="1" i="0" u="none" strike="noStrike" cap="none" dirty="0">
              <a:solidFill>
                <a:srgbClr val="525252"/>
              </a:solidFill>
            </a:endParaRPr>
          </a:p>
          <a:p>
            <a:pPr marL="457200" indent="-355600">
              <a:lnSpc>
                <a:spcPct val="150000"/>
              </a:lnSpc>
              <a:buClr>
                <a:srgbClr val="525252"/>
              </a:buClr>
              <a:buSzPts val="2000"/>
              <a:buFont typeface="Arial"/>
              <a:buAutoNum type="arabicPeriod"/>
            </a:pPr>
            <a:r>
              <a:rPr lang="zh-TW" altLang="en-US" sz="2000" b="1" i="0" u="none" strike="noStrike" cap="none" dirty="0">
                <a:solidFill>
                  <a:srgbClr val="525252"/>
                </a:solidFill>
              </a:rPr>
              <a:t>新增 </a:t>
            </a:r>
            <a:r>
              <a:rPr lang="en-US" altLang="zh-TW" sz="2000" b="1" i="0" u="none" strike="noStrike" cap="none" dirty="0">
                <a:solidFill>
                  <a:srgbClr val="525252"/>
                </a:solidFill>
              </a:rPr>
              <a:t>1 </a:t>
            </a:r>
            <a:r>
              <a:rPr lang="zh-TW" altLang="en-US" sz="2000" b="1" i="0" u="none" strike="noStrike" cap="none" dirty="0">
                <a:solidFill>
                  <a:srgbClr val="525252"/>
                </a:solidFill>
              </a:rPr>
              <a:t>個 </a:t>
            </a:r>
            <a:r>
              <a:rPr lang="en-US" altLang="zh-TW" sz="2000" b="1" i="0" u="none" strike="noStrike" cap="none" dirty="0">
                <a:solidFill>
                  <a:srgbClr val="525252"/>
                </a:solidFill>
              </a:rPr>
              <a:t>row </a:t>
            </a:r>
            <a:r>
              <a:rPr lang="zh-TW" altLang="en-US" sz="2000" b="1" i="0" u="none" strike="noStrike" cap="none" dirty="0">
                <a:solidFill>
                  <a:srgbClr val="525252"/>
                </a:solidFill>
              </a:rPr>
              <a:t>， </a:t>
            </a:r>
            <a:r>
              <a:rPr lang="en-US" altLang="zh-TW" sz="2000" b="1" i="0" u="none" strike="noStrike" cap="none" dirty="0">
                <a:solidFill>
                  <a:srgbClr val="525252"/>
                </a:solidFill>
              </a:rPr>
              <a:t>Ex: ['</a:t>
            </a:r>
            <a:r>
              <a:rPr lang="zh-TW" altLang="en-US" sz="2000" b="1" i="0" u="none" strike="noStrike" cap="none" dirty="0">
                <a:solidFill>
                  <a:srgbClr val="525252"/>
                </a:solidFill>
              </a:rPr>
              <a:t>大名</a:t>
            </a:r>
            <a:r>
              <a:rPr lang="en-US" altLang="zh-TW" sz="2000" b="1" i="0" u="none" strike="noStrike" cap="none" dirty="0">
                <a:solidFill>
                  <a:srgbClr val="525252"/>
                </a:solidFill>
              </a:rPr>
              <a:t>', '</a:t>
            </a:r>
            <a:r>
              <a:rPr lang="zh-TW" altLang="en-US" sz="2000" b="1" i="0" u="none" strike="noStrike" cap="none" dirty="0">
                <a:solidFill>
                  <a:srgbClr val="525252"/>
                </a:solidFill>
              </a:rPr>
              <a:t>黃</a:t>
            </a:r>
            <a:r>
              <a:rPr lang="en-US" altLang="zh-TW" sz="2000" b="1" i="0" u="none" strike="noStrike" cap="none" dirty="0">
                <a:solidFill>
                  <a:srgbClr val="525252"/>
                </a:solidFill>
              </a:rPr>
              <a:t>', 40, '</a:t>
            </a:r>
            <a:r>
              <a:rPr lang="zh-TW" altLang="en-US" sz="2000" b="1" i="0" u="none" strike="noStrike" cap="none" dirty="0">
                <a:solidFill>
                  <a:srgbClr val="525252"/>
                </a:solidFill>
              </a:rPr>
              <a:t>台北市</a:t>
            </a:r>
            <a:r>
              <a:rPr lang="en-US" altLang="zh-TW" sz="2000" b="1" i="0" u="none" strike="noStrike" cap="none" dirty="0">
                <a:solidFill>
                  <a:srgbClr val="525252"/>
                </a:solidFill>
              </a:rPr>
              <a:t>', '</a:t>
            </a:r>
            <a:r>
              <a:rPr lang="zh-TW" altLang="en-US" sz="2000" b="1" i="0" u="none" strike="noStrike" cap="none" dirty="0">
                <a:solidFill>
                  <a:srgbClr val="525252"/>
                </a:solidFill>
              </a:rPr>
              <a:t>中山區</a:t>
            </a:r>
            <a:r>
              <a:rPr lang="en-US" altLang="zh-TW" sz="2000" b="1" i="0" u="none" strike="noStrike" cap="none" dirty="0">
                <a:solidFill>
                  <a:srgbClr val="525252"/>
                </a:solidFill>
              </a:rPr>
              <a:t>’]</a:t>
            </a:r>
          </a:p>
          <a:p>
            <a:pPr marL="457200" indent="-355600">
              <a:lnSpc>
                <a:spcPct val="150000"/>
              </a:lnSpc>
              <a:buClr>
                <a:srgbClr val="525252"/>
              </a:buClr>
              <a:buSzPts val="2000"/>
              <a:buFont typeface="Arial"/>
              <a:buAutoNum type="arabicPeriod"/>
            </a:pPr>
            <a:r>
              <a:rPr lang="zh-TW" sz="2000" b="1" i="0" u="none" strike="noStrike" cap="none" dirty="0">
                <a:solidFill>
                  <a:srgbClr val="525252"/>
                </a:solidFill>
              </a:rPr>
              <a:t>調整第一 row 高度 為 30 。</a:t>
            </a:r>
            <a:endParaRPr sz="2000" b="1" i="0" u="none" strike="noStrike" cap="none" dirty="0">
              <a:solidFill>
                <a:srgbClr val="525252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rabicPeriod"/>
            </a:pPr>
            <a:r>
              <a:rPr lang="zh-TW" sz="2000" b="1" i="0" u="none" strike="noStrike" cap="none" dirty="0">
                <a:solidFill>
                  <a:srgbClr val="525252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複製上面新增的</a:t>
            </a:r>
            <a:r>
              <a:rPr lang="zh-TW" sz="2000" b="1" dirty="0">
                <a:solidFill>
                  <a:srgbClr val="525252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row </a:t>
            </a:r>
            <a:r>
              <a:rPr lang="zh-TW" sz="2000" b="1" i="0" u="none" strike="noStrike" cap="none" dirty="0">
                <a:solidFill>
                  <a:srgbClr val="525252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貼到下面一個 row 。</a:t>
            </a:r>
            <a:endParaRPr sz="2000" b="1" i="0" u="none" strike="noStrike" cap="none" dirty="0">
              <a:solidFill>
                <a:srgbClr val="525252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rabicPeriod"/>
            </a:pPr>
            <a:r>
              <a:rPr lang="zh-TW" sz="2000" b="1" i="0" u="none" strike="noStrike" cap="none" dirty="0">
                <a:solidFill>
                  <a:srgbClr val="525252"/>
                </a:solidFill>
              </a:rPr>
              <a:t>搜索表格，將英文標題取代為中文 Ex: First Name -&gt; 名字</a:t>
            </a:r>
            <a:endParaRPr sz="2000" b="1" i="0" u="none" strike="noStrike" cap="none" dirty="0">
              <a:solidFill>
                <a:srgbClr val="525252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rabicPeriod"/>
            </a:pPr>
            <a:r>
              <a:rPr lang="zh-TW" sz="2000" b="1" i="0" u="none" strike="noStrike" cap="none" dirty="0">
                <a:solidFill>
                  <a:srgbClr val="525252"/>
                </a:solidFill>
              </a:rPr>
              <a:t>運行 Flow 以驗證是否成功完成。</a:t>
            </a:r>
            <a:endParaRPr sz="2000" b="1" i="0" u="none" strike="noStrike" cap="none" dirty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On-screen Show (16:9)</PresentationFormat>
  <Paragraphs>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Oswald</vt:lpstr>
      <vt:lpstr>Roboto</vt:lpstr>
      <vt:lpstr>Source Code Pro</vt:lpstr>
      <vt:lpstr>Simple Light</vt:lpstr>
      <vt:lpstr>Modern Writer</vt:lpstr>
      <vt:lpstr>Modern Writer</vt:lpstr>
      <vt:lpstr>PowerPoint Presentation</vt:lpstr>
      <vt:lpstr>PowerPoint Presentation</vt:lpstr>
      <vt:lpstr>Excel (35min)</vt:lpstr>
      <vt:lpstr>重複開啟會發生什麼事?</vt:lpstr>
      <vt:lpstr>名稱重複會發生什麼事?</vt:lpstr>
      <vt:lpstr>第一個可用的意思</vt:lpstr>
      <vt:lpstr>選取範圍怎麼呼叫? 起始從哪裡開始?</vt:lpstr>
      <vt:lpstr>選取範圍怎麼呼叫? 起始從哪裡開始?</vt:lpstr>
      <vt:lpstr>練習 - 整理表格中的資料 (20 min)</vt:lpstr>
      <vt:lpstr>思考 - 重新載入帶入公式的儲存格</vt:lpstr>
      <vt:lpstr>PDF (40min)</vt:lpstr>
      <vt:lpstr>抽取文字</vt:lpstr>
      <vt:lpstr>抽取表格</vt:lpstr>
      <vt:lpstr>請下載 PDF</vt:lpstr>
      <vt:lpstr>合併、產生新檔</vt:lpstr>
      <vt:lpstr>練習：依照章節分成不同檔案</vt:lpstr>
      <vt:lpstr>練習：再把資料夾內 PDF 全部合併</vt:lpstr>
      <vt:lpstr>郵件 (35min)</vt:lpstr>
      <vt:lpstr>開啟或收信失敗怎麼辦? </vt:lpstr>
      <vt:lpstr>郵件資料夾呼叫方法</vt:lpstr>
      <vt:lpstr> 練習 - 萃取出 PDF 資訊儲存成 Excel，並寄出</vt:lpstr>
      <vt:lpstr>練習 - 向寄信者確認收信成功</vt:lpstr>
      <vt:lpstr>AppWorks School Talents For Internet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洪健翔</cp:lastModifiedBy>
  <cp:revision>1</cp:revision>
  <dcterms:modified xsi:type="dcterms:W3CDTF">2024-09-04T13:30:19Z</dcterms:modified>
</cp:coreProperties>
</file>