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Source Code Pro"/>
      <p:regular r:id="rId39"/>
      <p:bold r:id="rId40"/>
      <p:italic r:id="rId41"/>
      <p:boldItalic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i/A7sUzU49ERSDt8WMks1sIAD0A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Szu Han Lia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20" Type="http://schemas.openxmlformats.org/officeDocument/2006/relationships/slide" Target="slides/slide12.xml"/><Relationship Id="rId42" Type="http://schemas.openxmlformats.org/officeDocument/2006/relationships/font" Target="fonts/SourceCodePro-boldItalic.fntdata"/><Relationship Id="rId41" Type="http://schemas.openxmlformats.org/officeDocument/2006/relationships/font" Target="fonts/SourceCodePro-italic.fntdata"/><Relationship Id="rId22" Type="http://schemas.openxmlformats.org/officeDocument/2006/relationships/slide" Target="slides/slide14.xml"/><Relationship Id="rId44" Type="http://schemas.openxmlformats.org/officeDocument/2006/relationships/font" Target="fonts/Oswald-bold.fntdata"/><Relationship Id="rId21" Type="http://schemas.openxmlformats.org/officeDocument/2006/relationships/slide" Target="slides/slide13.xml"/><Relationship Id="rId43" Type="http://schemas.openxmlformats.org/officeDocument/2006/relationships/font" Target="fonts/Oswald-regular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45" Type="http://customschemas.google.com/relationships/presentationmetadata" Target="meta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font" Target="fonts/Roboto-regular.fntdata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font" Target="fonts/Roboto-italic.fntdata"/><Relationship Id="rId14" Type="http://schemas.openxmlformats.org/officeDocument/2006/relationships/slide" Target="slides/slide6.xml"/><Relationship Id="rId36" Type="http://schemas.openxmlformats.org/officeDocument/2006/relationships/font" Target="fonts/Roboto-bold.fntdata"/><Relationship Id="rId17" Type="http://schemas.openxmlformats.org/officeDocument/2006/relationships/slide" Target="slides/slide9.xml"/><Relationship Id="rId39" Type="http://schemas.openxmlformats.org/officeDocument/2006/relationships/font" Target="fonts/SourceCodePro-regular.fntdata"/><Relationship Id="rId16" Type="http://schemas.openxmlformats.org/officeDocument/2006/relationships/slide" Target="slides/slide8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04T11:11:29.240">
    <p:pos x="2220" y="462"/>
    <p:text>看學員 selector 上課情況調整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Vbq3gms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9-04T07:23:46.378">
    <p:pos x="1" y="1066"/>
    <p:text>根據 #2 時程更新資訊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3XoLCI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do while怎麼畫/迴圈怎麼畫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簡單練習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fb83f791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fb83f79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補充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focus on screen or arrow key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table?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The For Each loop will exit when it's finished processing every item in the input collection.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302926"/>
                </a:solidFill>
              </a:rPr>
              <a:t>需求分析 (7)</a:t>
            </a:r>
            <a:endParaRPr sz="14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302926"/>
                </a:solidFill>
              </a:rPr>
              <a:t>如何判對是否值得做(7)</a:t>
            </a:r>
            <a:endParaRPr sz="1400"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302926"/>
                </a:solidFill>
              </a:rPr>
              <a:t>流程圖 (bf/ aft) *** (15)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7" name="Google Shape;57;p31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1"/>
          <p:cNvSpPr txBox="1"/>
          <p:nvPr/>
        </p:nvSpPr>
        <p:spPr>
          <a:xfrm rot="-5398797">
            <a:off x="6414605" y="2527350"/>
            <a:ext cx="51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zh-TW" sz="1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Confidential, for AppWorks School Hiring Partners Only</a:t>
            </a:r>
            <a:endParaRPr b="1" i="1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33"/>
          <p:cNvCxnSpPr/>
          <p:nvPr/>
        </p:nvCxnSpPr>
        <p:spPr>
          <a:xfrm>
            <a:off x="200600" y="11231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3" name="Google Shape;63;p33"/>
          <p:cNvSpPr txBox="1"/>
          <p:nvPr>
            <p:ph type="title"/>
          </p:nvPr>
        </p:nvSpPr>
        <p:spPr>
          <a:xfrm>
            <a:off x="83100" y="2201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100" y="13926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33"/>
          <p:cNvSpPr txBox="1"/>
          <p:nvPr>
            <p:ph idx="2" type="body"/>
          </p:nvPr>
        </p:nvSpPr>
        <p:spPr>
          <a:xfrm>
            <a:off x="4603800" y="13926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7" name="Google Shape;67;p33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34"/>
          <p:cNvCxnSpPr/>
          <p:nvPr/>
        </p:nvCxnSpPr>
        <p:spPr>
          <a:xfrm>
            <a:off x="353000" y="9707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0" name="Google Shape;70;p34"/>
          <p:cNvSpPr txBox="1"/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" type="body"/>
          </p:nvPr>
        </p:nvSpPr>
        <p:spPr>
          <a:xfrm>
            <a:off x="83100" y="1087825"/>
            <a:ext cx="8886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175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34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4"/>
          <p:cNvSpPr txBox="1"/>
          <p:nvPr/>
        </p:nvSpPr>
        <p:spPr>
          <a:xfrm rot="-5398797">
            <a:off x="6414605" y="2527350"/>
            <a:ext cx="514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zh-TW" sz="1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Confidential, for AppWorks School Hiring Partners Only</a:t>
            </a:r>
            <a:endParaRPr b="1" i="1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/>
          <p:nvPr/>
        </p:nvSpPr>
        <p:spPr>
          <a:xfrm rot="10800000">
            <a:off x="4226100" y="33907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8"/>
          <p:cNvSpPr/>
          <p:nvPr/>
        </p:nvSpPr>
        <p:spPr>
          <a:xfrm>
            <a:off x="-25" y="0"/>
            <a:ext cx="9144000" cy="35364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8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0" name="Google Shape;8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9"/>
          <p:cNvSpPr txBox="1"/>
          <p:nvPr>
            <p:ph type="title"/>
          </p:nvPr>
        </p:nvSpPr>
        <p:spPr>
          <a:xfrm>
            <a:off x="430800" y="18135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4" name="Google Shape;8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60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7" name="Google Shape;87;p6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60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6B0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62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6" name="Google Shape;96;p6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6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6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02" name="Google Shape;10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64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05" name="Google Shape;105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5"/>
          <p:cNvPicPr preferRelativeResize="0"/>
          <p:nvPr/>
        </p:nvPicPr>
        <p:blipFill rotWithShape="1">
          <a:blip r:embed="rId2">
            <a:alphaModFix/>
          </a:blip>
          <a:srcRect b="5804" l="4838" r="4892" t="6382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65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65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65"/>
          <p:cNvSpPr txBox="1"/>
          <p:nvPr>
            <p:ph type="title"/>
          </p:nvPr>
        </p:nvSpPr>
        <p:spPr>
          <a:xfrm>
            <a:off x="754700" y="1536650"/>
            <a:ext cx="7634700" cy="18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9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13" name="Google Shape;113;p65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4" name="Google Shape;114;p65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6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8" name="Google Shape;118;p66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7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8" name="Google Shape;128;p37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8"/>
          <p:cNvSpPr/>
          <p:nvPr/>
        </p:nvSpPr>
        <p:spPr>
          <a:xfrm rot="10800000">
            <a:off x="4226100" y="33907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8"/>
          <p:cNvSpPr/>
          <p:nvPr/>
        </p:nvSpPr>
        <p:spPr>
          <a:xfrm>
            <a:off x="-25" y="0"/>
            <a:ext cx="9144000" cy="35364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8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48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600"/>
              <a:buFont typeface="Oswald"/>
              <a:buNone/>
              <a:defRPr sz="3600">
                <a:solidFill>
                  <a:srgbClr val="424F57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4" name="Google Shape;13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9"/>
          <p:cNvSpPr txBox="1"/>
          <p:nvPr>
            <p:ph type="title"/>
          </p:nvPr>
        </p:nvSpPr>
        <p:spPr>
          <a:xfrm>
            <a:off x="430800" y="18135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swald"/>
              <a:buNone/>
              <a:defRPr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8" name="Google Shape;13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50"/>
          <p:cNvCxnSpPr/>
          <p:nvPr/>
        </p:nvCxnSpPr>
        <p:spPr>
          <a:xfrm>
            <a:off x="353000" y="9707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41" name="Google Shape;141;p50"/>
          <p:cNvSpPr txBox="1"/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50"/>
          <p:cNvSpPr txBox="1"/>
          <p:nvPr>
            <p:ph idx="1" type="body"/>
          </p:nvPr>
        </p:nvSpPr>
        <p:spPr>
          <a:xfrm>
            <a:off x="83100" y="1087825"/>
            <a:ext cx="8886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175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4" name="Google Shape;144;p50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51"/>
          <p:cNvCxnSpPr/>
          <p:nvPr/>
        </p:nvCxnSpPr>
        <p:spPr>
          <a:xfrm>
            <a:off x="200600" y="11231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47" name="Google Shape;147;p51"/>
          <p:cNvSpPr txBox="1"/>
          <p:nvPr>
            <p:ph type="title"/>
          </p:nvPr>
        </p:nvSpPr>
        <p:spPr>
          <a:xfrm>
            <a:off x="83100" y="2201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51"/>
          <p:cNvSpPr txBox="1"/>
          <p:nvPr>
            <p:ph idx="1" type="body"/>
          </p:nvPr>
        </p:nvSpPr>
        <p:spPr>
          <a:xfrm>
            <a:off x="83100" y="13926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51"/>
          <p:cNvSpPr txBox="1"/>
          <p:nvPr>
            <p:ph idx="2" type="body"/>
          </p:nvPr>
        </p:nvSpPr>
        <p:spPr>
          <a:xfrm>
            <a:off x="4603800" y="13926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1" name="Google Shape;151;p51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52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54" name="Google Shape;154;p52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52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3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6B0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4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54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63" name="Google Shape;163;p5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5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69" name="Google Shape;16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56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72" name="Google Shape;172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3" name="Google Shape;173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7"/>
          <p:cNvPicPr preferRelativeResize="0"/>
          <p:nvPr/>
        </p:nvPicPr>
        <p:blipFill rotWithShape="1">
          <a:blip r:embed="rId2">
            <a:alphaModFix/>
          </a:blip>
          <a:srcRect b="5804" l="4838" r="4892" t="6382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57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57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57"/>
          <p:cNvSpPr txBox="1"/>
          <p:nvPr>
            <p:ph type="title"/>
          </p:nvPr>
        </p:nvSpPr>
        <p:spPr>
          <a:xfrm>
            <a:off x="754700" y="1536650"/>
            <a:ext cx="7634700" cy="18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900">
                <a:solidFill>
                  <a:srgbClr val="1011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80" name="Google Shape;180;p57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1" name="Google Shape;181;p57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cap="flat" cmpd="sng" w="28575">
            <a:solidFill>
              <a:srgbClr val="3029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8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4" name="Google Shape;18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5" name="Google Shape;185;p58"/>
          <p:cNvSpPr/>
          <p:nvPr/>
        </p:nvSpPr>
        <p:spPr>
          <a:xfrm>
            <a:off x="0" y="0"/>
            <a:ext cx="9144000" cy="1398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30"/>
          <p:cNvSpPr txBox="1"/>
          <p:nvPr>
            <p:ph idx="1" type="body"/>
          </p:nvPr>
        </p:nvSpPr>
        <p:spPr>
          <a:xfrm>
            <a:off x="311700" y="13926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F57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35"/>
          <p:cNvSpPr txBox="1"/>
          <p:nvPr>
            <p:ph idx="1" type="body"/>
          </p:nvPr>
        </p:nvSpPr>
        <p:spPr>
          <a:xfrm>
            <a:off x="311700" y="13926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F57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F57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F57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424F5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1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2.xml"/><Relationship Id="rId4" Type="http://schemas.openxmlformats.org/officeDocument/2006/relationships/hyperlink" Target="https://forms.gle/YBR81jyqkSvDFsv67" TargetMode="External"/><Relationship Id="rId5" Type="http://schemas.openxmlformats.org/officeDocument/2006/relationships/hyperlink" Target="https://docs.google.com/document/d/1WnOS3yudhrdObZr9M21azYHxpOWRqRZ9q3F8UeVfzPI/edit?usp=sharing" TargetMode="External"/><Relationship Id="rId6" Type="http://schemas.openxmlformats.org/officeDocument/2006/relationships/hyperlink" Target="https://docs.google.com/presentation/d/1vNEQc82qJZnKxdIzw5vARZ_OIkZa-hYimrC9_5O7dK0/edit?usp=sharing" TargetMode="External"/><Relationship Id="rId7" Type="http://schemas.openxmlformats.org/officeDocument/2006/relationships/hyperlink" Target="https://docs.google.com/presentation/d/1r2QAf40XOhXRRE3X98HdYDfNvdxhOO6_VvjXUQUVPY8/edit?usp=shari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4443"/>
          <a:stretch/>
        </p:blipFill>
        <p:spPr>
          <a:xfrm>
            <a:off x="0" y="1128725"/>
            <a:ext cx="9144000" cy="27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"/>
          <p:cNvSpPr txBox="1"/>
          <p:nvPr/>
        </p:nvSpPr>
        <p:spPr>
          <a:xfrm>
            <a:off x="311700" y="2605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 txBox="1"/>
          <p:nvPr/>
        </p:nvSpPr>
        <p:spPr>
          <a:xfrm>
            <a:off x="311700" y="16268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1" lang="zh-TW" sz="5600" u="none" cap="none" strike="noStrike">
                <a:solidFill>
                  <a:srgbClr val="FF6B0F"/>
                </a:solidFill>
                <a:latin typeface="Arial"/>
                <a:ea typeface="Arial"/>
                <a:cs typeface="Arial"/>
                <a:sym typeface="Arial"/>
              </a:rPr>
              <a:t>AppWorks School</a:t>
            </a:r>
            <a:endParaRPr b="1" i="1" sz="5600" u="none" cap="none" strike="noStrike">
              <a:solidFill>
                <a:srgbClr val="FF6B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971" y="4907721"/>
            <a:ext cx="1293801" cy="2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 txBox="1"/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/>
              <a:t>表達顆粒度</a:t>
            </a:r>
            <a:endParaRPr b="1"/>
          </a:p>
        </p:txBody>
      </p:sp>
      <p:pic>
        <p:nvPicPr>
          <p:cNvPr id="253" name="Google Shape;2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775" y="1106025"/>
            <a:ext cx="8063345" cy="392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請判斷下列自動化敘述哪些是流程?任務?步驟?</a:t>
            </a:r>
            <a:endParaRPr/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938" y="1169650"/>
            <a:ext cx="8402126" cy="33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/>
              <a:t>流程圖繪製概念</a:t>
            </a:r>
            <a:endParaRPr b="1"/>
          </a:p>
        </p:txBody>
      </p:sp>
      <p:pic>
        <p:nvPicPr>
          <p:cNvPr id="265" name="Google Shape;2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800" y="1216000"/>
            <a:ext cx="5232562" cy="392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2"/>
          <p:cNvSpPr txBox="1"/>
          <p:nvPr/>
        </p:nvSpPr>
        <p:spPr>
          <a:xfrm>
            <a:off x="3280650" y="2981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TW" sz="2000" u="none" cap="none" strike="noStrike">
                <a:solidFill>
                  <a:srgbClr val="ED6D21"/>
                </a:solidFill>
              </a:rPr>
              <a:t>https://draw.io/</a:t>
            </a:r>
            <a:endParaRPr b="1" i="0" sz="2000" u="none" cap="none" strike="noStrike">
              <a:solidFill>
                <a:srgbClr val="ED6D2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實際案例</a:t>
            </a:r>
            <a:endParaRPr/>
          </a:p>
        </p:txBody>
      </p:sp>
      <p:pic>
        <p:nvPicPr>
          <p:cNvPr id="272" name="Google Shape;2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625" y="1035725"/>
            <a:ext cx="7299021" cy="39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title"/>
          </p:nvPr>
        </p:nvSpPr>
        <p:spPr>
          <a:xfrm>
            <a:off x="83100" y="2201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/>
              <a:t>流程自動化要素</a:t>
            </a:r>
            <a:endParaRPr b="1"/>
          </a:p>
        </p:txBody>
      </p:sp>
      <p:sp>
        <p:nvSpPr>
          <p:cNvPr id="278" name="Google Shape;278;p14"/>
          <p:cNvSpPr txBox="1"/>
          <p:nvPr>
            <p:ph idx="1" type="body"/>
          </p:nvPr>
        </p:nvSpPr>
        <p:spPr>
          <a:xfrm>
            <a:off x="616500" y="13926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 sz="2400"/>
              <a:t>ASIS </a:t>
            </a:r>
            <a:endParaRPr b="1" sz="2400"/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Arial"/>
              <a:buChar char="●"/>
            </a:pPr>
            <a:r>
              <a:rPr b="1" lang="zh-TW" sz="20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自動化範圍界定</a:t>
            </a:r>
            <a:endParaRPr b="1" sz="200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Arial"/>
              <a:buChar char="●"/>
            </a:pPr>
            <a:r>
              <a:rPr b="1" lang="zh-TW" sz="20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應用程式支援程度</a:t>
            </a:r>
            <a:endParaRPr b="1" sz="200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Arial"/>
              <a:buChar char="●"/>
            </a:pPr>
            <a:r>
              <a:rPr b="1" lang="zh-TW" sz="20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檢視系統操作畫面</a:t>
            </a:r>
            <a:endParaRPr b="1" sz="200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Arial"/>
              <a:buChar char="●"/>
            </a:pPr>
            <a:r>
              <a:rPr b="1" lang="zh-TW" sz="20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資料輸入、輸出及邏輯盤點</a:t>
            </a:r>
            <a:endParaRPr sz="2000">
              <a:solidFill>
                <a:srgbClr val="52525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279" name="Google Shape;279;p14"/>
          <p:cNvSpPr txBox="1"/>
          <p:nvPr>
            <p:ph idx="2" type="body"/>
          </p:nvPr>
        </p:nvSpPr>
        <p:spPr>
          <a:xfrm>
            <a:off x="4832400" y="13926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 sz="2400"/>
              <a:t>TOBE</a:t>
            </a:r>
            <a:endParaRPr b="1" sz="2400"/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b="1" lang="zh-TW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建立標準表單及標準步驟</a:t>
            </a:r>
            <a:endParaRPr b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b="1" lang="zh-TW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定位迴圈</a:t>
            </a:r>
            <a:endParaRPr b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b="1" lang="zh-TW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必要系統整合</a:t>
            </a:r>
            <a:endParaRPr b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b="1" lang="zh-TW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尋找例外情形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b83f791c8_0_0"/>
          <p:cNvSpPr txBox="1"/>
          <p:nvPr>
            <p:ph type="title"/>
          </p:nvPr>
        </p:nvSpPr>
        <p:spPr>
          <a:xfrm>
            <a:off x="430800" y="18135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200"/>
              <a:t>練習畫畫看  </a:t>
            </a:r>
            <a:r>
              <a:rPr b="1" lang="zh-TW" sz="4200"/>
              <a:t>https://draw.io/</a:t>
            </a:r>
            <a:endParaRPr b="1" sz="4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RPA流程特性</a:t>
            </a:r>
            <a:endParaRPr/>
          </a:p>
        </p:txBody>
      </p:sp>
      <p:sp>
        <p:nvSpPr>
          <p:cNvPr id="290" name="Google Shape;290;p16"/>
          <p:cNvSpPr txBox="1"/>
          <p:nvPr/>
        </p:nvSpPr>
        <p:spPr>
          <a:xfrm>
            <a:off x="186600" y="983275"/>
            <a:ext cx="908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302926"/>
                </a:solidFill>
                <a:latin typeface="Arial"/>
                <a:ea typeface="Arial"/>
                <a:cs typeface="Arial"/>
                <a:sym typeface="Arial"/>
              </a:rPr>
              <a:t>需求分析 (7)</a:t>
            </a:r>
            <a:endParaRPr b="0" i="0" sz="1400" u="none" cap="none" strike="noStrike">
              <a:solidFill>
                <a:srgbClr val="3029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302926"/>
                </a:solidFill>
                <a:latin typeface="Arial"/>
                <a:ea typeface="Arial"/>
                <a:cs typeface="Arial"/>
                <a:sym typeface="Arial"/>
              </a:rPr>
              <a:t>如何判對是否值得做(7)</a:t>
            </a:r>
            <a:endParaRPr b="0" i="0" sz="1400" u="none" cap="none" strike="noStrike">
              <a:solidFill>
                <a:srgbClr val="3029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302926"/>
                </a:solidFill>
                <a:latin typeface="Arial"/>
                <a:ea typeface="Arial"/>
                <a:cs typeface="Arial"/>
                <a:sym typeface="Arial"/>
              </a:rPr>
              <a:t>流程圖 (bf/ aft) *** (15)</a:t>
            </a:r>
            <a:endParaRPr b="0" i="0" sz="1400" u="none" cap="none" strike="noStrike">
              <a:solidFill>
                <a:srgbClr val="30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7"/>
          <p:cNvSpPr txBox="1"/>
          <p:nvPr>
            <p:ph idx="4294967295" type="title"/>
          </p:nvPr>
        </p:nvSpPr>
        <p:spPr>
          <a:xfrm>
            <a:off x="237875" y="1677150"/>
            <a:ext cx="29967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模擬鍵盤滑鼠</a:t>
            </a: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(60min)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3446025" y="1401900"/>
            <a:ext cx="9088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TW" sz="2000" u="none" cap="none" strike="noStrike">
                <a:solidFill>
                  <a:srgbClr val="525252"/>
                </a:solidFill>
              </a:rPr>
              <a:t>學習目標</a:t>
            </a:r>
            <a:endParaRPr b="1" i="0" sz="2000" u="none" cap="none" strike="noStrike">
              <a:solidFill>
                <a:srgbClr val="525252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Char char="●"/>
            </a:pPr>
            <a:r>
              <a:rPr b="1" i="0" lang="zh-TW" sz="2000" u="none" cap="none" strike="noStrike">
                <a:solidFill>
                  <a:srgbClr val="525252"/>
                </a:solidFill>
              </a:rPr>
              <a:t>模擬人與電腦交互的過程</a:t>
            </a:r>
            <a:endParaRPr b="1" i="0" sz="2000" u="none" cap="none" strike="noStrike">
              <a:solidFill>
                <a:srgbClr val="525252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Char char="●"/>
            </a:pPr>
            <a:r>
              <a:rPr b="1" i="0" lang="zh-TW" sz="2000" u="none" cap="none" strike="noStrike">
                <a:solidFill>
                  <a:srgbClr val="525252"/>
                </a:solidFill>
              </a:rPr>
              <a:t>自動執行滑鼠移動和點擊</a:t>
            </a:r>
            <a:endParaRPr b="1" i="0" sz="2000" u="none" cap="none" strike="noStrike">
              <a:solidFill>
                <a:srgbClr val="525252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Char char="●"/>
            </a:pPr>
            <a:r>
              <a:rPr b="1" i="0" lang="zh-TW" sz="2000" u="none" cap="none" strike="noStrike">
                <a:solidFill>
                  <a:srgbClr val="525252"/>
                </a:solidFill>
              </a:rPr>
              <a:t>使用滑鼠在螢幕上選擇和定位特定圖像或區域</a:t>
            </a:r>
            <a:endParaRPr b="1" i="0" sz="2000" u="none" cap="none" strike="noStrike">
              <a:solidFill>
                <a:srgbClr val="525252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Char char="●"/>
            </a:pPr>
            <a:r>
              <a:rPr b="1" i="0" lang="zh-TW" sz="2000" u="none" cap="none" strike="noStrike">
                <a:solidFill>
                  <a:srgbClr val="525252"/>
                </a:solidFill>
              </a:rPr>
              <a:t>模擬打字輸入</a:t>
            </a:r>
            <a:endParaRPr b="1" i="0" sz="2000" u="none" cap="none" strike="noStrike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/>
              <a:t>請下載台哥大 2022 年的永續報告書</a:t>
            </a:r>
            <a:endParaRPr b="1"/>
          </a:p>
        </p:txBody>
      </p:sp>
      <p:sp>
        <p:nvSpPr>
          <p:cNvPr id="303" name="Google Shape;303;p18"/>
          <p:cNvSpPr txBox="1"/>
          <p:nvPr/>
        </p:nvSpPr>
        <p:spPr>
          <a:xfrm>
            <a:off x="311700" y="1137821"/>
            <a:ext cx="908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TW" sz="2400" u="none" cap="none" strike="noStrike">
                <a:solidFill>
                  <a:srgbClr val="525252"/>
                </a:solidFill>
              </a:rPr>
              <a:t>使用 "按一下網頁上的連結" 遇到錯誤?</a:t>
            </a:r>
            <a:endParaRPr b="1" i="0" sz="2400" u="none" cap="none" strike="noStrike"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TW" sz="2400" u="none" cap="none" strike="noStrike">
                <a:solidFill>
                  <a:srgbClr val="525252"/>
                </a:solidFill>
              </a:rPr>
              <a:t>試想可以如何解決?</a:t>
            </a:r>
            <a:endParaRPr b="1" i="0" sz="2400" u="none" cap="none" strike="noStrike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/>
              <a:t>練習 - 透過按鍵指令與網頁互動</a:t>
            </a:r>
            <a:endParaRPr b="1"/>
          </a:p>
        </p:txBody>
      </p:sp>
      <p:sp>
        <p:nvSpPr>
          <p:cNvPr id="309" name="Google Shape;309;p19"/>
          <p:cNvSpPr txBox="1"/>
          <p:nvPr/>
        </p:nvSpPr>
        <p:spPr>
          <a:xfrm>
            <a:off x="186600" y="1211875"/>
            <a:ext cx="908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AutoNum type="arabicPeriod"/>
            </a:pPr>
            <a:r>
              <a:rPr b="1" i="0" lang="zh-TW" sz="2000" u="none" cap="none" strike="noStrike">
                <a:solidFill>
                  <a:srgbClr val="525252"/>
                </a:solidFill>
              </a:rPr>
              <a:t>Goodinfo 搜尋一系列股票</a:t>
            </a:r>
            <a:r>
              <a:rPr b="1" lang="zh-TW" sz="2000">
                <a:solidFill>
                  <a:srgbClr val="525252"/>
                </a:solidFill>
              </a:rPr>
              <a:t>，</a:t>
            </a:r>
            <a:r>
              <a:rPr b="1" i="0" lang="zh-TW" sz="2000" u="none" cap="none" strike="noStrike">
                <a:solidFill>
                  <a:srgbClr val="525252"/>
                </a:solidFill>
              </a:rPr>
              <a:t>將各股票歷史（半年）漲跌下載成 Excel</a:t>
            </a:r>
            <a:endParaRPr b="1" i="0" sz="2000" u="none" cap="none" strike="noStrike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/>
          <p:nvPr/>
        </p:nvSpPr>
        <p:spPr>
          <a:xfrm>
            <a:off x="0" y="3371075"/>
            <a:ext cx="9144000" cy="1772400"/>
          </a:xfrm>
          <a:prstGeom prst="rect">
            <a:avLst/>
          </a:prstGeom>
          <a:solidFill>
            <a:srgbClr val="FF6B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 txBox="1"/>
          <p:nvPr/>
        </p:nvSpPr>
        <p:spPr>
          <a:xfrm>
            <a:off x="0" y="3611525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zh-TW" sz="2500" u="none" cap="none" strike="noStrike">
                <a:solidFill>
                  <a:schemeClr val="lt1"/>
                </a:solidFill>
              </a:rPr>
              <a:t>3-2 RPA Process &amp; Emulate (鍵盤滑鼠處理)</a:t>
            </a:r>
            <a:endParaRPr b="1" i="0" sz="2500" u="none" cap="none" strike="noStrike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zh-TW" sz="2500" u="none" cap="none" strike="noStrike">
                <a:solidFill>
                  <a:schemeClr val="lt1"/>
                </a:solidFill>
              </a:rPr>
              <a:t>Hsiang健翔</a:t>
            </a:r>
            <a:endParaRPr b="1" i="0" sz="2500" u="none" cap="none" strike="noStrike">
              <a:solidFill>
                <a:schemeClr val="lt1"/>
              </a:solidFill>
            </a:endParaRPr>
          </a:p>
        </p:txBody>
      </p:sp>
      <p:pic>
        <p:nvPicPr>
          <p:cNvPr id="200" name="Google Shape;2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300" y="1821738"/>
            <a:ext cx="5003397" cy="7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/>
              <a:t>練習 - 透過按鍵指令與網頁互動</a:t>
            </a:r>
            <a:endParaRPr b="1"/>
          </a:p>
        </p:txBody>
      </p:sp>
      <p:sp>
        <p:nvSpPr>
          <p:cNvPr id="315" name="Google Shape;315;p20"/>
          <p:cNvSpPr txBox="1"/>
          <p:nvPr/>
        </p:nvSpPr>
        <p:spPr>
          <a:xfrm>
            <a:off x="186600" y="1211875"/>
            <a:ext cx="9088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AutoNum type="arabicPeriod"/>
            </a:pPr>
            <a:r>
              <a:rPr b="1" i="0" lang="zh-TW" sz="2000" u="none" cap="none" strike="noStrike">
                <a:solidFill>
                  <a:srgbClr val="525252"/>
                </a:solidFill>
              </a:rPr>
              <a:t>Goodinfo 搜尋一系列股票</a:t>
            </a:r>
            <a:r>
              <a:rPr b="1" lang="zh-TW" sz="2000">
                <a:solidFill>
                  <a:srgbClr val="525252"/>
                </a:solidFill>
              </a:rPr>
              <a:t>，</a:t>
            </a:r>
            <a:r>
              <a:rPr b="1" i="0" lang="zh-TW" sz="2000" u="none" cap="none" strike="noStrike">
                <a:solidFill>
                  <a:srgbClr val="525252"/>
                </a:solidFill>
              </a:rPr>
              <a:t>將各股票歷史（年）漲跌下載整理成 Excel</a:t>
            </a:r>
            <a:endParaRPr b="1" i="0" sz="2000" u="none" cap="none" strike="noStrike">
              <a:solidFill>
                <a:srgbClr val="525252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AutoNum type="alphaLcPeriod"/>
            </a:pPr>
            <a:r>
              <a:rPr b="1" i="0" lang="zh-TW" sz="2000" u="none" cap="none" strike="noStrike">
                <a:solidFill>
                  <a:srgbClr val="525252"/>
                </a:solidFill>
              </a:rPr>
              <a:t>如果股票代號查不到怎麼辦</a:t>
            </a:r>
            <a:endParaRPr b="1" i="0" sz="2000" u="none" cap="none" strike="noStrike">
              <a:solidFill>
                <a:srgbClr val="525252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AutoNum type="alphaLcPeriod"/>
            </a:pPr>
            <a:r>
              <a:rPr b="1" i="0" lang="zh-TW" sz="2000" u="none" cap="none" strike="noStrike">
                <a:solidFill>
                  <a:srgbClr val="525252"/>
                </a:solidFill>
              </a:rPr>
              <a:t>如何向下捲動 - 兩種方式</a:t>
            </a:r>
            <a:endParaRPr b="1" i="0" sz="2000" u="none" cap="none" strike="noStrike">
              <a:solidFill>
                <a:srgbClr val="525252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AutoNum type="alphaLcPeriod"/>
            </a:pPr>
            <a:r>
              <a:rPr b="1" i="0" lang="zh-TW" sz="2000" u="none" cap="none" strike="noStrike">
                <a:solidFill>
                  <a:srgbClr val="525252"/>
                </a:solidFill>
              </a:rPr>
              <a:t>遇到廣告怎麼辦</a:t>
            </a:r>
            <a:endParaRPr b="1" i="0" sz="2000" u="none" cap="none" strike="noStrike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1"/>
          <p:cNvSpPr txBox="1"/>
          <p:nvPr>
            <p:ph idx="4294967295" type="title"/>
          </p:nvPr>
        </p:nvSpPr>
        <p:spPr>
          <a:xfrm>
            <a:off x="743775" y="1677150"/>
            <a:ext cx="29967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回家作業 1</a:t>
            </a:r>
            <a:endParaRPr sz="2000">
              <a:solidFill>
                <a:srgbClr val="ED6D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p21"/>
          <p:cNvSpPr txBox="1"/>
          <p:nvPr/>
        </p:nvSpPr>
        <p:spPr>
          <a:xfrm>
            <a:off x="3601650" y="733500"/>
            <a:ext cx="52860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題目：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設計一個流程，找到當前電腦的屬性 (搜尋"系統") ，截取"關於"頁面的螢幕截圖，將其保存到資料夾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提示 - 該流程將：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檢索當前使用者的桌面資料夾的位置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使用「開始」功能表導航到此電腦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打開此電腦的屬性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截取視窗的螢幕截圖並將其保存在資料夾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2"/>
          <p:cNvSpPr txBox="1"/>
          <p:nvPr>
            <p:ph idx="4294967295" type="title"/>
          </p:nvPr>
        </p:nvSpPr>
        <p:spPr>
          <a:xfrm>
            <a:off x="743775" y="1677150"/>
            <a:ext cx="29967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回家作業</a:t>
            </a:r>
            <a:endParaRPr sz="3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繳交格式</a:t>
            </a:r>
            <a:endParaRPr sz="3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3601650" y="1006225"/>
            <a:ext cx="5286000" cy="33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zh-TW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請繳交兩樣東西</a:t>
            </a:r>
            <a:endParaRPr b="1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zh-TW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1.腳本 txt 壓縮檔，名稱為"作業1_</a:t>
            </a:r>
            <a:r>
              <a:rPr b="1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電腦屬性</a:t>
            </a:r>
            <a:r>
              <a:rPr b="1" i="0" lang="zh-TW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.zip"</a:t>
            </a:r>
            <a:endParaRPr b="1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zh-TW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(內容包含電腦屬性螢幕截圖)</a:t>
            </a:r>
            <a:endParaRPr b="1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zh-TW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2.執行影片，名稱為"作業1_</a:t>
            </a:r>
            <a:r>
              <a:rPr b="1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電腦屬性</a:t>
            </a:r>
            <a:r>
              <a:rPr b="1" i="0" lang="zh-TW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.mp4”</a:t>
            </a:r>
            <a:endParaRPr b="1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zh-TW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3.繳交DeadLine - 星期天晚上23:59</a:t>
            </a:r>
            <a:endParaRPr b="1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3"/>
          <p:cNvSpPr txBox="1"/>
          <p:nvPr>
            <p:ph idx="4294967295" type="title"/>
          </p:nvPr>
        </p:nvSpPr>
        <p:spPr>
          <a:xfrm>
            <a:off x="171275" y="1677150"/>
            <a:ext cx="29967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回家作業</a:t>
            </a:r>
            <a:endParaRPr b="1" sz="2000">
              <a:solidFill>
                <a:srgbClr val="ED6D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3525450" y="733500"/>
            <a:ext cx="55080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8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題目：</a:t>
            </a:r>
            <a:endParaRPr b="1" i="0" sz="1800" u="none" cap="none" strike="noStrike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25252"/>
              </a:buClr>
              <a:buSzPts val="1800"/>
              <a:buFont typeface="Roboto"/>
              <a:buChar char="●"/>
            </a:pPr>
            <a:r>
              <a:rPr b="1" i="0" lang="zh-TW" sz="18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到 GoodInfo 搜尋任意 1 檔股票，列印頁面成 PDF 儲存在資料夾</a:t>
            </a:r>
            <a:endParaRPr b="1" i="0" sz="1800" u="none" cap="none" strike="noStrike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25252"/>
              </a:buClr>
              <a:buSzPts val="1800"/>
              <a:buFont typeface="Roboto"/>
              <a:buChar char="●"/>
            </a:pPr>
            <a:r>
              <a:rPr b="1" i="0" lang="zh-TW" sz="18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將 PDF 的第一頁拆出</a:t>
            </a:r>
            <a:endParaRPr b="1" i="0" sz="1800" u="none" cap="none" strike="noStrike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25252"/>
              </a:buClr>
              <a:buSzPts val="1800"/>
              <a:buFont typeface="Roboto"/>
              <a:buChar char="●"/>
            </a:pPr>
            <a:r>
              <a:rPr b="1" i="0" lang="zh-TW" sz="18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(使用 PDF 抓取表格的 Action) 將 PDF 中的 [成交價, 昨收] 表格資訊貼到 Excel</a:t>
            </a:r>
            <a:endParaRPr b="1" i="0" sz="1800" u="none" cap="none" strike="noStrike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Roboto"/>
              <a:buChar char="○"/>
            </a:pPr>
            <a:r>
              <a:rPr b="1" i="0" lang="zh-TW" sz="16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Sheet Name 改為股票代號</a:t>
            </a:r>
            <a:endParaRPr b="1" i="0" sz="1600" u="none" cap="none" strike="noStrike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Roboto"/>
              <a:buChar char="○"/>
            </a:pPr>
            <a:r>
              <a:rPr b="1" i="0" lang="zh-TW" sz="16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調整第一個 Row 的高度為 30 ，並將字體改粗體</a:t>
            </a:r>
            <a:endParaRPr b="1" i="0" sz="1600" u="none" cap="none" strike="noStrike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Roboto"/>
              <a:buChar char="○"/>
            </a:pPr>
            <a:r>
              <a:rPr b="1" i="0" lang="zh-TW" sz="16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儲存命名為 股票資訊.xlsx</a:t>
            </a:r>
            <a:endParaRPr b="1" i="0" sz="1600" u="none" cap="none" strike="noStrike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25252"/>
              </a:buClr>
              <a:buSzPts val="1800"/>
              <a:buFont typeface="Roboto"/>
              <a:buChar char="●"/>
            </a:pPr>
            <a:r>
              <a:rPr b="1" i="0" lang="zh-TW" sz="18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並將表格放在同一封信內文 (不是附檔) 寄給自己</a:t>
            </a:r>
            <a:endParaRPr b="1" sz="1800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800"/>
              <a:buFont typeface="Roboto"/>
              <a:buChar char="●"/>
            </a:pPr>
            <a:r>
              <a:rPr b="1" i="0" lang="zh-TW" sz="18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進階挑戰：可否</a:t>
            </a:r>
            <a:r>
              <a:rPr b="1" i="0" lang="zh-TW" sz="18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美化</a:t>
            </a:r>
            <a:r>
              <a:rPr b="1" i="0" lang="zh-TW" sz="18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內文中的表格</a:t>
            </a:r>
            <a:r>
              <a:rPr b="1" lang="zh-TW" sz="1800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？</a:t>
            </a:r>
            <a:endParaRPr b="1" sz="1800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800"/>
              <a:buFont typeface="Roboto"/>
              <a:buChar char="○"/>
            </a:pPr>
            <a:r>
              <a:rPr b="1" lang="zh-TW" sz="1800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例如：調整表格顏色、邊框粗細</a:t>
            </a:r>
            <a:endParaRPr b="1" sz="1800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4"/>
          <p:cNvSpPr txBox="1"/>
          <p:nvPr>
            <p:ph idx="4294967295" type="title"/>
          </p:nvPr>
        </p:nvSpPr>
        <p:spPr>
          <a:xfrm>
            <a:off x="171275" y="1677150"/>
            <a:ext cx="29967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回家作業</a:t>
            </a:r>
            <a:endParaRPr b="1" sz="3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繳交格式</a:t>
            </a:r>
            <a:endParaRPr b="1" sz="3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3601650" y="1006225"/>
            <a:ext cx="5286000" cy="33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zh-TW" sz="19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請繳交兩樣東西</a:t>
            </a:r>
            <a:endParaRPr b="1" i="0" sz="1900" u="none" cap="none" strike="noStrike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zh-TW" sz="19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1.腳本 txt 壓縮檔，名稱為"作業1.zip"</a:t>
            </a:r>
            <a:endParaRPr b="1" i="0" sz="1900" u="none" cap="none" strike="noStrike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zh-TW" sz="19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(內容包含腳本、PDFs、Excel、以及信件截圖)</a:t>
            </a:r>
            <a:endParaRPr b="1" i="0" sz="1900" u="none" cap="none" strike="noStrike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zh-TW" sz="19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2.執行影片，名稱為"作業1.mp4”</a:t>
            </a:r>
            <a:endParaRPr b="1" i="0" sz="1900" u="none" cap="none" strike="noStrike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zh-TW" sz="19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3.繳交Dead</a:t>
            </a:r>
            <a:r>
              <a:rPr b="1" lang="zh-TW" sz="1900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i="0" lang="zh-TW" sz="19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ine - 星期天晚上 23:59</a:t>
            </a:r>
            <a:endParaRPr b="1" i="0" sz="1900" u="none" cap="none" strike="noStrike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/>
        </p:nvSpPr>
        <p:spPr>
          <a:xfrm>
            <a:off x="4087150" y="147550"/>
            <a:ext cx="4889700" cy="50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b="1" i="0" lang="zh-TW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繳交企業專案主題</a:t>
            </a:r>
            <a:endParaRPr b="1" i="0" sz="16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LcPeriod"/>
            </a:pPr>
            <a:r>
              <a:rPr b="0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DL：</a:t>
            </a:r>
            <a:r>
              <a:rPr b="1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3/24（日）</a:t>
            </a:r>
            <a:r>
              <a:rPr b="0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23:59 前送出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b="0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6-1：</a:t>
            </a:r>
            <a:r>
              <a:rPr b="1" i="0" lang="zh-TW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專案文件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b="1" i="0" lang="zh-TW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技術分享</a:t>
            </a:r>
            <a:endParaRPr b="1" i="0" sz="16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LcPeriod"/>
            </a:pPr>
            <a:r>
              <a:rPr b="0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約 10 分鐘，形式不拘； 5-2, 6-1 課堂分享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LcPeriod"/>
            </a:pPr>
            <a:r>
              <a:rPr b="0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DL：</a:t>
            </a:r>
            <a:r>
              <a:rPr b="1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3/31（日）</a:t>
            </a:r>
            <a:r>
              <a:rPr b="0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23:59 前上傳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b="0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6-2：</a:t>
            </a:r>
            <a:r>
              <a:rPr b="1" i="0" lang="zh-TW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腳本壓縮檔+專案影片播放+流程圖說明</a:t>
            </a:r>
            <a:endParaRPr b="1" i="0" sz="16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LcPeriod"/>
            </a:pPr>
            <a:r>
              <a:rPr b="0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每人 3 分鐘，6-2 課堂分享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LcPeriod"/>
            </a:pPr>
            <a:r>
              <a:rPr b="0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注意：請副本一份放到你的 Assignment 資料夾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LcPeriod"/>
            </a:pPr>
            <a:r>
              <a:rPr b="0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DL：</a:t>
            </a:r>
            <a:r>
              <a:rPr b="1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4/6（日）</a:t>
            </a:r>
            <a:r>
              <a:rPr b="0" i="0" lang="zh-TW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23:59 前繳交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5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5"/>
          <p:cNvSpPr txBox="1"/>
          <p:nvPr>
            <p:ph idx="4294967295" type="title"/>
          </p:nvPr>
        </p:nvSpPr>
        <p:spPr>
          <a:xfrm>
            <a:off x="2825" y="1693000"/>
            <a:ext cx="33336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專題</a:t>
            </a:r>
            <a:br>
              <a:rPr b="1"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</a:br>
            <a:r>
              <a:rPr b="1"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繳交項目</a:t>
            </a:r>
            <a:endParaRPr b="1" sz="2000">
              <a:solidFill>
                <a:srgbClr val="ED6D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223" y="334000"/>
            <a:ext cx="6050925" cy="13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6"/>
          <p:cNvSpPr txBox="1"/>
          <p:nvPr>
            <p:ph type="ctrTitle"/>
          </p:nvPr>
        </p:nvSpPr>
        <p:spPr>
          <a:xfrm>
            <a:off x="411175" y="644300"/>
            <a:ext cx="82824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TW" sz="5600"/>
              <a:t>AppWorks School</a:t>
            </a:r>
            <a:endParaRPr sz="5600"/>
          </a:p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Char char="-"/>
            </a:pPr>
            <a:r>
              <a:rPr lang="zh-TW" sz="5600"/>
              <a:t>Talents For Internet - </a:t>
            </a:r>
            <a:endParaRPr sz="5600"/>
          </a:p>
        </p:txBody>
      </p:sp>
      <p:sp>
        <p:nvSpPr>
          <p:cNvPr id="357" name="Google Shape;357;p26"/>
          <p:cNvSpPr txBox="1"/>
          <p:nvPr/>
        </p:nvSpPr>
        <p:spPr>
          <a:xfrm>
            <a:off x="910200" y="3898400"/>
            <a:ext cx="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8" name="Google Shape;35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8971" y="4907721"/>
            <a:ext cx="1293801" cy="2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6"/>
          <p:cNvSpPr txBox="1"/>
          <p:nvPr/>
        </p:nvSpPr>
        <p:spPr>
          <a:xfrm>
            <a:off x="1787413" y="3970725"/>
            <a:ext cx="55299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zh-TW" sz="1200" u="none" cap="none" strike="noStrike">
                <a:solidFill>
                  <a:srgbClr val="FF6B0F"/>
                </a:solidFill>
                <a:latin typeface="Arial"/>
                <a:ea typeface="Arial"/>
                <a:cs typeface="Arial"/>
                <a:sym typeface="Arial"/>
              </a:rPr>
              <a:t>Happy Automation!</a:t>
            </a:r>
            <a:endParaRPr b="0" i="0" sz="1800" u="none" cap="none" strike="noStrike">
              <a:solidFill>
                <a:srgbClr val="52525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/>
              <a:t>第一週變數補充</a:t>
            </a:r>
            <a:endParaRPr b="1"/>
          </a:p>
        </p:txBody>
      </p:sp>
      <p:sp>
        <p:nvSpPr>
          <p:cNvPr id="207" name="Google Shape;207;p3"/>
          <p:cNvSpPr txBox="1"/>
          <p:nvPr/>
        </p:nvSpPr>
        <p:spPr>
          <a:xfrm>
            <a:off x="311700" y="1214021"/>
            <a:ext cx="908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TW" sz="2400" u="none" cap="none" strike="noStrike">
                <a:solidFill>
                  <a:srgbClr val="525252"/>
                </a:solidFill>
              </a:rPr>
              <a:t>日期變數: %d"yyyy-MM-dd HH:mm:ss.ff+zzz"% </a:t>
            </a:r>
            <a:endParaRPr b="1" i="0" sz="2400" u="none" cap="none" strike="noStrike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"/>
          <p:cNvSpPr txBox="1"/>
          <p:nvPr>
            <p:ph idx="4294967295" type="title"/>
          </p:nvPr>
        </p:nvSpPr>
        <p:spPr>
          <a:xfrm>
            <a:off x="237875" y="1677150"/>
            <a:ext cx="29967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Outline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Google Shape;214;p4"/>
          <p:cNvSpPr txBox="1"/>
          <p:nvPr/>
        </p:nvSpPr>
        <p:spPr>
          <a:xfrm>
            <a:off x="3788500" y="911100"/>
            <a:ext cx="5445000" cy="33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Font typeface="Roboto"/>
              <a:buChar char="●"/>
            </a:pPr>
            <a:r>
              <a:rPr b="1" i="0" lang="zh-TW" sz="24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什麼樣的流程適合 RPA</a:t>
            </a:r>
            <a:endParaRPr b="1" i="0" sz="2400" u="none" cap="none" strike="noStrike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Font typeface="Roboto"/>
              <a:buChar char="●"/>
            </a:pPr>
            <a:r>
              <a:rPr b="1" i="0" lang="zh-TW" sz="2400" u="none" cap="none" strike="noStrike">
                <a:solidFill>
                  <a:srgbClr val="525252"/>
                </a:solidFill>
                <a:latin typeface="Roboto"/>
                <a:ea typeface="Roboto"/>
                <a:cs typeface="Roboto"/>
                <a:sym typeface="Roboto"/>
              </a:rPr>
              <a:t>如何將流程改造為適合 RPA 執行</a:t>
            </a:r>
            <a:endParaRPr b="1" i="0" sz="2400" u="none" cap="none" strike="noStrike">
              <a:solidFill>
                <a:srgbClr val="52525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/>
          <p:nvPr>
            <p:ph type="title"/>
          </p:nvPr>
        </p:nvSpPr>
        <p:spPr>
          <a:xfrm>
            <a:off x="83100" y="2201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/>
              <a:t>什麼樣的流程適合 RPA</a:t>
            </a:r>
            <a:endParaRPr b="1"/>
          </a:p>
        </p:txBody>
      </p:sp>
      <p:sp>
        <p:nvSpPr>
          <p:cNvPr id="220" name="Google Shape;220;p5"/>
          <p:cNvSpPr txBox="1"/>
          <p:nvPr>
            <p:ph idx="1" type="body"/>
          </p:nvPr>
        </p:nvSpPr>
        <p:spPr>
          <a:xfrm>
            <a:off x="316400" y="1435050"/>
            <a:ext cx="24432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 sz="3000"/>
              <a:t>可行性</a:t>
            </a:r>
            <a:endParaRPr b="1"/>
          </a:p>
          <a:p>
            <a:pPr indent="-3365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zh-TW" sz="1700">
                <a:solidFill>
                  <a:srgbClr val="000000"/>
                </a:solidFill>
              </a:rPr>
              <a:t>有規則？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zh-TW" sz="1700">
                <a:solidFill>
                  <a:srgbClr val="000000"/>
                </a:solidFill>
              </a:rPr>
              <a:t>穩定的流程？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zh-TW" sz="1700">
                <a:solidFill>
                  <a:srgbClr val="000000"/>
                </a:solidFill>
              </a:rPr>
              <a:t>Input 格式結構化數位化？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5"/>
          <p:cNvSpPr txBox="1"/>
          <p:nvPr>
            <p:ph idx="1" type="body"/>
          </p:nvPr>
        </p:nvSpPr>
        <p:spPr>
          <a:xfrm>
            <a:off x="3350400" y="1435050"/>
            <a:ext cx="24432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 sz="3000"/>
              <a:t>效益</a:t>
            </a:r>
            <a:endParaRPr b="1" sz="3000"/>
          </a:p>
          <a:p>
            <a:pPr indent="-3365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zh-TW" sz="1700">
                <a:solidFill>
                  <a:srgbClr val="000000"/>
                </a:solidFill>
              </a:rPr>
              <a:t>高重複性？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zh-TW" sz="1700">
                <a:solidFill>
                  <a:srgbClr val="000000"/>
                </a:solidFill>
              </a:rPr>
              <a:t>彈性？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zh-TW" sz="1700">
                <a:solidFill>
                  <a:srgbClr val="000000"/>
                </a:solidFill>
              </a:rPr>
              <a:t>品質？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zh-TW" sz="1700">
                <a:solidFill>
                  <a:srgbClr val="000000"/>
                </a:solidFill>
              </a:rPr>
              <a:t>產能？</a:t>
            </a:r>
            <a:endParaRPr sz="3000"/>
          </a:p>
        </p:txBody>
      </p:sp>
      <p:sp>
        <p:nvSpPr>
          <p:cNvPr id="222" name="Google Shape;222;p5"/>
          <p:cNvSpPr txBox="1"/>
          <p:nvPr>
            <p:ph idx="1" type="body"/>
          </p:nvPr>
        </p:nvSpPr>
        <p:spPr>
          <a:xfrm>
            <a:off x="5891900" y="1435050"/>
            <a:ext cx="31842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 sz="3000"/>
              <a:t>複雜度</a:t>
            </a:r>
            <a:endParaRPr b="1" sz="3000"/>
          </a:p>
          <a:p>
            <a:pPr indent="-3365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zh-TW" sz="1700">
                <a:solidFill>
                  <a:srgbClr val="000000"/>
                </a:solidFill>
              </a:rPr>
              <a:t>應用程式數量？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zh-TW" sz="1700">
                <a:solidFill>
                  <a:srgbClr val="000000"/>
                </a:solidFill>
              </a:rPr>
              <a:t>步驟數／邏輯判斷數？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"/>
          <p:cNvSpPr txBox="1"/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想想看，哪些流程適合 RPA</a:t>
            </a:r>
            <a:endParaRPr b="1"/>
          </a:p>
        </p:txBody>
      </p:sp>
      <p:pic>
        <p:nvPicPr>
          <p:cNvPr id="228" name="Google Shape;2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025" y="1413376"/>
            <a:ext cx="8272250" cy="29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/>
          <p:nvPr/>
        </p:nvSpPr>
        <p:spPr>
          <a:xfrm>
            <a:off x="-69925" y="-8750"/>
            <a:ext cx="3479100" cy="5192700"/>
          </a:xfrm>
          <a:prstGeom prst="rect">
            <a:avLst/>
          </a:prstGeom>
          <a:solidFill>
            <a:srgbClr val="FF6B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 txBox="1"/>
          <p:nvPr>
            <p:ph idx="4294967295" type="title"/>
          </p:nvPr>
        </p:nvSpPr>
        <p:spPr>
          <a:xfrm>
            <a:off x="369900" y="1677150"/>
            <a:ext cx="29967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優先選取流程</a:t>
            </a:r>
            <a:endParaRPr b="1" sz="2000">
              <a:solidFill>
                <a:srgbClr val="ED6D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5" name="Google Shape;2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9425" y="228600"/>
            <a:ext cx="515917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/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從目的簡述 → 描述性敘述 → </a:t>
            </a:r>
            <a:r>
              <a:rPr b="1" lang="zh-TW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概念性</a:t>
            </a:r>
            <a:r>
              <a:rPr b="1" lang="zh-TW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敘述</a:t>
            </a:r>
            <a:endParaRPr>
              <a:solidFill>
                <a:srgbClr val="525252"/>
              </a:solidFill>
            </a:endParaRPr>
          </a:p>
        </p:txBody>
      </p:sp>
      <p:pic>
        <p:nvPicPr>
          <p:cNvPr id="241" name="Google Shape;2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28750"/>
            <a:ext cx="8839201" cy="353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>
            <p:ph type="title"/>
          </p:nvPr>
        </p:nvSpPr>
        <p:spPr>
          <a:xfrm>
            <a:off x="87141" y="177700"/>
            <a:ext cx="8886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/>
              <a:t>時間序清楚</a:t>
            </a:r>
            <a:endParaRPr b="1"/>
          </a:p>
        </p:txBody>
      </p:sp>
      <p:pic>
        <p:nvPicPr>
          <p:cNvPr id="247" name="Google Shape;2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024" y="1258775"/>
            <a:ext cx="7500400" cy="34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