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8" r:id="rId3"/>
    <p:sldId id="457" r:id="rId4"/>
    <p:sldId id="458" r:id="rId5"/>
    <p:sldId id="459" r:id="rId6"/>
    <p:sldId id="456" r:id="rId7"/>
    <p:sldId id="455" r:id="rId8"/>
    <p:sldId id="440" r:id="rId9"/>
    <p:sldId id="441" r:id="rId10"/>
    <p:sldId id="442" r:id="rId11"/>
    <p:sldId id="443" r:id="rId12"/>
    <p:sldId id="444" r:id="rId13"/>
    <p:sldId id="445" r:id="rId14"/>
    <p:sldId id="449" r:id="rId15"/>
    <p:sldId id="446" r:id="rId16"/>
    <p:sldId id="447" r:id="rId17"/>
    <p:sldId id="450" r:id="rId18"/>
    <p:sldId id="451" r:id="rId19"/>
    <p:sldId id="452" r:id="rId20"/>
    <p:sldId id="454" r:id="rId21"/>
    <p:sldId id="453" r:id="rId22"/>
    <p:sldId id="44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38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3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6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4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14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4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6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3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864B9-5CC2-4273-B7C0-15453B9E7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use BERT?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E24655-5D67-463A-8731-B2B0746CA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14282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/>
              <a:t>Department of Electrical Engineering</a:t>
            </a:r>
          </a:p>
          <a:p>
            <a:pPr algn="r"/>
            <a:r>
              <a:rPr lang="en-US" altLang="zh-TW" dirty="0"/>
              <a:t>I-</a:t>
            </a:r>
            <a:r>
              <a:rPr lang="en-US" altLang="zh-TW" dirty="0" err="1"/>
              <a:t>Shou</a:t>
            </a:r>
            <a:r>
              <a:rPr lang="en-US" altLang="zh-TW" dirty="0"/>
              <a:t> University</a:t>
            </a:r>
          </a:p>
          <a:p>
            <a:pPr algn="r"/>
            <a:r>
              <a:rPr lang="en-US" altLang="zh-TW" dirty="0"/>
              <a:t>The second year of the PhD degree</a:t>
            </a:r>
          </a:p>
          <a:p>
            <a:pPr algn="r"/>
            <a:r>
              <a:rPr lang="en-US" altLang="zh-TW" dirty="0"/>
              <a:t>Chen </a:t>
            </a:r>
            <a:r>
              <a:rPr lang="en-US" altLang="zh-TW" dirty="0" err="1"/>
              <a:t>Chien</a:t>
            </a:r>
            <a:r>
              <a:rPr lang="en-US" altLang="zh-TW" dirty="0"/>
              <a:t>-Hua</a:t>
            </a:r>
          </a:p>
          <a:p>
            <a:pPr algn="r"/>
            <a:r>
              <a:rPr lang="en-US" altLang="zh-TW" dirty="0"/>
              <a:t>2020/10/16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7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92FDC-0130-4834-8D86-9BF0E51B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Transformer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C680AC0-4653-45C4-B1C7-402D2296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1" y="365126"/>
            <a:ext cx="4057650" cy="60552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C52482-B922-4E83-8D00-FEA88F9A8C9A}"/>
              </a:ext>
            </a:extLst>
          </p:cNvPr>
          <p:cNvSpPr/>
          <p:nvPr/>
        </p:nvSpPr>
        <p:spPr>
          <a:xfrm>
            <a:off x="628649" y="136752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b="1" dirty="0"/>
              <a:t>Attention Is All You Need</a:t>
            </a:r>
          </a:p>
          <a:p>
            <a:r>
              <a:rPr lang="zh-TW" altLang="en-US" dirty="0"/>
              <a:t>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122235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A6ABB6-E29D-4E9D-8528-2203410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2271"/>
            <a:ext cx="78867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500" b="1"/>
              <a:t>Attention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EC904F-19A8-46E7-95FE-BFAE3B43F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"/>
          <a:stretch/>
        </p:blipFill>
        <p:spPr>
          <a:xfrm>
            <a:off x="628650" y="1845426"/>
            <a:ext cx="7884410" cy="44503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C6A2A95-C197-4179-8341-DBCCB4115B7E}"/>
              </a:ext>
            </a:extLst>
          </p:cNvPr>
          <p:cNvSpPr/>
          <p:nvPr/>
        </p:nvSpPr>
        <p:spPr>
          <a:xfrm>
            <a:off x="5753099" y="6211669"/>
            <a:ext cx="3390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Attention Is All You Need</a:t>
            </a:r>
          </a:p>
          <a:p>
            <a:r>
              <a:rPr lang="zh-TW" altLang="en-US" dirty="0"/>
              <a:t>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334883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B31C7A-BCA5-4CF6-A3CF-A8A11994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62271"/>
            <a:ext cx="8513065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500" b="1" dirty="0"/>
              <a:t>BERT</a:t>
            </a:r>
            <a:r>
              <a:rPr lang="zh-TW" altLang="en-US" sz="4500" b="1" dirty="0"/>
              <a:t> </a:t>
            </a:r>
            <a:r>
              <a:rPr lang="en-US" altLang="zh-TW" sz="2400" b="1" dirty="0"/>
              <a:t>Bidirectional Encoder Representations from Transformers</a:t>
            </a:r>
            <a:endParaRPr lang="en-US" altLang="zh-TW" sz="48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377D472-9BE1-4D07-B615-17E7E0C60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7" r="-2" b="-2"/>
          <a:stretch/>
        </p:blipFill>
        <p:spPr>
          <a:xfrm>
            <a:off x="628650" y="1845426"/>
            <a:ext cx="7884410" cy="4450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581E3D-1BF1-4D85-A8C5-F2A7C251635C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1C00EE-CB8E-4DDF-8259-72BC9D226DBE}"/>
              </a:ext>
            </a:extLst>
          </p:cNvPr>
          <p:cNvSpPr/>
          <p:nvPr/>
        </p:nvSpPr>
        <p:spPr>
          <a:xfrm>
            <a:off x="626364" y="1398449"/>
            <a:ext cx="2652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Google AI Language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521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788F9-0DC3-4392-85B8-BDF3EB75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BERT input representation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8BD160-5B24-4E5C-B0BF-FC35EA6C0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" y="2342498"/>
            <a:ext cx="9139783" cy="2917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D5B08E-A507-4481-9825-56B757ACC5FB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52183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918A2-C60D-4B75-873A-03501848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Pre-training BERT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BD63B-A6DC-43A4-B024-F6D218AF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Task #1: Masked LM (language model)</a:t>
            </a:r>
          </a:p>
          <a:p>
            <a:r>
              <a:rPr lang="en-US" altLang="zh-TW" dirty="0"/>
              <a:t>Task #2: Next Sentence Prediction (NSP)</a:t>
            </a:r>
          </a:p>
          <a:p>
            <a:endParaRPr lang="en-US" altLang="zh-TW" dirty="0"/>
          </a:p>
          <a:p>
            <a:r>
              <a:rPr lang="en-US" altLang="zh-TW" dirty="0"/>
              <a:t>Pre-training data</a:t>
            </a:r>
          </a:p>
          <a:p>
            <a:pPr lvl="1"/>
            <a:r>
              <a:rPr lang="en-US" altLang="zh-TW" dirty="0" err="1"/>
              <a:t>BooksCorpus</a:t>
            </a:r>
            <a:r>
              <a:rPr lang="en-US" altLang="zh-TW" dirty="0"/>
              <a:t> (800M words) (Zhu et al., 2015) </a:t>
            </a:r>
          </a:p>
          <a:p>
            <a:pPr lvl="1"/>
            <a:r>
              <a:rPr lang="en-US" altLang="zh-TW" dirty="0"/>
              <a:t>English Wikipedia (2,500M words)</a:t>
            </a:r>
          </a:p>
          <a:p>
            <a:endParaRPr lang="en-US" altLang="zh-TW" dirty="0"/>
          </a:p>
          <a:p>
            <a:r>
              <a:rPr lang="en-US" altLang="zh-TW" dirty="0"/>
              <a:t>Two model sizes: </a:t>
            </a:r>
          </a:p>
          <a:p>
            <a:pPr lvl="1"/>
            <a:r>
              <a:rPr lang="en-US" altLang="zh-TW" dirty="0"/>
              <a:t>BERTBASE (L=12, H=768, A=12, Total Parameters=110M) </a:t>
            </a:r>
          </a:p>
          <a:p>
            <a:pPr lvl="1"/>
            <a:r>
              <a:rPr lang="en-US" altLang="zh-TW" dirty="0"/>
              <a:t>BERTLARGE (L=24, H=1024, A=16, Total Parameters=340M)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022B0E-01A0-4036-955D-94F8B017CD88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5853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8EC1-CFC6-4FAE-AC88-EC15BD05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" y="365126"/>
            <a:ext cx="914418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/>
              <a:t>Differences in pre-training model architectures</a:t>
            </a:r>
            <a:endParaRPr lang="zh-TW" altLang="en-US" sz="36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3ED9D6-EF67-431F-B39D-69E3836CD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2" y="1898472"/>
            <a:ext cx="9144182" cy="36972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4C93AD-BCBB-49FC-B2FB-0CE366AB3A2F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49753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AF3ED-1549-4D75-A3B5-9A39A727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Fine-tuning BERT on Different Tasks</a:t>
            </a:r>
            <a:endParaRPr lang="zh-TW" altLang="en-US" sz="40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29B21BA-C116-486B-B173-04B3F1A8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653" y="1475675"/>
            <a:ext cx="5432694" cy="53823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97D3B4-0BB9-4767-AAA4-F4870BB42844}"/>
              </a:ext>
            </a:extLst>
          </p:cNvPr>
          <p:cNvSpPr/>
          <p:nvPr/>
        </p:nvSpPr>
        <p:spPr>
          <a:xfrm>
            <a:off x="1543051" y="0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91608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D64D1-7318-46AC-A069-3AC7C4E3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338B72-3573-4A20-8305-F0316CAA6E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FBF5C0-21F8-41CF-992F-CAA566EB5740}"/>
              </a:ext>
            </a:extLst>
          </p:cNvPr>
          <p:cNvSpPr/>
          <p:nvPr/>
        </p:nvSpPr>
        <p:spPr>
          <a:xfrm>
            <a:off x="4238625" y="0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269812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778D0-193B-4625-8746-76ACEA8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911B63-75E1-4DBB-82F3-D92DDAB2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F93A69-0310-47B3-9563-44555EDB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6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03AEF0-67C9-4EF4-B96C-ADFF05F07514}"/>
              </a:ext>
            </a:extLst>
          </p:cNvPr>
          <p:cNvSpPr/>
          <p:nvPr/>
        </p:nvSpPr>
        <p:spPr>
          <a:xfrm>
            <a:off x="4233862" y="-4206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189426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CD2C1-EC31-4948-BC68-C4AD7ED1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94390-9417-4196-A329-1E270E8B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D1C291-03D1-4F4D-99B3-53BCF964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AE1817-ED07-4646-89FB-D87B460D0374}"/>
              </a:ext>
            </a:extLst>
          </p:cNvPr>
          <p:cNvSpPr/>
          <p:nvPr/>
        </p:nvSpPr>
        <p:spPr>
          <a:xfrm>
            <a:off x="4238625" y="-4206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9584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9F7E8-6715-4D0E-92D4-432B15F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Transform words to numbers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E0C23-3EB5-4BC3-B49C-D7F3A9615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Reclassification</a:t>
            </a:r>
          </a:p>
          <a:p>
            <a:r>
              <a:rPr lang="en-US" altLang="zh-TW" dirty="0"/>
              <a:t>BOW </a:t>
            </a:r>
            <a:r>
              <a:rPr lang="en-US" altLang="zh-TW" sz="2400" dirty="0"/>
              <a:t>(bag-of-words)</a:t>
            </a:r>
          </a:p>
          <a:p>
            <a:r>
              <a:rPr lang="en-US" altLang="zh-TW" dirty="0"/>
              <a:t>TF-IDF </a:t>
            </a:r>
            <a:r>
              <a:rPr lang="en-US" altLang="zh-TW" sz="2400" dirty="0"/>
              <a:t>(term frequency–inverse document frequency)</a:t>
            </a:r>
          </a:p>
          <a:p>
            <a:r>
              <a:rPr lang="en-US" altLang="zh-TW" dirty="0"/>
              <a:t>Topic modeling:  </a:t>
            </a:r>
          </a:p>
          <a:p>
            <a:pPr lvl="1"/>
            <a:r>
              <a:rPr lang="en-US" altLang="zh-TW" dirty="0"/>
              <a:t>Latent Semantic Analysis(LSA)</a:t>
            </a:r>
          </a:p>
          <a:p>
            <a:pPr lvl="1"/>
            <a:r>
              <a:rPr lang="en-US" altLang="zh-TW" dirty="0"/>
              <a:t>Latent Dirichlet Allocation(LDA)</a:t>
            </a:r>
          </a:p>
          <a:p>
            <a:r>
              <a:rPr lang="en-US" altLang="zh-TW" dirty="0"/>
              <a:t>Word embedding (Word2vec)</a:t>
            </a:r>
          </a:p>
          <a:p>
            <a:r>
              <a:rPr lang="en-US" altLang="zh-TW" dirty="0"/>
              <a:t>Paragraph vector (Doc2Vec) </a:t>
            </a:r>
          </a:p>
        </p:txBody>
      </p:sp>
    </p:spTree>
    <p:extLst>
      <p:ext uri="{BB962C8B-B14F-4D97-AF65-F5344CB8AC3E}">
        <p14:creationId xmlns:p14="http://schemas.microsoft.com/office/powerpoint/2010/main" val="3734889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2716-63A0-4CB4-A5FD-D8E5EC45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F5680-CC8F-44F8-B43E-567D30AE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A59280-8D16-4D49-A293-181B3B18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E7C1BA-9AD3-4ED1-9951-7C5DE6F35CBB}"/>
              </a:ext>
            </a:extLst>
          </p:cNvPr>
          <p:cNvSpPr/>
          <p:nvPr/>
        </p:nvSpPr>
        <p:spPr>
          <a:xfrm>
            <a:off x="4238625" y="-4206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359677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3CAB2-422B-4E26-BD14-4097065A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B293D-8BE9-4612-AA05-90CEB85E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171B14-52C0-479C-BFE1-7AC56E2B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3A94BD-6699-4DF4-87C8-FCC6595E64CE}"/>
              </a:ext>
            </a:extLst>
          </p:cNvPr>
          <p:cNvSpPr/>
          <p:nvPr/>
        </p:nvSpPr>
        <p:spPr>
          <a:xfrm>
            <a:off x="4238625" y="-13732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407924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AF81D-6139-410E-A473-77EC6CDC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47" y="3679987"/>
            <a:ext cx="7070105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000"/>
              <a:t>How to use BERT?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45BC3E-F220-4283-9441-DD231CB4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47" y="5376672"/>
            <a:ext cx="7070105" cy="564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TW" sz="1900"/>
              <a:t>https://github.com/chienhuachen/BERT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593CEE4-E162-4607-B41F-8B5C94E9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05033" y="919232"/>
            <a:ext cx="2333933" cy="2465933"/>
            <a:chOff x="7807230" y="2012810"/>
            <a:chExt cx="3251252" cy="34598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7E1F1E4-E1B9-4F6B-8BBD-652E55B3C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E1974EC-8A03-40D1-9A4E-9F2ABEF0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4C4C4C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DAED695-BDE2-495D-B051-6580B9117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19" y="1077778"/>
            <a:ext cx="2092962" cy="2148840"/>
          </a:xfrm>
          <a:prstGeom prst="rect">
            <a:avLst/>
          </a:prstGeom>
          <a:solidFill>
            <a:srgbClr val="FFFFFE"/>
          </a:solidFill>
          <a:ln w="6350"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A1E3F1-AB8C-408D-967A-B99ABA5F9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 r="-1" b="-1"/>
          <a:stretch/>
        </p:blipFill>
        <p:spPr bwMode="auto">
          <a:xfrm>
            <a:off x="3646170" y="1237798"/>
            <a:ext cx="185166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1970" y="5277717"/>
            <a:ext cx="480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056C1-3493-4848-BB15-89AC6C6B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BOW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B7A43-1486-4B0D-9A94-AAE1D0B4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Review 1: This movie is very scary and long</a:t>
            </a:r>
          </a:p>
          <a:p>
            <a:r>
              <a:rPr lang="en-US" altLang="zh-TW" dirty="0"/>
              <a:t>Review 2: This movie is not scary and is slow</a:t>
            </a:r>
          </a:p>
          <a:p>
            <a:r>
              <a:rPr lang="en-US" altLang="zh-TW" dirty="0"/>
              <a:t>Review 3: This movie is spooky and good</a:t>
            </a:r>
          </a:p>
          <a:p>
            <a:endParaRPr lang="zh-TW" altLang="en-US" dirty="0"/>
          </a:p>
        </p:txBody>
      </p:sp>
      <p:pic>
        <p:nvPicPr>
          <p:cNvPr id="2052" name="Picture 4" descr="Bag of Words (BoW)">
            <a:extLst>
              <a:ext uri="{FF2B5EF4-FFF2-40B4-BE49-F238E27FC236}">
                <a16:creationId xmlns:a16="http://schemas.microsoft.com/office/drawing/2014/main" id="{B66EBC9B-28E8-4B34-9206-D508CDAB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21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0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7B3F5-9DD1-45F6-85C5-1DA77F76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Term Frequency (TF)</a:t>
            </a:r>
            <a:endParaRPr lang="zh-TW" altLang="en-US" dirty="0"/>
          </a:p>
        </p:txBody>
      </p:sp>
      <p:pic>
        <p:nvPicPr>
          <p:cNvPr id="3074" name="Picture 2" descr="Term Frequency(TF)">
            <a:extLst>
              <a:ext uri="{FF2B5EF4-FFF2-40B4-BE49-F238E27FC236}">
                <a16:creationId xmlns:a16="http://schemas.microsoft.com/office/drawing/2014/main" id="{A79078BD-6613-407A-9D7D-B543F1DBF4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540749"/>
            <a:ext cx="7372350" cy="41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rm Frequency (tf) formula">
            <a:extLst>
              <a:ext uri="{FF2B5EF4-FFF2-40B4-BE49-F238E27FC236}">
                <a16:creationId xmlns:a16="http://schemas.microsoft.com/office/drawing/2014/main" id="{14BC1656-ECA1-4321-9BD1-2753226E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7" y="1690689"/>
            <a:ext cx="5052885" cy="6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4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DC181-E538-4F7F-A360-942C218E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Inverse Document Frequency (IDF)</a:t>
            </a:r>
          </a:p>
        </p:txBody>
      </p:sp>
      <p:pic>
        <p:nvPicPr>
          <p:cNvPr id="4098" name="Picture 2" descr="Inverse Document Frequency">
            <a:extLst>
              <a:ext uri="{FF2B5EF4-FFF2-40B4-BE49-F238E27FC236}">
                <a16:creationId xmlns:a16="http://schemas.microsoft.com/office/drawing/2014/main" id="{E3D4455A-C699-44D3-8462-488710EBB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31" y="2466472"/>
            <a:ext cx="5291138" cy="42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nverser Document Frequency(IDF) formula">
            <a:extLst>
              <a:ext uri="{FF2B5EF4-FFF2-40B4-BE49-F238E27FC236}">
                <a16:creationId xmlns:a16="http://schemas.microsoft.com/office/drawing/2014/main" id="{6A5AB850-B335-46D2-9C26-8BD5F398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50" y="1640682"/>
            <a:ext cx="5630387" cy="8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5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6F988-BA0F-4871-9248-EFB30B77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BOW vs. TF-IDF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F52DC3-1437-4D66-9841-AA622D6E05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39328"/>
            <a:ext cx="9144000" cy="41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rm Frequency (tf) formula">
            <a:extLst>
              <a:ext uri="{FF2B5EF4-FFF2-40B4-BE49-F238E27FC236}">
                <a16:creationId xmlns:a16="http://schemas.microsoft.com/office/drawing/2014/main" id="{42E3DFBF-EF4C-46BD-83FA-A6FA41514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6430"/>
          <a:stretch/>
        </p:blipFill>
        <p:spPr bwMode="auto">
          <a:xfrm>
            <a:off x="4470314" y="1027907"/>
            <a:ext cx="4337221" cy="5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verser Document Frequency(IDF) formula">
            <a:extLst>
              <a:ext uri="{FF2B5EF4-FFF2-40B4-BE49-F238E27FC236}">
                <a16:creationId xmlns:a16="http://schemas.microsoft.com/office/drawing/2014/main" id="{C668984C-6D71-48A7-9B30-E08249398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8"/>
          <a:stretch/>
        </p:blipFill>
        <p:spPr bwMode="auto">
          <a:xfrm>
            <a:off x="4413422" y="1599409"/>
            <a:ext cx="4686299" cy="7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842B6-63CF-4E0F-BA3F-21C34C98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LSA</a:t>
            </a:r>
            <a:r>
              <a:rPr lang="zh-TW" altLang="en-US" dirty="0"/>
              <a:t> </a:t>
            </a:r>
            <a:r>
              <a:rPr lang="en-US" altLang="zh-TW" dirty="0"/>
              <a:t>vs. LDA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8E5D48F-4DFC-4B78-AE13-E2C5407A3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6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14F76-D781-466B-A0F8-01CF4E47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Word embedding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D01B90-1806-4068-BFA4-9EA0904F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Word2vec </a:t>
            </a:r>
          </a:p>
          <a:p>
            <a:pPr lvl="1"/>
            <a:r>
              <a:rPr lang="en-US" altLang="zh-TW" dirty="0"/>
              <a:t>Skip-gram</a:t>
            </a:r>
          </a:p>
          <a:p>
            <a:pPr lvl="1"/>
            <a:r>
              <a:rPr lang="en-US" altLang="zh-TW" dirty="0"/>
              <a:t>CBOW</a:t>
            </a:r>
          </a:p>
          <a:p>
            <a:r>
              <a:rPr lang="en-US" altLang="zh-TW" dirty="0" err="1"/>
              <a:t>FastText</a:t>
            </a:r>
            <a:endParaRPr lang="en-US" altLang="zh-TW" dirty="0"/>
          </a:p>
          <a:p>
            <a:r>
              <a:rPr lang="en-US" altLang="zh-TW" dirty="0" err="1"/>
              <a:t>GloVe</a:t>
            </a:r>
            <a:endParaRPr lang="en-US" altLang="zh-TW" dirty="0"/>
          </a:p>
          <a:p>
            <a:r>
              <a:rPr lang="en-US" altLang="zh-TW" dirty="0" err="1"/>
              <a:t>WordRank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8194" name="Picture 2" descr="「skip-gram」的圖片搜尋結果">
            <a:extLst>
              <a:ext uri="{FF2B5EF4-FFF2-40B4-BE49-F238E27FC236}">
                <a16:creationId xmlns:a16="http://schemas.microsoft.com/office/drawing/2014/main" id="{8A62A765-30ED-495E-962F-3CF2D9BBE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07"/>
          <a:stretch/>
        </p:blipFill>
        <p:spPr bwMode="auto">
          <a:xfrm>
            <a:off x="4870450" y="4561496"/>
            <a:ext cx="4273549" cy="22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8F686F1-245B-42E6-A254-81E174C9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4699000"/>
            <a:ext cx="4329111" cy="19621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504132-EBE9-4B01-863F-0BD0D78F1FBF}"/>
              </a:ext>
            </a:extLst>
          </p:cNvPr>
          <p:cNvSpPr/>
          <p:nvPr/>
        </p:nvSpPr>
        <p:spPr>
          <a:xfrm>
            <a:off x="2194868" y="6600051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err="1"/>
              <a:t>GloVe</a:t>
            </a:r>
            <a:endParaRPr lang="en-US" altLang="zh-TW" sz="11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729531-D7C7-4F77-AA29-0FE92EA5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942" y="1927922"/>
            <a:ext cx="3408716" cy="25312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7ABEC91-43E0-499F-95AF-4CB4EB769B34}"/>
              </a:ext>
            </a:extLst>
          </p:cNvPr>
          <p:cNvSpPr/>
          <p:nvPr/>
        </p:nvSpPr>
        <p:spPr>
          <a:xfrm>
            <a:off x="4686300" y="935097"/>
            <a:ext cx="2565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gensim.models.word2vec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86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F283-FC49-4685-9037-369CEED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Paragraph vector</a:t>
            </a:r>
            <a:endParaRPr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88D99F-11C6-43E2-8938-76F2F27B5E55}"/>
              </a:ext>
            </a:extLst>
          </p:cNvPr>
          <p:cNvSpPr/>
          <p:nvPr/>
        </p:nvSpPr>
        <p:spPr>
          <a:xfrm>
            <a:off x="761698" y="5212834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Distributed Memory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2663BF-CD96-4606-A10F-8283E77E7F89}"/>
              </a:ext>
            </a:extLst>
          </p:cNvPr>
          <p:cNvSpPr/>
          <p:nvPr/>
        </p:nvSpPr>
        <p:spPr>
          <a:xfrm>
            <a:off x="4932705" y="5212834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Distributed Bag of Words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088C8B-F751-4F7E-8682-B845A927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5" y="2486025"/>
            <a:ext cx="4612271" cy="2514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5A2D22-A860-46FD-9114-F6A0CAAC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05" y="2314575"/>
            <a:ext cx="3947680" cy="26860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8F9B457-7EE2-4DE2-B0DE-FE2B1A15AE2A}"/>
              </a:ext>
            </a:extLst>
          </p:cNvPr>
          <p:cNvSpPr/>
          <p:nvPr/>
        </p:nvSpPr>
        <p:spPr>
          <a:xfrm>
            <a:off x="3752849" y="6273225"/>
            <a:ext cx="5391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Distributed Representations of Sentences and Documents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https://arxiv.org/abs/1405.4053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0666A8-8ED4-46A6-B995-A01A8A19DD54}"/>
              </a:ext>
            </a:extLst>
          </p:cNvPr>
          <p:cNvSpPr/>
          <p:nvPr/>
        </p:nvSpPr>
        <p:spPr>
          <a:xfrm>
            <a:off x="4572000" y="935097"/>
            <a:ext cx="2431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gensim.models.doc2vec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09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570</Words>
  <Application>Microsoft Office PowerPoint</Application>
  <PresentationFormat>如螢幕大小 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Lucida Grande</vt:lpstr>
      <vt:lpstr>Arial</vt:lpstr>
      <vt:lpstr>Calibri</vt:lpstr>
      <vt:lpstr>Calibri Light</vt:lpstr>
      <vt:lpstr>Office 佈景主題</vt:lpstr>
      <vt:lpstr>How to use BERT?</vt:lpstr>
      <vt:lpstr>Transform words to numbers</vt:lpstr>
      <vt:lpstr>BOW</vt:lpstr>
      <vt:lpstr>Term Frequency (TF)</vt:lpstr>
      <vt:lpstr>Inverse Document Frequency (IDF)</vt:lpstr>
      <vt:lpstr>BOW vs. TF-IDF</vt:lpstr>
      <vt:lpstr>LSA vs. LDA</vt:lpstr>
      <vt:lpstr>Word embedding</vt:lpstr>
      <vt:lpstr>Paragraph vector</vt:lpstr>
      <vt:lpstr>Transformer</vt:lpstr>
      <vt:lpstr>Attention</vt:lpstr>
      <vt:lpstr>BERT Bidirectional Encoder Representations from Transformers</vt:lpstr>
      <vt:lpstr>BERT input representation</vt:lpstr>
      <vt:lpstr>Pre-training BERT</vt:lpstr>
      <vt:lpstr>Differences in pre-training model architectures</vt:lpstr>
      <vt:lpstr>Fine-tuning BERT on Different Tasks</vt:lpstr>
      <vt:lpstr>PowerPoint 簡報</vt:lpstr>
      <vt:lpstr>PowerPoint 簡報</vt:lpstr>
      <vt:lpstr>PowerPoint 簡報</vt:lpstr>
      <vt:lpstr>PowerPoint 簡報</vt:lpstr>
      <vt:lpstr>PowerPoint 簡報</vt:lpstr>
      <vt:lpstr>How to use BERT?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BERT?</dc:title>
  <dc:creator>建華 陳</dc:creator>
  <cp:lastModifiedBy>建華 陳</cp:lastModifiedBy>
  <cp:revision>12</cp:revision>
  <dcterms:created xsi:type="dcterms:W3CDTF">2020-10-15T17:17:07Z</dcterms:created>
  <dcterms:modified xsi:type="dcterms:W3CDTF">2020-10-16T02:34:47Z</dcterms:modified>
</cp:coreProperties>
</file>