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8" r:id="rId2"/>
    <p:sldId id="264" r:id="rId3"/>
    <p:sldId id="257" r:id="rId4"/>
    <p:sldId id="270" r:id="rId5"/>
    <p:sldId id="262" r:id="rId6"/>
    <p:sldId id="265" r:id="rId7"/>
    <p:sldId id="263" r:id="rId8"/>
    <p:sldId id="266" r:id="rId9"/>
    <p:sldId id="259" r:id="rId10"/>
    <p:sldId id="267" r:id="rId11"/>
    <p:sldId id="260" r:id="rId12"/>
    <p:sldId id="268" r:id="rId13"/>
    <p:sldId id="261" r:id="rId14"/>
    <p:sldId id="269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111"/>
    <a:srgbClr val="FFA91D"/>
    <a:srgbClr val="FFB21E"/>
    <a:srgbClr val="FFAC20"/>
    <a:srgbClr val="FFA810"/>
    <a:srgbClr val="FFB307"/>
    <a:srgbClr val="FF9D1E"/>
    <a:srgbClr val="FFA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2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B0FE1-F1DB-F04C-B63A-44F0D109DE61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BB33E-5C48-1542-B081-9793F3FA4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93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BB33E-5C48-1542-B081-9793F3FA48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89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16C5-DA21-2C4B-A3AB-365730E00816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87D4-3911-444A-B561-78C0DF67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4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16C5-DA21-2C4B-A3AB-365730E00816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87D4-3911-444A-B561-78C0DF67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2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16C5-DA21-2C4B-A3AB-365730E00816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87D4-3911-444A-B561-78C0DF67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7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16C5-DA21-2C4B-A3AB-365730E00816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87D4-3911-444A-B561-78C0DF67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6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16C5-DA21-2C4B-A3AB-365730E00816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87D4-3911-444A-B561-78C0DF67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9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16C5-DA21-2C4B-A3AB-365730E00816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87D4-3911-444A-B561-78C0DF67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3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16C5-DA21-2C4B-A3AB-365730E00816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87D4-3911-444A-B561-78C0DF67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8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16C5-DA21-2C4B-A3AB-365730E00816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87D4-3911-444A-B561-78C0DF67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0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16C5-DA21-2C4B-A3AB-365730E00816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87D4-3911-444A-B561-78C0DF67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7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16C5-DA21-2C4B-A3AB-365730E00816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87D4-3911-444A-B561-78C0DF67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16C5-DA21-2C4B-A3AB-365730E00816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87D4-3911-444A-B561-78C0DF67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2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3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016C5-DA21-2C4B-A3AB-365730E00816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487D4-3911-444A-B561-78C0DF67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8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Login/sign in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7000" y="5277910"/>
            <a:ext cx="3468277" cy="923330"/>
          </a:xfrm>
          <a:prstGeom prst="rect">
            <a:avLst/>
          </a:prstGeom>
          <a:solidFill>
            <a:srgbClr val="000000">
              <a:alpha val="71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We will implement auto complete for ingredients in order to avoid misspellings.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8400" y="485425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111"/>
                </a:solidFill>
              </a:rPr>
              <a:t>+</a:t>
            </a:r>
          </a:p>
        </p:txBody>
      </p:sp>
      <p:sp>
        <p:nvSpPr>
          <p:cNvPr id="6" name="Rectangle 5"/>
          <p:cNvSpPr/>
          <p:nvPr/>
        </p:nvSpPr>
        <p:spPr>
          <a:xfrm>
            <a:off x="5464772" y="4847902"/>
            <a:ext cx="2866428" cy="3683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latin typeface="Brandon Grotesque Regular"/>
                <a:cs typeface="Brandon Grotesque Regular"/>
              </a:rPr>
              <a:t>Add an ingredient</a:t>
            </a:r>
            <a:endParaRPr lang="en-US" sz="1600" i="1" dirty="0">
              <a:latin typeface="Brandon Grotesque Regular"/>
              <a:cs typeface="Brandon Grotesque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4694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486906" y="809479"/>
            <a:ext cx="1854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Brandon Grotesque Medium"/>
                <a:cs typeface="Brandon Grotesque Medium"/>
              </a:rPr>
              <a:t>Hire a Sous Chef</a:t>
            </a:r>
            <a:endParaRPr lang="en-US" sz="1600" dirty="0">
              <a:solidFill>
                <a:srgbClr val="FFFFFF"/>
              </a:solidFill>
              <a:latin typeface="Brandon Grotesque Medium"/>
              <a:cs typeface="Brandon Grotesque Medium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89666" y="814883"/>
            <a:ext cx="2311434" cy="3129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35072"/>
            <a:ext cx="4114800" cy="5981628"/>
          </a:xfrm>
          <a:prstGeom prst="rect">
            <a:avLst/>
          </a:prstGeom>
          <a:solidFill>
            <a:srgbClr val="000000">
              <a:alpha val="5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latin typeface="Brandon Grotesque Bold"/>
                <a:cs typeface="Brandon Grotesque Bold"/>
              </a:rPr>
              <a:t>Sous Chefs</a:t>
            </a:r>
            <a:endParaRPr lang="en-US" sz="9600" dirty="0">
              <a:latin typeface="Brandon Grotesque Bold"/>
              <a:cs typeface="Brandon Grotesque Bold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65726" y="1483147"/>
            <a:ext cx="4235373" cy="526645"/>
          </a:xfrm>
          <a:prstGeom prst="rect">
            <a:avLst/>
          </a:prstGeom>
          <a:solidFill>
            <a:srgbClr val="FFA91D"/>
          </a:solidFill>
          <a:ln>
            <a:solidFill>
              <a:srgbClr val="FFAF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Brandon Grotesque Regular"/>
                <a:cs typeface="Brandon Grotesque Regular"/>
              </a:rPr>
              <a:t>chieni</a:t>
            </a:r>
            <a:endParaRPr lang="en-US" dirty="0">
              <a:latin typeface="Brandon Grotesque Regular"/>
              <a:cs typeface="Brandon Grotesque Regular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65726" y="2101089"/>
            <a:ext cx="4235373" cy="526645"/>
          </a:xfrm>
          <a:prstGeom prst="rect">
            <a:avLst/>
          </a:prstGeom>
          <a:solidFill>
            <a:srgbClr val="FFA91D"/>
          </a:solidFill>
          <a:ln>
            <a:solidFill>
              <a:srgbClr val="FFAF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Brandon Grotesque Regular"/>
                <a:cs typeface="Brandon Grotesque Regular"/>
              </a:rPr>
              <a:t>nlucas</a:t>
            </a:r>
            <a:endParaRPr lang="en-US" dirty="0">
              <a:latin typeface="Brandon Grotesque Regular"/>
              <a:cs typeface="Brandon Grotesque Regular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65726" y="2733951"/>
            <a:ext cx="4235373" cy="526645"/>
          </a:xfrm>
          <a:prstGeom prst="rect">
            <a:avLst/>
          </a:prstGeom>
          <a:solidFill>
            <a:srgbClr val="FFA91D"/>
          </a:solidFill>
          <a:ln>
            <a:solidFill>
              <a:srgbClr val="FFAF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Brandon Grotesque Regular"/>
                <a:cs typeface="Brandon Grotesque Regular"/>
              </a:rPr>
              <a:t>mmgong</a:t>
            </a:r>
            <a:endParaRPr lang="en-US" dirty="0">
              <a:latin typeface="Brandon Grotesque Regular"/>
              <a:cs typeface="Brandon Grotesque Regular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65726" y="3376386"/>
            <a:ext cx="4235373" cy="526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Brandon Grotesque Regular"/>
                <a:cs typeface="Brandon Grotesque Regular"/>
              </a:rPr>
              <a:t>zlily</a:t>
            </a:r>
            <a:endParaRPr lang="en-US" dirty="0">
              <a:latin typeface="Brandon Grotesque Regular"/>
              <a:cs typeface="Brandon Grotesque Regula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31100" y="138802"/>
            <a:ext cx="173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Brandon Grotesque Regular"/>
                <a:cs typeface="Brandon Grotesque Regular"/>
              </a:rPr>
              <a:t>SOUS CHEFS</a:t>
            </a:r>
            <a:endParaRPr lang="en-US" dirty="0">
              <a:solidFill>
                <a:srgbClr val="FFFFFF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05500" y="136307"/>
            <a:ext cx="184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Brandon Grotesque Regular"/>
                <a:cs typeface="Brandon Grotesque Regular"/>
              </a:rPr>
              <a:t>COOKBOOK</a:t>
            </a:r>
            <a:endParaRPr lang="en-US" dirty="0">
              <a:solidFill>
                <a:srgbClr val="FFFFFF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89017" y="136307"/>
            <a:ext cx="141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Brandon Grotesque Regular"/>
                <a:cs typeface="Brandon Grotesque Regular"/>
              </a:rPr>
              <a:t>PANTRY</a:t>
            </a:r>
            <a:endParaRPr lang="en-US" dirty="0">
              <a:solidFill>
                <a:srgbClr val="FFFFFF"/>
              </a:solidFill>
              <a:latin typeface="Brandon Grotesque Regular"/>
              <a:cs typeface="Brandon Grotesque Regular"/>
            </a:endParaRPr>
          </a:p>
        </p:txBody>
      </p:sp>
      <p:pic>
        <p:nvPicPr>
          <p:cNvPr id="17" name="Picture 16" descr="imhungry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127898"/>
            <a:ext cx="1409699" cy="37774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65726" y="4013065"/>
            <a:ext cx="3468277" cy="1200329"/>
          </a:xfrm>
          <a:prstGeom prst="rect">
            <a:avLst/>
          </a:prstGeom>
          <a:solidFill>
            <a:srgbClr val="000000">
              <a:alpha val="71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If no ‘Sous Chef’ (user) by the inputted username can be found, error text will be shown beneath the input box.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573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Cookbook page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53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4500" y="1376930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34841" y="1349261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0992" y="3281930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34841" y="3281930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10689" y="1394960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101030" y="1367291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907181" y="3299960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01030" y="3299960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62528" y="5186930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656377" y="5186930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928717" y="5204960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122566" y="5204960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752600" y="1485900"/>
            <a:ext cx="37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Book"/>
                <a:cs typeface="Avenir Book"/>
              </a:rPr>
              <a:t>x</a:t>
            </a:r>
            <a:endParaRPr lang="en-US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31100" y="138802"/>
            <a:ext cx="173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Brandon Grotesque Regular"/>
                <a:cs typeface="Brandon Grotesque Regular"/>
              </a:rPr>
              <a:t>SOUS CHEFS</a:t>
            </a:r>
            <a:endParaRPr lang="en-US" dirty="0">
              <a:solidFill>
                <a:srgbClr val="FFFFFF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05500" y="136307"/>
            <a:ext cx="184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Brandon Grotesque Regular"/>
                <a:cs typeface="Brandon Grotesque Regular"/>
              </a:rPr>
              <a:t>COOKBOOK</a:t>
            </a:r>
            <a:endParaRPr lang="en-US" dirty="0">
              <a:solidFill>
                <a:srgbClr val="FFFFFF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9017" y="136307"/>
            <a:ext cx="141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Brandon Grotesque Regular"/>
                <a:cs typeface="Brandon Grotesque Regular"/>
              </a:rPr>
              <a:t>PANTRY</a:t>
            </a:r>
            <a:endParaRPr lang="en-US" dirty="0">
              <a:solidFill>
                <a:srgbClr val="FFFFFF"/>
              </a:solidFill>
              <a:latin typeface="Brandon Grotesque Regular"/>
              <a:cs typeface="Brandon Grotesque Regular"/>
            </a:endParaRPr>
          </a:p>
        </p:txBody>
      </p:sp>
      <p:pic>
        <p:nvPicPr>
          <p:cNvPr id="23" name="Picture 22" descr="imhungry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127898"/>
            <a:ext cx="1409699" cy="37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86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Recipe view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33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9400" y="4013200"/>
            <a:ext cx="3924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Brandon Grotesque Bold"/>
                <a:cs typeface="Brandon Grotesque Bold"/>
              </a:rPr>
              <a:t>Cinnamon Crunch Apple Pie</a:t>
            </a:r>
            <a:endParaRPr lang="en-US" sz="4800" dirty="0">
              <a:solidFill>
                <a:srgbClr val="FFFFFF"/>
              </a:solidFill>
              <a:latin typeface="Brandon Grotesque Bold"/>
              <a:cs typeface="Brandon Grotesque Bold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3700" y="863600"/>
            <a:ext cx="3225800" cy="304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38300" y="2013466"/>
            <a:ext cx="76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Image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3700" y="876300"/>
            <a:ext cx="1531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Brandon Grotesque Regular"/>
                <a:cs typeface="Brandon Grotesque Regular"/>
              </a:rPr>
              <a:t>Ingredients</a:t>
            </a:r>
            <a:endParaRPr lang="en-US" dirty="0">
              <a:solidFill>
                <a:srgbClr val="FFFFFF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77365" y="3922067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Brandon Grotesque Regular"/>
                <a:cs typeface="Brandon Grotesque Regular"/>
              </a:rPr>
              <a:t>Instructions</a:t>
            </a:r>
            <a:endParaRPr lang="en-US" dirty="0">
              <a:solidFill>
                <a:srgbClr val="FFFFFF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36770" y="1363365"/>
            <a:ext cx="3029230" cy="440035"/>
          </a:xfrm>
          <a:prstGeom prst="rect">
            <a:avLst/>
          </a:prstGeom>
          <a:solidFill>
            <a:srgbClr val="FFA91D"/>
          </a:solidFill>
          <a:ln>
            <a:solidFill>
              <a:srgbClr val="FFAF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Brandon Grotesque Regular"/>
                <a:cs typeface="Brandon Grotesque Regular"/>
              </a:rPr>
              <a:t>3 cups             All-purpose flour</a:t>
            </a:r>
            <a:endParaRPr lang="en-US" dirty="0">
              <a:latin typeface="Brandon Grotesque Regular"/>
              <a:cs typeface="Brandon Grotesque Regula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36770" y="1981307"/>
            <a:ext cx="3029230" cy="401491"/>
          </a:xfrm>
          <a:prstGeom prst="rect">
            <a:avLst/>
          </a:prstGeom>
          <a:solidFill>
            <a:srgbClr val="FFA91D"/>
          </a:solidFill>
          <a:ln>
            <a:solidFill>
              <a:srgbClr val="FFAF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Brandon Grotesque Regular"/>
                <a:cs typeface="Brandon Grotesque Regular"/>
              </a:rPr>
              <a:t>1.5 cups                 White sugar</a:t>
            </a:r>
            <a:endParaRPr lang="en-US" dirty="0">
              <a:latin typeface="Brandon Grotesque Regular"/>
              <a:cs typeface="Brandon Grotesque Regular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36770" y="2614169"/>
            <a:ext cx="3029230" cy="459231"/>
          </a:xfrm>
          <a:prstGeom prst="rect">
            <a:avLst/>
          </a:prstGeom>
          <a:solidFill>
            <a:srgbClr val="FFA91D"/>
          </a:solidFill>
          <a:ln>
            <a:solidFill>
              <a:srgbClr val="FFAF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Brandon Grotesque Regular"/>
                <a:cs typeface="Brandon Grotesque Regular"/>
              </a:rPr>
              <a:t>3                                           eggs</a:t>
            </a:r>
            <a:endParaRPr lang="en-US" dirty="0">
              <a:latin typeface="Brandon Grotesque Regular"/>
              <a:cs typeface="Brandon Grotesque Regula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36770" y="3256605"/>
            <a:ext cx="3029230" cy="4241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Brandon Grotesque Regular"/>
                <a:cs typeface="Brandon Grotesque Regular"/>
              </a:rPr>
              <a:t>0.5 cup                       Canola oil</a:t>
            </a:r>
            <a:endParaRPr lang="en-US" dirty="0">
              <a:latin typeface="Brandon Grotesque Regular"/>
              <a:cs typeface="Brandon Grotesque Regula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65999" y="1337966"/>
            <a:ext cx="1777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Orange if the user has the item in their pantry, gray otherwise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36770" y="4383732"/>
            <a:ext cx="3029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FFFF"/>
                </a:solidFill>
                <a:latin typeface="Brandon Grotesque Regular"/>
                <a:cs typeface="Brandon Grotesque Regular"/>
              </a:rPr>
              <a:t>Make a pie.</a:t>
            </a:r>
          </a:p>
          <a:p>
            <a:r>
              <a:rPr lang="en-US" dirty="0" smtClean="0">
                <a:solidFill>
                  <a:srgbClr val="FFFFFF"/>
                </a:solidFill>
                <a:latin typeface="Brandon Grotesque Regular"/>
                <a:cs typeface="Brandon Grotesque Regular"/>
              </a:rPr>
              <a:t>2. Consume pie.</a:t>
            </a:r>
            <a:endParaRPr lang="en-US" dirty="0">
              <a:solidFill>
                <a:srgbClr val="FFFFFF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31100" y="138802"/>
            <a:ext cx="173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Brandon Grotesque Regular"/>
                <a:cs typeface="Brandon Grotesque Regular"/>
              </a:rPr>
              <a:t>SOUS CHEFS</a:t>
            </a:r>
            <a:endParaRPr lang="en-US" dirty="0">
              <a:solidFill>
                <a:srgbClr val="FFFFFF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5500" y="136307"/>
            <a:ext cx="184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Brandon Grotesque Regular"/>
                <a:cs typeface="Brandon Grotesque Regular"/>
              </a:rPr>
              <a:t>COOKBOOK</a:t>
            </a:r>
            <a:endParaRPr lang="en-US" dirty="0">
              <a:solidFill>
                <a:srgbClr val="FFFFFF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89017" y="136307"/>
            <a:ext cx="141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Brandon Grotesque Regular"/>
                <a:cs typeface="Brandon Grotesque Regular"/>
              </a:rPr>
              <a:t>PANTRY</a:t>
            </a:r>
            <a:endParaRPr lang="en-US" dirty="0">
              <a:solidFill>
                <a:srgbClr val="FFFFFF"/>
              </a:solidFill>
              <a:latin typeface="Brandon Grotesque Regular"/>
              <a:cs typeface="Brandon Grotesque Regular"/>
            </a:endParaRPr>
          </a:p>
        </p:txBody>
      </p:sp>
      <p:pic>
        <p:nvPicPr>
          <p:cNvPr id="24" name="Picture 23" descr="imhungry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127898"/>
            <a:ext cx="1409699" cy="37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12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882650" y="431800"/>
            <a:ext cx="6889750" cy="5521762"/>
            <a:chOff x="882650" y="431800"/>
            <a:chExt cx="6889750" cy="5521762"/>
          </a:xfrm>
        </p:grpSpPr>
        <p:sp>
          <p:nvSpPr>
            <p:cNvPr id="4" name="Rectangle 3"/>
            <p:cNvSpPr/>
            <p:nvPr/>
          </p:nvSpPr>
          <p:spPr>
            <a:xfrm>
              <a:off x="5670550" y="1104900"/>
              <a:ext cx="952500" cy="787400"/>
            </a:xfrm>
            <a:prstGeom prst="rect">
              <a:avLst/>
            </a:prstGeom>
            <a:solidFill>
              <a:srgbClr val="FF911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</a:rPr>
                <a:t>Login Page</a:t>
              </a: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670550" y="2857500"/>
              <a:ext cx="952500" cy="787400"/>
            </a:xfrm>
            <a:prstGeom prst="rect">
              <a:avLst/>
            </a:prstGeom>
            <a:solidFill>
              <a:srgbClr val="FF911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</a:rPr>
                <a:t>Sign in Page</a:t>
              </a: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562100" y="1092200"/>
              <a:ext cx="2959100" cy="1638300"/>
            </a:xfrm>
            <a:prstGeom prst="rect">
              <a:avLst/>
            </a:prstGeom>
            <a:solidFill>
              <a:srgbClr val="FF911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smtClean="0">
                  <a:solidFill>
                    <a:srgbClr val="FFFFFF"/>
                  </a:solidFill>
                </a:rPr>
                <a:t>Homepage with ingredients search</a:t>
              </a: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295650" y="1625600"/>
              <a:ext cx="952500" cy="787400"/>
            </a:xfrm>
            <a:prstGeom prst="rect">
              <a:avLst/>
            </a:prstGeom>
            <a:solidFill>
              <a:srgbClr val="FF911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</a:rPr>
                <a:t>With pantry panel</a:t>
              </a:r>
              <a:endParaRPr lang="en-US" sz="1600" dirty="0">
                <a:solidFill>
                  <a:srgbClr val="FFFFFF"/>
                </a:solidFill>
              </a:endParaRPr>
            </a:p>
          </p:txBody>
        </p:sp>
        <p:cxnSp>
          <p:nvCxnSpPr>
            <p:cNvPr id="9" name="Curved Connector 8"/>
            <p:cNvCxnSpPr>
              <a:endCxn id="7" idx="2"/>
            </p:cNvCxnSpPr>
            <p:nvPr/>
          </p:nvCxnSpPr>
          <p:spPr>
            <a:xfrm rot="10800000" flipV="1">
              <a:off x="3771900" y="1981200"/>
              <a:ext cx="476250" cy="431800"/>
            </a:xfrm>
            <a:prstGeom prst="curvedConnector4">
              <a:avLst>
                <a:gd name="adj1" fmla="val -61333"/>
                <a:gd name="adj2" fmla="val 152941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521200" y="1993900"/>
              <a:ext cx="850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Add ingredient</a:t>
              </a:r>
              <a:endParaRPr lang="en-US" sz="1200" dirty="0"/>
            </a:p>
          </p:txBody>
        </p:sp>
        <p:cxnSp>
          <p:nvCxnSpPr>
            <p:cNvPr id="12" name="Curved Connector 11"/>
            <p:cNvCxnSpPr/>
            <p:nvPr/>
          </p:nvCxnSpPr>
          <p:spPr>
            <a:xfrm rot="10800000" flipV="1">
              <a:off x="3448050" y="660400"/>
              <a:ext cx="1466850" cy="43180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041900" y="431800"/>
              <a:ext cx="1346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imhungry</a:t>
              </a:r>
              <a:endParaRPr lang="en-US" sz="1400" dirty="0"/>
            </a:p>
          </p:txBody>
        </p:sp>
        <p:cxnSp>
          <p:nvCxnSpPr>
            <p:cNvPr id="17" name="Straight Arrow Connector 16"/>
            <p:cNvCxnSpPr>
              <a:stCxn id="4" idx="2"/>
              <a:endCxn id="5" idx="0"/>
            </p:cNvCxnSpPr>
            <p:nvPr/>
          </p:nvCxnSpPr>
          <p:spPr>
            <a:xfrm>
              <a:off x="6146800" y="1892300"/>
              <a:ext cx="0" cy="96520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/>
            <p:nvPr/>
          </p:nvCxnSpPr>
          <p:spPr>
            <a:xfrm rot="10800000" flipV="1">
              <a:off x="6149975" y="3289300"/>
              <a:ext cx="476250" cy="431800"/>
            </a:xfrm>
            <a:prstGeom prst="curvedConnector4">
              <a:avLst>
                <a:gd name="adj1" fmla="val -61333"/>
                <a:gd name="adj2" fmla="val 152941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/>
            <p:nvPr/>
          </p:nvCxnSpPr>
          <p:spPr>
            <a:xfrm rot="10800000" flipV="1">
              <a:off x="6140450" y="1460500"/>
              <a:ext cx="476250" cy="431800"/>
            </a:xfrm>
            <a:prstGeom prst="curvedConnector4">
              <a:avLst>
                <a:gd name="adj1" fmla="val -61333"/>
                <a:gd name="adj2" fmla="val 152941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921500" y="1587500"/>
              <a:ext cx="850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Invalid input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921500" y="3302000"/>
              <a:ext cx="850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Add ingredient</a:t>
              </a:r>
              <a:endParaRPr lang="en-US" sz="1200" dirty="0"/>
            </a:p>
          </p:txBody>
        </p:sp>
        <p:cxnSp>
          <p:nvCxnSpPr>
            <p:cNvPr id="23" name="Straight Arrow Connector 22"/>
            <p:cNvCxnSpPr>
              <a:stCxn id="5" idx="1"/>
            </p:cNvCxnSpPr>
            <p:nvPr/>
          </p:nvCxnSpPr>
          <p:spPr>
            <a:xfrm flipH="1" flipV="1">
              <a:off x="3771900" y="2730500"/>
              <a:ext cx="1898650" cy="5207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1"/>
            </p:cNvCxnSpPr>
            <p:nvPr/>
          </p:nvCxnSpPr>
          <p:spPr>
            <a:xfrm flipH="1">
              <a:off x="4489450" y="1498600"/>
              <a:ext cx="1181100" cy="2986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489450" y="1257300"/>
              <a:ext cx="11811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1809750" y="1655465"/>
              <a:ext cx="952500" cy="787400"/>
            </a:xfrm>
            <a:prstGeom prst="rect">
              <a:avLst/>
            </a:prstGeom>
            <a:solidFill>
              <a:srgbClr val="FF911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</a:rPr>
                <a:t>Without pantry panel</a:t>
              </a:r>
              <a:endParaRPr lang="en-US" sz="1600" dirty="0">
                <a:solidFill>
                  <a:srgbClr val="FFFFFF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7" idx="1"/>
            </p:cNvCxnSpPr>
            <p:nvPr/>
          </p:nvCxnSpPr>
          <p:spPr>
            <a:xfrm flipH="1">
              <a:off x="2762250" y="2019300"/>
              <a:ext cx="533400" cy="2986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762250" y="2049165"/>
              <a:ext cx="850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Expand search</a:t>
              </a:r>
            </a:p>
            <a:p>
              <a:r>
                <a:rPr lang="en-US" sz="1200" dirty="0" smtClean="0"/>
                <a:t>results</a:t>
              </a:r>
              <a:endParaRPr lang="en-US" sz="12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62100" y="4500265"/>
              <a:ext cx="1244600" cy="787400"/>
            </a:xfrm>
            <a:prstGeom prst="rect">
              <a:avLst/>
            </a:prstGeom>
            <a:solidFill>
              <a:srgbClr val="FF911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</a:rPr>
                <a:t>Cookbook</a:t>
              </a: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762250" y="3090565"/>
              <a:ext cx="952500" cy="787400"/>
            </a:xfrm>
            <a:prstGeom prst="rect">
              <a:avLst/>
            </a:prstGeom>
            <a:solidFill>
              <a:srgbClr val="FF911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</a:rPr>
                <a:t>Recipe</a:t>
              </a: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241800" y="4500265"/>
              <a:ext cx="952500" cy="787400"/>
            </a:xfrm>
            <a:prstGeom prst="rect">
              <a:avLst/>
            </a:prstGeom>
            <a:solidFill>
              <a:srgbClr val="FF911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</a:rPr>
                <a:t>Sous Chefs</a:t>
              </a:r>
              <a:endParaRPr lang="en-US" sz="1600" dirty="0">
                <a:solidFill>
                  <a:srgbClr val="FFFFFF"/>
                </a:solidFill>
              </a:endParaRPr>
            </a:p>
          </p:txBody>
        </p:sp>
        <p:cxnSp>
          <p:nvCxnSpPr>
            <p:cNvPr id="39" name="Straight Arrow Connector 38"/>
            <p:cNvCxnSpPr>
              <a:endCxn id="33" idx="0"/>
            </p:cNvCxnSpPr>
            <p:nvPr/>
          </p:nvCxnSpPr>
          <p:spPr>
            <a:xfrm>
              <a:off x="3162300" y="2695496"/>
              <a:ext cx="76200" cy="395069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3" idx="2"/>
            </p:cNvCxnSpPr>
            <p:nvPr/>
          </p:nvCxnSpPr>
          <p:spPr>
            <a:xfrm flipH="1">
              <a:off x="2590800" y="3877965"/>
              <a:ext cx="647700" cy="71120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2133600" y="2730500"/>
              <a:ext cx="0" cy="1769765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endCxn id="34" idx="0"/>
            </p:cNvCxnSpPr>
            <p:nvPr/>
          </p:nvCxnSpPr>
          <p:spPr>
            <a:xfrm>
              <a:off x="3702050" y="2695496"/>
              <a:ext cx="1016000" cy="1804769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648200" y="660400"/>
              <a:ext cx="1143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If not logged in, redirects to login page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705350" y="1460499"/>
              <a:ext cx="965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User logs in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521200" y="3053834"/>
              <a:ext cx="850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User creates account</a:t>
              </a:r>
              <a:endParaRPr 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388100" y="2132399"/>
              <a:ext cx="1244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User selects alternate option</a:t>
              </a:r>
              <a:endParaRPr lang="en-US" sz="1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133600" y="2730500"/>
              <a:ext cx="1854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User views individual recipe</a:t>
              </a:r>
              <a:endParaRPr lang="en-US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82650" y="3344565"/>
              <a:ext cx="125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User goes to their Cookbook | User returns to Homepage</a:t>
              </a:r>
              <a:endParaRPr lang="en-US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74950" y="3903365"/>
              <a:ext cx="125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User goes to their Cookbook | User views individual recipe</a:t>
              </a:r>
              <a:endParaRPr lang="en-US" sz="1200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>
              <a:off x="2800350" y="4974630"/>
              <a:ext cx="1447800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927350" y="5122565"/>
              <a:ext cx="125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User goes to their Cookbook | User goes to their Sous Chefs</a:t>
              </a:r>
              <a:endParaRPr lang="en-US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724400" y="3644900"/>
              <a:ext cx="125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User goes to their Sous Chefs| User returns to Homepage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517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32700" y="127898"/>
            <a:ext cx="131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Brandon Grotesque Regular"/>
                <a:cs typeface="Brandon Grotesque Regular"/>
              </a:rPr>
              <a:t>LOGIN</a:t>
            </a:r>
            <a:endParaRPr lang="en-US" dirty="0">
              <a:solidFill>
                <a:srgbClr val="FFFFFF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49500" y="1447800"/>
            <a:ext cx="4356100" cy="43434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68700" y="2019300"/>
            <a:ext cx="222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Brandon Grotesque Regular"/>
                <a:cs typeface="Brandon Grotesque Regular"/>
              </a:rPr>
              <a:t>Get Cooking</a:t>
            </a:r>
            <a:endParaRPr lang="en-US" sz="2400" dirty="0">
              <a:solidFill>
                <a:srgbClr val="FFFFFF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94772" y="2815167"/>
            <a:ext cx="21463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83472" y="4017434"/>
            <a:ext cx="151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Brandon Grotesque Regular"/>
                <a:cs typeface="Brandon Grotesque Regular"/>
              </a:rPr>
              <a:t>Confirm:</a:t>
            </a:r>
            <a:endParaRPr lang="en-US" sz="2000" dirty="0">
              <a:solidFill>
                <a:srgbClr val="FFFFFF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94772" y="3433234"/>
            <a:ext cx="21463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94772" y="4017434"/>
            <a:ext cx="21463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683472" y="3433234"/>
            <a:ext cx="151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Brandon Grotesque Regular"/>
                <a:cs typeface="Brandon Grotesque Regular"/>
              </a:rPr>
              <a:t>Password:</a:t>
            </a:r>
            <a:endParaRPr lang="en-US" sz="2000" dirty="0">
              <a:solidFill>
                <a:srgbClr val="FFFFFF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83472" y="2815167"/>
            <a:ext cx="151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Brandon Grotesque Regular"/>
                <a:cs typeface="Brandon Grotesque Regular"/>
              </a:rPr>
              <a:t>Username:</a:t>
            </a:r>
            <a:endParaRPr lang="en-US" sz="2000" dirty="0">
              <a:solidFill>
                <a:srgbClr val="FFFFFF"/>
              </a:solidFill>
              <a:latin typeface="Brandon Grotesque Regular"/>
              <a:cs typeface="Brandon Grotesque Regular"/>
            </a:endParaRPr>
          </a:p>
        </p:txBody>
      </p:sp>
      <p:pic>
        <p:nvPicPr>
          <p:cNvPr id="20" name="Picture 19" descr="imhungry_logo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127898"/>
            <a:ext cx="1409699" cy="37774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207000" y="5277910"/>
            <a:ext cx="3468277" cy="1200329"/>
          </a:xfrm>
          <a:prstGeom prst="rect">
            <a:avLst/>
          </a:prstGeom>
          <a:solidFill>
            <a:srgbClr val="000000">
              <a:alpha val="71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We will  have form validation; if the password and confirm fields do not match, we will show an error message.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71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Homepage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Pantry sidebar: allows you to select/unselect ingredients, edit amounts and units, delete ingredients, add ingredients</a:t>
            </a:r>
          </a:p>
          <a:p>
            <a:pPr lvl="1"/>
            <a:r>
              <a:rPr lang="en-US" dirty="0" smtClean="0"/>
              <a:t>Buttons for reset (makes </a:t>
            </a:r>
            <a:r>
              <a:rPr lang="en-US" dirty="0" err="1" smtClean="0"/>
              <a:t>amts</a:t>
            </a:r>
            <a:r>
              <a:rPr lang="en-US" dirty="0" smtClean="0"/>
              <a:t> gone and ingredients orange)</a:t>
            </a:r>
          </a:p>
          <a:p>
            <a:pPr lvl="1"/>
            <a:r>
              <a:rPr lang="en-US" dirty="0" smtClean="0"/>
              <a:t>Delete all (deletes all ingredients)</a:t>
            </a:r>
          </a:p>
          <a:p>
            <a:pPr lvl="1"/>
            <a:r>
              <a:rPr lang="en-US" dirty="0" smtClean="0"/>
              <a:t>No separate page for pantry</a:t>
            </a:r>
          </a:p>
          <a:p>
            <a:pPr lvl="1"/>
            <a:r>
              <a:rPr lang="en-US" dirty="0" err="1" smtClean="0"/>
              <a:t>Rgb</a:t>
            </a:r>
            <a:r>
              <a:rPr lang="en-US" dirty="0" smtClean="0"/>
              <a:t>(255,169,29)</a:t>
            </a:r>
          </a:p>
        </p:txBody>
      </p:sp>
    </p:spTree>
    <p:extLst>
      <p:ext uri="{BB962C8B-B14F-4D97-AF65-F5344CB8AC3E}">
        <p14:creationId xmlns:p14="http://schemas.microsoft.com/office/powerpoint/2010/main" val="116737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72300" y="127898"/>
            <a:ext cx="184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Brandon Grotesque Regular"/>
                <a:cs typeface="Brandon Grotesque Regular"/>
              </a:rPr>
              <a:t>COOKBOOK</a:t>
            </a:r>
            <a:endParaRPr lang="en-US" dirty="0">
              <a:solidFill>
                <a:srgbClr val="FFFFFF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4772" y="136307"/>
            <a:ext cx="141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Brandon Grotesque Regular"/>
                <a:cs typeface="Brandon Grotesque Regular"/>
              </a:rPr>
              <a:t>PANTRY</a:t>
            </a:r>
            <a:endParaRPr lang="en-US" dirty="0">
              <a:solidFill>
                <a:srgbClr val="FFFFFF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66800"/>
            <a:ext cx="4356100" cy="43434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7000" y="1216967"/>
            <a:ext cx="222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Brandon Grotesque Regular"/>
                <a:cs typeface="Brandon Grotesque Regular"/>
              </a:rPr>
              <a:t>Find recipes.</a:t>
            </a:r>
            <a:endParaRPr lang="en-US" sz="2400" dirty="0">
              <a:solidFill>
                <a:srgbClr val="FFFFFF"/>
              </a:solidFill>
              <a:latin typeface="Brandon Grotesque Regular"/>
              <a:cs typeface="Brandon Grotesque Regular"/>
            </a:endParaRPr>
          </a:p>
        </p:txBody>
      </p:sp>
      <p:pic>
        <p:nvPicPr>
          <p:cNvPr id="15" name="Picture 14" descr="imhungry_logo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127898"/>
            <a:ext cx="1409699" cy="37774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789017" y="1066800"/>
            <a:ext cx="4356100" cy="43434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914900" y="1227434"/>
            <a:ext cx="222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Brandon Grotesque Regular"/>
                <a:cs typeface="Brandon Grotesque Regular"/>
              </a:rPr>
              <a:t>Your pantry.</a:t>
            </a:r>
            <a:endParaRPr lang="en-US" sz="2400" dirty="0">
              <a:solidFill>
                <a:srgbClr val="FFFFFF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76400" y="1892300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Serving Size:</a:t>
            </a:r>
            <a:endParaRPr lang="en-US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6300" y="2414032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Additional Ingredients:</a:t>
            </a:r>
            <a:endParaRPr lang="en-US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73400" y="1892300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&lt; 1 &gt;</a:t>
            </a:r>
            <a:endParaRPr lang="en-US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73400" y="2415064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&lt; 1 &gt;</a:t>
            </a:r>
            <a:endParaRPr lang="en-US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60600" y="3657600"/>
            <a:ext cx="1473200" cy="368300"/>
          </a:xfrm>
          <a:prstGeom prst="rect">
            <a:avLst/>
          </a:prstGeom>
          <a:solidFill>
            <a:srgbClr val="FF91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SCAVENGE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464772" y="1892300"/>
            <a:ext cx="2866428" cy="368300"/>
          </a:xfrm>
          <a:prstGeom prst="rect">
            <a:avLst/>
          </a:prstGeom>
          <a:solidFill>
            <a:srgbClr val="FF91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randon Grotesque Regular"/>
                <a:cs typeface="Brandon Grotesque Regular"/>
              </a:rPr>
              <a:t>all-purpose flour (1 cup)</a:t>
            </a:r>
            <a:endParaRPr lang="en-US" sz="1600" dirty="0">
              <a:latin typeface="Brandon Grotesque Regular"/>
              <a:cs typeface="Brandon Grotesque Regular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64772" y="2416096"/>
            <a:ext cx="2866428" cy="368300"/>
          </a:xfrm>
          <a:prstGeom prst="rect">
            <a:avLst/>
          </a:prstGeom>
          <a:solidFill>
            <a:srgbClr val="FF91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randon Grotesque Regular"/>
                <a:cs typeface="Brandon Grotesque Regular"/>
              </a:rPr>
              <a:t>White sugar (1 cup)</a:t>
            </a:r>
            <a:endParaRPr lang="en-US" sz="1600" dirty="0">
              <a:latin typeface="Brandon Grotesque Regular"/>
              <a:cs typeface="Brandon Grotesque Regular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464772" y="2933700"/>
            <a:ext cx="2866428" cy="368300"/>
          </a:xfrm>
          <a:prstGeom prst="rect">
            <a:avLst/>
          </a:prstGeom>
          <a:solidFill>
            <a:srgbClr val="FF91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randon Grotesque Regular"/>
                <a:cs typeface="Brandon Grotesque Regular"/>
              </a:rPr>
              <a:t>Eggs (3)</a:t>
            </a:r>
            <a:endParaRPr lang="en-US" sz="1600" dirty="0">
              <a:latin typeface="Brandon Grotesque Regular"/>
              <a:cs typeface="Brandon Grotesque Regular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64772" y="3473450"/>
            <a:ext cx="2866428" cy="3683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randon Grotesque Regular"/>
                <a:cs typeface="Brandon Grotesque Regular"/>
              </a:rPr>
              <a:t>Canola oil (1.5 cup)</a:t>
            </a:r>
            <a:endParaRPr lang="en-US" sz="1600" dirty="0">
              <a:latin typeface="Brandon Grotesque Regular"/>
              <a:cs typeface="Brandon Grotesque Regular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53000" y="184733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9111"/>
                </a:solidFill>
              </a:rPr>
              <a:t>x</a:t>
            </a:r>
            <a:endParaRPr lang="en-US" dirty="0">
              <a:solidFill>
                <a:srgbClr val="FF911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53000" y="236906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9111"/>
                </a:solidFill>
              </a:rPr>
              <a:t>x</a:t>
            </a:r>
            <a:endParaRPr lang="en-US" dirty="0">
              <a:solidFill>
                <a:srgbClr val="FF911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53000" y="29337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9111"/>
                </a:solidFill>
              </a:rPr>
              <a:t>x</a:t>
            </a:r>
            <a:endParaRPr lang="en-US" dirty="0">
              <a:solidFill>
                <a:srgbClr val="FF911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40300" y="347293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9111"/>
                </a:solidFill>
              </a:rPr>
              <a:t>x</a:t>
            </a:r>
            <a:endParaRPr lang="en-US" dirty="0">
              <a:solidFill>
                <a:srgbClr val="FF911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07000" y="5277910"/>
            <a:ext cx="3468277" cy="923330"/>
          </a:xfrm>
          <a:prstGeom prst="rect">
            <a:avLst/>
          </a:prstGeom>
          <a:solidFill>
            <a:srgbClr val="000000">
              <a:alpha val="71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We will implement auto complete for ingredients in order to avoid misspellings.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78400" y="485425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111"/>
                </a:solidFill>
              </a:rPr>
              <a:t>+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64772" y="4847902"/>
            <a:ext cx="2866428" cy="3683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latin typeface="Brandon Grotesque Regular"/>
                <a:cs typeface="Brandon Grotesque Regular"/>
              </a:rPr>
              <a:t>Add an ingredient</a:t>
            </a:r>
            <a:endParaRPr lang="en-US" sz="1600" i="1" dirty="0">
              <a:latin typeface="Brandon Grotesque Regular"/>
              <a:cs typeface="Brandon Grotesque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2187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Homepage with search and sidebar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14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01" y="1069198"/>
            <a:ext cx="4559300" cy="11914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789017" y="1066800"/>
            <a:ext cx="4356100" cy="43434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914900" y="1227434"/>
            <a:ext cx="222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Brandon Grotesque Regular"/>
                <a:cs typeface="Brandon Grotesque Regular"/>
              </a:rPr>
              <a:t>Your pantry.</a:t>
            </a:r>
            <a:endParaRPr lang="en-US" sz="2400" dirty="0">
              <a:solidFill>
                <a:srgbClr val="FFFFFF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200" y="1227434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Serving Size:</a:t>
            </a:r>
            <a:endParaRPr lang="en-US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54200" y="1227434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Additional Ingredients:</a:t>
            </a:r>
            <a:endParaRPr lang="en-US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58900" y="1227434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&lt; 1 &gt;</a:t>
            </a:r>
            <a:endParaRPr lang="en-US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87800" y="1227434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&lt; 1 &gt;</a:t>
            </a:r>
            <a:endParaRPr lang="en-US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895600" y="1708150"/>
            <a:ext cx="1473200" cy="368300"/>
          </a:xfrm>
          <a:prstGeom prst="rect">
            <a:avLst/>
          </a:prstGeom>
          <a:solidFill>
            <a:srgbClr val="FF91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SCAVENGE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5464772" y="1892300"/>
            <a:ext cx="2866428" cy="368300"/>
          </a:xfrm>
          <a:prstGeom prst="rect">
            <a:avLst/>
          </a:prstGeom>
          <a:solidFill>
            <a:srgbClr val="FF91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randon Grotesque Regular"/>
                <a:cs typeface="Brandon Grotesque Regular"/>
              </a:rPr>
              <a:t>all-purpose flour (1 cup)</a:t>
            </a:r>
            <a:endParaRPr lang="en-US" sz="1600" dirty="0">
              <a:latin typeface="Brandon Grotesque Regular"/>
              <a:cs typeface="Brandon Grotesque Regular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464772" y="2416096"/>
            <a:ext cx="2866428" cy="368300"/>
          </a:xfrm>
          <a:prstGeom prst="rect">
            <a:avLst/>
          </a:prstGeom>
          <a:solidFill>
            <a:srgbClr val="FF91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randon Grotesque Regular"/>
                <a:cs typeface="Brandon Grotesque Regular"/>
              </a:rPr>
              <a:t>White sugar (1 cup)</a:t>
            </a:r>
            <a:endParaRPr lang="en-US" sz="1600" dirty="0">
              <a:latin typeface="Brandon Grotesque Regular"/>
              <a:cs typeface="Brandon Grotesque Regular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464772" y="2933700"/>
            <a:ext cx="2866428" cy="368300"/>
          </a:xfrm>
          <a:prstGeom prst="rect">
            <a:avLst/>
          </a:prstGeom>
          <a:solidFill>
            <a:srgbClr val="FF91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randon Grotesque Regular"/>
                <a:cs typeface="Brandon Grotesque Regular"/>
              </a:rPr>
              <a:t>Eggs (3)</a:t>
            </a:r>
            <a:endParaRPr lang="en-US" sz="1600" dirty="0">
              <a:latin typeface="Brandon Grotesque Regular"/>
              <a:cs typeface="Brandon Grotesque Regular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464772" y="3473450"/>
            <a:ext cx="2866428" cy="3683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randon Grotesque Regular"/>
                <a:cs typeface="Brandon Grotesque Regular"/>
              </a:rPr>
              <a:t>Canola oil (1.5 cup)</a:t>
            </a:r>
            <a:endParaRPr lang="en-US" sz="1600" dirty="0">
              <a:latin typeface="Brandon Grotesque Regular"/>
              <a:cs typeface="Brandon Grotesque Regular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953000" y="184733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9111"/>
                </a:solidFill>
              </a:rPr>
              <a:t>x</a:t>
            </a:r>
            <a:endParaRPr lang="en-US" dirty="0">
              <a:solidFill>
                <a:srgbClr val="FF911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953000" y="236906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9111"/>
                </a:solidFill>
              </a:rPr>
              <a:t>x</a:t>
            </a:r>
            <a:endParaRPr lang="en-US" dirty="0">
              <a:solidFill>
                <a:srgbClr val="FF911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953000" y="29337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9111"/>
                </a:solidFill>
              </a:rPr>
              <a:t>x</a:t>
            </a:r>
            <a:endParaRPr lang="en-US" dirty="0">
              <a:solidFill>
                <a:srgbClr val="FF911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40300" y="347293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9111"/>
                </a:solidFill>
              </a:rPr>
              <a:t>x</a:t>
            </a:r>
            <a:endParaRPr lang="en-US" dirty="0">
              <a:solidFill>
                <a:srgbClr val="FF911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44500" y="2744885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food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634841" y="2717216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food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440992" y="4649885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food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2634841" y="4649885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food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44500" y="2425868"/>
            <a:ext cx="3468277" cy="1754327"/>
          </a:xfrm>
          <a:prstGeom prst="rect">
            <a:avLst/>
          </a:prstGeom>
          <a:solidFill>
            <a:srgbClr val="000000">
              <a:alpha val="71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If no recipes are found, this </a:t>
            </a:r>
            <a:r>
              <a:rPr lang="en-US" dirty="0" err="1" smtClean="0">
                <a:solidFill>
                  <a:srgbClr val="FFFFFF"/>
                </a:solidFill>
              </a:rPr>
              <a:t>sectionwill</a:t>
            </a:r>
            <a:r>
              <a:rPr lang="en-US" dirty="0" smtClean="0">
                <a:solidFill>
                  <a:srgbClr val="FFFFFF"/>
                </a:solidFill>
              </a:rPr>
              <a:t> instead show text: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No recipes found. We suggest that you allow additional ingredients in your search.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207000" y="5277910"/>
            <a:ext cx="3468277" cy="923330"/>
          </a:xfrm>
          <a:prstGeom prst="rect">
            <a:avLst/>
          </a:prstGeom>
          <a:solidFill>
            <a:srgbClr val="000000">
              <a:alpha val="71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We will implement auto complete for ingredients in order to avoid misspellings.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978400" y="485425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111"/>
                </a:solidFill>
              </a:rPr>
              <a:t>+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464772" y="4847902"/>
            <a:ext cx="2866428" cy="3683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latin typeface="Brandon Grotesque Regular"/>
                <a:cs typeface="Brandon Grotesque Regular"/>
              </a:rPr>
              <a:t>Add an ingredient</a:t>
            </a:r>
            <a:endParaRPr lang="en-US" sz="1600" i="1" dirty="0">
              <a:latin typeface="Brandon Grotesque Regular"/>
              <a:cs typeface="Brandon Grotesque Regular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72300" y="127898"/>
            <a:ext cx="184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Brandon Grotesque Regular"/>
                <a:cs typeface="Brandon Grotesque Regular"/>
              </a:rPr>
              <a:t>COOKBOOK</a:t>
            </a:r>
            <a:endParaRPr lang="en-US" dirty="0">
              <a:solidFill>
                <a:srgbClr val="FFFFFF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64772" y="136307"/>
            <a:ext cx="141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Brandon Grotesque Regular"/>
                <a:cs typeface="Brandon Grotesque Regular"/>
              </a:rPr>
              <a:t>PANTRY</a:t>
            </a:r>
            <a:endParaRPr lang="en-US" dirty="0">
              <a:solidFill>
                <a:srgbClr val="FFFFFF"/>
              </a:solidFill>
              <a:latin typeface="Brandon Grotesque Regular"/>
              <a:cs typeface="Brandon Grotesque Regular"/>
            </a:endParaRPr>
          </a:p>
        </p:txBody>
      </p:sp>
      <p:pic>
        <p:nvPicPr>
          <p:cNvPr id="32" name="Picture 31" descr="imhungry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127898"/>
            <a:ext cx="1409699" cy="37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13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Homepage with search without sidebar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7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96031" y="1551534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86372" y="1523865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2523" y="3456534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86372" y="3456534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862220" y="1569564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052561" y="1541895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858712" y="3474564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52561" y="3474564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14059" y="5374234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607908" y="5374234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80248" y="5392264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074097" y="5392264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66701" y="628958"/>
            <a:ext cx="8674099" cy="72030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30200" y="787194"/>
            <a:ext cx="312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Serving Size:</a:t>
            </a:r>
            <a:endParaRPr lang="en-US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65957" y="787194"/>
            <a:ext cx="238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Additional Ingredients:</a:t>
            </a:r>
            <a:endParaRPr lang="en-US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12900" y="787194"/>
            <a:ext cx="166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&lt; 1 &gt;</a:t>
            </a:r>
            <a:endParaRPr lang="en-US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08054" y="787194"/>
            <a:ext cx="2733607" cy="368300"/>
          </a:xfrm>
          <a:prstGeom prst="rect">
            <a:avLst/>
          </a:prstGeom>
          <a:solidFill>
            <a:srgbClr val="FF91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SCAVENGE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495800" y="787194"/>
            <a:ext cx="166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&lt; 1 &gt;</a:t>
            </a:r>
            <a:endParaRPr lang="en-US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2523" y="1523865"/>
            <a:ext cx="3468277" cy="1754327"/>
          </a:xfrm>
          <a:prstGeom prst="rect">
            <a:avLst/>
          </a:prstGeom>
          <a:solidFill>
            <a:srgbClr val="000000">
              <a:alpha val="71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If no recipes are found, this page will instead show text: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No recipes found. We suggest that you allow additional ingredients in your search.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72300" y="127898"/>
            <a:ext cx="184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Brandon Grotesque Regular"/>
                <a:cs typeface="Brandon Grotesque Regular"/>
              </a:rPr>
              <a:t>COOKBOOK</a:t>
            </a:r>
            <a:endParaRPr lang="en-US" dirty="0">
              <a:solidFill>
                <a:srgbClr val="FFFFFF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64772" y="136307"/>
            <a:ext cx="141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Brandon Grotesque Regular"/>
                <a:cs typeface="Brandon Grotesque Regular"/>
              </a:rPr>
              <a:t>PANTRY</a:t>
            </a:r>
            <a:endParaRPr lang="en-US" dirty="0">
              <a:solidFill>
                <a:srgbClr val="FFFFFF"/>
              </a:solidFill>
              <a:latin typeface="Brandon Grotesque Regular"/>
              <a:cs typeface="Brandon Grotesque Regular"/>
            </a:endParaRPr>
          </a:p>
        </p:txBody>
      </p:sp>
      <p:pic>
        <p:nvPicPr>
          <p:cNvPr id="40" name="Picture 39" descr="imhungry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127898"/>
            <a:ext cx="1409699" cy="37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43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Friends page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select a friend, which sends them a request to share a pantry, which they have to accept for you to share pantries</a:t>
            </a:r>
          </a:p>
          <a:p>
            <a:r>
              <a:rPr lang="en-US" dirty="0" smtClean="0"/>
              <a:t>If you share a pantry with a friend they can have your ingredients to their pantry and vice versa. You cannot delete a friend’s item and also it will be shown in a different color</a:t>
            </a:r>
          </a:p>
        </p:txBody>
      </p:sp>
    </p:spTree>
    <p:extLst>
      <p:ext uri="{BB962C8B-B14F-4D97-AF65-F5344CB8AC3E}">
        <p14:creationId xmlns:p14="http://schemas.microsoft.com/office/powerpoint/2010/main" val="3386423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580</Words>
  <Application>Microsoft Macintosh PowerPoint</Application>
  <PresentationFormat>On-screen Show (4:3)</PresentationFormat>
  <Paragraphs>136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Login/sign in page</vt:lpstr>
      <vt:lpstr>PowerPoint Presentation</vt:lpstr>
      <vt:lpstr>Homepage</vt:lpstr>
      <vt:lpstr>PowerPoint Presentation</vt:lpstr>
      <vt:lpstr>Homepage with search and sidebar</vt:lpstr>
      <vt:lpstr>PowerPoint Presentation</vt:lpstr>
      <vt:lpstr>Homepage with search without sidebar</vt:lpstr>
      <vt:lpstr>PowerPoint Presentation</vt:lpstr>
      <vt:lpstr>Friends page</vt:lpstr>
      <vt:lpstr>PowerPoint Presentation</vt:lpstr>
      <vt:lpstr>Cookbook page</vt:lpstr>
      <vt:lpstr>PowerPoint Presentation</vt:lpstr>
      <vt:lpstr>Recipe view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 Chien</dc:creator>
  <cp:lastModifiedBy>Isabel Chien</cp:lastModifiedBy>
  <cp:revision>31</cp:revision>
  <dcterms:created xsi:type="dcterms:W3CDTF">2015-11-13T00:16:38Z</dcterms:created>
  <dcterms:modified xsi:type="dcterms:W3CDTF">2015-11-20T01:49:48Z</dcterms:modified>
</cp:coreProperties>
</file>