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41"/>
  </p:notesMasterIdLst>
  <p:sldIdLst>
    <p:sldId id="256" r:id="rId2"/>
    <p:sldId id="257" r:id="rId3"/>
    <p:sldId id="258" r:id="rId4"/>
    <p:sldId id="270" r:id="rId5"/>
    <p:sldId id="278" r:id="rId6"/>
    <p:sldId id="272" r:id="rId7"/>
    <p:sldId id="271" r:id="rId8"/>
    <p:sldId id="300" r:id="rId9"/>
    <p:sldId id="299" r:id="rId10"/>
    <p:sldId id="284" r:id="rId11"/>
    <p:sldId id="286" r:id="rId12"/>
    <p:sldId id="291" r:id="rId13"/>
    <p:sldId id="285" r:id="rId14"/>
    <p:sldId id="293" r:id="rId15"/>
    <p:sldId id="281" r:id="rId16"/>
    <p:sldId id="279" r:id="rId17"/>
    <p:sldId id="267" r:id="rId18"/>
    <p:sldId id="274" r:id="rId19"/>
    <p:sldId id="275" r:id="rId20"/>
    <p:sldId id="276" r:id="rId21"/>
    <p:sldId id="277" r:id="rId22"/>
    <p:sldId id="273" r:id="rId23"/>
    <p:sldId id="280" r:id="rId24"/>
    <p:sldId id="288" r:id="rId25"/>
    <p:sldId id="287" r:id="rId26"/>
    <p:sldId id="294" r:id="rId27"/>
    <p:sldId id="290" r:id="rId28"/>
    <p:sldId id="289" r:id="rId29"/>
    <p:sldId id="268" r:id="rId30"/>
    <p:sldId id="295" r:id="rId31"/>
    <p:sldId id="296" r:id="rId32"/>
    <p:sldId id="297" r:id="rId33"/>
    <p:sldId id="282" r:id="rId34"/>
    <p:sldId id="298" r:id="rId35"/>
    <p:sldId id="263" r:id="rId36"/>
    <p:sldId id="283" r:id="rId37"/>
    <p:sldId id="292" r:id="rId38"/>
    <p:sldId id="301" r:id="rId39"/>
    <p:sldId id="30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771" autoAdjust="0"/>
  </p:normalViewPr>
  <p:slideViewPr>
    <p:cSldViewPr snapToGrid="0">
      <p:cViewPr>
        <p:scale>
          <a:sx n="53" d="100"/>
          <a:sy n="53" d="100"/>
        </p:scale>
        <p:origin x="1218" y="8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Same-class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Majority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E-402D-B663-BD178DD7A8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Meta-neural-network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7E-402D-B663-BD178DD7A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807760"/>
        <c:axId val="341808416"/>
      </c:barChart>
      <c:catAx>
        <c:axId val="341807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1808416"/>
        <c:crosses val="autoZero"/>
        <c:auto val="1"/>
        <c:lblAlgn val="ctr"/>
        <c:lblOffset val="100"/>
        <c:noMultiLvlLbl val="0"/>
      </c:catAx>
      <c:valAx>
        <c:axId val="34180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0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AFEB8-CEBF-4962-B475-EAA9AB68339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EE6C6-AFEC-4946-9E0D-12D2C6B6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2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EE6C6-AFEC-4946-9E0D-12D2C6B60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5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Difference: (</a:t>
            </a:r>
            <a:r>
              <a:rPr lang="en-US" sz="1200" dirty="0" err="1"/>
              <a:t>x,y</a:t>
            </a:r>
            <a:r>
              <a:rPr lang="en-US" sz="1200" dirty="0"/>
              <a:t>) examples are now whole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EE6C6-AFEC-4946-9E0D-12D2C6B60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33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7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99" y="609600"/>
            <a:ext cx="8306656" cy="135636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99" y="2057400"/>
            <a:ext cx="8304580" cy="4531554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9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6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63" y="609600"/>
            <a:ext cx="7811827" cy="1356360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8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0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1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936646"/>
            <a:ext cx="7845065" cy="2194560"/>
          </a:xfrm>
        </p:spPr>
        <p:txBody>
          <a:bodyPr>
            <a:noAutofit/>
          </a:bodyPr>
          <a:lstStyle/>
          <a:p>
            <a:pPr algn="l"/>
            <a:r>
              <a:rPr lang="en-US" sz="4400" cap="none" dirty="0"/>
              <a:t>Meta-unsupervised-learning:</a:t>
            </a:r>
            <a:r>
              <a:rPr lang="en-US" sz="4400" b="0" cap="none" dirty="0"/>
              <a:t> </a:t>
            </a:r>
            <a:br>
              <a:rPr lang="en-US" sz="4400" b="0" cap="none" dirty="0"/>
            </a:br>
            <a:r>
              <a:rPr lang="en-US" sz="4400" b="0" cap="none" dirty="0"/>
              <a:t>A model of unsupervised </a:t>
            </a:r>
            <a:br>
              <a:rPr lang="en-US" sz="4400" b="0" cap="none" dirty="0"/>
            </a:br>
            <a:r>
              <a:rPr lang="en-US" sz="4400" b="0" cap="none" dirty="0"/>
              <a:t>learning applicable to </a:t>
            </a:r>
            <a:br>
              <a:rPr lang="en-US" sz="4400" b="0" cap="none" dirty="0"/>
            </a:br>
            <a:r>
              <a:rPr lang="en-US" sz="4400" b="0" cap="none" dirty="0"/>
              <a:t>humans and computers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777" y="3759482"/>
            <a:ext cx="7304960" cy="104112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      Vikas Garg – MIT                 Adam Tauman Kalai – MSR</a:t>
            </a:r>
          </a:p>
          <a:p>
            <a:endParaRPr lang="en-US" sz="2400" dirty="0"/>
          </a:p>
        </p:txBody>
      </p:sp>
      <p:pic>
        <p:nvPicPr>
          <p:cNvPr id="1026" name="Picture 2" descr="https://pbs.twimg.com/profile_images/433426859871580160/uMbYlOpG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4" t="-1" r="21012" b="44729"/>
          <a:stretch/>
        </p:blipFill>
        <p:spPr bwMode="auto">
          <a:xfrm>
            <a:off x="1113892" y="4145734"/>
            <a:ext cx="2493205" cy="22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62124" y="4145734"/>
            <a:ext cx="2493205" cy="2294314"/>
          </a:xfrm>
          <a:prstGeom prst="rect">
            <a:avLst/>
          </a:prstGeom>
          <a:gradFill flip="none" rotWithShape="1">
            <a:gsLst>
              <a:gs pos="0">
                <a:srgbClr val="AB7644">
                  <a:shade val="30000"/>
                  <a:satMod val="115000"/>
                </a:srgbClr>
              </a:gs>
              <a:gs pos="50000">
                <a:srgbClr val="AB7644">
                  <a:shade val="67500"/>
                  <a:satMod val="115000"/>
                </a:srgbClr>
              </a:gs>
              <a:gs pos="100000">
                <a:srgbClr val="AB764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70433" y="3456214"/>
            <a:ext cx="7163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5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Meta-clustering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499" y="2272424"/>
                <a:ext cx="8488044" cy="431652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Unlabeled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US" sz="3200" dirty="0"/>
                  <a:t>Ground truth clustering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3200" b="0" dirty="0"/>
              </a:p>
              <a:p>
                <a:r>
                  <a:rPr lang="en-US" sz="3200" dirty="0"/>
                  <a:t>Predicted clustering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Accuracy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Meta-dist.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/>
                  <a:t> over labeled problems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/>
                  <a:t>Training problems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  <a:p>
                <a:r>
                  <a:rPr lang="en-US" sz="3200" dirty="0"/>
                  <a:t>Meta-algorithm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3200" dirty="0"/>
                  <a:t> outputs clustering alg.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499" y="2272424"/>
                <a:ext cx="8488044" cy="4316529"/>
              </a:xfrm>
              <a:blipFill>
                <a:blip r:embed="rId2"/>
                <a:stretch>
                  <a:fillRect l="-790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054842" y="2036683"/>
            <a:ext cx="21430" cy="23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7665" y="1750933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#dim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456739" y="2097180"/>
            <a:ext cx="105306" cy="17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56740" y="1750933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#data</a:t>
            </a:r>
          </a:p>
        </p:txBody>
      </p:sp>
    </p:spTree>
    <p:extLst>
      <p:ext uri="{BB962C8B-B14F-4D97-AF65-F5344CB8AC3E}">
        <p14:creationId xmlns:p14="http://schemas.microsoft.com/office/powerpoint/2010/main" val="27555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03" y="642797"/>
            <a:ext cx="8545537" cy="1017270"/>
          </a:xfrm>
        </p:spPr>
        <p:txBody>
          <a:bodyPr>
            <a:normAutofit fontScale="90000"/>
          </a:bodyPr>
          <a:lstStyle/>
          <a:p>
            <a:r>
              <a:rPr lang="en-US" dirty="0"/>
              <a:t>Def: Efficient meta-clustering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5181" y="1660067"/>
                <a:ext cx="8006723" cy="4708835"/>
              </a:xfrm>
            </p:spPr>
            <p:txBody>
              <a:bodyPr>
                <a:normAutofit/>
              </a:bodyPr>
              <a:lstStyle/>
              <a:p>
                <a:pPr marL="34290" indent="0">
                  <a:buNone/>
                </a:pPr>
                <a:r>
                  <a:rPr lang="en-US" sz="3200" dirty="0"/>
                  <a:t>Fix a class of clustering algorithms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pPr marL="3429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i="1" dirty="0"/>
                  <a:t> efficiently meta-clusters as well as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3200" i="1" dirty="0"/>
                  <a:t> if: </a:t>
                </a:r>
                <a:br>
                  <a:rPr lang="en-US" sz="3200" i="1" dirty="0"/>
                </a:br>
                <a:r>
                  <a:rPr lang="en-US" sz="3200" dirty="0"/>
                  <a:t>for any meta-dist.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/>
                  <a:t> over clustering problems, for any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dirty="0"/>
              </a:p>
              <a:p>
                <a:pPr marL="34290" indent="0">
                  <a:buNone/>
                </a:pPr>
                <a:endParaRPr lang="en-US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7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7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75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3075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3075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0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075">
                                  <a:latin typeface="Cambria Math" panose="02040503050406030204" pitchFamily="18" charset="0"/>
                                </a:rPr>
                                <m:t>ac</m:t>
                              </m:r>
                              <m:sSub>
                                <m:sSubPr>
                                  <m:ctrlP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75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075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unc>
                                <m:funcPr>
                                  <m:ctrlP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075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075" b="0" i="0" smtClean="0">
                                          <a:latin typeface="Cambria Math" panose="02040503050406030204" pitchFamily="18" charset="0"/>
                                        </a:rPr>
                                        <m:t>ax</m:t>
                                      </m:r>
                                    </m:e>
                                    <m:lim>
                                      <m: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0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𝒞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075">
                                          <a:latin typeface="Cambria Math" panose="02040503050406030204" pitchFamily="18" charset="0"/>
                                        </a:rPr>
                                        <m:t>acc</m:t>
                                      </m:r>
                                    </m:e>
                                    <m:sub>
                                      <m: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75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075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func>
                            </m:e>
                          </m:d>
                          <m:r>
                            <a:rPr lang="en-US" sz="3075" i="1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sz="3075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34290" indent="0">
                  <a:buNone/>
                </a:pPr>
                <a:endParaRPr lang="en-US" sz="4800" dirty="0"/>
              </a:p>
              <a:p>
                <a:pPr marL="34290" indent="0">
                  <a:buNone/>
                </a:pPr>
                <a:r>
                  <a:rPr lang="en-US" sz="2800" dirty="0"/>
                  <a:t>Also,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must be poly-time.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181" y="1660067"/>
                <a:ext cx="8006723" cy="4708835"/>
              </a:xfrm>
              <a:blipFill>
                <a:blip r:embed="rId2"/>
                <a:stretch>
                  <a:fillRect l="-1523" t="-2587" r="-990" b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hand drawn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11" y="4014484"/>
            <a:ext cx="2355056" cy="121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486748" y="4802983"/>
            <a:ext cx="642938" cy="428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559055" y="5204154"/>
                <a:ext cx="3050643" cy="777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acc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055" y="5204154"/>
                <a:ext cx="3050643" cy="77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464718" y="5732353"/>
                <a:ext cx="1107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18" y="5732353"/>
                <a:ext cx="110709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729" y="485110"/>
            <a:ext cx="8999671" cy="1017270"/>
          </a:xfrm>
        </p:spPr>
        <p:txBody>
          <a:bodyPr>
            <a:normAutofit/>
          </a:bodyPr>
          <a:lstStyle/>
          <a:p>
            <a:r>
              <a:rPr lang="en-US" dirty="0"/>
              <a:t>Meta-unsupervised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4472" y="1570960"/>
            <a:ext cx="8618021" cy="3214688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2800" dirty="0"/>
              <a:t>Similar to theory of supervised learning:</a:t>
            </a:r>
          </a:p>
          <a:p>
            <a:pPr marL="34290" indent="0">
              <a:buNone/>
            </a:pPr>
            <a:r>
              <a:rPr lang="en-US" sz="2800" dirty="0"/>
              <a:t>PAC (Valiant 84)  Agnostic (Kearns, Schapire, </a:t>
            </a:r>
            <a:r>
              <a:rPr lang="en-US" sz="2800" dirty="0" err="1"/>
              <a:t>Sellie</a:t>
            </a:r>
            <a:r>
              <a:rPr lang="en-US" sz="2800" dirty="0"/>
              <a:t> 94)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pPr marL="34290" indent="0">
              <a:buNone/>
            </a:pPr>
            <a:endParaRPr lang="en-US" sz="2800" dirty="0"/>
          </a:p>
          <a:p>
            <a:pPr marL="34290" indent="0">
              <a:buNone/>
            </a:pPr>
            <a:endParaRPr lang="en-US" sz="2800" dirty="0"/>
          </a:p>
          <a:p>
            <a:pPr marL="34290" indent="0">
              <a:buNone/>
            </a:pPr>
            <a:endParaRPr lang="en-US" sz="2800" dirty="0"/>
          </a:p>
        </p:txBody>
      </p:sp>
      <p:pic>
        <p:nvPicPr>
          <p:cNvPr id="1034" name="Picture 10" descr="https://jeremykun.files.wordpress.com/2014/01/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7" y="2766576"/>
            <a:ext cx="1223399" cy="125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466" y="2766576"/>
            <a:ext cx="946130" cy="125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princeton.edu/ris/people/Schapi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68" y="2766576"/>
            <a:ext cx="883055" cy="125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engineering.nyu.edu/files/imagecache/profile_full/pictures/picture-5953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r="17518"/>
          <a:stretch/>
        </p:blipFill>
        <p:spPr bwMode="auto">
          <a:xfrm>
            <a:off x="6688448" y="2766576"/>
            <a:ext cx="924065" cy="125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7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93" y="609600"/>
            <a:ext cx="8825501" cy="135636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Meta-clustering Occam bound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694" y="2400300"/>
                <a:ext cx="8885532" cy="3409950"/>
              </a:xfrm>
            </p:spPr>
            <p:txBody>
              <a:bodyPr>
                <a:noAutofit/>
              </a:bodyPr>
              <a:lstStyle/>
              <a:p>
                <a:pPr marL="3429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/>
                  <a:t> maximizes empirical accuracy on training data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/>
              </a:p>
              <a:p>
                <a:pPr marL="34290" indent="0">
                  <a:buNone/>
                </a:pPr>
                <a:endParaRPr lang="en-US" sz="1400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ac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𝐸𝑀𝑃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𝒞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ac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𝒞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func>
                                    </m:e>
                                  </m:rad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" indent="0">
                  <a:buNone/>
                </a:pPr>
                <a:endParaRPr lang="en-US" sz="1100" dirty="0"/>
              </a:p>
              <a:p>
                <a:pPr marL="34290" indent="0">
                  <a:buNone/>
                </a:pPr>
                <a:endParaRPr lang="en-US" sz="1100" dirty="0"/>
              </a:p>
              <a:p>
                <a:pPr marL="34290" indent="0">
                  <a:buNone/>
                </a:pPr>
                <a:endParaRPr lang="en-US" sz="1100" dirty="0"/>
              </a:p>
              <a:p>
                <a:pPr marL="34290" indent="0">
                  <a:buNone/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efficiently finds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EMP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:br>
                  <a:rPr lang="en-US" sz="3200" dirty="0"/>
                </a:b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efficiently meta-clusters as well as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br>
                  <a:rPr lang="en-US" sz="3200" dirty="0">
                    <a:ea typeface="Cambria Math" panose="02040503050406030204" pitchFamily="18" charset="0"/>
                  </a:rPr>
                </a:br>
                <a:r>
                  <a:rPr lang="en-US" sz="3200" dirty="0">
                    <a:ea typeface="Cambria Math" panose="02040503050406030204" pitchFamily="18" charset="0"/>
                  </a:rPr>
                  <a:t>using #problems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200" dirty="0"/>
                  <a:t> #bits to represent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694" y="2400300"/>
                <a:ext cx="8885532" cy="3409950"/>
              </a:xfrm>
              <a:blipFill>
                <a:blip r:embed="rId2"/>
                <a:stretch>
                  <a:fillRect l="-1303" t="-3041" b="-27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735205" y="4235997"/>
            <a:ext cx="1371600" cy="60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#bits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6254590" y="3546393"/>
            <a:ext cx="237578" cy="771524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135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76" y="3973140"/>
            <a:ext cx="7468362" cy="1022855"/>
          </a:xfrm>
        </p:spPr>
        <p:txBody>
          <a:bodyPr>
            <a:normAutofit/>
          </a:bodyPr>
          <a:lstStyle/>
          <a:p>
            <a:r>
              <a:rPr lang="en-US" sz="2100" dirty="0"/>
              <a:t>Silhouette heuristic (intrinsic clustering quality)</a:t>
            </a:r>
          </a:p>
          <a:p>
            <a:r>
              <a:rPr lang="en-US" sz="2100" dirty="0"/>
              <a:t>Rand Index (accuracy metric w.r.t. ground-truth/gold-standard)</a:t>
            </a:r>
          </a:p>
        </p:txBody>
      </p:sp>
    </p:spTree>
    <p:extLst>
      <p:ext uri="{BB962C8B-B14F-4D97-AF65-F5344CB8AC3E}">
        <p14:creationId xmlns:p14="http://schemas.microsoft.com/office/powerpoint/2010/main" val="250996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99" y="194931"/>
            <a:ext cx="8306656" cy="1356360"/>
          </a:xfrm>
        </p:spPr>
        <p:txBody>
          <a:bodyPr>
            <a:normAutofit/>
          </a:bodyPr>
          <a:lstStyle/>
          <a:p>
            <a:r>
              <a:rPr lang="en-US" sz="4000" dirty="0"/>
              <a:t>Silhouette clustering quality heuristic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0728" y="3400963"/>
                <a:ext cx="3619136" cy="1764605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Av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:br>
                  <a:rPr lang="en-US" sz="788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Av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:endParaRPr lang="en-US" sz="100" i="1" dirty="0">
                  <a:latin typeface="Cambria Math" panose="02040503050406030204" pitchFamily="18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Silh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Av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br>
                  <a:rPr lang="en-US" sz="1800" i="1" dirty="0">
                    <a:latin typeface="Cambria Math" panose="02040503050406030204" pitchFamily="18" charset="0"/>
                  </a:rPr>
                </a:b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0728" y="3400963"/>
                <a:ext cx="3619136" cy="17646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02" y="1690579"/>
            <a:ext cx="3966940" cy="29699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250728" y="1838142"/>
                <a:ext cx="449986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How much closer, on average, are points to other points in their same cluster than to points in the nearest other cluster? (normalized to be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28" y="1838142"/>
                <a:ext cx="4499867" cy="1323439"/>
              </a:xfrm>
              <a:prstGeom prst="rect">
                <a:avLst/>
              </a:prstGeom>
              <a:blipFill>
                <a:blip r:embed="rId4"/>
                <a:stretch>
                  <a:fillRect l="-1355" t="-2765" r="-108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43539" y="5468871"/>
                <a:ext cx="52557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Often used to pick #clusters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39" y="5468871"/>
                <a:ext cx="5255798" cy="584775"/>
              </a:xfrm>
              <a:prstGeom prst="rect">
                <a:avLst/>
              </a:prstGeom>
              <a:blipFill>
                <a:blip r:embed="rId5"/>
                <a:stretch>
                  <a:fillRect l="-301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8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98" y="609600"/>
            <a:ext cx="8825501" cy="1356360"/>
          </a:xfrm>
        </p:spPr>
        <p:txBody>
          <a:bodyPr>
            <a:noAutofit/>
          </a:bodyPr>
          <a:lstStyle/>
          <a:p>
            <a:r>
              <a:rPr lang="en-US" sz="4800" dirty="0"/>
              <a:t>Rand Index: ground truth </a:t>
            </a:r>
            <a:r>
              <a:rPr lang="en-US" sz="4800" i="1" dirty="0"/>
              <a:t>accuracy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2773" y="4383405"/>
            <a:ext cx="7879132" cy="2017247"/>
          </a:xfrm>
        </p:spPr>
        <p:txBody>
          <a:bodyPr>
            <a:noAutofit/>
          </a:bodyPr>
          <a:lstStyle/>
          <a:p>
            <a:r>
              <a:rPr lang="en-US" sz="3200" dirty="0"/>
              <a:t> Fraction of edge/non-edge agreement pairs</a:t>
            </a:r>
          </a:p>
          <a:p>
            <a:r>
              <a:rPr lang="en-US" sz="3200" dirty="0"/>
              <a:t> Adjusted Rand Index (ARI) </a:t>
            </a:r>
          </a:p>
          <a:p>
            <a:pPr lvl="1"/>
            <a:r>
              <a:rPr lang="en-US" sz="2800" dirty="0"/>
              <a:t> Corrects for random chance</a:t>
            </a:r>
          </a:p>
          <a:p>
            <a:pPr lvl="1"/>
            <a:r>
              <a:rPr lang="en-US" sz="2800" dirty="0"/>
              <a:t> Common empirical clustering accuracy metric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35943" y="2232837"/>
            <a:ext cx="5263625" cy="1531177"/>
            <a:chOff x="1586245" y="2656013"/>
            <a:chExt cx="3863728" cy="1123950"/>
          </a:xfrm>
        </p:grpSpPr>
        <p:sp>
          <p:nvSpPr>
            <p:cNvPr id="78" name="Rectangle 77"/>
            <p:cNvSpPr/>
            <p:nvPr/>
          </p:nvSpPr>
          <p:spPr>
            <a:xfrm>
              <a:off x="1586245" y="2656013"/>
              <a:ext cx="1785938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64035" y="2656013"/>
              <a:ext cx="1785938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14894" y="2729337"/>
              <a:ext cx="499514" cy="499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17351" y="3010749"/>
              <a:ext cx="620606" cy="620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892685" y="2729337"/>
              <a:ext cx="499514" cy="499514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2627973">
              <a:off x="4632134" y="2984941"/>
              <a:ext cx="272453" cy="410297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 rot="3250798">
              <a:off x="4706308" y="3284136"/>
              <a:ext cx="272453" cy="410297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10800000">
              <a:off x="1903404" y="2932868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rot="10800000">
              <a:off x="2032573" y="3093087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0800000">
              <a:off x="2106748" y="2852896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0800000">
              <a:off x="2593726" y="3217988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0800000">
              <a:off x="2793857" y="3410185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2653480" y="3489282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0800000">
              <a:off x="2727655" y="3095044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5" idx="3"/>
              <a:endCxn id="8" idx="6"/>
            </p:cNvCxnSpPr>
            <p:nvPr/>
          </p:nvCxnSpPr>
          <p:spPr>
            <a:xfrm flipV="1">
              <a:off x="1966717" y="2889984"/>
              <a:ext cx="140031" cy="53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1"/>
              <a:endCxn id="7" idx="5"/>
            </p:cNvCxnSpPr>
            <p:nvPr/>
          </p:nvCxnSpPr>
          <p:spPr>
            <a:xfrm>
              <a:off x="1966719" y="2996181"/>
              <a:ext cx="76718" cy="107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" idx="4"/>
              <a:endCxn id="8" idx="0"/>
            </p:cNvCxnSpPr>
            <p:nvPr/>
          </p:nvCxnSpPr>
          <p:spPr>
            <a:xfrm flipV="1">
              <a:off x="2069661" y="2927071"/>
              <a:ext cx="74175" cy="166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9" idx="3"/>
              <a:endCxn id="12" idx="7"/>
            </p:cNvCxnSpPr>
            <p:nvPr/>
          </p:nvCxnSpPr>
          <p:spPr>
            <a:xfrm flipV="1">
              <a:off x="2657039" y="3158358"/>
              <a:ext cx="81479" cy="70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1" idx="4"/>
              <a:endCxn id="9" idx="0"/>
            </p:cNvCxnSpPr>
            <p:nvPr/>
          </p:nvCxnSpPr>
          <p:spPr>
            <a:xfrm flipH="1" flipV="1">
              <a:off x="2630814" y="3292165"/>
              <a:ext cx="59754" cy="197119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1" idx="3"/>
              <a:endCxn id="10" idx="6"/>
            </p:cNvCxnSpPr>
            <p:nvPr/>
          </p:nvCxnSpPr>
          <p:spPr>
            <a:xfrm flipV="1">
              <a:off x="2716793" y="3447273"/>
              <a:ext cx="77064" cy="52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0" idx="4"/>
              <a:endCxn id="12" idx="0"/>
            </p:cNvCxnSpPr>
            <p:nvPr/>
          </p:nvCxnSpPr>
          <p:spPr>
            <a:xfrm flipH="1" flipV="1">
              <a:off x="2764744" y="3169222"/>
              <a:ext cx="66202" cy="240965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1"/>
              <a:endCxn id="10" idx="5"/>
            </p:cNvCxnSpPr>
            <p:nvPr/>
          </p:nvCxnSpPr>
          <p:spPr>
            <a:xfrm>
              <a:off x="2657041" y="3281301"/>
              <a:ext cx="147680" cy="139746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0"/>
            </p:cNvCxnSpPr>
            <p:nvPr/>
          </p:nvCxnSpPr>
          <p:spPr>
            <a:xfrm flipH="1">
              <a:off x="2697778" y="3169222"/>
              <a:ext cx="66965" cy="31514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 rot="10800000">
              <a:off x="3981194" y="2932868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 rot="10800000">
              <a:off x="4110363" y="3093087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 rot="10800000">
              <a:off x="4184538" y="2852896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10800000">
              <a:off x="4671516" y="3217988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rot="10800000">
              <a:off x="4871647" y="3410185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10800000">
              <a:off x="4731270" y="3489282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 rot="10800000">
              <a:off x="4805445" y="3095044"/>
              <a:ext cx="74175" cy="741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0" idx="3"/>
              <a:endCxn id="82" idx="6"/>
            </p:cNvCxnSpPr>
            <p:nvPr/>
          </p:nvCxnSpPr>
          <p:spPr>
            <a:xfrm flipV="1">
              <a:off x="4044507" y="2889984"/>
              <a:ext cx="140031" cy="53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0" idx="1"/>
              <a:endCxn id="81" idx="5"/>
            </p:cNvCxnSpPr>
            <p:nvPr/>
          </p:nvCxnSpPr>
          <p:spPr>
            <a:xfrm>
              <a:off x="4044509" y="2996181"/>
              <a:ext cx="76718" cy="107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1" idx="4"/>
              <a:endCxn id="82" idx="0"/>
            </p:cNvCxnSpPr>
            <p:nvPr/>
          </p:nvCxnSpPr>
          <p:spPr>
            <a:xfrm flipV="1">
              <a:off x="4147451" y="2927071"/>
              <a:ext cx="74175" cy="166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3"/>
              <a:endCxn id="86" idx="7"/>
            </p:cNvCxnSpPr>
            <p:nvPr/>
          </p:nvCxnSpPr>
          <p:spPr>
            <a:xfrm flipV="1">
              <a:off x="4734829" y="3158358"/>
              <a:ext cx="81479" cy="70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5" idx="3"/>
              <a:endCxn id="84" idx="6"/>
            </p:cNvCxnSpPr>
            <p:nvPr/>
          </p:nvCxnSpPr>
          <p:spPr>
            <a:xfrm flipV="1">
              <a:off x="4794583" y="3447273"/>
              <a:ext cx="77064" cy="52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2592" y="2736815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 truth</a:t>
            </a:r>
          </a:p>
        </p:txBody>
      </p:sp>
      <p:cxnSp>
        <p:nvCxnSpPr>
          <p:cNvPr id="15" name="Straight Arrow Connector 14"/>
          <p:cNvCxnSpPr>
            <a:stCxn id="3" idx="1"/>
            <a:endCxn id="79" idx="3"/>
          </p:cNvCxnSpPr>
          <p:nvPr/>
        </p:nvCxnSpPr>
        <p:spPr>
          <a:xfrm flipH="1">
            <a:off x="6199568" y="2998425"/>
            <a:ext cx="523024" cy="1"/>
          </a:xfrm>
          <a:prstGeom prst="straightConnector1">
            <a:avLst/>
          </a:prstGeom>
          <a:ln w="57150">
            <a:solidFill>
              <a:srgbClr val="FFD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5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3" y="1092994"/>
            <a:ext cx="8511779" cy="3869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8017" y="5206098"/>
            <a:ext cx="3619902" cy="5078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Currently &lt; 10 datasets</a:t>
            </a:r>
          </a:p>
        </p:txBody>
      </p:sp>
    </p:spTree>
    <p:extLst>
      <p:ext uri="{BB962C8B-B14F-4D97-AF65-F5344CB8AC3E}">
        <p14:creationId xmlns:p14="http://schemas.microsoft.com/office/powerpoint/2010/main" val="1269467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0" y="1635460"/>
            <a:ext cx="7957997" cy="3652277"/>
          </a:xfrm>
          <a:prstGeom prst="rect">
            <a:avLst/>
          </a:prstGeom>
        </p:spPr>
      </p:pic>
      <p:pic>
        <p:nvPicPr>
          <p:cNvPr id="3" name="Picture 2" descr="Image result for hand drawn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36" y="3714166"/>
            <a:ext cx="969764" cy="98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37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Human Computation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197" y="2400300"/>
            <a:ext cx="6688692" cy="302895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300" dirty="0"/>
              <a:t>Models of computational systems </a:t>
            </a:r>
            <a:br>
              <a:rPr lang="en-US" sz="3300" dirty="0"/>
            </a:br>
            <a:r>
              <a:rPr lang="en-US" sz="3300" dirty="0"/>
              <a:t>that </a:t>
            </a:r>
            <a:r>
              <a:rPr lang="en-US" sz="3300" b="1" dirty="0">
                <a:solidFill>
                  <a:srgbClr val="CC071E"/>
                </a:solidFill>
              </a:rPr>
              <a:t>combine humans </a:t>
            </a:r>
            <a:r>
              <a:rPr lang="en-US" sz="3300" dirty="0"/>
              <a:t>+ </a:t>
            </a:r>
            <a:r>
              <a:rPr lang="en-US" sz="3300" b="1" dirty="0">
                <a:solidFill>
                  <a:srgbClr val="CC071E"/>
                </a:solidFill>
              </a:rPr>
              <a:t>machines</a:t>
            </a:r>
          </a:p>
          <a:p>
            <a:pPr marL="377190" indent="-342900">
              <a:buFont typeface="+mj-lt"/>
              <a:buAutoNum type="arabicPeriod"/>
            </a:pPr>
            <a:endParaRPr lang="en-US" sz="825" dirty="0"/>
          </a:p>
          <a:p>
            <a:pPr marL="34290" indent="0">
              <a:buNone/>
            </a:pPr>
            <a:r>
              <a:rPr lang="en-US" sz="3300" dirty="0"/>
              <a:t>Models that fit </a:t>
            </a:r>
            <a:r>
              <a:rPr lang="en-US" sz="3300" b="1" dirty="0">
                <a:solidFill>
                  <a:srgbClr val="CC071E"/>
                </a:solidFill>
              </a:rPr>
              <a:t>human</a:t>
            </a:r>
            <a:r>
              <a:rPr lang="en-US" sz="3300" dirty="0">
                <a:solidFill>
                  <a:srgbClr val="CC071E"/>
                </a:solidFill>
              </a:rPr>
              <a:t> </a:t>
            </a:r>
            <a:r>
              <a:rPr lang="en-US" sz="3300" dirty="0"/>
              <a:t>computation </a:t>
            </a:r>
            <a:r>
              <a:rPr lang="en-US" sz="3300" b="1" dirty="0">
                <a:solidFill>
                  <a:srgbClr val="CC071E"/>
                </a:solidFill>
              </a:rPr>
              <a:t>and machine </a:t>
            </a:r>
            <a:r>
              <a:rPr lang="en-US" sz="3300" dirty="0"/>
              <a:t>computation</a:t>
            </a:r>
          </a:p>
        </p:txBody>
      </p:sp>
      <p:pic>
        <p:nvPicPr>
          <p:cNvPr id="2050" name="Picture 2" descr="Image result for hand drawn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47" y="3268355"/>
            <a:ext cx="9186148" cy="20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69" y="3775686"/>
            <a:ext cx="1113351" cy="8930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361894">
            <a:off x="522240" y="2317662"/>
            <a:ext cx="1118017" cy="11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rgbClr val="CC071E"/>
                </a:solidFill>
              </a:rPr>
              <a:t>H+M</a:t>
            </a:r>
          </a:p>
        </p:txBody>
      </p:sp>
    </p:spTree>
    <p:extLst>
      <p:ext uri="{BB962C8B-B14F-4D97-AF65-F5344CB8AC3E}">
        <p14:creationId xmlns:p14="http://schemas.microsoft.com/office/powerpoint/2010/main" val="14209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107306"/>
                  </p:ext>
                </p:extLst>
              </p:nvPr>
            </p:nvGraphicFramePr>
            <p:xfrm>
              <a:off x="601441" y="2556328"/>
              <a:ext cx="6101441" cy="3040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680">
                      <a:extLst>
                        <a:ext uri="{9D8B030D-6E8A-4147-A177-3AD203B41FA5}">
                          <a16:colId xmlns:a16="http://schemas.microsoft.com/office/drawing/2014/main" val="3561827280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433054072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334961294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608878000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411984364"/>
                        </a:ext>
                      </a:extLst>
                    </a:gridCol>
                    <a:gridCol w="616414">
                      <a:extLst>
                        <a:ext uri="{9D8B030D-6E8A-4147-A177-3AD203B41FA5}">
                          <a16:colId xmlns:a16="http://schemas.microsoft.com/office/drawing/2014/main" val="996527136"/>
                        </a:ext>
                      </a:extLst>
                    </a:gridCol>
                    <a:gridCol w="712900">
                      <a:extLst>
                        <a:ext uri="{9D8B030D-6E8A-4147-A177-3AD203B41FA5}">
                          <a16:colId xmlns:a16="http://schemas.microsoft.com/office/drawing/2014/main" val="2406756005"/>
                        </a:ext>
                      </a:extLst>
                    </a:gridCol>
                    <a:gridCol w="958727">
                      <a:extLst>
                        <a:ext uri="{9D8B030D-6E8A-4147-A177-3AD203B41FA5}">
                          <a16:colId xmlns:a16="http://schemas.microsoft.com/office/drawing/2014/main" val="1759153283"/>
                        </a:ext>
                      </a:extLst>
                    </a:gridCol>
                  </a:tblGrid>
                  <a:tr h="434340">
                    <a:tc gridSpan="7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899726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2.2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Cat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03640595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2.4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3.9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Dog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6301482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3.9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Cat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688129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Bird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30199270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Bird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2610273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Dog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0723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107306"/>
                  </p:ext>
                </p:extLst>
              </p:nvPr>
            </p:nvGraphicFramePr>
            <p:xfrm>
              <a:off x="601441" y="2556328"/>
              <a:ext cx="6101441" cy="3040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680">
                      <a:extLst>
                        <a:ext uri="{9D8B030D-6E8A-4147-A177-3AD203B41FA5}">
                          <a16:colId xmlns:a16="http://schemas.microsoft.com/office/drawing/2014/main" val="3561827280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433054072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334961294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608878000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411984364"/>
                        </a:ext>
                      </a:extLst>
                    </a:gridCol>
                    <a:gridCol w="616414">
                      <a:extLst>
                        <a:ext uri="{9D8B030D-6E8A-4147-A177-3AD203B41FA5}">
                          <a16:colId xmlns:a16="http://schemas.microsoft.com/office/drawing/2014/main" val="996527136"/>
                        </a:ext>
                      </a:extLst>
                    </a:gridCol>
                    <a:gridCol w="712900">
                      <a:extLst>
                        <a:ext uri="{9D8B030D-6E8A-4147-A177-3AD203B41FA5}">
                          <a16:colId xmlns:a16="http://schemas.microsoft.com/office/drawing/2014/main" val="2406756005"/>
                        </a:ext>
                      </a:extLst>
                    </a:gridCol>
                    <a:gridCol w="958727">
                      <a:extLst>
                        <a:ext uri="{9D8B030D-6E8A-4147-A177-3AD203B41FA5}">
                          <a16:colId xmlns:a16="http://schemas.microsoft.com/office/drawing/2014/main" val="1759153283"/>
                        </a:ext>
                      </a:extLst>
                    </a:gridCol>
                  </a:tblGrid>
                  <a:tr h="43434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18" t="-1408" r="-19053" b="-6380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538854" t="-1408" r="-2548" b="-6380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99726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2.2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Cat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03640595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2.4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3.9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Dog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6301482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3.9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Cat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688129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Bird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30199270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Bird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2610273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4.5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Dog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07230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0075" y="1314450"/>
                <a:ext cx="8415338" cy="101727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Classification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Clustering data</a:t>
                </a: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0075" y="1314450"/>
                <a:ext cx="8415338" cy="1017270"/>
              </a:xfrm>
              <a:blipFill>
                <a:blip r:embed="rId3"/>
                <a:stretch>
                  <a:fillRect l="-3838" t="-52096" b="-63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809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0075" y="1314450"/>
                <a:ext cx="8415338" cy="101727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Classification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Clustering data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0075" y="1314450"/>
                <a:ext cx="8415338" cy="1017270"/>
              </a:xfrm>
              <a:blipFill>
                <a:blip r:embed="rId2"/>
                <a:stretch>
                  <a:fillRect l="-3838" t="-52096" b="-63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01612"/>
                  </p:ext>
                </p:extLst>
              </p:nvPr>
            </p:nvGraphicFramePr>
            <p:xfrm>
              <a:off x="600076" y="2556328"/>
              <a:ext cx="6101441" cy="3040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680">
                      <a:extLst>
                        <a:ext uri="{9D8B030D-6E8A-4147-A177-3AD203B41FA5}">
                          <a16:colId xmlns:a16="http://schemas.microsoft.com/office/drawing/2014/main" val="3561827280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433054072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334961294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608878000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411984364"/>
                        </a:ext>
                      </a:extLst>
                    </a:gridCol>
                    <a:gridCol w="616414">
                      <a:extLst>
                        <a:ext uri="{9D8B030D-6E8A-4147-A177-3AD203B41FA5}">
                          <a16:colId xmlns:a16="http://schemas.microsoft.com/office/drawing/2014/main" val="996527136"/>
                        </a:ext>
                      </a:extLst>
                    </a:gridCol>
                    <a:gridCol w="712900">
                      <a:extLst>
                        <a:ext uri="{9D8B030D-6E8A-4147-A177-3AD203B41FA5}">
                          <a16:colId xmlns:a16="http://schemas.microsoft.com/office/drawing/2014/main" val="2406756005"/>
                        </a:ext>
                      </a:extLst>
                    </a:gridCol>
                    <a:gridCol w="958727">
                      <a:extLst>
                        <a:ext uri="{9D8B030D-6E8A-4147-A177-3AD203B41FA5}">
                          <a16:colId xmlns:a16="http://schemas.microsoft.com/office/drawing/2014/main" val="1759153283"/>
                        </a:ext>
                      </a:extLst>
                    </a:gridCol>
                  </a:tblGrid>
                  <a:tr h="434340">
                    <a:tc gridSpan="7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899726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2.2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Cat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03640595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2.4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3.9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Dog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6301482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3.9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Cat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688129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2.8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Bird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30199270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3.8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Bird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2610273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4.5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Dog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07230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01612"/>
                  </p:ext>
                </p:extLst>
              </p:nvPr>
            </p:nvGraphicFramePr>
            <p:xfrm>
              <a:off x="600076" y="2556328"/>
              <a:ext cx="6101441" cy="3040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680">
                      <a:extLst>
                        <a:ext uri="{9D8B030D-6E8A-4147-A177-3AD203B41FA5}">
                          <a16:colId xmlns:a16="http://schemas.microsoft.com/office/drawing/2014/main" val="3561827280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433054072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334961294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608878000"/>
                        </a:ext>
                      </a:extLst>
                    </a:gridCol>
                    <a:gridCol w="762680">
                      <a:extLst>
                        <a:ext uri="{9D8B030D-6E8A-4147-A177-3AD203B41FA5}">
                          <a16:colId xmlns:a16="http://schemas.microsoft.com/office/drawing/2014/main" val="1411984364"/>
                        </a:ext>
                      </a:extLst>
                    </a:gridCol>
                    <a:gridCol w="616414">
                      <a:extLst>
                        <a:ext uri="{9D8B030D-6E8A-4147-A177-3AD203B41FA5}">
                          <a16:colId xmlns:a16="http://schemas.microsoft.com/office/drawing/2014/main" val="996527136"/>
                        </a:ext>
                      </a:extLst>
                    </a:gridCol>
                    <a:gridCol w="712900">
                      <a:extLst>
                        <a:ext uri="{9D8B030D-6E8A-4147-A177-3AD203B41FA5}">
                          <a16:colId xmlns:a16="http://schemas.microsoft.com/office/drawing/2014/main" val="2406756005"/>
                        </a:ext>
                      </a:extLst>
                    </a:gridCol>
                    <a:gridCol w="958727">
                      <a:extLst>
                        <a:ext uri="{9D8B030D-6E8A-4147-A177-3AD203B41FA5}">
                          <a16:colId xmlns:a16="http://schemas.microsoft.com/office/drawing/2014/main" val="1759153283"/>
                        </a:ext>
                      </a:extLst>
                    </a:gridCol>
                  </a:tblGrid>
                  <a:tr h="434340"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18" t="-1408" r="-19053" b="-6380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38854" t="-1408" r="-2548" b="-6380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99726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2.2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Cat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03640595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1.7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2.4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3.9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Dog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6301482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3.9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Cat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7688129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2.8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Bird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30199270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3.8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-1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Bird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2610273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4.5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17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1.1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Dog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07230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6706961" y="3262993"/>
            <a:ext cx="408215" cy="43542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701517" y="3698422"/>
            <a:ext cx="408215" cy="43542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20622" y="3480709"/>
            <a:ext cx="11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Cluster</a:t>
            </a:r>
          </a:p>
        </p:txBody>
      </p:sp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 flipV="1">
            <a:off x="6706963" y="4481101"/>
            <a:ext cx="402770" cy="28565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6701517" y="4766752"/>
            <a:ext cx="408216" cy="26571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09733" y="4535919"/>
            <a:ext cx="11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Cluster</a:t>
            </a:r>
          </a:p>
        </p:txBody>
      </p:sp>
      <p:cxnSp>
        <p:nvCxnSpPr>
          <p:cNvPr id="19" name="Straight Arrow Connector 18"/>
          <p:cNvCxnSpPr>
            <a:stCxn id="21" idx="1"/>
          </p:cNvCxnSpPr>
          <p:nvPr/>
        </p:nvCxnSpPr>
        <p:spPr>
          <a:xfrm flipH="1" flipV="1">
            <a:off x="6701517" y="3616779"/>
            <a:ext cx="408216" cy="737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1"/>
          </p:cNvCxnSpPr>
          <p:nvPr/>
        </p:nvCxnSpPr>
        <p:spPr>
          <a:xfrm flipH="1">
            <a:off x="6652533" y="4354015"/>
            <a:ext cx="457200" cy="10178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09733" y="4123182"/>
            <a:ext cx="11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Cluster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02063" y="2647950"/>
            <a:ext cx="1050472" cy="304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612952" y="2609851"/>
            <a:ext cx="1050472" cy="304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Algorithm?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42657"/>
          <a:stretch/>
        </p:blipFill>
        <p:spPr>
          <a:xfrm>
            <a:off x="170121" y="87388"/>
            <a:ext cx="8787579" cy="67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6818"/>
          <a:stretch/>
        </p:blipFill>
        <p:spPr>
          <a:xfrm>
            <a:off x="85178" y="513354"/>
            <a:ext cx="9000113" cy="516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4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4294967295"/>
              </p:nvPr>
            </p:nvSpPr>
            <p:spPr>
              <a:xfrm>
                <a:off x="159488" y="255181"/>
                <a:ext cx="3300413" cy="4922543"/>
              </a:xfrm>
            </p:spPr>
            <p:txBody>
              <a:bodyPr>
                <a:noAutofit/>
              </a:bodyPr>
              <a:lstStyle/>
              <a:p>
                <a:pPr marL="34290" indent="0">
                  <a:buNone/>
                </a:pPr>
                <a:r>
                  <a:rPr lang="en-US" sz="3200" b="1" dirty="0"/>
                  <a:t>Which clustering algorithm?</a:t>
                </a:r>
              </a:p>
              <a:p>
                <a:pPr marL="34290" indent="0">
                  <a:buNone/>
                </a:pPr>
                <a:r>
                  <a:rPr lang="en-US" sz="2400" dirty="0"/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clusters </a:t>
                </a:r>
              </a:p>
              <a:p>
                <a:pPr marL="34290" indent="0">
                  <a:buNone/>
                </a:pPr>
                <a:r>
                  <a:rPr lang="en-US" sz="2400" dirty="0"/>
                  <a:t>250 binary classification problems from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openml.org</a:t>
                </a:r>
                <a:endParaRPr lang="en-US" sz="2400" dirty="0"/>
              </a:p>
              <a:p>
                <a:pPr marL="34290" indent="0">
                  <a:buNone/>
                </a:pPr>
                <a:r>
                  <a:rPr lang="en-US" sz="2400" dirty="0"/>
                  <a:t>5 algorithms * 2 normalizations</a:t>
                </a:r>
              </a:p>
              <a:p>
                <a:pPr marL="34290" indent="0">
                  <a:buNone/>
                </a:pPr>
                <a:endParaRPr lang="en-US" sz="2400" dirty="0"/>
              </a:p>
              <a:p>
                <a:pPr marL="34290" indent="0">
                  <a:buNone/>
                </a:pPr>
                <a:r>
                  <a:rPr lang="en-US" sz="2400" b="1" dirty="0"/>
                  <a:t>Meta</a:t>
                </a:r>
                <a:r>
                  <a:rPr lang="en-US" sz="2400" dirty="0"/>
                  <a:t> takes max ARI estimate from:</a:t>
                </a:r>
              </a:p>
              <a:p>
                <a:r>
                  <a:rPr lang="en-US" sz="2400" dirty="0"/>
                  <a:t># dimensions</a:t>
                </a:r>
              </a:p>
              <a:p>
                <a:r>
                  <a:rPr lang="en-US" sz="2400" dirty="0"/>
                  <a:t># examples</a:t>
                </a:r>
              </a:p>
              <a:p>
                <a:r>
                  <a:rPr lang="en-US" sz="2400" b="1" dirty="0"/>
                  <a:t>Silhouette score</a:t>
                </a:r>
              </a:p>
              <a:p>
                <a:r>
                  <a:rPr lang="en-US" sz="2400" dirty="0"/>
                  <a:t>max/min singular value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59488" y="255181"/>
                <a:ext cx="3300413" cy="4922543"/>
              </a:xfrm>
              <a:blipFill>
                <a:blip r:embed="rId2"/>
                <a:stretch>
                  <a:fillRect l="-3506" t="-2602" r="-2399" b="-3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94" y="699059"/>
            <a:ext cx="5359147" cy="37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4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clusters?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45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Std. </a:t>
                </a:r>
                <a:r>
                  <a:rPr lang="en-US" dirty="0" err="1"/>
                  <a:t>Silh</a:t>
                </a:r>
                <a:r>
                  <a:rPr lang="en-US" dirty="0"/>
                  <a:t> approach to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888" b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Given new clustering problem, run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=2,…,10</m:t>
                    </m:r>
                  </m:oMath>
                </a14:m>
                <a:r>
                  <a:rPr lang="en-US" sz="3200" dirty="0"/>
                  <a:t> and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Sil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…,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Sil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Take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to 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Sil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7" t="-2692" r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04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Meta-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65" t="-4036" b="-13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=2,…,10</m:t>
                    </m:r>
                  </m:oMath>
                </a14:m>
                <a:r>
                  <a:rPr lang="en-US" sz="3200" dirty="0"/>
                  <a:t>,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ARI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latin typeface="Cambria Math" panose="02040503050406030204" pitchFamily="18" charset="0"/>
                          </a:rPr>
                          <m:t>Silh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lvl="1"/>
                <a:r>
                  <a:rPr lang="en-US" sz="2800" dirty="0"/>
                  <a:t> Use least-squares linear regression</a:t>
                </a:r>
              </a:p>
              <a:p>
                <a:pPr lvl="1"/>
                <a:r>
                  <a:rPr lang="en-US" sz="2800" dirty="0"/>
                  <a:t> Data is ground-truth problems from </a:t>
                </a:r>
                <a:r>
                  <a:rPr lang="en-US" sz="2800" u="sng" dirty="0">
                    <a:solidFill>
                      <a:srgbClr val="0070C0"/>
                    </a:solidFill>
                  </a:rPr>
                  <a:t>openml.org</a:t>
                </a:r>
              </a:p>
              <a:p>
                <a:r>
                  <a:rPr lang="en-US" sz="3200" dirty="0"/>
                  <a:t>Given new clustering problem,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Sil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Sil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200" dirty="0"/>
                  <a:t> and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ARI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ARI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acc>
                  </m:oMath>
                </a14:m>
                <a:endParaRPr lang="en-US" sz="3200" u="sng" dirty="0">
                  <a:solidFill>
                    <a:srgbClr val="0070C0"/>
                  </a:solidFill>
                </a:endParaRPr>
              </a:p>
              <a:p>
                <a:r>
                  <a:rPr lang="en-US" sz="3200" dirty="0"/>
                  <a:t>Take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to maximize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ARI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3200" u="sng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7" t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596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57212" y="160186"/>
                <a:ext cx="8162245" cy="105047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Choosing # clusters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7212" y="160186"/>
                <a:ext cx="8162245" cy="1050471"/>
              </a:xfrm>
              <a:blipFill>
                <a:blip r:embed="rId2"/>
                <a:stretch>
                  <a:fillRect t="-19653" b="-3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03"/>
          <a:stretch/>
        </p:blipFill>
        <p:spPr>
          <a:xfrm>
            <a:off x="1040579" y="1210657"/>
            <a:ext cx="7195512" cy="545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9" y="345621"/>
            <a:ext cx="8801099" cy="1017270"/>
          </a:xfrm>
        </p:spPr>
        <p:txBody>
          <a:bodyPr>
            <a:noAutofit/>
          </a:bodyPr>
          <a:lstStyle/>
          <a:p>
            <a:r>
              <a:rPr lang="en-US" sz="3300" dirty="0"/>
              <a:t>Blum-Vempala HUM </a:t>
            </a:r>
            <a:r>
              <a:rPr lang="en-US" sz="2100" dirty="0"/>
              <a:t>(2015)</a:t>
            </a:r>
            <a:r>
              <a:rPr lang="en-US" sz="3300" dirty="0"/>
              <a:t>     Turing Machine </a:t>
            </a:r>
            <a:r>
              <a:rPr lang="en-US" sz="2100" dirty="0"/>
              <a:t>(1936)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43" y="2817358"/>
            <a:ext cx="7665244" cy="1721644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3200" dirty="0"/>
              <a:t>Common characteristics</a:t>
            </a:r>
          </a:p>
          <a:p>
            <a:r>
              <a:rPr lang="en-US" sz="3200" dirty="0"/>
              <a:t> Time-space-accuracy tradeoffs</a:t>
            </a:r>
          </a:p>
          <a:p>
            <a:r>
              <a:rPr lang="en-US" sz="3200" dirty="0"/>
              <a:t> Easier to check than to solve</a:t>
            </a:r>
          </a:p>
          <a:p>
            <a:r>
              <a:rPr lang="en-US" sz="3200" dirty="0"/>
              <a:t> Reductions, parallelization, …</a:t>
            </a:r>
          </a:p>
        </p:txBody>
      </p:sp>
      <p:pic>
        <p:nvPicPr>
          <p:cNvPr id="2054" name="Picture 6" descr="http://theoryofcomputing.org/articles/v002a012/vempa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5901" y="1238251"/>
            <a:ext cx="783772" cy="1175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6" name="Picture 8" descr="https://www.student.cs.uwaterloo.ca/~cs462/Hall/blu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8" y="1238250"/>
            <a:ext cx="821926" cy="1168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8" name="Picture 10" descr="https://s-media-cache-ak0.pinimg.com/564x/fe/e3/ee/fee3ee48fec1bfea86d5d8579dd7a60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1" t="7969" r="12539" b="20621"/>
          <a:stretch/>
        </p:blipFill>
        <p:spPr bwMode="auto">
          <a:xfrm>
            <a:off x="5650538" y="1234421"/>
            <a:ext cx="892355" cy="1171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0" name="Picture 12" descr="http://www.hollywoodreporter.com/sites/default/files/custom/Aaron/Rollout%20Embeds/Turing_Machine_Emb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09" y="1238251"/>
            <a:ext cx="1495781" cy="1168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66" name="Picture 18" descr="https://www.wired.com/wp-content/uploads/2014/07/brain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t="9068" r="8623" b="11206"/>
          <a:stretch/>
        </p:blipFill>
        <p:spPr bwMode="auto">
          <a:xfrm>
            <a:off x="2778049" y="1234423"/>
            <a:ext cx="1566125" cy="1175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9392" y="1560058"/>
            <a:ext cx="805935" cy="5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Meta-Outlier-Removal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4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191386"/>
            <a:ext cx="8256379" cy="65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62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70" y="217968"/>
            <a:ext cx="8957930" cy="1137684"/>
          </a:xfrm>
        </p:spPr>
        <p:txBody>
          <a:bodyPr>
            <a:normAutofit/>
          </a:bodyPr>
          <a:lstStyle/>
          <a:p>
            <a:r>
              <a:rPr lang="en-US" sz="3600" dirty="0"/>
              <a:t>Meta-</a:t>
            </a:r>
            <a:r>
              <a:rPr lang="en-US" sz="3600" b="1" dirty="0"/>
              <a:t>neural-network</a:t>
            </a:r>
            <a:r>
              <a:rPr lang="en-US" sz="3600" dirty="0"/>
              <a:t>-unsupervised-learning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28" y="6935469"/>
            <a:ext cx="5802086" cy="42399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9229" y="2761098"/>
            <a:ext cx="30126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a typeface="+mj-ea"/>
                <a:cs typeface="+mj-cs"/>
              </a:rPr>
              <a:t>Lots of little data makes big data</a:t>
            </a:r>
            <a:endParaRPr lang="en-US" sz="135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35793650"/>
              </p:ext>
            </p:extLst>
          </p:nvPr>
        </p:nvGraphicFramePr>
        <p:xfrm>
          <a:off x="3705447" y="1314450"/>
          <a:ext cx="4720607" cy="5128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065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Experiments?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7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40971"/>
            <a:ext cx="7406640" cy="1017270"/>
          </a:xfrm>
        </p:spPr>
        <p:txBody>
          <a:bodyPr>
            <a:noAutofit/>
          </a:bodyPr>
          <a:lstStyle/>
          <a:p>
            <a:r>
              <a:rPr lang="en-US" sz="8800" dirty="0"/>
              <a:t>Cluster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776" y="2397145"/>
            <a:ext cx="3799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Wingdings" panose="05000000000000000000" pitchFamily="2" charset="2"/>
              </a:rPr>
              <a:t>The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Wingdings" panose="05000000000000000000" pitchFamily="2" charset="2"/>
              </a:rPr>
              <a:t>class was 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great!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776" y="3434269"/>
            <a:ext cx="3983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Wingdings" panose="05000000000000000000" pitchFamily="2" charset="2"/>
              </a:rPr>
              <a:t>The class was 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boring.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776" y="4471393"/>
            <a:ext cx="4249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Wingdings" panose="05000000000000000000" pitchFamily="2" charset="2"/>
              </a:rPr>
              <a:t>The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Wingdings" panose="05000000000000000000" pitchFamily="2" charset="2"/>
              </a:rPr>
              <a:t>class was 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terrible!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777" y="4989956"/>
            <a:ext cx="446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I slept the whole time.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777" y="2915707"/>
            <a:ext cx="634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Waste of time ADAM I HOPE YOU DIE.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777" y="3952831"/>
            <a:ext cx="780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Best course I have taken in a long time.</a:t>
            </a:r>
          </a:p>
        </p:txBody>
      </p:sp>
    </p:spTree>
    <p:extLst>
      <p:ext uri="{BB962C8B-B14F-4D97-AF65-F5344CB8AC3E}">
        <p14:creationId xmlns:p14="http://schemas.microsoft.com/office/powerpoint/2010/main" val="144045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40971"/>
            <a:ext cx="7406640" cy="1017270"/>
          </a:xfrm>
        </p:spPr>
        <p:txBody>
          <a:bodyPr>
            <a:noAutofit/>
          </a:bodyPr>
          <a:lstStyle/>
          <a:p>
            <a:r>
              <a:rPr lang="en-US" sz="8800" dirty="0"/>
              <a:t>Cluster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776" y="2397145"/>
            <a:ext cx="3799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Wingdings" panose="05000000000000000000" pitchFamily="2" charset="2"/>
              </a:rPr>
              <a:t>The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Wingdings" panose="05000000000000000000" pitchFamily="2" charset="2"/>
              </a:rPr>
              <a:t>class was 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great!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776" y="3434269"/>
            <a:ext cx="3983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Wingdings" panose="05000000000000000000" pitchFamily="2" charset="2"/>
              </a:rPr>
              <a:t>The class was 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boring.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776" y="4471393"/>
            <a:ext cx="4249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Wingdings" panose="05000000000000000000" pitchFamily="2" charset="2"/>
              </a:rPr>
              <a:t>The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Wingdings" panose="05000000000000000000" pitchFamily="2" charset="2"/>
              </a:rPr>
              <a:t>class was </a:t>
            </a:r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terrible!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777" y="4989956"/>
            <a:ext cx="446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I slept the whole time.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777" y="2915707"/>
            <a:ext cx="6340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Waste of time ADAM I HOPE YOU DIE.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777" y="3952831"/>
            <a:ext cx="780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Wingdings" panose="05000000000000000000" pitchFamily="2" charset="2"/>
              </a:rPr>
              <a:t>Best course I have taken in a long time.</a:t>
            </a:r>
          </a:p>
        </p:txBody>
      </p:sp>
    </p:spTree>
    <p:extLst>
      <p:ext uri="{BB962C8B-B14F-4D97-AF65-F5344CB8AC3E}">
        <p14:creationId xmlns:p14="http://schemas.microsoft.com/office/powerpoint/2010/main" val="1973776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40971"/>
            <a:ext cx="7406640" cy="1017270"/>
          </a:xfrm>
        </p:spPr>
        <p:txBody>
          <a:bodyPr>
            <a:noAutofit/>
          </a:bodyPr>
          <a:lstStyle/>
          <a:p>
            <a:r>
              <a:rPr lang="en-US" sz="8800" dirty="0"/>
              <a:t>Cluster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777" y="2397145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+mj-lt"/>
              </a:rPr>
              <a:t>The</a:t>
            </a:r>
            <a:r>
              <a:rPr lang="en-US" sz="3200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b="1" i="1" dirty="0">
                <a:solidFill>
                  <a:srgbClr val="C00000"/>
                </a:solidFill>
                <a:latin typeface="+mj-lt"/>
              </a:rPr>
              <a:t>class was </a:t>
            </a:r>
            <a:r>
              <a:rPr lang="en-US" sz="3200" i="1" dirty="0">
                <a:solidFill>
                  <a:srgbClr val="0070C0"/>
                </a:solidFill>
                <a:latin typeface="+mj-lt"/>
              </a:rPr>
              <a:t>great!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776" y="3434269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+mj-lt"/>
              </a:rPr>
              <a:t>The class was </a:t>
            </a:r>
            <a:r>
              <a:rPr lang="en-US" sz="3200" i="1" dirty="0">
                <a:solidFill>
                  <a:srgbClr val="0070C0"/>
                </a:solidFill>
                <a:latin typeface="+mj-lt"/>
              </a:rPr>
              <a:t>boring.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777" y="4471393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+mj-lt"/>
              </a:rPr>
              <a:t>The</a:t>
            </a:r>
            <a:r>
              <a:rPr lang="en-US" sz="3200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b="1" i="1" dirty="0">
                <a:solidFill>
                  <a:srgbClr val="C00000"/>
                </a:solidFill>
                <a:latin typeface="+mj-lt"/>
              </a:rPr>
              <a:t>class was </a:t>
            </a:r>
            <a:r>
              <a:rPr lang="en-US" sz="3200" i="1" dirty="0">
                <a:solidFill>
                  <a:srgbClr val="0070C0"/>
                </a:solidFill>
                <a:latin typeface="+mj-lt"/>
              </a:rPr>
              <a:t>terrible!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776" y="4989956"/>
            <a:ext cx="378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+mj-lt"/>
              </a:rPr>
              <a:t>I slept the whole time.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776" y="2915707"/>
            <a:ext cx="6480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+mj-lt"/>
              </a:rPr>
              <a:t>Waste of time ADAM I HOPE YOU DIE.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777" y="3952831"/>
            <a:ext cx="6538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+mj-lt"/>
              </a:rPr>
              <a:t>Best course I have taken in a long time.</a:t>
            </a:r>
          </a:p>
        </p:txBody>
      </p:sp>
    </p:spTree>
    <p:extLst>
      <p:ext uri="{BB962C8B-B14F-4D97-AF65-F5344CB8AC3E}">
        <p14:creationId xmlns:p14="http://schemas.microsoft.com/office/powerpoint/2010/main" val="90028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284381" y="1148317"/>
            <a:ext cx="3694814" cy="3960628"/>
            <a:chOff x="7040594" y="439369"/>
            <a:chExt cx="4317727" cy="4628356"/>
          </a:xfrm>
        </p:grpSpPr>
        <p:pic>
          <p:nvPicPr>
            <p:cNvPr id="5" name="Picture 10" descr="http://www.quiterly.com/wp-content/uploads/2012/08/Dont-miss-the-boat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7" t="4585" r="7070" b="9178"/>
            <a:stretch/>
          </p:blipFill>
          <p:spPr bwMode="auto">
            <a:xfrm>
              <a:off x="7040594" y="439369"/>
              <a:ext cx="4317727" cy="4628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846457" y="696686"/>
              <a:ext cx="558800" cy="246743"/>
            </a:xfrm>
            <a:prstGeom prst="rect">
              <a:avLst/>
            </a:prstGeom>
            <a:solidFill>
              <a:srgbClr val="F9F9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85362" y="600012"/>
              <a:ext cx="7912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702030302020204" pitchFamily="66" charset="0"/>
                </a:rPr>
                <a:t>dear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3" y="1887279"/>
            <a:ext cx="8354368" cy="3763428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3600" dirty="0"/>
              <a:t>Don’t miss the meta-boat</a:t>
            </a:r>
          </a:p>
          <a:p>
            <a:r>
              <a:rPr lang="en-US" sz="3200" dirty="0"/>
              <a:t> Meta-clustering </a:t>
            </a:r>
          </a:p>
          <a:p>
            <a:r>
              <a:rPr lang="en-US" sz="3200" dirty="0"/>
              <a:t> Meta-topic-modeling</a:t>
            </a:r>
          </a:p>
          <a:p>
            <a:r>
              <a:rPr lang="en-US" sz="3200" dirty="0"/>
              <a:t> Meta-feature-selection</a:t>
            </a:r>
          </a:p>
          <a:p>
            <a:r>
              <a:rPr lang="en-US" sz="3200" dirty="0"/>
              <a:t> </a:t>
            </a:r>
            <a:r>
              <a:rPr lang="en-US" sz="3200" b="1" dirty="0"/>
              <a:t>Meta-classification</a:t>
            </a:r>
          </a:p>
          <a:p>
            <a:r>
              <a:rPr lang="en-US" sz="3200" b="1" dirty="0"/>
              <a:t> Meta-algorithms</a:t>
            </a:r>
          </a:p>
          <a:p>
            <a:endParaRPr lang="en-US" sz="1600" b="1" dirty="0"/>
          </a:p>
          <a:p>
            <a:pPr marL="34290" indent="0">
              <a:buNone/>
            </a:pPr>
            <a:r>
              <a:rPr lang="en-US" sz="3600" dirty="0"/>
              <a:t>          </a:t>
            </a:r>
            <a:r>
              <a:rPr lang="en-US" sz="3200" dirty="0"/>
              <a:t>theories that apply to Humans &amp; Machines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9" y="5530485"/>
            <a:ext cx="907761" cy="5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13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99" y="147084"/>
            <a:ext cx="8306656" cy="1356360"/>
          </a:xfrm>
        </p:spPr>
        <p:txBody>
          <a:bodyPr/>
          <a:lstStyle/>
          <a:p>
            <a:r>
              <a:rPr lang="en-US" dirty="0"/>
              <a:t>An open meta-problem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99" y="1594884"/>
            <a:ext cx="4310651" cy="4531554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4400" dirty="0"/>
              <a:t>Humans solve problems, write programs, come up with and improve strategies</a:t>
            </a:r>
          </a:p>
        </p:txBody>
      </p:sp>
      <p:pic>
        <p:nvPicPr>
          <p:cNvPr id="1026" name="Picture 2" descr="http://0.tqn.com/d/np/30-minute-sudoku/p170-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2" b="45148"/>
          <a:stretch/>
        </p:blipFill>
        <p:spPr bwMode="auto">
          <a:xfrm>
            <a:off x="5203825" y="1594884"/>
            <a:ext cx="2416175" cy="26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67100" y="494338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" indent="0">
              <a:buNone/>
            </a:pPr>
            <a:r>
              <a:rPr lang="en-US" sz="4000" dirty="0"/>
              <a:t>How can computers do the same? </a:t>
            </a:r>
          </a:p>
        </p:txBody>
      </p:sp>
    </p:spTree>
    <p:extLst>
      <p:ext uri="{BB962C8B-B14F-4D97-AF65-F5344CB8AC3E}">
        <p14:creationId xmlns:p14="http://schemas.microsoft.com/office/powerpoint/2010/main" val="19838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hemetapicture.com/media/funny-sign-notice-notic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16234"/>
          <a:stretch/>
        </p:blipFill>
        <p:spPr bwMode="auto">
          <a:xfrm>
            <a:off x="1409700" y="1714500"/>
            <a:ext cx="6324600" cy="876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2218" y="171450"/>
            <a:ext cx="817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Meta-thank-you</a:t>
            </a:r>
          </a:p>
        </p:txBody>
      </p:sp>
    </p:spTree>
    <p:extLst>
      <p:ext uri="{BB962C8B-B14F-4D97-AF65-F5344CB8AC3E}">
        <p14:creationId xmlns:p14="http://schemas.microsoft.com/office/powerpoint/2010/main" val="312375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81618"/>
            <a:ext cx="7406640" cy="1356360"/>
          </a:xfrm>
        </p:spPr>
        <p:txBody>
          <a:bodyPr>
            <a:normAutofit/>
          </a:bodyPr>
          <a:lstStyle/>
          <a:p>
            <a:r>
              <a:rPr lang="en-US" sz="5400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" y="1823357"/>
            <a:ext cx="7765829" cy="4765597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600" dirty="0"/>
              <a:t>Finding </a:t>
            </a:r>
            <a:r>
              <a:rPr lang="en-US" sz="3600" b="1" dirty="0"/>
              <a:t>structure </a:t>
            </a:r>
            <a:r>
              <a:rPr lang="en-US" sz="3600" dirty="0"/>
              <a:t>in </a:t>
            </a:r>
            <a:r>
              <a:rPr lang="en-US" sz="3600" b="1" dirty="0"/>
              <a:t>unlabeled data</a:t>
            </a:r>
            <a:r>
              <a:rPr lang="en-US" sz="3600" dirty="0"/>
              <a:t> via:</a:t>
            </a:r>
          </a:p>
          <a:p>
            <a:r>
              <a:rPr lang="en-US" sz="3600" dirty="0"/>
              <a:t> Clustering</a:t>
            </a:r>
          </a:p>
          <a:p>
            <a:r>
              <a:rPr lang="en-US" sz="3600" dirty="0"/>
              <a:t> Dimensionality reduction</a:t>
            </a:r>
          </a:p>
          <a:p>
            <a:r>
              <a:rPr lang="en-US" sz="3600" dirty="0"/>
              <a:t> Dictionary learning</a:t>
            </a:r>
          </a:p>
          <a:p>
            <a:r>
              <a:rPr lang="en-US" sz="3600" dirty="0"/>
              <a:t> Topic modeling</a:t>
            </a:r>
          </a:p>
          <a:p>
            <a:r>
              <a:rPr lang="en-US" sz="3600" dirty="0"/>
              <a:t> Manifold learning</a:t>
            </a:r>
          </a:p>
        </p:txBody>
      </p:sp>
      <p:pic>
        <p:nvPicPr>
          <p:cNvPr id="4" name="Picture 2" descr="Image result for hand drawn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83" y="1987087"/>
            <a:ext cx="2285816" cy="138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28" y="201386"/>
            <a:ext cx="8545285" cy="1572985"/>
          </a:xfrm>
        </p:spPr>
        <p:txBody>
          <a:bodyPr>
            <a:normAutofit/>
          </a:bodyPr>
          <a:lstStyle/>
          <a:p>
            <a:r>
              <a:rPr lang="en-US" dirty="0"/>
              <a:t>Geometry of clustering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735"/>
            <a:ext cx="4588251" cy="34350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813" y="2222269"/>
            <a:ext cx="3930172" cy="30446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38276" y="5391095"/>
                <a:ext cx="16859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276" y="5391095"/>
                <a:ext cx="1685911" cy="584775"/>
              </a:xfrm>
              <a:prstGeom prst="rect">
                <a:avLst/>
              </a:prstGeom>
              <a:blipFill>
                <a:blip r:embed="rId4"/>
                <a:stretch>
                  <a:fillRect t="-12500" r="-86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62462" y="5391095"/>
            <a:ext cx="427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Gaussian mixture model</a:t>
            </a:r>
          </a:p>
        </p:txBody>
      </p:sp>
      <p:pic>
        <p:nvPicPr>
          <p:cNvPr id="1030" name="Picture 6" descr="https://s-media-cache-ak0.pinimg.com/236x/17/26/4e/17264e64640b1a19d95703c61574457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362" y="1496654"/>
            <a:ext cx="5265332" cy="3949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25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669442"/>
            <a:ext cx="7880168" cy="1017270"/>
          </a:xfrm>
        </p:spPr>
        <p:txBody>
          <a:bodyPr>
            <a:noAutofit/>
          </a:bodyPr>
          <a:lstStyle/>
          <a:p>
            <a:r>
              <a:rPr lang="en-US" sz="4800" dirty="0"/>
              <a:t>Human vs. Machine Clustering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264" y="2008152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class was great!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263" y="3024861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class was boring.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263" y="4082400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class was terrible!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263" y="4600963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slept the whole time.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263" y="2526714"/>
            <a:ext cx="425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Waste of time ADAM I HOPE YOU DIE.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264" y="3563838"/>
            <a:ext cx="4281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 course I have taken in a long time.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6188" y="2457124"/>
            <a:ext cx="2358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class was </a:t>
            </a:r>
            <a:r>
              <a:rPr lang="en-US" sz="2000" dirty="0"/>
              <a:t>great!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6189" y="2727727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class was </a:t>
            </a:r>
            <a:r>
              <a:rPr lang="en-US" sz="2000" dirty="0"/>
              <a:t>boring.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6189" y="3001552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class was </a:t>
            </a:r>
            <a:r>
              <a:rPr lang="en-US" sz="2000" dirty="0"/>
              <a:t>terrible!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6187" y="4522969"/>
            <a:ext cx="2553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 slept the whole </a:t>
            </a:r>
            <a:r>
              <a:rPr lang="en-US" sz="2000" b="1" dirty="0">
                <a:solidFill>
                  <a:srgbClr val="FF0000"/>
                </a:solidFill>
              </a:rPr>
              <a:t>time</a:t>
            </a:r>
            <a:r>
              <a:rPr lang="en-US" sz="20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6187" y="4247323"/>
            <a:ext cx="4293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Waste of </a:t>
            </a:r>
            <a:r>
              <a:rPr lang="en-US" sz="2000" b="1" dirty="0">
                <a:solidFill>
                  <a:srgbClr val="FF0000"/>
                </a:solidFill>
              </a:rPr>
              <a:t>time </a:t>
            </a:r>
            <a:r>
              <a:rPr lang="en-US" sz="2000" dirty="0"/>
              <a:t>ADAM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 HOPE YOU DIE.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6188" y="3994793"/>
            <a:ext cx="4281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Best course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 have taken in a long </a:t>
            </a:r>
            <a:r>
              <a:rPr lang="en-US" sz="2000" b="1" dirty="0">
                <a:solidFill>
                  <a:srgbClr val="FF0000"/>
                </a:solidFill>
              </a:rPr>
              <a:t>time</a:t>
            </a:r>
            <a:r>
              <a:rPr lang="en-US" sz="2000" dirty="0"/>
              <a:t>.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35329" y="5785672"/>
            <a:ext cx="7339099" cy="737779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C071E"/>
                </a:solidFill>
              </a:rPr>
              <a:t>         idea: use prior data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4" y="5919402"/>
            <a:ext cx="712435" cy="4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8.33333E-7 -0.25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-0.00573 -0.19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0138 0.275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37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1.11111E-6 0.071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761686"/>
            <a:ext cx="7406640" cy="1017270"/>
          </a:xfrm>
        </p:spPr>
        <p:txBody>
          <a:bodyPr>
            <a:noAutofit/>
          </a:bodyPr>
          <a:lstStyle/>
          <a:p>
            <a:r>
              <a:rPr lang="en-US" sz="4000" dirty="0"/>
              <a:t>Clustering with prior labeled data</a:t>
            </a:r>
          </a:p>
        </p:txBody>
      </p:sp>
      <p:sp>
        <p:nvSpPr>
          <p:cNvPr id="3" name="Oval 2"/>
          <p:cNvSpPr/>
          <p:nvPr/>
        </p:nvSpPr>
        <p:spPr>
          <a:xfrm>
            <a:off x="2760304" y="7044946"/>
            <a:ext cx="1603004" cy="16030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4526877" y="7044946"/>
            <a:ext cx="1603004" cy="98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4526877" y="7617148"/>
            <a:ext cx="1603004" cy="992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172420" y="1038874"/>
            <a:ext cx="3022526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1" name="Rectangle 740"/>
          <p:cNvSpPr/>
          <p:nvPr/>
        </p:nvSpPr>
        <p:spPr>
          <a:xfrm>
            <a:off x="3194945" y="1039729"/>
            <a:ext cx="2742815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5" y="1127510"/>
            <a:ext cx="2537680" cy="1312278"/>
          </a:xfrm>
          <a:prstGeom prst="rect">
            <a:avLst/>
          </a:prstGeom>
        </p:spPr>
      </p:pic>
      <p:sp>
        <p:nvSpPr>
          <p:cNvPr id="742" name="Rectangle 741"/>
          <p:cNvSpPr/>
          <p:nvPr/>
        </p:nvSpPr>
        <p:spPr>
          <a:xfrm>
            <a:off x="5937760" y="1039729"/>
            <a:ext cx="3022524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3" name="Oval 742"/>
          <p:cNvSpPr/>
          <p:nvPr/>
        </p:nvSpPr>
        <p:spPr>
          <a:xfrm rot="11406080">
            <a:off x="684705" y="7420548"/>
            <a:ext cx="1087294" cy="10269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4" name="Oval 743"/>
          <p:cNvSpPr/>
          <p:nvPr/>
        </p:nvSpPr>
        <p:spPr>
          <a:xfrm rot="11406080">
            <a:off x="-878505" y="7537518"/>
            <a:ext cx="1281281" cy="733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5" name="Oval 744"/>
          <p:cNvSpPr/>
          <p:nvPr/>
        </p:nvSpPr>
        <p:spPr>
          <a:xfrm rot="11406080">
            <a:off x="-803778" y="7116496"/>
            <a:ext cx="1281281" cy="73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21" name="Group 520"/>
          <p:cNvGrpSpPr/>
          <p:nvPr/>
        </p:nvGrpSpPr>
        <p:grpSpPr>
          <a:xfrm rot="16200000">
            <a:off x="4321995" y="1493250"/>
            <a:ext cx="1202749" cy="649529"/>
            <a:chOff x="6279364" y="3141685"/>
            <a:chExt cx="2062917" cy="1237989"/>
          </a:xfrm>
          <a:solidFill>
            <a:schemeClr val="tx1"/>
          </a:solidFill>
        </p:grpSpPr>
        <p:sp>
          <p:nvSpPr>
            <p:cNvPr id="522" name="Oval 521"/>
            <p:cNvSpPr/>
            <p:nvPr/>
          </p:nvSpPr>
          <p:spPr>
            <a:xfrm>
              <a:off x="6486533" y="34236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3" name="Oval 522"/>
            <p:cNvSpPr/>
            <p:nvPr/>
          </p:nvSpPr>
          <p:spPr>
            <a:xfrm>
              <a:off x="6385330" y="362772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4" name="Oval 523"/>
            <p:cNvSpPr/>
            <p:nvPr/>
          </p:nvSpPr>
          <p:spPr>
            <a:xfrm>
              <a:off x="6486533" y="38551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5" name="Oval 524"/>
            <p:cNvSpPr/>
            <p:nvPr/>
          </p:nvSpPr>
          <p:spPr>
            <a:xfrm>
              <a:off x="6279364" y="376512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6" name="Oval 525"/>
            <p:cNvSpPr/>
            <p:nvPr/>
          </p:nvSpPr>
          <p:spPr>
            <a:xfrm>
              <a:off x="6554180" y="40975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7" name="Oval 526"/>
            <p:cNvSpPr/>
            <p:nvPr/>
          </p:nvSpPr>
          <p:spPr>
            <a:xfrm>
              <a:off x="6980424" y="42786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8" name="Oval 527"/>
            <p:cNvSpPr/>
            <p:nvPr/>
          </p:nvSpPr>
          <p:spPr>
            <a:xfrm>
              <a:off x="7314542" y="419699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9" name="Oval 528"/>
            <p:cNvSpPr/>
            <p:nvPr/>
          </p:nvSpPr>
          <p:spPr>
            <a:xfrm>
              <a:off x="7669349" y="41062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0" name="Oval 529"/>
            <p:cNvSpPr/>
            <p:nvPr/>
          </p:nvSpPr>
          <p:spPr>
            <a:xfrm>
              <a:off x="7516949" y="43123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1" name="Oval 530"/>
            <p:cNvSpPr/>
            <p:nvPr/>
          </p:nvSpPr>
          <p:spPr>
            <a:xfrm>
              <a:off x="7969899" y="41520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2" name="Oval 531"/>
            <p:cNvSpPr/>
            <p:nvPr/>
          </p:nvSpPr>
          <p:spPr>
            <a:xfrm>
              <a:off x="7745173" y="42193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3" name="Oval 532"/>
            <p:cNvSpPr/>
            <p:nvPr/>
          </p:nvSpPr>
          <p:spPr>
            <a:xfrm>
              <a:off x="8080929" y="400849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4" name="Oval 533"/>
            <p:cNvSpPr/>
            <p:nvPr/>
          </p:nvSpPr>
          <p:spPr>
            <a:xfrm>
              <a:off x="8082598" y="36978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5" name="Oval 534"/>
            <p:cNvSpPr/>
            <p:nvPr/>
          </p:nvSpPr>
          <p:spPr>
            <a:xfrm>
              <a:off x="8208805" y="38474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6" name="Oval 535"/>
            <p:cNvSpPr/>
            <p:nvPr/>
          </p:nvSpPr>
          <p:spPr>
            <a:xfrm>
              <a:off x="8274963" y="368003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7" name="Oval 536"/>
            <p:cNvSpPr/>
            <p:nvPr/>
          </p:nvSpPr>
          <p:spPr>
            <a:xfrm>
              <a:off x="8114588" y="34942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8" name="Oval 537"/>
            <p:cNvSpPr/>
            <p:nvPr/>
          </p:nvSpPr>
          <p:spPr>
            <a:xfrm>
              <a:off x="8231388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9" name="Oval 538"/>
            <p:cNvSpPr/>
            <p:nvPr/>
          </p:nvSpPr>
          <p:spPr>
            <a:xfrm>
              <a:off x="7970018" y="330807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0" name="Oval 539"/>
            <p:cNvSpPr/>
            <p:nvPr/>
          </p:nvSpPr>
          <p:spPr>
            <a:xfrm>
              <a:off x="7635690" y="324872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1" name="Oval 540"/>
            <p:cNvSpPr/>
            <p:nvPr/>
          </p:nvSpPr>
          <p:spPr>
            <a:xfrm>
              <a:off x="7347544" y="314168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2" name="Oval 541"/>
            <p:cNvSpPr/>
            <p:nvPr/>
          </p:nvSpPr>
          <p:spPr>
            <a:xfrm>
              <a:off x="7089387" y="32150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3" name="Oval 542"/>
            <p:cNvSpPr/>
            <p:nvPr/>
          </p:nvSpPr>
          <p:spPr>
            <a:xfrm>
              <a:off x="6861535" y="32446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4" name="Oval 543"/>
            <p:cNvSpPr/>
            <p:nvPr/>
          </p:nvSpPr>
          <p:spPr>
            <a:xfrm>
              <a:off x="6788548" y="334903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5" name="Oval 544"/>
            <p:cNvSpPr/>
            <p:nvPr/>
          </p:nvSpPr>
          <p:spPr>
            <a:xfrm>
              <a:off x="6563003" y="330883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6" name="Oval 545"/>
            <p:cNvSpPr/>
            <p:nvPr/>
          </p:nvSpPr>
          <p:spPr>
            <a:xfrm>
              <a:off x="6581539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7" name="Oval 546"/>
            <p:cNvSpPr/>
            <p:nvPr/>
          </p:nvSpPr>
          <p:spPr>
            <a:xfrm>
              <a:off x="6727813" y="37753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8" name="Oval 547"/>
            <p:cNvSpPr/>
            <p:nvPr/>
          </p:nvSpPr>
          <p:spPr>
            <a:xfrm>
              <a:off x="6913106" y="38952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9" name="Oval 548"/>
            <p:cNvSpPr/>
            <p:nvPr/>
          </p:nvSpPr>
          <p:spPr>
            <a:xfrm>
              <a:off x="7243120" y="38878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0" name="Oval 549"/>
            <p:cNvSpPr/>
            <p:nvPr/>
          </p:nvSpPr>
          <p:spPr>
            <a:xfrm>
              <a:off x="7287897" y="36899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1" name="Oval 550"/>
            <p:cNvSpPr/>
            <p:nvPr/>
          </p:nvSpPr>
          <p:spPr>
            <a:xfrm>
              <a:off x="7381203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2" name="Oval 551"/>
            <p:cNvSpPr/>
            <p:nvPr/>
          </p:nvSpPr>
          <p:spPr>
            <a:xfrm>
              <a:off x="7446603" y="37096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3" name="Oval 552"/>
            <p:cNvSpPr/>
            <p:nvPr/>
          </p:nvSpPr>
          <p:spPr>
            <a:xfrm>
              <a:off x="7421145" y="388112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4" name="Oval 553"/>
            <p:cNvSpPr/>
            <p:nvPr/>
          </p:nvSpPr>
          <p:spPr>
            <a:xfrm>
              <a:off x="7599170" y="387601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5" name="Oval 554"/>
            <p:cNvSpPr/>
            <p:nvPr/>
          </p:nvSpPr>
          <p:spPr>
            <a:xfrm>
              <a:off x="7724273" y="36389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6" name="Oval 555"/>
            <p:cNvSpPr/>
            <p:nvPr/>
          </p:nvSpPr>
          <p:spPr>
            <a:xfrm>
              <a:off x="7724273" y="3491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7" name="Oval 556"/>
            <p:cNvSpPr/>
            <p:nvPr/>
          </p:nvSpPr>
          <p:spPr>
            <a:xfrm>
              <a:off x="7480262" y="34604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8" name="Oval 557"/>
            <p:cNvSpPr/>
            <p:nvPr/>
          </p:nvSpPr>
          <p:spPr>
            <a:xfrm>
              <a:off x="7150053" y="33321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9" name="Oval 558"/>
            <p:cNvSpPr/>
            <p:nvPr/>
          </p:nvSpPr>
          <p:spPr>
            <a:xfrm>
              <a:off x="7071792" y="35120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0" name="Oval 559"/>
            <p:cNvSpPr/>
            <p:nvPr/>
          </p:nvSpPr>
          <p:spPr>
            <a:xfrm>
              <a:off x="6853026" y="34671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1" name="Oval 560"/>
            <p:cNvSpPr/>
            <p:nvPr/>
          </p:nvSpPr>
          <p:spPr>
            <a:xfrm>
              <a:off x="6784055" y="35617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2" name="Oval 561"/>
            <p:cNvSpPr/>
            <p:nvPr/>
          </p:nvSpPr>
          <p:spPr>
            <a:xfrm>
              <a:off x="6697011" y="34501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3" name="Oval 562"/>
            <p:cNvSpPr/>
            <p:nvPr/>
          </p:nvSpPr>
          <p:spPr>
            <a:xfrm>
              <a:off x="6879779" y="3703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4" name="Oval 563"/>
            <p:cNvSpPr/>
            <p:nvPr/>
          </p:nvSpPr>
          <p:spPr>
            <a:xfrm>
              <a:off x="6768740" y="39551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5" name="Oval 564"/>
            <p:cNvSpPr/>
            <p:nvPr/>
          </p:nvSpPr>
          <p:spPr>
            <a:xfrm>
              <a:off x="7004474" y="408695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6" name="Oval 565"/>
            <p:cNvSpPr/>
            <p:nvPr/>
          </p:nvSpPr>
          <p:spPr>
            <a:xfrm>
              <a:off x="7100773" y="386700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7" name="Oval 566"/>
            <p:cNvSpPr/>
            <p:nvPr/>
          </p:nvSpPr>
          <p:spPr>
            <a:xfrm>
              <a:off x="6983777" y="36145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8" name="Oval 567"/>
            <p:cNvSpPr/>
            <p:nvPr/>
          </p:nvSpPr>
          <p:spPr>
            <a:xfrm>
              <a:off x="7129006" y="37023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9" name="Oval 568"/>
            <p:cNvSpPr/>
            <p:nvPr/>
          </p:nvSpPr>
          <p:spPr>
            <a:xfrm>
              <a:off x="7127254" y="4038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0" name="Oval 569"/>
            <p:cNvSpPr/>
            <p:nvPr/>
          </p:nvSpPr>
          <p:spPr>
            <a:xfrm>
              <a:off x="7310438" y="40250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1" name="Oval 570"/>
            <p:cNvSpPr/>
            <p:nvPr/>
          </p:nvSpPr>
          <p:spPr>
            <a:xfrm>
              <a:off x="7444623" y="41616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2" name="Oval 571"/>
            <p:cNvSpPr/>
            <p:nvPr/>
          </p:nvSpPr>
          <p:spPr>
            <a:xfrm>
              <a:off x="7466848" y="398528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3" name="Oval 572"/>
            <p:cNvSpPr/>
            <p:nvPr/>
          </p:nvSpPr>
          <p:spPr>
            <a:xfrm>
              <a:off x="7818477" y="39854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4" name="Oval 573"/>
            <p:cNvSpPr/>
            <p:nvPr/>
          </p:nvSpPr>
          <p:spPr>
            <a:xfrm>
              <a:off x="7818477" y="37937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5" name="Oval 574"/>
            <p:cNvSpPr/>
            <p:nvPr/>
          </p:nvSpPr>
          <p:spPr>
            <a:xfrm>
              <a:off x="7860333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6" name="Oval 575"/>
            <p:cNvSpPr/>
            <p:nvPr/>
          </p:nvSpPr>
          <p:spPr>
            <a:xfrm>
              <a:off x="7862762" y="34739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7" name="Oval 576"/>
            <p:cNvSpPr/>
            <p:nvPr/>
          </p:nvSpPr>
          <p:spPr>
            <a:xfrm>
              <a:off x="7690614" y="33504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8" name="Oval 577"/>
            <p:cNvSpPr/>
            <p:nvPr/>
          </p:nvSpPr>
          <p:spPr>
            <a:xfrm>
              <a:off x="7560246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9" name="Oval 578"/>
            <p:cNvSpPr/>
            <p:nvPr/>
          </p:nvSpPr>
          <p:spPr>
            <a:xfrm>
              <a:off x="7287897" y="33219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0" name="Oval 579"/>
            <p:cNvSpPr/>
            <p:nvPr/>
          </p:nvSpPr>
          <p:spPr>
            <a:xfrm>
              <a:off x="7212600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1" name="Oval 580"/>
            <p:cNvSpPr/>
            <p:nvPr/>
          </p:nvSpPr>
          <p:spPr>
            <a:xfrm>
              <a:off x="7434867" y="32461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2" name="Oval 581"/>
            <p:cNvSpPr/>
            <p:nvPr/>
          </p:nvSpPr>
          <p:spPr>
            <a:xfrm>
              <a:off x="6976415" y="338095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3" name="Oval 582"/>
            <p:cNvSpPr/>
            <p:nvPr/>
          </p:nvSpPr>
          <p:spPr>
            <a:xfrm>
              <a:off x="6768740" y="416278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4" name="Oval 583"/>
            <p:cNvSpPr/>
            <p:nvPr/>
          </p:nvSpPr>
          <p:spPr>
            <a:xfrm>
              <a:off x="7236251" y="37256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5" name="Oval 584"/>
            <p:cNvSpPr/>
            <p:nvPr/>
          </p:nvSpPr>
          <p:spPr>
            <a:xfrm>
              <a:off x="7384871" y="38304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6" name="Oval 585"/>
            <p:cNvSpPr/>
            <p:nvPr/>
          </p:nvSpPr>
          <p:spPr>
            <a:xfrm>
              <a:off x="7374907" y="36289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7" name="Oval 586"/>
            <p:cNvSpPr/>
            <p:nvPr/>
          </p:nvSpPr>
          <p:spPr>
            <a:xfrm>
              <a:off x="7480313" y="35785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8" name="Oval 587"/>
            <p:cNvSpPr/>
            <p:nvPr/>
          </p:nvSpPr>
          <p:spPr>
            <a:xfrm>
              <a:off x="7583574" y="37669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9" name="Oval 588"/>
            <p:cNvSpPr/>
            <p:nvPr/>
          </p:nvSpPr>
          <p:spPr>
            <a:xfrm>
              <a:off x="7371579" y="39694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0" name="Oval 589"/>
            <p:cNvSpPr/>
            <p:nvPr/>
          </p:nvSpPr>
          <p:spPr>
            <a:xfrm>
              <a:off x="7040515" y="37101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1" name="Oval 590"/>
            <p:cNvSpPr/>
            <p:nvPr/>
          </p:nvSpPr>
          <p:spPr>
            <a:xfrm>
              <a:off x="7135304" y="35909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2" name="Oval 591"/>
            <p:cNvSpPr/>
            <p:nvPr/>
          </p:nvSpPr>
          <p:spPr>
            <a:xfrm>
              <a:off x="7428448" y="3444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3" name="Oval 592"/>
            <p:cNvSpPr/>
            <p:nvPr/>
          </p:nvSpPr>
          <p:spPr>
            <a:xfrm>
              <a:off x="7206922" y="340594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4" name="Oval 593"/>
            <p:cNvSpPr/>
            <p:nvPr/>
          </p:nvSpPr>
          <p:spPr>
            <a:xfrm>
              <a:off x="7168091" y="40543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5" name="Oval 594"/>
            <p:cNvSpPr/>
            <p:nvPr/>
          </p:nvSpPr>
          <p:spPr>
            <a:xfrm>
              <a:off x="6931028" y="3902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6" name="Oval 595"/>
            <p:cNvSpPr/>
            <p:nvPr/>
          </p:nvSpPr>
          <p:spPr>
            <a:xfrm>
              <a:off x="6947697" y="3769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7" name="Oval 596"/>
            <p:cNvSpPr/>
            <p:nvPr/>
          </p:nvSpPr>
          <p:spPr>
            <a:xfrm>
              <a:off x="7071522" y="38621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8" name="Oval 597"/>
            <p:cNvSpPr/>
            <p:nvPr/>
          </p:nvSpPr>
          <p:spPr>
            <a:xfrm>
              <a:off x="7066760" y="39788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9" name="Oval 598"/>
            <p:cNvSpPr/>
            <p:nvPr/>
          </p:nvSpPr>
          <p:spPr>
            <a:xfrm>
              <a:off x="7273928" y="39431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0" name="Oval 599"/>
            <p:cNvSpPr/>
            <p:nvPr/>
          </p:nvSpPr>
          <p:spPr>
            <a:xfrm>
              <a:off x="6840541" y="353357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1" name="Oval 600"/>
            <p:cNvSpPr/>
            <p:nvPr/>
          </p:nvSpPr>
          <p:spPr>
            <a:xfrm>
              <a:off x="6826253" y="39598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2" name="Oval 601"/>
            <p:cNvSpPr/>
            <p:nvPr/>
          </p:nvSpPr>
          <p:spPr>
            <a:xfrm>
              <a:off x="7535865" y="4045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3" name="Oval 602"/>
            <p:cNvSpPr/>
            <p:nvPr/>
          </p:nvSpPr>
          <p:spPr>
            <a:xfrm>
              <a:off x="7504909" y="37669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4" name="Oval 603"/>
            <p:cNvSpPr/>
            <p:nvPr/>
          </p:nvSpPr>
          <p:spPr>
            <a:xfrm>
              <a:off x="7026277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5" name="Oval 604"/>
            <p:cNvSpPr/>
            <p:nvPr/>
          </p:nvSpPr>
          <p:spPr>
            <a:xfrm>
              <a:off x="7207252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6" name="Oval 605"/>
            <p:cNvSpPr/>
            <p:nvPr/>
          </p:nvSpPr>
          <p:spPr>
            <a:xfrm>
              <a:off x="7576346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7" name="Oval 606"/>
            <p:cNvSpPr/>
            <p:nvPr/>
          </p:nvSpPr>
          <p:spPr>
            <a:xfrm>
              <a:off x="7552533" y="36192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8" name="Oval 607"/>
            <p:cNvSpPr/>
            <p:nvPr/>
          </p:nvSpPr>
          <p:spPr>
            <a:xfrm>
              <a:off x="7212015" y="36431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9" name="Oval 608"/>
            <p:cNvSpPr/>
            <p:nvPr/>
          </p:nvSpPr>
          <p:spPr>
            <a:xfrm>
              <a:off x="6876258" y="380265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0" name="Oval 609"/>
            <p:cNvSpPr/>
            <p:nvPr/>
          </p:nvSpPr>
          <p:spPr>
            <a:xfrm>
              <a:off x="6938171" y="38240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1" name="Oval 610"/>
            <p:cNvSpPr/>
            <p:nvPr/>
          </p:nvSpPr>
          <p:spPr>
            <a:xfrm>
              <a:off x="7069140" y="37740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2" name="Oval 611"/>
            <p:cNvSpPr/>
            <p:nvPr/>
          </p:nvSpPr>
          <p:spPr>
            <a:xfrm>
              <a:off x="7200109" y="39741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3" name="Oval 612"/>
            <p:cNvSpPr/>
            <p:nvPr/>
          </p:nvSpPr>
          <p:spPr>
            <a:xfrm>
              <a:off x="6719096" y="36764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4" name="Oval 613"/>
            <p:cNvSpPr/>
            <p:nvPr/>
          </p:nvSpPr>
          <p:spPr>
            <a:xfrm>
              <a:off x="6928646" y="35073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5" name="Oval 614"/>
            <p:cNvSpPr/>
            <p:nvPr/>
          </p:nvSpPr>
          <p:spPr>
            <a:xfrm>
              <a:off x="7676359" y="37907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6" name="Oval 615"/>
            <p:cNvSpPr/>
            <p:nvPr/>
          </p:nvSpPr>
          <p:spPr>
            <a:xfrm>
              <a:off x="7490621" y="3664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7" name="Oval 616"/>
            <p:cNvSpPr/>
            <p:nvPr/>
          </p:nvSpPr>
          <p:spPr>
            <a:xfrm>
              <a:off x="7588252" y="34454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8" name="Oval 617"/>
            <p:cNvSpPr/>
            <p:nvPr/>
          </p:nvSpPr>
          <p:spPr>
            <a:xfrm>
              <a:off x="7683502" y="37002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9" name="Oval 618"/>
            <p:cNvSpPr/>
            <p:nvPr/>
          </p:nvSpPr>
          <p:spPr>
            <a:xfrm>
              <a:off x="7302502" y="34121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0" name="Oval 619"/>
            <p:cNvSpPr/>
            <p:nvPr/>
          </p:nvSpPr>
          <p:spPr>
            <a:xfrm>
              <a:off x="7140577" y="35026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1" name="Oval 620"/>
            <p:cNvSpPr/>
            <p:nvPr/>
          </p:nvSpPr>
          <p:spPr>
            <a:xfrm>
              <a:off x="7228684" y="39050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2" name="Oval 621"/>
            <p:cNvSpPr/>
            <p:nvPr/>
          </p:nvSpPr>
          <p:spPr>
            <a:xfrm>
              <a:off x="7083428" y="39455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3" name="Oval 622"/>
            <p:cNvSpPr/>
            <p:nvPr/>
          </p:nvSpPr>
          <p:spPr>
            <a:xfrm>
              <a:off x="7442997" y="38312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4" name="Oval 623"/>
            <p:cNvSpPr/>
            <p:nvPr/>
          </p:nvSpPr>
          <p:spPr>
            <a:xfrm>
              <a:off x="7621591" y="36550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5" name="Oval 624"/>
            <p:cNvSpPr/>
            <p:nvPr/>
          </p:nvSpPr>
          <p:spPr>
            <a:xfrm>
              <a:off x="7481097" y="37264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6" name="Oval 625"/>
            <p:cNvSpPr/>
            <p:nvPr/>
          </p:nvSpPr>
          <p:spPr>
            <a:xfrm>
              <a:off x="7233447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7" name="Oval 626"/>
            <p:cNvSpPr/>
            <p:nvPr/>
          </p:nvSpPr>
          <p:spPr>
            <a:xfrm>
              <a:off x="7366797" y="36597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8" name="Oval 627"/>
            <p:cNvSpPr/>
            <p:nvPr/>
          </p:nvSpPr>
          <p:spPr>
            <a:xfrm>
              <a:off x="7097716" y="36240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9" name="Oval 628"/>
            <p:cNvSpPr/>
            <p:nvPr/>
          </p:nvSpPr>
          <p:spPr>
            <a:xfrm>
              <a:off x="7192966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0" name="Oval 629"/>
            <p:cNvSpPr/>
            <p:nvPr/>
          </p:nvSpPr>
          <p:spPr>
            <a:xfrm>
              <a:off x="7447760" y="38478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1" name="Oval 630"/>
            <p:cNvSpPr/>
            <p:nvPr/>
          </p:nvSpPr>
          <p:spPr>
            <a:xfrm>
              <a:off x="7571585" y="37335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2" name="Oval 631"/>
            <p:cNvSpPr/>
            <p:nvPr/>
          </p:nvSpPr>
          <p:spPr>
            <a:xfrm>
              <a:off x="7450142" y="397410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95360" y="40383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4" name="Oval 633"/>
            <p:cNvSpPr/>
            <p:nvPr/>
          </p:nvSpPr>
          <p:spPr>
            <a:xfrm>
              <a:off x="7207254" y="37288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5" name="Oval 634"/>
            <p:cNvSpPr/>
            <p:nvPr/>
          </p:nvSpPr>
          <p:spPr>
            <a:xfrm>
              <a:off x="7038185" y="36621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38160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7" name="Oval 636"/>
            <p:cNvSpPr/>
            <p:nvPr/>
          </p:nvSpPr>
          <p:spPr>
            <a:xfrm>
              <a:off x="7283453" y="36359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8" name="Oval 637"/>
            <p:cNvSpPr/>
            <p:nvPr/>
          </p:nvSpPr>
          <p:spPr>
            <a:xfrm>
              <a:off x="7381084" y="3521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9" name="Oval 638"/>
            <p:cNvSpPr/>
            <p:nvPr/>
          </p:nvSpPr>
          <p:spPr>
            <a:xfrm>
              <a:off x="7421565" y="37431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0" name="Oval 639"/>
            <p:cNvSpPr/>
            <p:nvPr/>
          </p:nvSpPr>
          <p:spPr>
            <a:xfrm>
              <a:off x="7202490" y="4005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1" name="Oval 640"/>
            <p:cNvSpPr/>
            <p:nvPr/>
          </p:nvSpPr>
          <p:spPr>
            <a:xfrm>
              <a:off x="7133434" y="41169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2" name="Oval 641"/>
            <p:cNvSpPr/>
            <p:nvPr/>
          </p:nvSpPr>
          <p:spPr>
            <a:xfrm>
              <a:off x="7364415" y="4147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3" name="Oval 642"/>
            <p:cNvSpPr/>
            <p:nvPr/>
          </p:nvSpPr>
          <p:spPr>
            <a:xfrm>
              <a:off x="7757321" y="39336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4" name="Oval 643"/>
            <p:cNvSpPr/>
            <p:nvPr/>
          </p:nvSpPr>
          <p:spPr>
            <a:xfrm>
              <a:off x="7933533" y="37502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5" name="Oval 644"/>
            <p:cNvSpPr/>
            <p:nvPr/>
          </p:nvSpPr>
          <p:spPr>
            <a:xfrm>
              <a:off x="6969127" y="360501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6" name="Oval 645"/>
            <p:cNvSpPr/>
            <p:nvPr/>
          </p:nvSpPr>
          <p:spPr>
            <a:xfrm>
              <a:off x="6921502" y="38193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7" name="Oval 646"/>
            <p:cNvSpPr/>
            <p:nvPr/>
          </p:nvSpPr>
          <p:spPr>
            <a:xfrm>
              <a:off x="7328696" y="37097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8" name="Oval 647"/>
            <p:cNvSpPr/>
            <p:nvPr/>
          </p:nvSpPr>
          <p:spPr>
            <a:xfrm>
              <a:off x="7454902" y="3624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9" name="Oval 648"/>
            <p:cNvSpPr/>
            <p:nvPr/>
          </p:nvSpPr>
          <p:spPr>
            <a:xfrm>
              <a:off x="7081046" y="35430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0" name="Oval 649"/>
            <p:cNvSpPr/>
            <p:nvPr/>
          </p:nvSpPr>
          <p:spPr>
            <a:xfrm>
              <a:off x="7276309" y="35240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1" name="Oval 650"/>
            <p:cNvSpPr/>
            <p:nvPr/>
          </p:nvSpPr>
          <p:spPr>
            <a:xfrm>
              <a:off x="7388228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2" name="Oval 651"/>
            <p:cNvSpPr/>
            <p:nvPr/>
          </p:nvSpPr>
          <p:spPr>
            <a:xfrm>
              <a:off x="7271546" y="37574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3" name="Oval 652"/>
            <p:cNvSpPr/>
            <p:nvPr/>
          </p:nvSpPr>
          <p:spPr>
            <a:xfrm>
              <a:off x="7321553" y="39098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42" y="1195363"/>
            <a:ext cx="2683997" cy="1202540"/>
          </a:xfrm>
          <a:prstGeom prst="rect">
            <a:avLst/>
          </a:prstGeom>
        </p:spPr>
      </p:pic>
      <p:grpSp>
        <p:nvGrpSpPr>
          <p:cNvPr id="654" name="Group 653"/>
          <p:cNvGrpSpPr/>
          <p:nvPr/>
        </p:nvGrpSpPr>
        <p:grpSpPr>
          <a:xfrm rot="16200000">
            <a:off x="3330543" y="1493250"/>
            <a:ext cx="1202749" cy="649529"/>
            <a:chOff x="6279364" y="3141685"/>
            <a:chExt cx="2062917" cy="1237989"/>
          </a:xfrm>
          <a:solidFill>
            <a:schemeClr val="tx1"/>
          </a:solidFill>
        </p:grpSpPr>
        <p:sp>
          <p:nvSpPr>
            <p:cNvPr id="655" name="Oval 654"/>
            <p:cNvSpPr/>
            <p:nvPr/>
          </p:nvSpPr>
          <p:spPr>
            <a:xfrm>
              <a:off x="6486533" y="34236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6" name="Oval 655"/>
            <p:cNvSpPr/>
            <p:nvPr/>
          </p:nvSpPr>
          <p:spPr>
            <a:xfrm>
              <a:off x="6385330" y="362772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7" name="Oval 656"/>
            <p:cNvSpPr/>
            <p:nvPr/>
          </p:nvSpPr>
          <p:spPr>
            <a:xfrm>
              <a:off x="6486533" y="38551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8" name="Oval 657"/>
            <p:cNvSpPr/>
            <p:nvPr/>
          </p:nvSpPr>
          <p:spPr>
            <a:xfrm>
              <a:off x="6279364" y="376512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9" name="Oval 658"/>
            <p:cNvSpPr/>
            <p:nvPr/>
          </p:nvSpPr>
          <p:spPr>
            <a:xfrm>
              <a:off x="6554180" y="40975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0" name="Oval 659"/>
            <p:cNvSpPr/>
            <p:nvPr/>
          </p:nvSpPr>
          <p:spPr>
            <a:xfrm>
              <a:off x="6980424" y="42786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1" name="Oval 660"/>
            <p:cNvSpPr/>
            <p:nvPr/>
          </p:nvSpPr>
          <p:spPr>
            <a:xfrm>
              <a:off x="7314542" y="419699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2" name="Oval 661"/>
            <p:cNvSpPr/>
            <p:nvPr/>
          </p:nvSpPr>
          <p:spPr>
            <a:xfrm>
              <a:off x="7669349" y="41062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3" name="Oval 662"/>
            <p:cNvSpPr/>
            <p:nvPr/>
          </p:nvSpPr>
          <p:spPr>
            <a:xfrm>
              <a:off x="7516949" y="43123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4" name="Oval 663"/>
            <p:cNvSpPr/>
            <p:nvPr/>
          </p:nvSpPr>
          <p:spPr>
            <a:xfrm>
              <a:off x="7969899" y="41520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5" name="Oval 664"/>
            <p:cNvSpPr/>
            <p:nvPr/>
          </p:nvSpPr>
          <p:spPr>
            <a:xfrm>
              <a:off x="7745173" y="42193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6" name="Oval 665"/>
            <p:cNvSpPr/>
            <p:nvPr/>
          </p:nvSpPr>
          <p:spPr>
            <a:xfrm>
              <a:off x="8080929" y="400849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7" name="Oval 666"/>
            <p:cNvSpPr/>
            <p:nvPr/>
          </p:nvSpPr>
          <p:spPr>
            <a:xfrm>
              <a:off x="8082598" y="36978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8" name="Oval 667"/>
            <p:cNvSpPr/>
            <p:nvPr/>
          </p:nvSpPr>
          <p:spPr>
            <a:xfrm>
              <a:off x="8208805" y="38474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9" name="Oval 668"/>
            <p:cNvSpPr/>
            <p:nvPr/>
          </p:nvSpPr>
          <p:spPr>
            <a:xfrm>
              <a:off x="8274963" y="368003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0" name="Oval 669"/>
            <p:cNvSpPr/>
            <p:nvPr/>
          </p:nvSpPr>
          <p:spPr>
            <a:xfrm>
              <a:off x="8114588" y="34942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1" name="Oval 670"/>
            <p:cNvSpPr/>
            <p:nvPr/>
          </p:nvSpPr>
          <p:spPr>
            <a:xfrm>
              <a:off x="8231388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2" name="Oval 671"/>
            <p:cNvSpPr/>
            <p:nvPr/>
          </p:nvSpPr>
          <p:spPr>
            <a:xfrm>
              <a:off x="7970018" y="330807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3" name="Oval 672"/>
            <p:cNvSpPr/>
            <p:nvPr/>
          </p:nvSpPr>
          <p:spPr>
            <a:xfrm>
              <a:off x="7635690" y="324872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4" name="Oval 673"/>
            <p:cNvSpPr/>
            <p:nvPr/>
          </p:nvSpPr>
          <p:spPr>
            <a:xfrm>
              <a:off x="7347544" y="314168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5" name="Oval 674"/>
            <p:cNvSpPr/>
            <p:nvPr/>
          </p:nvSpPr>
          <p:spPr>
            <a:xfrm>
              <a:off x="7089387" y="32150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6" name="Oval 675"/>
            <p:cNvSpPr/>
            <p:nvPr/>
          </p:nvSpPr>
          <p:spPr>
            <a:xfrm>
              <a:off x="6861535" y="32446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7" name="Oval 676"/>
            <p:cNvSpPr/>
            <p:nvPr/>
          </p:nvSpPr>
          <p:spPr>
            <a:xfrm>
              <a:off x="6788548" y="334903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8" name="Oval 677"/>
            <p:cNvSpPr/>
            <p:nvPr/>
          </p:nvSpPr>
          <p:spPr>
            <a:xfrm>
              <a:off x="6563003" y="330883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9" name="Oval 678"/>
            <p:cNvSpPr/>
            <p:nvPr/>
          </p:nvSpPr>
          <p:spPr>
            <a:xfrm>
              <a:off x="6581539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27813" y="37753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1" name="Oval 680"/>
            <p:cNvSpPr/>
            <p:nvPr/>
          </p:nvSpPr>
          <p:spPr>
            <a:xfrm>
              <a:off x="6913106" y="38952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2" name="Oval 681"/>
            <p:cNvSpPr/>
            <p:nvPr/>
          </p:nvSpPr>
          <p:spPr>
            <a:xfrm>
              <a:off x="7243120" y="38878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3" name="Oval 682"/>
            <p:cNvSpPr/>
            <p:nvPr/>
          </p:nvSpPr>
          <p:spPr>
            <a:xfrm>
              <a:off x="7287897" y="36899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4" name="Oval 683"/>
            <p:cNvSpPr/>
            <p:nvPr/>
          </p:nvSpPr>
          <p:spPr>
            <a:xfrm>
              <a:off x="7381203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5" name="Oval 684"/>
            <p:cNvSpPr/>
            <p:nvPr/>
          </p:nvSpPr>
          <p:spPr>
            <a:xfrm>
              <a:off x="7446603" y="37096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6" name="Oval 685"/>
            <p:cNvSpPr/>
            <p:nvPr/>
          </p:nvSpPr>
          <p:spPr>
            <a:xfrm>
              <a:off x="7421145" y="388112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7" name="Oval 686"/>
            <p:cNvSpPr/>
            <p:nvPr/>
          </p:nvSpPr>
          <p:spPr>
            <a:xfrm>
              <a:off x="7599170" y="387601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8" name="Oval 687"/>
            <p:cNvSpPr/>
            <p:nvPr/>
          </p:nvSpPr>
          <p:spPr>
            <a:xfrm>
              <a:off x="7724273" y="36389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9" name="Oval 688"/>
            <p:cNvSpPr/>
            <p:nvPr/>
          </p:nvSpPr>
          <p:spPr>
            <a:xfrm>
              <a:off x="7724273" y="3491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0" name="Oval 689"/>
            <p:cNvSpPr/>
            <p:nvPr/>
          </p:nvSpPr>
          <p:spPr>
            <a:xfrm>
              <a:off x="7480262" y="34604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1" name="Oval 690"/>
            <p:cNvSpPr/>
            <p:nvPr/>
          </p:nvSpPr>
          <p:spPr>
            <a:xfrm>
              <a:off x="7150053" y="33321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2" name="Oval 691"/>
            <p:cNvSpPr/>
            <p:nvPr/>
          </p:nvSpPr>
          <p:spPr>
            <a:xfrm>
              <a:off x="7071792" y="35120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3" name="Oval 692"/>
            <p:cNvSpPr/>
            <p:nvPr/>
          </p:nvSpPr>
          <p:spPr>
            <a:xfrm>
              <a:off x="6853026" y="34671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4" name="Oval 693"/>
            <p:cNvSpPr/>
            <p:nvPr/>
          </p:nvSpPr>
          <p:spPr>
            <a:xfrm>
              <a:off x="6784055" y="35617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5" name="Oval 694"/>
            <p:cNvSpPr/>
            <p:nvPr/>
          </p:nvSpPr>
          <p:spPr>
            <a:xfrm>
              <a:off x="6697011" y="34501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6" name="Oval 695"/>
            <p:cNvSpPr/>
            <p:nvPr/>
          </p:nvSpPr>
          <p:spPr>
            <a:xfrm>
              <a:off x="6879779" y="3703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7" name="Oval 696"/>
            <p:cNvSpPr/>
            <p:nvPr/>
          </p:nvSpPr>
          <p:spPr>
            <a:xfrm>
              <a:off x="6768740" y="39551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8" name="Oval 697"/>
            <p:cNvSpPr/>
            <p:nvPr/>
          </p:nvSpPr>
          <p:spPr>
            <a:xfrm>
              <a:off x="7004474" y="408695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9" name="Oval 698"/>
            <p:cNvSpPr/>
            <p:nvPr/>
          </p:nvSpPr>
          <p:spPr>
            <a:xfrm>
              <a:off x="7100773" y="386700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0" name="Oval 699"/>
            <p:cNvSpPr/>
            <p:nvPr/>
          </p:nvSpPr>
          <p:spPr>
            <a:xfrm>
              <a:off x="6983777" y="36145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1" name="Oval 700"/>
            <p:cNvSpPr/>
            <p:nvPr/>
          </p:nvSpPr>
          <p:spPr>
            <a:xfrm>
              <a:off x="7129006" y="37023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2" name="Oval 701"/>
            <p:cNvSpPr/>
            <p:nvPr/>
          </p:nvSpPr>
          <p:spPr>
            <a:xfrm>
              <a:off x="7127254" y="4038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3" name="Oval 702"/>
            <p:cNvSpPr/>
            <p:nvPr/>
          </p:nvSpPr>
          <p:spPr>
            <a:xfrm>
              <a:off x="7310438" y="40250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4" name="Oval 703"/>
            <p:cNvSpPr/>
            <p:nvPr/>
          </p:nvSpPr>
          <p:spPr>
            <a:xfrm>
              <a:off x="7444623" y="41616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5" name="Oval 704"/>
            <p:cNvSpPr/>
            <p:nvPr/>
          </p:nvSpPr>
          <p:spPr>
            <a:xfrm>
              <a:off x="7466848" y="398528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6" name="Oval 705"/>
            <p:cNvSpPr/>
            <p:nvPr/>
          </p:nvSpPr>
          <p:spPr>
            <a:xfrm>
              <a:off x="7818477" y="39854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7" name="Oval 706"/>
            <p:cNvSpPr/>
            <p:nvPr/>
          </p:nvSpPr>
          <p:spPr>
            <a:xfrm>
              <a:off x="7818477" y="37937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8" name="Oval 707"/>
            <p:cNvSpPr/>
            <p:nvPr/>
          </p:nvSpPr>
          <p:spPr>
            <a:xfrm>
              <a:off x="7860333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9" name="Oval 708"/>
            <p:cNvSpPr/>
            <p:nvPr/>
          </p:nvSpPr>
          <p:spPr>
            <a:xfrm>
              <a:off x="7862762" y="34739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0" name="Oval 709"/>
            <p:cNvSpPr/>
            <p:nvPr/>
          </p:nvSpPr>
          <p:spPr>
            <a:xfrm>
              <a:off x="7690614" y="33504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1" name="Oval 710"/>
            <p:cNvSpPr/>
            <p:nvPr/>
          </p:nvSpPr>
          <p:spPr>
            <a:xfrm>
              <a:off x="7560246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2" name="Oval 711"/>
            <p:cNvSpPr/>
            <p:nvPr/>
          </p:nvSpPr>
          <p:spPr>
            <a:xfrm>
              <a:off x="7287897" y="33219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3" name="Oval 712"/>
            <p:cNvSpPr/>
            <p:nvPr/>
          </p:nvSpPr>
          <p:spPr>
            <a:xfrm>
              <a:off x="7212600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4" name="Oval 713"/>
            <p:cNvSpPr/>
            <p:nvPr/>
          </p:nvSpPr>
          <p:spPr>
            <a:xfrm>
              <a:off x="7434867" y="32461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5" name="Oval 714"/>
            <p:cNvSpPr/>
            <p:nvPr/>
          </p:nvSpPr>
          <p:spPr>
            <a:xfrm>
              <a:off x="6976415" y="338095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6" name="Oval 715"/>
            <p:cNvSpPr/>
            <p:nvPr/>
          </p:nvSpPr>
          <p:spPr>
            <a:xfrm>
              <a:off x="6768740" y="416278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7" name="Oval 716"/>
            <p:cNvSpPr/>
            <p:nvPr/>
          </p:nvSpPr>
          <p:spPr>
            <a:xfrm>
              <a:off x="7236251" y="37256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8" name="Oval 717"/>
            <p:cNvSpPr/>
            <p:nvPr/>
          </p:nvSpPr>
          <p:spPr>
            <a:xfrm>
              <a:off x="7384871" y="38304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9" name="Oval 718"/>
            <p:cNvSpPr/>
            <p:nvPr/>
          </p:nvSpPr>
          <p:spPr>
            <a:xfrm>
              <a:off x="7374907" y="36289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0" name="Oval 719"/>
            <p:cNvSpPr/>
            <p:nvPr/>
          </p:nvSpPr>
          <p:spPr>
            <a:xfrm>
              <a:off x="7480313" y="35785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1" name="Oval 720"/>
            <p:cNvSpPr/>
            <p:nvPr/>
          </p:nvSpPr>
          <p:spPr>
            <a:xfrm>
              <a:off x="7583574" y="37669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2" name="Oval 721"/>
            <p:cNvSpPr/>
            <p:nvPr/>
          </p:nvSpPr>
          <p:spPr>
            <a:xfrm>
              <a:off x="7371579" y="39694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3" name="Oval 722"/>
            <p:cNvSpPr/>
            <p:nvPr/>
          </p:nvSpPr>
          <p:spPr>
            <a:xfrm>
              <a:off x="7040515" y="37101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4" name="Oval 723"/>
            <p:cNvSpPr/>
            <p:nvPr/>
          </p:nvSpPr>
          <p:spPr>
            <a:xfrm>
              <a:off x="7135304" y="35909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5" name="Oval 724"/>
            <p:cNvSpPr/>
            <p:nvPr/>
          </p:nvSpPr>
          <p:spPr>
            <a:xfrm>
              <a:off x="7428448" y="3444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6" name="Oval 725"/>
            <p:cNvSpPr/>
            <p:nvPr/>
          </p:nvSpPr>
          <p:spPr>
            <a:xfrm>
              <a:off x="7206922" y="340594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7" name="Oval 726"/>
            <p:cNvSpPr/>
            <p:nvPr/>
          </p:nvSpPr>
          <p:spPr>
            <a:xfrm>
              <a:off x="7168091" y="40543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8" name="Oval 727"/>
            <p:cNvSpPr/>
            <p:nvPr/>
          </p:nvSpPr>
          <p:spPr>
            <a:xfrm>
              <a:off x="6931028" y="3902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9" name="Oval 728"/>
            <p:cNvSpPr/>
            <p:nvPr/>
          </p:nvSpPr>
          <p:spPr>
            <a:xfrm>
              <a:off x="6947697" y="3769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0" name="Oval 729"/>
            <p:cNvSpPr/>
            <p:nvPr/>
          </p:nvSpPr>
          <p:spPr>
            <a:xfrm>
              <a:off x="7071522" y="38621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1" name="Oval 730"/>
            <p:cNvSpPr/>
            <p:nvPr/>
          </p:nvSpPr>
          <p:spPr>
            <a:xfrm>
              <a:off x="7066760" y="39788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2" name="Oval 731"/>
            <p:cNvSpPr/>
            <p:nvPr/>
          </p:nvSpPr>
          <p:spPr>
            <a:xfrm>
              <a:off x="7273928" y="39431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3" name="Oval 732"/>
            <p:cNvSpPr/>
            <p:nvPr/>
          </p:nvSpPr>
          <p:spPr>
            <a:xfrm>
              <a:off x="6840541" y="353357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4" name="Oval 733"/>
            <p:cNvSpPr/>
            <p:nvPr/>
          </p:nvSpPr>
          <p:spPr>
            <a:xfrm>
              <a:off x="6826253" y="39598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5" name="Oval 734"/>
            <p:cNvSpPr/>
            <p:nvPr/>
          </p:nvSpPr>
          <p:spPr>
            <a:xfrm>
              <a:off x="7535865" y="4045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6" name="Oval 735"/>
            <p:cNvSpPr/>
            <p:nvPr/>
          </p:nvSpPr>
          <p:spPr>
            <a:xfrm>
              <a:off x="7504909" y="37669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7" name="Oval 736"/>
            <p:cNvSpPr/>
            <p:nvPr/>
          </p:nvSpPr>
          <p:spPr>
            <a:xfrm>
              <a:off x="7026277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8" name="Oval 737"/>
            <p:cNvSpPr/>
            <p:nvPr/>
          </p:nvSpPr>
          <p:spPr>
            <a:xfrm>
              <a:off x="7207252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9" name="Oval 738"/>
            <p:cNvSpPr/>
            <p:nvPr/>
          </p:nvSpPr>
          <p:spPr>
            <a:xfrm>
              <a:off x="7576346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0" name="Oval 739"/>
            <p:cNvSpPr/>
            <p:nvPr/>
          </p:nvSpPr>
          <p:spPr>
            <a:xfrm>
              <a:off x="7552533" y="36192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6" name="Oval 745"/>
            <p:cNvSpPr/>
            <p:nvPr/>
          </p:nvSpPr>
          <p:spPr>
            <a:xfrm>
              <a:off x="7212015" y="36431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7" name="Oval 746"/>
            <p:cNvSpPr/>
            <p:nvPr/>
          </p:nvSpPr>
          <p:spPr>
            <a:xfrm>
              <a:off x="6876258" y="380265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8" name="Oval 747"/>
            <p:cNvSpPr/>
            <p:nvPr/>
          </p:nvSpPr>
          <p:spPr>
            <a:xfrm>
              <a:off x="6938171" y="38240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9" name="Oval 748"/>
            <p:cNvSpPr/>
            <p:nvPr/>
          </p:nvSpPr>
          <p:spPr>
            <a:xfrm>
              <a:off x="7069140" y="37740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0" name="Oval 749"/>
            <p:cNvSpPr/>
            <p:nvPr/>
          </p:nvSpPr>
          <p:spPr>
            <a:xfrm>
              <a:off x="7200109" y="39741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1" name="Oval 750"/>
            <p:cNvSpPr/>
            <p:nvPr/>
          </p:nvSpPr>
          <p:spPr>
            <a:xfrm>
              <a:off x="6719096" y="36764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2" name="Oval 751"/>
            <p:cNvSpPr/>
            <p:nvPr/>
          </p:nvSpPr>
          <p:spPr>
            <a:xfrm>
              <a:off x="6928646" y="35073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3" name="Oval 752"/>
            <p:cNvSpPr/>
            <p:nvPr/>
          </p:nvSpPr>
          <p:spPr>
            <a:xfrm>
              <a:off x="7676359" y="37907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4" name="Oval 753"/>
            <p:cNvSpPr/>
            <p:nvPr/>
          </p:nvSpPr>
          <p:spPr>
            <a:xfrm>
              <a:off x="7490621" y="3664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5" name="Oval 754"/>
            <p:cNvSpPr/>
            <p:nvPr/>
          </p:nvSpPr>
          <p:spPr>
            <a:xfrm>
              <a:off x="7588252" y="34454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6" name="Oval 755"/>
            <p:cNvSpPr/>
            <p:nvPr/>
          </p:nvSpPr>
          <p:spPr>
            <a:xfrm>
              <a:off x="7683502" y="37002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7" name="Oval 756"/>
            <p:cNvSpPr/>
            <p:nvPr/>
          </p:nvSpPr>
          <p:spPr>
            <a:xfrm>
              <a:off x="7302502" y="34121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8" name="Oval 757"/>
            <p:cNvSpPr/>
            <p:nvPr/>
          </p:nvSpPr>
          <p:spPr>
            <a:xfrm>
              <a:off x="7140577" y="35026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9" name="Oval 758"/>
            <p:cNvSpPr/>
            <p:nvPr/>
          </p:nvSpPr>
          <p:spPr>
            <a:xfrm>
              <a:off x="7228684" y="39050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0" name="Oval 759"/>
            <p:cNvSpPr/>
            <p:nvPr/>
          </p:nvSpPr>
          <p:spPr>
            <a:xfrm>
              <a:off x="7083428" y="39455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1" name="Oval 760"/>
            <p:cNvSpPr/>
            <p:nvPr/>
          </p:nvSpPr>
          <p:spPr>
            <a:xfrm>
              <a:off x="7442997" y="38312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2" name="Oval 761"/>
            <p:cNvSpPr/>
            <p:nvPr/>
          </p:nvSpPr>
          <p:spPr>
            <a:xfrm>
              <a:off x="7621591" y="36550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3" name="Oval 762"/>
            <p:cNvSpPr/>
            <p:nvPr/>
          </p:nvSpPr>
          <p:spPr>
            <a:xfrm>
              <a:off x="7481097" y="37264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4" name="Oval 763"/>
            <p:cNvSpPr/>
            <p:nvPr/>
          </p:nvSpPr>
          <p:spPr>
            <a:xfrm>
              <a:off x="7233447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5" name="Oval 764"/>
            <p:cNvSpPr/>
            <p:nvPr/>
          </p:nvSpPr>
          <p:spPr>
            <a:xfrm>
              <a:off x="7366797" y="36597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6" name="Oval 765"/>
            <p:cNvSpPr/>
            <p:nvPr/>
          </p:nvSpPr>
          <p:spPr>
            <a:xfrm>
              <a:off x="7097716" y="36240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7" name="Oval 766"/>
            <p:cNvSpPr/>
            <p:nvPr/>
          </p:nvSpPr>
          <p:spPr>
            <a:xfrm>
              <a:off x="7192966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8" name="Oval 767"/>
            <p:cNvSpPr/>
            <p:nvPr/>
          </p:nvSpPr>
          <p:spPr>
            <a:xfrm>
              <a:off x="7447760" y="38478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9" name="Oval 768"/>
            <p:cNvSpPr/>
            <p:nvPr/>
          </p:nvSpPr>
          <p:spPr>
            <a:xfrm>
              <a:off x="7571585" y="37335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0" name="Oval 769"/>
            <p:cNvSpPr/>
            <p:nvPr/>
          </p:nvSpPr>
          <p:spPr>
            <a:xfrm>
              <a:off x="7450142" y="397410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1" name="Oval 770"/>
            <p:cNvSpPr/>
            <p:nvPr/>
          </p:nvSpPr>
          <p:spPr>
            <a:xfrm>
              <a:off x="7295360" y="40383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2" name="Oval 771"/>
            <p:cNvSpPr/>
            <p:nvPr/>
          </p:nvSpPr>
          <p:spPr>
            <a:xfrm>
              <a:off x="7207254" y="37288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3" name="Oval 772"/>
            <p:cNvSpPr/>
            <p:nvPr/>
          </p:nvSpPr>
          <p:spPr>
            <a:xfrm>
              <a:off x="7038185" y="36621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4" name="Oval 773"/>
            <p:cNvSpPr/>
            <p:nvPr/>
          </p:nvSpPr>
          <p:spPr>
            <a:xfrm>
              <a:off x="6838160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5" name="Oval 774"/>
            <p:cNvSpPr/>
            <p:nvPr/>
          </p:nvSpPr>
          <p:spPr>
            <a:xfrm>
              <a:off x="7283453" y="36359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6" name="Oval 775"/>
            <p:cNvSpPr/>
            <p:nvPr/>
          </p:nvSpPr>
          <p:spPr>
            <a:xfrm>
              <a:off x="7381084" y="3521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7" name="Oval 776"/>
            <p:cNvSpPr/>
            <p:nvPr/>
          </p:nvSpPr>
          <p:spPr>
            <a:xfrm>
              <a:off x="7421565" y="37431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8" name="Oval 777"/>
            <p:cNvSpPr/>
            <p:nvPr/>
          </p:nvSpPr>
          <p:spPr>
            <a:xfrm>
              <a:off x="7202490" y="4005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9" name="Oval 778"/>
            <p:cNvSpPr/>
            <p:nvPr/>
          </p:nvSpPr>
          <p:spPr>
            <a:xfrm>
              <a:off x="7133434" y="41169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0" name="Oval 779"/>
            <p:cNvSpPr/>
            <p:nvPr/>
          </p:nvSpPr>
          <p:spPr>
            <a:xfrm>
              <a:off x="7364415" y="4147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1" name="Oval 780"/>
            <p:cNvSpPr/>
            <p:nvPr/>
          </p:nvSpPr>
          <p:spPr>
            <a:xfrm>
              <a:off x="7757321" y="39336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2" name="Oval 781"/>
            <p:cNvSpPr/>
            <p:nvPr/>
          </p:nvSpPr>
          <p:spPr>
            <a:xfrm>
              <a:off x="7933533" y="37502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3" name="Oval 782"/>
            <p:cNvSpPr/>
            <p:nvPr/>
          </p:nvSpPr>
          <p:spPr>
            <a:xfrm>
              <a:off x="6969127" y="360501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4" name="Oval 783"/>
            <p:cNvSpPr/>
            <p:nvPr/>
          </p:nvSpPr>
          <p:spPr>
            <a:xfrm>
              <a:off x="6921502" y="38193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5" name="Oval 784"/>
            <p:cNvSpPr/>
            <p:nvPr/>
          </p:nvSpPr>
          <p:spPr>
            <a:xfrm>
              <a:off x="7328696" y="37097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6" name="Oval 785"/>
            <p:cNvSpPr/>
            <p:nvPr/>
          </p:nvSpPr>
          <p:spPr>
            <a:xfrm>
              <a:off x="7454902" y="3624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7" name="Oval 786"/>
            <p:cNvSpPr/>
            <p:nvPr/>
          </p:nvSpPr>
          <p:spPr>
            <a:xfrm>
              <a:off x="7081046" y="35430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8" name="Oval 787"/>
            <p:cNvSpPr/>
            <p:nvPr/>
          </p:nvSpPr>
          <p:spPr>
            <a:xfrm>
              <a:off x="7276309" y="35240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9" name="Oval 788"/>
            <p:cNvSpPr/>
            <p:nvPr/>
          </p:nvSpPr>
          <p:spPr>
            <a:xfrm>
              <a:off x="7388228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0" name="Oval 789"/>
            <p:cNvSpPr/>
            <p:nvPr/>
          </p:nvSpPr>
          <p:spPr>
            <a:xfrm>
              <a:off x="7271546" y="37574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1" name="Oval 790"/>
            <p:cNvSpPr/>
            <p:nvPr/>
          </p:nvSpPr>
          <p:spPr>
            <a:xfrm>
              <a:off x="7321553" y="39098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674" y="3904955"/>
            <a:ext cx="3278408" cy="16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761686"/>
            <a:ext cx="7406640" cy="1017270"/>
          </a:xfrm>
        </p:spPr>
        <p:txBody>
          <a:bodyPr>
            <a:noAutofit/>
          </a:bodyPr>
          <a:lstStyle/>
          <a:p>
            <a:r>
              <a:rPr lang="en-US" sz="4000" dirty="0"/>
              <a:t>Clustering with prior labeled data</a:t>
            </a:r>
          </a:p>
        </p:txBody>
      </p:sp>
      <p:sp>
        <p:nvSpPr>
          <p:cNvPr id="3" name="Oval 2"/>
          <p:cNvSpPr/>
          <p:nvPr/>
        </p:nvSpPr>
        <p:spPr>
          <a:xfrm>
            <a:off x="2760304" y="3920578"/>
            <a:ext cx="1425929" cy="1425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4526878" y="3920577"/>
            <a:ext cx="1603004" cy="98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4526878" y="4492779"/>
            <a:ext cx="1603004" cy="992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172420" y="1038874"/>
            <a:ext cx="3022526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1" name="Rectangle 740"/>
          <p:cNvSpPr/>
          <p:nvPr/>
        </p:nvSpPr>
        <p:spPr>
          <a:xfrm>
            <a:off x="3194945" y="1039729"/>
            <a:ext cx="2742815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5" y="1127510"/>
            <a:ext cx="2537680" cy="1312278"/>
          </a:xfrm>
          <a:prstGeom prst="rect">
            <a:avLst/>
          </a:prstGeom>
        </p:spPr>
      </p:pic>
      <p:sp>
        <p:nvSpPr>
          <p:cNvPr id="742" name="Rectangle 741"/>
          <p:cNvSpPr/>
          <p:nvPr/>
        </p:nvSpPr>
        <p:spPr>
          <a:xfrm>
            <a:off x="5937760" y="1039729"/>
            <a:ext cx="3022524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3" name="Oval 742"/>
          <p:cNvSpPr/>
          <p:nvPr/>
        </p:nvSpPr>
        <p:spPr>
          <a:xfrm rot="11406080">
            <a:off x="1816469" y="1476989"/>
            <a:ext cx="1087294" cy="10269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4" name="Oval 743"/>
          <p:cNvSpPr/>
          <p:nvPr/>
        </p:nvSpPr>
        <p:spPr>
          <a:xfrm rot="11406080">
            <a:off x="253257" y="1593959"/>
            <a:ext cx="1281281" cy="733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5" name="Oval 744"/>
          <p:cNvSpPr/>
          <p:nvPr/>
        </p:nvSpPr>
        <p:spPr>
          <a:xfrm rot="11406080">
            <a:off x="327985" y="1172937"/>
            <a:ext cx="1281281" cy="73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21" name="Group 520"/>
          <p:cNvGrpSpPr/>
          <p:nvPr/>
        </p:nvGrpSpPr>
        <p:grpSpPr>
          <a:xfrm rot="16200000">
            <a:off x="4321995" y="1493250"/>
            <a:ext cx="1202749" cy="649529"/>
            <a:chOff x="6279364" y="3141685"/>
            <a:chExt cx="2062917" cy="1237989"/>
          </a:xfrm>
          <a:solidFill>
            <a:schemeClr val="tx1"/>
          </a:solidFill>
        </p:grpSpPr>
        <p:sp>
          <p:nvSpPr>
            <p:cNvPr id="522" name="Oval 521"/>
            <p:cNvSpPr/>
            <p:nvPr/>
          </p:nvSpPr>
          <p:spPr>
            <a:xfrm>
              <a:off x="6486533" y="34236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3" name="Oval 522"/>
            <p:cNvSpPr/>
            <p:nvPr/>
          </p:nvSpPr>
          <p:spPr>
            <a:xfrm>
              <a:off x="6385330" y="362772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4" name="Oval 523"/>
            <p:cNvSpPr/>
            <p:nvPr/>
          </p:nvSpPr>
          <p:spPr>
            <a:xfrm>
              <a:off x="6486533" y="38551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5" name="Oval 524"/>
            <p:cNvSpPr/>
            <p:nvPr/>
          </p:nvSpPr>
          <p:spPr>
            <a:xfrm>
              <a:off x="6279364" y="376512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6" name="Oval 525"/>
            <p:cNvSpPr/>
            <p:nvPr/>
          </p:nvSpPr>
          <p:spPr>
            <a:xfrm>
              <a:off x="6554180" y="40975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7" name="Oval 526"/>
            <p:cNvSpPr/>
            <p:nvPr/>
          </p:nvSpPr>
          <p:spPr>
            <a:xfrm>
              <a:off x="6980424" y="42786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8" name="Oval 527"/>
            <p:cNvSpPr/>
            <p:nvPr/>
          </p:nvSpPr>
          <p:spPr>
            <a:xfrm>
              <a:off x="7314542" y="419699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9" name="Oval 528"/>
            <p:cNvSpPr/>
            <p:nvPr/>
          </p:nvSpPr>
          <p:spPr>
            <a:xfrm>
              <a:off x="7669349" y="41062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0" name="Oval 529"/>
            <p:cNvSpPr/>
            <p:nvPr/>
          </p:nvSpPr>
          <p:spPr>
            <a:xfrm>
              <a:off x="7516949" y="43123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1" name="Oval 530"/>
            <p:cNvSpPr/>
            <p:nvPr/>
          </p:nvSpPr>
          <p:spPr>
            <a:xfrm>
              <a:off x="7969899" y="41520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2" name="Oval 531"/>
            <p:cNvSpPr/>
            <p:nvPr/>
          </p:nvSpPr>
          <p:spPr>
            <a:xfrm>
              <a:off x="7745173" y="42193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3" name="Oval 532"/>
            <p:cNvSpPr/>
            <p:nvPr/>
          </p:nvSpPr>
          <p:spPr>
            <a:xfrm>
              <a:off x="8080929" y="400849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4" name="Oval 533"/>
            <p:cNvSpPr/>
            <p:nvPr/>
          </p:nvSpPr>
          <p:spPr>
            <a:xfrm>
              <a:off x="8082598" y="36978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5" name="Oval 534"/>
            <p:cNvSpPr/>
            <p:nvPr/>
          </p:nvSpPr>
          <p:spPr>
            <a:xfrm>
              <a:off x="8208805" y="38474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6" name="Oval 535"/>
            <p:cNvSpPr/>
            <p:nvPr/>
          </p:nvSpPr>
          <p:spPr>
            <a:xfrm>
              <a:off x="8274963" y="368003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7" name="Oval 536"/>
            <p:cNvSpPr/>
            <p:nvPr/>
          </p:nvSpPr>
          <p:spPr>
            <a:xfrm>
              <a:off x="8114588" y="34942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8" name="Oval 537"/>
            <p:cNvSpPr/>
            <p:nvPr/>
          </p:nvSpPr>
          <p:spPr>
            <a:xfrm>
              <a:off x="8231388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9" name="Oval 538"/>
            <p:cNvSpPr/>
            <p:nvPr/>
          </p:nvSpPr>
          <p:spPr>
            <a:xfrm>
              <a:off x="7970018" y="330807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0" name="Oval 539"/>
            <p:cNvSpPr/>
            <p:nvPr/>
          </p:nvSpPr>
          <p:spPr>
            <a:xfrm>
              <a:off x="7635690" y="324872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1" name="Oval 540"/>
            <p:cNvSpPr/>
            <p:nvPr/>
          </p:nvSpPr>
          <p:spPr>
            <a:xfrm>
              <a:off x="7347544" y="314168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2" name="Oval 541"/>
            <p:cNvSpPr/>
            <p:nvPr/>
          </p:nvSpPr>
          <p:spPr>
            <a:xfrm>
              <a:off x="7089387" y="32150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3" name="Oval 542"/>
            <p:cNvSpPr/>
            <p:nvPr/>
          </p:nvSpPr>
          <p:spPr>
            <a:xfrm>
              <a:off x="6861535" y="32446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4" name="Oval 543"/>
            <p:cNvSpPr/>
            <p:nvPr/>
          </p:nvSpPr>
          <p:spPr>
            <a:xfrm>
              <a:off x="6788548" y="334903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5" name="Oval 544"/>
            <p:cNvSpPr/>
            <p:nvPr/>
          </p:nvSpPr>
          <p:spPr>
            <a:xfrm>
              <a:off x="6563003" y="330883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6" name="Oval 545"/>
            <p:cNvSpPr/>
            <p:nvPr/>
          </p:nvSpPr>
          <p:spPr>
            <a:xfrm>
              <a:off x="6581539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7" name="Oval 546"/>
            <p:cNvSpPr/>
            <p:nvPr/>
          </p:nvSpPr>
          <p:spPr>
            <a:xfrm>
              <a:off x="6727813" y="37753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8" name="Oval 547"/>
            <p:cNvSpPr/>
            <p:nvPr/>
          </p:nvSpPr>
          <p:spPr>
            <a:xfrm>
              <a:off x="6913106" y="38952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9" name="Oval 548"/>
            <p:cNvSpPr/>
            <p:nvPr/>
          </p:nvSpPr>
          <p:spPr>
            <a:xfrm>
              <a:off x="7243120" y="38878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0" name="Oval 549"/>
            <p:cNvSpPr/>
            <p:nvPr/>
          </p:nvSpPr>
          <p:spPr>
            <a:xfrm>
              <a:off x="7287897" y="36899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1" name="Oval 550"/>
            <p:cNvSpPr/>
            <p:nvPr/>
          </p:nvSpPr>
          <p:spPr>
            <a:xfrm>
              <a:off x="7381203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2" name="Oval 551"/>
            <p:cNvSpPr/>
            <p:nvPr/>
          </p:nvSpPr>
          <p:spPr>
            <a:xfrm>
              <a:off x="7446603" y="37096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3" name="Oval 552"/>
            <p:cNvSpPr/>
            <p:nvPr/>
          </p:nvSpPr>
          <p:spPr>
            <a:xfrm>
              <a:off x="7421145" y="388112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4" name="Oval 553"/>
            <p:cNvSpPr/>
            <p:nvPr/>
          </p:nvSpPr>
          <p:spPr>
            <a:xfrm>
              <a:off x="7599170" y="387601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5" name="Oval 554"/>
            <p:cNvSpPr/>
            <p:nvPr/>
          </p:nvSpPr>
          <p:spPr>
            <a:xfrm>
              <a:off x="7724273" y="36389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6" name="Oval 555"/>
            <p:cNvSpPr/>
            <p:nvPr/>
          </p:nvSpPr>
          <p:spPr>
            <a:xfrm>
              <a:off x="7724273" y="3491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7" name="Oval 556"/>
            <p:cNvSpPr/>
            <p:nvPr/>
          </p:nvSpPr>
          <p:spPr>
            <a:xfrm>
              <a:off x="7480262" y="34604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8" name="Oval 557"/>
            <p:cNvSpPr/>
            <p:nvPr/>
          </p:nvSpPr>
          <p:spPr>
            <a:xfrm>
              <a:off x="7150053" y="33321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9" name="Oval 558"/>
            <p:cNvSpPr/>
            <p:nvPr/>
          </p:nvSpPr>
          <p:spPr>
            <a:xfrm>
              <a:off x="7071792" y="35120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0" name="Oval 559"/>
            <p:cNvSpPr/>
            <p:nvPr/>
          </p:nvSpPr>
          <p:spPr>
            <a:xfrm>
              <a:off x="6853026" y="34671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1" name="Oval 560"/>
            <p:cNvSpPr/>
            <p:nvPr/>
          </p:nvSpPr>
          <p:spPr>
            <a:xfrm>
              <a:off x="6784055" y="35617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2" name="Oval 561"/>
            <p:cNvSpPr/>
            <p:nvPr/>
          </p:nvSpPr>
          <p:spPr>
            <a:xfrm>
              <a:off x="6697011" y="34501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3" name="Oval 562"/>
            <p:cNvSpPr/>
            <p:nvPr/>
          </p:nvSpPr>
          <p:spPr>
            <a:xfrm>
              <a:off x="6879779" y="3703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4" name="Oval 563"/>
            <p:cNvSpPr/>
            <p:nvPr/>
          </p:nvSpPr>
          <p:spPr>
            <a:xfrm>
              <a:off x="6768740" y="39551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5" name="Oval 564"/>
            <p:cNvSpPr/>
            <p:nvPr/>
          </p:nvSpPr>
          <p:spPr>
            <a:xfrm>
              <a:off x="7004474" y="408695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6" name="Oval 565"/>
            <p:cNvSpPr/>
            <p:nvPr/>
          </p:nvSpPr>
          <p:spPr>
            <a:xfrm>
              <a:off x="7100773" y="386700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7" name="Oval 566"/>
            <p:cNvSpPr/>
            <p:nvPr/>
          </p:nvSpPr>
          <p:spPr>
            <a:xfrm>
              <a:off x="6983777" y="36145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8" name="Oval 567"/>
            <p:cNvSpPr/>
            <p:nvPr/>
          </p:nvSpPr>
          <p:spPr>
            <a:xfrm>
              <a:off x="7129006" y="37023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9" name="Oval 568"/>
            <p:cNvSpPr/>
            <p:nvPr/>
          </p:nvSpPr>
          <p:spPr>
            <a:xfrm>
              <a:off x="7127254" y="4038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0" name="Oval 569"/>
            <p:cNvSpPr/>
            <p:nvPr/>
          </p:nvSpPr>
          <p:spPr>
            <a:xfrm>
              <a:off x="7310438" y="40250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1" name="Oval 570"/>
            <p:cNvSpPr/>
            <p:nvPr/>
          </p:nvSpPr>
          <p:spPr>
            <a:xfrm>
              <a:off x="7444623" y="41616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2" name="Oval 571"/>
            <p:cNvSpPr/>
            <p:nvPr/>
          </p:nvSpPr>
          <p:spPr>
            <a:xfrm>
              <a:off x="7466848" y="398528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3" name="Oval 572"/>
            <p:cNvSpPr/>
            <p:nvPr/>
          </p:nvSpPr>
          <p:spPr>
            <a:xfrm>
              <a:off x="7818477" y="39854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4" name="Oval 573"/>
            <p:cNvSpPr/>
            <p:nvPr/>
          </p:nvSpPr>
          <p:spPr>
            <a:xfrm>
              <a:off x="7818477" y="37937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5" name="Oval 574"/>
            <p:cNvSpPr/>
            <p:nvPr/>
          </p:nvSpPr>
          <p:spPr>
            <a:xfrm>
              <a:off x="7860333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6" name="Oval 575"/>
            <p:cNvSpPr/>
            <p:nvPr/>
          </p:nvSpPr>
          <p:spPr>
            <a:xfrm>
              <a:off x="7862762" y="34739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7" name="Oval 576"/>
            <p:cNvSpPr/>
            <p:nvPr/>
          </p:nvSpPr>
          <p:spPr>
            <a:xfrm>
              <a:off x="7690614" y="33504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8" name="Oval 577"/>
            <p:cNvSpPr/>
            <p:nvPr/>
          </p:nvSpPr>
          <p:spPr>
            <a:xfrm>
              <a:off x="7560246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9" name="Oval 578"/>
            <p:cNvSpPr/>
            <p:nvPr/>
          </p:nvSpPr>
          <p:spPr>
            <a:xfrm>
              <a:off x="7287897" y="33219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0" name="Oval 579"/>
            <p:cNvSpPr/>
            <p:nvPr/>
          </p:nvSpPr>
          <p:spPr>
            <a:xfrm>
              <a:off x="7212600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1" name="Oval 580"/>
            <p:cNvSpPr/>
            <p:nvPr/>
          </p:nvSpPr>
          <p:spPr>
            <a:xfrm>
              <a:off x="7434867" y="32461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2" name="Oval 581"/>
            <p:cNvSpPr/>
            <p:nvPr/>
          </p:nvSpPr>
          <p:spPr>
            <a:xfrm>
              <a:off x="6976415" y="338095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3" name="Oval 582"/>
            <p:cNvSpPr/>
            <p:nvPr/>
          </p:nvSpPr>
          <p:spPr>
            <a:xfrm>
              <a:off x="6768740" y="416278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4" name="Oval 583"/>
            <p:cNvSpPr/>
            <p:nvPr/>
          </p:nvSpPr>
          <p:spPr>
            <a:xfrm>
              <a:off x="7236251" y="37256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5" name="Oval 584"/>
            <p:cNvSpPr/>
            <p:nvPr/>
          </p:nvSpPr>
          <p:spPr>
            <a:xfrm>
              <a:off x="7384871" y="38304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6" name="Oval 585"/>
            <p:cNvSpPr/>
            <p:nvPr/>
          </p:nvSpPr>
          <p:spPr>
            <a:xfrm>
              <a:off x="7374907" y="36289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7" name="Oval 586"/>
            <p:cNvSpPr/>
            <p:nvPr/>
          </p:nvSpPr>
          <p:spPr>
            <a:xfrm>
              <a:off x="7480313" y="35785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8" name="Oval 587"/>
            <p:cNvSpPr/>
            <p:nvPr/>
          </p:nvSpPr>
          <p:spPr>
            <a:xfrm>
              <a:off x="7583574" y="37669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9" name="Oval 588"/>
            <p:cNvSpPr/>
            <p:nvPr/>
          </p:nvSpPr>
          <p:spPr>
            <a:xfrm>
              <a:off x="7371579" y="39694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0" name="Oval 589"/>
            <p:cNvSpPr/>
            <p:nvPr/>
          </p:nvSpPr>
          <p:spPr>
            <a:xfrm>
              <a:off x="7040515" y="37101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1" name="Oval 590"/>
            <p:cNvSpPr/>
            <p:nvPr/>
          </p:nvSpPr>
          <p:spPr>
            <a:xfrm>
              <a:off x="7135304" y="35909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2" name="Oval 591"/>
            <p:cNvSpPr/>
            <p:nvPr/>
          </p:nvSpPr>
          <p:spPr>
            <a:xfrm>
              <a:off x="7428448" y="3444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3" name="Oval 592"/>
            <p:cNvSpPr/>
            <p:nvPr/>
          </p:nvSpPr>
          <p:spPr>
            <a:xfrm>
              <a:off x="7206922" y="340594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4" name="Oval 593"/>
            <p:cNvSpPr/>
            <p:nvPr/>
          </p:nvSpPr>
          <p:spPr>
            <a:xfrm>
              <a:off x="7168091" y="40543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5" name="Oval 594"/>
            <p:cNvSpPr/>
            <p:nvPr/>
          </p:nvSpPr>
          <p:spPr>
            <a:xfrm>
              <a:off x="6931028" y="3902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6" name="Oval 595"/>
            <p:cNvSpPr/>
            <p:nvPr/>
          </p:nvSpPr>
          <p:spPr>
            <a:xfrm>
              <a:off x="6947697" y="3769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7" name="Oval 596"/>
            <p:cNvSpPr/>
            <p:nvPr/>
          </p:nvSpPr>
          <p:spPr>
            <a:xfrm>
              <a:off x="7071522" y="38621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8" name="Oval 597"/>
            <p:cNvSpPr/>
            <p:nvPr/>
          </p:nvSpPr>
          <p:spPr>
            <a:xfrm>
              <a:off x="7066760" y="39788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9" name="Oval 598"/>
            <p:cNvSpPr/>
            <p:nvPr/>
          </p:nvSpPr>
          <p:spPr>
            <a:xfrm>
              <a:off x="7273928" y="39431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0" name="Oval 599"/>
            <p:cNvSpPr/>
            <p:nvPr/>
          </p:nvSpPr>
          <p:spPr>
            <a:xfrm>
              <a:off x="6840541" y="353357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1" name="Oval 600"/>
            <p:cNvSpPr/>
            <p:nvPr/>
          </p:nvSpPr>
          <p:spPr>
            <a:xfrm>
              <a:off x="6826253" y="39598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2" name="Oval 601"/>
            <p:cNvSpPr/>
            <p:nvPr/>
          </p:nvSpPr>
          <p:spPr>
            <a:xfrm>
              <a:off x="7535865" y="4045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3" name="Oval 602"/>
            <p:cNvSpPr/>
            <p:nvPr/>
          </p:nvSpPr>
          <p:spPr>
            <a:xfrm>
              <a:off x="7504909" y="37669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4" name="Oval 603"/>
            <p:cNvSpPr/>
            <p:nvPr/>
          </p:nvSpPr>
          <p:spPr>
            <a:xfrm>
              <a:off x="7026277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5" name="Oval 604"/>
            <p:cNvSpPr/>
            <p:nvPr/>
          </p:nvSpPr>
          <p:spPr>
            <a:xfrm>
              <a:off x="7207252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6" name="Oval 605"/>
            <p:cNvSpPr/>
            <p:nvPr/>
          </p:nvSpPr>
          <p:spPr>
            <a:xfrm>
              <a:off x="7576346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7" name="Oval 606"/>
            <p:cNvSpPr/>
            <p:nvPr/>
          </p:nvSpPr>
          <p:spPr>
            <a:xfrm>
              <a:off x="7552533" y="36192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8" name="Oval 607"/>
            <p:cNvSpPr/>
            <p:nvPr/>
          </p:nvSpPr>
          <p:spPr>
            <a:xfrm>
              <a:off x="7212015" y="36431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9" name="Oval 608"/>
            <p:cNvSpPr/>
            <p:nvPr/>
          </p:nvSpPr>
          <p:spPr>
            <a:xfrm>
              <a:off x="6876258" y="380265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0" name="Oval 609"/>
            <p:cNvSpPr/>
            <p:nvPr/>
          </p:nvSpPr>
          <p:spPr>
            <a:xfrm>
              <a:off x="6938171" y="38240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1" name="Oval 610"/>
            <p:cNvSpPr/>
            <p:nvPr/>
          </p:nvSpPr>
          <p:spPr>
            <a:xfrm>
              <a:off x="7069140" y="37740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2" name="Oval 611"/>
            <p:cNvSpPr/>
            <p:nvPr/>
          </p:nvSpPr>
          <p:spPr>
            <a:xfrm>
              <a:off x="7200109" y="39741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3" name="Oval 612"/>
            <p:cNvSpPr/>
            <p:nvPr/>
          </p:nvSpPr>
          <p:spPr>
            <a:xfrm>
              <a:off x="6719096" y="36764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4" name="Oval 613"/>
            <p:cNvSpPr/>
            <p:nvPr/>
          </p:nvSpPr>
          <p:spPr>
            <a:xfrm>
              <a:off x="6928646" y="35073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5" name="Oval 614"/>
            <p:cNvSpPr/>
            <p:nvPr/>
          </p:nvSpPr>
          <p:spPr>
            <a:xfrm>
              <a:off x="7676359" y="37907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6" name="Oval 615"/>
            <p:cNvSpPr/>
            <p:nvPr/>
          </p:nvSpPr>
          <p:spPr>
            <a:xfrm>
              <a:off x="7490621" y="3664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7" name="Oval 616"/>
            <p:cNvSpPr/>
            <p:nvPr/>
          </p:nvSpPr>
          <p:spPr>
            <a:xfrm>
              <a:off x="7588252" y="34454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8" name="Oval 617"/>
            <p:cNvSpPr/>
            <p:nvPr/>
          </p:nvSpPr>
          <p:spPr>
            <a:xfrm>
              <a:off x="7683502" y="37002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9" name="Oval 618"/>
            <p:cNvSpPr/>
            <p:nvPr/>
          </p:nvSpPr>
          <p:spPr>
            <a:xfrm>
              <a:off x="7302502" y="34121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0" name="Oval 619"/>
            <p:cNvSpPr/>
            <p:nvPr/>
          </p:nvSpPr>
          <p:spPr>
            <a:xfrm>
              <a:off x="7140577" y="35026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1" name="Oval 620"/>
            <p:cNvSpPr/>
            <p:nvPr/>
          </p:nvSpPr>
          <p:spPr>
            <a:xfrm>
              <a:off x="7228684" y="39050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2" name="Oval 621"/>
            <p:cNvSpPr/>
            <p:nvPr/>
          </p:nvSpPr>
          <p:spPr>
            <a:xfrm>
              <a:off x="7083428" y="39455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3" name="Oval 622"/>
            <p:cNvSpPr/>
            <p:nvPr/>
          </p:nvSpPr>
          <p:spPr>
            <a:xfrm>
              <a:off x="7442997" y="38312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4" name="Oval 623"/>
            <p:cNvSpPr/>
            <p:nvPr/>
          </p:nvSpPr>
          <p:spPr>
            <a:xfrm>
              <a:off x="7621591" y="36550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5" name="Oval 624"/>
            <p:cNvSpPr/>
            <p:nvPr/>
          </p:nvSpPr>
          <p:spPr>
            <a:xfrm>
              <a:off x="7481097" y="37264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6" name="Oval 625"/>
            <p:cNvSpPr/>
            <p:nvPr/>
          </p:nvSpPr>
          <p:spPr>
            <a:xfrm>
              <a:off x="7233447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7" name="Oval 626"/>
            <p:cNvSpPr/>
            <p:nvPr/>
          </p:nvSpPr>
          <p:spPr>
            <a:xfrm>
              <a:off x="7366797" y="36597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8" name="Oval 627"/>
            <p:cNvSpPr/>
            <p:nvPr/>
          </p:nvSpPr>
          <p:spPr>
            <a:xfrm>
              <a:off x="7097716" y="36240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9" name="Oval 628"/>
            <p:cNvSpPr/>
            <p:nvPr/>
          </p:nvSpPr>
          <p:spPr>
            <a:xfrm>
              <a:off x="7192966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0" name="Oval 629"/>
            <p:cNvSpPr/>
            <p:nvPr/>
          </p:nvSpPr>
          <p:spPr>
            <a:xfrm>
              <a:off x="7447760" y="38478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1" name="Oval 630"/>
            <p:cNvSpPr/>
            <p:nvPr/>
          </p:nvSpPr>
          <p:spPr>
            <a:xfrm>
              <a:off x="7571585" y="37335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2" name="Oval 631"/>
            <p:cNvSpPr/>
            <p:nvPr/>
          </p:nvSpPr>
          <p:spPr>
            <a:xfrm>
              <a:off x="7450142" y="397410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95360" y="40383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4" name="Oval 633"/>
            <p:cNvSpPr/>
            <p:nvPr/>
          </p:nvSpPr>
          <p:spPr>
            <a:xfrm>
              <a:off x="7207254" y="37288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5" name="Oval 634"/>
            <p:cNvSpPr/>
            <p:nvPr/>
          </p:nvSpPr>
          <p:spPr>
            <a:xfrm>
              <a:off x="7038185" y="36621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38160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7" name="Oval 636"/>
            <p:cNvSpPr/>
            <p:nvPr/>
          </p:nvSpPr>
          <p:spPr>
            <a:xfrm>
              <a:off x="7283453" y="36359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8" name="Oval 637"/>
            <p:cNvSpPr/>
            <p:nvPr/>
          </p:nvSpPr>
          <p:spPr>
            <a:xfrm>
              <a:off x="7381084" y="3521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9" name="Oval 638"/>
            <p:cNvSpPr/>
            <p:nvPr/>
          </p:nvSpPr>
          <p:spPr>
            <a:xfrm>
              <a:off x="7421565" y="37431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0" name="Oval 639"/>
            <p:cNvSpPr/>
            <p:nvPr/>
          </p:nvSpPr>
          <p:spPr>
            <a:xfrm>
              <a:off x="7202490" y="4005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1" name="Oval 640"/>
            <p:cNvSpPr/>
            <p:nvPr/>
          </p:nvSpPr>
          <p:spPr>
            <a:xfrm>
              <a:off x="7133434" y="41169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2" name="Oval 641"/>
            <p:cNvSpPr/>
            <p:nvPr/>
          </p:nvSpPr>
          <p:spPr>
            <a:xfrm>
              <a:off x="7364415" y="4147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3" name="Oval 642"/>
            <p:cNvSpPr/>
            <p:nvPr/>
          </p:nvSpPr>
          <p:spPr>
            <a:xfrm>
              <a:off x="7757321" y="39336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4" name="Oval 643"/>
            <p:cNvSpPr/>
            <p:nvPr/>
          </p:nvSpPr>
          <p:spPr>
            <a:xfrm>
              <a:off x="7933533" y="37502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5" name="Oval 644"/>
            <p:cNvSpPr/>
            <p:nvPr/>
          </p:nvSpPr>
          <p:spPr>
            <a:xfrm>
              <a:off x="6969127" y="360501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6" name="Oval 645"/>
            <p:cNvSpPr/>
            <p:nvPr/>
          </p:nvSpPr>
          <p:spPr>
            <a:xfrm>
              <a:off x="6921502" y="38193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7" name="Oval 646"/>
            <p:cNvSpPr/>
            <p:nvPr/>
          </p:nvSpPr>
          <p:spPr>
            <a:xfrm>
              <a:off x="7328696" y="37097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8" name="Oval 647"/>
            <p:cNvSpPr/>
            <p:nvPr/>
          </p:nvSpPr>
          <p:spPr>
            <a:xfrm>
              <a:off x="7454902" y="3624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9" name="Oval 648"/>
            <p:cNvSpPr/>
            <p:nvPr/>
          </p:nvSpPr>
          <p:spPr>
            <a:xfrm>
              <a:off x="7081046" y="35430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0" name="Oval 649"/>
            <p:cNvSpPr/>
            <p:nvPr/>
          </p:nvSpPr>
          <p:spPr>
            <a:xfrm>
              <a:off x="7276309" y="35240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1" name="Oval 650"/>
            <p:cNvSpPr/>
            <p:nvPr/>
          </p:nvSpPr>
          <p:spPr>
            <a:xfrm>
              <a:off x="7388228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2" name="Oval 651"/>
            <p:cNvSpPr/>
            <p:nvPr/>
          </p:nvSpPr>
          <p:spPr>
            <a:xfrm>
              <a:off x="7271546" y="37574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3" name="Oval 652"/>
            <p:cNvSpPr/>
            <p:nvPr/>
          </p:nvSpPr>
          <p:spPr>
            <a:xfrm>
              <a:off x="7321553" y="39098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42" y="1195363"/>
            <a:ext cx="2683997" cy="1202540"/>
          </a:xfrm>
          <a:prstGeom prst="rect">
            <a:avLst/>
          </a:prstGeom>
        </p:spPr>
      </p:pic>
      <p:grpSp>
        <p:nvGrpSpPr>
          <p:cNvPr id="654" name="Group 653"/>
          <p:cNvGrpSpPr/>
          <p:nvPr/>
        </p:nvGrpSpPr>
        <p:grpSpPr>
          <a:xfrm rot="16200000">
            <a:off x="3330543" y="1493250"/>
            <a:ext cx="1202749" cy="649529"/>
            <a:chOff x="6279364" y="3141685"/>
            <a:chExt cx="2062917" cy="1237989"/>
          </a:xfrm>
          <a:solidFill>
            <a:schemeClr val="tx1"/>
          </a:solidFill>
        </p:grpSpPr>
        <p:sp>
          <p:nvSpPr>
            <p:cNvPr id="655" name="Oval 654"/>
            <p:cNvSpPr/>
            <p:nvPr/>
          </p:nvSpPr>
          <p:spPr>
            <a:xfrm>
              <a:off x="6486533" y="34236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6" name="Oval 655"/>
            <p:cNvSpPr/>
            <p:nvPr/>
          </p:nvSpPr>
          <p:spPr>
            <a:xfrm>
              <a:off x="6385330" y="362772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7" name="Oval 656"/>
            <p:cNvSpPr/>
            <p:nvPr/>
          </p:nvSpPr>
          <p:spPr>
            <a:xfrm>
              <a:off x="6486533" y="38551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8" name="Oval 657"/>
            <p:cNvSpPr/>
            <p:nvPr/>
          </p:nvSpPr>
          <p:spPr>
            <a:xfrm>
              <a:off x="6279364" y="376512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9" name="Oval 658"/>
            <p:cNvSpPr/>
            <p:nvPr/>
          </p:nvSpPr>
          <p:spPr>
            <a:xfrm>
              <a:off x="6554180" y="40975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0" name="Oval 659"/>
            <p:cNvSpPr/>
            <p:nvPr/>
          </p:nvSpPr>
          <p:spPr>
            <a:xfrm>
              <a:off x="6980424" y="42786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1" name="Oval 660"/>
            <p:cNvSpPr/>
            <p:nvPr/>
          </p:nvSpPr>
          <p:spPr>
            <a:xfrm>
              <a:off x="7314542" y="419699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2" name="Oval 661"/>
            <p:cNvSpPr/>
            <p:nvPr/>
          </p:nvSpPr>
          <p:spPr>
            <a:xfrm>
              <a:off x="7669349" y="41062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3" name="Oval 662"/>
            <p:cNvSpPr/>
            <p:nvPr/>
          </p:nvSpPr>
          <p:spPr>
            <a:xfrm>
              <a:off x="7516949" y="43123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4" name="Oval 663"/>
            <p:cNvSpPr/>
            <p:nvPr/>
          </p:nvSpPr>
          <p:spPr>
            <a:xfrm>
              <a:off x="7969899" y="41520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5" name="Oval 664"/>
            <p:cNvSpPr/>
            <p:nvPr/>
          </p:nvSpPr>
          <p:spPr>
            <a:xfrm>
              <a:off x="7745173" y="42193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6" name="Oval 665"/>
            <p:cNvSpPr/>
            <p:nvPr/>
          </p:nvSpPr>
          <p:spPr>
            <a:xfrm>
              <a:off x="8080929" y="400849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7" name="Oval 666"/>
            <p:cNvSpPr/>
            <p:nvPr/>
          </p:nvSpPr>
          <p:spPr>
            <a:xfrm>
              <a:off x="8082598" y="36978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8" name="Oval 667"/>
            <p:cNvSpPr/>
            <p:nvPr/>
          </p:nvSpPr>
          <p:spPr>
            <a:xfrm>
              <a:off x="8208805" y="38474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9" name="Oval 668"/>
            <p:cNvSpPr/>
            <p:nvPr/>
          </p:nvSpPr>
          <p:spPr>
            <a:xfrm>
              <a:off x="8274963" y="368003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0" name="Oval 669"/>
            <p:cNvSpPr/>
            <p:nvPr/>
          </p:nvSpPr>
          <p:spPr>
            <a:xfrm>
              <a:off x="8114588" y="34942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1" name="Oval 670"/>
            <p:cNvSpPr/>
            <p:nvPr/>
          </p:nvSpPr>
          <p:spPr>
            <a:xfrm>
              <a:off x="8231388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2" name="Oval 671"/>
            <p:cNvSpPr/>
            <p:nvPr/>
          </p:nvSpPr>
          <p:spPr>
            <a:xfrm>
              <a:off x="7970018" y="330807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3" name="Oval 672"/>
            <p:cNvSpPr/>
            <p:nvPr/>
          </p:nvSpPr>
          <p:spPr>
            <a:xfrm>
              <a:off x="7635690" y="324872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4" name="Oval 673"/>
            <p:cNvSpPr/>
            <p:nvPr/>
          </p:nvSpPr>
          <p:spPr>
            <a:xfrm>
              <a:off x="7347544" y="314168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5" name="Oval 674"/>
            <p:cNvSpPr/>
            <p:nvPr/>
          </p:nvSpPr>
          <p:spPr>
            <a:xfrm>
              <a:off x="7089387" y="32150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6" name="Oval 675"/>
            <p:cNvSpPr/>
            <p:nvPr/>
          </p:nvSpPr>
          <p:spPr>
            <a:xfrm>
              <a:off x="6861535" y="32446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7" name="Oval 676"/>
            <p:cNvSpPr/>
            <p:nvPr/>
          </p:nvSpPr>
          <p:spPr>
            <a:xfrm>
              <a:off x="6788548" y="334903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8" name="Oval 677"/>
            <p:cNvSpPr/>
            <p:nvPr/>
          </p:nvSpPr>
          <p:spPr>
            <a:xfrm>
              <a:off x="6563003" y="330883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9" name="Oval 678"/>
            <p:cNvSpPr/>
            <p:nvPr/>
          </p:nvSpPr>
          <p:spPr>
            <a:xfrm>
              <a:off x="6581539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27813" y="37753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1" name="Oval 680"/>
            <p:cNvSpPr/>
            <p:nvPr/>
          </p:nvSpPr>
          <p:spPr>
            <a:xfrm>
              <a:off x="6913106" y="38952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2" name="Oval 681"/>
            <p:cNvSpPr/>
            <p:nvPr/>
          </p:nvSpPr>
          <p:spPr>
            <a:xfrm>
              <a:off x="7243120" y="38878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3" name="Oval 682"/>
            <p:cNvSpPr/>
            <p:nvPr/>
          </p:nvSpPr>
          <p:spPr>
            <a:xfrm>
              <a:off x="7287897" y="36899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4" name="Oval 683"/>
            <p:cNvSpPr/>
            <p:nvPr/>
          </p:nvSpPr>
          <p:spPr>
            <a:xfrm>
              <a:off x="7381203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5" name="Oval 684"/>
            <p:cNvSpPr/>
            <p:nvPr/>
          </p:nvSpPr>
          <p:spPr>
            <a:xfrm>
              <a:off x="7446603" y="37096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6" name="Oval 685"/>
            <p:cNvSpPr/>
            <p:nvPr/>
          </p:nvSpPr>
          <p:spPr>
            <a:xfrm>
              <a:off x="7421145" y="388112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7" name="Oval 686"/>
            <p:cNvSpPr/>
            <p:nvPr/>
          </p:nvSpPr>
          <p:spPr>
            <a:xfrm>
              <a:off x="7599170" y="387601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8" name="Oval 687"/>
            <p:cNvSpPr/>
            <p:nvPr/>
          </p:nvSpPr>
          <p:spPr>
            <a:xfrm>
              <a:off x="7724273" y="36389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9" name="Oval 688"/>
            <p:cNvSpPr/>
            <p:nvPr/>
          </p:nvSpPr>
          <p:spPr>
            <a:xfrm>
              <a:off x="7724273" y="3491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0" name="Oval 689"/>
            <p:cNvSpPr/>
            <p:nvPr/>
          </p:nvSpPr>
          <p:spPr>
            <a:xfrm>
              <a:off x="7480262" y="34604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1" name="Oval 690"/>
            <p:cNvSpPr/>
            <p:nvPr/>
          </p:nvSpPr>
          <p:spPr>
            <a:xfrm>
              <a:off x="7150053" y="33321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2" name="Oval 691"/>
            <p:cNvSpPr/>
            <p:nvPr/>
          </p:nvSpPr>
          <p:spPr>
            <a:xfrm>
              <a:off x="7071792" y="35120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3" name="Oval 692"/>
            <p:cNvSpPr/>
            <p:nvPr/>
          </p:nvSpPr>
          <p:spPr>
            <a:xfrm>
              <a:off x="6853026" y="34671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4" name="Oval 693"/>
            <p:cNvSpPr/>
            <p:nvPr/>
          </p:nvSpPr>
          <p:spPr>
            <a:xfrm>
              <a:off x="6784055" y="35617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5" name="Oval 694"/>
            <p:cNvSpPr/>
            <p:nvPr/>
          </p:nvSpPr>
          <p:spPr>
            <a:xfrm>
              <a:off x="6697011" y="34501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6" name="Oval 695"/>
            <p:cNvSpPr/>
            <p:nvPr/>
          </p:nvSpPr>
          <p:spPr>
            <a:xfrm>
              <a:off x="6879779" y="3703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7" name="Oval 696"/>
            <p:cNvSpPr/>
            <p:nvPr/>
          </p:nvSpPr>
          <p:spPr>
            <a:xfrm>
              <a:off x="6768740" y="39551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8" name="Oval 697"/>
            <p:cNvSpPr/>
            <p:nvPr/>
          </p:nvSpPr>
          <p:spPr>
            <a:xfrm>
              <a:off x="7004474" y="408695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9" name="Oval 698"/>
            <p:cNvSpPr/>
            <p:nvPr/>
          </p:nvSpPr>
          <p:spPr>
            <a:xfrm>
              <a:off x="7100773" y="386700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0" name="Oval 699"/>
            <p:cNvSpPr/>
            <p:nvPr/>
          </p:nvSpPr>
          <p:spPr>
            <a:xfrm>
              <a:off x="6983777" y="36145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1" name="Oval 700"/>
            <p:cNvSpPr/>
            <p:nvPr/>
          </p:nvSpPr>
          <p:spPr>
            <a:xfrm>
              <a:off x="7129006" y="37023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2" name="Oval 701"/>
            <p:cNvSpPr/>
            <p:nvPr/>
          </p:nvSpPr>
          <p:spPr>
            <a:xfrm>
              <a:off x="7127254" y="4038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3" name="Oval 702"/>
            <p:cNvSpPr/>
            <p:nvPr/>
          </p:nvSpPr>
          <p:spPr>
            <a:xfrm>
              <a:off x="7310438" y="40250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4" name="Oval 703"/>
            <p:cNvSpPr/>
            <p:nvPr/>
          </p:nvSpPr>
          <p:spPr>
            <a:xfrm>
              <a:off x="7444623" y="41616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5" name="Oval 704"/>
            <p:cNvSpPr/>
            <p:nvPr/>
          </p:nvSpPr>
          <p:spPr>
            <a:xfrm>
              <a:off x="7466848" y="398528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6" name="Oval 705"/>
            <p:cNvSpPr/>
            <p:nvPr/>
          </p:nvSpPr>
          <p:spPr>
            <a:xfrm>
              <a:off x="7818477" y="39854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7" name="Oval 706"/>
            <p:cNvSpPr/>
            <p:nvPr/>
          </p:nvSpPr>
          <p:spPr>
            <a:xfrm>
              <a:off x="7818477" y="37937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8" name="Oval 707"/>
            <p:cNvSpPr/>
            <p:nvPr/>
          </p:nvSpPr>
          <p:spPr>
            <a:xfrm>
              <a:off x="7860333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9" name="Oval 708"/>
            <p:cNvSpPr/>
            <p:nvPr/>
          </p:nvSpPr>
          <p:spPr>
            <a:xfrm>
              <a:off x="7862762" y="34739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0" name="Oval 709"/>
            <p:cNvSpPr/>
            <p:nvPr/>
          </p:nvSpPr>
          <p:spPr>
            <a:xfrm>
              <a:off x="7690614" y="33504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1" name="Oval 710"/>
            <p:cNvSpPr/>
            <p:nvPr/>
          </p:nvSpPr>
          <p:spPr>
            <a:xfrm>
              <a:off x="7560246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2" name="Oval 711"/>
            <p:cNvSpPr/>
            <p:nvPr/>
          </p:nvSpPr>
          <p:spPr>
            <a:xfrm>
              <a:off x="7287897" y="33219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3" name="Oval 712"/>
            <p:cNvSpPr/>
            <p:nvPr/>
          </p:nvSpPr>
          <p:spPr>
            <a:xfrm>
              <a:off x="7212600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4" name="Oval 713"/>
            <p:cNvSpPr/>
            <p:nvPr/>
          </p:nvSpPr>
          <p:spPr>
            <a:xfrm>
              <a:off x="7434867" y="32461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5" name="Oval 714"/>
            <p:cNvSpPr/>
            <p:nvPr/>
          </p:nvSpPr>
          <p:spPr>
            <a:xfrm>
              <a:off x="6976415" y="338095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6" name="Oval 715"/>
            <p:cNvSpPr/>
            <p:nvPr/>
          </p:nvSpPr>
          <p:spPr>
            <a:xfrm>
              <a:off x="6768740" y="416278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7" name="Oval 716"/>
            <p:cNvSpPr/>
            <p:nvPr/>
          </p:nvSpPr>
          <p:spPr>
            <a:xfrm>
              <a:off x="7236251" y="37256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8" name="Oval 717"/>
            <p:cNvSpPr/>
            <p:nvPr/>
          </p:nvSpPr>
          <p:spPr>
            <a:xfrm>
              <a:off x="7384871" y="38304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9" name="Oval 718"/>
            <p:cNvSpPr/>
            <p:nvPr/>
          </p:nvSpPr>
          <p:spPr>
            <a:xfrm>
              <a:off x="7374907" y="36289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0" name="Oval 719"/>
            <p:cNvSpPr/>
            <p:nvPr/>
          </p:nvSpPr>
          <p:spPr>
            <a:xfrm>
              <a:off x="7480313" y="35785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1" name="Oval 720"/>
            <p:cNvSpPr/>
            <p:nvPr/>
          </p:nvSpPr>
          <p:spPr>
            <a:xfrm>
              <a:off x="7583574" y="37669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2" name="Oval 721"/>
            <p:cNvSpPr/>
            <p:nvPr/>
          </p:nvSpPr>
          <p:spPr>
            <a:xfrm>
              <a:off x="7371579" y="39694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3" name="Oval 722"/>
            <p:cNvSpPr/>
            <p:nvPr/>
          </p:nvSpPr>
          <p:spPr>
            <a:xfrm>
              <a:off x="7040515" y="37101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4" name="Oval 723"/>
            <p:cNvSpPr/>
            <p:nvPr/>
          </p:nvSpPr>
          <p:spPr>
            <a:xfrm>
              <a:off x="7135304" y="35909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5" name="Oval 724"/>
            <p:cNvSpPr/>
            <p:nvPr/>
          </p:nvSpPr>
          <p:spPr>
            <a:xfrm>
              <a:off x="7428448" y="3444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6" name="Oval 725"/>
            <p:cNvSpPr/>
            <p:nvPr/>
          </p:nvSpPr>
          <p:spPr>
            <a:xfrm>
              <a:off x="7206922" y="340594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7" name="Oval 726"/>
            <p:cNvSpPr/>
            <p:nvPr/>
          </p:nvSpPr>
          <p:spPr>
            <a:xfrm>
              <a:off x="7168091" y="40543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8" name="Oval 727"/>
            <p:cNvSpPr/>
            <p:nvPr/>
          </p:nvSpPr>
          <p:spPr>
            <a:xfrm>
              <a:off x="6931028" y="3902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9" name="Oval 728"/>
            <p:cNvSpPr/>
            <p:nvPr/>
          </p:nvSpPr>
          <p:spPr>
            <a:xfrm>
              <a:off x="6947697" y="3769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0" name="Oval 729"/>
            <p:cNvSpPr/>
            <p:nvPr/>
          </p:nvSpPr>
          <p:spPr>
            <a:xfrm>
              <a:off x="7071522" y="38621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1" name="Oval 730"/>
            <p:cNvSpPr/>
            <p:nvPr/>
          </p:nvSpPr>
          <p:spPr>
            <a:xfrm>
              <a:off x="7066760" y="39788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2" name="Oval 731"/>
            <p:cNvSpPr/>
            <p:nvPr/>
          </p:nvSpPr>
          <p:spPr>
            <a:xfrm>
              <a:off x="7273928" y="39431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3" name="Oval 732"/>
            <p:cNvSpPr/>
            <p:nvPr/>
          </p:nvSpPr>
          <p:spPr>
            <a:xfrm>
              <a:off x="6840541" y="353357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4" name="Oval 733"/>
            <p:cNvSpPr/>
            <p:nvPr/>
          </p:nvSpPr>
          <p:spPr>
            <a:xfrm>
              <a:off x="6826253" y="39598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5" name="Oval 734"/>
            <p:cNvSpPr/>
            <p:nvPr/>
          </p:nvSpPr>
          <p:spPr>
            <a:xfrm>
              <a:off x="7535865" y="4045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6" name="Oval 735"/>
            <p:cNvSpPr/>
            <p:nvPr/>
          </p:nvSpPr>
          <p:spPr>
            <a:xfrm>
              <a:off x="7504909" y="37669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7" name="Oval 736"/>
            <p:cNvSpPr/>
            <p:nvPr/>
          </p:nvSpPr>
          <p:spPr>
            <a:xfrm>
              <a:off x="7026277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8" name="Oval 737"/>
            <p:cNvSpPr/>
            <p:nvPr/>
          </p:nvSpPr>
          <p:spPr>
            <a:xfrm>
              <a:off x="7207252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9" name="Oval 738"/>
            <p:cNvSpPr/>
            <p:nvPr/>
          </p:nvSpPr>
          <p:spPr>
            <a:xfrm>
              <a:off x="7576346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0" name="Oval 739"/>
            <p:cNvSpPr/>
            <p:nvPr/>
          </p:nvSpPr>
          <p:spPr>
            <a:xfrm>
              <a:off x="7552533" y="36192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6" name="Oval 745"/>
            <p:cNvSpPr/>
            <p:nvPr/>
          </p:nvSpPr>
          <p:spPr>
            <a:xfrm>
              <a:off x="7212015" y="36431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7" name="Oval 746"/>
            <p:cNvSpPr/>
            <p:nvPr/>
          </p:nvSpPr>
          <p:spPr>
            <a:xfrm>
              <a:off x="6876258" y="380265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8" name="Oval 747"/>
            <p:cNvSpPr/>
            <p:nvPr/>
          </p:nvSpPr>
          <p:spPr>
            <a:xfrm>
              <a:off x="6938171" y="38240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9" name="Oval 748"/>
            <p:cNvSpPr/>
            <p:nvPr/>
          </p:nvSpPr>
          <p:spPr>
            <a:xfrm>
              <a:off x="7069140" y="37740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0" name="Oval 749"/>
            <p:cNvSpPr/>
            <p:nvPr/>
          </p:nvSpPr>
          <p:spPr>
            <a:xfrm>
              <a:off x="7200109" y="39741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1" name="Oval 750"/>
            <p:cNvSpPr/>
            <p:nvPr/>
          </p:nvSpPr>
          <p:spPr>
            <a:xfrm>
              <a:off x="6719096" y="36764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2" name="Oval 751"/>
            <p:cNvSpPr/>
            <p:nvPr/>
          </p:nvSpPr>
          <p:spPr>
            <a:xfrm>
              <a:off x="6928646" y="35073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3" name="Oval 752"/>
            <p:cNvSpPr/>
            <p:nvPr/>
          </p:nvSpPr>
          <p:spPr>
            <a:xfrm>
              <a:off x="7676359" y="37907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4" name="Oval 753"/>
            <p:cNvSpPr/>
            <p:nvPr/>
          </p:nvSpPr>
          <p:spPr>
            <a:xfrm>
              <a:off x="7490621" y="3664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5" name="Oval 754"/>
            <p:cNvSpPr/>
            <p:nvPr/>
          </p:nvSpPr>
          <p:spPr>
            <a:xfrm>
              <a:off x="7588252" y="34454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6" name="Oval 755"/>
            <p:cNvSpPr/>
            <p:nvPr/>
          </p:nvSpPr>
          <p:spPr>
            <a:xfrm>
              <a:off x="7683502" y="37002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7" name="Oval 756"/>
            <p:cNvSpPr/>
            <p:nvPr/>
          </p:nvSpPr>
          <p:spPr>
            <a:xfrm>
              <a:off x="7302502" y="34121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8" name="Oval 757"/>
            <p:cNvSpPr/>
            <p:nvPr/>
          </p:nvSpPr>
          <p:spPr>
            <a:xfrm>
              <a:off x="7140577" y="35026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9" name="Oval 758"/>
            <p:cNvSpPr/>
            <p:nvPr/>
          </p:nvSpPr>
          <p:spPr>
            <a:xfrm>
              <a:off x="7228684" y="39050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0" name="Oval 759"/>
            <p:cNvSpPr/>
            <p:nvPr/>
          </p:nvSpPr>
          <p:spPr>
            <a:xfrm>
              <a:off x="7083428" y="39455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1" name="Oval 760"/>
            <p:cNvSpPr/>
            <p:nvPr/>
          </p:nvSpPr>
          <p:spPr>
            <a:xfrm>
              <a:off x="7442997" y="38312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2" name="Oval 761"/>
            <p:cNvSpPr/>
            <p:nvPr/>
          </p:nvSpPr>
          <p:spPr>
            <a:xfrm>
              <a:off x="7621591" y="36550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3" name="Oval 762"/>
            <p:cNvSpPr/>
            <p:nvPr/>
          </p:nvSpPr>
          <p:spPr>
            <a:xfrm>
              <a:off x="7481097" y="37264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4" name="Oval 763"/>
            <p:cNvSpPr/>
            <p:nvPr/>
          </p:nvSpPr>
          <p:spPr>
            <a:xfrm>
              <a:off x="7233447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5" name="Oval 764"/>
            <p:cNvSpPr/>
            <p:nvPr/>
          </p:nvSpPr>
          <p:spPr>
            <a:xfrm>
              <a:off x="7366797" y="36597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6" name="Oval 765"/>
            <p:cNvSpPr/>
            <p:nvPr/>
          </p:nvSpPr>
          <p:spPr>
            <a:xfrm>
              <a:off x="7097716" y="36240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7" name="Oval 766"/>
            <p:cNvSpPr/>
            <p:nvPr/>
          </p:nvSpPr>
          <p:spPr>
            <a:xfrm>
              <a:off x="7192966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8" name="Oval 767"/>
            <p:cNvSpPr/>
            <p:nvPr/>
          </p:nvSpPr>
          <p:spPr>
            <a:xfrm>
              <a:off x="7447760" y="38478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9" name="Oval 768"/>
            <p:cNvSpPr/>
            <p:nvPr/>
          </p:nvSpPr>
          <p:spPr>
            <a:xfrm>
              <a:off x="7571585" y="37335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0" name="Oval 769"/>
            <p:cNvSpPr/>
            <p:nvPr/>
          </p:nvSpPr>
          <p:spPr>
            <a:xfrm>
              <a:off x="7450142" y="397410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1" name="Oval 770"/>
            <p:cNvSpPr/>
            <p:nvPr/>
          </p:nvSpPr>
          <p:spPr>
            <a:xfrm>
              <a:off x="7295360" y="40383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2" name="Oval 771"/>
            <p:cNvSpPr/>
            <p:nvPr/>
          </p:nvSpPr>
          <p:spPr>
            <a:xfrm>
              <a:off x="7207254" y="37288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3" name="Oval 772"/>
            <p:cNvSpPr/>
            <p:nvPr/>
          </p:nvSpPr>
          <p:spPr>
            <a:xfrm>
              <a:off x="7038185" y="36621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4" name="Oval 773"/>
            <p:cNvSpPr/>
            <p:nvPr/>
          </p:nvSpPr>
          <p:spPr>
            <a:xfrm>
              <a:off x="6838160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5" name="Oval 774"/>
            <p:cNvSpPr/>
            <p:nvPr/>
          </p:nvSpPr>
          <p:spPr>
            <a:xfrm>
              <a:off x="7283453" y="36359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6" name="Oval 775"/>
            <p:cNvSpPr/>
            <p:nvPr/>
          </p:nvSpPr>
          <p:spPr>
            <a:xfrm>
              <a:off x="7381084" y="3521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7" name="Oval 776"/>
            <p:cNvSpPr/>
            <p:nvPr/>
          </p:nvSpPr>
          <p:spPr>
            <a:xfrm>
              <a:off x="7421565" y="37431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8" name="Oval 777"/>
            <p:cNvSpPr/>
            <p:nvPr/>
          </p:nvSpPr>
          <p:spPr>
            <a:xfrm>
              <a:off x="7202490" y="4005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9" name="Oval 778"/>
            <p:cNvSpPr/>
            <p:nvPr/>
          </p:nvSpPr>
          <p:spPr>
            <a:xfrm>
              <a:off x="7133434" y="41169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0" name="Oval 779"/>
            <p:cNvSpPr/>
            <p:nvPr/>
          </p:nvSpPr>
          <p:spPr>
            <a:xfrm>
              <a:off x="7364415" y="4147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1" name="Oval 780"/>
            <p:cNvSpPr/>
            <p:nvPr/>
          </p:nvSpPr>
          <p:spPr>
            <a:xfrm>
              <a:off x="7757321" y="39336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2" name="Oval 781"/>
            <p:cNvSpPr/>
            <p:nvPr/>
          </p:nvSpPr>
          <p:spPr>
            <a:xfrm>
              <a:off x="7933533" y="37502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3" name="Oval 782"/>
            <p:cNvSpPr/>
            <p:nvPr/>
          </p:nvSpPr>
          <p:spPr>
            <a:xfrm>
              <a:off x="6969127" y="360501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4" name="Oval 783"/>
            <p:cNvSpPr/>
            <p:nvPr/>
          </p:nvSpPr>
          <p:spPr>
            <a:xfrm>
              <a:off x="6921502" y="38193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5" name="Oval 784"/>
            <p:cNvSpPr/>
            <p:nvPr/>
          </p:nvSpPr>
          <p:spPr>
            <a:xfrm>
              <a:off x="7328696" y="37097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6" name="Oval 785"/>
            <p:cNvSpPr/>
            <p:nvPr/>
          </p:nvSpPr>
          <p:spPr>
            <a:xfrm>
              <a:off x="7454902" y="3624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7" name="Oval 786"/>
            <p:cNvSpPr/>
            <p:nvPr/>
          </p:nvSpPr>
          <p:spPr>
            <a:xfrm>
              <a:off x="7081046" y="35430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8" name="Oval 787"/>
            <p:cNvSpPr/>
            <p:nvPr/>
          </p:nvSpPr>
          <p:spPr>
            <a:xfrm>
              <a:off x="7276309" y="35240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9" name="Oval 788"/>
            <p:cNvSpPr/>
            <p:nvPr/>
          </p:nvSpPr>
          <p:spPr>
            <a:xfrm>
              <a:off x="7388228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0" name="Oval 789"/>
            <p:cNvSpPr/>
            <p:nvPr/>
          </p:nvSpPr>
          <p:spPr>
            <a:xfrm>
              <a:off x="7271546" y="37574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1" name="Oval 790"/>
            <p:cNvSpPr/>
            <p:nvPr/>
          </p:nvSpPr>
          <p:spPr>
            <a:xfrm>
              <a:off x="7321553" y="39098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674" y="3904955"/>
            <a:ext cx="3278408" cy="1618628"/>
          </a:xfrm>
          <a:prstGeom prst="rect">
            <a:avLst/>
          </a:prstGeom>
        </p:spPr>
      </p:pic>
      <p:sp>
        <p:nvSpPr>
          <p:cNvPr id="283" name="Oval 282"/>
          <p:cNvSpPr/>
          <p:nvPr/>
        </p:nvSpPr>
        <p:spPr>
          <a:xfrm rot="16200000">
            <a:off x="3263479" y="1404188"/>
            <a:ext cx="1281281" cy="73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8" name="Oval 417"/>
          <p:cNvSpPr/>
          <p:nvPr/>
        </p:nvSpPr>
        <p:spPr>
          <a:xfrm rot="16200000">
            <a:off x="4269615" y="1404188"/>
            <a:ext cx="1281281" cy="73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9" name="Oval 418"/>
          <p:cNvSpPr/>
          <p:nvPr/>
        </p:nvSpPr>
        <p:spPr>
          <a:xfrm rot="16200000">
            <a:off x="6759261" y="1536341"/>
            <a:ext cx="1281281" cy="47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0" name="Oval 419"/>
          <p:cNvSpPr/>
          <p:nvPr/>
        </p:nvSpPr>
        <p:spPr>
          <a:xfrm rot="11057068">
            <a:off x="6015731" y="1656796"/>
            <a:ext cx="2859829" cy="330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26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761686"/>
            <a:ext cx="7406640" cy="1017270"/>
          </a:xfrm>
        </p:spPr>
        <p:txBody>
          <a:bodyPr>
            <a:noAutofit/>
          </a:bodyPr>
          <a:lstStyle/>
          <a:p>
            <a:r>
              <a:rPr lang="en-US" sz="4000" dirty="0"/>
              <a:t>Clustering with prior labeled data</a:t>
            </a:r>
          </a:p>
        </p:txBody>
      </p:sp>
      <p:sp>
        <p:nvSpPr>
          <p:cNvPr id="3" name="Oval 2"/>
          <p:cNvSpPr/>
          <p:nvPr/>
        </p:nvSpPr>
        <p:spPr>
          <a:xfrm>
            <a:off x="295682" y="1043275"/>
            <a:ext cx="1374205" cy="1354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4526877" y="7044946"/>
            <a:ext cx="1603004" cy="988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4526877" y="7617148"/>
            <a:ext cx="1603004" cy="992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172420" y="1038874"/>
            <a:ext cx="3022526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1" name="Rectangle 740"/>
          <p:cNvSpPr/>
          <p:nvPr/>
        </p:nvSpPr>
        <p:spPr>
          <a:xfrm>
            <a:off x="3194945" y="1039729"/>
            <a:ext cx="2742815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5" y="1127510"/>
            <a:ext cx="2537680" cy="1312278"/>
          </a:xfrm>
          <a:prstGeom prst="rect">
            <a:avLst/>
          </a:prstGeom>
        </p:spPr>
      </p:pic>
      <p:sp>
        <p:nvSpPr>
          <p:cNvPr id="742" name="Rectangle 741"/>
          <p:cNvSpPr/>
          <p:nvPr/>
        </p:nvSpPr>
        <p:spPr>
          <a:xfrm>
            <a:off x="5937760" y="1039729"/>
            <a:ext cx="3022524" cy="150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3" name="Oval 742"/>
          <p:cNvSpPr/>
          <p:nvPr/>
        </p:nvSpPr>
        <p:spPr>
          <a:xfrm rot="11406080">
            <a:off x="684705" y="7420548"/>
            <a:ext cx="1087294" cy="10269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4" name="Oval 743"/>
          <p:cNvSpPr/>
          <p:nvPr/>
        </p:nvSpPr>
        <p:spPr>
          <a:xfrm rot="11406080">
            <a:off x="-878505" y="7537518"/>
            <a:ext cx="1281281" cy="733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5" name="Oval 744"/>
          <p:cNvSpPr/>
          <p:nvPr/>
        </p:nvSpPr>
        <p:spPr>
          <a:xfrm rot="11406080">
            <a:off x="-803778" y="7116496"/>
            <a:ext cx="1281281" cy="736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21" name="Group 520"/>
          <p:cNvGrpSpPr/>
          <p:nvPr/>
        </p:nvGrpSpPr>
        <p:grpSpPr>
          <a:xfrm rot="16200000">
            <a:off x="4321995" y="1493250"/>
            <a:ext cx="1202749" cy="649529"/>
            <a:chOff x="6279364" y="3141685"/>
            <a:chExt cx="2062917" cy="1237989"/>
          </a:xfrm>
          <a:solidFill>
            <a:schemeClr val="tx1"/>
          </a:solidFill>
        </p:grpSpPr>
        <p:sp>
          <p:nvSpPr>
            <p:cNvPr id="522" name="Oval 521"/>
            <p:cNvSpPr/>
            <p:nvPr/>
          </p:nvSpPr>
          <p:spPr>
            <a:xfrm>
              <a:off x="6486533" y="34236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3" name="Oval 522"/>
            <p:cNvSpPr/>
            <p:nvPr/>
          </p:nvSpPr>
          <p:spPr>
            <a:xfrm>
              <a:off x="6385330" y="362772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4" name="Oval 523"/>
            <p:cNvSpPr/>
            <p:nvPr/>
          </p:nvSpPr>
          <p:spPr>
            <a:xfrm>
              <a:off x="6486533" y="38551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5" name="Oval 524"/>
            <p:cNvSpPr/>
            <p:nvPr/>
          </p:nvSpPr>
          <p:spPr>
            <a:xfrm>
              <a:off x="6279364" y="376512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6" name="Oval 525"/>
            <p:cNvSpPr/>
            <p:nvPr/>
          </p:nvSpPr>
          <p:spPr>
            <a:xfrm>
              <a:off x="6554180" y="40975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7" name="Oval 526"/>
            <p:cNvSpPr/>
            <p:nvPr/>
          </p:nvSpPr>
          <p:spPr>
            <a:xfrm>
              <a:off x="6980424" y="42786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8" name="Oval 527"/>
            <p:cNvSpPr/>
            <p:nvPr/>
          </p:nvSpPr>
          <p:spPr>
            <a:xfrm>
              <a:off x="7314542" y="419699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9" name="Oval 528"/>
            <p:cNvSpPr/>
            <p:nvPr/>
          </p:nvSpPr>
          <p:spPr>
            <a:xfrm>
              <a:off x="7669349" y="41062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0" name="Oval 529"/>
            <p:cNvSpPr/>
            <p:nvPr/>
          </p:nvSpPr>
          <p:spPr>
            <a:xfrm>
              <a:off x="7516949" y="43123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1" name="Oval 530"/>
            <p:cNvSpPr/>
            <p:nvPr/>
          </p:nvSpPr>
          <p:spPr>
            <a:xfrm>
              <a:off x="7969899" y="41520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2" name="Oval 531"/>
            <p:cNvSpPr/>
            <p:nvPr/>
          </p:nvSpPr>
          <p:spPr>
            <a:xfrm>
              <a:off x="7745173" y="42193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3" name="Oval 532"/>
            <p:cNvSpPr/>
            <p:nvPr/>
          </p:nvSpPr>
          <p:spPr>
            <a:xfrm>
              <a:off x="8080929" y="400849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4" name="Oval 533"/>
            <p:cNvSpPr/>
            <p:nvPr/>
          </p:nvSpPr>
          <p:spPr>
            <a:xfrm>
              <a:off x="8082598" y="36978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5" name="Oval 534"/>
            <p:cNvSpPr/>
            <p:nvPr/>
          </p:nvSpPr>
          <p:spPr>
            <a:xfrm>
              <a:off x="8208805" y="38474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6" name="Oval 535"/>
            <p:cNvSpPr/>
            <p:nvPr/>
          </p:nvSpPr>
          <p:spPr>
            <a:xfrm>
              <a:off x="8274963" y="368003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7" name="Oval 536"/>
            <p:cNvSpPr/>
            <p:nvPr/>
          </p:nvSpPr>
          <p:spPr>
            <a:xfrm>
              <a:off x="8114588" y="34942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8" name="Oval 537"/>
            <p:cNvSpPr/>
            <p:nvPr/>
          </p:nvSpPr>
          <p:spPr>
            <a:xfrm>
              <a:off x="8231388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9" name="Oval 538"/>
            <p:cNvSpPr/>
            <p:nvPr/>
          </p:nvSpPr>
          <p:spPr>
            <a:xfrm>
              <a:off x="7970018" y="330807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0" name="Oval 539"/>
            <p:cNvSpPr/>
            <p:nvPr/>
          </p:nvSpPr>
          <p:spPr>
            <a:xfrm>
              <a:off x="7635690" y="324872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1" name="Oval 540"/>
            <p:cNvSpPr/>
            <p:nvPr/>
          </p:nvSpPr>
          <p:spPr>
            <a:xfrm>
              <a:off x="7347544" y="314168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2" name="Oval 541"/>
            <p:cNvSpPr/>
            <p:nvPr/>
          </p:nvSpPr>
          <p:spPr>
            <a:xfrm>
              <a:off x="7089387" y="32150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3" name="Oval 542"/>
            <p:cNvSpPr/>
            <p:nvPr/>
          </p:nvSpPr>
          <p:spPr>
            <a:xfrm>
              <a:off x="6861535" y="32446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4" name="Oval 543"/>
            <p:cNvSpPr/>
            <p:nvPr/>
          </p:nvSpPr>
          <p:spPr>
            <a:xfrm>
              <a:off x="6788548" y="334903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5" name="Oval 544"/>
            <p:cNvSpPr/>
            <p:nvPr/>
          </p:nvSpPr>
          <p:spPr>
            <a:xfrm>
              <a:off x="6563003" y="330883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6" name="Oval 545"/>
            <p:cNvSpPr/>
            <p:nvPr/>
          </p:nvSpPr>
          <p:spPr>
            <a:xfrm>
              <a:off x="6581539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7" name="Oval 546"/>
            <p:cNvSpPr/>
            <p:nvPr/>
          </p:nvSpPr>
          <p:spPr>
            <a:xfrm>
              <a:off x="6727813" y="37753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8" name="Oval 547"/>
            <p:cNvSpPr/>
            <p:nvPr/>
          </p:nvSpPr>
          <p:spPr>
            <a:xfrm>
              <a:off x="6913106" y="38952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9" name="Oval 548"/>
            <p:cNvSpPr/>
            <p:nvPr/>
          </p:nvSpPr>
          <p:spPr>
            <a:xfrm>
              <a:off x="7243120" y="38878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0" name="Oval 549"/>
            <p:cNvSpPr/>
            <p:nvPr/>
          </p:nvSpPr>
          <p:spPr>
            <a:xfrm>
              <a:off x="7287897" y="36899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1" name="Oval 550"/>
            <p:cNvSpPr/>
            <p:nvPr/>
          </p:nvSpPr>
          <p:spPr>
            <a:xfrm>
              <a:off x="7381203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2" name="Oval 551"/>
            <p:cNvSpPr/>
            <p:nvPr/>
          </p:nvSpPr>
          <p:spPr>
            <a:xfrm>
              <a:off x="7446603" y="37096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3" name="Oval 552"/>
            <p:cNvSpPr/>
            <p:nvPr/>
          </p:nvSpPr>
          <p:spPr>
            <a:xfrm>
              <a:off x="7421145" y="388112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4" name="Oval 553"/>
            <p:cNvSpPr/>
            <p:nvPr/>
          </p:nvSpPr>
          <p:spPr>
            <a:xfrm>
              <a:off x="7599170" y="387601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5" name="Oval 554"/>
            <p:cNvSpPr/>
            <p:nvPr/>
          </p:nvSpPr>
          <p:spPr>
            <a:xfrm>
              <a:off x="7724273" y="36389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6" name="Oval 555"/>
            <p:cNvSpPr/>
            <p:nvPr/>
          </p:nvSpPr>
          <p:spPr>
            <a:xfrm>
              <a:off x="7724273" y="3491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7" name="Oval 556"/>
            <p:cNvSpPr/>
            <p:nvPr/>
          </p:nvSpPr>
          <p:spPr>
            <a:xfrm>
              <a:off x="7480262" y="34604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8" name="Oval 557"/>
            <p:cNvSpPr/>
            <p:nvPr/>
          </p:nvSpPr>
          <p:spPr>
            <a:xfrm>
              <a:off x="7150053" y="33321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9" name="Oval 558"/>
            <p:cNvSpPr/>
            <p:nvPr/>
          </p:nvSpPr>
          <p:spPr>
            <a:xfrm>
              <a:off x="7071792" y="35120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0" name="Oval 559"/>
            <p:cNvSpPr/>
            <p:nvPr/>
          </p:nvSpPr>
          <p:spPr>
            <a:xfrm>
              <a:off x="6853026" y="34671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1" name="Oval 560"/>
            <p:cNvSpPr/>
            <p:nvPr/>
          </p:nvSpPr>
          <p:spPr>
            <a:xfrm>
              <a:off x="6784055" y="35617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2" name="Oval 561"/>
            <p:cNvSpPr/>
            <p:nvPr/>
          </p:nvSpPr>
          <p:spPr>
            <a:xfrm>
              <a:off x="6697011" y="34501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3" name="Oval 562"/>
            <p:cNvSpPr/>
            <p:nvPr/>
          </p:nvSpPr>
          <p:spPr>
            <a:xfrm>
              <a:off x="6879779" y="3703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4" name="Oval 563"/>
            <p:cNvSpPr/>
            <p:nvPr/>
          </p:nvSpPr>
          <p:spPr>
            <a:xfrm>
              <a:off x="6768740" y="39551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5" name="Oval 564"/>
            <p:cNvSpPr/>
            <p:nvPr/>
          </p:nvSpPr>
          <p:spPr>
            <a:xfrm>
              <a:off x="7004474" y="408695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6" name="Oval 565"/>
            <p:cNvSpPr/>
            <p:nvPr/>
          </p:nvSpPr>
          <p:spPr>
            <a:xfrm>
              <a:off x="7100773" y="386700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7" name="Oval 566"/>
            <p:cNvSpPr/>
            <p:nvPr/>
          </p:nvSpPr>
          <p:spPr>
            <a:xfrm>
              <a:off x="6983777" y="36145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8" name="Oval 567"/>
            <p:cNvSpPr/>
            <p:nvPr/>
          </p:nvSpPr>
          <p:spPr>
            <a:xfrm>
              <a:off x="7129006" y="37023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9" name="Oval 568"/>
            <p:cNvSpPr/>
            <p:nvPr/>
          </p:nvSpPr>
          <p:spPr>
            <a:xfrm>
              <a:off x="7127254" y="4038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0" name="Oval 569"/>
            <p:cNvSpPr/>
            <p:nvPr/>
          </p:nvSpPr>
          <p:spPr>
            <a:xfrm>
              <a:off x="7310438" y="40250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1" name="Oval 570"/>
            <p:cNvSpPr/>
            <p:nvPr/>
          </p:nvSpPr>
          <p:spPr>
            <a:xfrm>
              <a:off x="7444623" y="41616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2" name="Oval 571"/>
            <p:cNvSpPr/>
            <p:nvPr/>
          </p:nvSpPr>
          <p:spPr>
            <a:xfrm>
              <a:off x="7466848" y="398528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3" name="Oval 572"/>
            <p:cNvSpPr/>
            <p:nvPr/>
          </p:nvSpPr>
          <p:spPr>
            <a:xfrm>
              <a:off x="7818477" y="39854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4" name="Oval 573"/>
            <p:cNvSpPr/>
            <p:nvPr/>
          </p:nvSpPr>
          <p:spPr>
            <a:xfrm>
              <a:off x="7818477" y="37937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5" name="Oval 574"/>
            <p:cNvSpPr/>
            <p:nvPr/>
          </p:nvSpPr>
          <p:spPr>
            <a:xfrm>
              <a:off x="7860333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6" name="Oval 575"/>
            <p:cNvSpPr/>
            <p:nvPr/>
          </p:nvSpPr>
          <p:spPr>
            <a:xfrm>
              <a:off x="7862762" y="34739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7" name="Oval 576"/>
            <p:cNvSpPr/>
            <p:nvPr/>
          </p:nvSpPr>
          <p:spPr>
            <a:xfrm>
              <a:off x="7690614" y="33504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8" name="Oval 577"/>
            <p:cNvSpPr/>
            <p:nvPr/>
          </p:nvSpPr>
          <p:spPr>
            <a:xfrm>
              <a:off x="7560246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9" name="Oval 578"/>
            <p:cNvSpPr/>
            <p:nvPr/>
          </p:nvSpPr>
          <p:spPr>
            <a:xfrm>
              <a:off x="7287897" y="33219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0" name="Oval 579"/>
            <p:cNvSpPr/>
            <p:nvPr/>
          </p:nvSpPr>
          <p:spPr>
            <a:xfrm>
              <a:off x="7212600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1" name="Oval 580"/>
            <p:cNvSpPr/>
            <p:nvPr/>
          </p:nvSpPr>
          <p:spPr>
            <a:xfrm>
              <a:off x="7434867" y="32461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2" name="Oval 581"/>
            <p:cNvSpPr/>
            <p:nvPr/>
          </p:nvSpPr>
          <p:spPr>
            <a:xfrm>
              <a:off x="6976415" y="338095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3" name="Oval 582"/>
            <p:cNvSpPr/>
            <p:nvPr/>
          </p:nvSpPr>
          <p:spPr>
            <a:xfrm>
              <a:off x="6768740" y="416278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4" name="Oval 583"/>
            <p:cNvSpPr/>
            <p:nvPr/>
          </p:nvSpPr>
          <p:spPr>
            <a:xfrm>
              <a:off x="7236251" y="37256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5" name="Oval 584"/>
            <p:cNvSpPr/>
            <p:nvPr/>
          </p:nvSpPr>
          <p:spPr>
            <a:xfrm>
              <a:off x="7384871" y="38304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6" name="Oval 585"/>
            <p:cNvSpPr/>
            <p:nvPr/>
          </p:nvSpPr>
          <p:spPr>
            <a:xfrm>
              <a:off x="7374907" y="36289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7" name="Oval 586"/>
            <p:cNvSpPr/>
            <p:nvPr/>
          </p:nvSpPr>
          <p:spPr>
            <a:xfrm>
              <a:off x="7480313" y="35785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8" name="Oval 587"/>
            <p:cNvSpPr/>
            <p:nvPr/>
          </p:nvSpPr>
          <p:spPr>
            <a:xfrm>
              <a:off x="7583574" y="37669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9" name="Oval 588"/>
            <p:cNvSpPr/>
            <p:nvPr/>
          </p:nvSpPr>
          <p:spPr>
            <a:xfrm>
              <a:off x="7371579" y="39694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0" name="Oval 589"/>
            <p:cNvSpPr/>
            <p:nvPr/>
          </p:nvSpPr>
          <p:spPr>
            <a:xfrm>
              <a:off x="7040515" y="37101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1" name="Oval 590"/>
            <p:cNvSpPr/>
            <p:nvPr/>
          </p:nvSpPr>
          <p:spPr>
            <a:xfrm>
              <a:off x="7135304" y="35909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2" name="Oval 591"/>
            <p:cNvSpPr/>
            <p:nvPr/>
          </p:nvSpPr>
          <p:spPr>
            <a:xfrm>
              <a:off x="7428448" y="3444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3" name="Oval 592"/>
            <p:cNvSpPr/>
            <p:nvPr/>
          </p:nvSpPr>
          <p:spPr>
            <a:xfrm>
              <a:off x="7206922" y="340594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4" name="Oval 593"/>
            <p:cNvSpPr/>
            <p:nvPr/>
          </p:nvSpPr>
          <p:spPr>
            <a:xfrm>
              <a:off x="7168091" y="40543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5" name="Oval 594"/>
            <p:cNvSpPr/>
            <p:nvPr/>
          </p:nvSpPr>
          <p:spPr>
            <a:xfrm>
              <a:off x="6931028" y="3902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6" name="Oval 595"/>
            <p:cNvSpPr/>
            <p:nvPr/>
          </p:nvSpPr>
          <p:spPr>
            <a:xfrm>
              <a:off x="6947697" y="3769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7" name="Oval 596"/>
            <p:cNvSpPr/>
            <p:nvPr/>
          </p:nvSpPr>
          <p:spPr>
            <a:xfrm>
              <a:off x="7071522" y="38621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8" name="Oval 597"/>
            <p:cNvSpPr/>
            <p:nvPr/>
          </p:nvSpPr>
          <p:spPr>
            <a:xfrm>
              <a:off x="7066760" y="39788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9" name="Oval 598"/>
            <p:cNvSpPr/>
            <p:nvPr/>
          </p:nvSpPr>
          <p:spPr>
            <a:xfrm>
              <a:off x="7273928" y="39431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0" name="Oval 599"/>
            <p:cNvSpPr/>
            <p:nvPr/>
          </p:nvSpPr>
          <p:spPr>
            <a:xfrm>
              <a:off x="6840541" y="353357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1" name="Oval 600"/>
            <p:cNvSpPr/>
            <p:nvPr/>
          </p:nvSpPr>
          <p:spPr>
            <a:xfrm>
              <a:off x="6826253" y="39598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2" name="Oval 601"/>
            <p:cNvSpPr/>
            <p:nvPr/>
          </p:nvSpPr>
          <p:spPr>
            <a:xfrm>
              <a:off x="7535865" y="4045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3" name="Oval 602"/>
            <p:cNvSpPr/>
            <p:nvPr/>
          </p:nvSpPr>
          <p:spPr>
            <a:xfrm>
              <a:off x="7504909" y="37669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4" name="Oval 603"/>
            <p:cNvSpPr/>
            <p:nvPr/>
          </p:nvSpPr>
          <p:spPr>
            <a:xfrm>
              <a:off x="7026277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5" name="Oval 604"/>
            <p:cNvSpPr/>
            <p:nvPr/>
          </p:nvSpPr>
          <p:spPr>
            <a:xfrm>
              <a:off x="7207252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6" name="Oval 605"/>
            <p:cNvSpPr/>
            <p:nvPr/>
          </p:nvSpPr>
          <p:spPr>
            <a:xfrm>
              <a:off x="7576346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7" name="Oval 606"/>
            <p:cNvSpPr/>
            <p:nvPr/>
          </p:nvSpPr>
          <p:spPr>
            <a:xfrm>
              <a:off x="7552533" y="36192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8" name="Oval 607"/>
            <p:cNvSpPr/>
            <p:nvPr/>
          </p:nvSpPr>
          <p:spPr>
            <a:xfrm>
              <a:off x="7212015" y="36431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9" name="Oval 608"/>
            <p:cNvSpPr/>
            <p:nvPr/>
          </p:nvSpPr>
          <p:spPr>
            <a:xfrm>
              <a:off x="6876258" y="380265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0" name="Oval 609"/>
            <p:cNvSpPr/>
            <p:nvPr/>
          </p:nvSpPr>
          <p:spPr>
            <a:xfrm>
              <a:off x="6938171" y="38240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1" name="Oval 610"/>
            <p:cNvSpPr/>
            <p:nvPr/>
          </p:nvSpPr>
          <p:spPr>
            <a:xfrm>
              <a:off x="7069140" y="37740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2" name="Oval 611"/>
            <p:cNvSpPr/>
            <p:nvPr/>
          </p:nvSpPr>
          <p:spPr>
            <a:xfrm>
              <a:off x="7200109" y="39741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3" name="Oval 612"/>
            <p:cNvSpPr/>
            <p:nvPr/>
          </p:nvSpPr>
          <p:spPr>
            <a:xfrm>
              <a:off x="6719096" y="36764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4" name="Oval 613"/>
            <p:cNvSpPr/>
            <p:nvPr/>
          </p:nvSpPr>
          <p:spPr>
            <a:xfrm>
              <a:off x="6928646" y="35073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5" name="Oval 614"/>
            <p:cNvSpPr/>
            <p:nvPr/>
          </p:nvSpPr>
          <p:spPr>
            <a:xfrm>
              <a:off x="7676359" y="37907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6" name="Oval 615"/>
            <p:cNvSpPr/>
            <p:nvPr/>
          </p:nvSpPr>
          <p:spPr>
            <a:xfrm>
              <a:off x="7490621" y="3664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7" name="Oval 616"/>
            <p:cNvSpPr/>
            <p:nvPr/>
          </p:nvSpPr>
          <p:spPr>
            <a:xfrm>
              <a:off x="7588252" y="34454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8" name="Oval 617"/>
            <p:cNvSpPr/>
            <p:nvPr/>
          </p:nvSpPr>
          <p:spPr>
            <a:xfrm>
              <a:off x="7683502" y="37002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9" name="Oval 618"/>
            <p:cNvSpPr/>
            <p:nvPr/>
          </p:nvSpPr>
          <p:spPr>
            <a:xfrm>
              <a:off x="7302502" y="34121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0" name="Oval 619"/>
            <p:cNvSpPr/>
            <p:nvPr/>
          </p:nvSpPr>
          <p:spPr>
            <a:xfrm>
              <a:off x="7140577" y="35026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1" name="Oval 620"/>
            <p:cNvSpPr/>
            <p:nvPr/>
          </p:nvSpPr>
          <p:spPr>
            <a:xfrm>
              <a:off x="7228684" y="39050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2" name="Oval 621"/>
            <p:cNvSpPr/>
            <p:nvPr/>
          </p:nvSpPr>
          <p:spPr>
            <a:xfrm>
              <a:off x="7083428" y="39455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3" name="Oval 622"/>
            <p:cNvSpPr/>
            <p:nvPr/>
          </p:nvSpPr>
          <p:spPr>
            <a:xfrm>
              <a:off x="7442997" y="38312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4" name="Oval 623"/>
            <p:cNvSpPr/>
            <p:nvPr/>
          </p:nvSpPr>
          <p:spPr>
            <a:xfrm>
              <a:off x="7621591" y="36550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5" name="Oval 624"/>
            <p:cNvSpPr/>
            <p:nvPr/>
          </p:nvSpPr>
          <p:spPr>
            <a:xfrm>
              <a:off x="7481097" y="37264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6" name="Oval 625"/>
            <p:cNvSpPr/>
            <p:nvPr/>
          </p:nvSpPr>
          <p:spPr>
            <a:xfrm>
              <a:off x="7233447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7" name="Oval 626"/>
            <p:cNvSpPr/>
            <p:nvPr/>
          </p:nvSpPr>
          <p:spPr>
            <a:xfrm>
              <a:off x="7366797" y="36597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8" name="Oval 627"/>
            <p:cNvSpPr/>
            <p:nvPr/>
          </p:nvSpPr>
          <p:spPr>
            <a:xfrm>
              <a:off x="7097716" y="36240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9" name="Oval 628"/>
            <p:cNvSpPr/>
            <p:nvPr/>
          </p:nvSpPr>
          <p:spPr>
            <a:xfrm>
              <a:off x="7192966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0" name="Oval 629"/>
            <p:cNvSpPr/>
            <p:nvPr/>
          </p:nvSpPr>
          <p:spPr>
            <a:xfrm>
              <a:off x="7447760" y="38478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1" name="Oval 630"/>
            <p:cNvSpPr/>
            <p:nvPr/>
          </p:nvSpPr>
          <p:spPr>
            <a:xfrm>
              <a:off x="7571585" y="37335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2" name="Oval 631"/>
            <p:cNvSpPr/>
            <p:nvPr/>
          </p:nvSpPr>
          <p:spPr>
            <a:xfrm>
              <a:off x="7450142" y="397410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3" name="Oval 632"/>
            <p:cNvSpPr/>
            <p:nvPr/>
          </p:nvSpPr>
          <p:spPr>
            <a:xfrm>
              <a:off x="7295360" y="40383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4" name="Oval 633"/>
            <p:cNvSpPr/>
            <p:nvPr/>
          </p:nvSpPr>
          <p:spPr>
            <a:xfrm>
              <a:off x="7207254" y="37288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5" name="Oval 634"/>
            <p:cNvSpPr/>
            <p:nvPr/>
          </p:nvSpPr>
          <p:spPr>
            <a:xfrm>
              <a:off x="7038185" y="36621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6" name="Oval 635"/>
            <p:cNvSpPr/>
            <p:nvPr/>
          </p:nvSpPr>
          <p:spPr>
            <a:xfrm>
              <a:off x="6838160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7" name="Oval 636"/>
            <p:cNvSpPr/>
            <p:nvPr/>
          </p:nvSpPr>
          <p:spPr>
            <a:xfrm>
              <a:off x="7283453" y="36359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8" name="Oval 637"/>
            <p:cNvSpPr/>
            <p:nvPr/>
          </p:nvSpPr>
          <p:spPr>
            <a:xfrm>
              <a:off x="7381084" y="3521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9" name="Oval 638"/>
            <p:cNvSpPr/>
            <p:nvPr/>
          </p:nvSpPr>
          <p:spPr>
            <a:xfrm>
              <a:off x="7421565" y="37431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0" name="Oval 639"/>
            <p:cNvSpPr/>
            <p:nvPr/>
          </p:nvSpPr>
          <p:spPr>
            <a:xfrm>
              <a:off x="7202490" y="4005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1" name="Oval 640"/>
            <p:cNvSpPr/>
            <p:nvPr/>
          </p:nvSpPr>
          <p:spPr>
            <a:xfrm>
              <a:off x="7133434" y="41169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2" name="Oval 641"/>
            <p:cNvSpPr/>
            <p:nvPr/>
          </p:nvSpPr>
          <p:spPr>
            <a:xfrm>
              <a:off x="7364415" y="4147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3" name="Oval 642"/>
            <p:cNvSpPr/>
            <p:nvPr/>
          </p:nvSpPr>
          <p:spPr>
            <a:xfrm>
              <a:off x="7757321" y="39336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4" name="Oval 643"/>
            <p:cNvSpPr/>
            <p:nvPr/>
          </p:nvSpPr>
          <p:spPr>
            <a:xfrm>
              <a:off x="7933533" y="37502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5" name="Oval 644"/>
            <p:cNvSpPr/>
            <p:nvPr/>
          </p:nvSpPr>
          <p:spPr>
            <a:xfrm>
              <a:off x="6969127" y="360501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6" name="Oval 645"/>
            <p:cNvSpPr/>
            <p:nvPr/>
          </p:nvSpPr>
          <p:spPr>
            <a:xfrm>
              <a:off x="6921502" y="38193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7" name="Oval 646"/>
            <p:cNvSpPr/>
            <p:nvPr/>
          </p:nvSpPr>
          <p:spPr>
            <a:xfrm>
              <a:off x="7328696" y="37097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8" name="Oval 647"/>
            <p:cNvSpPr/>
            <p:nvPr/>
          </p:nvSpPr>
          <p:spPr>
            <a:xfrm>
              <a:off x="7454902" y="3624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9" name="Oval 648"/>
            <p:cNvSpPr/>
            <p:nvPr/>
          </p:nvSpPr>
          <p:spPr>
            <a:xfrm>
              <a:off x="7081046" y="35430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0" name="Oval 649"/>
            <p:cNvSpPr/>
            <p:nvPr/>
          </p:nvSpPr>
          <p:spPr>
            <a:xfrm>
              <a:off x="7276309" y="35240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1" name="Oval 650"/>
            <p:cNvSpPr/>
            <p:nvPr/>
          </p:nvSpPr>
          <p:spPr>
            <a:xfrm>
              <a:off x="7388228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2" name="Oval 651"/>
            <p:cNvSpPr/>
            <p:nvPr/>
          </p:nvSpPr>
          <p:spPr>
            <a:xfrm>
              <a:off x="7271546" y="37574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3" name="Oval 652"/>
            <p:cNvSpPr/>
            <p:nvPr/>
          </p:nvSpPr>
          <p:spPr>
            <a:xfrm>
              <a:off x="7321553" y="39098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42" y="1195363"/>
            <a:ext cx="2683997" cy="1202540"/>
          </a:xfrm>
          <a:prstGeom prst="rect">
            <a:avLst/>
          </a:prstGeom>
        </p:spPr>
      </p:pic>
      <p:grpSp>
        <p:nvGrpSpPr>
          <p:cNvPr id="654" name="Group 653"/>
          <p:cNvGrpSpPr/>
          <p:nvPr/>
        </p:nvGrpSpPr>
        <p:grpSpPr>
          <a:xfrm rot="16200000">
            <a:off x="3330543" y="1493250"/>
            <a:ext cx="1202749" cy="649529"/>
            <a:chOff x="6279364" y="3141685"/>
            <a:chExt cx="2062917" cy="1237989"/>
          </a:xfrm>
          <a:solidFill>
            <a:schemeClr val="tx1"/>
          </a:solidFill>
        </p:grpSpPr>
        <p:sp>
          <p:nvSpPr>
            <p:cNvPr id="655" name="Oval 654"/>
            <p:cNvSpPr/>
            <p:nvPr/>
          </p:nvSpPr>
          <p:spPr>
            <a:xfrm>
              <a:off x="6486533" y="34236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6" name="Oval 655"/>
            <p:cNvSpPr/>
            <p:nvPr/>
          </p:nvSpPr>
          <p:spPr>
            <a:xfrm>
              <a:off x="6385330" y="362772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7" name="Oval 656"/>
            <p:cNvSpPr/>
            <p:nvPr/>
          </p:nvSpPr>
          <p:spPr>
            <a:xfrm>
              <a:off x="6486533" y="38551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8" name="Oval 657"/>
            <p:cNvSpPr/>
            <p:nvPr/>
          </p:nvSpPr>
          <p:spPr>
            <a:xfrm>
              <a:off x="6279364" y="376512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9" name="Oval 658"/>
            <p:cNvSpPr/>
            <p:nvPr/>
          </p:nvSpPr>
          <p:spPr>
            <a:xfrm>
              <a:off x="6554180" y="40975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0" name="Oval 659"/>
            <p:cNvSpPr/>
            <p:nvPr/>
          </p:nvSpPr>
          <p:spPr>
            <a:xfrm>
              <a:off x="6980424" y="42786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1" name="Oval 660"/>
            <p:cNvSpPr/>
            <p:nvPr/>
          </p:nvSpPr>
          <p:spPr>
            <a:xfrm>
              <a:off x="7314542" y="419699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2" name="Oval 661"/>
            <p:cNvSpPr/>
            <p:nvPr/>
          </p:nvSpPr>
          <p:spPr>
            <a:xfrm>
              <a:off x="7669349" y="41062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3" name="Oval 662"/>
            <p:cNvSpPr/>
            <p:nvPr/>
          </p:nvSpPr>
          <p:spPr>
            <a:xfrm>
              <a:off x="7516949" y="43123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4" name="Oval 663"/>
            <p:cNvSpPr/>
            <p:nvPr/>
          </p:nvSpPr>
          <p:spPr>
            <a:xfrm>
              <a:off x="7969899" y="415205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5" name="Oval 664"/>
            <p:cNvSpPr/>
            <p:nvPr/>
          </p:nvSpPr>
          <p:spPr>
            <a:xfrm>
              <a:off x="7745173" y="42193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6" name="Oval 665"/>
            <p:cNvSpPr/>
            <p:nvPr/>
          </p:nvSpPr>
          <p:spPr>
            <a:xfrm>
              <a:off x="8080929" y="400849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7" name="Oval 666"/>
            <p:cNvSpPr/>
            <p:nvPr/>
          </p:nvSpPr>
          <p:spPr>
            <a:xfrm>
              <a:off x="8082598" y="36978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8" name="Oval 667"/>
            <p:cNvSpPr/>
            <p:nvPr/>
          </p:nvSpPr>
          <p:spPr>
            <a:xfrm>
              <a:off x="8208805" y="38474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9" name="Oval 668"/>
            <p:cNvSpPr/>
            <p:nvPr/>
          </p:nvSpPr>
          <p:spPr>
            <a:xfrm>
              <a:off x="8274963" y="368003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0" name="Oval 669"/>
            <p:cNvSpPr/>
            <p:nvPr/>
          </p:nvSpPr>
          <p:spPr>
            <a:xfrm>
              <a:off x="8114588" y="34942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1" name="Oval 670"/>
            <p:cNvSpPr/>
            <p:nvPr/>
          </p:nvSpPr>
          <p:spPr>
            <a:xfrm>
              <a:off x="8231388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2" name="Oval 671"/>
            <p:cNvSpPr/>
            <p:nvPr/>
          </p:nvSpPr>
          <p:spPr>
            <a:xfrm>
              <a:off x="7970018" y="330807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3" name="Oval 672"/>
            <p:cNvSpPr/>
            <p:nvPr/>
          </p:nvSpPr>
          <p:spPr>
            <a:xfrm>
              <a:off x="7635690" y="324872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4" name="Oval 673"/>
            <p:cNvSpPr/>
            <p:nvPr/>
          </p:nvSpPr>
          <p:spPr>
            <a:xfrm>
              <a:off x="7347544" y="314168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5" name="Oval 674"/>
            <p:cNvSpPr/>
            <p:nvPr/>
          </p:nvSpPr>
          <p:spPr>
            <a:xfrm>
              <a:off x="7089387" y="32150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6" name="Oval 675"/>
            <p:cNvSpPr/>
            <p:nvPr/>
          </p:nvSpPr>
          <p:spPr>
            <a:xfrm>
              <a:off x="6861535" y="32446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7" name="Oval 676"/>
            <p:cNvSpPr/>
            <p:nvPr/>
          </p:nvSpPr>
          <p:spPr>
            <a:xfrm>
              <a:off x="6788548" y="334903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8" name="Oval 677"/>
            <p:cNvSpPr/>
            <p:nvPr/>
          </p:nvSpPr>
          <p:spPr>
            <a:xfrm>
              <a:off x="6563003" y="330883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9" name="Oval 678"/>
            <p:cNvSpPr/>
            <p:nvPr/>
          </p:nvSpPr>
          <p:spPr>
            <a:xfrm>
              <a:off x="6581539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0" name="Oval 679"/>
            <p:cNvSpPr/>
            <p:nvPr/>
          </p:nvSpPr>
          <p:spPr>
            <a:xfrm>
              <a:off x="6727813" y="37753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1" name="Oval 680"/>
            <p:cNvSpPr/>
            <p:nvPr/>
          </p:nvSpPr>
          <p:spPr>
            <a:xfrm>
              <a:off x="6913106" y="38952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2" name="Oval 681"/>
            <p:cNvSpPr/>
            <p:nvPr/>
          </p:nvSpPr>
          <p:spPr>
            <a:xfrm>
              <a:off x="7243120" y="38878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3" name="Oval 682"/>
            <p:cNvSpPr/>
            <p:nvPr/>
          </p:nvSpPr>
          <p:spPr>
            <a:xfrm>
              <a:off x="7287897" y="36899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4" name="Oval 683"/>
            <p:cNvSpPr/>
            <p:nvPr/>
          </p:nvSpPr>
          <p:spPr>
            <a:xfrm>
              <a:off x="7381203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5" name="Oval 684"/>
            <p:cNvSpPr/>
            <p:nvPr/>
          </p:nvSpPr>
          <p:spPr>
            <a:xfrm>
              <a:off x="7446603" y="37096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6" name="Oval 685"/>
            <p:cNvSpPr/>
            <p:nvPr/>
          </p:nvSpPr>
          <p:spPr>
            <a:xfrm>
              <a:off x="7421145" y="388112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7" name="Oval 686"/>
            <p:cNvSpPr/>
            <p:nvPr/>
          </p:nvSpPr>
          <p:spPr>
            <a:xfrm>
              <a:off x="7599170" y="387601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8" name="Oval 687"/>
            <p:cNvSpPr/>
            <p:nvPr/>
          </p:nvSpPr>
          <p:spPr>
            <a:xfrm>
              <a:off x="7724273" y="36389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9" name="Oval 688"/>
            <p:cNvSpPr/>
            <p:nvPr/>
          </p:nvSpPr>
          <p:spPr>
            <a:xfrm>
              <a:off x="7724273" y="3491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0" name="Oval 689"/>
            <p:cNvSpPr/>
            <p:nvPr/>
          </p:nvSpPr>
          <p:spPr>
            <a:xfrm>
              <a:off x="7480262" y="34604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1" name="Oval 690"/>
            <p:cNvSpPr/>
            <p:nvPr/>
          </p:nvSpPr>
          <p:spPr>
            <a:xfrm>
              <a:off x="7150053" y="33321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2" name="Oval 691"/>
            <p:cNvSpPr/>
            <p:nvPr/>
          </p:nvSpPr>
          <p:spPr>
            <a:xfrm>
              <a:off x="7071792" y="35120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3" name="Oval 692"/>
            <p:cNvSpPr/>
            <p:nvPr/>
          </p:nvSpPr>
          <p:spPr>
            <a:xfrm>
              <a:off x="6853026" y="34671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4" name="Oval 693"/>
            <p:cNvSpPr/>
            <p:nvPr/>
          </p:nvSpPr>
          <p:spPr>
            <a:xfrm>
              <a:off x="6784055" y="356174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5" name="Oval 694"/>
            <p:cNvSpPr/>
            <p:nvPr/>
          </p:nvSpPr>
          <p:spPr>
            <a:xfrm>
              <a:off x="6697011" y="345017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6" name="Oval 695"/>
            <p:cNvSpPr/>
            <p:nvPr/>
          </p:nvSpPr>
          <p:spPr>
            <a:xfrm>
              <a:off x="6879779" y="370348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7" name="Oval 696"/>
            <p:cNvSpPr/>
            <p:nvPr/>
          </p:nvSpPr>
          <p:spPr>
            <a:xfrm>
              <a:off x="6768740" y="395516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8" name="Oval 697"/>
            <p:cNvSpPr/>
            <p:nvPr/>
          </p:nvSpPr>
          <p:spPr>
            <a:xfrm>
              <a:off x="7004474" y="408695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9" name="Oval 698"/>
            <p:cNvSpPr/>
            <p:nvPr/>
          </p:nvSpPr>
          <p:spPr>
            <a:xfrm>
              <a:off x="7100773" y="386700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0" name="Oval 699"/>
            <p:cNvSpPr/>
            <p:nvPr/>
          </p:nvSpPr>
          <p:spPr>
            <a:xfrm>
              <a:off x="6983777" y="361459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1" name="Oval 700"/>
            <p:cNvSpPr/>
            <p:nvPr/>
          </p:nvSpPr>
          <p:spPr>
            <a:xfrm>
              <a:off x="7129006" y="37023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2" name="Oval 701"/>
            <p:cNvSpPr/>
            <p:nvPr/>
          </p:nvSpPr>
          <p:spPr>
            <a:xfrm>
              <a:off x="7127254" y="4038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3" name="Oval 702"/>
            <p:cNvSpPr/>
            <p:nvPr/>
          </p:nvSpPr>
          <p:spPr>
            <a:xfrm>
              <a:off x="7310438" y="40250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4" name="Oval 703"/>
            <p:cNvSpPr/>
            <p:nvPr/>
          </p:nvSpPr>
          <p:spPr>
            <a:xfrm>
              <a:off x="7444623" y="41616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5" name="Oval 704"/>
            <p:cNvSpPr/>
            <p:nvPr/>
          </p:nvSpPr>
          <p:spPr>
            <a:xfrm>
              <a:off x="7466848" y="398528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6" name="Oval 705"/>
            <p:cNvSpPr/>
            <p:nvPr/>
          </p:nvSpPr>
          <p:spPr>
            <a:xfrm>
              <a:off x="7818477" y="39854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7" name="Oval 706"/>
            <p:cNvSpPr/>
            <p:nvPr/>
          </p:nvSpPr>
          <p:spPr>
            <a:xfrm>
              <a:off x="7818477" y="379377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8" name="Oval 707"/>
            <p:cNvSpPr/>
            <p:nvPr/>
          </p:nvSpPr>
          <p:spPr>
            <a:xfrm>
              <a:off x="7860333" y="363705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9" name="Oval 708"/>
            <p:cNvSpPr/>
            <p:nvPr/>
          </p:nvSpPr>
          <p:spPr>
            <a:xfrm>
              <a:off x="7862762" y="347391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0" name="Oval 709"/>
            <p:cNvSpPr/>
            <p:nvPr/>
          </p:nvSpPr>
          <p:spPr>
            <a:xfrm>
              <a:off x="7690614" y="33504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1" name="Oval 710"/>
            <p:cNvSpPr/>
            <p:nvPr/>
          </p:nvSpPr>
          <p:spPr>
            <a:xfrm>
              <a:off x="7560246" y="354540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2" name="Oval 711"/>
            <p:cNvSpPr/>
            <p:nvPr/>
          </p:nvSpPr>
          <p:spPr>
            <a:xfrm>
              <a:off x="7287897" y="332196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3" name="Oval 712"/>
            <p:cNvSpPr/>
            <p:nvPr/>
          </p:nvSpPr>
          <p:spPr>
            <a:xfrm>
              <a:off x="7212600" y="353745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4" name="Oval 713"/>
            <p:cNvSpPr/>
            <p:nvPr/>
          </p:nvSpPr>
          <p:spPr>
            <a:xfrm>
              <a:off x="7434867" y="32461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5" name="Oval 714"/>
            <p:cNvSpPr/>
            <p:nvPr/>
          </p:nvSpPr>
          <p:spPr>
            <a:xfrm>
              <a:off x="6976415" y="338095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6" name="Oval 715"/>
            <p:cNvSpPr/>
            <p:nvPr/>
          </p:nvSpPr>
          <p:spPr>
            <a:xfrm>
              <a:off x="6768740" y="416278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7" name="Oval 716"/>
            <p:cNvSpPr/>
            <p:nvPr/>
          </p:nvSpPr>
          <p:spPr>
            <a:xfrm>
              <a:off x="7236251" y="37256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8" name="Oval 717"/>
            <p:cNvSpPr/>
            <p:nvPr/>
          </p:nvSpPr>
          <p:spPr>
            <a:xfrm>
              <a:off x="7384871" y="383042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9" name="Oval 718"/>
            <p:cNvSpPr/>
            <p:nvPr/>
          </p:nvSpPr>
          <p:spPr>
            <a:xfrm>
              <a:off x="7374907" y="36289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0" name="Oval 719"/>
            <p:cNvSpPr/>
            <p:nvPr/>
          </p:nvSpPr>
          <p:spPr>
            <a:xfrm>
              <a:off x="7480313" y="357850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1" name="Oval 720"/>
            <p:cNvSpPr/>
            <p:nvPr/>
          </p:nvSpPr>
          <p:spPr>
            <a:xfrm>
              <a:off x="7583574" y="37669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2" name="Oval 721"/>
            <p:cNvSpPr/>
            <p:nvPr/>
          </p:nvSpPr>
          <p:spPr>
            <a:xfrm>
              <a:off x="7371579" y="396940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3" name="Oval 722"/>
            <p:cNvSpPr/>
            <p:nvPr/>
          </p:nvSpPr>
          <p:spPr>
            <a:xfrm>
              <a:off x="7040515" y="371014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4" name="Oval 723"/>
            <p:cNvSpPr/>
            <p:nvPr/>
          </p:nvSpPr>
          <p:spPr>
            <a:xfrm>
              <a:off x="7135304" y="359094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5" name="Oval 724"/>
            <p:cNvSpPr/>
            <p:nvPr/>
          </p:nvSpPr>
          <p:spPr>
            <a:xfrm>
              <a:off x="7428448" y="3444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6" name="Oval 725"/>
            <p:cNvSpPr/>
            <p:nvPr/>
          </p:nvSpPr>
          <p:spPr>
            <a:xfrm>
              <a:off x="7206922" y="340594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7" name="Oval 726"/>
            <p:cNvSpPr/>
            <p:nvPr/>
          </p:nvSpPr>
          <p:spPr>
            <a:xfrm>
              <a:off x="7168091" y="40543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8" name="Oval 727"/>
            <p:cNvSpPr/>
            <p:nvPr/>
          </p:nvSpPr>
          <p:spPr>
            <a:xfrm>
              <a:off x="6931028" y="3902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9" name="Oval 728"/>
            <p:cNvSpPr/>
            <p:nvPr/>
          </p:nvSpPr>
          <p:spPr>
            <a:xfrm>
              <a:off x="6947697" y="37693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0" name="Oval 729"/>
            <p:cNvSpPr/>
            <p:nvPr/>
          </p:nvSpPr>
          <p:spPr>
            <a:xfrm>
              <a:off x="7071522" y="38621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1" name="Oval 730"/>
            <p:cNvSpPr/>
            <p:nvPr/>
          </p:nvSpPr>
          <p:spPr>
            <a:xfrm>
              <a:off x="7066760" y="39788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2" name="Oval 731"/>
            <p:cNvSpPr/>
            <p:nvPr/>
          </p:nvSpPr>
          <p:spPr>
            <a:xfrm>
              <a:off x="7273928" y="39431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3" name="Oval 732"/>
            <p:cNvSpPr/>
            <p:nvPr/>
          </p:nvSpPr>
          <p:spPr>
            <a:xfrm>
              <a:off x="6840541" y="353357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4" name="Oval 733"/>
            <p:cNvSpPr/>
            <p:nvPr/>
          </p:nvSpPr>
          <p:spPr>
            <a:xfrm>
              <a:off x="6826253" y="39598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5" name="Oval 734"/>
            <p:cNvSpPr/>
            <p:nvPr/>
          </p:nvSpPr>
          <p:spPr>
            <a:xfrm>
              <a:off x="7535865" y="4045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6" name="Oval 735"/>
            <p:cNvSpPr/>
            <p:nvPr/>
          </p:nvSpPr>
          <p:spPr>
            <a:xfrm>
              <a:off x="7504909" y="376693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7" name="Oval 736"/>
            <p:cNvSpPr/>
            <p:nvPr/>
          </p:nvSpPr>
          <p:spPr>
            <a:xfrm>
              <a:off x="7026277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8" name="Oval 737"/>
            <p:cNvSpPr/>
            <p:nvPr/>
          </p:nvSpPr>
          <p:spPr>
            <a:xfrm>
              <a:off x="7207252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9" name="Oval 738"/>
            <p:cNvSpPr/>
            <p:nvPr/>
          </p:nvSpPr>
          <p:spPr>
            <a:xfrm>
              <a:off x="7576346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0" name="Oval 739"/>
            <p:cNvSpPr/>
            <p:nvPr/>
          </p:nvSpPr>
          <p:spPr>
            <a:xfrm>
              <a:off x="7552533" y="36192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6" name="Oval 745"/>
            <p:cNvSpPr/>
            <p:nvPr/>
          </p:nvSpPr>
          <p:spPr>
            <a:xfrm>
              <a:off x="7212015" y="36431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7" name="Oval 746"/>
            <p:cNvSpPr/>
            <p:nvPr/>
          </p:nvSpPr>
          <p:spPr>
            <a:xfrm>
              <a:off x="6876258" y="380265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8" name="Oval 747"/>
            <p:cNvSpPr/>
            <p:nvPr/>
          </p:nvSpPr>
          <p:spPr>
            <a:xfrm>
              <a:off x="6938171" y="3824087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9" name="Oval 748"/>
            <p:cNvSpPr/>
            <p:nvPr/>
          </p:nvSpPr>
          <p:spPr>
            <a:xfrm>
              <a:off x="7069140" y="37740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0" name="Oval 749"/>
            <p:cNvSpPr/>
            <p:nvPr/>
          </p:nvSpPr>
          <p:spPr>
            <a:xfrm>
              <a:off x="7200109" y="397410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1" name="Oval 750"/>
            <p:cNvSpPr/>
            <p:nvPr/>
          </p:nvSpPr>
          <p:spPr>
            <a:xfrm>
              <a:off x="6719096" y="36764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2" name="Oval 751"/>
            <p:cNvSpPr/>
            <p:nvPr/>
          </p:nvSpPr>
          <p:spPr>
            <a:xfrm>
              <a:off x="6928646" y="350738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3" name="Oval 752"/>
            <p:cNvSpPr/>
            <p:nvPr/>
          </p:nvSpPr>
          <p:spPr>
            <a:xfrm>
              <a:off x="7676359" y="37907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4" name="Oval 753"/>
            <p:cNvSpPr/>
            <p:nvPr/>
          </p:nvSpPr>
          <p:spPr>
            <a:xfrm>
              <a:off x="7490621" y="366454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5" name="Oval 754"/>
            <p:cNvSpPr/>
            <p:nvPr/>
          </p:nvSpPr>
          <p:spPr>
            <a:xfrm>
              <a:off x="7588252" y="34454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6" name="Oval 755"/>
            <p:cNvSpPr/>
            <p:nvPr/>
          </p:nvSpPr>
          <p:spPr>
            <a:xfrm>
              <a:off x="7683502" y="37002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7" name="Oval 756"/>
            <p:cNvSpPr/>
            <p:nvPr/>
          </p:nvSpPr>
          <p:spPr>
            <a:xfrm>
              <a:off x="7302502" y="34121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8" name="Oval 757"/>
            <p:cNvSpPr/>
            <p:nvPr/>
          </p:nvSpPr>
          <p:spPr>
            <a:xfrm>
              <a:off x="7140577" y="35026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9" name="Oval 758"/>
            <p:cNvSpPr/>
            <p:nvPr/>
          </p:nvSpPr>
          <p:spPr>
            <a:xfrm>
              <a:off x="7228684" y="390505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0" name="Oval 759"/>
            <p:cNvSpPr/>
            <p:nvPr/>
          </p:nvSpPr>
          <p:spPr>
            <a:xfrm>
              <a:off x="7083428" y="39455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1" name="Oval 760"/>
            <p:cNvSpPr/>
            <p:nvPr/>
          </p:nvSpPr>
          <p:spPr>
            <a:xfrm>
              <a:off x="7442997" y="383123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2" name="Oval 761"/>
            <p:cNvSpPr/>
            <p:nvPr/>
          </p:nvSpPr>
          <p:spPr>
            <a:xfrm>
              <a:off x="7621591" y="365501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3" name="Oval 762"/>
            <p:cNvSpPr/>
            <p:nvPr/>
          </p:nvSpPr>
          <p:spPr>
            <a:xfrm>
              <a:off x="7481097" y="372645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4" name="Oval 763"/>
            <p:cNvSpPr/>
            <p:nvPr/>
          </p:nvSpPr>
          <p:spPr>
            <a:xfrm>
              <a:off x="7233447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5" name="Oval 764"/>
            <p:cNvSpPr/>
            <p:nvPr/>
          </p:nvSpPr>
          <p:spPr>
            <a:xfrm>
              <a:off x="7366797" y="36597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6" name="Oval 765"/>
            <p:cNvSpPr/>
            <p:nvPr/>
          </p:nvSpPr>
          <p:spPr>
            <a:xfrm>
              <a:off x="7097716" y="362406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7" name="Oval 766"/>
            <p:cNvSpPr/>
            <p:nvPr/>
          </p:nvSpPr>
          <p:spPr>
            <a:xfrm>
              <a:off x="7192966" y="38740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8" name="Oval 767"/>
            <p:cNvSpPr/>
            <p:nvPr/>
          </p:nvSpPr>
          <p:spPr>
            <a:xfrm>
              <a:off x="7447760" y="38478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9" name="Oval 768"/>
            <p:cNvSpPr/>
            <p:nvPr/>
          </p:nvSpPr>
          <p:spPr>
            <a:xfrm>
              <a:off x="7571585" y="37335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0" name="Oval 769"/>
            <p:cNvSpPr/>
            <p:nvPr/>
          </p:nvSpPr>
          <p:spPr>
            <a:xfrm>
              <a:off x="7450142" y="3974105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1" name="Oval 770"/>
            <p:cNvSpPr/>
            <p:nvPr/>
          </p:nvSpPr>
          <p:spPr>
            <a:xfrm>
              <a:off x="7295360" y="40383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2" name="Oval 771"/>
            <p:cNvSpPr/>
            <p:nvPr/>
          </p:nvSpPr>
          <p:spPr>
            <a:xfrm>
              <a:off x="7207254" y="37288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3" name="Oval 772"/>
            <p:cNvSpPr/>
            <p:nvPr/>
          </p:nvSpPr>
          <p:spPr>
            <a:xfrm>
              <a:off x="7038185" y="36621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4" name="Oval 773"/>
            <p:cNvSpPr/>
            <p:nvPr/>
          </p:nvSpPr>
          <p:spPr>
            <a:xfrm>
              <a:off x="6838160" y="3797893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5" name="Oval 774"/>
            <p:cNvSpPr/>
            <p:nvPr/>
          </p:nvSpPr>
          <p:spPr>
            <a:xfrm>
              <a:off x="7283453" y="36359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6" name="Oval 775"/>
            <p:cNvSpPr/>
            <p:nvPr/>
          </p:nvSpPr>
          <p:spPr>
            <a:xfrm>
              <a:off x="7381084" y="35216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7" name="Oval 776"/>
            <p:cNvSpPr/>
            <p:nvPr/>
          </p:nvSpPr>
          <p:spPr>
            <a:xfrm>
              <a:off x="7421565" y="37431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8" name="Oval 777"/>
            <p:cNvSpPr/>
            <p:nvPr/>
          </p:nvSpPr>
          <p:spPr>
            <a:xfrm>
              <a:off x="7202490" y="4005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9" name="Oval 778"/>
            <p:cNvSpPr/>
            <p:nvPr/>
          </p:nvSpPr>
          <p:spPr>
            <a:xfrm>
              <a:off x="7133434" y="411698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0" name="Oval 779"/>
            <p:cNvSpPr/>
            <p:nvPr/>
          </p:nvSpPr>
          <p:spPr>
            <a:xfrm>
              <a:off x="7364415" y="414793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1" name="Oval 780"/>
            <p:cNvSpPr/>
            <p:nvPr/>
          </p:nvSpPr>
          <p:spPr>
            <a:xfrm>
              <a:off x="7757321" y="39336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2" name="Oval 781"/>
            <p:cNvSpPr/>
            <p:nvPr/>
          </p:nvSpPr>
          <p:spPr>
            <a:xfrm>
              <a:off x="7933533" y="3750268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3" name="Oval 782"/>
            <p:cNvSpPr/>
            <p:nvPr/>
          </p:nvSpPr>
          <p:spPr>
            <a:xfrm>
              <a:off x="6969127" y="360501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4" name="Oval 783"/>
            <p:cNvSpPr/>
            <p:nvPr/>
          </p:nvSpPr>
          <p:spPr>
            <a:xfrm>
              <a:off x="6921502" y="3819324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5" name="Oval 784"/>
            <p:cNvSpPr/>
            <p:nvPr/>
          </p:nvSpPr>
          <p:spPr>
            <a:xfrm>
              <a:off x="7328696" y="3709786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6" name="Oval 785"/>
            <p:cNvSpPr/>
            <p:nvPr/>
          </p:nvSpPr>
          <p:spPr>
            <a:xfrm>
              <a:off x="7454902" y="3624061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7" name="Oval 786"/>
            <p:cNvSpPr/>
            <p:nvPr/>
          </p:nvSpPr>
          <p:spPr>
            <a:xfrm>
              <a:off x="7081046" y="354309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8" name="Oval 787"/>
            <p:cNvSpPr/>
            <p:nvPr/>
          </p:nvSpPr>
          <p:spPr>
            <a:xfrm>
              <a:off x="7276309" y="3524049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9" name="Oval 788"/>
            <p:cNvSpPr/>
            <p:nvPr/>
          </p:nvSpPr>
          <p:spPr>
            <a:xfrm>
              <a:off x="7388228" y="3945530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0" name="Oval 789"/>
            <p:cNvSpPr/>
            <p:nvPr/>
          </p:nvSpPr>
          <p:spPr>
            <a:xfrm>
              <a:off x="7271546" y="37574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1" name="Oval 790"/>
            <p:cNvSpPr/>
            <p:nvPr/>
          </p:nvSpPr>
          <p:spPr>
            <a:xfrm>
              <a:off x="7321553" y="3909812"/>
              <a:ext cx="67318" cy="673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674" y="3904955"/>
            <a:ext cx="3278408" cy="1618628"/>
          </a:xfrm>
          <a:prstGeom prst="rect">
            <a:avLst/>
          </a:prstGeom>
        </p:spPr>
      </p:pic>
      <p:sp>
        <p:nvSpPr>
          <p:cNvPr id="281" name="Oval 280"/>
          <p:cNvSpPr/>
          <p:nvPr/>
        </p:nvSpPr>
        <p:spPr>
          <a:xfrm>
            <a:off x="1797571" y="1420260"/>
            <a:ext cx="1090708" cy="10751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5" name="Oval 284"/>
          <p:cNvSpPr/>
          <p:nvPr/>
        </p:nvSpPr>
        <p:spPr>
          <a:xfrm>
            <a:off x="3343186" y="1178270"/>
            <a:ext cx="1141214" cy="1179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6" name="Oval 285"/>
          <p:cNvSpPr/>
          <p:nvPr/>
        </p:nvSpPr>
        <p:spPr>
          <a:xfrm>
            <a:off x="4472106" y="1200667"/>
            <a:ext cx="1141214" cy="1179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7" name="Oval 286"/>
          <p:cNvSpPr/>
          <p:nvPr/>
        </p:nvSpPr>
        <p:spPr>
          <a:xfrm>
            <a:off x="6096859" y="1222512"/>
            <a:ext cx="1036948" cy="1022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8" name="Oval 287"/>
          <p:cNvSpPr/>
          <p:nvPr/>
        </p:nvSpPr>
        <p:spPr>
          <a:xfrm>
            <a:off x="2645782" y="3904953"/>
            <a:ext cx="1524634" cy="1502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9" name="Oval 288"/>
          <p:cNvSpPr/>
          <p:nvPr/>
        </p:nvSpPr>
        <p:spPr>
          <a:xfrm>
            <a:off x="7155802" y="1530286"/>
            <a:ext cx="447815" cy="441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0" name="Oval 289"/>
          <p:cNvSpPr/>
          <p:nvPr/>
        </p:nvSpPr>
        <p:spPr>
          <a:xfrm>
            <a:off x="7190900" y="1079447"/>
            <a:ext cx="447815" cy="441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1" name="Oval 290"/>
          <p:cNvSpPr/>
          <p:nvPr/>
        </p:nvSpPr>
        <p:spPr>
          <a:xfrm>
            <a:off x="7617201" y="1272275"/>
            <a:ext cx="1216817" cy="11994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2" name="Oval 291"/>
          <p:cNvSpPr/>
          <p:nvPr/>
        </p:nvSpPr>
        <p:spPr>
          <a:xfrm>
            <a:off x="7173331" y="1939102"/>
            <a:ext cx="447815" cy="4414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3" name="Oval 292"/>
          <p:cNvSpPr/>
          <p:nvPr/>
        </p:nvSpPr>
        <p:spPr>
          <a:xfrm>
            <a:off x="4377680" y="3825014"/>
            <a:ext cx="1823972" cy="1797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073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93" grpId="0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7094</TotalTime>
  <Words>759</Words>
  <Application>Microsoft Office PowerPoint</Application>
  <PresentationFormat>On-screen Show (4:3)</PresentationFormat>
  <Paragraphs>261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Comic Sans MS</vt:lpstr>
      <vt:lpstr>Corbel</vt:lpstr>
      <vt:lpstr>Times New Roman</vt:lpstr>
      <vt:lpstr>Wingdings</vt:lpstr>
      <vt:lpstr>Basis</vt:lpstr>
      <vt:lpstr>Meta-unsupervised-learning:  A model of unsupervised  learning applicable to  humans and computers</vt:lpstr>
      <vt:lpstr>Human Computation Theories</vt:lpstr>
      <vt:lpstr>Blum-Vempala HUM (2015)     Turing Machine (1936)</vt:lpstr>
      <vt:lpstr>Unsupervised learning</vt:lpstr>
      <vt:lpstr>Geometry of clustering</vt:lpstr>
      <vt:lpstr>Human vs. Machine Clustering</vt:lpstr>
      <vt:lpstr>Clustering with prior labeled data</vt:lpstr>
      <vt:lpstr>Clustering with prior labeled data</vt:lpstr>
      <vt:lpstr>Clustering with prior labeled data</vt:lpstr>
      <vt:lpstr>Meta-MODEL</vt:lpstr>
      <vt:lpstr>Meta-clustering</vt:lpstr>
      <vt:lpstr>Def: Efficient meta-clustering</vt:lpstr>
      <vt:lpstr>Meta-unsupervised learning</vt:lpstr>
      <vt:lpstr>Meta-clustering Occam bound </vt:lpstr>
      <vt:lpstr>Experimental Evaluation</vt:lpstr>
      <vt:lpstr>Silhouette clustering quality heuristic </vt:lpstr>
      <vt:lpstr>Rand Index: ground truth accuracy</vt:lpstr>
      <vt:lpstr>PowerPoint Presentation</vt:lpstr>
      <vt:lpstr>PowerPoint Presentation</vt:lpstr>
      <vt:lpstr>Classification data → Clustering data</vt:lpstr>
      <vt:lpstr>Classification data → Clustering data</vt:lpstr>
      <vt:lpstr>Which Algorithm?</vt:lpstr>
      <vt:lpstr>PowerPoint Presentation</vt:lpstr>
      <vt:lpstr>PowerPoint Presentation</vt:lpstr>
      <vt:lpstr>PowerPoint Presentation</vt:lpstr>
      <vt:lpstr>How many clusters?</vt:lpstr>
      <vt:lpstr>Std. Silh approach to pick k </vt:lpstr>
      <vt:lpstr>Meta-k</vt:lpstr>
      <vt:lpstr>Choosing # clusters k</vt:lpstr>
      <vt:lpstr>Meta-Outlier-Removal</vt:lpstr>
      <vt:lpstr>PowerPoint Presentation</vt:lpstr>
      <vt:lpstr>Meta-neural-network-unsupervised-learning</vt:lpstr>
      <vt:lpstr>Human Experiments?</vt:lpstr>
      <vt:lpstr>Cluster this</vt:lpstr>
      <vt:lpstr>Cluster this</vt:lpstr>
      <vt:lpstr>Cluster this</vt:lpstr>
      <vt:lpstr>Summary</vt:lpstr>
      <vt:lpstr>An open meta-problem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Meta-unsupervised-learning:  A model of unsupervised  learning applicable to  humans and computers</dc:title>
  <dc:creator>Adam Kalai</dc:creator>
  <cp:lastModifiedBy>Adam Kalai</cp:lastModifiedBy>
  <cp:revision>98</cp:revision>
  <dcterms:created xsi:type="dcterms:W3CDTF">2016-10-29T12:14:18Z</dcterms:created>
  <dcterms:modified xsi:type="dcterms:W3CDTF">2016-11-03T21:04:34Z</dcterms:modified>
</cp:coreProperties>
</file>