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05BC78-C4EC-4B53-8061-B0B53974CA70}">
  <a:tblStyle styleId="{3505BC78-C4EC-4B53-8061-B0B53974CA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18"/>
    <p:restoredTop sz="94694"/>
  </p:normalViewPr>
  <p:slideViewPr>
    <p:cSldViewPr snapToGrid="0">
      <p:cViewPr varScale="1">
        <p:scale>
          <a:sx n="161" d="100"/>
          <a:sy n="161" d="100"/>
        </p:scale>
        <p:origin x="888"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7c1c4fb61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7c1c4fb61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7c1c4fb61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7c1c4fb61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7c1c4fb61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7c1c4fb61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8491863af0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8491863af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100"/>
              <a:buFont typeface="Arial"/>
              <a:buNone/>
            </a:pPr>
            <a:endParaRPr sz="1300">
              <a:solidFill>
                <a:srgbClr val="595959"/>
              </a:solidFill>
            </a:endParaRPr>
          </a:p>
          <a:p>
            <a:pPr marL="0" lvl="0" indent="0" algn="l" rtl="0">
              <a:spcBef>
                <a:spcPts val="1200"/>
              </a:spcBef>
              <a:spcAft>
                <a:spcPts val="0"/>
              </a:spcAft>
              <a:buNone/>
            </a:pPr>
            <a:endParaRPr sz="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7c1c4fb61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7c1c4fb61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7c1c4fb610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7c1c4fb61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7c1c4fb61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7c1c4fb61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8491863af0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8491863af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c346ec42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7c346ec42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7c346ec42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7c346ec42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8491863af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8491863af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7c346ec420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7c346ec42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7c346ec420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7c346ec420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491863af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8491863a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8491863af0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8491863af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rgbClr val="595959"/>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8491863af0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8491863af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491863af0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8491863af0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8491863af0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8491863af0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7c346ec420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7c346ec42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Specifically only less than 3% of the surveyed users reported using a property outside of the list in arriving in their judgements. Also each property was used by atleast 15% of the users during their fairness judgements</a:t>
            </a:r>
            <a:endParaRPr/>
          </a:p>
          <a:p>
            <a:pPr marL="457200" lvl="0" indent="-298450" algn="l" rtl="0">
              <a:spcBef>
                <a:spcPts val="0"/>
              </a:spcBef>
              <a:spcAft>
                <a:spcPts val="0"/>
              </a:spcAft>
              <a:buSzPts val="1100"/>
              <a:buChar char="-"/>
            </a:pPr>
            <a:r>
              <a:rPr lang="en"/>
              <a:t>They found that the eight properties are not only sufficient to make predictions with high accuracy, but six of the eight are also statistically significant (or necessary) for predicting the fairness judgement</a:t>
            </a:r>
            <a:endParaRPr/>
          </a:p>
          <a:p>
            <a:pPr marL="457200" lvl="0" indent="-298450" algn="l" rtl="0">
              <a:spcBef>
                <a:spcPts val="0"/>
              </a:spcBef>
              <a:spcAft>
                <a:spcPts val="0"/>
              </a:spcAft>
              <a:buSzPts val="1100"/>
              <a:buChar char="-"/>
            </a:pPr>
            <a:r>
              <a:rPr lang="en"/>
              <a:t>As a matter of fact, the two properties that were not deemed to be statistically significant were Causing Disparity in Outcomes and Caused by Sensitive Group Membership which are both features with a potential to cause discrimination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7c346ec42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7c346ec42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8491863af0_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8491863af0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491863af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491863a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7c346ec42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7c346ec42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8491863af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8491863af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8491863af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8491863af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56a689bb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56a689bb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856a689bb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856a689bb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856a689bb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856a689bb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8491863af0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8491863af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AutoNum type="arabicPeriod"/>
            </a:pPr>
            <a:r>
              <a:rPr lang="en"/>
              <a:t>There is not really a thought process surrounding..” Should we ingest this data in? ..If it is available to us, we ingest in. 79% indicated that tools to facilitate communication between model developers and data collectors would be very or extremely useful.; Fairness aware test-set design.</a:t>
            </a:r>
            <a:endParaRPr/>
          </a:p>
          <a:p>
            <a:pPr marL="457200" lvl="0" indent="-298450" algn="l" rtl="0">
              <a:lnSpc>
                <a:spcPct val="115000"/>
              </a:lnSpc>
              <a:spcBef>
                <a:spcPts val="0"/>
              </a:spcBef>
              <a:spcAft>
                <a:spcPts val="0"/>
              </a:spcAft>
              <a:buSzPts val="1100"/>
              <a:buAutoNum type="arabicPeriod"/>
            </a:pPr>
            <a:r>
              <a:rPr lang="en"/>
              <a:t>How do you know the unknowns that you’re being unfair towards. You just have to put your model out there and then you’ll know if there’s fairness issues if someone raises hell online. No one person in team has expertise in all types of bias</a:t>
            </a:r>
            <a:endParaRPr/>
          </a:p>
          <a:p>
            <a:pPr marL="457200" lvl="0" indent="-298450" algn="l" rtl="0">
              <a:lnSpc>
                <a:spcPct val="115000"/>
              </a:lnSpc>
              <a:spcBef>
                <a:spcPts val="0"/>
              </a:spcBef>
              <a:spcAft>
                <a:spcPts val="0"/>
              </a:spcAft>
              <a:buSzPts val="1100"/>
              <a:buAutoNum type="arabicPeriod"/>
            </a:pPr>
            <a:r>
              <a:rPr lang="en"/>
              <a:t>Current fairness auditing processes are reactive with efforts tightly focused around specific customer complaints in contrast to their teams’ proactive approaches for detecting potential security tasks. Also need for domain-specific auditing processes.</a:t>
            </a:r>
            <a:endParaRPr/>
          </a:p>
          <a:p>
            <a:pPr marL="457200" lvl="0" indent="-298450" algn="l" rtl="0">
              <a:lnSpc>
                <a:spcPct val="115000"/>
              </a:lnSpc>
              <a:spcBef>
                <a:spcPts val="0"/>
              </a:spcBef>
              <a:spcAft>
                <a:spcPts val="0"/>
              </a:spcAft>
              <a:buSzPts val="1100"/>
              <a:buAutoNum type="arabicPeriod"/>
            </a:pPr>
            <a:r>
              <a:rPr lang="en"/>
              <a:t>applications involving richer, complex interactions between the user and the system—such as chatbots, automated writing evaluation, adaptive tutoring and mentoring, and web search—brought up needs for more holistic, system-level auditing methods.</a:t>
            </a:r>
            <a:endParaRPr/>
          </a:p>
          <a:p>
            <a:pPr marL="457200" lvl="0" indent="-298450" algn="l" rtl="0">
              <a:lnSpc>
                <a:spcPct val="115000"/>
              </a:lnSpc>
              <a:spcBef>
                <a:spcPts val="0"/>
              </a:spcBef>
              <a:spcAft>
                <a:spcPts val="0"/>
              </a:spcAft>
              <a:buSzPts val="1100"/>
              <a:buAutoNum type="arabicPeriod"/>
            </a:pPr>
            <a:r>
              <a:rPr lang="en"/>
              <a:t>Fairness of fairness interventions: How to handle the situations.</a:t>
            </a:r>
            <a:endParaRPr/>
          </a:p>
          <a:p>
            <a:pPr marL="457200" lvl="0" indent="-298450" algn="l" rtl="0">
              <a:lnSpc>
                <a:spcPct val="115000"/>
              </a:lnSpc>
              <a:spcBef>
                <a:spcPts val="0"/>
              </a:spcBef>
              <a:spcAft>
                <a:spcPts val="0"/>
              </a:spcAft>
              <a:buSzPts val="1100"/>
              <a:buAutoNum type="arabicPeriod"/>
            </a:pPr>
            <a:r>
              <a:rPr lang="en"/>
              <a:t>Biases prevalent in the humans in the loop of ML pipeline, maybe crowdworker, ML designer, etc.</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856a689bb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856a689bb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a:solidFill>
                  <a:schemeClr val="dk1"/>
                </a:solidFill>
              </a:rPr>
              <a:t>There is not really a thought process surrounding..” Should we ingest this data in? ..If it is available to us, we ingest in. 79% indicated that tools to facilitate communication between model developers and data collectors would be very or extremely useful.; Fairness aware test-set design.</a:t>
            </a:r>
            <a:endParaRPr>
              <a:solidFill>
                <a:schemeClr val="dk1"/>
              </a:solidFill>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r>
              <a:rPr lang="en"/>
              <a:t>How do you know the unknowns that you’re being unfair towards. You just have to put your model out there and then you’ll know if there’s fairness issues if someone raises hell online. No one person in team has expertise in all types of bias</a:t>
            </a:r>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856a689bb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856a689bb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457200" lvl="0" indent="-298450" algn="l" rtl="0">
              <a:lnSpc>
                <a:spcPct val="115000"/>
              </a:lnSpc>
              <a:spcBef>
                <a:spcPts val="0"/>
              </a:spcBef>
              <a:spcAft>
                <a:spcPts val="0"/>
              </a:spcAft>
              <a:buSzPts val="1100"/>
              <a:buAutoNum type="arabicPeriod"/>
            </a:pPr>
            <a:r>
              <a:rPr lang="en"/>
              <a:t>Current fairness auditing processes are reactive with efforts tightly focused around specific customer complaints in contrast to their teams’ proactive approaches for detecting potential security tasks. Also need for domain-specific auditing processes.</a:t>
            </a:r>
            <a:endParaRPr/>
          </a:p>
          <a:p>
            <a:pPr marL="457200" lvl="0" indent="-298450" algn="l" rtl="0">
              <a:lnSpc>
                <a:spcPct val="115000"/>
              </a:lnSpc>
              <a:spcBef>
                <a:spcPts val="0"/>
              </a:spcBef>
              <a:spcAft>
                <a:spcPts val="0"/>
              </a:spcAft>
              <a:buSzPts val="1100"/>
              <a:buAutoNum type="arabicPeriod"/>
            </a:pPr>
            <a:r>
              <a:rPr lang="en"/>
              <a:t>applications involving richer, complex interactions between the user and the system—such as chatbots, automated writing evaluation, adaptive tutoring and mentoring, and web search—brought up needs for more holistic, system-level auditing methods.</a:t>
            </a:r>
            <a:endParaRPr/>
          </a:p>
          <a:p>
            <a:pPr marL="457200" lvl="0" indent="0" algn="l" rtl="0">
              <a:lnSpc>
                <a:spcPct val="115000"/>
              </a:lnSpc>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856a689bb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856a689bb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8491863af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8491863af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885041bd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885041bd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8491863af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8491863af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8491863af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8491863af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7c1c4fb61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7c1c4fb61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7c1c4fb61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7c1c4fb61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7c1c4fb61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7c1c4fb61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europarl.europa.eu/RegData/etudes/STUD/2020/634452/EPRS_STU(2020)634452_EN.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Human Perception Of Fairness in AI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Presented by:</a:t>
            </a:r>
            <a:endParaRPr/>
          </a:p>
          <a:p>
            <a:pPr marL="0" lvl="0" indent="0" algn="ctr" rtl="0">
              <a:spcBef>
                <a:spcPts val="0"/>
              </a:spcBef>
              <a:spcAft>
                <a:spcPts val="0"/>
              </a:spcAft>
              <a:buNone/>
            </a:pPr>
            <a:r>
              <a:rPr lang="en"/>
              <a:t>Subash Khanal, Aayush Dhakal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52400" y="1163525"/>
            <a:ext cx="8839202" cy="24585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Time</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Choose and justify from given 3 hypothetical algorithms on following scenarios:</a:t>
            </a:r>
            <a:endParaRPr/>
          </a:p>
          <a:p>
            <a:pPr marL="457200" lvl="0" indent="-342900" algn="l" rtl="0">
              <a:spcBef>
                <a:spcPts val="1200"/>
              </a:spcBef>
              <a:spcAft>
                <a:spcPts val="0"/>
              </a:spcAft>
              <a:buSzPts val="1800"/>
              <a:buAutoNum type="alphaUcPeriod"/>
            </a:pPr>
            <a:r>
              <a:rPr lang="en"/>
              <a:t>Gender classification</a:t>
            </a:r>
            <a:endParaRPr/>
          </a:p>
          <a:p>
            <a:pPr marL="457200" lvl="0" indent="-342900" algn="l" rtl="0">
              <a:spcBef>
                <a:spcPts val="0"/>
              </a:spcBef>
              <a:spcAft>
                <a:spcPts val="0"/>
              </a:spcAft>
              <a:buSzPts val="1800"/>
              <a:buAutoNum type="alphaUcPeriod"/>
            </a:pPr>
            <a:r>
              <a:rPr lang="en"/>
              <a:t>College admission</a:t>
            </a:r>
            <a:endParaRPr/>
          </a:p>
          <a:p>
            <a:pPr marL="457200" lvl="0" indent="-342900" algn="l" rtl="0">
              <a:spcBef>
                <a:spcPts val="0"/>
              </a:spcBef>
              <a:spcAft>
                <a:spcPts val="0"/>
              </a:spcAft>
              <a:buSzPts val="1800"/>
              <a:buAutoNum type="alphaUcPeriod"/>
            </a:pPr>
            <a:r>
              <a:rPr lang="en"/>
              <a:t>Medical doctor eligibility for hiring</a:t>
            </a:r>
            <a:endParaRPr/>
          </a:p>
          <a:p>
            <a:pPr marL="457200" lvl="0" indent="-342900" algn="l" rtl="0">
              <a:spcBef>
                <a:spcPts val="0"/>
              </a:spcBef>
              <a:spcAft>
                <a:spcPts val="0"/>
              </a:spcAft>
              <a:buSzPts val="1800"/>
              <a:buAutoNum type="alphaUcPeriod"/>
            </a:pPr>
            <a:r>
              <a:rPr lang="en"/>
              <a:t>School teacher eligibility for hiring</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116" name="Google Shape;116;p23"/>
          <p:cNvGraphicFramePr/>
          <p:nvPr/>
        </p:nvGraphicFramePr>
        <p:xfrm>
          <a:off x="1875700" y="3472950"/>
          <a:ext cx="5623425" cy="1584840"/>
        </p:xfrm>
        <a:graphic>
          <a:graphicData uri="http://schemas.openxmlformats.org/drawingml/2006/table">
            <a:tbl>
              <a:tblPr>
                <a:noFill/>
                <a:tableStyleId>{3505BC78-C4EC-4B53-8061-B0B53974CA70}</a:tableStyleId>
              </a:tblPr>
              <a:tblGrid>
                <a:gridCol w="1458075">
                  <a:extLst>
                    <a:ext uri="{9D8B030D-6E8A-4147-A177-3AD203B41FA5}">
                      <a16:colId xmlns:a16="http://schemas.microsoft.com/office/drawing/2014/main" val="20000"/>
                    </a:ext>
                  </a:extLst>
                </a:gridCol>
                <a:gridCol w="1589925">
                  <a:extLst>
                    <a:ext uri="{9D8B030D-6E8A-4147-A177-3AD203B41FA5}">
                      <a16:colId xmlns:a16="http://schemas.microsoft.com/office/drawing/2014/main" val="20001"/>
                    </a:ext>
                  </a:extLst>
                </a:gridCol>
                <a:gridCol w="1293200">
                  <a:extLst>
                    <a:ext uri="{9D8B030D-6E8A-4147-A177-3AD203B41FA5}">
                      <a16:colId xmlns:a16="http://schemas.microsoft.com/office/drawing/2014/main" val="20002"/>
                    </a:ext>
                  </a:extLst>
                </a:gridCol>
                <a:gridCol w="128222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Algorithm</a:t>
                      </a:r>
                      <a:endParaRPr/>
                    </a:p>
                  </a:txBody>
                  <a:tcPr marL="91425" marR="91425" marT="91425" marB="91425"/>
                </a:tc>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Female acc</a:t>
                      </a:r>
                      <a:endParaRPr/>
                    </a:p>
                  </a:txBody>
                  <a:tcPr marL="91425" marR="91425" marT="91425" marB="91425"/>
                </a:tc>
                <a:tc>
                  <a:txBody>
                    <a:bodyPr/>
                    <a:lstStyle/>
                    <a:p>
                      <a:pPr marL="0" lvl="0" indent="0" algn="l" rtl="0">
                        <a:spcBef>
                          <a:spcPts val="0"/>
                        </a:spcBef>
                        <a:spcAft>
                          <a:spcPts val="0"/>
                        </a:spcAft>
                        <a:buNone/>
                      </a:pPr>
                      <a:r>
                        <a:rPr lang="en"/>
                        <a:t>Male acc</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A1</a:t>
                      </a:r>
                      <a:endParaRPr/>
                    </a:p>
                  </a:txBody>
                  <a:tcPr marL="91425" marR="91425" marT="91425" marB="91425"/>
                </a:tc>
                <a:tc>
                  <a:txBody>
                    <a:bodyPr/>
                    <a:lstStyle/>
                    <a:p>
                      <a:pPr marL="0" lvl="0" indent="0" algn="l" rtl="0">
                        <a:spcBef>
                          <a:spcPts val="0"/>
                        </a:spcBef>
                        <a:spcAft>
                          <a:spcPts val="0"/>
                        </a:spcAft>
                        <a:buNone/>
                      </a:pPr>
                      <a:r>
                        <a:rPr lang="en"/>
                        <a:t>93%</a:t>
                      </a:r>
                      <a:endParaRPr/>
                    </a:p>
                  </a:txBody>
                  <a:tcPr marL="91425" marR="91425" marT="91425" marB="91425"/>
                </a:tc>
                <a:tc>
                  <a:txBody>
                    <a:bodyPr/>
                    <a:lstStyle/>
                    <a:p>
                      <a:pPr marL="0" lvl="0" indent="0" algn="l" rtl="0">
                        <a:spcBef>
                          <a:spcPts val="0"/>
                        </a:spcBef>
                        <a:spcAft>
                          <a:spcPts val="0"/>
                        </a:spcAft>
                        <a:buNone/>
                      </a:pPr>
                      <a:r>
                        <a:rPr lang="en"/>
                        <a:t>87%</a:t>
                      </a:r>
                      <a:endParaRPr/>
                    </a:p>
                  </a:txBody>
                  <a:tcPr marL="91425" marR="91425" marT="91425" marB="91425"/>
                </a:tc>
                <a:tc>
                  <a:txBody>
                    <a:bodyPr/>
                    <a:lstStyle/>
                    <a:p>
                      <a:pPr marL="0" lvl="0" indent="0" algn="l" rtl="0">
                        <a:spcBef>
                          <a:spcPts val="0"/>
                        </a:spcBef>
                        <a:spcAft>
                          <a:spcPts val="0"/>
                        </a:spcAft>
                        <a:buNone/>
                      </a:pPr>
                      <a:r>
                        <a:rPr lang="en"/>
                        <a:t>99%</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A2</a:t>
                      </a:r>
                      <a:endParaRPr/>
                    </a:p>
                  </a:txBody>
                  <a:tcPr marL="91425" marR="91425" marT="91425" marB="91425"/>
                </a:tc>
                <a:tc>
                  <a:txBody>
                    <a:bodyPr/>
                    <a:lstStyle/>
                    <a:p>
                      <a:pPr marL="0" lvl="0" indent="0" algn="l" rtl="0">
                        <a:spcBef>
                          <a:spcPts val="0"/>
                        </a:spcBef>
                        <a:spcAft>
                          <a:spcPts val="0"/>
                        </a:spcAft>
                        <a:buNone/>
                      </a:pPr>
                      <a:r>
                        <a:rPr lang="en"/>
                        <a:t>91%</a:t>
                      </a:r>
                      <a:endParaRPr/>
                    </a:p>
                  </a:txBody>
                  <a:tcPr marL="91425" marR="91425" marT="91425" marB="91425"/>
                </a:tc>
                <a:tc>
                  <a:txBody>
                    <a:bodyPr/>
                    <a:lstStyle/>
                    <a:p>
                      <a:pPr marL="0" lvl="0" indent="0" algn="l" rtl="0">
                        <a:spcBef>
                          <a:spcPts val="0"/>
                        </a:spcBef>
                        <a:spcAft>
                          <a:spcPts val="0"/>
                        </a:spcAft>
                        <a:buNone/>
                      </a:pPr>
                      <a:r>
                        <a:rPr lang="en"/>
                        <a:t>92%</a:t>
                      </a:r>
                      <a:endParaRPr/>
                    </a:p>
                  </a:txBody>
                  <a:tcPr marL="91425" marR="91425" marT="91425" marB="91425"/>
                </a:tc>
                <a:tc>
                  <a:txBody>
                    <a:bodyPr/>
                    <a:lstStyle/>
                    <a:p>
                      <a:pPr marL="0" lvl="0" indent="0" algn="l" rtl="0">
                        <a:spcBef>
                          <a:spcPts val="0"/>
                        </a:spcBef>
                        <a:spcAft>
                          <a:spcPts val="0"/>
                        </a:spcAft>
                        <a:buNone/>
                      </a:pPr>
                      <a:r>
                        <a:rPr lang="en"/>
                        <a:t>90%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A3</a:t>
                      </a:r>
                      <a:endParaRPr/>
                    </a:p>
                  </a:txBody>
                  <a:tcPr marL="91425" marR="91425" marT="91425" marB="91425"/>
                </a:tc>
                <a:tc>
                  <a:txBody>
                    <a:bodyPr/>
                    <a:lstStyle/>
                    <a:p>
                      <a:pPr marL="0" lvl="0" indent="0" algn="l" rtl="0">
                        <a:spcBef>
                          <a:spcPts val="0"/>
                        </a:spcBef>
                        <a:spcAft>
                          <a:spcPts val="0"/>
                        </a:spcAft>
                        <a:buNone/>
                      </a:pPr>
                      <a:r>
                        <a:rPr lang="en"/>
                        <a:t>86%</a:t>
                      </a:r>
                      <a:endParaRPr/>
                    </a:p>
                  </a:txBody>
                  <a:tcPr marL="91425" marR="91425" marT="91425" marB="91425"/>
                </a:tc>
                <a:tc>
                  <a:txBody>
                    <a:bodyPr/>
                    <a:lstStyle/>
                    <a:p>
                      <a:pPr marL="0" lvl="0" indent="0" algn="l" rtl="0">
                        <a:spcBef>
                          <a:spcPts val="0"/>
                        </a:spcBef>
                        <a:spcAft>
                          <a:spcPts val="0"/>
                        </a:spcAft>
                        <a:buNone/>
                      </a:pPr>
                      <a:r>
                        <a:rPr lang="en"/>
                        <a:t>86%</a:t>
                      </a:r>
                      <a:endParaRPr/>
                    </a:p>
                  </a:txBody>
                  <a:tcPr marL="91425" marR="91425" marT="91425" marB="91425"/>
                </a:tc>
                <a:tc>
                  <a:txBody>
                    <a:bodyPr/>
                    <a:lstStyle/>
                    <a:p>
                      <a:pPr marL="0" lvl="0" indent="0" algn="l" rtl="0">
                        <a:spcBef>
                          <a:spcPts val="0"/>
                        </a:spcBef>
                        <a:spcAft>
                          <a:spcPts val="0"/>
                        </a:spcAft>
                        <a:buNone/>
                      </a:pPr>
                      <a:r>
                        <a:rPr lang="en"/>
                        <a:t>86%</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Hypotheses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H1: Recidivism risk assessment: </a:t>
            </a:r>
            <a:r>
              <a:rPr lang="en" b="1"/>
              <a:t>equality of FPR/FNR </a:t>
            </a:r>
            <a:r>
              <a:rPr lang="en"/>
              <a:t>across groups matters</a:t>
            </a:r>
            <a:endParaRPr/>
          </a:p>
          <a:p>
            <a:pPr marL="0" lvl="0" indent="0" algn="l" rtl="0">
              <a:spcBef>
                <a:spcPts val="1200"/>
              </a:spcBef>
              <a:spcAft>
                <a:spcPts val="0"/>
              </a:spcAft>
              <a:buNone/>
            </a:pPr>
            <a:r>
              <a:rPr lang="en"/>
              <a:t>H2: Medical predictions: </a:t>
            </a:r>
            <a:r>
              <a:rPr lang="en" b="1"/>
              <a:t>equality of</a:t>
            </a:r>
            <a:r>
              <a:rPr lang="en"/>
              <a:t> </a:t>
            </a:r>
            <a:r>
              <a:rPr lang="en" b="1"/>
              <a:t>accuracy</a:t>
            </a:r>
            <a:r>
              <a:rPr lang="en"/>
              <a:t> across groups matters</a:t>
            </a:r>
            <a:endParaRPr/>
          </a:p>
          <a:p>
            <a:pPr marL="0" lvl="0" indent="0" algn="l" rtl="0">
              <a:spcBef>
                <a:spcPts val="1200"/>
              </a:spcBef>
              <a:spcAft>
                <a:spcPts val="1200"/>
              </a:spcAft>
              <a:buNone/>
            </a:pPr>
            <a:r>
              <a:rPr lang="en"/>
              <a:t>H3: When the decision-making stakes are high: more sensitive to accuracy as opposed to equality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Experimental setup:</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Each participant is required to answer a series of at most 20 adaptively chosen tests chosen by an active learning algorithm. </a:t>
            </a:r>
            <a:endParaRPr/>
          </a:p>
          <a:p>
            <a:pPr marL="457200" lvl="0" indent="-342900" algn="l" rtl="0">
              <a:spcBef>
                <a:spcPts val="0"/>
              </a:spcBef>
              <a:spcAft>
                <a:spcPts val="0"/>
              </a:spcAft>
              <a:buSzPts val="1800"/>
              <a:buChar char="●"/>
            </a:pPr>
            <a:r>
              <a:rPr lang="en"/>
              <a:t>Run experiments on AMT and report the percentage of participants whose choices match each mathematical notion of fairness.</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body" idx="1"/>
          </p:nvPr>
        </p:nvSpPr>
        <p:spPr>
          <a:xfrm>
            <a:off x="311700" y="8117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34" name="Google Shape;134;p26"/>
          <p:cNvPicPr preferRelativeResize="0"/>
          <p:nvPr/>
        </p:nvPicPr>
        <p:blipFill>
          <a:blip r:embed="rId3">
            <a:alphaModFix/>
          </a:blip>
          <a:stretch>
            <a:fillRect/>
          </a:stretch>
        </p:blipFill>
        <p:spPr>
          <a:xfrm>
            <a:off x="0" y="697300"/>
            <a:ext cx="9144001" cy="2956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1769450" y="755038"/>
            <a:ext cx="5715000" cy="288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H1 and H2</a:t>
            </a:r>
            <a:endParaRPr/>
          </a:p>
        </p:txBody>
      </p:sp>
      <p:pic>
        <p:nvPicPr>
          <p:cNvPr id="145" name="Google Shape;145;p28"/>
          <p:cNvPicPr preferRelativeResize="0"/>
          <p:nvPr/>
        </p:nvPicPr>
        <p:blipFill>
          <a:blip r:embed="rId3">
            <a:alphaModFix/>
          </a:blip>
          <a:stretch>
            <a:fillRect/>
          </a:stretch>
        </p:blipFill>
        <p:spPr>
          <a:xfrm>
            <a:off x="152400" y="1170125"/>
            <a:ext cx="8839204" cy="37332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H3</a:t>
            </a:r>
            <a:endParaRPr/>
          </a:p>
        </p:txBody>
      </p:sp>
      <p:pic>
        <p:nvPicPr>
          <p:cNvPr id="151" name="Google Shape;151;p29"/>
          <p:cNvPicPr preferRelativeResize="0"/>
          <p:nvPr/>
        </p:nvPicPr>
        <p:blipFill>
          <a:blip r:embed="rId3">
            <a:alphaModFix/>
          </a:blip>
          <a:stretch>
            <a:fillRect/>
          </a:stretch>
        </p:blipFill>
        <p:spPr>
          <a:xfrm>
            <a:off x="4714875" y="17000"/>
            <a:ext cx="4385174" cy="1428750"/>
          </a:xfrm>
          <a:prstGeom prst="rect">
            <a:avLst/>
          </a:prstGeom>
          <a:noFill/>
          <a:ln>
            <a:noFill/>
          </a:ln>
        </p:spPr>
      </p:pic>
      <p:pic>
        <p:nvPicPr>
          <p:cNvPr id="152" name="Google Shape;152;p29"/>
          <p:cNvPicPr preferRelativeResize="0"/>
          <p:nvPr/>
        </p:nvPicPr>
        <p:blipFill>
          <a:blip r:embed="rId4">
            <a:alphaModFix/>
          </a:blip>
          <a:stretch>
            <a:fillRect/>
          </a:stretch>
        </p:blipFill>
        <p:spPr>
          <a:xfrm>
            <a:off x="384650" y="1668463"/>
            <a:ext cx="4187350" cy="3011400"/>
          </a:xfrm>
          <a:prstGeom prst="rect">
            <a:avLst/>
          </a:prstGeom>
          <a:noFill/>
          <a:ln>
            <a:noFill/>
          </a:ln>
        </p:spPr>
      </p:pic>
      <p:pic>
        <p:nvPicPr>
          <p:cNvPr id="153" name="Google Shape;153;p29"/>
          <p:cNvPicPr preferRelativeResize="0"/>
          <p:nvPr/>
        </p:nvPicPr>
        <p:blipFill>
          <a:blip r:embed="rId5">
            <a:alphaModFix/>
          </a:blip>
          <a:stretch>
            <a:fillRect/>
          </a:stretch>
        </p:blipFill>
        <p:spPr>
          <a:xfrm>
            <a:off x="4714875" y="1554175"/>
            <a:ext cx="4267201" cy="29542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191000" y="181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Human Perceptions of Fairness in Algorithmic Decision Making: A Case Study of Criminal Risk Prediction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164" name="Google Shape;16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Algorithms are increasingly used to make decisions that have drastic impact on people’s lives</a:t>
            </a:r>
            <a:endParaRPr/>
          </a:p>
          <a:p>
            <a:pPr marL="0" lvl="0" indent="0" algn="l" rtl="0">
              <a:spcBef>
                <a:spcPts val="1200"/>
              </a:spcBef>
              <a:spcAft>
                <a:spcPts val="0"/>
              </a:spcAft>
              <a:buNone/>
            </a:pPr>
            <a:r>
              <a:rPr lang="en"/>
              <a:t>Most studies of algorithmic fairness take a normative approach i.e. assume there is a societal consensus on what constitutes fair decision making</a:t>
            </a:r>
            <a:endParaRPr/>
          </a:p>
          <a:p>
            <a:pPr marL="0" lvl="0" indent="0" algn="l" rtl="0">
              <a:spcBef>
                <a:spcPts val="1200"/>
              </a:spcBef>
              <a:spcAft>
                <a:spcPts val="0"/>
              </a:spcAft>
              <a:buNone/>
            </a:pPr>
            <a:r>
              <a:rPr lang="en"/>
              <a:t>Perceptions of fairness are multi-dimensional and context-dependent</a:t>
            </a:r>
            <a:endParaRPr/>
          </a:p>
          <a:p>
            <a:pPr marL="0" lvl="0" indent="0" algn="l" rtl="0">
              <a:spcBef>
                <a:spcPts val="1200"/>
              </a:spcBef>
              <a:spcAft>
                <a:spcPts val="0"/>
              </a:spcAft>
              <a:buNone/>
            </a:pPr>
            <a:r>
              <a:rPr lang="en"/>
              <a:t>They attempt to understand how people make judgements about fairness of using individual features in decision making</a:t>
            </a:r>
            <a:endParaRPr/>
          </a:p>
          <a:p>
            <a:pPr marL="0" lvl="0" indent="0" algn="l" rtl="0">
              <a:spcBef>
                <a:spcPts val="1200"/>
              </a:spcBef>
              <a:spcAft>
                <a:spcPts val="0"/>
              </a:spcAft>
              <a:buNone/>
            </a:pPr>
            <a:r>
              <a:rPr lang="en" b="1"/>
              <a:t>Is it fair to use a feature (F) in a given decision making scenario (S)?</a:t>
            </a:r>
            <a:endParaRPr b="1"/>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692525" y="82675"/>
            <a:ext cx="5572127" cy="4706826"/>
          </a:xfrm>
          <a:prstGeom prst="rect">
            <a:avLst/>
          </a:prstGeom>
          <a:noFill/>
          <a:ln>
            <a:noFill/>
          </a:ln>
        </p:spPr>
      </p:pic>
      <p:sp>
        <p:nvSpPr>
          <p:cNvPr id="61" name="Google Shape;61;p14"/>
          <p:cNvSpPr txBox="1"/>
          <p:nvPr/>
        </p:nvSpPr>
        <p:spPr>
          <a:xfrm>
            <a:off x="1301650" y="4789500"/>
            <a:ext cx="7161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hlinkClick r:id="rId4"/>
              </a:rPr>
              <a:t>https://www.europarl.europa.eu/RegData/etudes/STUD/2020/634452/EPRS_STU(2020)634452_EN.pdf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Main Contributions</a:t>
            </a:r>
            <a:endParaRPr/>
          </a:p>
        </p:txBody>
      </p:sp>
      <p:sp>
        <p:nvSpPr>
          <p:cNvPr id="170" name="Google Shape;17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authors asked participants to assess the fairness of using different features that are input of COMPAS</a:t>
            </a:r>
            <a:endParaRPr/>
          </a:p>
          <a:p>
            <a:pPr marL="0" lvl="0" indent="0" algn="l" rtl="0">
              <a:spcBef>
                <a:spcPts val="1200"/>
              </a:spcBef>
              <a:spcAft>
                <a:spcPts val="0"/>
              </a:spcAft>
              <a:buNone/>
            </a:pPr>
            <a:r>
              <a:rPr lang="en"/>
              <a:t>They propose a set of eight </a:t>
            </a:r>
            <a:r>
              <a:rPr lang="en" i="1"/>
              <a:t>latent properties </a:t>
            </a:r>
            <a:r>
              <a:rPr lang="en"/>
              <a:t>to model the factors that drives participants fairness judgements </a:t>
            </a:r>
            <a:endParaRPr/>
          </a:p>
          <a:p>
            <a:pPr marL="0" lvl="0" indent="0" algn="l" rtl="0">
              <a:spcBef>
                <a:spcPts val="1200"/>
              </a:spcBef>
              <a:spcAft>
                <a:spcPts val="0"/>
              </a:spcAft>
              <a:buNone/>
            </a:pPr>
            <a:r>
              <a:rPr lang="en"/>
              <a:t>Majority of respondents judged that half of the features in COMPAS are unfair to use</a:t>
            </a:r>
            <a:endParaRPr/>
          </a:p>
          <a:p>
            <a:pPr marL="0" lvl="0" indent="0" algn="l" rtl="0">
              <a:spcBef>
                <a:spcPts val="1200"/>
              </a:spcBef>
              <a:spcAft>
                <a:spcPts val="0"/>
              </a:spcAft>
              <a:buNone/>
            </a:pPr>
            <a:r>
              <a:rPr lang="en"/>
              <a:t>One interesting find is that the latent properties considered by respondents were mostly unrelated to discrimination</a:t>
            </a: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Latent Properties for Model Features</a:t>
            </a:r>
            <a:endParaRPr/>
          </a:p>
        </p:txBody>
      </p:sp>
      <p:sp>
        <p:nvSpPr>
          <p:cNvPr id="176" name="Google Shape;17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Reliability</a:t>
            </a:r>
            <a:endParaRPr/>
          </a:p>
          <a:p>
            <a:pPr marL="0" lvl="0" indent="0" algn="l" rtl="0">
              <a:spcBef>
                <a:spcPts val="1200"/>
              </a:spcBef>
              <a:spcAft>
                <a:spcPts val="0"/>
              </a:spcAft>
              <a:buNone/>
            </a:pPr>
            <a:r>
              <a:rPr lang="en"/>
              <a:t>Relevance</a:t>
            </a:r>
            <a:endParaRPr/>
          </a:p>
          <a:p>
            <a:pPr marL="0" lvl="0" indent="0" algn="l" rtl="0">
              <a:spcBef>
                <a:spcPts val="1200"/>
              </a:spcBef>
              <a:spcAft>
                <a:spcPts val="0"/>
              </a:spcAft>
              <a:buNone/>
            </a:pPr>
            <a:r>
              <a:rPr lang="en"/>
              <a:t>Privacy</a:t>
            </a:r>
            <a:endParaRPr/>
          </a:p>
          <a:p>
            <a:pPr marL="0" lvl="0" indent="0" algn="l" rtl="0">
              <a:spcBef>
                <a:spcPts val="1200"/>
              </a:spcBef>
              <a:spcAft>
                <a:spcPts val="0"/>
              </a:spcAft>
              <a:buNone/>
            </a:pPr>
            <a:r>
              <a:rPr lang="en"/>
              <a:t>Volitionality</a:t>
            </a:r>
            <a:endParaRPr/>
          </a:p>
          <a:p>
            <a:pPr marL="0" lvl="0" indent="0" algn="l" rtl="0">
              <a:spcBef>
                <a:spcPts val="1200"/>
              </a:spcBef>
              <a:spcAft>
                <a:spcPts val="0"/>
              </a:spcAft>
              <a:buNone/>
            </a:pPr>
            <a:r>
              <a:rPr lang="en"/>
              <a:t>Causes Outcome</a:t>
            </a:r>
            <a:endParaRPr/>
          </a:p>
          <a:p>
            <a:pPr marL="0" lvl="0" indent="0" algn="l" rtl="0">
              <a:spcBef>
                <a:spcPts val="1200"/>
              </a:spcBef>
              <a:spcAft>
                <a:spcPts val="0"/>
              </a:spcAft>
              <a:buNone/>
            </a:pPr>
            <a:r>
              <a:rPr lang="en"/>
              <a:t>Causes Vicious Cycle</a:t>
            </a:r>
            <a:endParaRPr/>
          </a:p>
          <a:p>
            <a:pPr marL="0" lvl="0" indent="0" algn="l" rtl="0">
              <a:spcBef>
                <a:spcPts val="1200"/>
              </a:spcBef>
              <a:spcAft>
                <a:spcPts val="0"/>
              </a:spcAft>
              <a:buNone/>
            </a:pPr>
            <a:r>
              <a:rPr lang="en"/>
              <a:t>Causes Disparity in Outcomes</a:t>
            </a:r>
            <a:endParaRPr/>
          </a:p>
          <a:p>
            <a:pPr marL="0" lvl="0" indent="0" algn="l" rtl="0">
              <a:spcBef>
                <a:spcPts val="1200"/>
              </a:spcBef>
              <a:spcAft>
                <a:spcPts val="0"/>
              </a:spcAft>
              <a:buNone/>
            </a:pPr>
            <a:r>
              <a:rPr lang="en"/>
              <a:t>Caused by Sensitive Group Membership</a:t>
            </a:r>
            <a:endParaRPr/>
          </a:p>
          <a:p>
            <a:pPr marL="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Latent Properties for Model Features</a:t>
            </a:r>
            <a:endParaRPr/>
          </a:p>
          <a:p>
            <a:pPr marL="0" lvl="0" indent="0" algn="l" rtl="0">
              <a:spcBef>
                <a:spcPts val="0"/>
              </a:spcBef>
              <a:spcAft>
                <a:spcPts val="0"/>
              </a:spcAft>
              <a:buNone/>
            </a:pPr>
            <a:endParaRPr/>
          </a:p>
        </p:txBody>
      </p:sp>
      <p:sp>
        <p:nvSpPr>
          <p:cNvPr id="182" name="Google Shape;18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Reliability: Fairness judgements might be influenced by potential for reliably assessing the feature. </a:t>
            </a:r>
            <a:endParaRPr/>
          </a:p>
          <a:p>
            <a:pPr marL="0" lvl="0" indent="0" algn="l" rtl="0">
              <a:spcBef>
                <a:spcPts val="1200"/>
              </a:spcBef>
              <a:spcAft>
                <a:spcPts val="0"/>
              </a:spcAft>
              <a:buNone/>
            </a:pPr>
            <a:r>
              <a:rPr lang="en"/>
              <a:t>Relevance: Fairness judgements might be influenced by a feature’s relevance to the decision making scenario</a:t>
            </a:r>
            <a:endParaRPr/>
          </a:p>
          <a:p>
            <a:pPr marL="0" lvl="0" indent="0" algn="l" rtl="0">
              <a:spcBef>
                <a:spcPts val="1200"/>
              </a:spcBef>
              <a:spcAft>
                <a:spcPts val="1200"/>
              </a:spcAft>
              <a:buNone/>
            </a:pPr>
            <a:r>
              <a:rPr lang="en"/>
              <a:t>Causes Vicious Cycle: Fairness judgements might be influenced by weather a feature is likely to trap people in a vicious cycle of increasingly risky behaviour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Time </a:t>
            </a:r>
            <a:endParaRPr/>
          </a:p>
        </p:txBody>
      </p:sp>
      <p:sp>
        <p:nvSpPr>
          <p:cNvPr id="188" name="Google Shape;18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AutoNum type="arabicParenR"/>
            </a:pPr>
            <a:r>
              <a:rPr lang="en"/>
              <a:t>One of the questions in COMPAS is “Do you think that a hungry person has a right to steal?”. Based on the Reliability property, do you think this is a question to use? Justify.</a:t>
            </a:r>
            <a:endParaRPr/>
          </a:p>
          <a:p>
            <a:pPr marL="457200" lvl="0" indent="-342900" algn="l" rtl="0">
              <a:spcBef>
                <a:spcPts val="0"/>
              </a:spcBef>
              <a:spcAft>
                <a:spcPts val="0"/>
              </a:spcAft>
              <a:buSzPts val="1800"/>
              <a:buAutoNum type="arabicParenR"/>
            </a:pPr>
            <a:r>
              <a:rPr lang="en"/>
              <a:t>Another question in COMPAS is “Did you use heroin, cocaine, crack, or meth as a juvenile?”. Based on the Privacy property, do you think this is a fair question to use? Would your fairness decision change if the question was asking about a more aggressive crime like arson, armed robbery, or assault instead of drug abuse?</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a:t>
            </a:r>
            <a:endParaRPr/>
          </a:p>
        </p:txBody>
      </p:sp>
      <p:sp>
        <p:nvSpPr>
          <p:cNvPr id="194" name="Google Shape;19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They consider the COMPAS system, which analyzes defendant’s answer to predict risk of criminal activity.</a:t>
            </a:r>
            <a:endParaRPr/>
          </a:p>
          <a:p>
            <a:pPr marL="0" lvl="0" indent="0" algn="l" rtl="0">
              <a:spcBef>
                <a:spcPts val="1200"/>
              </a:spcBef>
              <a:spcAft>
                <a:spcPts val="1200"/>
              </a:spcAft>
              <a:buNone/>
            </a:pPr>
            <a:endParaRPr/>
          </a:p>
        </p:txBody>
      </p:sp>
      <p:pic>
        <p:nvPicPr>
          <p:cNvPr id="195" name="Google Shape;195;p36"/>
          <p:cNvPicPr preferRelativeResize="0"/>
          <p:nvPr/>
        </p:nvPicPr>
        <p:blipFill rotWithShape="1">
          <a:blip r:embed="rId3">
            <a:alphaModFix/>
          </a:blip>
          <a:srcRect t="3809"/>
          <a:stretch/>
        </p:blipFill>
        <p:spPr>
          <a:xfrm>
            <a:off x="866300" y="2369900"/>
            <a:ext cx="7099850" cy="1932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7"/>
          <p:cNvPicPr preferRelativeResize="0"/>
          <p:nvPr/>
        </p:nvPicPr>
        <p:blipFill>
          <a:blip r:embed="rId3">
            <a:alphaModFix/>
          </a:blip>
          <a:stretch>
            <a:fillRect/>
          </a:stretch>
        </p:blipFill>
        <p:spPr>
          <a:xfrm>
            <a:off x="152400" y="896700"/>
            <a:ext cx="8839204" cy="261982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Surveys</a:t>
            </a:r>
            <a:endParaRPr/>
          </a:p>
        </p:txBody>
      </p:sp>
      <p:sp>
        <p:nvSpPr>
          <p:cNvPr id="206" name="Google Shape;20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arenR"/>
            </a:pPr>
            <a:r>
              <a:rPr lang="en"/>
              <a:t>In the first survey, they sought to learn whether respondents found the above scenario fair and why they felt it was fair or unfair</a:t>
            </a:r>
            <a:endParaRPr/>
          </a:p>
          <a:p>
            <a:pPr marL="457200" lvl="0" indent="-342900" algn="l" rtl="0">
              <a:spcBef>
                <a:spcPts val="0"/>
              </a:spcBef>
              <a:spcAft>
                <a:spcPts val="0"/>
              </a:spcAft>
              <a:buSzPts val="1800"/>
              <a:buAutoNum type="arabicParenR"/>
            </a:pPr>
            <a:r>
              <a:rPr lang="en"/>
              <a:t>In the second survey they explored how people evaluate the latent properties of features without asking any fairness-related questions</a:t>
            </a:r>
            <a:endParaRPr/>
          </a:p>
          <a:p>
            <a:pPr marL="457200" lvl="0" indent="-342900" algn="l" rtl="0">
              <a:spcBef>
                <a:spcPts val="0"/>
              </a:spcBef>
              <a:spcAft>
                <a:spcPts val="0"/>
              </a:spcAft>
              <a:buSzPts val="1800"/>
              <a:buAutoNum type="arabicParenR"/>
            </a:pPr>
            <a:r>
              <a:rPr lang="en"/>
              <a:t>In the Main survey, they tried to evaluate if people’s judgement about the latent properties of features were relevant to their fairness judgements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Observations</a:t>
            </a:r>
            <a:endParaRPr/>
          </a:p>
        </p:txBody>
      </p:sp>
      <p:sp>
        <p:nvSpPr>
          <p:cNvPr id="212" name="Google Shape;212;p39"/>
          <p:cNvSpPr txBox="1">
            <a:spLocks noGrp="1"/>
          </p:cNvSpPr>
          <p:nvPr>
            <p:ph type="body" idx="1"/>
          </p:nvPr>
        </p:nvSpPr>
        <p:spPr>
          <a:xfrm>
            <a:off x="311700" y="1152475"/>
            <a:ext cx="8520600" cy="37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eight properties are sufficient and necessary to explain fairness judgements of users in the survey to a large extent.</a:t>
            </a:r>
            <a:endParaRPr/>
          </a:p>
          <a:p>
            <a:pPr marL="0" lvl="0" indent="0" algn="l" rtl="0">
              <a:spcBef>
                <a:spcPts val="1200"/>
              </a:spcBef>
              <a:spcAft>
                <a:spcPts val="0"/>
              </a:spcAft>
              <a:buNone/>
            </a:pPr>
            <a:r>
              <a:rPr lang="en"/>
              <a:t>Accurate prediction of a user’s fairness judgement is possible based only on their assessment of the latent properties</a:t>
            </a:r>
            <a:endParaRPr/>
          </a:p>
          <a:p>
            <a:pPr marL="0" lvl="0" indent="0" algn="l" rtl="0">
              <a:spcBef>
                <a:spcPts val="1200"/>
              </a:spcBef>
              <a:spcAft>
                <a:spcPts val="0"/>
              </a:spcAft>
              <a:buNone/>
            </a:pPr>
            <a:r>
              <a:rPr lang="en"/>
              <a:t>The list of latent properties captures a diverse set of unfairness concerns with algorithmic decision making that go beyond discrimination.</a:t>
            </a:r>
            <a:endParaRPr/>
          </a:p>
          <a:p>
            <a:pPr marL="0" lvl="0" indent="0" algn="l" rtl="0">
              <a:spcBef>
                <a:spcPts val="1200"/>
              </a:spcBef>
              <a:spcAft>
                <a:spcPts val="0"/>
              </a:spcAft>
              <a:buNone/>
            </a:pPr>
            <a:r>
              <a:rPr lang="en"/>
              <a:t>The lack of consensus in fairness judgements can be attributed to disagreements in how people assess the latent properties of the features</a:t>
            </a:r>
            <a:endParaRPr/>
          </a:p>
          <a:p>
            <a:pPr marL="0" lvl="0" indent="0" algn="l" rtl="0">
              <a:spcBef>
                <a:spcPts val="12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40"/>
          <p:cNvPicPr preferRelativeResize="0"/>
          <p:nvPr/>
        </p:nvPicPr>
        <p:blipFill>
          <a:blip r:embed="rId3">
            <a:alphaModFix/>
          </a:blip>
          <a:stretch>
            <a:fillRect/>
          </a:stretch>
        </p:blipFill>
        <p:spPr>
          <a:xfrm>
            <a:off x="916850" y="385525"/>
            <a:ext cx="5740875" cy="38209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23" name="Google Shape;223;p41"/>
          <p:cNvPicPr preferRelativeResize="0"/>
          <p:nvPr/>
        </p:nvPicPr>
        <p:blipFill>
          <a:blip r:embed="rId3">
            <a:alphaModFix/>
          </a:blip>
          <a:stretch>
            <a:fillRect/>
          </a:stretch>
        </p:blipFill>
        <p:spPr>
          <a:xfrm>
            <a:off x="0" y="445024"/>
            <a:ext cx="9144003" cy="37906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t="58511"/>
          <a:stretch/>
        </p:blipFill>
        <p:spPr>
          <a:xfrm>
            <a:off x="-21525" y="92175"/>
            <a:ext cx="8839198" cy="1215674"/>
          </a:xfrm>
          <a:prstGeom prst="rect">
            <a:avLst/>
          </a:prstGeom>
          <a:noFill/>
          <a:ln>
            <a:noFill/>
          </a:ln>
        </p:spPr>
      </p:pic>
      <p:pic>
        <p:nvPicPr>
          <p:cNvPr id="67" name="Google Shape;67;p15"/>
          <p:cNvPicPr preferRelativeResize="0"/>
          <p:nvPr/>
        </p:nvPicPr>
        <p:blipFill>
          <a:blip r:embed="rId4">
            <a:alphaModFix/>
          </a:blip>
          <a:stretch>
            <a:fillRect/>
          </a:stretch>
        </p:blipFill>
        <p:spPr>
          <a:xfrm>
            <a:off x="152400" y="2207599"/>
            <a:ext cx="8839204" cy="15882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Time</a:t>
            </a:r>
            <a:endParaRPr/>
          </a:p>
        </p:txBody>
      </p:sp>
      <p:sp>
        <p:nvSpPr>
          <p:cNvPr id="229" name="Google Shape;229;p42"/>
          <p:cNvSpPr txBox="1">
            <a:spLocks noGrp="1"/>
          </p:cNvSpPr>
          <p:nvPr>
            <p:ph type="body" idx="1"/>
          </p:nvPr>
        </p:nvSpPr>
        <p:spPr>
          <a:xfrm>
            <a:off x="311700" y="1152475"/>
            <a:ext cx="8520600" cy="3730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424"/>
              <a:t>Justify if the given features are fair or unfair to use to determine if someone qualifies for bail. Why did you make the decision (doesn’t necessarily need to be from one of the 8 latent features)? </a:t>
            </a:r>
            <a:endParaRPr sz="1424"/>
          </a:p>
          <a:p>
            <a:pPr marL="0" lvl="0" indent="0" algn="l" rtl="0">
              <a:spcBef>
                <a:spcPts val="1200"/>
              </a:spcBef>
              <a:spcAft>
                <a:spcPts val="0"/>
              </a:spcAft>
              <a:buNone/>
            </a:pPr>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Clr>
                <a:schemeClr val="dk1"/>
              </a:buClr>
              <a:buSzPct val="77231"/>
              <a:buFont typeface="Arial"/>
              <a:buNone/>
            </a:pPr>
            <a:r>
              <a:rPr lang="en" sz="1424">
                <a:solidFill>
                  <a:schemeClr val="dk1"/>
                </a:solidFill>
              </a:rPr>
              <a:t>Reliability | Relevance | Privacy | Volitionality | Causes Outcome | Causes Vicious Cycle | Causes Disparity in Outcomes | Caused by Sensitive Group Membership</a:t>
            </a:r>
            <a:endParaRPr sz="1424"/>
          </a:p>
        </p:txBody>
      </p:sp>
      <p:graphicFrame>
        <p:nvGraphicFramePr>
          <p:cNvPr id="230" name="Google Shape;230;p42"/>
          <p:cNvGraphicFramePr/>
          <p:nvPr/>
        </p:nvGraphicFramePr>
        <p:xfrm>
          <a:off x="846575" y="1979300"/>
          <a:ext cx="6382775" cy="1981050"/>
        </p:xfrm>
        <a:graphic>
          <a:graphicData uri="http://schemas.openxmlformats.org/drawingml/2006/table">
            <a:tbl>
              <a:tblPr>
                <a:noFill/>
                <a:tableStyleId>{3505BC78-C4EC-4B53-8061-B0B53974CA70}</a:tableStyleId>
              </a:tblPr>
              <a:tblGrid>
                <a:gridCol w="1738400">
                  <a:extLst>
                    <a:ext uri="{9D8B030D-6E8A-4147-A177-3AD203B41FA5}">
                      <a16:colId xmlns:a16="http://schemas.microsoft.com/office/drawing/2014/main" val="20000"/>
                    </a:ext>
                  </a:extLst>
                </a:gridCol>
                <a:gridCol w="4644375">
                  <a:extLst>
                    <a:ext uri="{9D8B030D-6E8A-4147-A177-3AD203B41FA5}">
                      <a16:colId xmlns:a16="http://schemas.microsoft.com/office/drawing/2014/main" val="20001"/>
                    </a:ext>
                  </a:extLst>
                </a:gridCol>
              </a:tblGrid>
              <a:tr h="317850">
                <a:tc>
                  <a:txBody>
                    <a:bodyPr/>
                    <a:lstStyle/>
                    <a:p>
                      <a:pPr marL="0" lvl="0" indent="0" algn="l" rtl="0">
                        <a:spcBef>
                          <a:spcPts val="0"/>
                        </a:spcBef>
                        <a:spcAft>
                          <a:spcPts val="0"/>
                        </a:spcAft>
                        <a:buNone/>
                      </a:pPr>
                      <a:r>
                        <a:rPr lang="en" sz="1000"/>
                        <a:t>Feature</a:t>
                      </a:r>
                      <a:endParaRPr sz="1000"/>
                    </a:p>
                  </a:txBody>
                  <a:tcPr marL="91425" marR="91425" marT="91425" marB="91425"/>
                </a:tc>
                <a:tc>
                  <a:txBody>
                    <a:bodyPr/>
                    <a:lstStyle/>
                    <a:p>
                      <a:pPr marL="0" lvl="0" indent="0" algn="l" rtl="0">
                        <a:spcBef>
                          <a:spcPts val="0"/>
                        </a:spcBef>
                        <a:spcAft>
                          <a:spcPts val="0"/>
                        </a:spcAft>
                        <a:buNone/>
                      </a:pPr>
                      <a:r>
                        <a:rPr lang="en" sz="1000"/>
                        <a:t>Question</a:t>
                      </a:r>
                      <a:endParaRPr sz="1000"/>
                    </a:p>
                  </a:txBody>
                  <a:tcPr marL="91425" marR="91425" marT="91425" marB="91425"/>
                </a:tc>
                <a:extLst>
                  <a:ext uri="{0D108BD9-81ED-4DB2-BD59-A6C34878D82A}">
                    <a16:rowId xmlns:a16="http://schemas.microsoft.com/office/drawing/2014/main" val="10000"/>
                  </a:ext>
                </a:extLst>
              </a:tr>
              <a:tr h="331700">
                <a:tc>
                  <a:txBody>
                    <a:bodyPr/>
                    <a:lstStyle/>
                    <a:p>
                      <a:pPr marL="0" lvl="0" indent="0" algn="l" rtl="0">
                        <a:spcBef>
                          <a:spcPts val="0"/>
                        </a:spcBef>
                        <a:spcAft>
                          <a:spcPts val="0"/>
                        </a:spcAft>
                        <a:buNone/>
                      </a:pPr>
                      <a:r>
                        <a:rPr lang="en" sz="1000"/>
                        <a:t>Personality</a:t>
                      </a:r>
                      <a:endParaRPr sz="1000"/>
                    </a:p>
                  </a:txBody>
                  <a:tcPr marL="91425" marR="91425" marT="91425" marB="91425"/>
                </a:tc>
                <a:tc>
                  <a:txBody>
                    <a:bodyPr/>
                    <a:lstStyle/>
                    <a:p>
                      <a:pPr marL="0" lvl="0" indent="0" algn="l" rtl="0">
                        <a:spcBef>
                          <a:spcPts val="0"/>
                        </a:spcBef>
                        <a:spcAft>
                          <a:spcPts val="0"/>
                        </a:spcAft>
                        <a:buNone/>
                      </a:pPr>
                      <a:r>
                        <a:rPr lang="en" sz="1000"/>
                        <a:t>Do you have the ability to “sweet talk” people into getting what you want?</a:t>
                      </a:r>
                      <a:endParaRPr sz="1000"/>
                    </a:p>
                  </a:txBody>
                  <a:tcPr marL="91425" marR="91425" marT="91425" marB="91425"/>
                </a:tc>
                <a:extLst>
                  <a:ext uri="{0D108BD9-81ED-4DB2-BD59-A6C34878D82A}">
                    <a16:rowId xmlns:a16="http://schemas.microsoft.com/office/drawing/2014/main" val="10001"/>
                  </a:ext>
                </a:extLst>
              </a:tr>
              <a:tr h="409000">
                <a:tc>
                  <a:txBody>
                    <a:bodyPr/>
                    <a:lstStyle/>
                    <a:p>
                      <a:pPr marL="0" lvl="0" indent="0" algn="l" rtl="0">
                        <a:spcBef>
                          <a:spcPts val="0"/>
                        </a:spcBef>
                        <a:spcAft>
                          <a:spcPts val="0"/>
                        </a:spcAft>
                        <a:buNone/>
                      </a:pPr>
                      <a:r>
                        <a:rPr lang="en" sz="1000"/>
                        <a:t>Quality of Social Life &amp; Free Time</a:t>
                      </a:r>
                      <a:endParaRPr sz="1000"/>
                    </a:p>
                  </a:txBody>
                  <a:tcPr marL="91425" marR="91425" marT="91425" marB="91425"/>
                </a:tc>
                <a:tc>
                  <a:txBody>
                    <a:bodyPr/>
                    <a:lstStyle/>
                    <a:p>
                      <a:pPr marL="0" lvl="0" indent="0" algn="l" rtl="0">
                        <a:spcBef>
                          <a:spcPts val="0"/>
                        </a:spcBef>
                        <a:spcAft>
                          <a:spcPts val="0"/>
                        </a:spcAft>
                        <a:buNone/>
                      </a:pPr>
                      <a:r>
                        <a:rPr lang="en" sz="1000"/>
                        <a:t>Do you often feel left out of things?</a:t>
                      </a:r>
                      <a:endParaRPr sz="1000"/>
                    </a:p>
                  </a:txBody>
                  <a:tcPr marL="91425" marR="91425" marT="91425" marB="91425"/>
                </a:tc>
                <a:extLst>
                  <a:ext uri="{0D108BD9-81ED-4DB2-BD59-A6C34878D82A}">
                    <a16:rowId xmlns:a16="http://schemas.microsoft.com/office/drawing/2014/main" val="10002"/>
                  </a:ext>
                </a:extLst>
              </a:tr>
              <a:tr h="289325">
                <a:tc>
                  <a:txBody>
                    <a:bodyPr/>
                    <a:lstStyle/>
                    <a:p>
                      <a:pPr marL="0" lvl="0" indent="0" algn="l" rtl="0">
                        <a:spcBef>
                          <a:spcPts val="0"/>
                        </a:spcBef>
                        <a:spcAft>
                          <a:spcPts val="0"/>
                        </a:spcAft>
                        <a:buNone/>
                      </a:pPr>
                      <a:r>
                        <a:rPr lang="en" sz="1000"/>
                        <a:t>Education &amp; School Behavior</a:t>
                      </a:r>
                      <a:endParaRPr sz="1000"/>
                    </a:p>
                  </a:txBody>
                  <a:tcPr marL="91425" marR="91425" marT="91425" marB="91425"/>
                </a:tc>
                <a:tc>
                  <a:txBody>
                    <a:bodyPr/>
                    <a:lstStyle/>
                    <a:p>
                      <a:pPr marL="0" lvl="0" indent="0" algn="l" rtl="0">
                        <a:spcBef>
                          <a:spcPts val="0"/>
                        </a:spcBef>
                        <a:spcAft>
                          <a:spcPts val="0"/>
                        </a:spcAft>
                        <a:buNone/>
                      </a:pPr>
                      <a:r>
                        <a:rPr lang="en" sz="1000"/>
                        <a:t>What were your usual grades in high school?</a:t>
                      </a:r>
                      <a:endParaRPr sz="1000"/>
                    </a:p>
                  </a:txBody>
                  <a:tcPr marL="91425" marR="91425" marT="91425" marB="91425"/>
                </a:tc>
                <a:extLst>
                  <a:ext uri="{0D108BD9-81ED-4DB2-BD59-A6C34878D82A}">
                    <a16:rowId xmlns:a16="http://schemas.microsoft.com/office/drawing/2014/main" val="10003"/>
                  </a:ext>
                </a:extLst>
              </a:tr>
              <a:tr h="317850">
                <a:tc>
                  <a:txBody>
                    <a:bodyPr/>
                    <a:lstStyle/>
                    <a:p>
                      <a:pPr marL="0" lvl="0" indent="0" algn="l" rtl="0">
                        <a:spcBef>
                          <a:spcPts val="0"/>
                        </a:spcBef>
                        <a:spcAft>
                          <a:spcPts val="0"/>
                        </a:spcAft>
                        <a:buNone/>
                      </a:pPr>
                      <a:r>
                        <a:rPr lang="en" sz="1000"/>
                        <a:t>Criminal History: Others</a:t>
                      </a:r>
                      <a:endParaRPr sz="1000"/>
                    </a:p>
                  </a:txBody>
                  <a:tcPr marL="91425" marR="91425" marT="91425" marB="91425"/>
                </a:tc>
                <a:tc>
                  <a:txBody>
                    <a:bodyPr/>
                    <a:lstStyle/>
                    <a:p>
                      <a:pPr marL="0" lvl="0" indent="0" algn="l" rtl="0">
                        <a:spcBef>
                          <a:spcPts val="0"/>
                        </a:spcBef>
                        <a:spcAft>
                          <a:spcPts val="0"/>
                        </a:spcAft>
                        <a:buNone/>
                      </a:pPr>
                      <a:r>
                        <a:rPr lang="en" sz="1000"/>
                        <a:t>Has your father or mother ever been arrested?</a:t>
                      </a:r>
                      <a:endParaRPr sz="10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43"/>
          <p:cNvPicPr preferRelativeResize="0"/>
          <p:nvPr/>
        </p:nvPicPr>
        <p:blipFill>
          <a:blip r:embed="rId3">
            <a:alphaModFix/>
          </a:blip>
          <a:stretch>
            <a:fillRect/>
          </a:stretch>
        </p:blipFill>
        <p:spPr>
          <a:xfrm>
            <a:off x="802300" y="472600"/>
            <a:ext cx="7539399" cy="2813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Fair ML tools</a:t>
            </a:r>
            <a:endParaRPr/>
          </a:p>
        </p:txBody>
      </p:sp>
      <p:sp>
        <p:nvSpPr>
          <p:cNvPr id="241" name="Google Shape;24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Clr>
                <a:schemeClr val="dk1"/>
              </a:buClr>
              <a:buSzPts val="2500"/>
              <a:buAutoNum type="arabicPeriod"/>
            </a:pPr>
            <a:r>
              <a:rPr lang="en" sz="2500">
                <a:solidFill>
                  <a:schemeClr val="dk1"/>
                </a:solidFill>
              </a:rPr>
              <a:t>Should be driven by real-world needs rather than just availability of methods.</a:t>
            </a:r>
            <a:endParaRPr sz="2500">
              <a:solidFill>
                <a:schemeClr val="dk1"/>
              </a:solidFill>
            </a:endParaRPr>
          </a:p>
          <a:p>
            <a:pPr marL="457200" lvl="0" indent="-387350" algn="l" rtl="0">
              <a:spcBef>
                <a:spcPts val="0"/>
              </a:spcBef>
              <a:spcAft>
                <a:spcPts val="0"/>
              </a:spcAft>
              <a:buClr>
                <a:schemeClr val="dk1"/>
              </a:buClr>
              <a:buSzPts val="2500"/>
              <a:buAutoNum type="arabicPeriod"/>
            </a:pPr>
            <a:r>
              <a:rPr lang="en" sz="2500">
                <a:solidFill>
                  <a:schemeClr val="dk1"/>
                </a:solidFill>
              </a:rPr>
              <a:t>Be informed by an understanding of practitioners’ actual challenges and needs for support.</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Interviews</a:t>
            </a:r>
            <a:endParaRPr/>
          </a:p>
        </p:txBody>
      </p:sp>
      <p:sp>
        <p:nvSpPr>
          <p:cNvPr id="247" name="Google Shape;24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AutoNum type="arabicPeriod"/>
            </a:pPr>
            <a:r>
              <a:rPr lang="en"/>
              <a:t>First round with 6 PMs to identify board sense of challenges and need</a:t>
            </a:r>
            <a:endParaRPr/>
          </a:p>
          <a:p>
            <a:pPr marL="457200" lvl="0" indent="-342900" algn="l" rtl="0">
              <a:spcBef>
                <a:spcPts val="0"/>
              </a:spcBef>
              <a:spcAft>
                <a:spcPts val="0"/>
              </a:spcAft>
              <a:buSzPts val="1800"/>
              <a:buAutoNum type="arabicPeriod"/>
            </a:pPr>
            <a:r>
              <a:rPr lang="en"/>
              <a:t>Second round of semi-structured with 29 ML practitioners.</a:t>
            </a:r>
            <a:endParaRPr/>
          </a:p>
          <a:p>
            <a:pPr marL="457200" lvl="0" indent="0" algn="l" rtl="0">
              <a:spcBef>
                <a:spcPts val="1200"/>
              </a:spcBef>
              <a:spcAft>
                <a:spcPts val="0"/>
              </a:spcAft>
              <a:buNone/>
            </a:pPr>
            <a:endParaRPr/>
          </a:p>
          <a:p>
            <a:pPr marL="0" lvl="0" indent="0" algn="l" rtl="0">
              <a:spcBef>
                <a:spcPts val="1200"/>
              </a:spcBef>
              <a:spcAft>
                <a:spcPts val="0"/>
              </a:spcAft>
              <a:buClr>
                <a:schemeClr val="dk1"/>
              </a:buClr>
              <a:buSzPts val="1100"/>
              <a:buFont typeface="Arial"/>
              <a:buNone/>
            </a:pPr>
            <a:r>
              <a:rPr lang="en"/>
              <a:t>“Some contacts revealed a general distrust of researchers,citing cases where researchers have benefited by publicly critiquing companies’ products from the outside instead of engaging to help them improve their products”</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Survey</a:t>
            </a:r>
            <a:endParaRPr/>
          </a:p>
        </p:txBody>
      </p:sp>
      <p:sp>
        <p:nvSpPr>
          <p:cNvPr id="253" name="Google Shape;25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validate findings of interviews: Anonymous online survey data from 267 respondents analysed.</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Time</a:t>
            </a:r>
            <a:endParaRPr/>
          </a:p>
        </p:txBody>
      </p:sp>
      <p:sp>
        <p:nvSpPr>
          <p:cNvPr id="259" name="Google Shape;25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At this point we are all aware of different scenarios where AI models can be unfair {for example, in cases like  recidivism prediction, automatic hiring, face recognition, etc}. What in your opinion might be underlying causes of such unfairness?</a:t>
            </a:r>
            <a:endParaRPr/>
          </a:p>
          <a:p>
            <a:pPr marL="457200" lvl="0" indent="-342900" algn="l" rtl="0">
              <a:spcBef>
                <a:spcPts val="0"/>
              </a:spcBef>
              <a:spcAft>
                <a:spcPts val="0"/>
              </a:spcAft>
              <a:buSzPts val="1800"/>
              <a:buAutoNum type="arabicPeriod"/>
            </a:pPr>
            <a:r>
              <a:rPr lang="en"/>
              <a:t>Suggest some approaches towards solving those challenges.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Discussions</a:t>
            </a:r>
            <a:endParaRPr/>
          </a:p>
        </p:txBody>
      </p:sp>
      <p:sp>
        <p:nvSpPr>
          <p:cNvPr id="265" name="Google Shape;26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Fairness-aware Data Collection</a:t>
            </a:r>
            <a:endParaRPr/>
          </a:p>
          <a:p>
            <a:pPr marL="457200" lvl="0" indent="-342900" algn="l" rtl="0">
              <a:spcBef>
                <a:spcPts val="0"/>
              </a:spcBef>
              <a:spcAft>
                <a:spcPts val="0"/>
              </a:spcAft>
              <a:buSzPts val="1800"/>
              <a:buAutoNum type="arabicPeriod"/>
            </a:pPr>
            <a:r>
              <a:rPr lang="en"/>
              <a:t>Challenges Due to Blind Spots</a:t>
            </a:r>
            <a:endParaRPr/>
          </a:p>
          <a:p>
            <a:pPr marL="457200" lvl="0" indent="-342900" algn="l" rtl="0">
              <a:spcBef>
                <a:spcPts val="0"/>
              </a:spcBef>
              <a:spcAft>
                <a:spcPts val="0"/>
              </a:spcAft>
              <a:buSzPts val="1800"/>
              <a:buAutoNum type="arabicPeriod"/>
            </a:pPr>
            <a:r>
              <a:rPr lang="en"/>
              <a:t>Needs for More Proactive Auditing Processes</a:t>
            </a:r>
            <a:endParaRPr/>
          </a:p>
          <a:p>
            <a:pPr marL="457200" lvl="0" indent="-342900" algn="l" rtl="0">
              <a:spcBef>
                <a:spcPts val="0"/>
              </a:spcBef>
              <a:spcAft>
                <a:spcPts val="0"/>
              </a:spcAft>
              <a:buSzPts val="1800"/>
              <a:buAutoNum type="arabicPeriod"/>
            </a:pPr>
            <a:r>
              <a:rPr lang="en"/>
              <a:t>Needs for More Holistic Auditing Methods</a:t>
            </a:r>
            <a:endParaRPr/>
          </a:p>
          <a:p>
            <a:pPr marL="457200" lvl="0" indent="-342900" algn="l" rtl="0">
              <a:spcBef>
                <a:spcPts val="0"/>
              </a:spcBef>
              <a:spcAft>
                <a:spcPts val="0"/>
              </a:spcAft>
              <a:buSzPts val="1800"/>
              <a:buAutoNum type="arabicPeriod"/>
            </a:pPr>
            <a:r>
              <a:rPr lang="en"/>
              <a:t>Addressing Detected Issues</a:t>
            </a:r>
            <a:endParaRPr/>
          </a:p>
          <a:p>
            <a:pPr marL="457200" lvl="0" indent="-342900" algn="l" rtl="0">
              <a:spcBef>
                <a:spcPts val="0"/>
              </a:spcBef>
              <a:spcAft>
                <a:spcPts val="0"/>
              </a:spcAft>
              <a:buSzPts val="1800"/>
              <a:buAutoNum type="arabicPeriod"/>
            </a:pPr>
            <a:r>
              <a:rPr lang="en"/>
              <a:t>Biases in the Humans in the Loop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Discussions</a:t>
            </a:r>
            <a:endParaRPr/>
          </a:p>
        </p:txBody>
      </p:sp>
      <p:sp>
        <p:nvSpPr>
          <p:cNvPr id="271" name="Google Shape;271;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0000" lnSpcReduction="10000"/>
          </a:bodyPr>
          <a:lstStyle/>
          <a:p>
            <a:pPr marL="457200" lvl="0" indent="-315190" algn="l" rtl="0">
              <a:spcBef>
                <a:spcPts val="0"/>
              </a:spcBef>
              <a:spcAft>
                <a:spcPts val="0"/>
              </a:spcAft>
              <a:buClr>
                <a:srgbClr val="0000FF"/>
              </a:buClr>
              <a:buSzPct val="100000"/>
              <a:buAutoNum type="arabicPeriod"/>
            </a:pPr>
            <a:r>
              <a:rPr lang="en" sz="3409">
                <a:solidFill>
                  <a:srgbClr val="0000FF"/>
                </a:solidFill>
              </a:rPr>
              <a:t>Fairness-aware Data Collection</a:t>
            </a:r>
            <a:endParaRPr sz="3409">
              <a:solidFill>
                <a:srgbClr val="0000FF"/>
              </a:solidFill>
            </a:endParaRPr>
          </a:p>
          <a:p>
            <a:pPr marL="0" lvl="0" indent="0" algn="l" rtl="0">
              <a:spcBef>
                <a:spcPts val="1200"/>
              </a:spcBef>
              <a:spcAft>
                <a:spcPts val="0"/>
              </a:spcAft>
              <a:buNone/>
            </a:pPr>
            <a:r>
              <a:rPr lang="en" sz="3098">
                <a:solidFill>
                  <a:srgbClr val="FF0000"/>
                </a:solidFill>
              </a:rPr>
              <a:t>Should we ingest this data in? : </a:t>
            </a:r>
            <a:r>
              <a:rPr lang="en" sz="3098">
                <a:solidFill>
                  <a:srgbClr val="38761D"/>
                </a:solidFill>
              </a:rPr>
              <a:t>If it is available to us, we ingest in.</a:t>
            </a:r>
            <a:endParaRPr sz="3098">
              <a:solidFill>
                <a:srgbClr val="38761D"/>
              </a:solidFill>
            </a:endParaRPr>
          </a:p>
          <a:p>
            <a:pPr marL="457200" lvl="0" indent="0" algn="l" rtl="0">
              <a:spcBef>
                <a:spcPts val="0"/>
              </a:spcBef>
              <a:spcAft>
                <a:spcPts val="0"/>
              </a:spcAft>
              <a:buClr>
                <a:schemeClr val="dk1"/>
              </a:buClr>
              <a:buSzPct val="35502"/>
              <a:buFont typeface="Arial"/>
              <a:buNone/>
            </a:pPr>
            <a:endParaRPr sz="3098">
              <a:solidFill>
                <a:srgbClr val="38761D"/>
              </a:solidFill>
            </a:endParaRPr>
          </a:p>
          <a:p>
            <a:pPr marL="0" lvl="0" indent="0" algn="l" rtl="0">
              <a:spcBef>
                <a:spcPts val="0"/>
              </a:spcBef>
              <a:spcAft>
                <a:spcPts val="0"/>
              </a:spcAft>
              <a:buClr>
                <a:schemeClr val="dk1"/>
              </a:buClr>
              <a:buSzPct val="35502"/>
              <a:buFont typeface="Arial"/>
              <a:buNone/>
            </a:pPr>
            <a:r>
              <a:rPr lang="en" sz="3098">
                <a:solidFill>
                  <a:srgbClr val="38761D"/>
                </a:solidFill>
              </a:rPr>
              <a:t>“79% indicated that tools to facilitate communication between model developers and data collectors would be very or extremely useful.”</a:t>
            </a:r>
            <a:endParaRPr sz="3098">
              <a:solidFill>
                <a:srgbClr val="38761D"/>
              </a:solidFill>
            </a:endParaRPr>
          </a:p>
          <a:p>
            <a:pPr marL="0" lvl="0" indent="0" algn="l" rtl="0">
              <a:spcBef>
                <a:spcPts val="0"/>
              </a:spcBef>
              <a:spcAft>
                <a:spcPts val="0"/>
              </a:spcAft>
              <a:buClr>
                <a:schemeClr val="dk1"/>
              </a:buClr>
              <a:buSzPct val="30962"/>
              <a:buFont typeface="Arial"/>
              <a:buNone/>
            </a:pPr>
            <a:endParaRPr sz="3552">
              <a:solidFill>
                <a:srgbClr val="FF9900"/>
              </a:solidFill>
            </a:endParaRPr>
          </a:p>
          <a:p>
            <a:pPr marL="457200" lvl="0" indent="-318836" algn="l" rtl="0">
              <a:spcBef>
                <a:spcPts val="0"/>
              </a:spcBef>
              <a:spcAft>
                <a:spcPts val="0"/>
              </a:spcAft>
              <a:buClr>
                <a:srgbClr val="0000FF"/>
              </a:buClr>
              <a:buSzPct val="100000"/>
              <a:buAutoNum type="arabicPeriod"/>
            </a:pPr>
            <a:r>
              <a:rPr lang="en" sz="3552">
                <a:solidFill>
                  <a:srgbClr val="0000FF"/>
                </a:solidFill>
              </a:rPr>
              <a:t>Challenges Due to Blind Spots</a:t>
            </a:r>
            <a:endParaRPr sz="3552">
              <a:solidFill>
                <a:srgbClr val="0000FF"/>
              </a:solidFill>
            </a:endParaRPr>
          </a:p>
          <a:p>
            <a:pPr marL="0" lvl="0" indent="0" algn="l" rtl="0">
              <a:spcBef>
                <a:spcPts val="1200"/>
              </a:spcBef>
              <a:spcAft>
                <a:spcPts val="0"/>
              </a:spcAft>
              <a:buNone/>
            </a:pPr>
            <a:r>
              <a:rPr lang="en" sz="2954">
                <a:solidFill>
                  <a:srgbClr val="FF0000"/>
                </a:solidFill>
              </a:rPr>
              <a:t>How do you know the unknowns that you’re being unfair?</a:t>
            </a:r>
            <a:endParaRPr sz="2954">
              <a:solidFill>
                <a:srgbClr val="FF0000"/>
              </a:solidFill>
            </a:endParaRPr>
          </a:p>
          <a:p>
            <a:pPr marL="0" lvl="0" indent="0" algn="l" rtl="0">
              <a:spcBef>
                <a:spcPts val="1200"/>
              </a:spcBef>
              <a:spcAft>
                <a:spcPts val="0"/>
              </a:spcAft>
              <a:buNone/>
            </a:pPr>
            <a:r>
              <a:rPr lang="en" sz="2954">
                <a:solidFill>
                  <a:srgbClr val="38761D"/>
                </a:solidFill>
              </a:rPr>
              <a:t>“You just have to put your model out there and then you’ll know if there’s fairness issues if someone raises hell online.”</a:t>
            </a:r>
            <a:endParaRPr sz="2954">
              <a:solidFill>
                <a:srgbClr val="38761D"/>
              </a:solidFill>
            </a:endParaRPr>
          </a:p>
          <a:p>
            <a:pPr marL="0" lvl="0" indent="0" algn="l" rtl="0">
              <a:spcBef>
                <a:spcPts val="1200"/>
              </a:spcBef>
              <a:spcAft>
                <a:spcPts val="0"/>
              </a:spcAft>
              <a:buNone/>
            </a:pPr>
            <a:r>
              <a:rPr lang="en" sz="2954">
                <a:solidFill>
                  <a:srgbClr val="38761D"/>
                </a:solidFill>
              </a:rPr>
              <a:t>“No one person in team has expertise in all types of bias”</a:t>
            </a:r>
            <a:endParaRPr sz="2954">
              <a:solidFill>
                <a:srgbClr val="38761D"/>
              </a:solidFill>
            </a:endParaRPr>
          </a:p>
          <a:p>
            <a:pPr marL="0" lvl="0" indent="0" algn="l" rtl="0">
              <a:spcBef>
                <a:spcPts val="0"/>
              </a:spcBef>
              <a:spcAft>
                <a:spcPts val="0"/>
              </a:spcAft>
              <a:buNone/>
            </a:pPr>
            <a:r>
              <a:rPr lang="en" sz="2954">
                <a:solidFill>
                  <a:srgbClr val="FF9900"/>
                </a:solidFill>
              </a:rPr>
              <a:t> </a:t>
            </a:r>
            <a:endParaRPr sz="2954">
              <a:solidFill>
                <a:srgbClr val="FF9900"/>
              </a:solidFill>
            </a:endParaRPr>
          </a:p>
          <a:p>
            <a:pPr marL="0" lvl="0" indent="0" algn="l" rtl="0">
              <a:spcBef>
                <a:spcPts val="1200"/>
              </a:spcBef>
              <a:spcAft>
                <a:spcPts val="1200"/>
              </a:spcAft>
              <a:buNone/>
            </a:pPr>
            <a:endParaRPr sz="11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Discussions</a:t>
            </a:r>
            <a:endParaRPr/>
          </a:p>
        </p:txBody>
      </p:sp>
      <p:sp>
        <p:nvSpPr>
          <p:cNvPr id="277" name="Google Shape;277;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FF"/>
                </a:solidFill>
              </a:rPr>
              <a:t>3. Needs for More Proactive Auditing Processes</a:t>
            </a:r>
            <a:endParaRPr>
              <a:solidFill>
                <a:srgbClr val="0000FF"/>
              </a:solidFill>
            </a:endParaRPr>
          </a:p>
          <a:p>
            <a:pPr marL="457200" lvl="0" indent="-342900" algn="l" rtl="0">
              <a:spcBef>
                <a:spcPts val="1200"/>
              </a:spcBef>
              <a:spcAft>
                <a:spcPts val="0"/>
              </a:spcAft>
              <a:buClr>
                <a:srgbClr val="38761D"/>
              </a:buClr>
              <a:buSzPts val="1800"/>
              <a:buChar char="●"/>
            </a:pPr>
            <a:r>
              <a:rPr lang="en">
                <a:solidFill>
                  <a:srgbClr val="38761D"/>
                </a:solidFill>
              </a:rPr>
              <a:t>Reactive vs. Proactive Auditing</a:t>
            </a:r>
            <a:endParaRPr>
              <a:solidFill>
                <a:srgbClr val="38761D"/>
              </a:solidFill>
            </a:endParaRPr>
          </a:p>
          <a:p>
            <a:pPr marL="457200" lvl="0" indent="-342900" algn="l" rtl="0">
              <a:spcBef>
                <a:spcPts val="0"/>
              </a:spcBef>
              <a:spcAft>
                <a:spcPts val="0"/>
              </a:spcAft>
              <a:buClr>
                <a:srgbClr val="38761D"/>
              </a:buClr>
              <a:buSzPts val="1800"/>
              <a:buChar char="●"/>
            </a:pPr>
            <a:r>
              <a:rPr lang="en">
                <a:solidFill>
                  <a:srgbClr val="38761D"/>
                </a:solidFill>
              </a:rPr>
              <a:t>Domain-specific Auditing Process</a:t>
            </a:r>
            <a:endParaRPr>
              <a:solidFill>
                <a:srgbClr val="38761D"/>
              </a:solidFill>
            </a:endParaRPr>
          </a:p>
          <a:p>
            <a:pPr marL="0" lvl="0" indent="0" algn="l" rtl="0">
              <a:spcBef>
                <a:spcPts val="1200"/>
              </a:spcBef>
              <a:spcAft>
                <a:spcPts val="0"/>
              </a:spcAft>
              <a:buNone/>
            </a:pPr>
            <a:endParaRPr>
              <a:solidFill>
                <a:srgbClr val="38761D"/>
              </a:solidFill>
            </a:endParaRPr>
          </a:p>
          <a:p>
            <a:pPr marL="0" lvl="0" indent="0" algn="l" rtl="0">
              <a:spcBef>
                <a:spcPts val="1200"/>
              </a:spcBef>
              <a:spcAft>
                <a:spcPts val="0"/>
              </a:spcAft>
              <a:buNone/>
            </a:pPr>
            <a:r>
              <a:rPr lang="en">
                <a:solidFill>
                  <a:srgbClr val="0000FF"/>
                </a:solidFill>
              </a:rPr>
              <a:t>4. Needs for More Holistic Auditing Methods</a:t>
            </a:r>
            <a:endParaRPr>
              <a:solidFill>
                <a:srgbClr val="0000FF"/>
              </a:solidFill>
            </a:endParaRPr>
          </a:p>
          <a:p>
            <a:pPr marL="457200" lvl="0" indent="-342900" algn="l" rtl="0">
              <a:spcBef>
                <a:spcPts val="1200"/>
              </a:spcBef>
              <a:spcAft>
                <a:spcPts val="0"/>
              </a:spcAft>
              <a:buClr>
                <a:srgbClr val="38761D"/>
              </a:buClr>
              <a:buSzPts val="1800"/>
              <a:buChar char="●"/>
            </a:pPr>
            <a:r>
              <a:rPr lang="en">
                <a:solidFill>
                  <a:srgbClr val="38761D"/>
                </a:solidFill>
              </a:rPr>
              <a:t>For applications involving richer, complex interactions between the user and the system</a:t>
            </a:r>
            <a:endParaRPr>
              <a:solidFill>
                <a:srgbClr val="38761D"/>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Discussions</a:t>
            </a:r>
            <a:endParaRPr/>
          </a:p>
        </p:txBody>
      </p:sp>
      <p:sp>
        <p:nvSpPr>
          <p:cNvPr id="283" name="Google Shape;283;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0" lvl="0" indent="0" algn="l" rtl="0">
              <a:spcBef>
                <a:spcPts val="1200"/>
              </a:spcBef>
              <a:spcAft>
                <a:spcPts val="0"/>
              </a:spcAft>
              <a:buNone/>
            </a:pPr>
            <a:r>
              <a:rPr lang="en">
                <a:solidFill>
                  <a:srgbClr val="0000FF"/>
                </a:solidFill>
              </a:rPr>
              <a:t>5. Addressing Detected Issues</a:t>
            </a:r>
            <a:endParaRPr>
              <a:solidFill>
                <a:srgbClr val="0000FF"/>
              </a:solidFill>
            </a:endParaRPr>
          </a:p>
          <a:p>
            <a:pPr marL="0" lvl="0" indent="0" algn="l" rtl="0">
              <a:spcBef>
                <a:spcPts val="1200"/>
              </a:spcBef>
              <a:spcAft>
                <a:spcPts val="1200"/>
              </a:spcAft>
              <a:buNone/>
            </a:pPr>
            <a:r>
              <a:rPr lang="en">
                <a:solidFill>
                  <a:srgbClr val="0000FF"/>
                </a:solidFill>
              </a:rPr>
              <a:t>6. Biases in the Humans in the Loop</a:t>
            </a:r>
            <a:endParaRPr>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t="58511"/>
          <a:stretch/>
        </p:blipFill>
        <p:spPr>
          <a:xfrm>
            <a:off x="-21525" y="92175"/>
            <a:ext cx="8839198" cy="1215674"/>
          </a:xfrm>
          <a:prstGeom prst="rect">
            <a:avLst/>
          </a:prstGeom>
          <a:noFill/>
          <a:ln>
            <a:noFill/>
          </a:ln>
        </p:spPr>
      </p:pic>
      <p:pic>
        <p:nvPicPr>
          <p:cNvPr id="73" name="Google Shape;73;p16"/>
          <p:cNvPicPr preferRelativeResize="0"/>
          <p:nvPr/>
        </p:nvPicPr>
        <p:blipFill>
          <a:blip r:embed="rId4">
            <a:alphaModFix/>
          </a:blip>
          <a:stretch>
            <a:fillRect/>
          </a:stretch>
        </p:blipFill>
        <p:spPr>
          <a:xfrm>
            <a:off x="2329950" y="1351825"/>
            <a:ext cx="4513476" cy="36536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2400" y="833800"/>
            <a:ext cx="8839201" cy="33299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52400" y="152400"/>
            <a:ext cx="6991350" cy="1408225"/>
          </a:xfrm>
          <a:prstGeom prst="rect">
            <a:avLst/>
          </a:prstGeom>
          <a:noFill/>
          <a:ln>
            <a:noFill/>
          </a:ln>
        </p:spPr>
      </p:pic>
      <p:pic>
        <p:nvPicPr>
          <p:cNvPr id="84" name="Google Shape;84;p18"/>
          <p:cNvPicPr preferRelativeResize="0"/>
          <p:nvPr/>
        </p:nvPicPr>
        <p:blipFill>
          <a:blip r:embed="rId4">
            <a:alphaModFix/>
          </a:blip>
          <a:stretch>
            <a:fillRect/>
          </a:stretch>
        </p:blipFill>
        <p:spPr>
          <a:xfrm>
            <a:off x="2592250" y="1494675"/>
            <a:ext cx="6474798" cy="1889075"/>
          </a:xfrm>
          <a:prstGeom prst="rect">
            <a:avLst/>
          </a:prstGeom>
          <a:noFill/>
          <a:ln>
            <a:noFill/>
          </a:ln>
        </p:spPr>
      </p:pic>
      <p:pic>
        <p:nvPicPr>
          <p:cNvPr id="85" name="Google Shape;85;p18"/>
          <p:cNvPicPr preferRelativeResize="0"/>
          <p:nvPr/>
        </p:nvPicPr>
        <p:blipFill rotWithShape="1">
          <a:blip r:embed="rId5">
            <a:alphaModFix/>
          </a:blip>
          <a:srcRect t="7424" r="7045"/>
          <a:stretch/>
        </p:blipFill>
        <p:spPr>
          <a:xfrm>
            <a:off x="0" y="3143250"/>
            <a:ext cx="7143749" cy="200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Quantifying Fairness in AI</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 a particular metric {which quantifies benefit or harm} to be equal/fair across different groups</a:t>
            </a:r>
            <a:endParaRPr/>
          </a:p>
          <a:p>
            <a:pPr marL="0" lvl="0" indent="0" algn="l" rtl="0">
              <a:spcBef>
                <a:spcPts val="1200"/>
              </a:spcBef>
              <a:spcAft>
                <a:spcPts val="0"/>
              </a:spcAft>
              <a:buNone/>
            </a:pPr>
            <a:r>
              <a:rPr lang="en"/>
              <a:t>How to define benefit metric?</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Quantifying Fairness in AI</a:t>
            </a:r>
            <a:endParaRPr/>
          </a:p>
        </p:txBody>
      </p:sp>
      <p:sp>
        <p:nvSpPr>
          <p:cNvPr id="97" name="Google Shape;97;p20"/>
          <p:cNvSpPr txBox="1">
            <a:spLocks noGrp="1"/>
          </p:cNvSpPr>
          <p:nvPr>
            <p:ph type="body" idx="1"/>
          </p:nvPr>
        </p:nvSpPr>
        <p:spPr>
          <a:xfrm>
            <a:off x="466025" y="1697638"/>
            <a:ext cx="3999900" cy="200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FPR = False Positive Rate</a:t>
            </a:r>
            <a:endParaRPr/>
          </a:p>
          <a:p>
            <a:pPr marL="0" lvl="0" indent="0" algn="l" rtl="0">
              <a:spcBef>
                <a:spcPts val="1200"/>
              </a:spcBef>
              <a:spcAft>
                <a:spcPts val="0"/>
              </a:spcAft>
              <a:buNone/>
            </a:pPr>
            <a:r>
              <a:rPr lang="en"/>
              <a:t>FNR = False Negative Rate</a:t>
            </a:r>
            <a:endParaRPr/>
          </a:p>
          <a:p>
            <a:pPr marL="457200" lvl="0" indent="-317500" algn="l" rtl="0">
              <a:spcBef>
                <a:spcPts val="1200"/>
              </a:spcBef>
              <a:spcAft>
                <a:spcPts val="0"/>
              </a:spcAft>
              <a:buSzPts val="1400"/>
              <a:buAutoNum type="arabicPeriod"/>
            </a:pPr>
            <a:r>
              <a:rPr lang="en"/>
              <a:t>FDP = False Discovery Parity</a:t>
            </a:r>
            <a:endParaRPr/>
          </a:p>
          <a:p>
            <a:pPr marL="457200" lvl="0" indent="-317500" algn="l" rtl="0">
              <a:spcBef>
                <a:spcPts val="0"/>
              </a:spcBef>
              <a:spcAft>
                <a:spcPts val="0"/>
              </a:spcAft>
              <a:buSzPts val="1400"/>
              <a:buAutoNum type="arabicPeriod"/>
            </a:pPr>
            <a:r>
              <a:rPr lang="en"/>
              <a:t>FNP = False Negative Parity</a:t>
            </a:r>
            <a:endParaRPr/>
          </a:p>
          <a:p>
            <a:pPr marL="457200" lvl="0" indent="-317500" algn="l" rtl="0">
              <a:spcBef>
                <a:spcPts val="0"/>
              </a:spcBef>
              <a:spcAft>
                <a:spcPts val="0"/>
              </a:spcAft>
              <a:buSzPts val="1400"/>
              <a:buAutoNum type="arabicPeriod"/>
            </a:pPr>
            <a:r>
              <a:rPr lang="en"/>
              <a:t>DP = Demographic Parity</a:t>
            </a:r>
            <a:endParaRPr/>
          </a:p>
          <a:p>
            <a:pPr marL="457200" lvl="0" indent="-317500" algn="l" rtl="0">
              <a:spcBef>
                <a:spcPts val="0"/>
              </a:spcBef>
              <a:spcAft>
                <a:spcPts val="0"/>
              </a:spcAft>
              <a:buSzPts val="1400"/>
              <a:buAutoNum type="arabicPeriod"/>
            </a:pPr>
            <a:r>
              <a:rPr lang="en"/>
              <a:t>EP = Error Parity</a:t>
            </a:r>
            <a:endParaRPr/>
          </a:p>
        </p:txBody>
      </p:sp>
      <p:pic>
        <p:nvPicPr>
          <p:cNvPr id="98" name="Google Shape;98;p20"/>
          <p:cNvPicPr preferRelativeResize="0"/>
          <p:nvPr/>
        </p:nvPicPr>
        <p:blipFill>
          <a:blip r:embed="rId3">
            <a:alphaModFix/>
          </a:blip>
          <a:stretch>
            <a:fillRect/>
          </a:stretch>
        </p:blipFill>
        <p:spPr>
          <a:xfrm>
            <a:off x="4572000" y="1697650"/>
            <a:ext cx="4351775" cy="19403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most appropriate notion of fairness?</a:t>
            </a:r>
            <a:endParaRPr/>
          </a:p>
        </p:txBody>
      </p:sp>
      <p:sp>
        <p:nvSpPr>
          <p:cNvPr id="104" name="Google Shape;104;p21"/>
          <p:cNvSpPr txBox="1">
            <a:spLocks noGrp="1"/>
          </p:cNvSpPr>
          <p:nvPr>
            <p:ph type="body" idx="1"/>
          </p:nvPr>
        </p:nvSpPr>
        <p:spPr>
          <a:xfrm>
            <a:off x="469050" y="1694125"/>
            <a:ext cx="8205900" cy="2295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Fairness is context-dependent ideal</a:t>
            </a:r>
            <a:endParaRPr/>
          </a:p>
          <a:p>
            <a:pPr marL="457200" lvl="0" indent="-342900" algn="l" rtl="0">
              <a:spcBef>
                <a:spcPts val="0"/>
              </a:spcBef>
              <a:spcAft>
                <a:spcPts val="0"/>
              </a:spcAft>
              <a:buSzPts val="1800"/>
              <a:buChar char="●"/>
            </a:pPr>
            <a:r>
              <a:rPr lang="en"/>
              <a:t>Determine the most suitable notion of fairness for a given context</a:t>
            </a:r>
            <a:endParaRPr/>
          </a:p>
          <a:p>
            <a:pPr marL="457200" lvl="0" indent="-342900" algn="l" rtl="0">
              <a:spcBef>
                <a:spcPts val="0"/>
              </a:spcBef>
              <a:spcAft>
                <a:spcPts val="0"/>
              </a:spcAft>
              <a:buSzPts val="1800"/>
              <a:buChar char="●"/>
            </a:pPr>
            <a:r>
              <a:rPr lang="en"/>
              <a:t>Identify the mathematical notion of fairness that most closely matches lay people’s perception of fairness</a:t>
            </a:r>
            <a:endParaRPr/>
          </a:p>
          <a:p>
            <a:pPr marL="4572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1793</Words>
  <Application>Microsoft Macintosh PowerPoint</Application>
  <PresentationFormat>On-screen Show (16:9)</PresentationFormat>
  <Paragraphs>168</Paragraphs>
  <Slides>40</Slides>
  <Notes>40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40</vt:i4>
      </vt:variant>
    </vt:vector>
  </HeadingPairs>
  <TitlesOfParts>
    <vt:vector size="42" baseType="lpstr">
      <vt:lpstr>Arial</vt:lpstr>
      <vt:lpstr>Simple Light</vt:lpstr>
      <vt:lpstr>Human Perception Of Fairness in AI</vt:lpstr>
      <vt:lpstr>PowerPoint Presentation</vt:lpstr>
      <vt:lpstr>PowerPoint Presentation</vt:lpstr>
      <vt:lpstr>PowerPoint Presentation</vt:lpstr>
      <vt:lpstr>PowerPoint Presentation</vt:lpstr>
      <vt:lpstr>PowerPoint Presentation</vt:lpstr>
      <vt:lpstr>Quantifying Fairness in AI</vt:lpstr>
      <vt:lpstr>Quantifying Fairness in AI</vt:lpstr>
      <vt:lpstr>What is the most appropriate notion of fairness?</vt:lpstr>
      <vt:lpstr>PowerPoint Presentation</vt:lpstr>
      <vt:lpstr>Discussion Time</vt:lpstr>
      <vt:lpstr>Hypotheses</vt:lpstr>
      <vt:lpstr>Experimental setup:</vt:lpstr>
      <vt:lpstr>PowerPoint Presentation</vt:lpstr>
      <vt:lpstr>PowerPoint Presentation</vt:lpstr>
      <vt:lpstr>Results: H1 and H2</vt:lpstr>
      <vt:lpstr>Results: H3</vt:lpstr>
      <vt:lpstr>Human Perceptions of Fairness in Algorithmic Decision Making: A Case Study of Criminal Risk Prediction</vt:lpstr>
      <vt:lpstr>Overview</vt:lpstr>
      <vt:lpstr>Main Contributions</vt:lpstr>
      <vt:lpstr>Latent Properties for Model Features</vt:lpstr>
      <vt:lpstr>Latent Properties for Model Features </vt:lpstr>
      <vt:lpstr>Discussion Time </vt:lpstr>
      <vt:lpstr>Methodology </vt:lpstr>
      <vt:lpstr>PowerPoint Presentation</vt:lpstr>
      <vt:lpstr>Surveys</vt:lpstr>
      <vt:lpstr>Observations</vt:lpstr>
      <vt:lpstr>PowerPoint Presentation</vt:lpstr>
      <vt:lpstr>PowerPoint Presentation</vt:lpstr>
      <vt:lpstr>Discussion Time</vt:lpstr>
      <vt:lpstr>PowerPoint Presentation</vt:lpstr>
      <vt:lpstr>Fair ML tools</vt:lpstr>
      <vt:lpstr>Interviews</vt:lpstr>
      <vt:lpstr>Survey</vt:lpstr>
      <vt:lpstr>Discussion Time</vt:lpstr>
      <vt:lpstr>Discussions</vt:lpstr>
      <vt:lpstr>Discussions</vt:lpstr>
      <vt:lpstr>Discussions</vt:lpstr>
      <vt:lpstr>Discussions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Perception Of Fairness in AI</dc:title>
  <cp:lastModifiedBy>Microsoft Office User</cp:lastModifiedBy>
  <cp:revision>1</cp:revision>
  <dcterms:modified xsi:type="dcterms:W3CDTF">2022-11-08T16:55:52Z</dcterms:modified>
</cp:coreProperties>
</file>