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31"/>
  </p:notesMasterIdLst>
  <p:handoutMasterIdLst>
    <p:handoutMasterId r:id="rId32"/>
  </p:handoutMasterIdLst>
  <p:sldIdLst>
    <p:sldId id="438" r:id="rId2"/>
    <p:sldId id="446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BB"/>
    <a:srgbClr val="F96E58"/>
    <a:srgbClr val="DCE6F2"/>
    <a:srgbClr val="FDEADA"/>
    <a:srgbClr val="FF6600"/>
    <a:srgbClr val="FFE5C4"/>
    <a:srgbClr val="F6EEB4"/>
    <a:srgbClr val="0B508F"/>
    <a:srgbClr val="FC598F"/>
    <a:srgbClr val="FA8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8715" autoAdjust="0"/>
  </p:normalViewPr>
  <p:slideViewPr>
    <p:cSldViewPr showGuides="1">
      <p:cViewPr varScale="1">
        <p:scale>
          <a:sx n="65" d="100"/>
          <a:sy n="65" d="100"/>
        </p:scale>
        <p:origin x="540" y="80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50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2A5DF1-8774-4230-8730-5D0B065E59F9}" type="datetime1">
              <a:rPr lang="ko-KR" altLang="en-US" smtClean="0">
                <a:solidFill>
                  <a:schemeClr val="tx2"/>
                </a:solidFill>
                <a:latin typeface="+mj-ea"/>
                <a:ea typeface="+mj-ea"/>
              </a:rPr>
              <a:t>2024-02-29</a:t>
            </a:fld>
            <a:endParaRPr lang="ko-KR" altLang="en-US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US" altLang="ko-KR">
                <a:solidFill>
                  <a:schemeClr val="tx2"/>
                </a:solidFill>
                <a:latin typeface="+mj-ea"/>
                <a:ea typeface="+mj-ea"/>
              </a:rPr>
              <a:t>‹#›</a:t>
            </a:fld>
            <a:endParaRPr lang="ko-KR" altLang="en-US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FA927124-DA71-41D2-A8E7-C2E326F08932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B8796F01-7154-41E0-B48B-A6921757531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7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Sau</a:t>
            </a:r>
            <a:r>
              <a:rPr lang="en-US" altLang="ko-KR" baseline="0"/>
              <a:t> phần này, cho học sinh học video từ vựng, để có vốn từ luyện tập cho các phần sau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21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57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27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77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70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69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6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Sau</a:t>
            </a:r>
            <a:r>
              <a:rPr lang="en-US" altLang="ko-KR" baseline="0"/>
              <a:t> phần này, cho học sinh học video từ vựng, để có vốn từ luyện tập cho các phần sau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7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05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Sau</a:t>
            </a:r>
            <a:r>
              <a:rPr lang="en-US" altLang="ko-KR" baseline="0"/>
              <a:t> phần này, cho học sinh học video từ vựng, để có vốn từ luyện tập cho các phần sau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2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Sau</a:t>
            </a:r>
            <a:r>
              <a:rPr lang="en-US" altLang="ko-KR" baseline="0"/>
              <a:t> phần này, cho học sinh học video từ vựng, để có vốn từ luyện tập cho các phần sau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2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Sau</a:t>
            </a:r>
            <a:r>
              <a:rPr lang="en-US" altLang="ko-KR" baseline="0"/>
              <a:t> phần này, cho học sinh học video từ vựng, để có vốn từ luyện tập cho các phần sau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51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81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56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Sau</a:t>
            </a:r>
            <a:r>
              <a:rPr lang="en-US" altLang="ko-KR" baseline="0"/>
              <a:t> phần này, cho học sinh học video từ vựng, để có vốn từ luyện tập cho các phần sau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1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1E98-A88D-4EDD-9B7B-150DA82C7887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</a:p>
        </p:txBody>
      </p:sp>
    </p:spTree>
    <p:extLst>
      <p:ext uri="{BB962C8B-B14F-4D97-AF65-F5344CB8AC3E}">
        <p14:creationId xmlns:p14="http://schemas.microsoft.com/office/powerpoint/2010/main" val="25240863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1E98-A88D-4EDD-9B7B-150DA82C7887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926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1E98-A88D-4EDD-9B7B-150DA82C7887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100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1E98-A88D-4EDD-9B7B-150DA82C7887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25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1E98-A88D-4EDD-9B7B-150DA82C7887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551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1E98-A88D-4EDD-9B7B-150DA82C7887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369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1E98-A88D-4EDD-9B7B-150DA82C7887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2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1E98-A88D-4EDD-9B7B-150DA82C7887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80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1E98-A88D-4EDD-9B7B-150DA82C7887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18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1E98-A88D-4EDD-9B7B-150DA82C7887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765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1E98-A88D-4EDD-9B7B-150DA82C7887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629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1E98-A88D-4EDD-9B7B-150DA82C7887}" type="datetime1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4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NUL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NUL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NUL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NUL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NUL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NUL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NUL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NUL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NUL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0653DA1E-05A0-5DA9-F107-CE54F91CA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9" y="3580717"/>
            <a:ext cx="6013980" cy="3471639"/>
          </a:xfrm>
          <a:prstGeom prst="rect">
            <a:avLst/>
          </a:prstGeom>
        </p:spPr>
      </p:pic>
      <p:sp>
        <p:nvSpPr>
          <p:cNvPr id="28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5890459"/>
            <a:ext cx="340209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>
                <a:solidFill>
                  <a:schemeClr val="bg1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t>0</a:t>
            </a:r>
            <a:fld id="{00000000-1234-1234-1234-123412341234}" type="slidenum">
              <a:rPr lang="en" smtClean="0">
                <a:solidFill>
                  <a:schemeClr val="bg1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pPr/>
              <a:t>1</a:t>
            </a:fld>
            <a:endParaRPr>
              <a:solidFill>
                <a:schemeClr val="bg1"/>
              </a:solidFill>
              <a:latin typeface="Source Serif 4" panose="02040603050405020204" pitchFamily="18" charset="0"/>
              <a:ea typeface="Source Serif 4" panose="020406030504050202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28F588E-E292-C7C0-239A-2F2E1ABAD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64" y="260647"/>
            <a:ext cx="1433443" cy="49946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97690" y="1066645"/>
            <a:ext cx="547260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6000" b="1">
                <a:ln w="0"/>
                <a:solidFill>
                  <a:srgbClr val="F96E58"/>
                </a:solidFill>
                <a:latin typeface="Source Serif 4" pitchFamily="18" charset="0"/>
                <a:ea typeface="Source Serif 4" pitchFamily="18" charset="0"/>
                <a:cs typeface="Times New Roman" pitchFamily="18" charset="0"/>
              </a:rPr>
              <a:t>01 </a:t>
            </a:r>
            <a:r>
              <a:rPr lang="ko-KR" altLang="en-US" sz="6000" b="1">
                <a:ln w="0"/>
                <a:solidFill>
                  <a:srgbClr val="F96E58"/>
                </a:solidFill>
                <a:latin typeface="Source Serif 4" pitchFamily="18" charset="0"/>
                <a:ea typeface="Gowun Batang" pitchFamily="2" charset="-127"/>
                <a:cs typeface="Times New Roman" pitchFamily="18" charset="0"/>
              </a:rPr>
              <a:t>과</a:t>
            </a:r>
            <a:r>
              <a:rPr lang="en-US" altLang="ko-KR" sz="6000" b="1">
                <a:ln w="0"/>
                <a:solidFill>
                  <a:srgbClr val="F96E58"/>
                </a:solidFill>
                <a:latin typeface="Source Serif 4" pitchFamily="18" charset="0"/>
                <a:ea typeface="Source Serif 4" pitchFamily="18" charset="0"/>
                <a:cs typeface="Times New Roman" pitchFamily="18" charset="0"/>
              </a:rPr>
              <a:t>   </a:t>
            </a:r>
            <a:r>
              <a:rPr lang="ko-KR" altLang="en-US" sz="7200" b="1">
                <a:ln w="0"/>
                <a:solidFill>
                  <a:srgbClr val="F96E58"/>
                </a:solidFill>
                <a:latin typeface="Source Serif 4" pitchFamily="18" charset="0"/>
                <a:ea typeface="Gowun Batang" pitchFamily="2" charset="-127"/>
                <a:cs typeface="Times New Roman" pitchFamily="18" charset="0"/>
              </a:rPr>
              <a:t>인사</a:t>
            </a:r>
            <a:endParaRPr lang="en-US" altLang="ko-KR" sz="7200" b="1">
              <a:ln w="0"/>
              <a:solidFill>
                <a:srgbClr val="F96E58"/>
              </a:solidFill>
              <a:latin typeface="Source Serif 4" pitchFamily="18" charset="0"/>
              <a:ea typeface="Source Serif 4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1763" y="2132856"/>
            <a:ext cx="5824496" cy="13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800" b="1">
                <a:solidFill>
                  <a:srgbClr val="F96E58"/>
                </a:solidFill>
                <a:latin typeface="Source Serif 4" pitchFamily="18" charset="0"/>
                <a:ea typeface="Source Serif 4" pitchFamily="18" charset="0"/>
              </a:rPr>
              <a:t> </a:t>
            </a:r>
            <a:r>
              <a:rPr lang="ko-KR" altLang="en-US" sz="4800" b="1">
                <a:solidFill>
                  <a:srgbClr val="F96E58"/>
                </a:solidFill>
                <a:latin typeface="Source Serif 4" pitchFamily="18" charset="0"/>
                <a:ea typeface="Gowun Batang" pitchFamily="2" charset="-127"/>
              </a:rPr>
              <a:t>안녕하세요</a:t>
            </a:r>
            <a:r>
              <a:rPr lang="en-US" altLang="ko-KR" sz="4800" b="1">
                <a:solidFill>
                  <a:srgbClr val="F96E58"/>
                </a:solidFill>
                <a:latin typeface="Source Serif 4" pitchFamily="18" charset="0"/>
                <a:ea typeface="Source Serif 4" pitchFamily="18" charset="0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1C2D7-8A1F-4372-9E75-C673AF9B2C51}"/>
              </a:ext>
            </a:extLst>
          </p:cNvPr>
          <p:cNvSpPr txBox="1"/>
          <p:nvPr/>
        </p:nvSpPr>
        <p:spPr>
          <a:xfrm>
            <a:off x="0" y="5808600"/>
            <a:ext cx="6742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[WANG Language]_ 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삼성 사원을 위한  </a:t>
            </a:r>
            <a:endParaRPr lang="vi-VN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 algn="ctr"/>
            <a:r>
              <a:rPr lang="en-US" altLang="ko-KR" sz="2400" b="1" dirty="0">
                <a:latin typeface="Source Serif 4" pitchFamily="18" charset="0"/>
                <a:ea typeface="Source Serif 4" pitchFamily="18" charset="0"/>
                <a:cs typeface="Times New Roman" pitchFamily="18" charset="0"/>
              </a:rPr>
              <a:t>BASIC 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한국어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과정</a:t>
            </a:r>
            <a:endParaRPr lang="en-US" sz="2400" b="1" dirty="0">
              <a:latin typeface="Source Serif 4" pitchFamily="18" charset="0"/>
              <a:ea typeface="Source Serif 4" pitchFamily="18" charset="0"/>
              <a:cs typeface="Times New Roman" pitchFamily="18" charset="0"/>
            </a:endParaRPr>
          </a:p>
        </p:txBody>
      </p:sp>
      <p:pic>
        <p:nvPicPr>
          <p:cNvPr id="1028" name="Picture 4" descr="여자는 존경과 충성의 표시로 아시아 동료나 잠재적인 사업 파트너에게 인사를 건넨다 | 프리미엄 벡터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B5DDF7"/>
              </a:clrFrom>
              <a:clrTo>
                <a:srgbClr val="B5DD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1" y="4451725"/>
            <a:ext cx="3672408" cy="245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óvenes charlando en idiomas extranjeros con teléfono. saludo multilingüe. hola en diferentes idiomas. diversas culturas, comunicación internacional. estudiantes con bocadillos y planeta tierra.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74" y="556424"/>
            <a:ext cx="7622262" cy="427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71481" y="3529172"/>
            <a:ext cx="45368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_</a:t>
            </a:r>
            <a:r>
              <a:rPr lang="ko-KR" altLang="en-US" sz="3600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어휘 </a:t>
            </a:r>
            <a:r>
              <a:rPr lang="en-US" altLang="ko-KR" sz="3600" b="1">
                <a:solidFill>
                  <a:srgbClr val="0097BB"/>
                </a:solidFill>
                <a:latin typeface="Source Serif 4" pitchFamily="18" charset="0"/>
                <a:ea typeface="Source Serif 4" pitchFamily="18" charset="0"/>
              </a:rPr>
              <a:t>&amp;</a:t>
            </a:r>
            <a:r>
              <a:rPr lang="en-US" altLang="ko-KR" sz="36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36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표현</a:t>
            </a:r>
            <a:r>
              <a:rPr lang="en-US" altLang="ko-KR" sz="36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3600" b="1">
                <a:solidFill>
                  <a:srgbClr val="0097BB"/>
                </a:solidFill>
                <a:latin typeface="Source Serif 4" pitchFamily="18" charset="0"/>
                <a:ea typeface="Source Serif 4" pitchFamily="18" charset="0"/>
              </a:rPr>
              <a:t>&amp;</a:t>
            </a:r>
            <a:r>
              <a:rPr lang="en-US" altLang="ko-KR" sz="36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36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문법</a:t>
            </a:r>
            <a:r>
              <a:rPr lang="en-US" altLang="ko-KR" sz="36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_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-</a:t>
            </a:r>
            <a:r>
              <a:rPr lang="ko-KR" altLang="en-US" sz="36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듣고 말하기</a:t>
            </a:r>
            <a:r>
              <a:rPr lang="en-US" altLang="ko-KR" sz="36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-</a:t>
            </a:r>
            <a:endParaRPr lang="en-US" altLang="ko-KR" sz="3600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4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9" y="3580717"/>
            <a:ext cx="6013980" cy="3471639"/>
          </a:xfrm>
          <a:prstGeom prst="rect">
            <a:avLst/>
          </a:prstGeom>
        </p:spPr>
      </p:pic>
      <p:sp>
        <p:nvSpPr>
          <p:cNvPr id="28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5890459"/>
            <a:ext cx="340209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b="1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fld id="{00000000-1234-1234-1234-123412341234}" type="slidenum">
              <a:rPr lang="en-GB" b="1" smtClean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10</a:t>
            </a:fld>
            <a:endParaRPr b="1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92465" y="59175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32389" y="59215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865748" y="6004677"/>
            <a:ext cx="1637983" cy="461665"/>
            <a:chOff x="932006" y="4596578"/>
            <a:chExt cx="1228807" cy="346249"/>
          </a:xfrm>
        </p:grpSpPr>
        <p:sp>
          <p:nvSpPr>
            <p:cNvPr id="34" name="TextBox 33"/>
            <p:cNvSpPr txBox="1"/>
            <p:nvPr/>
          </p:nvSpPr>
          <p:spPr>
            <a:xfrm>
              <a:off x="948818" y="4596578"/>
              <a:ext cx="121199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4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4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>
            <a:off x="11492464" y="59215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06038" y="6038872"/>
            <a:ext cx="393597" cy="381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64" y="260647"/>
            <a:ext cx="1433443" cy="4994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03731" y="6108684"/>
            <a:ext cx="685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07</a:t>
            </a:r>
            <a:endParaRPr lang="en-US" sz="9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3971" y="-171401"/>
            <a:ext cx="7268335" cy="1138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이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그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저</a:t>
            </a:r>
            <a:r>
              <a:rPr lang="vi-VN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+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</a:t>
            </a:r>
            <a:r>
              <a:rPr lang="vi-VN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: 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‘</a:t>
            </a:r>
            <a:r>
              <a:rPr lang="vi-VN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 </a:t>
            </a:r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này</a:t>
            </a:r>
            <a:r>
              <a:rPr lang="vi-VN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/</a:t>
            </a:r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đó</a:t>
            </a:r>
            <a:r>
              <a:rPr lang="vi-VN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/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kia’.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1366" y="837218"/>
            <a:ext cx="10405413" cy="1556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‘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이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그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저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’: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Là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tiền tố/ từ chỉ định, được sử dụng kết hợp với N (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đứng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trước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N)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  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để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chỉ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định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một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danh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từ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nào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đó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. </a:t>
            </a:r>
            <a:endParaRPr lang="en-US" altLang="ko-KR" sz="2200" b="1" dirty="0">
              <a:latin typeface="Gowun Batang" pitchFamily="2" charset="-127"/>
              <a:ea typeface="Gowun Batang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Cách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sử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dụng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: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53" y="2541874"/>
            <a:ext cx="11181780" cy="430887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이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-: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C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hỉ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danh từ </a:t>
            </a:r>
            <a:r>
              <a:rPr lang="en-US" altLang="ko-KR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gần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người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nói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hoặc gần cả người nói và Người nghe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=&gt;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“N </a:t>
            </a:r>
            <a:r>
              <a:rPr lang="en-US" altLang="ko-KR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này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”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6594" y="3573145"/>
            <a:ext cx="11211978" cy="1048364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그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-: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C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hỉ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danh từ </a:t>
            </a:r>
            <a:r>
              <a:rPr lang="en-US" altLang="ko-KR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gần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</a:t>
            </a:r>
            <a:r>
              <a:rPr lang="en-US" altLang="ko-KR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gười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nghe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hoặc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cả người nói và Người nghe đã biết </a:t>
            </a:r>
            <a:endParaRPr lang="en-US" altLang="ko-KR" sz="2200" b="1" dirty="0">
              <a:latin typeface="Gowun Batang" pitchFamily="2" charset="-127"/>
              <a:ea typeface="Gowun Batang" pitchFamily="2" charset="-127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       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(Đã được đề cập đến trước đó) =&gt; 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“N </a:t>
            </a:r>
            <a:r>
              <a:rPr lang="en-US" altLang="ko-KR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đó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/ ấy”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785" y="5475605"/>
            <a:ext cx="8493760" cy="42989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저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-: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C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hỉ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danh từ </a:t>
            </a:r>
            <a:r>
              <a:rPr lang="en-US" altLang="ko-KR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xa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cả N</a:t>
            </a:r>
            <a:r>
              <a:rPr lang="en-US" altLang="ko-KR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gười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nói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và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</a:t>
            </a:r>
            <a:r>
              <a:rPr lang="en-US" altLang="ko-KR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gười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nghe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=&gt;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“N 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kia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”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2410" y="3100705"/>
            <a:ext cx="3188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Ví dụ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: Quyển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sách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này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5310" y="3100705"/>
            <a:ext cx="13182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이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 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02410" y="4845050"/>
            <a:ext cx="2787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Ví dụ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: Bình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nước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đó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5310" y="4845050"/>
            <a:ext cx="16637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그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 물통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99235" y="6098540"/>
            <a:ext cx="27012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Ví dụ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: Cái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kính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kia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2135" y="6098540"/>
            <a:ext cx="15214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저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 안경</a:t>
            </a:r>
          </a:p>
        </p:txBody>
      </p:sp>
      <p:pic>
        <p:nvPicPr>
          <p:cNvPr id="23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2"/>
          <a:stretch>
            <a:fillRect/>
          </a:stretch>
        </p:blipFill>
        <p:spPr bwMode="auto">
          <a:xfrm>
            <a:off x="9513584" y="3835987"/>
            <a:ext cx="2361545" cy="22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ight Arrow 47"/>
          <p:cNvSpPr/>
          <p:nvPr/>
        </p:nvSpPr>
        <p:spPr>
          <a:xfrm>
            <a:off x="5013568" y="3239690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solidFill>
                <a:srgbClr val="0097BB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013568" y="4966890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solidFill>
                <a:srgbClr val="0097BB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014203" y="6236255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solidFill>
                <a:srgbClr val="009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17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12" grpId="0"/>
      <p:bldP spid="12" grpId="1"/>
      <p:bldP spid="13" grpId="0"/>
      <p:bldP spid="13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48" grpId="0" animBg="1"/>
      <p:bldP spid="48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5890459"/>
            <a:ext cx="340209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b="1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fld id="{00000000-1234-1234-1234-123412341234}" type="slidenum">
              <a:rPr lang="en-GB" b="1" smtClean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11</a:t>
            </a:fld>
            <a:endParaRPr b="1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92465" y="59175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32389" y="59215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865748" y="6004677"/>
            <a:ext cx="1637983" cy="461665"/>
            <a:chOff x="932006" y="4596578"/>
            <a:chExt cx="1228807" cy="346249"/>
          </a:xfrm>
        </p:grpSpPr>
        <p:sp>
          <p:nvSpPr>
            <p:cNvPr id="34" name="TextBox 33"/>
            <p:cNvSpPr txBox="1"/>
            <p:nvPr/>
          </p:nvSpPr>
          <p:spPr>
            <a:xfrm>
              <a:off x="948818" y="4596578"/>
              <a:ext cx="121199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4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4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>
            <a:off x="11492464" y="59215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phic 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306038" y="6038872"/>
            <a:ext cx="393597" cy="381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64" y="260647"/>
            <a:ext cx="1433443" cy="4994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03731" y="6108684"/>
            <a:ext cx="68509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09</a:t>
            </a:r>
            <a:endParaRPr lang="en-US" sz="9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3971" y="-229348"/>
            <a:ext cx="2587568" cy="1138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이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그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저 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25343" y="1143310"/>
          <a:ext cx="8614524" cy="562762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44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280">
                  <a:extLst>
                    <a:ext uri="{9D8B030D-6E8A-4147-A177-3AD203B41FA5}">
                      <a16:colId xmlns:a16="http://schemas.microsoft.com/office/drawing/2014/main" val="1867912814"/>
                    </a:ext>
                  </a:extLst>
                </a:gridCol>
                <a:gridCol w="1955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6460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Gowun Batang" pitchFamily="2" charset="-127"/>
                        <a:ea typeface="Gowun Batang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Gowun Batang" pitchFamily="2" charset="-127"/>
                          <a:ea typeface="Gowun Batang" pitchFamily="2" charset="-127"/>
                        </a:rPr>
                        <a:t>Chỉ</a:t>
                      </a:r>
                      <a:r>
                        <a:rPr lang="en-US" altLang="ko-KR" sz="2000" baseline="0">
                          <a:latin typeface="Gowun Batang" pitchFamily="2" charset="-127"/>
                          <a:ea typeface="Gowun Batang" pitchFamily="2" charset="-127"/>
                        </a:rPr>
                        <a:t> người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Gowun Batang" pitchFamily="2" charset="-127"/>
                          <a:ea typeface="Gowun Batang" pitchFamily="2" charset="-127"/>
                        </a:rPr>
                        <a:t>Chỉ</a:t>
                      </a:r>
                      <a:r>
                        <a:rPr lang="en-US" altLang="ko-KR" sz="2000" baseline="0">
                          <a:latin typeface="Gowun Batang" pitchFamily="2" charset="-127"/>
                          <a:ea typeface="Gowun Batang" pitchFamily="2" charset="-127"/>
                        </a:rPr>
                        <a:t> vật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Gowun Batang" pitchFamily="2" charset="-127"/>
                          <a:ea typeface="Gowun Batang" pitchFamily="2" charset="-127"/>
                        </a:rPr>
                        <a:t>Chỉ nơi</a:t>
                      </a:r>
                      <a:r>
                        <a:rPr lang="en-US" altLang="ko-KR" sz="2000" baseline="0">
                          <a:latin typeface="Gowun Batang" pitchFamily="2" charset="-127"/>
                          <a:ea typeface="Gowun Batang" pitchFamily="2" charset="-127"/>
                        </a:rPr>
                        <a:t> chốn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Gowun Batang" pitchFamily="2" charset="-127"/>
                          <a:ea typeface="Gowun Batang" pitchFamily="2" charset="-127"/>
                        </a:rPr>
                        <a:t>Vị</a:t>
                      </a:r>
                      <a:r>
                        <a:rPr lang="en-US" altLang="ko-KR" sz="2000" b="1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2000" b="1" dirty="0" err="1">
                          <a:latin typeface="Gowun Batang" pitchFamily="2" charset="-127"/>
                          <a:ea typeface="Gowun Batang" pitchFamily="2" charset="-127"/>
                        </a:rPr>
                        <a:t>trí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gần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vi-VN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N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gười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nói</a:t>
                      </a:r>
                      <a:r>
                        <a:rPr lang="vi-VN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or gần cả Người nói &amp; Người nghe</a:t>
                      </a:r>
                      <a:endParaRPr lang="en-US" altLang="ko-KR" sz="2000" b="1" baseline="0" dirty="0">
                        <a:latin typeface="Gowun Batang" pitchFamily="2" charset="-127"/>
                        <a:ea typeface="Gowun Batang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이</a:t>
                      </a:r>
                      <a:r>
                        <a:rPr lang="en-US" altLang="ko-KR" sz="2000" b="1" baseline="0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 </a:t>
                      </a:r>
                      <a:r>
                        <a:rPr lang="ko-KR" altLang="en-US" sz="2000" b="1" baseline="0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사람 </a:t>
                      </a:r>
                      <a:r>
                        <a:rPr lang="en-US" altLang="ko-KR" sz="2000" b="1" baseline="0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/ </a:t>
                      </a:r>
                      <a:r>
                        <a:rPr lang="ko-KR" altLang="en-US" sz="2000" b="1" baseline="0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이분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이것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Gowun Batang" pitchFamily="2" charset="-127"/>
                          <a:ea typeface="Gowun Batang" pitchFamily="2" charset="-127"/>
                        </a:rPr>
                        <a:t>여기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7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Gowun Batang" pitchFamily="2" charset="-127"/>
                          <a:ea typeface="Gowun Batang" pitchFamily="2" charset="-127"/>
                        </a:rPr>
                        <a:t>Vị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trí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gần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vi-VN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N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gười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nghe</a:t>
                      </a:r>
                      <a:endParaRPr lang="en-US" altLang="ko-KR" sz="2000" b="1" baseline="0" dirty="0">
                        <a:latin typeface="Gowun Batang" pitchFamily="2" charset="-127"/>
                        <a:ea typeface="Gowun Batang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그 사람</a:t>
                      </a:r>
                      <a:r>
                        <a:rPr lang="en-US" altLang="ko-KR" sz="2000" b="1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/ </a:t>
                      </a:r>
                      <a:r>
                        <a:rPr lang="ko-KR" altLang="en-US" sz="2000" b="1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그분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그것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Gowun Batang" pitchFamily="2" charset="-127"/>
                          <a:ea typeface="Gowun Batang" pitchFamily="2" charset="-127"/>
                        </a:rPr>
                        <a:t>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*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Lưu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ý: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ngoài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dùng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với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vai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trò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chỉ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định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,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trường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hợp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này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còn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được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dùng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khi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đề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cập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đến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vi-VN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Đại từ nhân xưng là </a:t>
                      </a:r>
                      <a:r>
                        <a:rPr lang="en-US" altLang="ko-KR" sz="1600" b="1" baseline="0" dirty="0" err="1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ngôi</a:t>
                      </a:r>
                      <a:r>
                        <a:rPr lang="vi-VN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thứ</a:t>
                      </a:r>
                      <a:r>
                        <a:rPr lang="en-US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 3</a:t>
                      </a:r>
                      <a:r>
                        <a:rPr lang="vi-VN" altLang="ko-KR" sz="1600" b="1" baseline="0" dirty="0">
                          <a:solidFill>
                            <a:srgbClr val="F96E58"/>
                          </a:solidFill>
                          <a:latin typeface="Gowun Batang" pitchFamily="2" charset="-127"/>
                          <a:ea typeface="Gowun Batang" pitchFamily="2" charset="-127"/>
                        </a:rPr>
                        <a:t>.</a:t>
                      </a:r>
                      <a:endParaRPr lang="en-US" altLang="ko-KR" sz="1600" b="1" baseline="0" dirty="0">
                        <a:solidFill>
                          <a:srgbClr val="F96E58"/>
                        </a:solidFill>
                        <a:latin typeface="Gowun Batang" pitchFamily="2" charset="-127"/>
                        <a:ea typeface="Gowun Batang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600" b="1" baseline="0">
                        <a:latin typeface="Gowun Batang" pitchFamily="2" charset="-127"/>
                        <a:ea typeface="Gowun Batang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4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Gowun Batang" pitchFamily="2" charset="-127"/>
                          <a:ea typeface="Gowun Batang" pitchFamily="2" charset="-127"/>
                        </a:rPr>
                        <a:t>Vị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trí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xa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cả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vi-VN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N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gười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nói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và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vi-VN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N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gười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nghe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저 사람</a:t>
                      </a:r>
                      <a:r>
                        <a:rPr lang="en-US" altLang="ko-KR" sz="2000" b="1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/ </a:t>
                      </a:r>
                      <a:r>
                        <a:rPr lang="ko-KR" altLang="en-US" sz="2000" b="1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저분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저것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Gowun Batang" pitchFamily="2" charset="-127"/>
                          <a:ea typeface="Gowun Batang" pitchFamily="2" charset="-127"/>
                        </a:rPr>
                        <a:t>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7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Gowun Batang" pitchFamily="2" charset="-127"/>
                          <a:ea typeface="Gowun Batang" pitchFamily="2" charset="-127"/>
                        </a:rPr>
                        <a:t>Lưu</a:t>
                      </a:r>
                      <a:r>
                        <a:rPr lang="en-US" altLang="ko-KR" sz="2000" b="1" baseline="0">
                          <a:latin typeface="Gowun Batang" pitchFamily="2" charset="-127"/>
                          <a:ea typeface="Gowun Batang" pitchFamily="2" charset="-127"/>
                        </a:rPr>
                        <a:t> ý </a:t>
                      </a:r>
                    </a:p>
                    <a:p>
                      <a:pPr algn="ctr" latinLnBrk="1"/>
                      <a:r>
                        <a:rPr lang="en-US" altLang="ko-KR" sz="2000" b="1" baseline="0">
                          <a:latin typeface="Gowun Batang" pitchFamily="2" charset="-127"/>
                          <a:ea typeface="Gowun Batang" pitchFamily="2" charset="-127"/>
                        </a:rPr>
                        <a:t>cách dùng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Dùng</a:t>
                      </a:r>
                      <a:r>
                        <a:rPr lang="en-US" altLang="ko-KR" sz="2000" b="1" baseline="0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 được ở cả vị trí S hoặc O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baseline="0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S V O/ S A/ S N</a:t>
                      </a:r>
                      <a:r>
                        <a:rPr lang="ko-KR" altLang="en-US" sz="2000" b="1" baseline="0">
                          <a:latin typeface="Gowun Batang" pitchFamily="2" charset="-127"/>
                          <a:ea typeface="Gowun Batang" pitchFamily="2" charset="-127"/>
                          <a:cs typeface="Gowun Batang" pitchFamily="2" charset="-127"/>
                        </a:rPr>
                        <a:t>이다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 baseline="0">
                        <a:latin typeface="Gowun Batang" pitchFamily="2" charset="-127"/>
                        <a:ea typeface="Gowun Batang" pitchFamily="2" charset="-127"/>
                        <a:cs typeface="Gowun Batang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latin typeface="Gowun Batang" pitchFamily="2" charset="-127"/>
                          <a:ea typeface="Gowun Batang" pitchFamily="2" charset="-127"/>
                        </a:rPr>
                        <a:t>Chỉ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dùng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được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ở 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vị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</a:t>
                      </a:r>
                      <a:r>
                        <a:rPr lang="en-US" altLang="ko-KR" sz="2000" b="1" baseline="0" dirty="0" err="1">
                          <a:latin typeface="Gowun Batang" pitchFamily="2" charset="-127"/>
                          <a:ea typeface="Gowun Batang" pitchFamily="2" charset="-127"/>
                        </a:rPr>
                        <a:t>trí</a:t>
                      </a:r>
                      <a:r>
                        <a:rPr lang="en-US" altLang="ko-KR" sz="2000" b="1" baseline="0" dirty="0">
                          <a:latin typeface="Gowun Batang" pitchFamily="2" charset="-127"/>
                          <a:ea typeface="Gowun Batang" pitchFamily="2" charset="-127"/>
                        </a:rPr>
                        <a:t> 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Google Shape;734;p37"/>
          <p:cNvSpPr/>
          <p:nvPr/>
        </p:nvSpPr>
        <p:spPr>
          <a:xfrm rot="16200000">
            <a:off x="9686896" y="702905"/>
            <a:ext cx="1516651" cy="1516254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rgbClr val="0097BB"/>
          </a:solidFill>
          <a:ln>
            <a:noFill/>
          </a:ln>
        </p:spPr>
        <p:txBody>
          <a:bodyPr spcFirstLastPara="1" wrap="square" lIns="60956" tIns="30463" rIns="60956" bIns="30463" anchor="ctr" anchorCtr="0">
            <a:noAutofit/>
          </a:bodyPr>
          <a:lstStyle/>
          <a:p>
            <a:endParaRPr sz="6400">
              <a:solidFill>
                <a:schemeClr val="dk1"/>
              </a:solidFill>
              <a:latin typeface="Source Serif 4" panose="02040603050405020204" pitchFamily="18" charset="0"/>
              <a:ea typeface="Source Serif 4" panose="02040603050405020204" pitchFamily="18" charset="0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2"/>
          <a:stretch>
            <a:fillRect/>
          </a:stretch>
        </p:blipFill>
        <p:spPr bwMode="auto">
          <a:xfrm>
            <a:off x="9535857" y="3473571"/>
            <a:ext cx="2319195" cy="24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91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9" y="3580717"/>
            <a:ext cx="6013980" cy="3471639"/>
          </a:xfrm>
          <a:prstGeom prst="rect">
            <a:avLst/>
          </a:prstGeom>
        </p:spPr>
      </p:pic>
      <p:sp>
        <p:nvSpPr>
          <p:cNvPr id="28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5890459"/>
            <a:ext cx="340209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b="1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fld id="{00000000-1234-1234-1234-123412341234}" type="slidenum">
              <a:rPr lang="en-GB" b="1" smtClean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12</a:t>
            </a:fld>
            <a:endParaRPr b="1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92465" y="59175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32389" y="59215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865748" y="6004677"/>
            <a:ext cx="1637983" cy="461665"/>
            <a:chOff x="932006" y="4596578"/>
            <a:chExt cx="1228807" cy="346249"/>
          </a:xfrm>
        </p:grpSpPr>
        <p:sp>
          <p:nvSpPr>
            <p:cNvPr id="34" name="TextBox 33"/>
            <p:cNvSpPr txBox="1"/>
            <p:nvPr/>
          </p:nvSpPr>
          <p:spPr>
            <a:xfrm>
              <a:off x="948818" y="4596578"/>
              <a:ext cx="121199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4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4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>
            <a:off x="11492464" y="59215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06038" y="6038872"/>
            <a:ext cx="393597" cy="381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64" y="260647"/>
            <a:ext cx="1433443" cy="4994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03731" y="6108684"/>
            <a:ext cx="68509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1" y="-229348"/>
            <a:ext cx="2587568" cy="1138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이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그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저 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1620" y="3014345"/>
            <a:ext cx="2093595" cy="39878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§"/>
            </a:pPr>
            <a:r>
              <a:rPr lang="en-US" altLang="ko-KR" sz="2000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  <a:sym typeface="+mn-ea"/>
              </a:rPr>
              <a:t>Ví dụ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sym typeface="+mn-ea"/>
              </a:rPr>
              <a:t> với 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sym typeface="+mn-ea"/>
              </a:rPr>
              <a:t>그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sym typeface="+mn-ea"/>
              </a:rPr>
              <a:t>: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620" y="4867275"/>
            <a:ext cx="3387725" cy="39878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§"/>
            </a:pPr>
            <a:r>
              <a:rPr lang="en-US" altLang="ko-KR" sz="2000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  <a:sym typeface="+mn-ea"/>
              </a:rPr>
              <a:t>Ví dụ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sym typeface="+mn-ea"/>
              </a:rPr>
              <a:t> với 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sym typeface="+mn-ea"/>
              </a:rPr>
              <a:t>저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sym typeface="+mn-ea"/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9454" y="4103849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Chỗ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đấy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</a:rPr>
              <a:t>/ đấy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là bưu điện.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7796" y="4105334"/>
            <a:ext cx="2623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거기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는 우체국이에요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9599" y="3559066"/>
            <a:ext cx="281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Cái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đó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</a:rPr>
              <a:t>/đó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là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máy tính.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7796" y="3559066"/>
            <a:ext cx="27127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그것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은 컴퓨터예요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6594" y="6116883"/>
            <a:ext cx="3236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ko-KR" sz="2000" b="1" dirty="0">
                <a:latin typeface="Gowun Batang" pitchFamily="2" charset="-127"/>
                <a:ea typeface="Gowun Batang" pitchFamily="2" charset="-127"/>
              </a:rPr>
              <a:t>Kia/đằng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kia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là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bệnh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viện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4936" y="6117098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저기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는 병원이에요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6739" y="5516220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Cái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kia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</a:rPr>
              <a:t>/kia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là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sách.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4936" y="5516220"/>
            <a:ext cx="2115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저것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은 책이에요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TextBox 42"/>
          <p:cNvSpPr txBox="1"/>
          <p:nvPr/>
        </p:nvSpPr>
        <p:spPr>
          <a:xfrm>
            <a:off x="201295" y="1040130"/>
            <a:ext cx="1941830" cy="39878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§"/>
            </a:pPr>
            <a:r>
              <a:rPr lang="en-US" altLang="ko-KR" sz="2000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Ví dụ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với 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이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: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002469" y="2275156"/>
            <a:ext cx="19050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Đây là lớp học.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2426366" y="2275156"/>
            <a:ext cx="2369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여기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는 교실이에요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5998169" y="1675656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Cái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này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</a:rPr>
              <a:t>/ đây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là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hộp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bút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2426366" y="1675656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이것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은 필통이에요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5998169" y="1030496"/>
            <a:ext cx="3050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Người này là bạn của tôi.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2431446" y="1030496"/>
            <a:ext cx="31242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이</a:t>
            </a:r>
            <a:r>
              <a:rPr lang="en-US" altLang="ko-KR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사람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은 제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친구예요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9" name="TextBox 5"/>
          <p:cNvSpPr txBox="1"/>
          <p:nvPr/>
        </p:nvSpPr>
        <p:spPr>
          <a:xfrm>
            <a:off x="5986739" y="3010426"/>
            <a:ext cx="21869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Tôi gặp người đó.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2437796" y="3014236"/>
            <a:ext cx="25374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그</a:t>
            </a:r>
            <a:r>
              <a:rPr lang="en-US" altLang="ko-KR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사람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을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만나요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5993089" y="4863356"/>
            <a:ext cx="31051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Em biết người kia không?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2421286" y="4863356"/>
            <a:ext cx="22555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저</a:t>
            </a:r>
            <a:r>
              <a:rPr lang="en-US" altLang="ko-KR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사람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을 알아요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?</a:t>
            </a:r>
          </a:p>
        </p:txBody>
      </p:sp>
      <p:pic>
        <p:nvPicPr>
          <p:cNvPr id="25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9" r="29408"/>
          <a:stretch>
            <a:fillRect/>
          </a:stretch>
        </p:blipFill>
        <p:spPr bwMode="auto">
          <a:xfrm>
            <a:off x="9482251" y="3664859"/>
            <a:ext cx="2285271" cy="214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98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2" grpId="0"/>
      <p:bldP spid="2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4" grpId="0"/>
      <p:bldP spid="14" grpId="1"/>
      <p:bldP spid="3" grpId="0"/>
      <p:bldP spid="3" grpId="1"/>
      <p:bldP spid="12" grpId="0"/>
      <p:bldP spid="12" grpId="1"/>
      <p:bldP spid="13" grpId="0"/>
      <p:bldP spid="13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3" grpId="0"/>
      <p:bldP spid="23" grpId="1"/>
      <p:bldP spid="24" grpId="0"/>
      <p:bldP spid="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898" y="764704"/>
            <a:ext cx="6065065" cy="558294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7" y="3580717"/>
            <a:ext cx="6013980" cy="3471639"/>
          </a:xfrm>
          <a:prstGeom prst="rect">
            <a:avLst/>
          </a:prstGeom>
        </p:spPr>
      </p:pic>
      <p:sp>
        <p:nvSpPr>
          <p:cNvPr id="28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754" y="5890459"/>
            <a:ext cx="340209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>
                <a:solidFill>
                  <a:schemeClr val="bg1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t>0</a:t>
            </a:r>
            <a:fld id="{00000000-1234-1234-1234-123412341234}" type="slidenum">
              <a:rPr lang="en-GB" smtClean="0">
                <a:solidFill>
                  <a:schemeClr val="bg1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t>13</a:t>
            </a:fld>
            <a:endParaRPr>
              <a:solidFill>
                <a:schemeClr val="bg1"/>
              </a:solidFill>
              <a:latin typeface="Source Serif 4" panose="02040603050405020204" pitchFamily="18" charset="0"/>
              <a:ea typeface="Source Serif 4" panose="02040603050405020204" pitchFamily="18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2" y="260647"/>
            <a:ext cx="1433443" cy="49946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98078" y="1066645"/>
            <a:ext cx="5472608" cy="1198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5400" b="1" dirty="0">
                <a:ln w="0"/>
                <a:solidFill>
                  <a:srgbClr val="F96E58"/>
                </a:solidFill>
                <a:latin typeface="Source Serif 4" panose="02040603050405020204" pitchFamily="18" charset="0"/>
                <a:ea typeface="Source Serif 4" panose="02040603050405020204" pitchFamily="18" charset="0"/>
                <a:cs typeface="Times New Roman" panose="02020603050405020304" pitchFamily="18" charset="0"/>
              </a:rPr>
              <a:t>03 </a:t>
            </a:r>
            <a:r>
              <a:rPr lang="ko-KR" altLang="en-US" sz="5400" b="1" dirty="0">
                <a:ln w="0"/>
                <a:solidFill>
                  <a:srgbClr val="F96E58"/>
                </a:solidFill>
                <a:latin typeface="Source Serif 4" panose="02040603050405020204" pitchFamily="18" charset="0"/>
                <a:ea typeface="Gowun Batang" pitchFamily="2" charset="-127"/>
                <a:cs typeface="Times New Roman" panose="02020603050405020304" pitchFamily="18" charset="0"/>
              </a:rPr>
              <a:t>과</a:t>
            </a:r>
            <a:r>
              <a:rPr lang="en-US" altLang="ko-KR" sz="5400" b="1" dirty="0">
                <a:ln w="0"/>
                <a:solidFill>
                  <a:srgbClr val="F96E58"/>
                </a:solidFill>
                <a:latin typeface="Source Serif 4" panose="02040603050405020204" pitchFamily="18" charset="0"/>
                <a:ea typeface="Source Serif 4" panose="02040603050405020204" pitchFamily="18" charset="0"/>
                <a:cs typeface="Times New Roman" panose="02020603050405020304" pitchFamily="18" charset="0"/>
              </a:rPr>
              <a:t>   </a:t>
            </a:r>
            <a:r>
              <a:rPr lang="ko-KR" altLang="en-US" sz="7200" b="1" dirty="0">
                <a:ln w="0"/>
                <a:solidFill>
                  <a:srgbClr val="F96E58"/>
                </a:solidFill>
                <a:latin typeface="Source Serif 4" panose="02040603050405020204" pitchFamily="18" charset="0"/>
                <a:ea typeface="Gowun Batang" pitchFamily="2" charset="-127"/>
                <a:cs typeface="Times New Roman" panose="02020603050405020304" pitchFamily="18" charset="0"/>
              </a:rPr>
              <a:t>장소</a:t>
            </a:r>
            <a:endParaRPr lang="en-US" altLang="ko-KR" sz="7200" b="1" dirty="0">
              <a:ln w="0"/>
              <a:solidFill>
                <a:srgbClr val="F96E58"/>
              </a:solidFill>
              <a:latin typeface="Source Serif 4" panose="02040603050405020204" pitchFamily="18" charset="0"/>
              <a:ea typeface="Source Serif 4" panose="020406030504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284728" y="2349479"/>
            <a:ext cx="9179340" cy="1439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b="1" dirty="0">
                <a:solidFill>
                  <a:srgbClr val="F96E58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t> </a:t>
            </a:r>
            <a:r>
              <a:rPr lang="ko-KR" altLang="en-US" sz="3600" b="1" dirty="0">
                <a:solidFill>
                  <a:srgbClr val="F96E58"/>
                </a:solidFill>
                <a:latin typeface="Source Serif 4" panose="02040603050405020204" pitchFamily="18" charset="0"/>
                <a:ea typeface="Gowun Batang" pitchFamily="2" charset="-127"/>
              </a:rPr>
              <a:t>학생 식당은  지하 </a:t>
            </a:r>
            <a:r>
              <a:rPr lang="en-US" altLang="ko-KR" sz="3600" b="1" dirty="0">
                <a:solidFill>
                  <a:srgbClr val="F96E58"/>
                </a:solidFill>
                <a:latin typeface="Source Serif 4" panose="02040603050405020204" pitchFamily="18" charset="0"/>
                <a:ea typeface="Gowun Batang" pitchFamily="2" charset="-127"/>
              </a:rPr>
              <a:t>2</a:t>
            </a:r>
            <a:r>
              <a:rPr lang="ko-KR" altLang="en-US" sz="3600" b="1" dirty="0">
                <a:solidFill>
                  <a:srgbClr val="F96E58"/>
                </a:solidFill>
                <a:latin typeface="Source Serif 4" panose="02040603050405020204" pitchFamily="18" charset="0"/>
                <a:ea typeface="Gowun Batang" pitchFamily="2" charset="-127"/>
              </a:rPr>
              <a:t>층에 있어요</a:t>
            </a:r>
            <a:r>
              <a:rPr lang="en-US" altLang="ko-KR" sz="3600" b="1" dirty="0">
                <a:solidFill>
                  <a:srgbClr val="F96E58"/>
                </a:solidFill>
                <a:latin typeface="Source Serif 4" panose="02040603050405020204" pitchFamily="18" charset="0"/>
                <a:ea typeface="Gowun Batang" pitchFamily="2" charset="-127"/>
              </a:rPr>
              <a:t>.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3600" b="1" dirty="0">
              <a:solidFill>
                <a:srgbClr val="F96E58"/>
              </a:solidFill>
              <a:latin typeface="Source Serif 4" panose="02040603050405020204" pitchFamily="18" charset="0"/>
              <a:ea typeface="Source Serif 4" panose="020406030504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31058" y="5661248"/>
            <a:ext cx="69015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[WANG X SRV]_</a:t>
            </a:r>
            <a:r>
              <a:rPr lang="ko-KR" altLang="en-US" sz="26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삼성 사원을 위한  </a:t>
            </a:r>
            <a:endParaRPr lang="vi-VN" altLang="ko-KR" sz="2600" b="1" dirty="0"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  <a:p>
            <a:pPr algn="ctr"/>
            <a:r>
              <a:rPr lang="en-US" altLang="ko-KR" sz="26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Basic </a:t>
            </a:r>
            <a:r>
              <a:rPr lang="ko-KR" altLang="en-US" sz="26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한국어</a:t>
            </a:r>
            <a:r>
              <a:rPr lang="vi-VN" altLang="ko-KR" sz="26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ko-KR" altLang="en-US" sz="26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과정</a:t>
            </a:r>
            <a:endParaRPr lang="vi-VN" altLang="ko-KR" sz="2600" b="1" dirty="0"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3544" y="3284984"/>
            <a:ext cx="4750805" cy="165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_</a:t>
            </a:r>
            <a:r>
              <a:rPr lang="ko-KR" altLang="en-US" sz="3600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어휘 </a:t>
            </a:r>
            <a:r>
              <a:rPr lang="en-US" altLang="ko-KR" sz="3600" b="1" dirty="0">
                <a:solidFill>
                  <a:srgbClr val="0097BB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t>&amp;</a:t>
            </a:r>
            <a:r>
              <a:rPr lang="en-US" altLang="ko-KR" sz="3600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3600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표현</a:t>
            </a:r>
            <a:r>
              <a:rPr lang="en-US" altLang="ko-KR" sz="3600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3600" b="1" dirty="0">
                <a:solidFill>
                  <a:srgbClr val="0097BB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t>&amp;</a:t>
            </a:r>
            <a:r>
              <a:rPr lang="en-US" altLang="ko-KR" sz="3600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3600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문법</a:t>
            </a:r>
            <a:r>
              <a:rPr lang="en-US" altLang="ko-KR" sz="3600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_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-</a:t>
            </a:r>
            <a:r>
              <a:rPr lang="ko-KR" altLang="en-US" sz="3600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듣고 말하기</a:t>
            </a:r>
            <a:r>
              <a:rPr lang="en-US" altLang="ko-KR" sz="3600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5097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" y="3573016"/>
            <a:ext cx="6013980" cy="3471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48" y="236453"/>
            <a:ext cx="1433443" cy="499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03731" y="6108684"/>
            <a:ext cx="685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19</a:t>
            </a:r>
          </a:p>
        </p:txBody>
      </p:sp>
      <p:sp>
        <p:nvSpPr>
          <p:cNvPr id="8" name="Rectangle 7"/>
          <p:cNvSpPr/>
          <p:nvPr/>
        </p:nvSpPr>
        <p:spPr>
          <a:xfrm>
            <a:off x="9284789" y="60739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44865" y="60699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018148" y="6157086"/>
            <a:ext cx="1637983" cy="430887"/>
            <a:chOff x="932006" y="4596578"/>
            <a:chExt cx="1228807" cy="323165"/>
          </a:xfrm>
        </p:grpSpPr>
        <p:sp>
          <p:nvSpPr>
            <p:cNvPr id="11" name="TextBox 10"/>
            <p:cNvSpPr txBox="1"/>
            <p:nvPr/>
          </p:nvSpPr>
          <p:spPr>
            <a:xfrm>
              <a:off x="948818" y="4596578"/>
              <a:ext cx="12119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3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3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/>
        </p:nvCxnSpPr>
        <p:spPr>
          <a:xfrm>
            <a:off x="11644864" y="60739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458438" y="6191272"/>
            <a:ext cx="393597" cy="38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56131" y="6261084"/>
            <a:ext cx="685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1764" y="5085184"/>
            <a:ext cx="9419264" cy="160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 err="1">
                <a:latin typeface="Gowun Batang" pitchFamily="2" charset="-127"/>
                <a:ea typeface="Gowun Batang" pitchFamily="2" charset="-127"/>
              </a:rPr>
              <a:t>Trường</a:t>
            </a:r>
            <a:r>
              <a:rPr lang="en-US" altLang="ko-KR" sz="2200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dirty="0" err="1">
                <a:latin typeface="Gowun Batang" pitchFamily="2" charset="-127"/>
                <a:ea typeface="Gowun Batang" pitchFamily="2" charset="-127"/>
              </a:rPr>
              <a:t>hợp</a:t>
            </a:r>
            <a:r>
              <a:rPr lang="en-US" altLang="ko-KR" sz="2200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dirty="0" err="1">
                <a:latin typeface="Gowun Batang" pitchFamily="2" charset="-127"/>
                <a:ea typeface="Gowun Batang" pitchFamily="2" charset="-127"/>
              </a:rPr>
              <a:t>là</a:t>
            </a:r>
            <a:r>
              <a:rPr lang="en-US" altLang="ko-KR" sz="2200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câu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N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ghi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vấn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dirty="0">
                <a:latin typeface="Gowun Batang" pitchFamily="2" charset="-127"/>
                <a:ea typeface="Gowun Batang" pitchFamily="2" charset="-127"/>
              </a:rPr>
              <a:t>có dạng sau:</a:t>
            </a:r>
            <a:r>
              <a:rPr lang="en-US" altLang="ko-KR" sz="2200" dirty="0">
                <a:latin typeface="Gowun Batang" pitchFamily="2" charset="-127"/>
                <a:ea typeface="Gowun Batang" pitchFamily="2" charset="-127"/>
              </a:rPr>
              <a:t> </a:t>
            </a:r>
            <a:endParaRPr lang="vi-VN" altLang="ko-KR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150000"/>
              </a:lnSpc>
            </a:pP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           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V/A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아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어요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? 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;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 N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이에요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?/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예요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Lưu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ý: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Khi giao tiếp thường l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ên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giọng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ở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cuối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câu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hỏi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. 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9756" y="4027860"/>
            <a:ext cx="11377264" cy="1048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dirty="0">
                <a:latin typeface="Gowun Batang" pitchFamily="2" charset="-127"/>
                <a:ea typeface="Gowun Batang" pitchFamily="2" charset="-127"/>
              </a:rPr>
              <a:t>T</a:t>
            </a:r>
            <a:r>
              <a:rPr lang="en-US" altLang="ko-KR" sz="2200" dirty="0" err="1">
                <a:latin typeface="Gowun Batang" pitchFamily="2" charset="-127"/>
                <a:ea typeface="Gowun Batang" pitchFamily="2" charset="-127"/>
              </a:rPr>
              <a:t>rường</a:t>
            </a:r>
            <a:r>
              <a:rPr lang="en-US" altLang="ko-KR" sz="2200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dirty="0" err="1">
                <a:latin typeface="Gowun Batang" pitchFamily="2" charset="-127"/>
                <a:ea typeface="Gowun Batang" pitchFamily="2" charset="-127"/>
              </a:rPr>
              <a:t>hợp</a:t>
            </a:r>
            <a:r>
              <a:rPr lang="en-US" altLang="ko-KR" sz="2200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dirty="0" err="1">
                <a:latin typeface="Gowun Batang" pitchFamily="2" charset="-127"/>
                <a:ea typeface="Gowun Batang" pitchFamily="2" charset="-127"/>
              </a:rPr>
              <a:t>là</a:t>
            </a:r>
            <a:r>
              <a:rPr lang="en-US" altLang="ko-KR" sz="2200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câu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trần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thuật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(Câu kể)</a:t>
            </a:r>
            <a:r>
              <a:rPr lang="vi-VN" altLang="ko-KR" sz="2200" dirty="0">
                <a:latin typeface="Gowun Batang" pitchFamily="2" charset="-127"/>
                <a:ea typeface="Gowun Batang" pitchFamily="2" charset="-127"/>
              </a:rPr>
              <a:t> có dạng sau:</a:t>
            </a:r>
            <a:r>
              <a:rPr lang="en-US" altLang="ko-KR" sz="2200" dirty="0">
                <a:latin typeface="Gowun Batang" pitchFamily="2" charset="-127"/>
                <a:ea typeface="Gowun Batang" pitchFamily="2" charset="-127"/>
              </a:rPr>
              <a:t> </a:t>
            </a:r>
            <a:endParaRPr lang="vi-VN" altLang="ko-KR" sz="2200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150000"/>
              </a:lnSpc>
            </a:pP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            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V/A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아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.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어요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  ; 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N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이에요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예요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0" name="Google Shape;734;p37"/>
          <p:cNvSpPr/>
          <p:nvPr/>
        </p:nvSpPr>
        <p:spPr>
          <a:xfrm rot="16200000">
            <a:off x="9535231" y="550851"/>
            <a:ext cx="1742686" cy="1594327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rgbClr val="0097BB"/>
          </a:solidFill>
          <a:ln>
            <a:noFill/>
          </a:ln>
        </p:spPr>
        <p:txBody>
          <a:bodyPr spcFirstLastPara="1" wrap="square" lIns="60956" tIns="30463" rIns="60956" bIns="30463" anchor="ctr" anchorCtr="0">
            <a:noAutofit/>
          </a:bodyPr>
          <a:lstStyle/>
          <a:p>
            <a:endParaRPr sz="6400">
              <a:solidFill>
                <a:schemeClr val="dk1"/>
              </a:solidFill>
              <a:latin typeface="Gowun Batang" pitchFamily="2" charset="-127"/>
              <a:ea typeface="Gowun Batang" pitchFamily="2" charset="-127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1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9" r="29408"/>
          <a:stretch>
            <a:fillRect/>
          </a:stretch>
        </p:blipFill>
        <p:spPr bwMode="auto">
          <a:xfrm>
            <a:off x="9609584" y="3912177"/>
            <a:ext cx="2285271" cy="214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774190" y="313690"/>
            <a:ext cx="1025334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Đuôi</a:t>
            </a:r>
            <a:r>
              <a:rPr lang="en-US" altLang="ko-KR" sz="2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câu</a:t>
            </a:r>
            <a:r>
              <a:rPr lang="en-US" altLang="ko-KR" sz="2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cơ</a:t>
            </a:r>
            <a:r>
              <a:rPr lang="en-US" altLang="ko-KR" sz="2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bản</a:t>
            </a:r>
            <a:r>
              <a:rPr lang="en-US" altLang="ko-KR" sz="2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altLang="ko-KR" sz="2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(Dạng thân mật):</a:t>
            </a:r>
            <a:r>
              <a:rPr lang="en-US" altLang="ko-KR" sz="2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altLang="ko-KR" sz="2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V/A</a:t>
            </a:r>
            <a:r>
              <a:rPr lang="ko-KR" altLang="en-US" sz="2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아</a:t>
            </a:r>
            <a:r>
              <a:rPr lang="en-US" altLang="ko-KR" sz="2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.</a:t>
            </a:r>
            <a:r>
              <a:rPr lang="ko-KR" altLang="en-US" sz="2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어요</a:t>
            </a:r>
            <a:r>
              <a:rPr lang="en-US" altLang="ko-KR" sz="2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;</a:t>
            </a:r>
            <a:r>
              <a:rPr lang="ko-KR" altLang="en-US" sz="2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altLang="ko-KR" sz="2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N</a:t>
            </a:r>
            <a:r>
              <a:rPr lang="ko-KR" altLang="en-US" sz="2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이에요</a:t>
            </a:r>
            <a:r>
              <a:rPr lang="en-US" altLang="ko-KR" sz="2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/</a:t>
            </a:r>
            <a:r>
              <a:rPr lang="ko-KR" altLang="en-US" sz="2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예요</a:t>
            </a:r>
            <a:endParaRPr lang="en-US" altLang="ko-KR" sz="28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119" y="853620"/>
            <a:ext cx="11047869" cy="3079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아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어요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: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L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à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đuôi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câu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cơ bản dạng thân mật,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được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dùng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chủ yếu trong giao tiếp thường ngày. Không phải là dạng nghi thức nhưng vẫn thể hiện sự lịch sự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với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Người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n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ghe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cũng như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thể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hiện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được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sự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thân thiện,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gần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gũi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giữa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N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gười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nghe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và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N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gười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nói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.</a:t>
            </a:r>
            <a:endParaRPr lang="vi-VN" altLang="ko-KR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Cách sử dụng: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Thường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dùng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trong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khẩu ngữ,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văn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phong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đời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sống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trong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mối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quan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hệ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thân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quen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nhưng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vẫn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cần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thể hiện sự lịch sự,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ý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tứ khi giao tiếp, ... </a:t>
            </a:r>
          </a:p>
          <a:p>
            <a:pPr algn="just">
              <a:lnSpc>
                <a:spcPct val="150000"/>
              </a:lnSpc>
            </a:pP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  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(Không sử dụng trong văn viết mang tính Nghi thức)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58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3" grpId="0"/>
      <p:bldP spid="2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5" y="3600158"/>
            <a:ext cx="6013980" cy="3471639"/>
          </a:xfrm>
          <a:prstGeom prst="rect">
            <a:avLst/>
          </a:prstGeom>
        </p:spPr>
      </p:pic>
      <p:sp>
        <p:nvSpPr>
          <p:cNvPr id="28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754" y="5890459"/>
            <a:ext cx="340209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fld id="{00000000-1234-1234-1234-123412341234}" type="slidenum">
              <a:rPr lang="en-GB" smtClean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15</a:t>
            </a:fld>
            <a:endParaRPr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92853" y="59175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32777" y="59215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866136" y="6004677"/>
            <a:ext cx="1637983" cy="460374"/>
            <a:chOff x="932006" y="4596578"/>
            <a:chExt cx="1228807" cy="345281"/>
          </a:xfrm>
        </p:grpSpPr>
        <p:sp>
          <p:nvSpPr>
            <p:cNvPr id="34" name="TextBox 33"/>
            <p:cNvSpPr txBox="1"/>
            <p:nvPr/>
          </p:nvSpPr>
          <p:spPr>
            <a:xfrm>
              <a:off x="948818" y="4596578"/>
              <a:ext cx="1211995" cy="34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4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4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>
            <a:off x="11492852" y="59215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06426" y="6038872"/>
            <a:ext cx="393597" cy="381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152" y="260647"/>
            <a:ext cx="1433443" cy="4994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04119" y="6108684"/>
            <a:ext cx="68509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975" y="1603886"/>
            <a:ext cx="110744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Đi: </a:t>
            </a:r>
            <a:r>
              <a:rPr lang="ko-KR" altLang="en-US" sz="2000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가다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978765" y="1731933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3654" y="1602316"/>
            <a:ext cx="43688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4491" y="1540448"/>
            <a:ext cx="4140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7425" y="1602003"/>
            <a:ext cx="69088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아요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733486" y="1731933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0704" y="1590946"/>
            <a:ext cx="94488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가아요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18335" y="260648"/>
            <a:ext cx="106567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Cách</a:t>
            </a:r>
            <a:r>
              <a:rPr lang="en-US" altLang="ko-KR" sz="3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chia: </a:t>
            </a:r>
            <a:r>
              <a:rPr lang="vi-VN" altLang="ko-KR" sz="3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V/A</a:t>
            </a:r>
            <a:r>
              <a:rPr lang="ko-KR" altLang="en-US" sz="3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아</a:t>
            </a:r>
            <a:r>
              <a:rPr lang="en-US" altLang="ko-KR" sz="3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.</a:t>
            </a:r>
            <a:r>
              <a:rPr lang="ko-KR" altLang="en-US" sz="3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어요</a:t>
            </a:r>
            <a:r>
              <a:rPr lang="en-US" altLang="ko-KR" sz="3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;</a:t>
            </a:r>
            <a:r>
              <a:rPr lang="ko-KR" altLang="en-US" sz="3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altLang="ko-KR" sz="3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N</a:t>
            </a:r>
            <a:r>
              <a:rPr lang="ko-KR" altLang="en-US" sz="3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이에요</a:t>
            </a:r>
            <a:r>
              <a:rPr lang="en-US" altLang="ko-KR" sz="3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/</a:t>
            </a:r>
            <a:r>
              <a:rPr lang="ko-KR" altLang="en-US" sz="3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예요</a:t>
            </a:r>
            <a:r>
              <a:rPr lang="en-US" altLang="ko-KR" sz="3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.</a:t>
            </a:r>
            <a:endParaRPr lang="en-US" altLang="ko-KR" sz="3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4330" y="729065"/>
            <a:ext cx="8698499" cy="615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Những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V/ A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có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thân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từ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chứa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nguyên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âm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ㅏ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/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ㅗ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=&gt; + 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아요</a:t>
            </a:r>
            <a:endParaRPr lang="en-US" altLang="ko-KR" sz="20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60984" y="1729158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42931" y="1619286"/>
            <a:ext cx="69088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가요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5975" y="2495912"/>
            <a:ext cx="136525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Xem: </a:t>
            </a:r>
            <a:r>
              <a:rPr lang="ko-KR" altLang="en-US" sz="2000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보다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2308934" y="2623959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43823" y="2494342"/>
            <a:ext cx="43688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보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64660" y="2432474"/>
            <a:ext cx="4140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97594" y="2494029"/>
            <a:ext cx="69088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아요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5063655" y="2623959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60873" y="2482972"/>
            <a:ext cx="94488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보아요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6691153" y="2621184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88371" y="2480197"/>
            <a:ext cx="69088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봐요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4363" y="3402636"/>
            <a:ext cx="127762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Bán: </a:t>
            </a:r>
            <a:r>
              <a:rPr lang="ko-KR" altLang="en-US" sz="2000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팔다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2166933" y="3530683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01822" y="3401066"/>
            <a:ext cx="43688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팔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22659" y="3339198"/>
            <a:ext cx="4140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+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55593" y="3400753"/>
            <a:ext cx="69088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아요</a:t>
            </a:r>
          </a:p>
        </p:txBody>
      </p:sp>
      <p:sp>
        <p:nvSpPr>
          <p:cNvPr id="54" name="Right Arrow 53"/>
          <p:cNvSpPr/>
          <p:nvPr/>
        </p:nvSpPr>
        <p:spPr>
          <a:xfrm>
            <a:off x="4921654" y="3530683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18872" y="3389696"/>
            <a:ext cx="94488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팔아요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07727" y="3904217"/>
            <a:ext cx="11601236" cy="615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V/ A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có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thân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từ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chứa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các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N.âm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còn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lại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(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ngoại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trừ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ㅏ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/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ㅗ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)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=&gt; +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어요</a:t>
            </a:r>
            <a:endParaRPr lang="en-US" altLang="ko-KR" sz="20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3459" y="4813373"/>
            <a:ext cx="117856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Ăn: </a:t>
            </a:r>
            <a:r>
              <a:rPr lang="ko-KR" altLang="en-US" sz="2000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먹다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976249" y="4941420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11138" y="4811803"/>
            <a:ext cx="43688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먹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31975" y="4749935"/>
            <a:ext cx="4140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+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64909" y="4811490"/>
            <a:ext cx="69088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어요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4730970" y="4941420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28188" y="4800433"/>
            <a:ext cx="94488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먹어요</a:t>
            </a:r>
          </a:p>
        </p:txBody>
      </p:sp>
      <p:sp>
        <p:nvSpPr>
          <p:cNvPr id="2" name="Rectangle 20"/>
          <p:cNvSpPr/>
          <p:nvPr/>
        </p:nvSpPr>
        <p:spPr>
          <a:xfrm>
            <a:off x="334289" y="5229131"/>
            <a:ext cx="10719340" cy="615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V/A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có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chứa ‘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하다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khi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kết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hợp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với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đuôi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‘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아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/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어요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=&gt; 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‘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하다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=&gt; 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‘</a:t>
            </a:r>
            <a:r>
              <a:rPr lang="en-US" altLang="ko-KR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~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해요</a:t>
            </a:r>
            <a:r>
              <a:rPr lang="vi-VN" altLang="ko-KR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</a:t>
            </a:r>
            <a:endParaRPr lang="en-US" altLang="ko-KR" sz="20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</p:txBody>
      </p:sp>
      <p:sp>
        <p:nvSpPr>
          <p:cNvPr id="3" name="TextBox 22"/>
          <p:cNvSpPr txBox="1"/>
          <p:nvPr/>
        </p:nvSpPr>
        <p:spPr>
          <a:xfrm>
            <a:off x="758717" y="6041877"/>
            <a:ext cx="181229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Học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: 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공부하다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804232" y="6208982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91012" y="6041877"/>
            <a:ext cx="119888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공부해요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98061" y="6041777"/>
            <a:ext cx="221488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Làm việc : </a:t>
            </a:r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일하다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241705" y="6208882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6" name="TextBox 29"/>
          <p:cNvSpPr txBox="1"/>
          <p:nvPr/>
        </p:nvSpPr>
        <p:spPr>
          <a:xfrm>
            <a:off x="7678650" y="6041777"/>
            <a:ext cx="944880" cy="398780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일해요</a:t>
            </a:r>
          </a:p>
        </p:txBody>
      </p:sp>
      <p:pic>
        <p:nvPicPr>
          <p:cNvPr id="8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2"/>
          <a:stretch>
            <a:fillRect/>
          </a:stretch>
        </p:blipFill>
        <p:spPr bwMode="auto">
          <a:xfrm>
            <a:off x="9770376" y="3736857"/>
            <a:ext cx="2361545" cy="22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7" grpId="0"/>
      <p:bldP spid="18" grpId="0" bldLvl="0" animBg="1"/>
      <p:bldP spid="19" grpId="0" bldLvl="0" animBg="1"/>
      <p:bldP spid="20" grpId="0" bldLvl="0" animBg="1"/>
      <p:bldP spid="23" grpId="0"/>
      <p:bldP spid="24" grpId="0" bldLvl="0" animBg="1"/>
      <p:bldP spid="25" grpId="0" bldLvl="0" animBg="1"/>
      <p:bldP spid="37" grpId="0" bldLvl="0" animBg="1"/>
      <p:bldP spid="39" grpId="0" bldLvl="0" animBg="1"/>
      <p:bldP spid="41" grpId="0" bldLvl="0" animBg="1"/>
      <p:bldP spid="42" grpId="0"/>
      <p:bldP spid="43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/>
      <p:bldP spid="53" grpId="0" bldLvl="0" animBg="1"/>
      <p:bldP spid="54" grpId="0" bldLvl="0" animBg="1"/>
      <p:bldP spid="55" grpId="0" bldLvl="0" animBg="1"/>
      <p:bldP spid="58" grpId="0"/>
      <p:bldP spid="59" grpId="0" bldLvl="0" animBg="1"/>
      <p:bldP spid="60" grpId="0" bldLvl="0" animBg="1"/>
      <p:bldP spid="61" grpId="0" bldLvl="0" animBg="1"/>
      <p:bldP spid="62" grpId="0"/>
      <p:bldP spid="63" grpId="0" bldLvl="0" animBg="1"/>
      <p:bldP spid="64" grpId="0" bldLvl="0" animBg="1"/>
      <p:bldP spid="65" grpId="0" bldLvl="0" animBg="1"/>
      <p:bldP spid="2" grpId="0"/>
      <p:bldP spid="3" grpId="0" bldLvl="0" animBg="1"/>
      <p:bldP spid="4" grpId="0" bldLvl="0" animBg="1"/>
      <p:bldP spid="26" grpId="0" bldLvl="0" animBg="1"/>
      <p:bldP spid="27" grpId="0" bldLvl="0" animBg="1"/>
      <p:bldP spid="5" grpId="0" bldLvl="0" animBg="1"/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734827" y="-230450"/>
            <a:ext cx="6013980" cy="3471639"/>
          </a:xfrm>
          <a:prstGeom prst="rect">
            <a:avLst/>
          </a:prstGeom>
        </p:spPr>
      </p:pic>
      <p:sp>
        <p:nvSpPr>
          <p:cNvPr id="43" name="Google Shape;171;p20"/>
          <p:cNvSpPr txBox="1"/>
          <p:nvPr/>
        </p:nvSpPr>
        <p:spPr>
          <a:xfrm>
            <a:off x="8574558" y="4267025"/>
            <a:ext cx="328492" cy="9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lang="en-GB">
              <a:solidFill>
                <a:srgbClr val="FD81A9"/>
              </a:solidFill>
              <a:latin typeface="Gowun Batang" pitchFamily="2" charset="-127"/>
              <a:ea typeface="Gowun Batang" pitchFamily="2" charset="-127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52" y="260647"/>
            <a:ext cx="1433443" cy="4994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504119" y="6108684"/>
            <a:ext cx="68509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20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85177" y="60739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45253" y="60699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018536" y="6157086"/>
            <a:ext cx="1637983" cy="429895"/>
            <a:chOff x="932006" y="4596578"/>
            <a:chExt cx="1228807" cy="322421"/>
          </a:xfrm>
        </p:grpSpPr>
        <p:sp>
          <p:nvSpPr>
            <p:cNvPr id="14" name="TextBox 13"/>
            <p:cNvSpPr txBox="1"/>
            <p:nvPr/>
          </p:nvSpPr>
          <p:spPr>
            <a:xfrm>
              <a:off x="948818" y="4596578"/>
              <a:ext cx="1211995" cy="32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3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3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11645252" y="60739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phic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826" y="6191272"/>
            <a:ext cx="393597" cy="381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656519" y="6261084"/>
            <a:ext cx="68509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59409" y="200834"/>
            <a:ext cx="1040008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Cách chia đuôi câu </a:t>
            </a:r>
            <a:r>
              <a:rPr lang="ko-KR" altLang="en-US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아</a:t>
            </a:r>
            <a:r>
              <a:rPr lang="en-US" altLang="ko-KR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.</a:t>
            </a:r>
            <a:r>
              <a:rPr lang="ko-KR" altLang="en-US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어요</a:t>
            </a:r>
            <a:endParaRPr lang="en-US" altLang="ko-KR" sz="4000" b="1">
              <a:solidFill>
                <a:srgbClr val="F96E58"/>
              </a:solidFill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</p:txBody>
      </p:sp>
      <p:sp>
        <p:nvSpPr>
          <p:cNvPr id="2" name="Rectangle 22"/>
          <p:cNvSpPr/>
          <p:nvPr/>
        </p:nvSpPr>
        <p:spPr>
          <a:xfrm>
            <a:off x="264548" y="728980"/>
            <a:ext cx="10028555" cy="667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Những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V/ A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có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thân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từ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chứa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nguyên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âm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ㅏ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/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ㅗ 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=&gt; +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아요</a:t>
            </a:r>
            <a:endParaRPr lang="en-US" altLang="ko-KR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4548" y="1392555"/>
            <a:ext cx="10473690" cy="719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Những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V/ A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có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thân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từ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chứa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nguyên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âm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còn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lại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(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ngoại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trừ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ㅏ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/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ㅗ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)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=&gt; +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어요</a:t>
            </a:r>
            <a:endParaRPr lang="en-US" altLang="ko-KR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262008" y="2063115"/>
            <a:ext cx="1235837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vi-VN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Những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V/A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có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chứa ‘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하다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khi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kết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hợp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với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đuôi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‘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아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/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어요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=&gt;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‘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하다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=&gt;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‘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~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해요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</a:t>
            </a:r>
            <a:endParaRPr lang="en-US" altLang="ko-KR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0783" y="3067685"/>
            <a:ext cx="1115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Gowun Batang" pitchFamily="2" charset="-127"/>
                <a:ea typeface="Gowun Batang" pitchFamily="2" charset="-127"/>
              </a:rPr>
              <a:t>Ví</a:t>
            </a:r>
            <a:r>
              <a:rPr lang="en-US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sz="2200" b="1" dirty="0" err="1">
                <a:latin typeface="Gowun Batang" pitchFamily="2" charset="-127"/>
                <a:ea typeface="Gowun Batang" pitchFamily="2" charset="-127"/>
              </a:rPr>
              <a:t>dụ</a:t>
            </a:r>
            <a:r>
              <a:rPr lang="en-US" sz="2200" b="1" dirty="0">
                <a:latin typeface="Gowun Batang" pitchFamily="2" charset="-127"/>
                <a:ea typeface="Gowun Batang" pitchFamily="2" charset="-127"/>
              </a:rPr>
              <a:t>: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273688" y="3644900"/>
            <a:ext cx="4855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Gowun Batang" pitchFamily="2" charset="-127"/>
                <a:ea typeface="Gowun Batang" pitchFamily="2" charset="-127"/>
              </a:rPr>
              <a:t>Nhà</a:t>
            </a:r>
            <a:r>
              <a:rPr lang="en-US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sz="2200" b="1" dirty="0" err="1">
                <a:latin typeface="Gowun Batang" pitchFamily="2" charset="-127"/>
                <a:ea typeface="Gowun Batang" pitchFamily="2" charset="-127"/>
              </a:rPr>
              <a:t>ăn</a:t>
            </a:r>
            <a:r>
              <a:rPr lang="en-US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sz="2200" b="1" dirty="0" err="1">
                <a:latin typeface="Gowun Batang" pitchFamily="2" charset="-127"/>
                <a:ea typeface="Gowun Batang" pitchFamily="2" charset="-127"/>
              </a:rPr>
              <a:t>công</a:t>
            </a:r>
            <a:r>
              <a:rPr lang="en-US" sz="2200" b="1" dirty="0">
                <a:latin typeface="Gowun Batang" pitchFamily="2" charset="-127"/>
                <a:ea typeface="Gowun Batang" pitchFamily="2" charset="-127"/>
              </a:rPr>
              <a:t> ty </a:t>
            </a:r>
            <a:r>
              <a:rPr lang="en-US" sz="2200" b="1" dirty="0" err="1">
                <a:latin typeface="Gowun Batang" pitchFamily="2" charset="-127"/>
                <a:ea typeface="Gowun Batang" pitchFamily="2" charset="-127"/>
              </a:rPr>
              <a:t>ở</a:t>
            </a:r>
            <a:r>
              <a:rPr lang="en-US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sz="2200" b="1" dirty="0" err="1">
                <a:latin typeface="Gowun Batang" pitchFamily="2" charset="-127"/>
                <a:ea typeface="Gowun Batang" pitchFamily="2" charset="-127"/>
              </a:rPr>
              <a:t>đâu</a:t>
            </a:r>
            <a:r>
              <a:rPr lang="en-US" sz="2200" b="1" dirty="0">
                <a:latin typeface="Gowun Batang" pitchFamily="2" charset="-127"/>
                <a:ea typeface="Gowun Batang" pitchFamily="2" charset="-127"/>
              </a:rPr>
              <a:t>?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913643" y="3068955"/>
            <a:ext cx="4855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구내식당은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어디에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있어요</a:t>
            </a:r>
            <a:r>
              <a:rPr lang="en-US" sz="2200" b="1" dirty="0">
                <a:latin typeface="Gowun Batang" pitchFamily="2" charset="-127"/>
                <a:ea typeface="Gowun Batang" pitchFamily="2" charset="-127"/>
              </a:rPr>
              <a:t>?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273688" y="4725035"/>
            <a:ext cx="4855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Gowun Batang" pitchFamily="2" charset="-127"/>
                <a:ea typeface="Gowun Batang" pitchFamily="2" charset="-127"/>
              </a:rPr>
              <a:t>Em làm việc ở tầng 3. 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913643" y="4197350"/>
            <a:ext cx="4855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>
                <a:latin typeface="Gowun Batang" pitchFamily="2" charset="-127"/>
                <a:ea typeface="Gowun Batang" pitchFamily="2" charset="-127"/>
              </a:rPr>
              <a:t>3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층에서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일해요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.</a:t>
            </a:r>
            <a:r>
              <a:rPr lang="en-US" sz="2200" b="1">
                <a:latin typeface="Gowun Batang" pitchFamily="2" charset="-127"/>
                <a:ea typeface="Gowun Batang" pitchFamily="2" charset="-127"/>
              </a:rPr>
              <a:t> </a:t>
            </a:r>
          </a:p>
        </p:txBody>
      </p:sp>
      <p:pic>
        <p:nvPicPr>
          <p:cNvPr id="10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2"/>
          <a:stretch>
            <a:fillRect/>
          </a:stretch>
        </p:blipFill>
        <p:spPr bwMode="auto">
          <a:xfrm>
            <a:off x="9494235" y="3793735"/>
            <a:ext cx="2319195" cy="24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17"/>
          <p:cNvSpPr txBox="1"/>
          <p:nvPr/>
        </p:nvSpPr>
        <p:spPr>
          <a:xfrm>
            <a:off x="2273688" y="5773420"/>
            <a:ext cx="4855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Gowun Batang" pitchFamily="2" charset="-127"/>
                <a:ea typeface="Gowun Batang" pitchFamily="2" charset="-127"/>
              </a:rPr>
              <a:t>Buổi tối em ở nhà xem tivi. 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1913643" y="5245735"/>
            <a:ext cx="4855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저녁에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집에서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텔레비전을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봐요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.</a:t>
            </a:r>
            <a:r>
              <a:rPr lang="en-US" sz="2200" b="1">
                <a:latin typeface="Gowun Batang" pitchFamily="2" charset="-127"/>
                <a:ea typeface="Gowun Batang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1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8" grpId="0"/>
      <p:bldP spid="3" grpId="0"/>
      <p:bldP spid="4" grpId="0"/>
      <p:bldP spid="5" grpId="0"/>
      <p:bldP spid="6" grpId="0"/>
      <p:bldP spid="7" grpId="0"/>
      <p:bldP spid="8" grpId="0"/>
      <p:bldP spid="18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86688" y="1611745"/>
            <a:ext cx="4252494" cy="4338320"/>
          </a:xfrm>
          <a:prstGeom prst="rect">
            <a:avLst/>
          </a:prstGeom>
          <a:noFill/>
          <a:ln w="19050">
            <a:solidFill>
              <a:srgbClr val="0097BB"/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1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16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66714" y="3890422"/>
            <a:ext cx="258691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마셔요</a:t>
            </a:r>
          </a:p>
        </p:txBody>
      </p:sp>
      <p:sp>
        <p:nvSpPr>
          <p:cNvPr id="43" name="Google Shape;171;p20"/>
          <p:cNvSpPr txBox="1"/>
          <p:nvPr/>
        </p:nvSpPr>
        <p:spPr>
          <a:xfrm>
            <a:off x="8218540" y="4392738"/>
            <a:ext cx="328492" cy="9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lang="en-GB">
              <a:solidFill>
                <a:srgbClr val="FD81A9"/>
              </a:solidFill>
              <a:latin typeface="Gowun Batang" pitchFamily="2" charset="-127"/>
              <a:ea typeface="Gowun Batang" pitchFamily="2" charset="-127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52" y="260647"/>
            <a:ext cx="1433443" cy="4994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504119" y="6108684"/>
            <a:ext cx="68509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20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85177" y="60739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45253" y="60699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018536" y="6157086"/>
            <a:ext cx="1637983" cy="429895"/>
            <a:chOff x="932006" y="4596578"/>
            <a:chExt cx="1228807" cy="322421"/>
          </a:xfrm>
        </p:grpSpPr>
        <p:sp>
          <p:nvSpPr>
            <p:cNvPr id="14" name="TextBox 13"/>
            <p:cNvSpPr txBox="1"/>
            <p:nvPr/>
          </p:nvSpPr>
          <p:spPr>
            <a:xfrm>
              <a:off x="948818" y="4596578"/>
              <a:ext cx="1211995" cy="32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3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3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11645252" y="60739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phic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826" y="6191272"/>
            <a:ext cx="393597" cy="381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656519" y="6261084"/>
            <a:ext cx="68509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59409" y="200834"/>
            <a:ext cx="1040008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Luyện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tập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chia </a:t>
            </a:r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đuôi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câu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아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.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어요</a:t>
            </a:r>
            <a:endParaRPr lang="en-US" altLang="ko-KR" sz="40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</p:txBody>
      </p:sp>
      <p:sp>
        <p:nvSpPr>
          <p:cNvPr id="37" name="Google Shape;734;p37"/>
          <p:cNvSpPr/>
          <p:nvPr/>
        </p:nvSpPr>
        <p:spPr>
          <a:xfrm rot="16200000">
            <a:off x="9938007" y="535814"/>
            <a:ext cx="1516651" cy="1516254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rgbClr val="0097BB"/>
          </a:solidFill>
          <a:ln>
            <a:noFill/>
          </a:ln>
        </p:spPr>
        <p:txBody>
          <a:bodyPr spcFirstLastPara="1" wrap="square" lIns="60956" tIns="30463" rIns="60956" bIns="30463" anchor="ctr" anchorCtr="0">
            <a:noAutofit/>
          </a:bodyPr>
          <a:lstStyle/>
          <a:p>
            <a:endParaRPr sz="6400">
              <a:solidFill>
                <a:schemeClr val="dk1"/>
              </a:solidFill>
              <a:latin typeface="Gowun Batang" pitchFamily="2" charset="-127"/>
              <a:ea typeface="Gowun Batang" pitchFamily="2" charset="-127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5301" y="1628800"/>
            <a:ext cx="4252494" cy="4338320"/>
          </a:xfrm>
          <a:prstGeom prst="rect">
            <a:avLst/>
          </a:prstGeom>
          <a:noFill/>
          <a:ln w="19050">
            <a:solidFill>
              <a:srgbClr val="0097BB"/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1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16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4087" y="2464626"/>
            <a:ext cx="988148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많다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087" y="3184706"/>
            <a:ext cx="988148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사다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087" y="3972881"/>
            <a:ext cx="988148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쉬다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086" y="4698349"/>
            <a:ext cx="988148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앉다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7863" y="2382167"/>
            <a:ext cx="988147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입다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9090" y="3118851"/>
            <a:ext cx="1297758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일하다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8043" y="3890645"/>
            <a:ext cx="12306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마시다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69270" y="4633473"/>
            <a:ext cx="1297758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예쁘다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60317" y="2464626"/>
            <a:ext cx="259304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많아요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60317" y="3184705"/>
            <a:ext cx="259304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사요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60317" y="3972881"/>
            <a:ext cx="259304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쉬어요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9040" y="4715933"/>
            <a:ext cx="2595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앉아요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66714" y="2382479"/>
            <a:ext cx="258691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입어요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66715" y="3118852"/>
            <a:ext cx="25869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일해요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66715" y="4633474"/>
            <a:ext cx="258691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예뻐요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95813" y="1848340"/>
            <a:ext cx="2593046" cy="4298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+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아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.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어요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4087" y="1844824"/>
            <a:ext cx="988147" cy="4298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V/A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99144" y="1764691"/>
            <a:ext cx="2592000" cy="4298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+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 아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.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어요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67863" y="1761175"/>
            <a:ext cx="988147" cy="4298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V/A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4283" y="5340350"/>
            <a:ext cx="14579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똑똑하다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59040" y="5358650"/>
            <a:ext cx="2595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똑똑해요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3913" y="5300980"/>
            <a:ext cx="11830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배우다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62372" y="5341627"/>
            <a:ext cx="2595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배워요</a:t>
            </a:r>
          </a:p>
        </p:txBody>
      </p:sp>
      <p:sp>
        <p:nvSpPr>
          <p:cNvPr id="40" name="5-Point Star 39"/>
          <p:cNvSpPr/>
          <p:nvPr/>
        </p:nvSpPr>
        <p:spPr>
          <a:xfrm>
            <a:off x="5260468" y="5340274"/>
            <a:ext cx="192332" cy="192332"/>
          </a:xfrm>
          <a:prstGeom prst="star5">
            <a:avLst/>
          </a:prstGeom>
          <a:solidFill>
            <a:srgbClr val="F96E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5260999" y="4602183"/>
            <a:ext cx="192332" cy="192332"/>
          </a:xfrm>
          <a:prstGeom prst="star5">
            <a:avLst/>
          </a:prstGeom>
          <a:solidFill>
            <a:srgbClr val="F96E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78176" y="980728"/>
            <a:ext cx="6873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Hãy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chia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những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ĐT &amp; TT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sau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đây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về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đuôi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아</a:t>
            </a:r>
            <a:r>
              <a:rPr lang="en-US" altLang="ko-KR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.</a:t>
            </a:r>
            <a:r>
              <a:rPr lang="ko-KR" altLang="en-US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어요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4" name="5-Point Star 43"/>
          <p:cNvSpPr/>
          <p:nvPr/>
        </p:nvSpPr>
        <p:spPr>
          <a:xfrm>
            <a:off x="5302816" y="3933172"/>
            <a:ext cx="192332" cy="192332"/>
          </a:xfrm>
          <a:prstGeom prst="star5">
            <a:avLst/>
          </a:prstGeom>
          <a:solidFill>
            <a:srgbClr val="F96E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9" r="29408"/>
          <a:stretch>
            <a:fillRect/>
          </a:stretch>
        </p:blipFill>
        <p:spPr bwMode="auto">
          <a:xfrm>
            <a:off x="9609584" y="3912177"/>
            <a:ext cx="2285271" cy="214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77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9" grpId="0"/>
      <p:bldP spid="2" grpId="0" bldLvl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30" grpId="0"/>
      <p:bldP spid="31" grpId="0" bldLvl="0" animBg="1"/>
      <p:bldP spid="32" grpId="0" bldLvl="0" animBg="1"/>
      <p:bldP spid="33" grpId="0" bldLvl="0" animBg="1"/>
      <p:bldP spid="34" grpId="0" bldLvl="0" animBg="1"/>
      <p:bldP spid="35" grpId="0"/>
      <p:bldP spid="36" grpId="0"/>
      <p:bldP spid="38" grpId="0"/>
      <p:bldP spid="39" grpId="0"/>
      <p:bldP spid="40" grpId="0" bldLvl="0" animBg="1"/>
      <p:bldP spid="41" grpId="0" bldLvl="0" animBg="1"/>
      <p:bldP spid="42" grpId="0"/>
      <p:bldP spid="4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5" y="3600158"/>
            <a:ext cx="6013980" cy="3471639"/>
          </a:xfrm>
          <a:prstGeom prst="rect">
            <a:avLst/>
          </a:prstGeom>
        </p:spPr>
      </p:pic>
      <p:sp>
        <p:nvSpPr>
          <p:cNvPr id="43" name="Google Shape;171;p20"/>
          <p:cNvSpPr txBox="1"/>
          <p:nvPr/>
        </p:nvSpPr>
        <p:spPr>
          <a:xfrm>
            <a:off x="8574558" y="4267025"/>
            <a:ext cx="328492" cy="9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lang="en-GB">
              <a:solidFill>
                <a:srgbClr val="FD81A9"/>
              </a:solidFill>
              <a:latin typeface="Gowun Batang" pitchFamily="2" charset="-127"/>
              <a:ea typeface="Gowun Batang" pitchFamily="2" charset="-127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52" y="260647"/>
            <a:ext cx="1433443" cy="4994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504119" y="6108684"/>
            <a:ext cx="68509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20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85177" y="60739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45253" y="60699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018536" y="6157086"/>
            <a:ext cx="1637983" cy="429895"/>
            <a:chOff x="932006" y="4596578"/>
            <a:chExt cx="1228807" cy="322421"/>
          </a:xfrm>
        </p:grpSpPr>
        <p:sp>
          <p:nvSpPr>
            <p:cNvPr id="14" name="TextBox 13"/>
            <p:cNvSpPr txBox="1"/>
            <p:nvPr/>
          </p:nvSpPr>
          <p:spPr>
            <a:xfrm>
              <a:off x="948818" y="4596578"/>
              <a:ext cx="1211995" cy="32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3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3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11645252" y="60739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phic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826" y="6191272"/>
            <a:ext cx="393597" cy="381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656519" y="6261084"/>
            <a:ext cx="68509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59409" y="200834"/>
            <a:ext cx="1040008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Luyện tập chia đuôi câu </a:t>
            </a:r>
            <a:r>
              <a:rPr lang="ko-KR" altLang="en-US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아</a:t>
            </a:r>
            <a:r>
              <a:rPr lang="en-US" altLang="ko-KR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.</a:t>
            </a:r>
            <a:r>
              <a:rPr lang="ko-KR" altLang="en-US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어요</a:t>
            </a:r>
            <a:endParaRPr lang="en-US" altLang="ko-KR" sz="4000" b="1">
              <a:solidFill>
                <a:srgbClr val="F96E58"/>
              </a:solidFill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6204" y="2348880"/>
            <a:ext cx="40640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1.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204" y="3019855"/>
            <a:ext cx="4229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2.</a:t>
            </a:r>
            <a:endParaRPr lang="ko-KR" altLang="en-US" sz="2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204" y="3690830"/>
            <a:ext cx="4229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3.</a:t>
            </a:r>
            <a:endParaRPr lang="ko-KR" altLang="en-US" sz="2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204" y="4361805"/>
            <a:ext cx="4229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4.</a:t>
            </a:r>
            <a:endParaRPr lang="ko-KR" altLang="en-US" sz="2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204" y="5032780"/>
            <a:ext cx="4229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5.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204" y="5703757"/>
            <a:ext cx="4229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6.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2385" y="1701968"/>
            <a:ext cx="16662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친구는 웃다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206" y="1701969"/>
            <a:ext cx="110490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&lt;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보기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&gt;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150584" y="1845403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6061" y="1701968"/>
            <a:ext cx="20294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친구는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웃어요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5891" y="2348880"/>
            <a:ext cx="16662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머리가 길다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4150584" y="2487834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6061" y="2344399"/>
            <a:ext cx="20294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머리가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길어요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5891" y="3027601"/>
            <a:ext cx="16662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친구가 앉다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150584" y="3166555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061" y="3023120"/>
            <a:ext cx="20294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친구가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앉아요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5463" y="3688143"/>
            <a:ext cx="16662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아기가 자다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4150156" y="3827097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75633" y="3683662"/>
            <a:ext cx="17500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아기가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자요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05463" y="4367369"/>
            <a:ext cx="13868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옷을 입다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4150156" y="4505240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5633" y="4362648"/>
            <a:ext cx="17500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옷을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입어요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00654" y="5037501"/>
            <a:ext cx="19456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커피를 마시다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4145347" y="5175372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70824" y="5032780"/>
            <a:ext cx="20294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커피를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마셔요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0654" y="5706897"/>
            <a:ext cx="25044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한국어를 좋아하다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4145347" y="5844768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70824" y="5702176"/>
            <a:ext cx="25882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한국어를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좋아해요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8176" y="980728"/>
            <a:ext cx="49504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&lt;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보기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&gt;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와 같이 문장을 바꾸십시오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. 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pic>
        <p:nvPicPr>
          <p:cNvPr id="45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2"/>
          <a:stretch>
            <a:fillRect/>
          </a:stretch>
        </p:blipFill>
        <p:spPr bwMode="auto">
          <a:xfrm>
            <a:off x="9770376" y="3736857"/>
            <a:ext cx="2361545" cy="22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9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bldLvl="0" animBg="1"/>
      <p:bldP spid="21" grpId="0"/>
      <p:bldP spid="23" grpId="0"/>
      <p:bldP spid="25" grpId="0" bldLvl="0" animBg="1"/>
      <p:bldP spid="26" grpId="0"/>
      <p:bldP spid="27" grpId="0"/>
      <p:bldP spid="28" grpId="0" bldLvl="0" animBg="1"/>
      <p:bldP spid="29" grpId="0"/>
      <p:bldP spid="30" grpId="0"/>
      <p:bldP spid="31" grpId="0" bldLvl="0" animBg="1"/>
      <p:bldP spid="32" grpId="0"/>
      <p:bldP spid="33" grpId="0"/>
      <p:bldP spid="34" grpId="0" bldLvl="0" animBg="1"/>
      <p:bldP spid="35" grpId="0"/>
      <p:bldP spid="36" grpId="0"/>
      <p:bldP spid="37" grpId="0" bldLvl="0" animBg="1"/>
      <p:bldP spid="38" grpId="0"/>
      <p:bldP spid="39" grpId="0"/>
      <p:bldP spid="40" grpId="0" bldLvl="0" animBg="1"/>
      <p:bldP spid="41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734;p37"/>
          <p:cNvSpPr/>
          <p:nvPr/>
        </p:nvSpPr>
        <p:spPr>
          <a:xfrm rot="16200000">
            <a:off x="9686896" y="702905"/>
            <a:ext cx="1516651" cy="1516254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rgbClr val="0097BB"/>
          </a:solidFill>
          <a:ln>
            <a:noFill/>
          </a:ln>
        </p:spPr>
        <p:txBody>
          <a:bodyPr spcFirstLastPara="1" wrap="square" lIns="60956" tIns="30463" rIns="60956" bIns="30463" anchor="ctr" anchorCtr="0">
            <a:noAutofit/>
          </a:bodyPr>
          <a:lstStyle/>
          <a:p>
            <a:endParaRPr sz="6400">
              <a:solidFill>
                <a:schemeClr val="dk1"/>
              </a:solidFill>
              <a:latin typeface="Source Serif 4" panose="02040603050405020204" pitchFamily="18" charset="0"/>
              <a:ea typeface="Source Serif 4" panose="02040603050405020204" pitchFamily="18" charset="0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5890459"/>
            <a:ext cx="340209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b="1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fld id="{00000000-1234-1234-1234-123412341234}" type="slidenum">
              <a:rPr lang="en-GB" b="1" smtClean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19</a:t>
            </a:fld>
            <a:endParaRPr b="1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92465" y="59175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32389" y="59215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865748" y="6004677"/>
            <a:ext cx="1637983" cy="461665"/>
            <a:chOff x="932006" y="4596578"/>
            <a:chExt cx="1228807" cy="346249"/>
          </a:xfrm>
        </p:grpSpPr>
        <p:sp>
          <p:nvSpPr>
            <p:cNvPr id="34" name="TextBox 33"/>
            <p:cNvSpPr txBox="1"/>
            <p:nvPr/>
          </p:nvSpPr>
          <p:spPr>
            <a:xfrm>
              <a:off x="948818" y="4596578"/>
              <a:ext cx="121199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4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4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>
            <a:off x="11492464" y="59215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phic 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306038" y="6038872"/>
            <a:ext cx="393597" cy="381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64" y="260647"/>
            <a:ext cx="1433443" cy="4994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03731" y="6108684"/>
            <a:ext cx="685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06</a:t>
            </a:r>
            <a:endParaRPr lang="en-US" sz="9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3971" y="-253509"/>
            <a:ext cx="5104282" cy="1138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</a:t>
            </a:r>
            <a:r>
              <a:rPr lang="vi-VN" altLang="ko-KR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(địa điểm)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에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(1)</a:t>
            </a:r>
            <a:r>
              <a:rPr lang="vi-VN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: Có/ở N</a:t>
            </a:r>
            <a:endParaRPr lang="en-US" altLang="ko-KR" sz="40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720" y="915035"/>
            <a:ext cx="9693275" cy="1567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-</a:t>
            </a:r>
            <a:r>
              <a:rPr lang="ko-KR" altLang="en-US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에</a:t>
            </a:r>
            <a:r>
              <a:rPr lang="vi-VN" altLang="ko-KR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: Là trợ từ,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gắn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vào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sau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một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Danh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từ</a:t>
            </a:r>
            <a:r>
              <a:rPr lang="en-SG" altLang="en-US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SG" altLang="en-US" sz="2200" b="1" dirty="0" err="1">
                <a:latin typeface="Gowun Batang" pitchFamily="2" charset="-127"/>
                <a:ea typeface="Gowun Batang" pitchFamily="2" charset="-127"/>
              </a:rPr>
              <a:t>chỉ</a:t>
            </a:r>
            <a:r>
              <a:rPr lang="en-SG" altLang="en-US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en-US" sz="2200" b="1" dirty="0">
                <a:latin typeface="Gowun Batang" pitchFamily="2" charset="-127"/>
                <a:ea typeface="Gowun Batang" pitchFamily="2" charset="-127"/>
              </a:rPr>
              <a:t>địa điểm/ </a:t>
            </a:r>
            <a:r>
              <a:rPr lang="en-SG" altLang="en-US" sz="2200" b="1" dirty="0" err="1">
                <a:latin typeface="Gowun Batang" pitchFamily="2" charset="-127"/>
                <a:ea typeface="Gowun Batang" pitchFamily="2" charset="-127"/>
              </a:rPr>
              <a:t>nơi</a:t>
            </a:r>
            <a:r>
              <a:rPr lang="en-SG" altLang="en-US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SG" altLang="en-US" sz="2200" b="1" dirty="0" err="1">
                <a:latin typeface="Gowun Batang" pitchFamily="2" charset="-127"/>
                <a:ea typeface="Gowun Batang" pitchFamily="2" charset="-127"/>
              </a:rPr>
              <a:t>chốn</a:t>
            </a:r>
            <a:r>
              <a:rPr lang="en-US" altLang="en-SG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en-SG" sz="2200" b="1" dirty="0" err="1">
                <a:latin typeface="Gowun Batang" pitchFamily="2" charset="-127"/>
                <a:ea typeface="Gowun Batang" pitchFamily="2" charset="-127"/>
              </a:rPr>
              <a:t>diễn</a:t>
            </a:r>
            <a:r>
              <a:rPr lang="en-US" altLang="en-SG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en-SG" sz="2200" b="1" dirty="0" err="1">
                <a:latin typeface="Gowun Batang" pitchFamily="2" charset="-127"/>
                <a:ea typeface="Gowun Batang" pitchFamily="2" charset="-127"/>
              </a:rPr>
              <a:t>tả</a:t>
            </a:r>
            <a:r>
              <a:rPr lang="en-US" altLang="en-SG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en-SG" sz="2200" b="1" dirty="0" err="1">
                <a:latin typeface="Gowun Batang" pitchFamily="2" charset="-127"/>
                <a:ea typeface="Gowun Batang" pitchFamily="2" charset="-127"/>
              </a:rPr>
              <a:t>vị</a:t>
            </a:r>
            <a:r>
              <a:rPr lang="en-US" altLang="en-SG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en-SG" sz="2200" b="1" dirty="0" err="1">
                <a:latin typeface="Gowun Batang" pitchFamily="2" charset="-127"/>
                <a:ea typeface="Gowun Batang" pitchFamily="2" charset="-127"/>
              </a:rPr>
              <a:t>trí</a:t>
            </a:r>
            <a:r>
              <a:rPr lang="en-US" altLang="en-SG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en-SG" sz="2200" b="1" dirty="0" err="1">
                <a:latin typeface="Gowun Batang" pitchFamily="2" charset="-127"/>
                <a:ea typeface="Gowun Batang" pitchFamily="2" charset="-127"/>
              </a:rPr>
              <a:t>của</a:t>
            </a:r>
            <a:r>
              <a:rPr lang="en-US" altLang="en-SG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en-SG" sz="2200" b="1" dirty="0" err="1">
                <a:latin typeface="Gowun Batang" pitchFamily="2" charset="-127"/>
                <a:ea typeface="Gowun Batang" pitchFamily="2" charset="-127"/>
              </a:rPr>
              <a:t>người</a:t>
            </a:r>
            <a:r>
              <a:rPr lang="en-US" altLang="en-SG" sz="2200" b="1" dirty="0">
                <a:latin typeface="Gowun Batang" pitchFamily="2" charset="-127"/>
                <a:ea typeface="Gowun Batang" pitchFamily="2" charset="-127"/>
              </a:rPr>
              <a:t> hay </a:t>
            </a:r>
            <a:r>
              <a:rPr lang="en-US" altLang="en-SG" sz="2200" b="1" dirty="0" err="1">
                <a:latin typeface="Gowun Batang" pitchFamily="2" charset="-127"/>
                <a:ea typeface="Gowun Batang" pitchFamily="2" charset="-127"/>
              </a:rPr>
              <a:t>vật</a:t>
            </a:r>
            <a:r>
              <a:rPr lang="en-US" altLang="en-SG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en-SG" sz="2200" b="1" dirty="0">
                <a:latin typeface="Gowun Batang" pitchFamily="2" charset="-127"/>
                <a:ea typeface="Gowun Batang" pitchFamily="2" charset="-127"/>
              </a:rPr>
              <a:t>đang tồn </a:t>
            </a:r>
            <a:r>
              <a:rPr lang="en-US" altLang="en-SG" sz="2200" b="1" dirty="0" err="1">
                <a:latin typeface="Gowun Batang" pitchFamily="2" charset="-127"/>
                <a:ea typeface="Gowun Batang" pitchFamily="2" charset="-127"/>
              </a:rPr>
              <a:t>tại</a:t>
            </a:r>
            <a:r>
              <a:rPr lang="en-US" altLang="en-SG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en-SG" sz="2200" b="1" dirty="0">
                <a:latin typeface="Gowun Batang" pitchFamily="2" charset="-127"/>
                <a:ea typeface="Gowun Batang" pitchFamily="2" charset="-127"/>
              </a:rPr>
              <a:t>ở </a:t>
            </a:r>
            <a:r>
              <a:rPr lang="en-US" altLang="en-SG" sz="2200" b="1" dirty="0" err="1">
                <a:latin typeface="Gowun Batang" pitchFamily="2" charset="-127"/>
                <a:ea typeface="Gowun Batang" pitchFamily="2" charset="-127"/>
              </a:rPr>
              <a:t>một</a:t>
            </a:r>
            <a:r>
              <a:rPr lang="en-US" altLang="en-SG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en-SG" sz="2200" b="1" dirty="0" err="1">
                <a:latin typeface="Gowun Batang" pitchFamily="2" charset="-127"/>
                <a:ea typeface="Gowun Batang" pitchFamily="2" charset="-127"/>
              </a:rPr>
              <a:t>địa</a:t>
            </a:r>
            <a:r>
              <a:rPr lang="en-US" altLang="en-SG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en-SG" sz="2200" b="1" dirty="0" err="1">
                <a:latin typeface="Gowun Batang" pitchFamily="2" charset="-127"/>
                <a:ea typeface="Gowun Batang" pitchFamily="2" charset="-127"/>
              </a:rPr>
              <a:t>điểm</a:t>
            </a:r>
            <a:r>
              <a:rPr lang="en-US" altLang="en-SG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en-SG" sz="2200" b="1" dirty="0" err="1">
                <a:latin typeface="Gowun Batang" pitchFamily="2" charset="-127"/>
                <a:ea typeface="Gowun Batang" pitchFamily="2" charset="-127"/>
              </a:rPr>
              <a:t>nào</a:t>
            </a:r>
            <a:r>
              <a:rPr lang="en-US" altLang="en-SG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en-SG" sz="2200" b="1" dirty="0" err="1">
                <a:latin typeface="Gowun Batang" pitchFamily="2" charset="-127"/>
                <a:ea typeface="Gowun Batang" pitchFamily="2" charset="-127"/>
              </a:rPr>
              <a:t>đó</a:t>
            </a:r>
            <a:r>
              <a:rPr lang="vi-VN" altLang="en-SG" sz="22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sym typeface="+mn-ea"/>
              </a:rPr>
              <a:t>Cấu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sym typeface="+mn-ea"/>
              </a:rPr>
              <a:t>trúc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: 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  <a:sym typeface="+mn-ea"/>
              </a:rPr>
              <a:t>S</a:t>
            </a:r>
            <a:r>
              <a:rPr lang="en-US" altLang="vi-VN" sz="2200" b="1" dirty="0">
                <a:latin typeface="Gowun Batang" pitchFamily="2" charset="-127"/>
                <a:ea typeface="Gowun Batang" pitchFamily="2" charset="-127"/>
                <a:sym typeface="+mn-ea"/>
              </a:rPr>
              <a:t> </a:t>
            </a:r>
            <a:r>
              <a:rPr lang="vi-VN" altLang="vi-VN" b="1" dirty="0">
                <a:latin typeface="Gowun Batang" pitchFamily="2" charset="-127"/>
                <a:ea typeface="Gowun Batang" pitchFamily="2" charset="-127"/>
                <a:sym typeface="+mn-ea"/>
              </a:rPr>
              <a:t>(</a:t>
            </a:r>
            <a:r>
              <a:rPr lang="en-US" altLang="vi-VN" b="1" dirty="0" err="1">
                <a:latin typeface="Gowun Batang" pitchFamily="2" charset="-127"/>
                <a:ea typeface="Gowun Batang" pitchFamily="2" charset="-127"/>
                <a:sym typeface="+mn-ea"/>
              </a:rPr>
              <a:t>người</a:t>
            </a:r>
            <a:r>
              <a:rPr lang="en-US" altLang="vi-VN" b="1" dirty="0">
                <a:latin typeface="Gowun Batang" pitchFamily="2" charset="-127"/>
                <a:ea typeface="Gowun Batang" pitchFamily="2" charset="-127"/>
                <a:sym typeface="+mn-ea"/>
              </a:rPr>
              <a:t>/ </a:t>
            </a:r>
            <a:r>
              <a:rPr lang="en-US" altLang="vi-VN" b="1" dirty="0" err="1">
                <a:latin typeface="Gowun Batang" pitchFamily="2" charset="-127"/>
                <a:ea typeface="Gowun Batang" pitchFamily="2" charset="-127"/>
                <a:sym typeface="+mn-ea"/>
              </a:rPr>
              <a:t>vật</a:t>
            </a:r>
            <a:r>
              <a:rPr lang="vi-VN" altLang="vi-VN" b="1" dirty="0">
                <a:latin typeface="Gowun Batang" pitchFamily="2" charset="-127"/>
                <a:ea typeface="Gowun Batang" pitchFamily="2" charset="-127"/>
                <a:sym typeface="+mn-ea"/>
              </a:rPr>
              <a:t>)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sym typeface="+mn-ea"/>
              </a:rPr>
              <a:t>이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.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sym typeface="+mn-ea"/>
              </a:rPr>
              <a:t>가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/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sym typeface="+mn-ea"/>
              </a:rPr>
              <a:t>은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.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sym typeface="+mn-ea"/>
              </a:rPr>
              <a:t>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 + 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  <a:sym typeface="+mn-ea"/>
              </a:rPr>
              <a:t>N</a:t>
            </a:r>
            <a:r>
              <a:rPr lang="vi-VN" altLang="vi-VN" sz="2200" b="1" dirty="0">
                <a:latin typeface="Gowun Batang" pitchFamily="2" charset="-127"/>
                <a:ea typeface="Gowun Batang" pitchFamily="2" charset="-127"/>
                <a:sym typeface="+mn-ea"/>
              </a:rPr>
              <a:t>(</a:t>
            </a:r>
            <a:r>
              <a:rPr lang="vi-VN" altLang="vi-VN" b="1" dirty="0">
                <a:latin typeface="Gowun Batang" pitchFamily="2" charset="-127"/>
                <a:ea typeface="Gowun Batang" pitchFamily="2" charset="-127"/>
                <a:sym typeface="+mn-ea"/>
              </a:rPr>
              <a:t>địa điểm)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sym typeface="+mn-ea"/>
              </a:rPr>
              <a:t>에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sym typeface="+mn-ea"/>
              </a:rPr>
              <a:t>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sym typeface="+mn-ea"/>
              </a:rPr>
              <a:t>있다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sym typeface="+mn-ea"/>
              </a:rPr>
              <a:t>/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sym typeface="+mn-ea"/>
              </a:rPr>
              <a:t>없다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.</a:t>
            </a:r>
            <a:endParaRPr lang="en-US" altLang="ko-KR" sz="2200" b="1" dirty="0" err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46250" y="2638425"/>
            <a:ext cx="4338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Học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sinh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(có) 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ở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phòng học.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9004" y="2638177"/>
            <a:ext cx="41764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학생은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교실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에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있어요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720" y="3757295"/>
            <a:ext cx="11201400" cy="155619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T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rường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hợp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muốn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chỉ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vị trí cụ thể của người hoặc vật tại một địa điểm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nào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đó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sẽ  kết hợp với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giới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từ để miêu tả chính xác vị trí mà người nói muốn đề cập đến.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sym typeface="+mn-ea"/>
              </a:rPr>
              <a:t>Cấu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sym typeface="+mn-ea"/>
              </a:rPr>
              <a:t>trúc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: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S</a:t>
            </a:r>
            <a:r>
              <a:rPr lang="en-US" altLang="vi-VN" sz="2200" b="1" dirty="0">
                <a:latin typeface="Gowun Batang" pitchFamily="2" charset="-127"/>
                <a:ea typeface="Gowun Batang" pitchFamily="2" charset="-127"/>
                <a:sym typeface="+mn-ea"/>
              </a:rPr>
              <a:t> </a:t>
            </a:r>
            <a:r>
              <a:rPr lang="vi-VN" altLang="vi-VN" b="1" dirty="0">
                <a:latin typeface="Gowun Batang" pitchFamily="2" charset="-127"/>
                <a:ea typeface="Gowun Batang" pitchFamily="2" charset="-127"/>
                <a:sym typeface="+mn-ea"/>
              </a:rPr>
              <a:t>(</a:t>
            </a:r>
            <a:r>
              <a:rPr lang="en-US" altLang="vi-VN" b="1" dirty="0" err="1">
                <a:latin typeface="Gowun Batang" pitchFamily="2" charset="-127"/>
                <a:ea typeface="Gowun Batang" pitchFamily="2" charset="-127"/>
                <a:sym typeface="+mn-ea"/>
              </a:rPr>
              <a:t>người</a:t>
            </a:r>
            <a:r>
              <a:rPr lang="en-US" altLang="vi-VN" b="1" dirty="0">
                <a:latin typeface="Gowun Batang" pitchFamily="2" charset="-127"/>
                <a:ea typeface="Gowun Batang" pitchFamily="2" charset="-127"/>
                <a:sym typeface="+mn-ea"/>
              </a:rPr>
              <a:t>/ </a:t>
            </a:r>
            <a:r>
              <a:rPr lang="en-US" altLang="vi-VN" b="1" dirty="0" err="1">
                <a:latin typeface="Gowun Batang" pitchFamily="2" charset="-127"/>
                <a:ea typeface="Gowun Batang" pitchFamily="2" charset="-127"/>
                <a:sym typeface="+mn-ea"/>
              </a:rPr>
              <a:t>vật</a:t>
            </a:r>
            <a:r>
              <a:rPr lang="vi-VN" altLang="vi-VN" b="1" dirty="0">
                <a:latin typeface="Gowun Batang" pitchFamily="2" charset="-127"/>
                <a:ea typeface="Gowun Batang" pitchFamily="2" charset="-127"/>
                <a:sym typeface="+mn-ea"/>
              </a:rPr>
              <a:t>)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sym typeface="+mn-ea"/>
              </a:rPr>
              <a:t>이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.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sym typeface="+mn-ea"/>
              </a:rPr>
              <a:t>가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/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sym typeface="+mn-ea"/>
              </a:rPr>
              <a:t>은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.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sym typeface="+mn-ea"/>
              </a:rPr>
              <a:t>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 +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N</a:t>
            </a:r>
            <a:r>
              <a:rPr lang="en-US" altLang="vi-VN" sz="2200" b="1" dirty="0">
                <a:latin typeface="Gowun Batang" pitchFamily="2" charset="-127"/>
                <a:ea typeface="Gowun Batang" pitchFamily="2" charset="-127"/>
                <a:sym typeface="+mn-ea"/>
              </a:rPr>
              <a:t> </a:t>
            </a:r>
            <a:r>
              <a:rPr lang="vi-VN" altLang="vi-VN" b="1" dirty="0">
                <a:latin typeface="Gowun Batang" pitchFamily="2" charset="-127"/>
                <a:ea typeface="Gowun Batang" pitchFamily="2" charset="-127"/>
                <a:sym typeface="+mn-ea"/>
              </a:rPr>
              <a:t>(địa điểm)</a:t>
            </a:r>
            <a:r>
              <a:rPr lang="en-US" altLang="vi-VN" b="1" dirty="0">
                <a:latin typeface="Gowun Batang" pitchFamily="2" charset="-127"/>
                <a:ea typeface="Gowun Batang" pitchFamily="2" charset="-127"/>
                <a:sym typeface="+mn-ea"/>
              </a:rPr>
              <a:t> </a:t>
            </a:r>
            <a:r>
              <a:rPr lang="en-US" altLang="vi-VN" sz="2200" b="1" dirty="0">
                <a:latin typeface="Gowun Batang" pitchFamily="2" charset="-127"/>
                <a:ea typeface="Gowun Batang" pitchFamily="2" charset="-127"/>
                <a:sym typeface="+mn-ea"/>
              </a:rPr>
              <a:t>+ Giới từ (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sym typeface="+mn-ea"/>
              </a:rPr>
              <a:t>위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/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sym typeface="+mn-ea"/>
              </a:rPr>
              <a:t>아래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)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sym typeface="+mn-ea"/>
              </a:rPr>
              <a:t>에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sym typeface="+mn-ea"/>
              </a:rPr>
              <a:t>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sym typeface="+mn-ea"/>
              </a:rPr>
              <a:t>있다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sym typeface="+mn-ea"/>
              </a:rPr>
              <a:t>/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sym typeface="+mn-ea"/>
              </a:rPr>
              <a:t>없다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.</a:t>
            </a:r>
            <a:endParaRPr lang="en-US" altLang="ko-KR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2831" y="3213735"/>
            <a:ext cx="44138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Cây ATM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(có) 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ở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tầng 1.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0616" y="3213735"/>
            <a:ext cx="41764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ATM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기는 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1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층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에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있어요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5750" y="5433695"/>
            <a:ext cx="41452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Học sinh </a:t>
            </a:r>
            <a:r>
              <a:rPr lang="en-US" altLang="ko-KR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ở trong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phòng học.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3416" y="5433494"/>
            <a:ext cx="41764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  <a:sym typeface="+mn-ea"/>
              </a:rPr>
              <a:t>학생은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sym typeface="+mn-ea"/>
              </a:rPr>
              <a:t>교실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sym typeface="+mn-ea"/>
              </a:rPr>
              <a:t>안에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sym typeface="+mn-ea"/>
              </a:rPr>
              <a:t>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sym typeface="+mn-ea"/>
              </a:rPr>
              <a:t>있어요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.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7505" y="5972919"/>
            <a:ext cx="388321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Sách </a:t>
            </a:r>
            <a:r>
              <a:rPr lang="en-US" altLang="ko-KR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ở trên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bàn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3416" y="5949424"/>
            <a:ext cx="41764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tx1"/>
                </a:solidFill>
                <a:latin typeface="Gowun Batang" pitchFamily="2" charset="-127"/>
                <a:ea typeface="Gowun Batang" pitchFamily="2" charset="-127"/>
              </a:rPr>
              <a:t>책은</a:t>
            </a:r>
            <a:r>
              <a:rPr lang="en-US" altLang="ko-KR" sz="2200" b="1" dirty="0">
                <a:solidFill>
                  <a:schemeClr val="tx1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solidFill>
                  <a:schemeClr val="tx1"/>
                </a:solidFill>
                <a:latin typeface="Gowun Batang" pitchFamily="2" charset="-127"/>
                <a:ea typeface="Gowun Batang" pitchFamily="2" charset="-127"/>
              </a:rPr>
              <a:t>책상</a:t>
            </a:r>
            <a:r>
              <a:rPr lang="en-US" altLang="ko-KR" sz="2200" b="1" dirty="0">
                <a:solidFill>
                  <a:schemeClr val="tx1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위에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있어요</a:t>
            </a:r>
            <a:r>
              <a:rPr lang="en-US" altLang="ko-KR" sz="2200" b="1" dirty="0">
                <a:solidFill>
                  <a:schemeClr val="tx1"/>
                </a:solidFill>
                <a:latin typeface="Gowun Batang" pitchFamily="2" charset="-127"/>
                <a:ea typeface="Gowun Batang" pitchFamily="2" charset="-127"/>
              </a:rPr>
              <a:t>.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549910" y="2636520"/>
            <a:ext cx="9785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Ví dụ: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549910" y="5438775"/>
            <a:ext cx="9785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Ví dụ:</a:t>
            </a:r>
          </a:p>
        </p:txBody>
      </p:sp>
    </p:spTree>
    <p:extLst>
      <p:ext uri="{BB962C8B-B14F-4D97-AF65-F5344CB8AC3E}">
        <p14:creationId xmlns:p14="http://schemas.microsoft.com/office/powerpoint/2010/main" val="6095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" grpId="0" bldLvl="0" animBg="1"/>
      <p:bldP spid="4" grpId="0"/>
      <p:bldP spid="5" grpId="0"/>
      <p:bldP spid="9" grpId="0"/>
      <p:bldP spid="10" grpId="0"/>
      <p:bldP spid="14" grpId="0"/>
      <p:bldP spid="24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0653DA1E-05A0-5DA9-F107-CE54F91CA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9" y="4058786"/>
            <a:ext cx="6013980" cy="2993570"/>
          </a:xfrm>
          <a:prstGeom prst="rect">
            <a:avLst/>
          </a:prstGeom>
        </p:spPr>
      </p:pic>
      <p:sp>
        <p:nvSpPr>
          <p:cNvPr id="28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5890459"/>
            <a:ext cx="340209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>
                <a:solidFill>
                  <a:schemeClr val="bg1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t>0</a:t>
            </a:r>
            <a:fld id="{00000000-1234-1234-1234-123412341234}" type="slidenum">
              <a:rPr lang="en" smtClean="0">
                <a:solidFill>
                  <a:schemeClr val="bg1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pPr/>
              <a:t>2</a:t>
            </a:fld>
            <a:endParaRPr>
              <a:solidFill>
                <a:schemeClr val="bg1"/>
              </a:solidFill>
              <a:latin typeface="Source Serif 4" panose="02040603050405020204" pitchFamily="18" charset="0"/>
              <a:ea typeface="Source Serif 4" panose="020406030504050202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458B26-6CDF-3815-3652-E3DF8A98EDE0}"/>
              </a:ext>
            </a:extLst>
          </p:cNvPr>
          <p:cNvSpPr/>
          <p:nvPr/>
        </p:nvSpPr>
        <p:spPr>
          <a:xfrm>
            <a:off x="11492465" y="59175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>
              <a:latin typeface="Source Serif 4" panose="02040603050405020204" pitchFamily="18" charset="0"/>
              <a:ea typeface="Source Serif 4" panose="020406030504050202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4D1B2-28B7-401A-5F13-7A245F965E5F}"/>
              </a:ext>
            </a:extLst>
          </p:cNvPr>
          <p:cNvSpPr/>
          <p:nvPr/>
        </p:nvSpPr>
        <p:spPr>
          <a:xfrm>
            <a:off x="9132389" y="59215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>
              <a:latin typeface="Source Serif 4" panose="02040603050405020204" pitchFamily="18" charset="0"/>
              <a:ea typeface="Source Serif 4" panose="02040603050405020204" pitchFamily="18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218549-F5F7-BA8D-D070-2F2900249797}"/>
              </a:ext>
            </a:extLst>
          </p:cNvPr>
          <p:cNvGrpSpPr/>
          <p:nvPr/>
        </p:nvGrpSpPr>
        <p:grpSpPr>
          <a:xfrm>
            <a:off x="9865748" y="6004677"/>
            <a:ext cx="1637983" cy="461665"/>
            <a:chOff x="932006" y="4596578"/>
            <a:chExt cx="1228807" cy="3462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BE5A37-C3EB-2573-4889-38F829814772}"/>
                </a:ext>
              </a:extLst>
            </p:cNvPr>
            <p:cNvSpPr txBox="1"/>
            <p:nvPr/>
          </p:nvSpPr>
          <p:spPr>
            <a:xfrm>
              <a:off x="948818" y="4596578"/>
              <a:ext cx="121199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Trung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tâm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ngoại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ngữ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 </a:t>
              </a:r>
            </a:p>
            <a:p>
              <a:r>
                <a:rPr lang="en-US" sz="1400" b="1">
                  <a:solidFill>
                    <a:srgbClr val="F26E58"/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WANG language</a:t>
              </a:r>
              <a:endParaRPr lang="en-GB" sz="1400" b="1">
                <a:solidFill>
                  <a:srgbClr val="F26E58"/>
                </a:solidFill>
                <a:latin typeface="Source Serif 4" panose="02040603050405020204" pitchFamily="18" charset="0"/>
                <a:ea typeface="Source Serif 4" panose="02040603050405020204" pitchFamily="18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A95DDC-F62B-B14C-B30D-6E06BDA30032}"/>
                </a:ext>
              </a:extLst>
            </p:cNvPr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832FFB-F73A-1297-75AA-F61CA7F0ADD7}"/>
              </a:ext>
            </a:extLst>
          </p:cNvPr>
          <p:cNvCxnSpPr>
            <a:cxnSpLocks/>
          </p:cNvCxnSpPr>
          <p:nvPr/>
        </p:nvCxnSpPr>
        <p:spPr>
          <a:xfrm>
            <a:off x="11492464" y="59215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phic 7">
            <a:extLst>
              <a:ext uri="{FF2B5EF4-FFF2-40B4-BE49-F238E27FC236}">
                <a16:creationId xmlns:a16="http://schemas.microsoft.com/office/drawing/2014/main" id="{C5E95EFC-4C8D-A8FF-4072-4601151F9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06038" y="6038872"/>
            <a:ext cx="393597" cy="381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28F588E-E292-C7C0-239A-2F2E1ABAD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64" y="260647"/>
            <a:ext cx="1433443" cy="4994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03731" y="6108684"/>
            <a:ext cx="685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SVN-Gilroy SemiBold"/>
              </a:rPr>
              <a:t>04</a:t>
            </a:r>
          </a:p>
        </p:txBody>
      </p:sp>
      <p:pic>
        <p:nvPicPr>
          <p:cNvPr id="54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2"/>
          <a:stretch/>
        </p:blipFill>
        <p:spPr bwMode="auto">
          <a:xfrm>
            <a:off x="9622804" y="3580717"/>
            <a:ext cx="2361545" cy="22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133971" y="-253509"/>
            <a:ext cx="4722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</a:t>
            </a:r>
            <a:r>
              <a:rPr lang="ko-KR" altLang="en-US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입니다</a:t>
            </a:r>
            <a:r>
              <a:rPr lang="en-US" altLang="ko-KR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,  N</a:t>
            </a:r>
            <a:r>
              <a:rPr lang="ko-KR" altLang="en-US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입니까</a:t>
            </a:r>
            <a:r>
              <a:rPr lang="en-US" altLang="ko-KR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?</a:t>
            </a:r>
            <a:r>
              <a:rPr lang="ko-KR" altLang="en-US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 </a:t>
            </a:r>
            <a:endParaRPr lang="en-US" altLang="ko-KR" sz="4000" b="1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023" y="436510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udyOlSt BT" pitchFamily="2" charset="0"/>
                <a:ea typeface="Gowun Batang" pitchFamily="2" charset="-127"/>
              </a:rPr>
              <a:t>Ví</a:t>
            </a: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udyOlSt BT" pitchFamily="2" charset="0"/>
                <a:ea typeface="Gowun Batang" pitchFamily="2" charset="-127"/>
              </a:rPr>
              <a:t>dụ</a:t>
            </a: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:</a:t>
            </a:r>
            <a:endParaRPr lang="ko-KR" altLang="en-US" sz="2000" b="1" dirty="0">
              <a:latin typeface="GoudyOlSt BT" pitchFamily="2" charset="0"/>
              <a:ea typeface="Gowun Batang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111" y="4829090"/>
            <a:ext cx="219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GoudyOlSt BT" pitchFamily="2" charset="0"/>
                <a:ea typeface="Gowun Batang" pitchFamily="2" charset="-127"/>
              </a:rPr>
              <a:t>Em</a:t>
            </a: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udyOlSt BT" pitchFamily="2" charset="0"/>
                <a:ea typeface="Gowun Batang" pitchFamily="2" charset="-127"/>
              </a:rPr>
              <a:t>là</a:t>
            </a: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udyOlSt BT" pitchFamily="2" charset="0"/>
                <a:ea typeface="Gowun Batang" pitchFamily="2" charset="-127"/>
              </a:rPr>
              <a:t>Hoàng</a:t>
            </a: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udyOlSt BT" pitchFamily="2" charset="0"/>
                <a:ea typeface="Gowun Batang" pitchFamily="2" charset="-127"/>
              </a:rPr>
              <a:t>Lâm</a:t>
            </a: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.</a:t>
            </a:r>
            <a:endParaRPr lang="ko-KR" altLang="en-US" sz="2000" b="1" dirty="0">
              <a:latin typeface="GoudyOlSt BT" pitchFamily="2" charset="0"/>
              <a:ea typeface="Gowun Batang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2111" y="5333146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GoudyOlSt BT" pitchFamily="2" charset="0"/>
                <a:ea typeface="Gowun Batang" pitchFamily="2" charset="-127"/>
              </a:rPr>
              <a:t>Em</a:t>
            </a: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udyOlSt BT" pitchFamily="2" charset="0"/>
                <a:ea typeface="Gowun Batang" pitchFamily="2" charset="-127"/>
              </a:rPr>
              <a:t>là</a:t>
            </a: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udyOlSt BT" pitchFamily="2" charset="0"/>
                <a:ea typeface="Gowun Batang" pitchFamily="2" charset="-127"/>
              </a:rPr>
              <a:t>Hoàng</a:t>
            </a: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udyOlSt BT" pitchFamily="2" charset="0"/>
                <a:ea typeface="Gowun Batang" pitchFamily="2" charset="-127"/>
              </a:rPr>
              <a:t>Lâm</a:t>
            </a: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udyOlSt BT" pitchFamily="2" charset="0"/>
                <a:ea typeface="Gowun Batang" pitchFamily="2" charset="-127"/>
              </a:rPr>
              <a:t>phải</a:t>
            </a: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udyOlSt BT" pitchFamily="2" charset="0"/>
                <a:ea typeface="Gowun Batang" pitchFamily="2" charset="-127"/>
              </a:rPr>
              <a:t>không</a:t>
            </a: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?</a:t>
            </a:r>
            <a:endParaRPr lang="ko-KR" altLang="en-US" sz="2000" b="1" dirty="0">
              <a:latin typeface="GoudyOlSt BT" pitchFamily="2" charset="0"/>
              <a:ea typeface="Gowun Batang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35942" y="4811932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udyOlSt BT" pitchFamily="2" charset="0"/>
                <a:ea typeface="Gowun Batang" pitchFamily="2" charset="-127"/>
              </a:rPr>
              <a:t>황람</a:t>
            </a:r>
            <a:r>
              <a:rPr lang="ko-KR" altLang="en-US" sz="2000" b="1">
                <a:solidFill>
                  <a:srgbClr val="F96E58"/>
                </a:solidFill>
                <a:latin typeface="GoudyOlSt BT" pitchFamily="2" charset="0"/>
                <a:ea typeface="Gowun Batang" pitchFamily="2" charset="-127"/>
              </a:rPr>
              <a:t>입니다</a:t>
            </a:r>
            <a:r>
              <a:rPr lang="en-US" altLang="ko-KR" sz="2000" b="1">
                <a:latin typeface="GoudyOlSt BT" pitchFamily="2" charset="0"/>
                <a:ea typeface="Gowun Batang" pitchFamily="2" charset="-127"/>
              </a:rPr>
              <a:t>.</a:t>
            </a:r>
            <a:endParaRPr lang="ko-KR" altLang="en-US" sz="2000" b="1">
              <a:latin typeface="GoudyOlSt BT" pitchFamily="2" charset="0"/>
              <a:ea typeface="Gowun Batang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47036" y="5303541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udyOlSt BT" pitchFamily="2" charset="0"/>
                <a:ea typeface="Gowun Batang" pitchFamily="2" charset="-127"/>
              </a:rPr>
              <a:t>황람</a:t>
            </a:r>
            <a:r>
              <a:rPr lang="ko-KR" altLang="en-US" sz="2000" b="1">
                <a:solidFill>
                  <a:srgbClr val="F96E58"/>
                </a:solidFill>
                <a:latin typeface="GoudyOlSt BT" pitchFamily="2" charset="0"/>
                <a:ea typeface="Gowun Batang" pitchFamily="2" charset="-127"/>
              </a:rPr>
              <a:t>입니까</a:t>
            </a:r>
            <a:r>
              <a:rPr lang="en-US" altLang="ko-KR" sz="2000" b="1">
                <a:latin typeface="GoudyOlSt BT" pitchFamily="2" charset="0"/>
                <a:ea typeface="Gowun Batang" pitchFamily="2" charset="-127"/>
              </a:rPr>
              <a:t>?</a:t>
            </a:r>
            <a:endParaRPr lang="ko-KR" altLang="en-US" sz="2000" b="1">
              <a:latin typeface="GoudyOlSt BT" pitchFamily="2" charset="0"/>
              <a:ea typeface="Gowun Batang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8817" y="5765194"/>
            <a:ext cx="2835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GoudyOlSt BT" pitchFamily="2" charset="0"/>
                <a:ea typeface="Gowun Batang" pitchFamily="2" charset="-127"/>
              </a:rPr>
              <a:t>Em</a:t>
            </a: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udyOlSt BT" pitchFamily="2" charset="0"/>
                <a:ea typeface="Gowun Batang" pitchFamily="2" charset="-127"/>
              </a:rPr>
              <a:t>là</a:t>
            </a: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udyOlSt BT" pitchFamily="2" charset="0"/>
                <a:ea typeface="Gowun Batang" pitchFamily="2" charset="-127"/>
              </a:rPr>
              <a:t>nhân</a:t>
            </a: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udyOlSt BT" pitchFamily="2" charset="0"/>
                <a:ea typeface="Gowun Batang" pitchFamily="2" charset="-127"/>
              </a:rPr>
              <a:t>viên</a:t>
            </a: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udyOlSt BT" pitchFamily="2" charset="0"/>
                <a:ea typeface="Gowun Batang" pitchFamily="2" charset="-127"/>
              </a:rPr>
              <a:t>công</a:t>
            </a:r>
            <a:r>
              <a:rPr lang="en-US" altLang="ko-KR" sz="2000" b="1" dirty="0">
                <a:latin typeface="GoudyOlSt BT" pitchFamily="2" charset="0"/>
                <a:ea typeface="Gowun Batang" pitchFamily="2" charset="-127"/>
              </a:rPr>
              <a:t> ty.</a:t>
            </a:r>
            <a:endParaRPr lang="ko-KR" altLang="en-US" sz="2000" b="1" dirty="0">
              <a:latin typeface="GoudyOlSt BT" pitchFamily="2" charset="0"/>
              <a:ea typeface="Gowun Batang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53742" y="5735589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udyOlSt BT" pitchFamily="2" charset="0"/>
                <a:ea typeface="Gowun Batang" pitchFamily="2" charset="-127"/>
              </a:rPr>
              <a:t>회사원</a:t>
            </a:r>
            <a:r>
              <a:rPr lang="ko-KR" altLang="en-US" sz="2000" b="1">
                <a:solidFill>
                  <a:srgbClr val="F96E58"/>
                </a:solidFill>
                <a:latin typeface="GoudyOlSt BT" pitchFamily="2" charset="0"/>
                <a:ea typeface="Gowun Batang" pitchFamily="2" charset="-127"/>
              </a:rPr>
              <a:t>입니다</a:t>
            </a:r>
            <a:r>
              <a:rPr lang="en-US" altLang="ko-KR" sz="2000" b="1">
                <a:latin typeface="GoudyOlSt BT" pitchFamily="2" charset="0"/>
                <a:ea typeface="Gowun Batang" pitchFamily="2" charset="-127"/>
              </a:rPr>
              <a:t>.</a:t>
            </a:r>
            <a:endParaRPr lang="ko-KR" altLang="en-US" sz="2000" b="1">
              <a:latin typeface="GoudyOlSt BT" pitchFamily="2" charset="0"/>
              <a:ea typeface="Gowun Batang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8817" y="6197242"/>
            <a:ext cx="4187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GoudyOlSt BT" pitchFamily="2" charset="0"/>
                <a:ea typeface="Gowun Batang" pitchFamily="2" charset="-127"/>
              </a:rPr>
              <a:t>Em là nhân viên công ty phải không?</a:t>
            </a:r>
            <a:endParaRPr lang="ko-KR" altLang="en-US" sz="2000" b="1">
              <a:latin typeface="GoudyOlSt BT" pitchFamily="2" charset="0"/>
              <a:ea typeface="Gowun Batang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53742" y="6167637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udyOlSt BT" pitchFamily="2" charset="0"/>
                <a:ea typeface="Gowun Batang" pitchFamily="2" charset="-127"/>
              </a:rPr>
              <a:t>회사원</a:t>
            </a:r>
            <a:r>
              <a:rPr lang="ko-KR" altLang="en-US" sz="2000" b="1">
                <a:solidFill>
                  <a:srgbClr val="F96E58"/>
                </a:solidFill>
                <a:latin typeface="GoudyOlSt BT" pitchFamily="2" charset="0"/>
                <a:ea typeface="Gowun Batang" pitchFamily="2" charset="-127"/>
              </a:rPr>
              <a:t>입니까</a:t>
            </a:r>
            <a:r>
              <a:rPr lang="en-US" altLang="ko-KR" sz="2000" b="1">
                <a:latin typeface="GoudyOlSt BT" pitchFamily="2" charset="0"/>
                <a:ea typeface="Gowun Batang" pitchFamily="2" charset="-127"/>
              </a:rPr>
              <a:t>?</a:t>
            </a:r>
            <a:endParaRPr lang="ko-KR" altLang="en-US" sz="2000" b="1">
              <a:latin typeface="GoudyOlSt BT" pitchFamily="2" charset="0"/>
              <a:ea typeface="Gowun Batang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E0A20A-BAD4-41A8-90A9-C56712782655}"/>
              </a:ext>
            </a:extLst>
          </p:cNvPr>
          <p:cNvSpPr txBox="1"/>
          <p:nvPr/>
        </p:nvSpPr>
        <p:spPr>
          <a:xfrm>
            <a:off x="358817" y="920914"/>
            <a:ext cx="9482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N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입니다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: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L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à 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đuôi kết thúc câu Trần thuật/câu kể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của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động từ ‘N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이다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’ (Là ...)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. </a:t>
            </a:r>
            <a:endParaRPr lang="vi-VN" altLang="ko-KR" sz="2000" b="1" dirty="0"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N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입니까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?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L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à 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đuôi kết thúc câu Nghi vấn/ câu hỏi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của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động từ ‘N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이다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’ (Là ...)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. </a:t>
            </a:r>
            <a:endParaRPr lang="ko-KR" altLang="en-US" sz="2000" b="1" dirty="0"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ABA772-F960-4D31-A626-7CDAD83F7B2B}"/>
              </a:ext>
            </a:extLst>
          </p:cNvPr>
          <p:cNvSpPr txBox="1"/>
          <p:nvPr/>
        </p:nvSpPr>
        <p:spPr>
          <a:xfrm>
            <a:off x="358816" y="1640994"/>
            <a:ext cx="112802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‘N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입니다</a:t>
            </a:r>
            <a:r>
              <a:rPr lang="vi-VN" altLang="ko-KR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/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입니까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?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: S</a:t>
            </a:r>
            <a:r>
              <a:rPr lang="vi-VN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ử dụng khi giao tiếp với người mới quen biết, người lớn tuổi hơn, người có </a:t>
            </a:r>
            <a:endParaRPr lang="en-US" sz="2000" dirty="0"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chức vụ/</a:t>
            </a:r>
            <a:r>
              <a:rPr lang="en-US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địa vị cao hơn hoặc trong các tình huống, bối cảnh mang tính chính thức, trang trọng, ...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778504-65EB-4A0F-8DC6-51F8A355AF0E}"/>
              </a:ext>
            </a:extLst>
          </p:cNvPr>
          <p:cNvSpPr txBox="1"/>
          <p:nvPr/>
        </p:nvSpPr>
        <p:spPr>
          <a:xfrm>
            <a:off x="514430" y="2483131"/>
            <a:ext cx="4187365" cy="1631216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Câu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trần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thuật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N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입니다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.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 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=&gt; 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Là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N.</a:t>
            </a:r>
            <a:endParaRPr lang="vi-VN" altLang="ko-KR" sz="2000" b="1" dirty="0"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  <a:p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VD: </a:t>
            </a:r>
            <a:r>
              <a:rPr lang="ko-KR" altLang="en-US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한국어 선생님입니다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. </a:t>
            </a:r>
            <a:endParaRPr lang="vi-VN" altLang="ko-KR" sz="2000" dirty="0"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  <a:p>
            <a:r>
              <a:rPr lang="vi-VN" altLang="ko-KR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      Là giáo viên tiếng Hàn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altLang="ko-KR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endParaRPr lang="en-US" altLang="ko-KR" sz="2000" dirty="0"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     </a:t>
            </a:r>
            <a:r>
              <a:rPr lang="ko-KR" altLang="en-US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시계입니다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.</a:t>
            </a:r>
            <a:r>
              <a:rPr lang="vi-VN" altLang="ko-KR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Là chiếc đồng hồ</a:t>
            </a:r>
            <a:endParaRPr lang="ko-KR" altLang="en-US" sz="2000" dirty="0"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C850CE-D8FA-46C2-81CC-8595F1D580BC}"/>
              </a:ext>
            </a:extLst>
          </p:cNvPr>
          <p:cNvSpPr txBox="1"/>
          <p:nvPr/>
        </p:nvSpPr>
        <p:spPr>
          <a:xfrm>
            <a:off x="4870275" y="2517864"/>
            <a:ext cx="6264697" cy="1631216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Câu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nghi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vấn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:</a:t>
            </a:r>
            <a:endParaRPr lang="en-US" altLang="ko-KR" sz="2000" b="1" dirty="0"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N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입니까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?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 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=&gt; 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Là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N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phải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không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?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Có phải là N không?</a:t>
            </a:r>
            <a:endParaRPr lang="en-US" altLang="ko-KR" sz="2000" b="1" dirty="0"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VD:  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한국어 선생님입니까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? </a:t>
            </a:r>
          </a:p>
          <a:p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       </a:t>
            </a:r>
            <a:r>
              <a:rPr lang="vi-VN" altLang="ko-KR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Là giáo viên tiếng Hàn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altLang="ko-KR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phải không?</a:t>
            </a:r>
            <a:endParaRPr lang="en-US" altLang="ko-KR" sz="2000" dirty="0"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       </a:t>
            </a:r>
            <a:r>
              <a:rPr lang="ko-KR" altLang="en-US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시계입니까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?</a:t>
            </a:r>
            <a:r>
              <a:rPr lang="vi-VN" altLang="ko-KR" sz="2000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Là chiếc đồng hồ phải không?</a:t>
            </a:r>
            <a:endParaRPr lang="ko-KR" altLang="en-US" sz="2000" dirty="0"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7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30" grpId="0"/>
      <p:bldP spid="41" grpId="0" animBg="1"/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9" y="3580717"/>
            <a:ext cx="6013980" cy="3471639"/>
          </a:xfrm>
          <a:prstGeom prst="rect">
            <a:avLst/>
          </a:prstGeom>
        </p:spPr>
      </p:pic>
      <p:sp>
        <p:nvSpPr>
          <p:cNvPr id="28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5890459"/>
            <a:ext cx="340209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b="1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fld id="{00000000-1234-1234-1234-123412341234}" type="slidenum">
              <a:rPr lang="en-GB" b="1" smtClean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20</a:t>
            </a:fld>
            <a:endParaRPr b="1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92465" y="59175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32389" y="59215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865748" y="6004677"/>
            <a:ext cx="1637983" cy="461665"/>
            <a:chOff x="932006" y="4596578"/>
            <a:chExt cx="1228807" cy="346249"/>
          </a:xfrm>
        </p:grpSpPr>
        <p:sp>
          <p:nvSpPr>
            <p:cNvPr id="34" name="TextBox 33"/>
            <p:cNvSpPr txBox="1"/>
            <p:nvPr/>
          </p:nvSpPr>
          <p:spPr>
            <a:xfrm>
              <a:off x="948818" y="4596578"/>
              <a:ext cx="121199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4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4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>
            <a:off x="11492464" y="59215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06038" y="6038872"/>
            <a:ext cx="393597" cy="381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64" y="260647"/>
            <a:ext cx="1433443" cy="4994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03731" y="6108684"/>
            <a:ext cx="685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07</a:t>
            </a:r>
            <a:endParaRPr lang="en-US" sz="9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850" y="956945"/>
            <a:ext cx="11658202" cy="2571858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‘-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에</a:t>
            </a:r>
            <a:r>
              <a:rPr lang="vi-VN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’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còn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được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gắn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vào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sau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Danh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từ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chỉ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nơi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chốn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để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thể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hiện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đích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đến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/điểm đến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của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hành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động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. Động từ chính làm vị ngữ trong câu luôn là những động từ có tính 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di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chuyển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/ chuyển động (Về hành động hoặc tín hiệu) như: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가다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(đi)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오다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(đến)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다니다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(đi lại)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도착하다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(tới nơi, đến nơi)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,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전화하다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(gọi điện thoại)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앉다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(ngồi)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눕다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(nằm)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,…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Cấu trúc ứng dụng: N nơi chốn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에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+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가다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/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오다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/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다니다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/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도착하다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...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1196205" y="4433334"/>
            <a:ext cx="388321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A: Bạn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đâu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vậy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?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5950396" y="4427619"/>
            <a:ext cx="4176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어디에 가요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?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55615" y="5098489"/>
            <a:ext cx="388321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B: Tôi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đi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đến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công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ty.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5950396" y="5109284"/>
            <a:ext cx="4176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회사에 가요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8" name="TextBox 14"/>
          <p:cNvSpPr txBox="1"/>
          <p:nvPr/>
        </p:nvSpPr>
        <p:spPr>
          <a:xfrm>
            <a:off x="262270" y="4111590"/>
            <a:ext cx="9785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Ví dụ: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1196990" y="5734650"/>
            <a:ext cx="47498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altLang="en-US" sz="2200" b="1" dirty="0" err="1">
                <a:latin typeface="Gowun Batang" pitchFamily="2" charset="-127"/>
                <a:ea typeface="Gowun Batang" pitchFamily="2" charset="-127"/>
              </a:rPr>
              <a:t>Tôi</a:t>
            </a:r>
            <a:r>
              <a:rPr lang="en-SG" altLang="en-US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SG" altLang="en-US" sz="2200" b="1" dirty="0" err="1">
                <a:latin typeface="Gowun Batang" pitchFamily="2" charset="-127"/>
                <a:ea typeface="Gowun Batang" pitchFamily="2" charset="-127"/>
              </a:rPr>
              <a:t>đến</a:t>
            </a:r>
            <a:r>
              <a:rPr lang="en-SG" altLang="en-US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en-US" sz="2200" b="1" dirty="0">
                <a:latin typeface="Gowun Batang" pitchFamily="2" charset="-127"/>
                <a:ea typeface="Gowun Batang" pitchFamily="2" charset="-127"/>
              </a:rPr>
              <a:t>T</a:t>
            </a:r>
            <a:r>
              <a:rPr lang="en-SG" altLang="en-US" sz="2200" b="1" dirty="0">
                <a:latin typeface="Gowun Batang" pitchFamily="2" charset="-127"/>
                <a:ea typeface="Gowun Batang" pitchFamily="2" charset="-127"/>
              </a:rPr>
              <a:t>rung </a:t>
            </a:r>
            <a:r>
              <a:rPr lang="en-SG" altLang="en-US" sz="2200" b="1" dirty="0" err="1">
                <a:latin typeface="Gowun Batang" pitchFamily="2" charset="-127"/>
                <a:ea typeface="Gowun Batang" pitchFamily="2" charset="-127"/>
              </a:rPr>
              <a:t>tâm</a:t>
            </a:r>
            <a:r>
              <a:rPr lang="en-SG" altLang="en-US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en-US" sz="2200" b="1" dirty="0">
                <a:latin typeface="Gowun Batang" pitchFamily="2" charset="-127"/>
                <a:ea typeface="Gowun Batang" pitchFamily="2" charset="-127"/>
              </a:rPr>
              <a:t>T</a:t>
            </a:r>
            <a:r>
              <a:rPr lang="en-SG" altLang="en-US" sz="2200" b="1" dirty="0" err="1">
                <a:latin typeface="Gowun Batang" pitchFamily="2" charset="-127"/>
                <a:ea typeface="Gowun Batang" pitchFamily="2" charset="-127"/>
              </a:rPr>
              <a:t>hương</a:t>
            </a:r>
            <a:r>
              <a:rPr lang="en-SG" altLang="en-US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SG" altLang="en-US" sz="2200" b="1" dirty="0" err="1">
                <a:latin typeface="Gowun Batang" pitchFamily="2" charset="-127"/>
                <a:ea typeface="Gowun Batang" pitchFamily="2" charset="-127"/>
              </a:rPr>
              <a:t>mại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 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0" name="TextBox 9"/>
          <p:cNvSpPr txBox="1"/>
          <p:nvPr/>
        </p:nvSpPr>
        <p:spPr>
          <a:xfrm>
            <a:off x="5972621" y="5728734"/>
            <a:ext cx="41764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백화점에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갑니다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.</a:t>
            </a:r>
          </a:p>
        </p:txBody>
      </p:sp>
      <p:pic>
        <p:nvPicPr>
          <p:cNvPr id="4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2"/>
          <a:stretch>
            <a:fillRect/>
          </a:stretch>
        </p:blipFill>
        <p:spPr bwMode="auto">
          <a:xfrm>
            <a:off x="9535857" y="3473571"/>
            <a:ext cx="2319195" cy="24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3971" y="-253509"/>
            <a:ext cx="5750292" cy="1138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</a:t>
            </a:r>
            <a:r>
              <a:rPr lang="vi-VN" altLang="ko-KR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(địa điểm)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에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(</a:t>
            </a:r>
            <a:r>
              <a:rPr lang="vi-VN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2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)</a:t>
            </a:r>
            <a:r>
              <a:rPr lang="vi-VN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: Đến/tới N</a:t>
            </a:r>
            <a:endParaRPr lang="en-US" altLang="ko-KR" sz="4000" b="1" dirty="0">
              <a:solidFill>
                <a:srgbClr val="F96E58"/>
              </a:solidFill>
              <a:highlight>
                <a:srgbClr val="00FFFF"/>
              </a:highlight>
              <a:latin typeface="Gowun Batang" pitchFamily="2" charset="-127"/>
              <a:ea typeface="Gowun Batang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06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/>
      <p:bldP spid="11" grpId="0"/>
      <p:bldP spid="12" grpId="0"/>
      <p:bldP spid="13" grpId="0"/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7" y="3580679"/>
            <a:ext cx="6012414" cy="3470735"/>
          </a:xfrm>
          <a:prstGeom prst="rect">
            <a:avLst/>
          </a:prstGeom>
        </p:spPr>
      </p:pic>
      <p:sp>
        <p:nvSpPr>
          <p:cNvPr id="28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6942" y="5889818"/>
            <a:ext cx="340120" cy="24233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GB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fld id="{00000000-1234-1234-1234-123412341234}" type="slidenum">
              <a:rPr lang="en-GB" smtClean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21</a:t>
            </a:fld>
            <a:endParaRPr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84" y="261474"/>
            <a:ext cx="1433070" cy="49933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8972" y="1168213"/>
            <a:ext cx="5471183" cy="1200016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r>
              <a:rPr lang="en-US" altLang="ko-KR" sz="5998" b="1" dirty="0">
                <a:ln w="0"/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04 </a:t>
            </a:r>
            <a:r>
              <a:rPr lang="ko-KR" altLang="en-US" sz="5998" b="1" dirty="0">
                <a:ln w="0"/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과</a:t>
            </a:r>
            <a:r>
              <a:rPr lang="en-US" altLang="ko-KR" sz="5998" b="1" dirty="0">
                <a:ln w="0"/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  </a:t>
            </a:r>
            <a:r>
              <a:rPr lang="ko-KR" altLang="en-US" sz="7198" b="1" dirty="0">
                <a:ln w="0"/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날씨</a:t>
            </a:r>
            <a:endParaRPr lang="en-US" altLang="ko-KR" sz="7198" b="1" dirty="0">
              <a:ln w="0"/>
              <a:solidFill>
                <a:srgbClr val="F96E58"/>
              </a:solidFill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4656" y="2148381"/>
            <a:ext cx="5409046" cy="156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7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학교생활이 즐거워요</a:t>
            </a:r>
            <a:endParaRPr lang="en-US" altLang="ko-KR" sz="4799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7729" y="3716422"/>
            <a:ext cx="4644614" cy="1753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_</a:t>
            </a:r>
            <a:r>
              <a:rPr lang="ko-KR" altLang="en-US" sz="35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어휘 </a:t>
            </a:r>
            <a:r>
              <a:rPr lang="en-US" altLang="ko-KR" sz="35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&amp; </a:t>
            </a:r>
            <a:r>
              <a:rPr lang="ko-KR" altLang="en-US" sz="35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표현</a:t>
            </a:r>
            <a:r>
              <a:rPr lang="en-US" altLang="ko-KR" sz="35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&amp; </a:t>
            </a:r>
            <a:r>
              <a:rPr lang="ko-KR" altLang="en-US" sz="35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문법</a:t>
            </a:r>
            <a:r>
              <a:rPr lang="en-US" altLang="ko-KR" sz="35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_</a:t>
            </a:r>
          </a:p>
          <a:p>
            <a:pPr algn="ctr">
              <a:lnSpc>
                <a:spcPct val="150000"/>
              </a:lnSpc>
            </a:pPr>
            <a:r>
              <a:rPr lang="en-US" altLang="ko-KR" sz="35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-</a:t>
            </a:r>
            <a:r>
              <a:rPr lang="ko-KR" altLang="en-US" sz="35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듣고 말하기</a:t>
            </a:r>
            <a:r>
              <a:rPr lang="en-US" altLang="ko-KR" sz="35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-</a:t>
            </a:r>
          </a:p>
        </p:txBody>
      </p:sp>
      <p:pic>
        <p:nvPicPr>
          <p:cNvPr id="101" name="Picture 100"/>
          <p:cNvPicPr/>
          <p:nvPr/>
        </p:nvPicPr>
        <p:blipFill>
          <a:blip r:embed="rId5">
            <a:clrChange>
              <a:clrFrom>
                <a:srgbClr val="D7EEFE">
                  <a:alpha val="100000"/>
                </a:srgbClr>
              </a:clrFrom>
              <a:clrTo>
                <a:srgbClr val="D7EEFE">
                  <a:alpha val="100000"/>
                  <a:alpha val="0"/>
                </a:srgbClr>
              </a:clrTo>
            </a:clrChange>
          </a:blip>
          <a:srcRect b="27303"/>
          <a:stretch>
            <a:fillRect/>
          </a:stretch>
        </p:blipFill>
        <p:spPr>
          <a:xfrm>
            <a:off x="6434049" y="921404"/>
            <a:ext cx="5310392" cy="399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Box 2"/>
          <p:cNvSpPr txBox="1"/>
          <p:nvPr/>
        </p:nvSpPr>
        <p:spPr>
          <a:xfrm>
            <a:off x="45708" y="5690916"/>
            <a:ext cx="6237885" cy="82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99" b="1" dirty="0">
                <a:latin typeface="Gowun Batang" pitchFamily="2" charset="-127"/>
                <a:ea typeface="Gowun Batang" pitchFamily="2" charset="-127"/>
              </a:rPr>
              <a:t>[WANG X SRV] _</a:t>
            </a:r>
            <a:r>
              <a:rPr lang="ko-KR" altLang="en-US" sz="2399" b="1" dirty="0">
                <a:latin typeface="Gowun Batang" pitchFamily="2" charset="-127"/>
                <a:ea typeface="Gowun Batang" pitchFamily="2" charset="-127"/>
              </a:rPr>
              <a:t> 삼성사원을 위한  </a:t>
            </a:r>
            <a:endParaRPr lang="vi-VN" altLang="ko-KR" sz="2399" b="1" dirty="0">
              <a:latin typeface="Gowun Batang" pitchFamily="2" charset="-127"/>
              <a:ea typeface="Gowun Batang" pitchFamily="2" charset="-127"/>
            </a:endParaRPr>
          </a:p>
          <a:p>
            <a:pPr algn="ctr"/>
            <a:r>
              <a:rPr lang="en-SG" altLang="en-US" sz="23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Basic</a:t>
            </a:r>
            <a:r>
              <a:rPr lang="en-US" altLang="ko-KR" sz="23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399" b="1" dirty="0">
                <a:latin typeface="Gowun Batang" pitchFamily="2" charset="-127"/>
                <a:ea typeface="Gowun Batang" pitchFamily="2" charset="-127"/>
              </a:rPr>
              <a:t>한국어</a:t>
            </a:r>
            <a:r>
              <a:rPr lang="vi-VN" altLang="ko-KR" sz="2399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399" b="1" dirty="0">
                <a:latin typeface="Gowun Batang" pitchFamily="2" charset="-127"/>
                <a:ea typeface="Gowun Batang" pitchFamily="2" charset="-127"/>
              </a:rPr>
              <a:t>과정</a:t>
            </a:r>
            <a:endParaRPr lang="en-US" sz="2399" b="1" dirty="0">
              <a:latin typeface="Gowun Batang" pitchFamily="2" charset="-127"/>
              <a:ea typeface="Gowun Batang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90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669669" y="-216165"/>
            <a:ext cx="6013980" cy="3470735"/>
          </a:xfrm>
          <a:prstGeom prst="rect">
            <a:avLst/>
          </a:prstGeom>
        </p:spPr>
      </p:pic>
      <p:sp>
        <p:nvSpPr>
          <p:cNvPr id="41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5889818"/>
            <a:ext cx="340209" cy="24233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GB" b="1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fld id="{00000000-1234-1234-1234-123412341234}" type="slidenum">
              <a:rPr lang="en-GB" b="1" smtClean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22</a:t>
            </a:fld>
            <a:endParaRPr b="1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92464" y="5916916"/>
            <a:ext cx="382368" cy="604993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32388" y="5920878"/>
            <a:ext cx="2742446" cy="604993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/>
            <a:endParaRPr lang="en-GB" sz="1799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9865748" y="6004017"/>
            <a:ext cx="1637983" cy="430775"/>
            <a:chOff x="932006" y="4596578"/>
            <a:chExt cx="1228807" cy="323165"/>
          </a:xfrm>
        </p:grpSpPr>
        <p:sp>
          <p:nvSpPr>
            <p:cNvPr id="47" name="TextBox 46"/>
            <p:cNvSpPr txBox="1"/>
            <p:nvPr/>
          </p:nvSpPr>
          <p:spPr>
            <a:xfrm>
              <a:off x="948818" y="4596578"/>
              <a:ext cx="12119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3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3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>
            <a:off x="11492464" y="5920875"/>
            <a:ext cx="0" cy="60499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Graphic 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306038" y="6038192"/>
            <a:ext cx="393597" cy="38090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64" y="261474"/>
            <a:ext cx="1433443" cy="49933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503731" y="6107986"/>
            <a:ext cx="685094" cy="230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r>
              <a:rPr lang="en-US" altLang="ko-KR" sz="9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5</a:t>
            </a:r>
            <a:endParaRPr lang="en-US" sz="900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pic>
        <p:nvPicPr>
          <p:cNvPr id="72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2"/>
          <a:stretch>
            <a:fillRect/>
          </a:stretch>
        </p:blipFill>
        <p:spPr bwMode="auto">
          <a:xfrm>
            <a:off x="9247824" y="3241116"/>
            <a:ext cx="2319195" cy="240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021313" y="129765"/>
            <a:ext cx="10163703" cy="70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9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Bất quy tắc của ‘</a:t>
            </a:r>
            <a:r>
              <a:rPr lang="ko-KR" altLang="en-US" sz="39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ㅂ</a:t>
            </a:r>
            <a:r>
              <a:rPr lang="en-US" altLang="ko-KR" sz="39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82" y="782370"/>
            <a:ext cx="10184623" cy="1107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97" indent="-342797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V/A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có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patchim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‘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ㅂ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khi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gặp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Nguyên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âm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thì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‘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ㅂ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sẽ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biến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mất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và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thay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vào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đó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là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kết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hợp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với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nguyên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âm</a:t>
            </a:r>
            <a:r>
              <a:rPr lang="en-GB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‘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우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</a:t>
            </a:r>
            <a:endParaRPr lang="ko-KR" altLang="ko-KR" sz="2199" b="1" dirty="0"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0597" y="2698630"/>
            <a:ext cx="1538803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Nóng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: 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덥다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491623" y="2826643"/>
            <a:ext cx="215968" cy="143978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65972" y="2697060"/>
            <a:ext cx="433019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99" b="1">
                <a:latin typeface="Gowun Batang" pitchFamily="2" charset="-127"/>
                <a:ea typeface="Gowun Batang" pitchFamily="2" charset="-127"/>
              </a:rPr>
              <a:t>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6647" y="2635208"/>
            <a:ext cx="41859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99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19443" y="2696747"/>
            <a:ext cx="1038796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99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아</a:t>
            </a:r>
            <a:r>
              <a:rPr lang="en-US" altLang="ko-KR" sz="2199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.</a:t>
            </a:r>
            <a:r>
              <a:rPr lang="ko-KR" altLang="en-US" sz="2199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어요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310720" y="2824761"/>
            <a:ext cx="215968" cy="143978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86997" y="2696747"/>
            <a:ext cx="700650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99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더우</a:t>
            </a:r>
            <a:endParaRPr lang="ko-KR" altLang="en-US" sz="2199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8253031" y="2803275"/>
            <a:ext cx="215968" cy="143978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58310" y="2662325"/>
            <a:ext cx="941038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더워요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563" y="1938572"/>
            <a:ext cx="5856169" cy="430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altLang="ko-KR" sz="2199" u="sng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Ví</a:t>
            </a:r>
            <a:r>
              <a:rPr lang="en-US" altLang="ko-KR" sz="2199" u="sng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u="sng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dụ</a:t>
            </a:r>
            <a:r>
              <a:rPr lang="en-US" altLang="ko-KR" sz="2199" u="sng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: </a:t>
            </a:r>
            <a:r>
              <a:rPr lang="en-US" altLang="ko-KR" sz="2199" u="sng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từ</a:t>
            </a:r>
            <a:r>
              <a:rPr lang="en-US" altLang="ko-KR" sz="2199" u="sng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 </a:t>
            </a:r>
            <a:r>
              <a:rPr lang="ko-KR" altLang="en-US" sz="2199" u="sng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덥다 </a:t>
            </a:r>
            <a:r>
              <a:rPr lang="en-US" altLang="ko-KR" sz="2199" u="sng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khi</a:t>
            </a:r>
            <a:r>
              <a:rPr lang="en-US" altLang="ko-KR" sz="2199" u="sng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u="sng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kết</a:t>
            </a:r>
            <a:r>
              <a:rPr lang="en-US" altLang="ko-KR" sz="2199" u="sng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u="sng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hợp</a:t>
            </a:r>
            <a:r>
              <a:rPr lang="en-US" altLang="ko-KR" sz="2199" u="sng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u="sng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với</a:t>
            </a:r>
            <a:r>
              <a:rPr lang="en-US" altLang="ko-KR" sz="2199" u="sng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u="sng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đuôi</a:t>
            </a:r>
            <a:r>
              <a:rPr lang="en-US" altLang="ko-KR" sz="2199" u="sng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ko-KR" altLang="en-US" sz="2199" u="sng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아</a:t>
            </a:r>
            <a:r>
              <a:rPr lang="en-US" altLang="ko-KR" sz="2199" u="sng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/</a:t>
            </a:r>
            <a:r>
              <a:rPr lang="ko-KR" altLang="en-US" sz="2199" u="sng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어요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48302" y="2613910"/>
            <a:ext cx="41859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99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81097" y="2675450"/>
            <a:ext cx="689432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어요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4882" y="3449490"/>
            <a:ext cx="9241855" cy="1614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97" indent="-342797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Lưu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ý</a:t>
            </a:r>
            <a:endParaRPr lang="en-US" altLang="ko-KR" sz="2199" b="1" dirty="0"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  <a:p>
            <a:pPr marL="342797" indent="-34279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Với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2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từ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 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돕다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, 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곱다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khi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gặp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Nguyên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âm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(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ngoại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trừ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‘</a:t>
            </a:r>
            <a:r>
              <a:rPr lang="ko-KR" altLang="en-US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으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’),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thì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‘</a:t>
            </a:r>
            <a:r>
              <a:rPr lang="ko-KR" altLang="en-US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ㅂ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sẽ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biến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mất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và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thay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vào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đó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là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kết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hợp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với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nguyên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âm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‘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오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</a:t>
            </a:r>
            <a:endParaRPr lang="ko-KR" altLang="ko-KR" sz="2199" b="1" dirty="0"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</p:txBody>
      </p:sp>
      <p:sp>
        <p:nvSpPr>
          <p:cNvPr id="4" name="TextBox 40"/>
          <p:cNvSpPr txBox="1"/>
          <p:nvPr/>
        </p:nvSpPr>
        <p:spPr>
          <a:xfrm>
            <a:off x="762415" y="5356967"/>
            <a:ext cx="1509957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Giúp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: 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돕다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2400829" y="5475698"/>
            <a:ext cx="215968" cy="143978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67229" y="5365898"/>
            <a:ext cx="455455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99" b="1">
                <a:latin typeface="Gowun Batang" pitchFamily="2" charset="-127"/>
                <a:ea typeface="Gowun Batang" pitchFamily="2" charset="-127"/>
              </a:rPr>
              <a:t>돕</a:t>
            </a:r>
          </a:p>
        </p:txBody>
      </p:sp>
      <p:sp>
        <p:nvSpPr>
          <p:cNvPr id="5" name="TextBox 43"/>
          <p:cNvSpPr txBox="1"/>
          <p:nvPr/>
        </p:nvSpPr>
        <p:spPr>
          <a:xfrm>
            <a:off x="3280189" y="5304358"/>
            <a:ext cx="41859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99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+</a:t>
            </a:r>
          </a:p>
        </p:txBody>
      </p:sp>
      <p:sp>
        <p:nvSpPr>
          <p:cNvPr id="8" name="TextBox 44"/>
          <p:cNvSpPr txBox="1"/>
          <p:nvPr/>
        </p:nvSpPr>
        <p:spPr>
          <a:xfrm>
            <a:off x="3711068" y="5365898"/>
            <a:ext cx="1038796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99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아</a:t>
            </a:r>
            <a:r>
              <a:rPr lang="en-US" altLang="ko-KR" sz="2199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.</a:t>
            </a:r>
            <a:r>
              <a:rPr lang="ko-KR" altLang="en-US" sz="2199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어요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904479" y="5455920"/>
            <a:ext cx="215968" cy="143978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0" name="TextBox 46"/>
          <p:cNvSpPr txBox="1"/>
          <p:nvPr/>
        </p:nvSpPr>
        <p:spPr>
          <a:xfrm>
            <a:off x="5349853" y="5356967"/>
            <a:ext cx="697445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99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도오</a:t>
            </a:r>
            <a:endParaRPr lang="ko-KR" altLang="en-US" sz="2199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426541" y="5493911"/>
            <a:ext cx="215968" cy="143978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2" name="TextBox 48"/>
          <p:cNvSpPr txBox="1"/>
          <p:nvPr/>
        </p:nvSpPr>
        <p:spPr>
          <a:xfrm>
            <a:off x="7888668" y="5329414"/>
            <a:ext cx="965078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99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도와요</a:t>
            </a:r>
            <a:endParaRPr lang="ko-KR" altLang="en-US" sz="2199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04731" y="5283471"/>
            <a:ext cx="41859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99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+</a:t>
            </a:r>
          </a:p>
        </p:txBody>
      </p:sp>
      <p:sp>
        <p:nvSpPr>
          <p:cNvPr id="13" name="TextBox 50"/>
          <p:cNvSpPr txBox="1"/>
          <p:nvPr/>
        </p:nvSpPr>
        <p:spPr>
          <a:xfrm>
            <a:off x="6581144" y="5347685"/>
            <a:ext cx="705458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99" b="1">
                <a:latin typeface="Gowun Batang" pitchFamily="2" charset="-127"/>
                <a:ea typeface="Gowun Batang" pitchFamily="2" charset="-127"/>
              </a:rPr>
              <a:t>아요</a:t>
            </a:r>
          </a:p>
        </p:txBody>
      </p:sp>
    </p:spTree>
    <p:extLst>
      <p:ext uri="{BB962C8B-B14F-4D97-AF65-F5344CB8AC3E}">
        <p14:creationId xmlns:p14="http://schemas.microsoft.com/office/powerpoint/2010/main" val="94647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bldLvl="0" animBg="1"/>
      <p:bldP spid="2" grpId="0" bldLvl="0" animBg="1"/>
      <p:bldP spid="21" grpId="0" bldLvl="0" animBg="1"/>
      <p:bldP spid="22" grpId="0"/>
      <p:bldP spid="23" grpId="0" bldLvl="0" animBg="1"/>
      <p:bldP spid="3" grpId="0" bldLvl="0" animBg="1"/>
      <p:bldP spid="25" grpId="0" bldLvl="0" animBg="1"/>
      <p:bldP spid="33" grpId="0" bldLvl="0" animBg="1"/>
      <p:bldP spid="35" grpId="0" bldLvl="0" animBg="1"/>
      <p:bldP spid="7" grpId="0"/>
      <p:bldP spid="36" grpId="0"/>
      <p:bldP spid="37" grpId="0" bldLvl="0" animBg="1"/>
      <p:bldP spid="40" grpId="0"/>
      <p:bldP spid="4" grpId="0" bldLvl="0" animBg="1"/>
      <p:bldP spid="42" grpId="0" bldLvl="0" animBg="1"/>
      <p:bldP spid="43" grpId="0" bldLvl="0" animBg="1"/>
      <p:bldP spid="5" grpId="0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50" grpId="0"/>
      <p:bldP spid="1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5889818"/>
            <a:ext cx="340209" cy="24233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GB" b="1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fld id="{00000000-1234-1234-1234-123412341234}" type="slidenum">
              <a:rPr lang="en-GB" b="1" smtClean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23</a:t>
            </a:fld>
            <a:endParaRPr b="1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92464" y="5916916"/>
            <a:ext cx="382368" cy="604993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32388" y="5920878"/>
            <a:ext cx="2742446" cy="604993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/>
            <a:endParaRPr lang="en-GB" sz="1799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9865748" y="6004017"/>
            <a:ext cx="1637983" cy="430775"/>
            <a:chOff x="932006" y="4596578"/>
            <a:chExt cx="1228807" cy="323165"/>
          </a:xfrm>
        </p:grpSpPr>
        <p:sp>
          <p:nvSpPr>
            <p:cNvPr id="47" name="TextBox 46"/>
            <p:cNvSpPr txBox="1"/>
            <p:nvPr/>
          </p:nvSpPr>
          <p:spPr>
            <a:xfrm>
              <a:off x="948818" y="4596578"/>
              <a:ext cx="12119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3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3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>
            <a:off x="11492464" y="5920875"/>
            <a:ext cx="0" cy="60499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06038" y="6038192"/>
            <a:ext cx="393597" cy="38090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64" y="261474"/>
            <a:ext cx="1433443" cy="49933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503731" y="6107986"/>
            <a:ext cx="685094" cy="230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r>
              <a:rPr lang="en-US" altLang="ko-KR" sz="9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6</a:t>
            </a:r>
            <a:endParaRPr lang="en-US" sz="9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80" name="Google Shape;734;p37"/>
          <p:cNvSpPr/>
          <p:nvPr/>
        </p:nvSpPr>
        <p:spPr>
          <a:xfrm rot="16200000">
            <a:off x="9687094" y="703418"/>
            <a:ext cx="1516256" cy="1516254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rgbClr val="0097BB"/>
          </a:solidFill>
          <a:ln>
            <a:noFill/>
          </a:ln>
        </p:spPr>
        <p:txBody>
          <a:bodyPr spcFirstLastPara="1" wrap="square" lIns="60940" tIns="30455" rIns="60940" bIns="30455" anchor="ctr" anchorCtr="0">
            <a:noAutofit/>
          </a:bodyPr>
          <a:lstStyle/>
          <a:p>
            <a:endParaRPr sz="6398">
              <a:solidFill>
                <a:schemeClr val="dk1"/>
              </a:solidFill>
              <a:latin typeface="Source Serif 4" panose="02040603050405020204" pitchFamily="18" charset="0"/>
              <a:ea typeface="Source Serif 4" panose="02040603050405020204" pitchFamily="18" charset="0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8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9" r="29408"/>
          <a:stretch>
            <a:fillRect/>
          </a:stretch>
        </p:blipFill>
        <p:spPr bwMode="auto">
          <a:xfrm>
            <a:off x="9561007" y="3643215"/>
            <a:ext cx="2285271" cy="213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23279" y="703416"/>
            <a:ext cx="47320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664" indent="-285664">
              <a:buFont typeface="Wingdings" panose="05000000000000000000" pitchFamily="2" charset="2"/>
              <a:buChar char="ü"/>
            </a:pPr>
            <a:endParaRPr lang="ko-KR" altLang="en-US" sz="1799"/>
          </a:p>
        </p:txBody>
      </p:sp>
      <p:sp>
        <p:nvSpPr>
          <p:cNvPr id="19" name="Rectangle 18"/>
          <p:cNvSpPr/>
          <p:nvPr/>
        </p:nvSpPr>
        <p:spPr>
          <a:xfrm>
            <a:off x="2021313" y="129765"/>
            <a:ext cx="10163703" cy="70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9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Bất quy tắc của ‘</a:t>
            </a:r>
            <a:r>
              <a:rPr lang="ko-KR" altLang="en-US" sz="39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ㅂ</a:t>
            </a:r>
            <a:r>
              <a:rPr lang="en-US" altLang="ko-KR" sz="39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6" name="Rectangle 13"/>
          <p:cNvSpPr/>
          <p:nvPr/>
        </p:nvSpPr>
        <p:spPr>
          <a:xfrm>
            <a:off x="271046" y="760809"/>
            <a:ext cx="9289961" cy="1614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97" indent="-342797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Lưu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ý</a:t>
            </a:r>
            <a:endParaRPr lang="en-US" altLang="ko-KR" sz="2199" b="1" dirty="0"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  <a:p>
            <a:pPr marL="342797" indent="-34279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Với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2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từ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 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돕다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, 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곱다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khi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gặp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Nguyên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âm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‘</a:t>
            </a:r>
            <a:r>
              <a:rPr lang="ko-KR" altLang="en-US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으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’,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thì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‘</a:t>
            </a:r>
            <a:r>
              <a:rPr lang="ko-KR" altLang="en-US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ㅂ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sẽ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biến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mất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và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thay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vào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đó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là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kết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hợp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với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nguyên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âm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‘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우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</a:t>
            </a:r>
            <a:endParaRPr lang="ko-KR" altLang="ko-KR" sz="2199" b="1" dirty="0"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755312" y="2590033"/>
            <a:ext cx="1402583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Đẹp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: 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곱다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04525" y="2699330"/>
            <a:ext cx="215968" cy="143978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9" name="TextBox 17"/>
          <p:cNvSpPr txBox="1"/>
          <p:nvPr/>
        </p:nvSpPr>
        <p:spPr>
          <a:xfrm>
            <a:off x="2681680" y="2589530"/>
            <a:ext cx="455455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99" b="1">
                <a:latin typeface="Gowun Batang" pitchFamily="2" charset="-127"/>
                <a:ea typeface="Gowun Batang" pitchFamily="2" charset="-127"/>
              </a:rPr>
              <a:t>곱</a:t>
            </a:r>
          </a:p>
        </p:txBody>
      </p:sp>
      <p:sp>
        <p:nvSpPr>
          <p:cNvPr id="10" name="TextBox 18"/>
          <p:cNvSpPr txBox="1"/>
          <p:nvPr/>
        </p:nvSpPr>
        <p:spPr>
          <a:xfrm>
            <a:off x="3237661" y="2527991"/>
            <a:ext cx="418595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99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+</a:t>
            </a:r>
          </a:p>
        </p:txBody>
      </p:sp>
      <p:sp>
        <p:nvSpPr>
          <p:cNvPr id="11" name="TextBox 19"/>
          <p:cNvSpPr txBox="1"/>
          <p:nvPr/>
        </p:nvSpPr>
        <p:spPr>
          <a:xfrm>
            <a:off x="3668539" y="2589530"/>
            <a:ext cx="1186234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199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(</a:t>
            </a:r>
            <a:r>
              <a:rPr lang="ko-KR" altLang="en-US" sz="2199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으</a:t>
            </a:r>
            <a:r>
              <a:rPr lang="en-US" altLang="ko-KR" sz="2199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)</a:t>
            </a:r>
            <a:r>
              <a:rPr lang="ko-KR" altLang="en-US" sz="2199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니까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969500" y="2679552"/>
            <a:ext cx="215968" cy="143978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5" name="TextBox 21"/>
          <p:cNvSpPr txBox="1"/>
          <p:nvPr/>
        </p:nvSpPr>
        <p:spPr>
          <a:xfrm>
            <a:off x="5307324" y="2580599"/>
            <a:ext cx="708663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고우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384013" y="2717544"/>
            <a:ext cx="215968" cy="143978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7846140" y="2553047"/>
            <a:ext cx="1216683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고우니까</a:t>
            </a:r>
          </a:p>
        </p:txBody>
      </p:sp>
      <p:sp>
        <p:nvSpPr>
          <p:cNvPr id="31" name="TextBox 26"/>
          <p:cNvSpPr txBox="1"/>
          <p:nvPr/>
        </p:nvSpPr>
        <p:spPr>
          <a:xfrm>
            <a:off x="6062203" y="2507103"/>
            <a:ext cx="418595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99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+</a:t>
            </a:r>
          </a:p>
        </p:txBody>
      </p:sp>
      <p:sp>
        <p:nvSpPr>
          <p:cNvPr id="33" name="TextBox 27"/>
          <p:cNvSpPr txBox="1"/>
          <p:nvPr/>
        </p:nvSpPr>
        <p:spPr>
          <a:xfrm>
            <a:off x="6538616" y="2571317"/>
            <a:ext cx="692638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99" b="1">
                <a:latin typeface="Gowun Batang" pitchFamily="2" charset="-127"/>
                <a:ea typeface="Gowun Batang" pitchFamily="2" charset="-127"/>
              </a:rPr>
              <a:t>니까</a:t>
            </a:r>
          </a:p>
        </p:txBody>
      </p:sp>
      <p:sp>
        <p:nvSpPr>
          <p:cNvPr id="34" name="Rectangle 1"/>
          <p:cNvSpPr/>
          <p:nvPr/>
        </p:nvSpPr>
        <p:spPr>
          <a:xfrm>
            <a:off x="277898" y="3368696"/>
            <a:ext cx="8890123" cy="2122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97" indent="-34279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Một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số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V/A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có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patchim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‘</a:t>
            </a:r>
            <a:r>
              <a:rPr lang="ko-KR" altLang="en-US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ㅂ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’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không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biến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đổi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khi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gặp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nguyên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âm</a:t>
            </a:r>
            <a:endParaRPr lang="en-US" altLang="ko-KR" sz="2199" b="1" dirty="0"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     </a:t>
            </a:r>
            <a:r>
              <a:rPr lang="ko-KR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입다</a:t>
            </a:r>
            <a:r>
              <a:rPr lang="en-GB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(</a:t>
            </a:r>
            <a:r>
              <a:rPr lang="en-GB" altLang="ko-KR" sz="2199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mặc</a:t>
            </a:r>
            <a:r>
              <a:rPr lang="en-GB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) , </a:t>
            </a:r>
            <a:r>
              <a:rPr lang="ko-KR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잡다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(</a:t>
            </a:r>
            <a:r>
              <a:rPr lang="en-GB" altLang="ko-KR" sz="2199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cầm</a:t>
            </a:r>
            <a:r>
              <a:rPr lang="en-GB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, </a:t>
            </a:r>
            <a:r>
              <a:rPr lang="en-GB" altLang="ko-KR" sz="2199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nắm</a:t>
            </a:r>
            <a:r>
              <a:rPr lang="en-GB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, </a:t>
            </a:r>
            <a:r>
              <a:rPr lang="en-GB" altLang="ko-KR" sz="2199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bắt</a:t>
            </a:r>
            <a:r>
              <a:rPr lang="en-GB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) , </a:t>
            </a:r>
            <a:r>
              <a:rPr lang="ko-KR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씹다</a:t>
            </a:r>
            <a:r>
              <a:rPr lang="en-GB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(</a:t>
            </a:r>
            <a:r>
              <a:rPr lang="en-GB" altLang="ko-KR" sz="2199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nhai</a:t>
            </a:r>
            <a:r>
              <a:rPr lang="en-GB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)</a:t>
            </a:r>
          </a:p>
          <a:p>
            <a:pPr indent="533240">
              <a:lnSpc>
                <a:spcPct val="150000"/>
              </a:lnSpc>
            </a:pPr>
            <a:r>
              <a:rPr lang="ko-KR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좁다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GB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(</a:t>
            </a:r>
            <a:r>
              <a:rPr lang="en-GB" altLang="ko-KR" sz="2199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chật</a:t>
            </a:r>
            <a:r>
              <a:rPr lang="en-GB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, </a:t>
            </a:r>
            <a:r>
              <a:rPr lang="en-GB" altLang="ko-KR" sz="2199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hẹp</a:t>
            </a:r>
            <a:r>
              <a:rPr lang="en-GB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) </a:t>
            </a:r>
            <a:r>
              <a:rPr lang="en-US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, 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업다</a:t>
            </a:r>
            <a:r>
              <a:rPr lang="ko-KR" altLang="en-US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(</a:t>
            </a:r>
            <a:r>
              <a:rPr lang="en-US" altLang="ko-KR" sz="2199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cõng</a:t>
            </a:r>
            <a:r>
              <a:rPr lang="en-US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) , 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집다</a:t>
            </a:r>
            <a:r>
              <a:rPr lang="ko-KR" altLang="en-US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(</a:t>
            </a:r>
            <a:r>
              <a:rPr lang="en-US" altLang="ko-KR" sz="2199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gắp</a:t>
            </a:r>
            <a:r>
              <a:rPr lang="en-US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, </a:t>
            </a:r>
            <a:r>
              <a:rPr lang="en-US" altLang="ko-KR" sz="2199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lôi</a:t>
            </a:r>
            <a:r>
              <a:rPr lang="en-US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ra</a:t>
            </a:r>
            <a:r>
              <a:rPr lang="en-US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)</a:t>
            </a:r>
          </a:p>
          <a:p>
            <a:pPr indent="533240">
              <a:lnSpc>
                <a:spcPct val="150000"/>
              </a:lnSpc>
            </a:pP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뽑다</a:t>
            </a:r>
            <a:r>
              <a:rPr lang="ko-KR" altLang="en-US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(</a:t>
            </a:r>
            <a:r>
              <a:rPr lang="en-US" altLang="ko-KR" sz="2199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nhổ</a:t>
            </a:r>
            <a:r>
              <a:rPr lang="en-US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, </a:t>
            </a:r>
            <a:r>
              <a:rPr lang="en-US" altLang="ko-KR" sz="2199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chọn</a:t>
            </a:r>
            <a:r>
              <a:rPr lang="en-US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ra</a:t>
            </a:r>
            <a:r>
              <a:rPr lang="en-US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) , 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수줍다</a:t>
            </a:r>
            <a:r>
              <a:rPr lang="ko-KR" altLang="en-US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(</a:t>
            </a:r>
            <a:r>
              <a:rPr lang="en-US" altLang="ko-KR" sz="2199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nhút</a:t>
            </a:r>
            <a:r>
              <a:rPr lang="en-US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nhát</a:t>
            </a:r>
            <a:r>
              <a:rPr lang="en-US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) , 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(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손을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) 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꼽다</a:t>
            </a:r>
            <a:r>
              <a:rPr lang="ko-KR" altLang="en-US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en-US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(</a:t>
            </a:r>
            <a:r>
              <a:rPr lang="en-US" altLang="ko-KR" sz="2199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đếm</a:t>
            </a:r>
            <a:r>
              <a:rPr lang="en-US" altLang="ko-KR" sz="2199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)</a:t>
            </a:r>
            <a:endParaRPr lang="ko-KR" altLang="ko-KR" sz="2199" dirty="0"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756683" y="5698883"/>
            <a:ext cx="1391366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Mặc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: 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입다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2299276" y="5794430"/>
            <a:ext cx="215968" cy="143978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7" name="TextBox 31"/>
          <p:cNvSpPr txBox="1"/>
          <p:nvPr/>
        </p:nvSpPr>
        <p:spPr>
          <a:xfrm>
            <a:off x="2816402" y="5679907"/>
            <a:ext cx="429814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99" b="1">
                <a:latin typeface="Gowun Batang" pitchFamily="2" charset="-127"/>
                <a:ea typeface="Gowun Batang" pitchFamily="2" charset="-127"/>
              </a:rPr>
              <a:t>입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396236" y="5636581"/>
            <a:ext cx="418595" cy="52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99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+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969151" y="5679907"/>
            <a:ext cx="689432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어요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4946595" y="5788143"/>
            <a:ext cx="215968" cy="143978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2" name="TextBox 42"/>
          <p:cNvSpPr txBox="1"/>
          <p:nvPr/>
        </p:nvSpPr>
        <p:spPr>
          <a:xfrm>
            <a:off x="5409256" y="5666417"/>
            <a:ext cx="934628" cy="43077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입어요</a:t>
            </a:r>
          </a:p>
        </p:txBody>
      </p:sp>
    </p:spTree>
    <p:extLst>
      <p:ext uri="{BB962C8B-B14F-4D97-AF65-F5344CB8AC3E}">
        <p14:creationId xmlns:p14="http://schemas.microsoft.com/office/powerpoint/2010/main" val="424623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 bldLvl="0" animBg="1"/>
      <p:bldP spid="9" grpId="0" bldLvl="0" animBg="1"/>
      <p:bldP spid="10" grpId="0"/>
      <p:bldP spid="11" grpId="0" bldLvl="0" animBg="1"/>
      <p:bldP spid="13" grpId="0" bldLvl="0" animBg="1"/>
      <p:bldP spid="15" grpId="0" bldLvl="0" animBg="1"/>
      <p:bldP spid="25" grpId="0" bldLvl="0" animBg="1"/>
      <p:bldP spid="26" grpId="0" bldLvl="0" animBg="1"/>
      <p:bldP spid="31" grpId="0"/>
      <p:bldP spid="33" grpId="0" bldLvl="0" animBg="1"/>
      <p:bldP spid="34" grpId="0"/>
      <p:bldP spid="35" grpId="0" bldLvl="0" animBg="1"/>
      <p:bldP spid="36" grpId="0" bldLvl="0" animBg="1"/>
      <p:bldP spid="37" grpId="0" bldLvl="0" animBg="1"/>
      <p:bldP spid="38" grpId="0"/>
      <p:bldP spid="40" grpId="0" bldLvl="0" animBg="1"/>
      <p:bldP spid="50" grpId="0" bldLvl="0" animBg="1"/>
      <p:bldP spid="5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9" y="3580679"/>
            <a:ext cx="6013980" cy="3470735"/>
          </a:xfrm>
          <a:prstGeom prst="rect">
            <a:avLst/>
          </a:prstGeom>
        </p:spPr>
      </p:pic>
      <p:sp>
        <p:nvSpPr>
          <p:cNvPr id="28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6094167"/>
            <a:ext cx="340209" cy="24233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GB" b="1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fld id="{00000000-1234-1234-1234-123412341234}" type="slidenum">
              <a:rPr lang="en-GB" b="1" smtClean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24</a:t>
            </a:fld>
            <a:endParaRPr b="1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92464" y="6121264"/>
            <a:ext cx="382368" cy="604993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32388" y="6125226"/>
            <a:ext cx="2742446" cy="604993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/>
            <a:endParaRPr lang="en-GB" sz="1799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865748" y="6208356"/>
            <a:ext cx="1637983" cy="461545"/>
            <a:chOff x="932006" y="4596578"/>
            <a:chExt cx="1228807" cy="346249"/>
          </a:xfrm>
        </p:grpSpPr>
        <p:sp>
          <p:nvSpPr>
            <p:cNvPr id="34" name="TextBox 33"/>
            <p:cNvSpPr txBox="1"/>
            <p:nvPr/>
          </p:nvSpPr>
          <p:spPr>
            <a:xfrm>
              <a:off x="948818" y="4596578"/>
              <a:ext cx="121199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4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4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>
            <a:off x="11492464" y="6125223"/>
            <a:ext cx="0" cy="60499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06038" y="6242541"/>
            <a:ext cx="393597" cy="38090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64" y="261474"/>
            <a:ext cx="1433443" cy="49933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03731" y="6312335"/>
            <a:ext cx="685094" cy="230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07</a:t>
            </a:r>
            <a:endParaRPr lang="en-US" sz="9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Rectangle 18"/>
          <p:cNvSpPr/>
          <p:nvPr/>
        </p:nvSpPr>
        <p:spPr>
          <a:xfrm>
            <a:off x="2021313" y="129765"/>
            <a:ext cx="10163703" cy="70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9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Luyện tập chia bất quy tắc của ‘</a:t>
            </a:r>
            <a:r>
              <a:rPr lang="ko-KR" altLang="en-US" sz="39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ㅂ</a:t>
            </a:r>
            <a:r>
              <a:rPr lang="en-US" altLang="ko-KR" sz="39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4319" y="1633688"/>
            <a:ext cx="7663089" cy="4491455"/>
          </a:xfrm>
          <a:prstGeom prst="rect">
            <a:avLst/>
          </a:prstGeom>
          <a:noFill/>
          <a:ln w="19050">
            <a:solidFill>
              <a:srgbClr val="0097BB"/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vi-VN" sz="2199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199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199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199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199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1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16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5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2462" y="2243593"/>
            <a:ext cx="12862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덥다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462" y="2775848"/>
            <a:ext cx="12862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춥다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3345" y="3308102"/>
            <a:ext cx="16245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어렵다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2462" y="3883434"/>
            <a:ext cx="12862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쉽다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76232" y="1753519"/>
            <a:ext cx="1912513" cy="430775"/>
          </a:xfrm>
          <a:prstGeom prst="rect">
            <a:avLst/>
          </a:prstGeom>
          <a:solidFill>
            <a:srgbClr val="E7E0E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-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아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어요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42837" y="1763768"/>
            <a:ext cx="2355027" cy="430775"/>
          </a:xfrm>
          <a:prstGeom prst="rect">
            <a:avLst/>
          </a:prstGeom>
          <a:solidFill>
            <a:srgbClr val="E7E0E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V/A</a:t>
            </a:r>
            <a:endParaRPr lang="ko-KR" altLang="en-US" sz="2199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3345" y="4458766"/>
            <a:ext cx="16245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즐겁다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06367" y="1753518"/>
            <a:ext cx="1912513" cy="430775"/>
          </a:xfrm>
          <a:prstGeom prst="rect">
            <a:avLst/>
          </a:prstGeom>
          <a:solidFill>
            <a:srgbClr val="E7E0E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-</a:t>
            </a:r>
            <a:r>
              <a:rPr lang="ko-KR" altLang="en-US" sz="2199" b="1" dirty="0" err="1">
                <a:latin typeface="Gowun Batang" pitchFamily="2" charset="-127"/>
                <a:ea typeface="Gowun Batang" pitchFamily="2" charset="-127"/>
              </a:rPr>
              <a:t>ㅂ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습니다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73345" y="5034098"/>
            <a:ext cx="16245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고맙다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73345" y="5566353"/>
            <a:ext cx="16245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맵다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04052" y="2243593"/>
            <a:ext cx="9878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99" b="1" dirty="0" err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Nóng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04052" y="2775848"/>
            <a:ext cx="9878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1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Lạnh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4052" y="3308102"/>
            <a:ext cx="9878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1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Khó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04052" y="3883434"/>
            <a:ext cx="9878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1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Dễ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74168" y="4458766"/>
            <a:ext cx="1247659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1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Vui vẻ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74168" y="5034098"/>
            <a:ext cx="1247659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1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Cảm ơn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74168" y="5566353"/>
            <a:ext cx="1247659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1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Cay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53377" y="2241987"/>
            <a:ext cx="133129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더워요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53377" y="2774241"/>
            <a:ext cx="133129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추워요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19191" y="3306495"/>
            <a:ext cx="199966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어려워요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53377" y="3881827"/>
            <a:ext cx="133129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쉬워요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78344" y="4457160"/>
            <a:ext cx="1681363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즐거워요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49140" y="5032492"/>
            <a:ext cx="1539770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고마워요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49140" y="5564746"/>
            <a:ext cx="1539770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매워요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21710" y="2241987"/>
            <a:ext cx="1912513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덥습니다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41788" y="2784579"/>
            <a:ext cx="18159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춥습니다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41788" y="3316834"/>
            <a:ext cx="18159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어렵습니다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441788" y="3892166"/>
            <a:ext cx="18159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쉽습니다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03030" y="4467498"/>
            <a:ext cx="2293493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즐겁습니다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203030" y="5042830"/>
            <a:ext cx="2293493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고맙습니다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03030" y="5575084"/>
            <a:ext cx="2293493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맵습니다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2208" y="1063260"/>
            <a:ext cx="7056505" cy="430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Batang" pitchFamily="2" charset="-127"/>
                <a:ea typeface="Gowun Batang" pitchFamily="2" charset="-127"/>
              </a:rPr>
              <a:t>1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. 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빈칸을 채우십시오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.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Điền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từ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thích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hợp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vào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chỗ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trống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. </a:t>
            </a:r>
            <a:endParaRPr lang="ko-KR" altLang="en-US" sz="2199" b="1" dirty="0">
              <a:latin typeface="Gowun Batang" pitchFamily="2" charset="-127"/>
              <a:ea typeface="Gowun Batang" pitchFamily="2" charset="-127"/>
            </a:endParaRPr>
          </a:p>
        </p:txBody>
      </p:sp>
      <p:pic>
        <p:nvPicPr>
          <p:cNvPr id="9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2"/>
          <a:stretch>
            <a:fillRect/>
          </a:stretch>
        </p:blipFill>
        <p:spPr bwMode="auto">
          <a:xfrm>
            <a:off x="9441721" y="3776754"/>
            <a:ext cx="2360930" cy="222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2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6" grpId="0"/>
      <p:bldP spid="7" grpId="0"/>
      <p:bldP spid="8" grpId="0"/>
      <p:bldP spid="30" grpId="0" bldLvl="0" animBg="1"/>
      <p:bldP spid="37" grpId="0" bldLvl="0" animBg="1"/>
      <p:bldP spid="42" grpId="0"/>
      <p:bldP spid="49" grpId="0" bldLvl="0" animBg="1"/>
      <p:bldP spid="50" grpId="0"/>
      <p:bldP spid="51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669669" y="-216165"/>
            <a:ext cx="6013980" cy="3470735"/>
          </a:xfrm>
          <a:prstGeom prst="rect">
            <a:avLst/>
          </a:prstGeom>
        </p:spPr>
      </p:pic>
      <p:sp>
        <p:nvSpPr>
          <p:cNvPr id="28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6094167"/>
            <a:ext cx="340209" cy="24233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GB" b="1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fld id="{00000000-1234-1234-1234-123412341234}" type="slidenum">
              <a:rPr lang="en-GB" b="1" smtClean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25</a:t>
            </a:fld>
            <a:endParaRPr b="1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92464" y="6121264"/>
            <a:ext cx="382368" cy="604993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32388" y="6125226"/>
            <a:ext cx="2742446" cy="604993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/>
            <a:endParaRPr lang="en-GB" sz="1799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865748" y="6208356"/>
            <a:ext cx="1637983" cy="461545"/>
            <a:chOff x="932006" y="4596578"/>
            <a:chExt cx="1228807" cy="346249"/>
          </a:xfrm>
        </p:grpSpPr>
        <p:sp>
          <p:nvSpPr>
            <p:cNvPr id="34" name="TextBox 33"/>
            <p:cNvSpPr txBox="1"/>
            <p:nvPr/>
          </p:nvSpPr>
          <p:spPr>
            <a:xfrm>
              <a:off x="948818" y="4596578"/>
              <a:ext cx="121199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4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4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>
            <a:off x="11492464" y="6125223"/>
            <a:ext cx="0" cy="60499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06038" y="6242541"/>
            <a:ext cx="393597" cy="38090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64" y="261474"/>
            <a:ext cx="1433443" cy="49933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03731" y="6312335"/>
            <a:ext cx="685094" cy="230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08</a:t>
            </a:r>
            <a:endParaRPr lang="en-US" sz="9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Rectangle 18"/>
          <p:cNvSpPr/>
          <p:nvPr/>
        </p:nvSpPr>
        <p:spPr>
          <a:xfrm>
            <a:off x="2021313" y="129765"/>
            <a:ext cx="10163703" cy="70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9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Luyện tập chia bất quy tắc của ‘</a:t>
            </a:r>
            <a:r>
              <a:rPr lang="ko-KR" altLang="en-US" sz="39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ㅂ</a:t>
            </a:r>
            <a:r>
              <a:rPr lang="en-US" altLang="ko-KR" sz="39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3038" y="1647655"/>
            <a:ext cx="7631982" cy="4491455"/>
          </a:xfrm>
          <a:prstGeom prst="rect">
            <a:avLst/>
          </a:prstGeom>
          <a:noFill/>
          <a:ln w="19050">
            <a:solidFill>
              <a:srgbClr val="0097BB"/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vi-VN" sz="2199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199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199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199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199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1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16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5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1181" y="2257560"/>
            <a:ext cx="12862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가볍다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1181" y="2789814"/>
            <a:ext cx="12862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무겁다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064" y="3322068"/>
            <a:ext cx="16245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더럽다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1181" y="3897400"/>
            <a:ext cx="12862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그립다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54952" y="1767485"/>
            <a:ext cx="1912513" cy="430775"/>
          </a:xfrm>
          <a:prstGeom prst="rect">
            <a:avLst/>
          </a:prstGeom>
          <a:solidFill>
            <a:srgbClr val="E7E0E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-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아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어요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1556" y="1777735"/>
            <a:ext cx="2355027" cy="430775"/>
          </a:xfrm>
          <a:prstGeom prst="rect">
            <a:avLst/>
          </a:prstGeom>
          <a:solidFill>
            <a:srgbClr val="E7E0E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V/A</a:t>
            </a:r>
            <a:endParaRPr lang="ko-KR" altLang="en-US" sz="2199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2064" y="4472733"/>
            <a:ext cx="16245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가깝다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64772" y="1767484"/>
            <a:ext cx="1912513" cy="430775"/>
          </a:xfrm>
          <a:prstGeom prst="rect">
            <a:avLst/>
          </a:prstGeom>
          <a:solidFill>
            <a:srgbClr val="E7E0E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-</a:t>
            </a:r>
            <a:r>
              <a:rPr lang="ko-KR" altLang="en-US" sz="2199" b="1" dirty="0" err="1">
                <a:latin typeface="Gowun Batang" pitchFamily="2" charset="-127"/>
                <a:ea typeface="Gowun Batang" pitchFamily="2" charset="-127"/>
              </a:rPr>
              <a:t>ㅂ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습니다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52064" y="5048065"/>
            <a:ext cx="16245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돕다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52064" y="5580319"/>
            <a:ext cx="16245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곱다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82772" y="2257560"/>
            <a:ext cx="9878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1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Nhẹ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82772" y="2789814"/>
            <a:ext cx="9878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1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Nặng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82772" y="3322068"/>
            <a:ext cx="9878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1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Bẩn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82772" y="3897400"/>
            <a:ext cx="9878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1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Nhớ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52888" y="4472733"/>
            <a:ext cx="1247659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1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Gần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52888" y="5048065"/>
            <a:ext cx="1247659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1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Giúp đỡ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30418" y="5581314"/>
            <a:ext cx="1492598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1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Thanh tao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32096" y="2255953"/>
            <a:ext cx="133129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가벼워요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32096" y="2788207"/>
            <a:ext cx="133129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무거워요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97910" y="3320462"/>
            <a:ext cx="199966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더러워요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32096" y="3895794"/>
            <a:ext cx="133129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그리워요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57063" y="4471126"/>
            <a:ext cx="1681363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가까워요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27860" y="5046458"/>
            <a:ext cx="1539770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도와요</a:t>
            </a:r>
            <a:endParaRPr lang="ko-KR" altLang="en-US" sz="2199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27860" y="5578712"/>
            <a:ext cx="1539770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고와요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0115" y="2255953"/>
            <a:ext cx="1912513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가볍습니다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00193" y="2798546"/>
            <a:ext cx="18159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무겁습니다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500193" y="3330800"/>
            <a:ext cx="18159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더럽습니다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00193" y="3906132"/>
            <a:ext cx="18159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그립습니다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61435" y="4481464"/>
            <a:ext cx="2293493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가깝습니다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261435" y="5056796"/>
            <a:ext cx="2293493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돕습니다</a:t>
            </a:r>
            <a:endParaRPr lang="ko-KR" altLang="en-US" sz="2199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261435" y="5589051"/>
            <a:ext cx="2293493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곱습니다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843" y="981366"/>
            <a:ext cx="7056505" cy="430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Batang" pitchFamily="2" charset="-127"/>
                <a:ea typeface="Gowun Batang" pitchFamily="2" charset="-127"/>
              </a:rPr>
              <a:t>1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. 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빈칸을 채우십시오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.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Điền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từ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thích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hợp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vào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chỗ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trống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. </a:t>
            </a:r>
            <a:endParaRPr lang="ko-KR" altLang="en-US" sz="2199" b="1" dirty="0">
              <a:latin typeface="Gowun Batang" pitchFamily="2" charset="-127"/>
              <a:ea typeface="Gowun Batang" pitchFamily="2" charset="-127"/>
            </a:endParaRPr>
          </a:p>
        </p:txBody>
      </p:sp>
      <p:pic>
        <p:nvPicPr>
          <p:cNvPr id="10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2"/>
          <a:stretch>
            <a:fillRect/>
          </a:stretch>
        </p:blipFill>
        <p:spPr bwMode="auto">
          <a:xfrm>
            <a:off x="9247824" y="3241116"/>
            <a:ext cx="2319195" cy="240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3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6" grpId="0"/>
      <p:bldP spid="7" grpId="0"/>
      <p:bldP spid="8" grpId="0"/>
      <p:bldP spid="30" grpId="0" bldLvl="0" animBg="1"/>
      <p:bldP spid="37" grpId="0" bldLvl="0" animBg="1"/>
      <p:bldP spid="42" grpId="0"/>
      <p:bldP spid="49" grpId="0" bldLvl="0" animBg="1"/>
      <p:bldP spid="50" grpId="0"/>
      <p:bldP spid="51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82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6006054"/>
            <a:ext cx="340209" cy="24233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GB" b="1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fld id="{00000000-1234-1234-1234-123412341234}" type="slidenum">
              <a:rPr lang="en-GB" b="1" smtClean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26</a:t>
            </a:fld>
            <a:endParaRPr b="1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92464" y="6033151"/>
            <a:ext cx="382368" cy="604993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32388" y="6037113"/>
            <a:ext cx="2742446" cy="604993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/>
            <a:endParaRPr lang="en-GB" sz="1799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865748" y="6120243"/>
            <a:ext cx="1637983" cy="461545"/>
            <a:chOff x="932006" y="4596578"/>
            <a:chExt cx="1228807" cy="346249"/>
          </a:xfrm>
        </p:grpSpPr>
        <p:sp>
          <p:nvSpPr>
            <p:cNvPr id="34" name="TextBox 33"/>
            <p:cNvSpPr txBox="1"/>
            <p:nvPr/>
          </p:nvSpPr>
          <p:spPr>
            <a:xfrm>
              <a:off x="948818" y="4596578"/>
              <a:ext cx="121199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4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4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>
            <a:off x="11492464" y="6037110"/>
            <a:ext cx="0" cy="60499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phic 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306038" y="6154428"/>
            <a:ext cx="393597" cy="38090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64" y="261474"/>
            <a:ext cx="1433443" cy="49933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03731" y="6224222"/>
            <a:ext cx="685094" cy="230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09</a:t>
            </a:r>
            <a:endParaRPr lang="en-US" sz="9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Rectangle 18"/>
          <p:cNvSpPr/>
          <p:nvPr/>
        </p:nvSpPr>
        <p:spPr>
          <a:xfrm>
            <a:off x="2021313" y="129765"/>
            <a:ext cx="10163703" cy="70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9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Luyện tập chia bất quy tắc của ‘</a:t>
            </a:r>
            <a:r>
              <a:rPr lang="ko-KR" altLang="en-US" sz="39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ㅂ</a:t>
            </a:r>
            <a:r>
              <a:rPr lang="en-US" altLang="ko-KR" sz="39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2881" y="1661620"/>
            <a:ext cx="7641505" cy="4306718"/>
          </a:xfrm>
          <a:prstGeom prst="rect">
            <a:avLst/>
          </a:prstGeom>
          <a:noFill/>
          <a:ln w="19050">
            <a:solidFill>
              <a:srgbClr val="0097BB"/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vi-VN" sz="2199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199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199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199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199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1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10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5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1024" y="2271144"/>
            <a:ext cx="12862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어둡다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1024" y="2906343"/>
            <a:ext cx="12862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줍다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1907" y="3541541"/>
            <a:ext cx="16245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뜨겁다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1024" y="4176740"/>
            <a:ext cx="12862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차갑다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44794" y="1781070"/>
            <a:ext cx="1912513" cy="430775"/>
          </a:xfrm>
          <a:prstGeom prst="rect">
            <a:avLst/>
          </a:prstGeom>
          <a:solidFill>
            <a:srgbClr val="E7E0E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-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아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어요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1399" y="1791319"/>
            <a:ext cx="2355027" cy="430775"/>
          </a:xfrm>
          <a:prstGeom prst="rect">
            <a:avLst/>
          </a:prstGeom>
          <a:solidFill>
            <a:srgbClr val="E7E0E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V/A</a:t>
            </a:r>
            <a:endParaRPr lang="ko-KR" altLang="en-US" sz="2199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1907" y="4811938"/>
            <a:ext cx="16245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입다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74929" y="1781069"/>
            <a:ext cx="1912513" cy="430775"/>
          </a:xfrm>
          <a:prstGeom prst="rect">
            <a:avLst/>
          </a:prstGeom>
          <a:solidFill>
            <a:srgbClr val="E7E0E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-</a:t>
            </a:r>
            <a:r>
              <a:rPr lang="ko-KR" altLang="en-US" sz="2199" b="1" dirty="0" err="1">
                <a:latin typeface="Gowun Batang" pitchFamily="2" charset="-127"/>
                <a:ea typeface="Gowun Batang" pitchFamily="2" charset="-127"/>
              </a:rPr>
              <a:t>ㅂ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습니다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41907" y="5447139"/>
            <a:ext cx="16245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좁다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72614" y="2271144"/>
            <a:ext cx="9878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99" b="1" dirty="0" err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Tối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72614" y="2906343"/>
            <a:ext cx="9878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1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Nhặt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08991" y="3549965"/>
            <a:ext cx="1515138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99" b="1" dirty="0" err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Nóng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72614" y="4176740"/>
            <a:ext cx="987891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1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Lạnh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42730" y="4811938"/>
            <a:ext cx="1247659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1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Mặc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15527" y="5448702"/>
            <a:ext cx="1702064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2199" b="1" dirty="0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Chật hẹp</a:t>
            </a:r>
            <a:endParaRPr lang="ko-KR" altLang="en-US" sz="2199" b="1" dirty="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21939" y="2269537"/>
            <a:ext cx="133129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어두워요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21939" y="2904736"/>
            <a:ext cx="133129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주워요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87753" y="3539934"/>
            <a:ext cx="199966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뜨거워요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21939" y="4175133"/>
            <a:ext cx="133129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차가워요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46906" y="4810332"/>
            <a:ext cx="1681363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입어요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17702" y="5445532"/>
            <a:ext cx="1539770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좁아요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90272" y="2269537"/>
            <a:ext cx="1912513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어둡습니다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10351" y="2906804"/>
            <a:ext cx="18159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줍습니다</a:t>
            </a:r>
            <a:endParaRPr lang="ko-KR" altLang="en-US" sz="2199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10351" y="3544071"/>
            <a:ext cx="18159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뜨겁습니다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10351" y="4181338"/>
            <a:ext cx="18159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차갑습니다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71593" y="4818605"/>
            <a:ext cx="2293493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입습니다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271593" y="5455870"/>
            <a:ext cx="2293493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99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좁습니다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843" y="1021995"/>
            <a:ext cx="7056505" cy="430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Batang" pitchFamily="2" charset="-127"/>
                <a:ea typeface="Gowun Batang" pitchFamily="2" charset="-127"/>
              </a:rPr>
              <a:t>1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. </a:t>
            </a:r>
            <a:r>
              <a:rPr lang="ko-KR" altLang="en-US" sz="2199" b="1" dirty="0">
                <a:latin typeface="Gowun Batang" pitchFamily="2" charset="-127"/>
                <a:ea typeface="Gowun Batang" pitchFamily="2" charset="-127"/>
              </a:rPr>
              <a:t>빈칸을 채우십시오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.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Điền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từ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thích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hợp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vào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chỗ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199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trống</a:t>
            </a:r>
            <a:r>
              <a:rPr lang="en-US" altLang="ko-KR" sz="2199" b="1" dirty="0">
                <a:latin typeface="Gowun Batang" pitchFamily="2" charset="-127"/>
                <a:ea typeface="Gowun Batang" pitchFamily="2" charset="-127"/>
              </a:rPr>
              <a:t>. </a:t>
            </a:r>
            <a:endParaRPr lang="ko-KR" altLang="en-US" sz="2199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9" name="Google Shape;734;p37"/>
          <p:cNvSpPr/>
          <p:nvPr/>
        </p:nvSpPr>
        <p:spPr>
          <a:xfrm rot="16200000">
            <a:off x="10125891" y="703418"/>
            <a:ext cx="1516256" cy="1516254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rgbClr val="0097BB"/>
          </a:solidFill>
          <a:ln>
            <a:noFill/>
          </a:ln>
        </p:spPr>
        <p:txBody>
          <a:bodyPr spcFirstLastPara="1" wrap="square" lIns="60940" tIns="30455" rIns="60940" bIns="30455" anchor="ctr" anchorCtr="0">
            <a:noAutofit/>
          </a:bodyPr>
          <a:lstStyle/>
          <a:p>
            <a:endParaRPr sz="6398">
              <a:solidFill>
                <a:schemeClr val="dk1"/>
              </a:solidFill>
              <a:latin typeface="Source Serif 4" panose="02040603050405020204" pitchFamily="18" charset="0"/>
              <a:ea typeface="Source Serif 4" panose="02040603050405020204" pitchFamily="18" charset="0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9" r="29408"/>
          <a:stretch>
            <a:fillRect/>
          </a:stretch>
        </p:blipFill>
        <p:spPr bwMode="auto">
          <a:xfrm>
            <a:off x="9484827" y="3736535"/>
            <a:ext cx="2285271" cy="213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0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6" grpId="0"/>
      <p:bldP spid="7" grpId="0"/>
      <p:bldP spid="8" grpId="0"/>
      <p:bldP spid="30" grpId="0" bldLvl="0" animBg="1"/>
      <p:bldP spid="37" grpId="0" bldLvl="0" animBg="1"/>
      <p:bldP spid="42" grpId="0"/>
      <p:bldP spid="49" grpId="0" bldLvl="0" animBg="1"/>
      <p:bldP spid="50" grpId="0"/>
      <p:bldP spid="53" grpId="0"/>
      <p:bldP spid="55" grpId="0"/>
      <p:bldP spid="56" grpId="0"/>
      <p:bldP spid="57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6" grpId="0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669669" y="-186656"/>
            <a:ext cx="6013980" cy="3471639"/>
          </a:xfrm>
          <a:prstGeom prst="rect">
            <a:avLst/>
          </a:prstGeom>
        </p:spPr>
      </p:pic>
      <p:sp>
        <p:nvSpPr>
          <p:cNvPr id="28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6033143"/>
            <a:ext cx="340209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b="1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fld id="{00000000-1234-1234-1234-123412341234}" type="slidenum">
              <a:rPr lang="en-GB" b="1" smtClean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27</a:t>
            </a:fld>
            <a:endParaRPr b="1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92465" y="6060246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32389" y="6064209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865748" y="6147361"/>
            <a:ext cx="1637983" cy="461665"/>
            <a:chOff x="932006" y="4596578"/>
            <a:chExt cx="1228807" cy="346249"/>
          </a:xfrm>
        </p:grpSpPr>
        <p:sp>
          <p:nvSpPr>
            <p:cNvPr id="34" name="TextBox 33"/>
            <p:cNvSpPr txBox="1"/>
            <p:nvPr/>
          </p:nvSpPr>
          <p:spPr>
            <a:xfrm>
              <a:off x="948818" y="4596578"/>
              <a:ext cx="121199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4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4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>
            <a:off x="11492464" y="6064206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06038" y="6181556"/>
            <a:ext cx="393597" cy="381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64" y="260647"/>
            <a:ext cx="1433443" cy="4994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03731" y="6251368"/>
            <a:ext cx="685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05</a:t>
            </a:r>
            <a:endParaRPr lang="en-US" sz="9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3971" y="-325264"/>
            <a:ext cx="7560083" cy="1138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안 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V/A, V/A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지 않다</a:t>
            </a:r>
            <a:r>
              <a:rPr lang="vi-VN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: Không V/A</a:t>
            </a:r>
            <a:endParaRPr lang="en-US" altLang="ko-KR" sz="40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115" y="836712"/>
            <a:ext cx="10196785" cy="234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‘~ 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지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않다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’: Là đuôi câu phủ định,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được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gắn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vào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thân của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động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từ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hoặc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từ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để làm trái nghĩa động từ hoặc tính từ đó.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‘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안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~’: Là dạng phủ định ngắn, đặt trước động từ hoặc tính từ và có ý nghĩa tương tự với ‘~ 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지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않다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’, được sử dụng chủ yếu trong khẩu ngữ.</a:t>
            </a:r>
            <a:endParaRPr lang="en-US" sz="2000" b="1" dirty="0"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Quy tắc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kết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hợp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9496" y="3142129"/>
            <a:ext cx="13837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1.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안 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V/A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79142" y="3070121"/>
            <a:ext cx="1391728" cy="430887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Đến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: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오다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4598105" y="3212976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02681" y="3070121"/>
            <a:ext cx="444352" cy="430887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03523" y="2977788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97BB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t>=</a:t>
            </a:r>
            <a:endParaRPr lang="ko-KR" altLang="en-US" sz="2800" b="1" dirty="0">
              <a:solidFill>
                <a:srgbClr val="0097BB"/>
              </a:solidFill>
              <a:latin typeface="Source Serif 4" panose="0204060305040502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23629" y="2977788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0097BB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t>+</a:t>
            </a:r>
            <a:endParaRPr lang="ko-KR" altLang="en-US" sz="2800" b="1">
              <a:solidFill>
                <a:srgbClr val="0097BB"/>
              </a:solidFill>
              <a:latin typeface="Source Serif 4" panose="020406030504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02321" y="3070121"/>
            <a:ext cx="704039" cy="430887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오다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09630" y="3070121"/>
            <a:ext cx="1051891" cy="430887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안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 오다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496" y="3633243"/>
            <a:ext cx="18998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2. V/A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지 않다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9142" y="3646185"/>
            <a:ext cx="1391728" cy="430887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Đến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: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오다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631106" y="3789040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8319" y="3590307"/>
            <a:ext cx="441146" cy="430887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07968" y="3553852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97BB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t>=</a:t>
            </a:r>
            <a:endParaRPr lang="ko-KR" altLang="en-US" sz="2800" b="1" dirty="0">
              <a:solidFill>
                <a:srgbClr val="0097BB"/>
              </a:solidFill>
              <a:latin typeface="Source Serif 4" panose="020406030504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9267" y="3528752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0097BB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t>+</a:t>
            </a:r>
            <a:endParaRPr lang="ko-KR" altLang="en-US" sz="2800" b="1">
              <a:solidFill>
                <a:srgbClr val="0097BB"/>
              </a:solidFill>
              <a:latin typeface="Source Serif 4" panose="020406030504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6396" y="3596495"/>
            <a:ext cx="1040670" cy="430887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지 않다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09630" y="3605966"/>
            <a:ext cx="1297150" cy="430887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오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지 않다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7897" y="4414318"/>
            <a:ext cx="4756785" cy="110680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가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: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Hôm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nay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có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tuyết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</a:rPr>
              <a:t>không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나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: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Không, hôm nay không có tuyết.</a:t>
            </a:r>
            <a:endParaRPr lang="en-US" altLang="ko-KR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752" y="5566499"/>
            <a:ext cx="5285740" cy="59880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겨울을 안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좋아해요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/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좋아하지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않아요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.</a:t>
            </a:r>
            <a:endParaRPr lang="en-US" altLang="ko-KR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752" y="4421938"/>
            <a:ext cx="5441315" cy="110680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가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: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오늘 눈이 와요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SG" altLang="ko-KR" sz="2200" b="1" dirty="0">
                <a:latin typeface="Gowun Batang" pitchFamily="2" charset="-127"/>
                <a:ea typeface="Gowun Batang" pitchFamily="2" charset="-127"/>
              </a:rPr>
              <a:t>   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나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: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아니요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눈이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안 와요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/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오지 않아요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9644" y="5566499"/>
            <a:ext cx="4786888" cy="59880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200" b="1" dirty="0">
                <a:latin typeface="Gowun Batang" pitchFamily="2" charset="-127"/>
                <a:ea typeface="Gowun Batang" pitchFamily="2" charset="-127"/>
              </a:rPr>
              <a:t>Tôi không thích mùa đông.</a:t>
            </a:r>
            <a:endParaRPr lang="en-SG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TextBox 19"/>
          <p:cNvSpPr txBox="1"/>
          <p:nvPr/>
        </p:nvSpPr>
        <p:spPr>
          <a:xfrm>
            <a:off x="334536" y="4079225"/>
            <a:ext cx="9486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200" b="1" dirty="0">
                <a:latin typeface="Gowun Batang" pitchFamily="2" charset="-127"/>
                <a:ea typeface="Gowun Batang" pitchFamily="2" charset="-127"/>
              </a:rPr>
              <a:t>Ví dụ:</a:t>
            </a:r>
          </a:p>
        </p:txBody>
      </p:sp>
    </p:spTree>
    <p:extLst>
      <p:ext uri="{BB962C8B-B14F-4D97-AF65-F5344CB8AC3E}">
        <p14:creationId xmlns:p14="http://schemas.microsoft.com/office/powerpoint/2010/main" val="6031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2" grpId="0" bldLvl="0" animBg="1"/>
      <p:bldP spid="44" grpId="0" bldLvl="0" animBg="1"/>
      <p:bldP spid="45" grpId="0" bldLvl="0" animBg="1"/>
      <p:bldP spid="46" grpId="0"/>
      <p:bldP spid="47" grpId="0"/>
      <p:bldP spid="48" grpId="0" bldLvl="0" animBg="1"/>
      <p:bldP spid="49" grpId="0" bldLvl="0" animBg="1"/>
      <p:bldP spid="4" grpId="0"/>
      <p:bldP spid="5" grpId="0" bldLvl="0" animBg="1"/>
      <p:bldP spid="6" grpId="0" bldLvl="0" animBg="1"/>
      <p:bldP spid="7" grpId="0" bldLvl="0" animBg="1"/>
      <p:bldP spid="8" grpId="0"/>
      <p:bldP spid="9" grpId="0"/>
      <p:bldP spid="10" grpId="0" bldLvl="0" animBg="1"/>
      <p:bldP spid="11" grpId="0" bldLvl="0" animBg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5890459"/>
            <a:ext cx="340209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b="1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fld id="{00000000-1234-1234-1234-123412341234}" type="slidenum">
              <a:rPr lang="en-GB" b="1" smtClean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28</a:t>
            </a:fld>
            <a:endParaRPr b="1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92465" y="59175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32389" y="59215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865748" y="6004677"/>
            <a:ext cx="1637983" cy="461665"/>
            <a:chOff x="932006" y="4596578"/>
            <a:chExt cx="1228807" cy="346249"/>
          </a:xfrm>
        </p:grpSpPr>
        <p:sp>
          <p:nvSpPr>
            <p:cNvPr id="34" name="TextBox 33"/>
            <p:cNvSpPr txBox="1"/>
            <p:nvPr/>
          </p:nvSpPr>
          <p:spPr>
            <a:xfrm>
              <a:off x="948818" y="4596578"/>
              <a:ext cx="121199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10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10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4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4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>
            <a:off x="11492464" y="59215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phic 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306038" y="6038872"/>
            <a:ext cx="393597" cy="381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64" y="260647"/>
            <a:ext cx="1433443" cy="4994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03731" y="6108684"/>
            <a:ext cx="685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894" y="4078233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Ví dụ:</a:t>
            </a:r>
            <a:endParaRPr lang="ko-KR" alt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971" y="-109999"/>
            <a:ext cx="7560083" cy="907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안 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V/A, V/A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지 않다</a:t>
            </a:r>
            <a:r>
              <a:rPr lang="vi-VN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: Không V/A</a:t>
            </a:r>
            <a:endParaRPr lang="en-US" altLang="ko-KR" sz="40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115" y="836712"/>
            <a:ext cx="9260681" cy="234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‘~ 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지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않다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’: Là đuôi câu phủ định,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được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gắn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vào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thân của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động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từ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hoặc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từ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để làm trái nghĩa động từ hoặc tính từ đó.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‘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안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~’: Là dạng phủ định ngắn, đặt trước động từ hoặc tính từ và có ý nghĩa tương tự với ‘~ 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지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않다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’, được sử dụng chủ yếu trong khẩu ngữ.</a:t>
            </a:r>
            <a:endParaRPr lang="en-US" sz="2000" b="1" dirty="0"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097" y="2653815"/>
            <a:ext cx="12042001" cy="142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Lưu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ý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với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안</a:t>
            </a:r>
            <a:r>
              <a:rPr lang="en-US" altLang="ko-KR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altLang="ko-KR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+ V/A’</a:t>
            </a:r>
            <a:endParaRPr lang="en-US" sz="2000" b="1" dirty="0"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Không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sử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d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ụ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ng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với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ĐT/TT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: ‘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있다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’, ’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없다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’, ‘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알다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’, ‘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모르다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’, 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재미있다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재미없다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Với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những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ộng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từ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được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cấu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bởi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d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anh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từ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với ‘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하다</a:t>
            </a:r>
            <a:r>
              <a:rPr lang="vi-VN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’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thì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‘</a:t>
            </a:r>
            <a:r>
              <a:rPr lang="en-US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안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’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đứng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sau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d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anh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từ</a:t>
            </a:r>
            <a:r>
              <a:rPr lang="vi-VN" altLang="ko-KR" sz="20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077652" y="4564715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0728" y="4366457"/>
            <a:ext cx="1300480" cy="429895"/>
          </a:xfrm>
          <a:prstGeom prst="rect">
            <a:avLst/>
          </a:prstGeom>
          <a:noFill/>
          <a:ln w="12700">
            <a:solidFill>
              <a:srgbClr val="0097BB"/>
            </a:solidFill>
          </a:ln>
        </p:spPr>
        <p:txBody>
          <a:bodyPr wrap="none" rtlCol="0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운동하다</a:t>
            </a:r>
            <a:endParaRPr lang="en-US" altLang="ko-KR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71770" y="4331726"/>
            <a:ext cx="2266950" cy="429895"/>
          </a:xfrm>
          <a:prstGeom prst="rect">
            <a:avLst/>
          </a:prstGeom>
          <a:noFill/>
          <a:ln w="12700"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운동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(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을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)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안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 하다</a:t>
            </a:r>
            <a:endParaRPr lang="en-US" altLang="ko-KR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077652" y="5302759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1488" y="5104501"/>
            <a:ext cx="1021080" cy="429895"/>
          </a:xfrm>
          <a:prstGeom prst="rect">
            <a:avLst/>
          </a:prstGeom>
          <a:noFill/>
          <a:ln w="12700"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일하다</a:t>
            </a:r>
            <a:endParaRPr lang="en-US" altLang="ko-KR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2531" y="5069770"/>
            <a:ext cx="1987550" cy="429895"/>
          </a:xfrm>
          <a:prstGeom prst="rect">
            <a:avLst/>
          </a:prstGeom>
          <a:noFill/>
          <a:ln w="12700"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일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(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을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)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안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 하다</a:t>
            </a:r>
            <a:endParaRPr lang="en-US" altLang="ko-KR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077652" y="6077683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7BB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73934" y="5879425"/>
            <a:ext cx="1300480" cy="429895"/>
          </a:xfrm>
          <a:prstGeom prst="rect">
            <a:avLst/>
          </a:prstGeom>
          <a:noFill/>
          <a:ln w="12700"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좋아하다</a:t>
            </a:r>
            <a:endParaRPr lang="en-US" altLang="ko-KR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4931" y="5844694"/>
            <a:ext cx="1666240" cy="429895"/>
          </a:xfrm>
          <a:prstGeom prst="rect">
            <a:avLst/>
          </a:prstGeom>
          <a:noFill/>
          <a:ln w="12700"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안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 좋아해요</a:t>
            </a:r>
            <a:endParaRPr lang="en-US" altLang="ko-KR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2" name="Google Shape;734;p37"/>
          <p:cNvSpPr/>
          <p:nvPr/>
        </p:nvSpPr>
        <p:spPr>
          <a:xfrm rot="16200000">
            <a:off x="9686896" y="702905"/>
            <a:ext cx="1516651" cy="1516254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rgbClr val="0097BB"/>
          </a:solidFill>
          <a:ln>
            <a:noFill/>
          </a:ln>
        </p:spPr>
        <p:txBody>
          <a:bodyPr spcFirstLastPara="1" wrap="square" lIns="60956" tIns="30463" rIns="60956" bIns="30463" anchor="ctr" anchorCtr="0">
            <a:noAutofit/>
          </a:bodyPr>
          <a:lstStyle/>
          <a:p>
            <a:endParaRPr sz="6400">
              <a:solidFill>
                <a:schemeClr val="dk1"/>
              </a:solidFill>
              <a:latin typeface="Source Serif 4" panose="02040603050405020204" pitchFamily="18" charset="0"/>
              <a:ea typeface="Source Serif 4" panose="02040603050405020204" pitchFamily="18" charset="0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3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2"/>
          <a:stretch>
            <a:fillRect/>
          </a:stretch>
        </p:blipFill>
        <p:spPr bwMode="auto">
          <a:xfrm>
            <a:off x="9334514" y="3775070"/>
            <a:ext cx="2361545" cy="22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7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9" y="3580717"/>
            <a:ext cx="6013980" cy="3471639"/>
          </a:xfrm>
          <a:prstGeom prst="rect">
            <a:avLst/>
          </a:prstGeom>
        </p:spPr>
      </p:pic>
      <p:sp>
        <p:nvSpPr>
          <p:cNvPr id="41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5890459"/>
            <a:ext cx="340209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b="1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fld id="{00000000-1234-1234-1234-123412341234}" type="slidenum">
              <a:rPr lang="en-GB" b="1" smtClean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29</a:t>
            </a:fld>
            <a:endParaRPr b="1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92465" y="59175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32389" y="59215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9865748" y="6004686"/>
            <a:ext cx="1637983" cy="430887"/>
            <a:chOff x="932006" y="4596578"/>
            <a:chExt cx="1228807" cy="323165"/>
          </a:xfrm>
        </p:grpSpPr>
        <p:sp>
          <p:nvSpPr>
            <p:cNvPr id="47" name="TextBox 46"/>
            <p:cNvSpPr txBox="1"/>
            <p:nvPr/>
          </p:nvSpPr>
          <p:spPr>
            <a:xfrm>
              <a:off x="948818" y="4596578"/>
              <a:ext cx="12119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3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3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>
            <a:off x="11492464" y="59215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Graphic 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306038" y="6038872"/>
            <a:ext cx="393597" cy="381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64" y="260647"/>
            <a:ext cx="1433443" cy="4994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503731" y="6108684"/>
            <a:ext cx="685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07</a:t>
            </a:r>
            <a:endParaRPr lang="en-US" sz="9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971" y="-253509"/>
            <a:ext cx="4616970" cy="1138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안 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V/A, V/A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지 않다</a:t>
            </a:r>
            <a:endParaRPr lang="en-US" altLang="ko-KR" sz="40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31" y="980728"/>
            <a:ext cx="7058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Batang" pitchFamily="2" charset="-127"/>
                <a:ea typeface="Gowun Batang" pitchFamily="2" charset="-127"/>
              </a:rPr>
              <a:t>1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.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빈칸을 채우십시오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.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Điền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từ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thích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hợp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vào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chỗ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200" b="1" dirty="0" err="1"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trống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. 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664" y="1628294"/>
            <a:ext cx="4252494" cy="4265527"/>
          </a:xfrm>
          <a:prstGeom prst="rect">
            <a:avLst/>
          </a:prstGeom>
          <a:noFill/>
          <a:ln w="19050">
            <a:solidFill>
              <a:srgbClr val="0097BB"/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1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16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7053" y="1629542"/>
            <a:ext cx="4252494" cy="4265527"/>
          </a:xfrm>
          <a:prstGeom prst="rect">
            <a:avLst/>
          </a:prstGeom>
          <a:noFill/>
          <a:ln w="19050">
            <a:solidFill>
              <a:srgbClr val="0097BB"/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1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16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315" y="2464435"/>
            <a:ext cx="1117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흐리다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450" y="3184200"/>
            <a:ext cx="988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좋다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2450" y="3972375"/>
            <a:ext cx="988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덥다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8165" y="4715510"/>
            <a:ext cx="14662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공부하다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28516" y="2399964"/>
            <a:ext cx="988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사다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89743" y="3136648"/>
            <a:ext cx="1297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춥다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28419" y="3908219"/>
            <a:ext cx="988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받다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27320" y="4651375"/>
            <a:ext cx="15208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운동하다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93269" y="2464120"/>
            <a:ext cx="25930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안 흐리다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3269" y="3184199"/>
            <a:ext cx="25930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안 좋다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93269" y="3972375"/>
            <a:ext cx="25930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안 덥다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93269" y="4715427"/>
            <a:ext cx="25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공부 안 하다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04599" y="2400276"/>
            <a:ext cx="2586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사지 않다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598" y="3136649"/>
            <a:ext cx="2586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춥지 않다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4598" y="3908219"/>
            <a:ext cx="2586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받지 않다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99515" y="4651271"/>
            <a:ext cx="2586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운동하지 않다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24176" y="1847834"/>
            <a:ext cx="2593046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450" y="1844318"/>
            <a:ext cx="98814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V/A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32687" y="1782488"/>
            <a:ext cx="2592000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지 않다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28516" y="1778972"/>
            <a:ext cx="98814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V/A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775" y="5339715"/>
            <a:ext cx="13798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싫어하다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0715" y="5358144"/>
            <a:ext cx="25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안 싫어하다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44548" y="5341840"/>
            <a:ext cx="988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읽다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66055" y="5359424"/>
            <a:ext cx="25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읽지 않다</a:t>
            </a:r>
          </a:p>
        </p:txBody>
      </p:sp>
      <p:pic>
        <p:nvPicPr>
          <p:cNvPr id="7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2"/>
          <a:stretch>
            <a:fillRect/>
          </a:stretch>
        </p:blipFill>
        <p:spPr bwMode="auto">
          <a:xfrm>
            <a:off x="9535857" y="3545579"/>
            <a:ext cx="2319195" cy="24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88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  <p:bldP spid="5" grpId="0" bldLvl="0" animBg="1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 bldLvl="0" animBg="1"/>
      <p:bldP spid="26" grpId="0" bldLvl="0" animBg="1"/>
      <p:bldP spid="27" grpId="0" bldLvl="0" animBg="1"/>
      <p:bldP spid="28" grpId="0" bldLvl="0" animBg="1"/>
      <p:bldP spid="29" grpId="0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5890459"/>
            <a:ext cx="340209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b="1">
                <a:solidFill>
                  <a:schemeClr val="bg1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t>0</a:t>
            </a:r>
            <a:fld id="{00000000-1234-1234-1234-123412341234}" type="slidenum">
              <a:rPr lang="en" b="1" smtClean="0">
                <a:solidFill>
                  <a:schemeClr val="bg1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pPr/>
              <a:t>3</a:t>
            </a:fld>
            <a:endParaRPr b="1">
              <a:solidFill>
                <a:schemeClr val="bg1"/>
              </a:solidFill>
              <a:latin typeface="Source Serif 4" panose="02040603050405020204" pitchFamily="18" charset="0"/>
              <a:ea typeface="Source Serif 4" panose="020406030504050202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458B26-6CDF-3815-3652-E3DF8A98EDE0}"/>
              </a:ext>
            </a:extLst>
          </p:cNvPr>
          <p:cNvSpPr/>
          <p:nvPr/>
        </p:nvSpPr>
        <p:spPr>
          <a:xfrm>
            <a:off x="11492465" y="59175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Source Serif 4" panose="02040603050405020204" pitchFamily="18" charset="0"/>
              <a:ea typeface="Source Serif 4" panose="020406030504050202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34D1B2-28B7-401A-5F13-7A245F965E5F}"/>
              </a:ext>
            </a:extLst>
          </p:cNvPr>
          <p:cNvSpPr/>
          <p:nvPr/>
        </p:nvSpPr>
        <p:spPr>
          <a:xfrm>
            <a:off x="9132389" y="59215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Source Serif 4" panose="02040603050405020204" pitchFamily="18" charset="0"/>
              <a:ea typeface="Source Serif 4" panose="02040603050405020204" pitchFamily="18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218549-F5F7-BA8D-D070-2F2900249797}"/>
              </a:ext>
            </a:extLst>
          </p:cNvPr>
          <p:cNvGrpSpPr/>
          <p:nvPr/>
        </p:nvGrpSpPr>
        <p:grpSpPr>
          <a:xfrm>
            <a:off x="9865748" y="6004686"/>
            <a:ext cx="1637983" cy="430887"/>
            <a:chOff x="932006" y="4596578"/>
            <a:chExt cx="1228807" cy="3231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BE5A37-C3EB-2573-4889-38F829814772}"/>
                </a:ext>
              </a:extLst>
            </p:cNvPr>
            <p:cNvSpPr txBox="1"/>
            <p:nvPr/>
          </p:nvSpPr>
          <p:spPr>
            <a:xfrm>
              <a:off x="948818" y="4596578"/>
              <a:ext cx="12119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Trung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tâm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ngoại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ngữ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 </a:t>
              </a:r>
            </a:p>
            <a:p>
              <a:r>
                <a:rPr lang="en-US" sz="1300" b="1">
                  <a:solidFill>
                    <a:srgbClr val="F26E58"/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WANG language</a:t>
              </a:r>
              <a:endParaRPr lang="en-GB" sz="1300" b="1">
                <a:solidFill>
                  <a:srgbClr val="F26E58"/>
                </a:solidFill>
                <a:latin typeface="Source Serif 4" panose="02040603050405020204" pitchFamily="18" charset="0"/>
                <a:ea typeface="Source Serif 4" panose="02040603050405020204" pitchFamily="18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6A95DDC-F62B-B14C-B30D-6E06BDA30032}"/>
                </a:ext>
              </a:extLst>
            </p:cNvPr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832FFB-F73A-1297-75AA-F61CA7F0ADD7}"/>
              </a:ext>
            </a:extLst>
          </p:cNvPr>
          <p:cNvCxnSpPr>
            <a:cxnSpLocks/>
          </p:cNvCxnSpPr>
          <p:nvPr/>
        </p:nvCxnSpPr>
        <p:spPr>
          <a:xfrm>
            <a:off x="11492464" y="59215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Graphic 7">
            <a:extLst>
              <a:ext uri="{FF2B5EF4-FFF2-40B4-BE49-F238E27FC236}">
                <a16:creationId xmlns:a16="http://schemas.microsoft.com/office/drawing/2014/main" id="{C5E95EFC-4C8D-A8FF-4072-4601151F9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06038" y="6038872"/>
            <a:ext cx="393597" cy="381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28F588E-E292-C7C0-239A-2F2E1ABAD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64" y="260647"/>
            <a:ext cx="1433443" cy="4994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503731" y="6108684"/>
            <a:ext cx="685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SVN-Gilroy SemiBold"/>
              </a:rPr>
              <a:t>06</a:t>
            </a:r>
          </a:p>
        </p:txBody>
      </p:sp>
      <p:sp>
        <p:nvSpPr>
          <p:cNvPr id="80" name="Google Shape;734;p37">
            <a:extLst>
              <a:ext uri="{FF2B5EF4-FFF2-40B4-BE49-F238E27FC236}">
                <a16:creationId xmlns:a16="http://schemas.microsoft.com/office/drawing/2014/main" id="{1F0F088E-5C71-3FFD-7682-EB688A657EA3}"/>
              </a:ext>
            </a:extLst>
          </p:cNvPr>
          <p:cNvSpPr/>
          <p:nvPr/>
        </p:nvSpPr>
        <p:spPr>
          <a:xfrm rot="16200000">
            <a:off x="9686896" y="702905"/>
            <a:ext cx="1516651" cy="1516254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rgbClr val="0097BB"/>
          </a:solidFill>
          <a:ln>
            <a:noFill/>
          </a:ln>
        </p:spPr>
        <p:txBody>
          <a:bodyPr spcFirstLastPara="1" wrap="square" lIns="60956" tIns="30463" rIns="60956" bIns="30463" anchor="ctr" anchorCtr="0">
            <a:noAutofit/>
          </a:bodyPr>
          <a:lstStyle/>
          <a:p>
            <a:endParaRPr sz="6400">
              <a:solidFill>
                <a:schemeClr val="dk1"/>
              </a:solidFill>
              <a:latin typeface="Source Serif 4" panose="02040603050405020204" pitchFamily="18" charset="0"/>
              <a:ea typeface="Source Serif 4" panose="02040603050405020204" pitchFamily="18" charset="0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3971" y="-253509"/>
            <a:ext cx="18485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</a:t>
            </a:r>
            <a:r>
              <a:rPr lang="ko-KR" altLang="en-US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은</a:t>
            </a:r>
            <a:r>
              <a:rPr lang="en-US" altLang="ko-KR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.</a:t>
            </a:r>
            <a:r>
              <a:rPr lang="ko-KR" altLang="en-US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는 </a:t>
            </a:r>
            <a:endParaRPr lang="en-US" altLang="ko-KR" sz="4000" b="1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606" y="764704"/>
            <a:ext cx="9635971" cy="9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FF6600"/>
                </a:solidFill>
                <a:latin typeface="Gowun Batang" pitchFamily="2" charset="-127"/>
                <a:ea typeface="Gowun Batang" pitchFamily="2" charset="-127"/>
              </a:rPr>
              <a:t>은</a:t>
            </a:r>
            <a:r>
              <a:rPr lang="en-US" altLang="ko-KR" sz="2000" b="1" dirty="0">
                <a:solidFill>
                  <a:srgbClr val="FF6600"/>
                </a:solidFill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2000" b="1" dirty="0">
                <a:solidFill>
                  <a:srgbClr val="FF6600"/>
                </a:solidFill>
                <a:latin typeface="Gowun Batang" pitchFamily="2" charset="-127"/>
                <a:ea typeface="Gowun Batang" pitchFamily="2" charset="-127"/>
              </a:rPr>
              <a:t>는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là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từ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bổ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trợ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đứng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sau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N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để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chỉ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ra N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này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đang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có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vai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trò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là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chủ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ngữ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trong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  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câu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hay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là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chủ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thể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của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hành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động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.  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9756" y="1804754"/>
            <a:ext cx="2725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Quy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tắc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kết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hợp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:  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8278" y="2148029"/>
            <a:ext cx="2927404" cy="1230786"/>
          </a:xfrm>
          <a:prstGeom prst="rect">
            <a:avLst/>
          </a:prstGeom>
          <a:noFill/>
          <a:ln w="15875">
            <a:solidFill>
              <a:schemeClr val="bg2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- N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có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patchim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=&gt;  N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은</a:t>
            </a:r>
            <a:endParaRPr lang="en-US" altLang="ko-KR" sz="20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  학생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은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,</a:t>
            </a:r>
            <a:r>
              <a:rPr lang="en-US" altLang="ko-KR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공원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은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,</a:t>
            </a:r>
            <a:r>
              <a:rPr lang="en-US" altLang="ko-KR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책상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은</a:t>
            </a:r>
            <a:endParaRPr lang="en-US" altLang="ko-KR" sz="20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440" y="359215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Ví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dụ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: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111" y="4253026"/>
            <a:ext cx="279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Em là người Việt Nam.</a:t>
            </a:r>
            <a:endParaRPr lang="ko-KR" altLang="en-US" sz="20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2111" y="4901098"/>
            <a:ext cx="375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Sumi là học sinh phải không?  </a:t>
            </a:r>
            <a:endParaRPr lang="ko-KR" altLang="en-US" sz="20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8817" y="5549170"/>
            <a:ext cx="321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Cái này là sách tiếng Hàn.</a:t>
            </a:r>
            <a:endParaRPr lang="ko-KR" altLang="en-US" sz="20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817" y="6197242"/>
            <a:ext cx="3576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Đây là hiệu sách phải không?</a:t>
            </a:r>
            <a:endParaRPr lang="ko-KR" altLang="en-US" sz="20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66220" y="2161634"/>
            <a:ext cx="3712876" cy="1230786"/>
          </a:xfrm>
          <a:prstGeom prst="rect">
            <a:avLst/>
          </a:prstGeom>
          <a:noFill/>
          <a:ln w="15875">
            <a:solidFill>
              <a:schemeClr val="bg2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- N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không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có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patchim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=&gt;  N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는</a:t>
            </a:r>
            <a:endParaRPr lang="en-US" altLang="ko-KR" sz="20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  저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는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,</a:t>
            </a:r>
            <a:r>
              <a:rPr lang="en-US" altLang="ko-KR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과자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는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,</a:t>
            </a:r>
            <a:r>
              <a:rPr lang="en-US" altLang="ko-KR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000" b="1" dirty="0">
                <a:latin typeface="Gowun Batang" pitchFamily="2" charset="-127"/>
                <a:ea typeface="Gowun Batang" pitchFamily="2" charset="-127"/>
              </a:rPr>
              <a:t>의자</a:t>
            </a:r>
            <a:r>
              <a:rPr lang="ko-KR" altLang="en-US" sz="2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는</a:t>
            </a:r>
            <a:endParaRPr lang="en-US" altLang="ko-KR" sz="20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35942" y="4235868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저</a:t>
            </a:r>
            <a:r>
              <a:rPr lang="ko-KR" altLang="en-US" sz="2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는</a:t>
            </a:r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 베트남 사람입니다</a:t>
            </a:r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0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47036" y="4871493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수미 씨</a:t>
            </a:r>
            <a:r>
              <a:rPr lang="ko-KR" altLang="en-US" sz="2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는</a:t>
            </a:r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 학생입니까</a:t>
            </a:r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?</a:t>
            </a:r>
            <a:endParaRPr lang="ko-KR" altLang="en-US" sz="20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53742" y="5519565"/>
            <a:ext cx="2815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이것</a:t>
            </a:r>
            <a:r>
              <a:rPr lang="ko-KR" altLang="en-US" sz="2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은</a:t>
            </a:r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 한국어 책입니다</a:t>
            </a:r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0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53742" y="6167637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여기</a:t>
            </a:r>
            <a:r>
              <a:rPr lang="ko-KR" altLang="en-US" sz="2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는</a:t>
            </a:r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 서점입니까</a:t>
            </a:r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?</a:t>
            </a:r>
            <a:endParaRPr lang="ko-KR" altLang="en-US" sz="2000" b="1">
              <a:latin typeface="Gowun Batang" pitchFamily="2" charset="-127"/>
              <a:ea typeface="Gowun Batang" pitchFamily="2" charset="-127"/>
            </a:endParaRPr>
          </a:p>
        </p:txBody>
      </p:sp>
      <p:pic>
        <p:nvPicPr>
          <p:cNvPr id="30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2"/>
          <a:stretch/>
        </p:blipFill>
        <p:spPr bwMode="auto">
          <a:xfrm>
            <a:off x="9247824" y="3241066"/>
            <a:ext cx="2319195" cy="24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10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/>
      <p:bldP spid="20" grpId="0"/>
      <p:bldP spid="21" grpId="0"/>
      <p:bldP spid="22" grpId="0"/>
      <p:bldP spid="23" grpId="0"/>
      <p:bldP spid="25" grpId="0" animBg="1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9FD92A3-65C4-B416-630C-3576D958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669669" y="-531440"/>
            <a:ext cx="6013980" cy="3471639"/>
          </a:xfrm>
          <a:prstGeom prst="rect">
            <a:avLst/>
          </a:prstGeom>
        </p:spPr>
      </p:pic>
      <p:sp>
        <p:nvSpPr>
          <p:cNvPr id="41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5890459"/>
            <a:ext cx="340209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b="1">
                <a:solidFill>
                  <a:schemeClr val="bg1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t>0</a:t>
            </a:r>
            <a:fld id="{00000000-1234-1234-1234-123412341234}" type="slidenum">
              <a:rPr lang="en" b="1" smtClean="0">
                <a:solidFill>
                  <a:schemeClr val="bg1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pPr/>
              <a:t>4</a:t>
            </a:fld>
            <a:endParaRPr b="1">
              <a:solidFill>
                <a:schemeClr val="bg1"/>
              </a:solidFill>
              <a:latin typeface="Source Serif 4" panose="02040603050405020204" pitchFamily="18" charset="0"/>
              <a:ea typeface="Source Serif 4" panose="020406030504050202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458B26-6CDF-3815-3652-E3DF8A98EDE0}"/>
              </a:ext>
            </a:extLst>
          </p:cNvPr>
          <p:cNvSpPr/>
          <p:nvPr/>
        </p:nvSpPr>
        <p:spPr>
          <a:xfrm>
            <a:off x="11492465" y="59175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Source Serif 4" panose="02040603050405020204" pitchFamily="18" charset="0"/>
              <a:ea typeface="Source Serif 4" panose="020406030504050202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34D1B2-28B7-401A-5F13-7A245F965E5F}"/>
              </a:ext>
            </a:extLst>
          </p:cNvPr>
          <p:cNvSpPr/>
          <p:nvPr/>
        </p:nvSpPr>
        <p:spPr>
          <a:xfrm>
            <a:off x="9132389" y="59215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Source Serif 4" panose="02040603050405020204" pitchFamily="18" charset="0"/>
              <a:ea typeface="Source Serif 4" panose="02040603050405020204" pitchFamily="18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218549-F5F7-BA8D-D070-2F2900249797}"/>
              </a:ext>
            </a:extLst>
          </p:cNvPr>
          <p:cNvGrpSpPr/>
          <p:nvPr/>
        </p:nvGrpSpPr>
        <p:grpSpPr>
          <a:xfrm>
            <a:off x="9865748" y="6004686"/>
            <a:ext cx="1637983" cy="430887"/>
            <a:chOff x="932006" y="4596578"/>
            <a:chExt cx="1228807" cy="3231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BE5A37-C3EB-2573-4889-38F829814772}"/>
                </a:ext>
              </a:extLst>
            </p:cNvPr>
            <p:cNvSpPr txBox="1"/>
            <p:nvPr/>
          </p:nvSpPr>
          <p:spPr>
            <a:xfrm>
              <a:off x="948818" y="4596578"/>
              <a:ext cx="12119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Trung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tâm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ngoại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ngữ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 </a:t>
              </a:r>
            </a:p>
            <a:p>
              <a:r>
                <a:rPr lang="en-US" sz="1300" b="1">
                  <a:solidFill>
                    <a:srgbClr val="F26E58"/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WANG language</a:t>
              </a:r>
              <a:endParaRPr lang="en-GB" sz="1300" b="1">
                <a:solidFill>
                  <a:srgbClr val="F26E58"/>
                </a:solidFill>
                <a:latin typeface="Source Serif 4" panose="02040603050405020204" pitchFamily="18" charset="0"/>
                <a:ea typeface="Source Serif 4" panose="02040603050405020204" pitchFamily="18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6A95DDC-F62B-B14C-B30D-6E06BDA30032}"/>
                </a:ext>
              </a:extLst>
            </p:cNvPr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832FFB-F73A-1297-75AA-F61CA7F0ADD7}"/>
              </a:ext>
            </a:extLst>
          </p:cNvPr>
          <p:cNvCxnSpPr>
            <a:cxnSpLocks/>
          </p:cNvCxnSpPr>
          <p:nvPr/>
        </p:nvCxnSpPr>
        <p:spPr>
          <a:xfrm>
            <a:off x="11492464" y="59215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Graphic 7">
            <a:extLst>
              <a:ext uri="{FF2B5EF4-FFF2-40B4-BE49-F238E27FC236}">
                <a16:creationId xmlns:a16="http://schemas.microsoft.com/office/drawing/2014/main" id="{C5E95EFC-4C8D-A8FF-4072-4601151F9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306038" y="6038872"/>
            <a:ext cx="393597" cy="381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28F588E-E292-C7C0-239A-2F2E1ABAD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64" y="260647"/>
            <a:ext cx="1433443" cy="4994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503731" y="6108684"/>
            <a:ext cx="685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SVN-Gilroy SemiBold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33971" y="-253509"/>
            <a:ext cx="46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Cách hỏi quốc tịch</a:t>
            </a:r>
            <a:r>
              <a:rPr lang="ko-KR" altLang="en-US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endParaRPr lang="en-US" altLang="ko-KR" sz="4000" b="1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40" y="980728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Gowun Batang" pitchFamily="2" charset="-127"/>
                <a:ea typeface="Gowun Batang" pitchFamily="2" charset="-127"/>
              </a:rPr>
              <a:t>(S</a:t>
            </a:r>
            <a:r>
              <a:rPr lang="ko-KR" altLang="en-US" sz="2400" b="1">
                <a:latin typeface="Gowun Batang" pitchFamily="2" charset="-127"/>
                <a:ea typeface="Gowun Batang" pitchFamily="2" charset="-127"/>
              </a:rPr>
              <a:t>은</a:t>
            </a:r>
            <a:r>
              <a:rPr lang="en-US" altLang="ko-KR" sz="2400" b="1">
                <a:latin typeface="Gowun Batang" pitchFamily="2" charset="-127"/>
                <a:ea typeface="Gowun Batang" pitchFamily="2" charset="-127"/>
              </a:rPr>
              <a:t>.</a:t>
            </a:r>
            <a:r>
              <a:rPr lang="ko-KR" altLang="en-US" sz="2400" b="1">
                <a:latin typeface="Gowun Batang" pitchFamily="2" charset="-127"/>
                <a:ea typeface="Gowun Batang" pitchFamily="2" charset="-127"/>
              </a:rPr>
              <a:t>는</a:t>
            </a:r>
            <a:r>
              <a:rPr lang="en-US" altLang="ko-KR" sz="2400" b="1">
                <a:latin typeface="Gowun Batang" pitchFamily="2" charset="-127"/>
                <a:ea typeface="Gowun Batang" pitchFamily="2" charset="-127"/>
              </a:rPr>
              <a:t>)</a:t>
            </a:r>
            <a:r>
              <a:rPr lang="ko-KR" altLang="en-US" sz="2400" b="1">
                <a:latin typeface="Gowun Batang" pitchFamily="2" charset="-127"/>
                <a:ea typeface="Gowun Batang" pitchFamily="2" charset="-127"/>
              </a:rPr>
              <a:t> 어느 나라 사람입니까</a:t>
            </a:r>
            <a:r>
              <a:rPr lang="en-US" altLang="ko-KR" sz="2400" b="1">
                <a:latin typeface="Gowun Batang" pitchFamily="2" charset="-127"/>
                <a:ea typeface="Gowun Batang" pitchFamily="2" charset="-127"/>
              </a:rPr>
              <a:t>?</a:t>
            </a:r>
          </a:p>
        </p:txBody>
      </p:sp>
      <p:sp>
        <p:nvSpPr>
          <p:cNvPr id="3" name="Right Brace 2"/>
          <p:cNvSpPr/>
          <p:nvPr/>
        </p:nvSpPr>
        <p:spPr>
          <a:xfrm rot="5400000">
            <a:off x="1932260" y="1351332"/>
            <a:ext cx="144015" cy="504056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96E58"/>
              </a:solidFill>
            </a:endParaRPr>
          </a:p>
        </p:txBody>
      </p:sp>
      <p:sp>
        <p:nvSpPr>
          <p:cNvPr id="21" name="Right Brace 20"/>
          <p:cNvSpPr/>
          <p:nvPr/>
        </p:nvSpPr>
        <p:spPr>
          <a:xfrm rot="5400000">
            <a:off x="2645183" y="1351334"/>
            <a:ext cx="144015" cy="504056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96E58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 rot="5400000">
            <a:off x="3322105" y="1359719"/>
            <a:ext cx="144015" cy="504056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96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1924" y="1715692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Nào</a:t>
            </a:r>
            <a:endParaRPr lang="ko-KR" altLang="en-US" sz="2000" b="1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9996" y="1715692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Nước</a:t>
            </a:r>
            <a:endParaRPr lang="ko-KR" altLang="en-US" sz="2000" b="1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6245" y="1715692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Người</a:t>
            </a:r>
            <a:endParaRPr lang="ko-KR" altLang="en-US" sz="2000" b="1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4292" y="1427004"/>
            <a:ext cx="3094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=&gt; S là người nước nào? </a:t>
            </a:r>
            <a:endParaRPr lang="ko-KR" altLang="en-US" sz="2000" b="1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5780" y="2204864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Ví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dụ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: </a:t>
            </a:r>
            <a:endParaRPr lang="ko-KR" altLang="en-US" sz="20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045" y="3338981"/>
            <a:ext cx="279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Em là người Việt Nam.</a:t>
            </a:r>
            <a:endParaRPr lang="ko-KR" altLang="en-US" sz="20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14932" y="3341736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저</a:t>
            </a:r>
            <a:r>
              <a:rPr lang="ko-KR" altLang="en-US" sz="2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는</a:t>
            </a:r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 베트남 사람입니다</a:t>
            </a:r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0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4745" y="2740858"/>
            <a:ext cx="288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Mai là người nước nào?</a:t>
            </a:r>
            <a:endParaRPr lang="ko-KR" altLang="en-US" sz="20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14932" y="2740858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마이 씨</a:t>
            </a:r>
            <a:r>
              <a:rPr lang="ko-KR" altLang="en-US" sz="2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는</a:t>
            </a:r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 어느 나라 사람입니까</a:t>
            </a:r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?</a:t>
            </a:r>
            <a:endParaRPr lang="ko-KR" altLang="en-US" sz="20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645" y="3873890"/>
            <a:ext cx="453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Gowun Batang" pitchFamily="2" charset="-127"/>
                <a:ea typeface="Gowun Batang" pitchFamily="2" charset="-127"/>
              </a:rPr>
              <a:t>(S</a:t>
            </a:r>
            <a:r>
              <a:rPr lang="ko-KR" altLang="en-US" sz="2400" b="1">
                <a:latin typeface="Gowun Batang" pitchFamily="2" charset="-127"/>
                <a:ea typeface="Gowun Batang" pitchFamily="2" charset="-127"/>
              </a:rPr>
              <a:t>은</a:t>
            </a:r>
            <a:r>
              <a:rPr lang="en-US" altLang="ko-KR" sz="2400" b="1">
                <a:latin typeface="Gowun Batang" pitchFamily="2" charset="-127"/>
                <a:ea typeface="Gowun Batang" pitchFamily="2" charset="-127"/>
              </a:rPr>
              <a:t>.</a:t>
            </a:r>
            <a:r>
              <a:rPr lang="ko-KR" altLang="en-US" sz="2400" b="1">
                <a:latin typeface="Gowun Batang" pitchFamily="2" charset="-127"/>
                <a:ea typeface="Gowun Batang" pitchFamily="2" charset="-127"/>
              </a:rPr>
              <a:t>는</a:t>
            </a:r>
            <a:r>
              <a:rPr lang="en-US" altLang="ko-KR" sz="2400" b="1">
                <a:latin typeface="Gowun Batang" pitchFamily="2" charset="-127"/>
                <a:ea typeface="Gowun Batang" pitchFamily="2" charset="-127"/>
              </a:rPr>
              <a:t>)</a:t>
            </a:r>
            <a:r>
              <a:rPr lang="ko-KR" altLang="en-US" sz="2400" b="1">
                <a:latin typeface="Gowun Batang" pitchFamily="2" charset="-127"/>
                <a:ea typeface="Gowun Batang" pitchFamily="2" charset="-127"/>
              </a:rPr>
              <a:t> 어디에서 왔어요</a:t>
            </a:r>
            <a:r>
              <a:rPr lang="en-US" altLang="ko-KR" sz="2400" b="1">
                <a:latin typeface="Gowun Batang" pitchFamily="2" charset="-127"/>
                <a:ea typeface="Gowun Batang" pitchFamily="2" charset="-127"/>
              </a:rPr>
              <a:t>?</a:t>
            </a:r>
          </a:p>
        </p:txBody>
      </p:sp>
      <p:sp>
        <p:nvSpPr>
          <p:cNvPr id="36" name="Right Brace 35"/>
          <p:cNvSpPr/>
          <p:nvPr/>
        </p:nvSpPr>
        <p:spPr>
          <a:xfrm rot="5400000">
            <a:off x="2220291" y="4244494"/>
            <a:ext cx="144015" cy="504056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96E58"/>
              </a:solidFill>
            </a:endParaRPr>
          </a:p>
        </p:txBody>
      </p:sp>
      <p:sp>
        <p:nvSpPr>
          <p:cNvPr id="37" name="Right Brace 36"/>
          <p:cNvSpPr/>
          <p:nvPr/>
        </p:nvSpPr>
        <p:spPr>
          <a:xfrm rot="5400000">
            <a:off x="2818049" y="4244496"/>
            <a:ext cx="144015" cy="504056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96E58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5400000">
            <a:off x="3817704" y="4046474"/>
            <a:ext cx="95707" cy="900099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96E58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89956" y="4608854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Đâu</a:t>
            </a:r>
            <a:endParaRPr lang="ko-KR" altLang="en-US" sz="2000" b="1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31997" y="460885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Từ</a:t>
            </a:r>
            <a:endParaRPr lang="ko-KR" altLang="en-US" sz="2000" b="1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74270" y="4608854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Đến</a:t>
            </a:r>
            <a:endParaRPr lang="ko-KR" altLang="en-US" sz="2000" b="1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45169" y="4296469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=&gt; S đến từ đâu? </a:t>
            </a:r>
            <a:endParaRPr lang="ko-KR" altLang="en-US" sz="2000" b="1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5780" y="508143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Ví dụ: </a:t>
            </a:r>
            <a:endParaRPr lang="ko-KR" altLang="en-US" sz="20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9045" y="6215552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Em đến từ Việt Nam.</a:t>
            </a:r>
            <a:endParaRPr lang="ko-KR" altLang="en-US" sz="20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14932" y="6218307"/>
            <a:ext cx="2755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저</a:t>
            </a:r>
            <a:r>
              <a:rPr lang="ko-KR" altLang="en-US" sz="2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는</a:t>
            </a:r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 베트남에서 왔어요</a:t>
            </a:r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0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4745" y="5617429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Mai đến từ đâu?</a:t>
            </a:r>
            <a:endParaRPr lang="ko-KR" altLang="en-US" sz="20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14932" y="5617429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마이 씨</a:t>
            </a:r>
            <a:r>
              <a:rPr lang="ko-KR" altLang="en-US" sz="2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는</a:t>
            </a:r>
            <a:r>
              <a:rPr lang="ko-KR" altLang="en-US" sz="2000" b="1">
                <a:latin typeface="Gowun Batang" pitchFamily="2" charset="-127"/>
                <a:ea typeface="Gowun Batang" pitchFamily="2" charset="-127"/>
              </a:rPr>
              <a:t> 어디에서 왔어요</a:t>
            </a:r>
            <a:r>
              <a:rPr lang="en-US" altLang="ko-KR" sz="2000" b="1">
                <a:latin typeface="Gowun Batang" pitchFamily="2" charset="-127"/>
                <a:ea typeface="Gowun Batang" pitchFamily="2" charset="-127"/>
              </a:rPr>
              <a:t>?</a:t>
            </a:r>
            <a:endParaRPr lang="ko-KR" altLang="en-US" sz="2000" b="1">
              <a:latin typeface="Gowun Batang" pitchFamily="2" charset="-127"/>
              <a:ea typeface="Gowun Batang" pitchFamily="2" charset="-127"/>
            </a:endParaRPr>
          </a:p>
        </p:txBody>
      </p:sp>
      <p:pic>
        <p:nvPicPr>
          <p:cNvPr id="57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2"/>
          <a:stretch/>
        </p:blipFill>
        <p:spPr bwMode="auto">
          <a:xfrm>
            <a:off x="9334772" y="3580717"/>
            <a:ext cx="2361545" cy="22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1" grpId="0" animBg="1"/>
      <p:bldP spid="22" grpId="0" animBg="1"/>
      <p:bldP spid="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/>
      <p:bldP spid="40" grpId="0"/>
      <p:bldP spid="42" grpId="0"/>
      <p:bldP spid="43" grpId="0"/>
      <p:bldP spid="50" grpId="0"/>
      <p:bldP spid="52" grpId="0"/>
      <p:bldP spid="54" grpId="0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9" y="3580717"/>
            <a:ext cx="6013980" cy="3471639"/>
          </a:xfrm>
          <a:prstGeom prst="rect">
            <a:avLst/>
          </a:prstGeom>
        </p:spPr>
      </p:pic>
      <p:sp>
        <p:nvSpPr>
          <p:cNvPr id="28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568366" y="5890459"/>
            <a:ext cx="340209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</a:t>
            </a:r>
            <a:fld id="{00000000-1234-1234-1234-123412341234}" type="slidenum">
              <a:rPr lang="en-GB" smtClean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5</a:t>
            </a:fld>
            <a:endParaRPr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64" y="260647"/>
            <a:ext cx="1433443" cy="49946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81667" y="1134296"/>
            <a:ext cx="547260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5400" b="1" dirty="0">
                <a:ln w="0"/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02 </a:t>
            </a:r>
            <a:r>
              <a:rPr lang="ko-KR" altLang="en-US" sz="5400" b="1" dirty="0">
                <a:ln w="0"/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과</a:t>
            </a:r>
            <a:r>
              <a:rPr lang="en-US" altLang="ko-KR" sz="5400" b="1" dirty="0">
                <a:ln w="0"/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  </a:t>
            </a:r>
            <a:r>
              <a:rPr lang="ko-KR" altLang="en-US" sz="7200" b="1" dirty="0">
                <a:ln w="0"/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이름</a:t>
            </a:r>
            <a:endParaRPr lang="en-US" altLang="ko-KR" sz="7200" b="1" dirty="0">
              <a:ln w="0"/>
              <a:solidFill>
                <a:srgbClr val="F96E58"/>
              </a:solidFill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9184" y="3596823"/>
            <a:ext cx="3517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6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_</a:t>
            </a:r>
            <a:r>
              <a:rPr lang="ko-KR" altLang="en-US" sz="36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듣기 </a:t>
            </a:r>
            <a:r>
              <a:rPr lang="en-US" altLang="ko-KR" sz="36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&amp; </a:t>
            </a:r>
            <a:r>
              <a:rPr lang="ko-KR" altLang="en-US" sz="36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말하기</a:t>
            </a:r>
            <a:r>
              <a:rPr lang="en-US" altLang="ko-KR" sz="36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_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40" y="2200507"/>
            <a:ext cx="5824496" cy="13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ko-KR" altLang="en-US" sz="4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이 사람은 누구예요</a:t>
            </a:r>
            <a:r>
              <a:rPr lang="en-US" altLang="ko-KR" sz="48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?</a:t>
            </a:r>
          </a:p>
        </p:txBody>
      </p:sp>
      <p:pic>
        <p:nvPicPr>
          <p:cNvPr id="4112" name="Picture 16" descr="부러워하는 동료들 앞에서 상사와 이야기하는 여자. 평면 벡터 일러스트 레이 션. 사업에서 성공하고 파트너를 뒤에 남겨둔 사업가. 성공,  페미니즘, 재능, 경력 개념 | 프리미엄 벡터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32" y="803512"/>
            <a:ext cx="6926489" cy="432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무료로 다운로드 가능한 물음표 느낌표 벡터 &amp; 일러스트 | Freepik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BF1E2"/>
              </a:clrFrom>
              <a:clrTo>
                <a:srgbClr val="FBF1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8331">
            <a:off x="6855279" y="1874073"/>
            <a:ext cx="491400" cy="49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무료로 다운로드 가능한 물음표 느낌표 벡터 &amp; 일러스트 | Freepik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BF1E2"/>
              </a:clrFrom>
              <a:clrTo>
                <a:srgbClr val="FBF1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83202">
            <a:off x="7163343" y="2023494"/>
            <a:ext cx="308864" cy="30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무료로 다운로드 가능한 물음표 느낌표 벡터 &amp; 일러스트 | Freepik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BF1E2"/>
              </a:clrFrom>
              <a:clrTo>
                <a:srgbClr val="FBF1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3474">
            <a:off x="8026827" y="1957003"/>
            <a:ext cx="380803" cy="3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371896" y="5644405"/>
            <a:ext cx="6902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삼성 사원을 위한  </a:t>
            </a:r>
            <a:endParaRPr lang="vi-VN" altLang="ko-KR" sz="2800" b="1" dirty="0"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  <a:p>
            <a:pPr algn="ctr"/>
            <a:r>
              <a:rPr lang="en-US" altLang="ko-KR" sz="2800" b="1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Basic </a:t>
            </a:r>
            <a:r>
              <a:rPr lang="ko-KR" altLang="en-US" sz="28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한국어</a:t>
            </a:r>
            <a:r>
              <a:rPr lang="vi-VN" altLang="ko-KR" sz="28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r>
              <a:rPr lang="ko-KR" altLang="en-US" sz="28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과정</a:t>
            </a:r>
            <a:endParaRPr lang="vi-VN" altLang="ko-KR" sz="2800" b="1" dirty="0"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  <a:p>
            <a:pPr algn="ctr"/>
            <a:r>
              <a:rPr lang="en-US" altLang="ko-KR" sz="2800" b="1" dirty="0">
                <a:latin typeface="Gowun Batang" pitchFamily="2" charset="-127"/>
                <a:ea typeface="Gowun Batang" pitchFamily="2" charset="-127"/>
                <a:cs typeface="Gowun Batang" pitchFamily="2" charset="-127"/>
              </a:rPr>
              <a:t> </a:t>
            </a:r>
            <a:endParaRPr lang="en-US" sz="2800" b="1" dirty="0">
              <a:latin typeface="Gowun Batang" pitchFamily="2" charset="-127"/>
              <a:ea typeface="Gowun Batang" pitchFamily="2" charset="-127"/>
              <a:cs typeface="Gowun Batang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1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641729" y="-243785"/>
            <a:ext cx="6013980" cy="347163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48" y="236453"/>
            <a:ext cx="1433443" cy="49946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503731" y="6108684"/>
            <a:ext cx="685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19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4789" y="60739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44865" y="60699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018148" y="6157086"/>
            <a:ext cx="1637983" cy="430887"/>
            <a:chOff x="932006" y="4596578"/>
            <a:chExt cx="1228807" cy="323165"/>
          </a:xfrm>
        </p:grpSpPr>
        <p:sp>
          <p:nvSpPr>
            <p:cNvPr id="13" name="TextBox 12"/>
            <p:cNvSpPr txBox="1"/>
            <p:nvPr/>
          </p:nvSpPr>
          <p:spPr>
            <a:xfrm>
              <a:off x="948818" y="4596578"/>
              <a:ext cx="12119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3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3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11644864" y="60739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458438" y="6191272"/>
            <a:ext cx="393597" cy="381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656131" y="6261084"/>
            <a:ext cx="68509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32584" y="201965"/>
            <a:ext cx="1067054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Đuôi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câu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cơ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bản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vi-VN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N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이에요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/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예요</a:t>
            </a:r>
            <a:endParaRPr lang="en-US" altLang="ko-KR" sz="40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140" y="904875"/>
            <a:ext cx="107867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altLang="ko-KR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‘-</a:t>
            </a:r>
            <a:r>
              <a:rPr lang="ko-KR" altLang="vi-VN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이에요</a:t>
            </a:r>
            <a:r>
              <a:rPr lang="en-US" altLang="ko-KR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/ </a:t>
            </a:r>
            <a:r>
              <a:rPr lang="ko-KR" altLang="en-US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예요</a:t>
            </a:r>
            <a:r>
              <a:rPr lang="vi-VN" altLang="ko-KR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’:</a:t>
            </a:r>
            <a:r>
              <a:rPr lang="en-US" altLang="ko-KR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L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à đuôi câu gắn vào sau Danh từ, t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hể hiện sự lịch sự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với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Người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n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ghe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nhưng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cũng vẫn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thể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hiện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sự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gần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gũi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  <a:r>
              <a:rPr lang="en-US" altLang="vi-VN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thân mật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giữa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N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gười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nghe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và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N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gười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nói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  <a:endParaRPr lang="vi-VN" altLang="ko-KR" sz="24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altLang="ko-KR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Cách sử dụng: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Thường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dùng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trong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văn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phong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đời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sống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trong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mối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quan hệ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thân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quen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nhưng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vẫn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cần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giữ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ý.</a:t>
            </a:r>
            <a:endParaRPr lang="ko-KR" altLang="en-US" sz="24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1764" y="4437112"/>
            <a:ext cx="8856984" cy="1135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Khi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là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dạng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N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ghi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vấn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: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Đ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uôi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câu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này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 có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dạng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</a:t>
            </a:r>
            <a:r>
              <a:rPr lang="ko-KR" altLang="en-US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이에요</a:t>
            </a:r>
            <a:r>
              <a:rPr lang="en-US" altLang="ko-KR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?/ </a:t>
            </a:r>
            <a:r>
              <a:rPr lang="ko-KR" altLang="en-US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예요</a:t>
            </a:r>
            <a:r>
              <a:rPr lang="en-US" altLang="ko-KR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 </a:t>
            </a:r>
            <a:r>
              <a:rPr lang="en-US" altLang="ko-KR" sz="24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Lưu</a:t>
            </a:r>
            <a:r>
              <a:rPr lang="en-US" altLang="ko-KR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ý: 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Khi giao tiếp thường l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ên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giọng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 ở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cuối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câu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hỏi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 </a:t>
            </a:r>
            <a:endParaRPr lang="ko-KR" altLang="en-US" sz="24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1764" y="3855863"/>
            <a:ext cx="9268573" cy="58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Khi là dạng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T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rần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thuật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: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Đ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uôi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câu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này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vi-VN" altLang="ko-KR" sz="2400" b="1" dirty="0">
                <a:latin typeface="Gowun Batang" pitchFamily="2" charset="-127"/>
                <a:ea typeface="Gowun Batang" pitchFamily="2" charset="-127"/>
              </a:rPr>
              <a:t>có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 err="1">
                <a:latin typeface="Gowun Batang" pitchFamily="2" charset="-127"/>
                <a:ea typeface="Gowun Batang" pitchFamily="2" charset="-127"/>
              </a:rPr>
              <a:t>dạng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N</a:t>
            </a:r>
            <a:r>
              <a:rPr lang="ko-KR" altLang="en-US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이에요</a:t>
            </a:r>
            <a:r>
              <a:rPr lang="en-US" altLang="ko-KR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예요</a:t>
            </a:r>
            <a:r>
              <a:rPr lang="en-US" altLang="ko-KR" sz="24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.</a:t>
            </a:r>
            <a:endParaRPr lang="ko-KR" altLang="en-US" sz="24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pic>
        <p:nvPicPr>
          <p:cNvPr id="54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2"/>
          <a:stretch>
            <a:fillRect/>
          </a:stretch>
        </p:blipFill>
        <p:spPr bwMode="auto">
          <a:xfrm>
            <a:off x="9550414" y="3837257"/>
            <a:ext cx="2361545" cy="22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58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260647"/>
            <a:ext cx="1433443" cy="4994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503731" y="6108684"/>
            <a:ext cx="685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20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84789" y="60739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44865" y="60699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018148" y="6157086"/>
            <a:ext cx="1637983" cy="430887"/>
            <a:chOff x="932006" y="4596578"/>
            <a:chExt cx="1228807" cy="323165"/>
          </a:xfrm>
        </p:grpSpPr>
        <p:sp>
          <p:nvSpPr>
            <p:cNvPr id="14" name="TextBox 13"/>
            <p:cNvSpPr txBox="1"/>
            <p:nvPr/>
          </p:nvSpPr>
          <p:spPr>
            <a:xfrm>
              <a:off x="948818" y="4596578"/>
              <a:ext cx="12119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3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3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11644864" y="60739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phic 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458438" y="6191272"/>
            <a:ext cx="393597" cy="381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656131" y="6261084"/>
            <a:ext cx="68509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17948" y="201965"/>
            <a:ext cx="1040008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Cách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chia </a:t>
            </a:r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đuôi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câu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이에요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/ </a:t>
            </a:r>
            <a:r>
              <a:rPr lang="ko-KR" altLang="en-US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예요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9756" y="981730"/>
            <a:ext cx="8619798" cy="693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300" b="1" dirty="0">
                <a:latin typeface="Gowun Batang" pitchFamily="2" charset="-127"/>
                <a:ea typeface="Gowun Batang" pitchFamily="2" charset="-127"/>
              </a:rPr>
              <a:t>N </a:t>
            </a:r>
            <a:r>
              <a:rPr lang="en-US" altLang="ko-KR" sz="2300" b="1" dirty="0" err="1">
                <a:latin typeface="Gowun Batang" pitchFamily="2" charset="-127"/>
                <a:ea typeface="Gowun Batang" pitchFamily="2" charset="-127"/>
              </a:rPr>
              <a:t>có</a:t>
            </a:r>
            <a:r>
              <a:rPr lang="en-US" altLang="ko-KR" sz="23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300" b="1" dirty="0" err="1">
                <a:latin typeface="Gowun Batang" pitchFamily="2" charset="-127"/>
                <a:ea typeface="Gowun Batang" pitchFamily="2" charset="-127"/>
              </a:rPr>
              <a:t>patchim</a:t>
            </a:r>
            <a:r>
              <a:rPr lang="en-US" altLang="ko-KR" sz="2300" b="1" dirty="0">
                <a:latin typeface="Gowun Batang" pitchFamily="2" charset="-127"/>
                <a:ea typeface="Gowun Batang" pitchFamily="2" charset="-127"/>
              </a:rPr>
              <a:t> =&gt; + </a:t>
            </a:r>
            <a:r>
              <a:rPr lang="ko-KR" altLang="en-US" sz="23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이에요</a:t>
            </a:r>
            <a:r>
              <a:rPr lang="en-US" altLang="ko-KR" sz="2300" b="1" dirty="0">
                <a:latin typeface="Gowun Batang" pitchFamily="2" charset="-127"/>
                <a:ea typeface="Gowun Batang" pitchFamily="2" charset="-127"/>
              </a:rPr>
              <a:t>/ </a:t>
            </a:r>
            <a:r>
              <a:rPr lang="ko-KR" altLang="en-US" sz="23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300" b="1" dirty="0">
                <a:latin typeface="Gowun Batang" pitchFamily="2" charset="-127"/>
                <a:ea typeface="Gowun Batang" pitchFamily="2" charset="-127"/>
              </a:rPr>
              <a:t>N </a:t>
            </a:r>
            <a:r>
              <a:rPr lang="en-US" altLang="ko-KR" sz="2300" b="1" dirty="0" err="1">
                <a:latin typeface="Gowun Batang" pitchFamily="2" charset="-127"/>
                <a:ea typeface="Gowun Batang" pitchFamily="2" charset="-127"/>
              </a:rPr>
              <a:t>không</a:t>
            </a:r>
            <a:r>
              <a:rPr lang="en-US" altLang="ko-KR" sz="23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300" b="1" dirty="0" err="1">
                <a:latin typeface="Gowun Batang" pitchFamily="2" charset="-127"/>
                <a:ea typeface="Gowun Batang" pitchFamily="2" charset="-127"/>
              </a:rPr>
              <a:t>có</a:t>
            </a:r>
            <a:r>
              <a:rPr lang="en-US" altLang="ko-KR" sz="23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300" b="1" dirty="0" err="1">
                <a:latin typeface="Gowun Batang" pitchFamily="2" charset="-127"/>
                <a:ea typeface="Gowun Batang" pitchFamily="2" charset="-127"/>
              </a:rPr>
              <a:t>patchim</a:t>
            </a:r>
            <a:r>
              <a:rPr lang="en-US" altLang="ko-KR" sz="2300" b="1" dirty="0">
                <a:latin typeface="Gowun Batang" pitchFamily="2" charset="-127"/>
                <a:ea typeface="Gowun Batang" pitchFamily="2" charset="-127"/>
              </a:rPr>
              <a:t>  =&gt;  + </a:t>
            </a:r>
            <a:r>
              <a:rPr lang="ko-KR" altLang="en-US" sz="23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예요</a:t>
            </a:r>
            <a:r>
              <a:rPr lang="en-US" altLang="ko-KR" sz="2300" b="1" dirty="0">
                <a:latin typeface="Gowun Batang" pitchFamily="2" charset="-127"/>
                <a:ea typeface="Gowun Batang" pitchFamily="2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41639" y="2939419"/>
            <a:ext cx="1922321" cy="446276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300" b="1" dirty="0" err="1">
                <a:latin typeface="Gowun Batang" pitchFamily="2" charset="-127"/>
                <a:ea typeface="Gowun Batang" pitchFamily="2" charset="-127"/>
              </a:rPr>
              <a:t>Kỹ</a:t>
            </a:r>
            <a:r>
              <a:rPr lang="en-US" altLang="ko-KR" sz="23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300" b="1" dirty="0" err="1">
                <a:latin typeface="Gowun Batang" pitchFamily="2" charset="-127"/>
                <a:ea typeface="Gowun Batang" pitchFamily="2" charset="-127"/>
              </a:rPr>
              <a:t>sư</a:t>
            </a:r>
            <a:r>
              <a:rPr lang="en-US" altLang="ko-KR" sz="2300" b="1" dirty="0">
                <a:latin typeface="Gowun Batang" pitchFamily="2" charset="-127"/>
                <a:ea typeface="Gowun Batang" pitchFamily="2" charset="-127"/>
              </a:rPr>
              <a:t>: </a:t>
            </a:r>
            <a:r>
              <a:rPr lang="ko-KR" altLang="en-US" sz="2300" b="1" dirty="0">
                <a:latin typeface="Gowun Batang" pitchFamily="2" charset="-127"/>
                <a:ea typeface="Gowun Batang" pitchFamily="2" charset="-127"/>
              </a:rPr>
              <a:t>기술자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408101" y="3069131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TextBox 32"/>
          <p:cNvSpPr txBox="1"/>
          <p:nvPr/>
        </p:nvSpPr>
        <p:spPr>
          <a:xfrm>
            <a:off x="5132070" y="2939415"/>
            <a:ext cx="1692275" cy="44513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latin typeface="Gowun Batang" pitchFamily="2" charset="-127"/>
                <a:ea typeface="Gowun Batang" pitchFamily="2" charset="-127"/>
              </a:rPr>
              <a:t>기술자예요</a:t>
            </a:r>
          </a:p>
        </p:txBody>
      </p:sp>
      <p:sp>
        <p:nvSpPr>
          <p:cNvPr id="4" name="TextBox 33"/>
          <p:cNvSpPr txBox="1"/>
          <p:nvPr/>
        </p:nvSpPr>
        <p:spPr>
          <a:xfrm>
            <a:off x="1855124" y="2057945"/>
            <a:ext cx="2077813" cy="446276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300" b="1">
                <a:latin typeface="Gowun Batang" pitchFamily="2" charset="-127"/>
                <a:ea typeface="Gowun Batang" pitchFamily="2" charset="-127"/>
              </a:rPr>
              <a:t>Học sinh: </a:t>
            </a:r>
            <a:r>
              <a:rPr lang="ko-KR" altLang="en-US" sz="2300" b="1">
                <a:latin typeface="Gowun Batang" pitchFamily="2" charset="-127"/>
                <a:ea typeface="Gowun Batang" pitchFamily="2" charset="-127"/>
              </a:rPr>
              <a:t>학생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409306" y="2173097"/>
            <a:ext cx="216024" cy="144016"/>
          </a:xfrm>
          <a:prstGeom prst="rightArrow">
            <a:avLst/>
          </a:prstGeom>
          <a:solidFill>
            <a:srgbClr val="0097BB"/>
          </a:solidFill>
          <a:ln>
            <a:solidFill>
              <a:srgbClr val="00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>
              <a:solidFill>
                <a:srgbClr val="0097BB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6" name="TextBox 35"/>
          <p:cNvSpPr txBox="1"/>
          <p:nvPr/>
        </p:nvSpPr>
        <p:spPr>
          <a:xfrm>
            <a:off x="5132070" y="2043430"/>
            <a:ext cx="1690370" cy="445135"/>
          </a:xfrm>
          <a:prstGeom prst="rect">
            <a:avLst/>
          </a:prstGeom>
          <a:noFill/>
          <a:ln>
            <a:solidFill>
              <a:srgbClr val="0097BB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300" b="1">
                <a:latin typeface="Gowun Batang" pitchFamily="2" charset="-127"/>
                <a:ea typeface="Gowun Batang" pitchFamily="2" charset="-127"/>
              </a:rPr>
              <a:t>학생이에요</a:t>
            </a:r>
          </a:p>
        </p:txBody>
      </p:sp>
      <p:sp>
        <p:nvSpPr>
          <p:cNvPr id="80" name="Google Shape;734;p37"/>
          <p:cNvSpPr/>
          <p:nvPr/>
        </p:nvSpPr>
        <p:spPr>
          <a:xfrm rot="16200000">
            <a:off x="9686896" y="702905"/>
            <a:ext cx="1516651" cy="1516254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rgbClr val="0097BB"/>
          </a:solidFill>
          <a:ln>
            <a:noFill/>
          </a:ln>
        </p:spPr>
        <p:txBody>
          <a:bodyPr spcFirstLastPara="1" wrap="square" lIns="60956" tIns="30463" rIns="60956" bIns="30463" anchor="ctr" anchorCtr="0">
            <a:noAutofit/>
          </a:bodyPr>
          <a:lstStyle/>
          <a:p>
            <a:endParaRPr sz="6400">
              <a:solidFill>
                <a:schemeClr val="dk1"/>
              </a:solidFill>
              <a:latin typeface="Gowun Batang" pitchFamily="2" charset="-127"/>
              <a:ea typeface="Gowun Batang" pitchFamily="2" charset="-127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2"/>
          <a:stretch>
            <a:fillRect/>
          </a:stretch>
        </p:blipFill>
        <p:spPr bwMode="auto">
          <a:xfrm>
            <a:off x="9527083" y="3716687"/>
            <a:ext cx="2319195" cy="24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8"/>
          <p:cNvSpPr txBox="1"/>
          <p:nvPr/>
        </p:nvSpPr>
        <p:spPr>
          <a:xfrm>
            <a:off x="549910" y="2101850"/>
            <a:ext cx="9969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en-US" sz="2200" b="1">
                <a:latin typeface="Gowun Batang" pitchFamily="2" charset="-127"/>
                <a:ea typeface="Gowun Batang" pitchFamily="2" charset="-127"/>
              </a:rPr>
              <a:t>Ví dụ: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5086350" y="3835400"/>
            <a:ext cx="4372088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en-US" sz="2200" b="1" dirty="0">
                <a:latin typeface="Gowun Batang" pitchFamily="2" charset="-127"/>
                <a:ea typeface="Gowun Batang" pitchFamily="2" charset="-127"/>
              </a:rPr>
              <a:t>A: </a:t>
            </a:r>
            <a:r>
              <a:rPr lang="en-SG" altLang="en-US" sz="2200" b="1" dirty="0" err="1">
                <a:latin typeface="Gowun Batang" pitchFamily="2" charset="-127"/>
                <a:ea typeface="Gowun Batang" pitchFamily="2" charset="-127"/>
              </a:rPr>
              <a:t>Người</a:t>
            </a:r>
            <a:r>
              <a:rPr lang="en-SG" altLang="en-US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SG" altLang="en-US" sz="2200" b="1" dirty="0" err="1">
                <a:latin typeface="Gowun Batang" pitchFamily="2" charset="-127"/>
                <a:ea typeface="Gowun Batang" pitchFamily="2" charset="-127"/>
              </a:rPr>
              <a:t>này</a:t>
            </a:r>
            <a:r>
              <a:rPr lang="en-SG" altLang="en-US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SG" altLang="en-US" sz="2200" b="1" dirty="0" err="1">
                <a:latin typeface="Gowun Batang" pitchFamily="2" charset="-127"/>
                <a:ea typeface="Gowun Batang" pitchFamily="2" charset="-127"/>
              </a:rPr>
              <a:t>là</a:t>
            </a:r>
            <a:r>
              <a:rPr lang="en-SG" altLang="en-US" sz="2200" b="1" dirty="0">
                <a:latin typeface="Gowun Batang" pitchFamily="2" charset="-127"/>
                <a:ea typeface="Gowun Batang" pitchFamily="2" charset="-127"/>
              </a:rPr>
              <a:t> ai </a:t>
            </a:r>
            <a:r>
              <a:rPr lang="en-SG" altLang="en-US" sz="2200" b="1" dirty="0" err="1">
                <a:latin typeface="Gowun Batang" pitchFamily="2" charset="-127"/>
                <a:ea typeface="Gowun Batang" pitchFamily="2" charset="-127"/>
              </a:rPr>
              <a:t>vậy</a:t>
            </a:r>
            <a:r>
              <a:rPr lang="en-SG" altLang="en-US" sz="2200" b="1" dirty="0">
                <a:latin typeface="Gowun Batang" pitchFamily="2" charset="-127"/>
                <a:ea typeface="Gowun Batang" pitchFamily="2" charset="-127"/>
              </a:rPr>
              <a:t>? 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5086350" y="4573270"/>
            <a:ext cx="4575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en-US" sz="2200" b="1">
                <a:latin typeface="Gowun Batang" pitchFamily="2" charset="-127"/>
                <a:ea typeface="Gowun Batang" pitchFamily="2" charset="-127"/>
              </a:rPr>
              <a:t>B: Anh ấy là đồng nghiệp của tôi.  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748665" y="3856990"/>
            <a:ext cx="3559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altLang="en-US" sz="2200" b="1">
                <a:latin typeface="Gowun Batang" pitchFamily="2" charset="-127"/>
                <a:ea typeface="Gowun Batang" pitchFamily="2" charset="-127"/>
              </a:rPr>
              <a:t>A:</a:t>
            </a:r>
            <a:r>
              <a:rPr lang="en-US" altLang="en-SG" sz="2200" b="1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이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사람은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누구</a:t>
            </a:r>
            <a:r>
              <a:rPr lang="ko-KR" altLang="en-US" sz="22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예요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?</a:t>
            </a:r>
            <a:r>
              <a:rPr lang="en-SG" altLang="en-US" sz="2200" b="1">
                <a:latin typeface="Gowun Batang" pitchFamily="2" charset="-127"/>
                <a:ea typeface="Gowun Batang" pitchFamily="2" charset="-127"/>
              </a:rPr>
              <a:t>  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1125855" y="4571365"/>
            <a:ext cx="3559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SG" sz="2200" b="1" dirty="0">
                <a:latin typeface="Gowun Batang" pitchFamily="2" charset="-127"/>
                <a:ea typeface="Gowun Batang" pitchFamily="2" charset="-127"/>
              </a:rPr>
              <a:t>B</a:t>
            </a:r>
            <a:r>
              <a:rPr lang="en-SG" altLang="en-US" sz="2200" b="1" dirty="0">
                <a:latin typeface="Gowun Batang" pitchFamily="2" charset="-127"/>
                <a:ea typeface="Gowun Batang" pitchFamily="2" charset="-127"/>
              </a:rPr>
              <a:t>:</a:t>
            </a:r>
            <a:r>
              <a:rPr lang="en-US" altLang="en-SG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그는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제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동료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예요</a:t>
            </a:r>
            <a:r>
              <a:rPr lang="en-SG" altLang="en-US" sz="2200" b="1" dirty="0">
                <a:latin typeface="Gowun Batang" pitchFamily="2" charset="-127"/>
                <a:ea typeface="Gowun Batang" pitchFamily="2" charset="-127"/>
              </a:rPr>
              <a:t>  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765810" y="5285740"/>
            <a:ext cx="4392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SG" sz="2200" b="1">
                <a:latin typeface="Gowun Batang" pitchFamily="2" charset="-127"/>
                <a:ea typeface="Gowun Batang" pitchFamily="2" charset="-127"/>
                <a:sym typeface="+mn-ea"/>
              </a:rPr>
              <a:t>선생님은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  <a:sym typeface="+mn-ea"/>
              </a:rPr>
              <a:t>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  <a:sym typeface="+mn-ea"/>
              </a:rPr>
              <a:t>한국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  <a:sym typeface="+mn-ea"/>
              </a:rPr>
              <a:t>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  <a:sym typeface="+mn-ea"/>
              </a:rPr>
              <a:t>사람</a:t>
            </a:r>
            <a:r>
              <a:rPr lang="ko-KR" altLang="en-US" sz="22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sym typeface="+mn-ea"/>
              </a:rPr>
              <a:t>이에요</a:t>
            </a:r>
            <a:r>
              <a:rPr lang="en-SG" altLang="en-US" sz="2200" b="1">
                <a:latin typeface="Gowun Batang" pitchFamily="2" charset="-127"/>
                <a:ea typeface="Gowun Batang" pitchFamily="2" charset="-127"/>
                <a:sym typeface="+mn-ea"/>
              </a:rPr>
              <a:t>.</a:t>
            </a:r>
            <a:r>
              <a:rPr lang="en-SG" altLang="en-US" sz="2200" b="1">
                <a:latin typeface="Gowun Batang" pitchFamily="2" charset="-127"/>
                <a:ea typeface="Gowun Batang" pitchFamily="2" charset="-127"/>
              </a:rPr>
              <a:t>  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5111115" y="5276850"/>
            <a:ext cx="45758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SG" sz="2200" b="1">
                <a:latin typeface="Gowun Batang" pitchFamily="2" charset="-127"/>
                <a:ea typeface="Gowun Batang" pitchFamily="2" charset="-127"/>
                <a:sym typeface="+mn-ea"/>
              </a:rPr>
              <a:t>Cô giáo là người Hàn Quốc.</a:t>
            </a:r>
            <a:r>
              <a:rPr lang="en-SG" altLang="en-US" sz="2200" b="1">
                <a:latin typeface="Gowun Batang" pitchFamily="2" charset="-127"/>
                <a:ea typeface="Gowun Batang" pitchFamily="2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9843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31" grpId="0" animBg="1"/>
      <p:bldP spid="31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9" grpId="0"/>
      <p:bldP spid="9" grpId="1"/>
      <p:bldP spid="10" grpId="0"/>
      <p:bldP spid="10" grpId="1"/>
      <p:bldP spid="18" grpId="0"/>
      <p:bldP spid="18" grpId="1"/>
      <p:bldP spid="20" grpId="0"/>
      <p:bldP spid="20" grpId="1"/>
      <p:bldP spid="21" grpId="0"/>
      <p:bldP spid="21" grpId="1"/>
      <p:bldP spid="25" grpId="0"/>
      <p:bldP spid="25" grpId="1"/>
      <p:bldP spid="28" grpId="0"/>
      <p:bldP spid="2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9" y="3580717"/>
            <a:ext cx="6013980" cy="3471639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696595" y="1700530"/>
            <a:ext cx="3922395" cy="4392930"/>
          </a:xfrm>
          <a:prstGeom prst="rect">
            <a:avLst/>
          </a:prstGeom>
          <a:noFill/>
          <a:ln w="19050">
            <a:solidFill>
              <a:srgbClr val="0097BB"/>
            </a:solidFill>
            <a:prstDash val="solid"/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15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963795" y="1700530"/>
            <a:ext cx="3922395" cy="4392930"/>
          </a:xfrm>
          <a:prstGeom prst="rect">
            <a:avLst/>
          </a:prstGeom>
          <a:noFill/>
          <a:ln w="19050">
            <a:solidFill>
              <a:srgbClr val="0097BB"/>
            </a:solidFill>
            <a:prstDash val="solid"/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150000"/>
              </a:lnSpc>
            </a:pPr>
            <a:endParaRPr lang="vi-VN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4220" y="3514725"/>
            <a:ext cx="13919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일본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사람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260647"/>
            <a:ext cx="1433443" cy="4994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503731" y="6108684"/>
            <a:ext cx="685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20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84789" y="60739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44865" y="60699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018148" y="6157086"/>
            <a:ext cx="1637983" cy="430887"/>
            <a:chOff x="932006" y="4596578"/>
            <a:chExt cx="1228807" cy="323165"/>
          </a:xfrm>
        </p:grpSpPr>
        <p:sp>
          <p:nvSpPr>
            <p:cNvPr id="14" name="TextBox 13"/>
            <p:cNvSpPr txBox="1"/>
            <p:nvPr/>
          </p:nvSpPr>
          <p:spPr>
            <a:xfrm>
              <a:off x="948818" y="4596578"/>
              <a:ext cx="12119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3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3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11644864" y="60739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phic 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458438" y="6191272"/>
            <a:ext cx="393597" cy="381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656131" y="6261084"/>
            <a:ext cx="68509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03037" y="188640"/>
            <a:ext cx="1040008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Luyện tập đuôi câu </a:t>
            </a:r>
            <a:r>
              <a:rPr lang="ko-KR" altLang="en-US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이에요</a:t>
            </a:r>
            <a:r>
              <a:rPr lang="en-US" altLang="ko-KR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/ </a:t>
            </a:r>
            <a:r>
              <a:rPr lang="ko-KR" altLang="en-US" sz="4000" b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예요</a:t>
            </a:r>
          </a:p>
        </p:txBody>
      </p:sp>
      <p:pic>
        <p:nvPicPr>
          <p:cNvPr id="58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9" r="29408"/>
          <a:stretch>
            <a:fillRect/>
          </a:stretch>
        </p:blipFill>
        <p:spPr bwMode="auto">
          <a:xfrm>
            <a:off x="9622602" y="3968389"/>
            <a:ext cx="2285271" cy="214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585996" y="980728"/>
            <a:ext cx="67265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Batang" pitchFamily="2" charset="-127"/>
                <a:ea typeface="Gowun Batang" pitchFamily="2" charset="-127"/>
              </a:rPr>
              <a:t>1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. H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ãy chia các </a:t>
            </a:r>
            <a:r>
              <a:rPr lang="en-US" altLang="vi-VN" sz="2200" b="1" dirty="0">
                <a:latin typeface="Gowun Batang" pitchFamily="2" charset="-127"/>
                <a:ea typeface="Gowun Batang" pitchFamily="2" charset="-127"/>
              </a:rPr>
              <a:t>danh từ sau với đuôi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vi-VN" sz="2200" b="1" dirty="0">
                <a:latin typeface="Gowun Batang" pitchFamily="2" charset="-127"/>
                <a:ea typeface="Gowun Batang" pitchFamily="2" charset="-127"/>
              </a:rPr>
              <a:t>이에요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/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예요</a:t>
            </a:r>
            <a:r>
              <a:rPr lang="vi-VN" altLang="ko-KR" sz="2200" b="1" dirty="0">
                <a:latin typeface="Gowun Batang" pitchFamily="2" charset="-127"/>
                <a:ea typeface="Gowun Batang" pitchFamily="2" charset="-127"/>
              </a:rPr>
              <a:t>: 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endParaRPr lang="ko-KR" altLang="en-US" sz="2200" b="1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16202" y="2617600"/>
            <a:ext cx="117350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학생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6202" y="4412875"/>
            <a:ext cx="1173501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볼펜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16202" y="5210098"/>
            <a:ext cx="11772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약국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24755" y="2617600"/>
            <a:ext cx="121650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의사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24755" y="3514603"/>
            <a:ext cx="121650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의자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943829" y="4412875"/>
            <a:ext cx="15106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지우개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943830" y="5212152"/>
            <a:ext cx="1466968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기숙사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205980" y="2617912"/>
            <a:ext cx="233041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학생이에요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277735" y="3527432"/>
            <a:ext cx="234610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일본</a:t>
            </a:r>
            <a:r>
              <a:rPr lang="en-US" altLang="ko-KR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사람이에요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205980" y="4412875"/>
            <a:ext cx="233996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볼펜이에요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205980" y="5227682"/>
            <a:ext cx="226603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약국이에요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09183" y="2617912"/>
            <a:ext cx="209821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의사예요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41835" y="3531208"/>
            <a:ext cx="20982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의자예요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43094" y="4412875"/>
            <a:ext cx="2064308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지우개예요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463623" y="5227682"/>
            <a:ext cx="236734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기숙사예요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349995" y="1916326"/>
            <a:ext cx="2160241" cy="4298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+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이에요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/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예요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77660" y="1948180"/>
            <a:ext cx="2009140" cy="4298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+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sym typeface="+mn-ea"/>
              </a:rPr>
              <a:t>이에요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  <a:sym typeface="+mn-ea"/>
              </a:rPr>
              <a:t>/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  <a:sym typeface="+mn-ea"/>
              </a:rPr>
              <a:t>예요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16453" y="1926185"/>
            <a:ext cx="1173503" cy="4298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명사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067756" y="1935260"/>
            <a:ext cx="1173503" cy="4298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명사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9955" y="3281045"/>
            <a:ext cx="10077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3765" y="4164330"/>
            <a:ext cx="10077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3765" y="5012055"/>
            <a:ext cx="10077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50135" y="3274060"/>
            <a:ext cx="2188210" cy="101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338705" y="4156710"/>
            <a:ext cx="2188210" cy="101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350135" y="5001895"/>
            <a:ext cx="2188210" cy="101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623685" y="3289300"/>
            <a:ext cx="2188210" cy="101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8105" y="3284220"/>
            <a:ext cx="10077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58105" y="4156710"/>
            <a:ext cx="10077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58105" y="5001895"/>
            <a:ext cx="10077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623685" y="4156710"/>
            <a:ext cx="2188210" cy="101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623685" y="5013325"/>
            <a:ext cx="2188210" cy="101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3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  <p:bldP spid="94" grpId="0"/>
      <p:bldP spid="94" grpId="1"/>
      <p:bldP spid="92" grpId="0"/>
      <p:bldP spid="92" grpId="1"/>
      <p:bldP spid="93" grpId="0"/>
      <p:bldP spid="93" grpId="1"/>
      <p:bldP spid="95" grpId="0"/>
      <p:bldP spid="95" grpId="1"/>
      <p:bldP spid="96" grpId="0"/>
      <p:bldP spid="96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  <p:bldP spid="108" grpId="0"/>
      <p:bldP spid="108" grpId="1"/>
      <p:bldP spid="109" grpId="0"/>
      <p:bldP spid="109" grpId="1"/>
      <p:bldP spid="110" grpId="0"/>
      <p:bldP spid="110" grpId="1"/>
      <p:bldP spid="112" grpId="0"/>
      <p:bldP spid="112" grpId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260647"/>
            <a:ext cx="1433443" cy="4994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503731" y="6108684"/>
            <a:ext cx="685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20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84789" y="6073925"/>
            <a:ext cx="2742446" cy="60515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44865" y="6069962"/>
            <a:ext cx="382368" cy="605151"/>
          </a:xfrm>
          <a:prstGeom prst="rect">
            <a:avLst/>
          </a:prstGeom>
          <a:solidFill>
            <a:srgbClr val="F2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sz="200" b="1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018148" y="6157086"/>
            <a:ext cx="1637983" cy="430887"/>
            <a:chOff x="932006" y="4596578"/>
            <a:chExt cx="1228807" cy="323165"/>
          </a:xfrm>
        </p:grpSpPr>
        <p:sp>
          <p:nvSpPr>
            <p:cNvPr id="14" name="TextBox 13"/>
            <p:cNvSpPr txBox="1"/>
            <p:nvPr/>
          </p:nvSpPr>
          <p:spPr>
            <a:xfrm>
              <a:off x="948818" y="4596578"/>
              <a:ext cx="12119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Trung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tâm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ngoại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  <a:r>
                <a:rPr lang="en-US" sz="900" b="1" err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ngữ</a:t>
              </a:r>
              <a:r>
                <a:rPr lang="en-US" sz="900" b="1">
                  <a:solidFill>
                    <a:schemeClr val="bg2">
                      <a:lumMod val="50000"/>
                    </a:schemeClr>
                  </a:solidFill>
                  <a:latin typeface="Gowun Batang" pitchFamily="2" charset="-127"/>
                  <a:ea typeface="Gowun Batang" pitchFamily="2" charset="-127"/>
                </a:rPr>
                <a:t> </a:t>
              </a:r>
            </a:p>
            <a:p>
              <a:r>
                <a:rPr lang="en-US" sz="1300" b="1">
                  <a:solidFill>
                    <a:srgbClr val="F26E58"/>
                  </a:solidFill>
                  <a:latin typeface="Gowun Batang" pitchFamily="2" charset="-127"/>
                  <a:ea typeface="Gowun Batang" pitchFamily="2" charset="-127"/>
                </a:rPr>
                <a:t>WANG language</a:t>
              </a:r>
              <a:endParaRPr lang="en-GB" sz="1300" b="1">
                <a:solidFill>
                  <a:srgbClr val="F26E58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932006" y="4642307"/>
              <a:ext cx="0" cy="26452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11644864" y="6073922"/>
            <a:ext cx="0" cy="60515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phic 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458438" y="6191272"/>
            <a:ext cx="393597" cy="381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656131" y="6261084"/>
            <a:ext cx="68509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09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03037" y="188640"/>
            <a:ext cx="1040008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Cách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hỏi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tên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&amp; </a:t>
            </a:r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trả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lời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40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tên</a:t>
            </a:r>
            <a:r>
              <a:rPr lang="en-US" altLang="ko-KR" sz="40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89865" y="909320"/>
            <a:ext cx="6408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§"/>
            </a:pPr>
            <a:r>
              <a:rPr lang="en-US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Tình</a:t>
            </a:r>
            <a:r>
              <a:rPr 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huống</a:t>
            </a:r>
            <a:r>
              <a:rPr 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giao</a:t>
            </a:r>
            <a:r>
              <a:rPr 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tiếp</a:t>
            </a:r>
            <a:r>
              <a:rPr 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gần</a:t>
            </a:r>
            <a:r>
              <a:rPr 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gũi</a:t>
            </a:r>
            <a:r>
              <a:rPr 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, </a:t>
            </a:r>
            <a:r>
              <a:rPr lang="en-US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thân</a:t>
            </a:r>
            <a:r>
              <a:rPr 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thiết</a:t>
            </a:r>
            <a:endParaRPr lang="en-US" sz="2200" b="1" dirty="0">
              <a:solidFill>
                <a:srgbClr val="F96E58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61620" y="3789045"/>
            <a:ext cx="6336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§"/>
            </a:pPr>
            <a:r>
              <a:rPr lang="en-US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Tình</a:t>
            </a:r>
            <a:r>
              <a:rPr 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huống</a:t>
            </a:r>
            <a:r>
              <a:rPr 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giao</a:t>
            </a:r>
            <a:r>
              <a:rPr 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tiếp</a:t>
            </a:r>
            <a:r>
              <a:rPr 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trang</a:t>
            </a:r>
            <a:r>
              <a:rPr 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trọng</a:t>
            </a:r>
            <a:r>
              <a:rPr 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, </a:t>
            </a:r>
            <a:r>
              <a:rPr lang="en-US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lịch</a:t>
            </a:r>
            <a:r>
              <a:rPr 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sz="2200" b="1" dirty="0" err="1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sự</a:t>
            </a:r>
            <a:r>
              <a:rPr lang="en-US" sz="2200" b="1" dirty="0">
                <a:solidFill>
                  <a:srgbClr val="F96E58"/>
                </a:solidFill>
                <a:latin typeface="Gowun Batang" pitchFamily="2" charset="-127"/>
                <a:ea typeface="Gowun Batang" pitchFamily="2" charset="-127"/>
              </a:rPr>
              <a:t>. 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549275" y="1270635"/>
            <a:ext cx="491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200" b="1" dirty="0" err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Hỏi</a:t>
            </a:r>
            <a:r>
              <a:rPr lang="en-US" sz="2200" b="1" dirty="0">
                <a:latin typeface="Gowun Batang" pitchFamily="2" charset="-127"/>
                <a:ea typeface="Gowun Batang" pitchFamily="2" charset="-127"/>
              </a:rPr>
              <a:t>: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이름이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무엇이에요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?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     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이름이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뭐예요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?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4939030" y="1270635"/>
            <a:ext cx="491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ko-KR" sz="22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Trả lời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: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저는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+ Tên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이에요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/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예요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          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제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이름은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  <a:sym typeface="+mn-ea"/>
              </a:rPr>
              <a:t>+ Tên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  <a:sym typeface="+mn-ea"/>
              </a:rPr>
              <a:t>이에요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  <a:sym typeface="+mn-ea"/>
              </a:rPr>
              <a:t>/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  <a:sym typeface="+mn-ea"/>
              </a:rPr>
              <a:t>예요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  <a:sym typeface="+mn-ea"/>
              </a:rPr>
              <a:t>.</a:t>
            </a:r>
            <a:endParaRPr lang="en-US" altLang="ko-KR" sz="2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05765" y="2422525"/>
            <a:ext cx="110490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200" b="1">
                <a:latin typeface="Gowun Batang" pitchFamily="2" charset="-127"/>
                <a:ea typeface="Gowun Batang" pitchFamily="2" charset="-127"/>
              </a:rPr>
              <a:t>Ví dụ: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621665" y="4293235"/>
            <a:ext cx="491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2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Hỏi</a:t>
            </a:r>
            <a:r>
              <a:rPr lang="en-US" sz="2200" b="1">
                <a:latin typeface="Gowun Batang" pitchFamily="2" charset="-127"/>
                <a:ea typeface="Gowun Batang" pitchFamily="2" charset="-127"/>
              </a:rPr>
              <a:t>: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성함이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어떻게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되세요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?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      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5156835" y="4295140"/>
            <a:ext cx="491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ko-KR" sz="2200" b="1">
                <a:solidFill>
                  <a:srgbClr val="0097BB"/>
                </a:solidFill>
                <a:latin typeface="Gowun Batang" pitchFamily="2" charset="-127"/>
                <a:ea typeface="Gowun Batang" pitchFamily="2" charset="-127"/>
              </a:rPr>
              <a:t>Trả lời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: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저는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+ Tên(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이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)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라고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합니다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          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  <a:sym typeface="+mn-ea"/>
              </a:rPr>
              <a:t>저는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  <a:sym typeface="+mn-ea"/>
              </a:rPr>
              <a:t> + Tên(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  <a:sym typeface="+mn-ea"/>
              </a:rPr>
              <a:t>이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  <a:sym typeface="+mn-ea"/>
              </a:rPr>
              <a:t>)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  <a:sym typeface="+mn-ea"/>
              </a:rPr>
              <a:t>라고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  <a:sym typeface="+mn-ea"/>
              </a:rPr>
              <a:t>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  <a:sym typeface="+mn-ea"/>
              </a:rPr>
              <a:t>해요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  <a:sym typeface="+mn-ea"/>
              </a:rPr>
              <a:t>.</a:t>
            </a:r>
            <a:endParaRPr lang="en-US" altLang="ko-KR" sz="2200" b="1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278880" y="2781935"/>
            <a:ext cx="40627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SG" sz="2200" b="1">
                <a:latin typeface="Gowun Batang" pitchFamily="2" charset="-127"/>
                <a:ea typeface="Gowun Batang" pitchFamily="2" charset="-127"/>
              </a:rPr>
              <a:t>Bạn tên là gì?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292850" y="3245485"/>
            <a:ext cx="49726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SG" sz="2200" b="1">
                <a:latin typeface="Gowun Batang" pitchFamily="2" charset="-127"/>
                <a:ea typeface="Gowun Batang" pitchFamily="2" charset="-127"/>
              </a:rPr>
              <a:t>Mình là Junho/ Mình tên là Junho.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42060" y="2739390"/>
            <a:ext cx="40627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이름이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뭐예요</a:t>
            </a:r>
            <a:r>
              <a:rPr lang="en-US" altLang="en-SG" sz="2200" b="1">
                <a:latin typeface="Gowun Batang" pitchFamily="2" charset="-127"/>
                <a:ea typeface="Gowun Batang" pitchFamily="2" charset="-127"/>
              </a:rPr>
              <a:t>?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256030" y="3202940"/>
            <a:ext cx="49726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저는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준호예요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/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제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이름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 dirty="0">
                <a:latin typeface="Gowun Batang" pitchFamily="2" charset="-127"/>
                <a:ea typeface="Gowun Batang" pitchFamily="2" charset="-127"/>
              </a:rPr>
              <a:t>준호예요</a:t>
            </a:r>
            <a:r>
              <a:rPr lang="en-US" altLang="ko-KR" sz="2200" b="1" dirty="0">
                <a:latin typeface="Gowun Batang" pitchFamily="2" charset="-127"/>
                <a:ea typeface="Gowun Batang" pitchFamily="2" charset="-127"/>
              </a:rPr>
              <a:t>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79400" y="5270500"/>
            <a:ext cx="110490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200" b="1">
                <a:latin typeface="Gowun Batang" pitchFamily="2" charset="-127"/>
                <a:ea typeface="Gowun Batang" pitchFamily="2" charset="-127"/>
              </a:rPr>
              <a:t>Ví dụ: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296025" y="5558155"/>
            <a:ext cx="40627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SG" sz="2200" b="1">
                <a:latin typeface="Gowun Batang" pitchFamily="2" charset="-127"/>
                <a:ea typeface="Gowun Batang" pitchFamily="2" charset="-127"/>
              </a:rPr>
              <a:t>Anh tên là gì?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6309995" y="6021705"/>
            <a:ext cx="49726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SG" sz="2200" b="1">
                <a:latin typeface="Gowun Batang" pitchFamily="2" charset="-127"/>
                <a:ea typeface="Gowun Batang" pitchFamily="2" charset="-127"/>
              </a:rPr>
              <a:t>Tôi là Junho.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1115695" y="5587365"/>
            <a:ext cx="40627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성함이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어떻게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되세요</a:t>
            </a:r>
            <a:r>
              <a:rPr lang="en-US" altLang="en-SG" sz="2200" b="1">
                <a:latin typeface="Gowun Batang" pitchFamily="2" charset="-127"/>
                <a:ea typeface="Gowun Batang" pitchFamily="2" charset="-127"/>
              </a:rPr>
              <a:t>?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1125855" y="6064250"/>
            <a:ext cx="49726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저는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준호라고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200" b="1">
                <a:latin typeface="Gowun Batang" pitchFamily="2" charset="-127"/>
                <a:ea typeface="Gowun Batang" pitchFamily="2" charset="-127"/>
              </a:rPr>
              <a:t>합니다</a:t>
            </a:r>
            <a:r>
              <a:rPr lang="en-US" altLang="ko-KR" sz="2200" b="1">
                <a:latin typeface="Gowun Batang" pitchFamily="2" charset="-127"/>
                <a:ea typeface="Gowun Batang" pitchFamily="2" charset="-127"/>
              </a:rPr>
              <a:t>.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4293870" y="1557020"/>
            <a:ext cx="287655" cy="14351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581525" y="4581525"/>
            <a:ext cx="287655" cy="14351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Google Shape;734;p37"/>
          <p:cNvSpPr/>
          <p:nvPr/>
        </p:nvSpPr>
        <p:spPr>
          <a:xfrm rot="16200000">
            <a:off x="9686896" y="702905"/>
            <a:ext cx="1516651" cy="1516254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rgbClr val="0097BB"/>
          </a:solidFill>
          <a:ln>
            <a:noFill/>
          </a:ln>
        </p:spPr>
        <p:txBody>
          <a:bodyPr spcFirstLastPara="1" wrap="square" lIns="60956" tIns="30463" rIns="60956" bIns="30463" anchor="ctr" anchorCtr="0">
            <a:noAutofit/>
          </a:bodyPr>
          <a:lstStyle/>
          <a:p>
            <a:endParaRPr sz="6400">
              <a:solidFill>
                <a:schemeClr val="dk1"/>
              </a:solidFill>
              <a:latin typeface="Gowun Batang" pitchFamily="2" charset="-127"/>
              <a:ea typeface="Gowun Batang" pitchFamily="2" charset="-127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" name="Picture 14" descr="벡터 일러스트 레이 션의 식물 성장의 단계 5에 대한 스톡 벡터 아트 및 기타 이미지 - 5, 나무, 성장-개념 - iStock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2"/>
          <a:stretch>
            <a:fillRect/>
          </a:stretch>
        </p:blipFill>
        <p:spPr bwMode="auto">
          <a:xfrm>
            <a:off x="9694723" y="3819557"/>
            <a:ext cx="2319195" cy="24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2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8" grpId="0"/>
      <p:bldP spid="18" grpId="1"/>
      <p:bldP spid="20" grpId="0"/>
      <p:bldP spid="20" grpId="1"/>
      <p:bldP spid="21" grpId="0"/>
      <p:bldP spid="21" grpId="1"/>
      <p:bldP spid="23" grpId="0"/>
      <p:bldP spid="23" grpId="1"/>
      <p:bldP spid="27" grpId="0"/>
      <p:bldP spid="27" grpId="1"/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  <p:bldP spid="22" grpId="0"/>
      <p:bldP spid="22" grpId="1"/>
      <p:bldP spid="25" grpId="0"/>
      <p:bldP spid="25" grpId="1"/>
      <p:bldP spid="28" grpId="0"/>
      <p:bldP spid="28" grpId="1"/>
      <p:bldP spid="29" grpId="0" animBg="1"/>
      <p:bldP spid="29" grpId="1" animBg="1"/>
      <p:bldP spid="30" grpId="0" animBg="1"/>
      <p:bldP spid="3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29099</TotalTime>
  <Words>3343</Words>
  <Application>Microsoft Office PowerPoint</Application>
  <PresentationFormat>사용자 지정</PresentationFormat>
  <Paragraphs>707</Paragraphs>
  <Slides>29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Barlow</vt:lpstr>
      <vt:lpstr>Gowun Batang</vt:lpstr>
      <vt:lpstr>맑은 고딕</vt:lpstr>
      <vt:lpstr>SVN-Gilroy SemiBold</vt:lpstr>
      <vt:lpstr>Arial</vt:lpstr>
      <vt:lpstr>Calibri</vt:lpstr>
      <vt:lpstr>GoudyOlSt BT</vt:lpstr>
      <vt:lpstr>Source Serif 4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환영합니다!</dc:title>
  <dc:creator>SAMSUNG</dc:creator>
  <cp:lastModifiedBy>Anh Duong</cp:lastModifiedBy>
  <cp:revision>1404</cp:revision>
  <cp:lastPrinted>2023-04-13T10:11:48Z</cp:lastPrinted>
  <dcterms:created xsi:type="dcterms:W3CDTF">2021-05-13T11:35:33Z</dcterms:created>
  <dcterms:modified xsi:type="dcterms:W3CDTF">2024-02-29T12:31:46Z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