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7432000" cy="36576000"/>
  <p:notesSz cx="7019925" cy="9305925"/>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a:srgbClr val="8F8F8C"/>
    <a:srgbClr val="000096"/>
    <a:srgbClr val="32D4EA"/>
    <a:srgbClr val="61D2E1"/>
    <a:srgbClr val="246172"/>
    <a:srgbClr val="998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6" autoAdjust="0"/>
    <p:restoredTop sz="94710"/>
  </p:normalViewPr>
  <p:slideViewPr>
    <p:cSldViewPr>
      <p:cViewPr>
        <p:scale>
          <a:sx n="42" d="100"/>
          <a:sy n="42" d="100"/>
        </p:scale>
        <p:origin x="173" y="-6451"/>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0168542B-569F-4531-9EF3-74087CF14827}" type="datetimeFigureOut">
              <a:rPr lang="en-US" smtClean="0"/>
              <a:t>12/13/2021</a:t>
            </a:fld>
            <a:endParaRPr lang="en-US"/>
          </a:p>
        </p:txBody>
      </p:sp>
      <p:sp>
        <p:nvSpPr>
          <p:cNvPr id="4" name="Slide Image Placeholder 3"/>
          <p:cNvSpPr>
            <a:spLocks noGrp="1" noRot="1" noChangeAspect="1"/>
          </p:cNvSpPr>
          <p:nvPr>
            <p:ph type="sldImg" idx="2"/>
          </p:nvPr>
        </p:nvSpPr>
        <p:spPr>
          <a:xfrm>
            <a:off x="2201863" y="698500"/>
            <a:ext cx="2616200"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AE226B16-6F2C-43F4-8703-C0E716AAD8C5}" type="slidenum">
              <a:rPr lang="en-US" smtClean="0"/>
              <a:t>‹#›</a:t>
            </a:fld>
            <a:endParaRPr lang="en-US"/>
          </a:p>
        </p:txBody>
      </p:sp>
    </p:spTree>
    <p:extLst>
      <p:ext uri="{BB962C8B-B14F-4D97-AF65-F5344CB8AC3E}">
        <p14:creationId xmlns:p14="http://schemas.microsoft.com/office/powerpoint/2010/main" val="18094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26B16-6F2C-43F4-8703-C0E716AAD8C5}" type="slidenum">
              <a:rPr lang="en-US" smtClean="0"/>
              <a:t>1</a:t>
            </a:fld>
            <a:endParaRPr lang="en-US"/>
          </a:p>
        </p:txBody>
      </p:sp>
    </p:spTree>
    <p:extLst>
      <p:ext uri="{BB962C8B-B14F-4D97-AF65-F5344CB8AC3E}">
        <p14:creationId xmlns:p14="http://schemas.microsoft.com/office/powerpoint/2010/main" val="219591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1464739"/>
            <a:ext cx="617220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464739"/>
            <a:ext cx="1805940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944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371600" y="8534403"/>
            <a:ext cx="24688800" cy="24138469"/>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D8BD707-D9CF-40AE-B4C6-C98DA3205C09}" type="datetimeFigureOut">
              <a:rPr lang="en-US" smtClean="0"/>
              <a:pPr/>
              <a:t>12/13/2021</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60" tIns="182880" rIns="365760" bIns="182880" rtlCol="0" anchor="ctr"/>
          <a:lstStyle>
            <a:lvl1pPr algn="r">
              <a:defRPr sz="4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 name="Rectangle 437"/>
          <p:cNvSpPr/>
          <p:nvPr/>
        </p:nvSpPr>
        <p:spPr bwMode="auto">
          <a:xfrm>
            <a:off x="26545115" y="1338263"/>
            <a:ext cx="914400" cy="36576000"/>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153" name="Rectangle 152"/>
          <p:cNvSpPr/>
          <p:nvPr/>
        </p:nvSpPr>
        <p:spPr bwMode="auto">
          <a:xfrm flipH="1">
            <a:off x="46898" y="0"/>
            <a:ext cx="45719" cy="36576000"/>
          </a:xfrm>
          <a:prstGeom prst="rect">
            <a:avLst/>
          </a:prstGeom>
          <a:no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4" name="Rectangle 3"/>
          <p:cNvSpPr/>
          <p:nvPr/>
        </p:nvSpPr>
        <p:spPr bwMode="auto">
          <a:xfrm>
            <a:off x="1056171" y="173474"/>
            <a:ext cx="24936770" cy="3788926"/>
          </a:xfrm>
          <a:prstGeom prst="rect">
            <a:avLst/>
          </a:prstGeom>
          <a:noFill/>
          <a:ln w="111125" cap="flat" cmpd="sng" algn="ctr">
            <a:noFill/>
            <a:prstDash val="solid"/>
            <a:round/>
            <a:headEnd type="none" w="med" len="med"/>
            <a:tailEnd type="none" w="med" len="med"/>
          </a:ln>
          <a:effectLst>
            <a:softEdge rad="0"/>
          </a:effectLst>
        </p:spPr>
        <p:txBody>
          <a:bodyPr vert="horz" wrap="square" lIns="91440" tIns="274320" rIns="91440" bIns="274320" numCol="1" rtlCol="0" anchor="t" anchorCtr="0" compatLnSpc="1">
            <a:prstTxWarp prst="textNoShape">
              <a:avLst/>
            </a:prstTxWarp>
          </a:bodyPr>
          <a:lstStyle/>
          <a:p>
            <a:pPr algn="ctr">
              <a:spcBef>
                <a:spcPts val="2400"/>
              </a:spcBef>
              <a:spcAft>
                <a:spcPts val="600"/>
              </a:spcAft>
            </a:pPr>
            <a:r>
              <a:rPr lang="en-US" altLang="zh-CN" sz="6000" b="1" dirty="0" err="1">
                <a:latin typeface="Arial" panose="020B0604020202020204" pitchFamily="34" charset="0"/>
                <a:cs typeface="Arial" panose="020B0604020202020204" pitchFamily="34" charset="0"/>
              </a:rPr>
              <a:t>NXTFolio</a:t>
            </a:r>
            <a:r>
              <a:rPr lang="zh-CN" altLang="en-US" sz="6000" b="1" dirty="0">
                <a:latin typeface="Arial" panose="020B0604020202020204" pitchFamily="34" charset="0"/>
                <a:cs typeface="Arial" panose="020B0604020202020204" pitchFamily="34" charset="0"/>
              </a:rPr>
              <a:t> </a:t>
            </a:r>
            <a:r>
              <a:rPr lang="en-US" altLang="zh-CN" sz="6000" b="1" dirty="0">
                <a:latin typeface="Arial" panose="020B0604020202020204" pitchFamily="34" charset="0"/>
                <a:cs typeface="Arial" panose="020B0604020202020204" pitchFamily="34" charset="0"/>
              </a:rPr>
              <a:t>Web</a:t>
            </a:r>
            <a:r>
              <a:rPr lang="zh-CN" altLang="en-US" sz="6000" b="1" dirty="0">
                <a:latin typeface="Arial" panose="020B0604020202020204" pitchFamily="34" charset="0"/>
                <a:cs typeface="Arial" panose="020B0604020202020204" pitchFamily="34" charset="0"/>
              </a:rPr>
              <a:t> </a:t>
            </a:r>
            <a:r>
              <a:rPr lang="en-US" altLang="zh-CN" sz="6000" b="1" dirty="0">
                <a:latin typeface="Arial" panose="020B0604020202020204" pitchFamily="34" charset="0"/>
                <a:cs typeface="Arial" panose="020B0604020202020204" pitchFamily="34" charset="0"/>
              </a:rPr>
              <a:t>Application</a:t>
            </a:r>
            <a:r>
              <a:rPr lang="en-US" sz="6000" b="1" dirty="0">
                <a:solidFill>
                  <a:schemeClr val="bg1"/>
                </a:solidFill>
                <a:latin typeface="Arial" panose="020B0604020202020204" pitchFamily="34" charset="0"/>
                <a:cs typeface="Arial" panose="020B0604020202020204" pitchFamily="34" charset="0"/>
              </a:rPr>
              <a:t> </a:t>
            </a:r>
          </a:p>
          <a:p>
            <a:pPr algn="ctr">
              <a:spcBef>
                <a:spcPts val="2400"/>
              </a:spcBef>
              <a:spcAft>
                <a:spcPts val="600"/>
              </a:spcAft>
            </a:pPr>
            <a:r>
              <a:rPr lang="en-US" altLang="zh-CN" sz="6600" b="1" baseline="30000" dirty="0"/>
              <a:t>RWBY Team (Fall 2021):</a:t>
            </a:r>
            <a:r>
              <a:rPr lang="zh-CN" altLang="en-US" sz="6600" b="1" baseline="30000" dirty="0"/>
              <a:t> </a:t>
            </a:r>
            <a:r>
              <a:rPr lang="en-US" sz="6600" baseline="30000" dirty="0" err="1"/>
              <a:t>Chuqi</a:t>
            </a:r>
            <a:r>
              <a:rPr lang="en-US" sz="6600" baseline="30000" dirty="0"/>
              <a:t> Zhang, Cong Fu, Haiyang Yu, </a:t>
            </a:r>
            <a:r>
              <a:rPr lang="en-US" sz="6600" baseline="30000" dirty="0" err="1"/>
              <a:t>Kehan</a:t>
            </a:r>
            <a:r>
              <a:rPr lang="en-US" sz="6600" baseline="30000" dirty="0"/>
              <a:t> Meng, </a:t>
            </a:r>
            <a:r>
              <a:rPr lang="en-US" sz="6600" baseline="30000" dirty="0" err="1"/>
              <a:t>Shuirui</a:t>
            </a:r>
            <a:r>
              <a:rPr lang="en-US" sz="6600" baseline="30000" dirty="0"/>
              <a:t> </a:t>
            </a:r>
            <a:r>
              <a:rPr lang="en-US" sz="6600" baseline="30000" dirty="0" err="1"/>
              <a:t>Gui</a:t>
            </a:r>
            <a:r>
              <a:rPr lang="en-US" sz="6600" baseline="30000" dirty="0"/>
              <a:t>, Zhao Xu, </a:t>
            </a:r>
            <a:r>
              <a:rPr lang="en-US" sz="6600" baseline="30000" dirty="0" err="1"/>
              <a:t>Zihan</a:t>
            </a:r>
            <a:r>
              <a:rPr lang="en-US" sz="6600" baseline="30000" dirty="0"/>
              <a:t> Wang Department of Computer Science and Engineering, Texas A&amp;M University</a:t>
            </a:r>
          </a:p>
          <a:p>
            <a:pPr algn="ctr">
              <a:spcBef>
                <a:spcPts val="2400"/>
              </a:spcBef>
              <a:spcAft>
                <a:spcPts val="600"/>
              </a:spcAft>
            </a:pPr>
            <a:r>
              <a:rPr lang="en-US" sz="6600" dirty="0">
                <a:solidFill>
                  <a:schemeClr val="lt1"/>
                </a:solidFill>
                <a:ea typeface="Calibri" panose="020F0502020204030204"/>
                <a:cs typeface="Calibri" panose="020F0502020204030204"/>
                <a:sym typeface="Calibri" panose="020F0502020204030204"/>
              </a:rPr>
              <a:t>Dept. of Computer Science and Engineering, Texas A&amp;M University</a:t>
            </a:r>
            <a:endParaRPr lang="en-US" sz="6600" b="1" dirty="0">
              <a:solidFill>
                <a:schemeClr val="lt1"/>
              </a:solidFill>
              <a:ea typeface="Calibri" panose="020F0502020204030204"/>
              <a:cs typeface="Calibri" panose="020F0502020204030204"/>
              <a:sym typeface="Calibri" panose="020F0502020204030204"/>
            </a:endParaRPr>
          </a:p>
          <a:p>
            <a:pPr algn="ctr">
              <a:spcBef>
                <a:spcPts val="2400"/>
              </a:spcBef>
              <a:spcAft>
                <a:spcPts val="600"/>
              </a:spcAft>
            </a:pPr>
            <a:endParaRPr lang="en-US" sz="6600" baseline="30000" dirty="0"/>
          </a:p>
          <a:p>
            <a:pPr algn="ctr"/>
            <a:r>
              <a:rPr lang="en-US" sz="3200" b="1" dirty="0">
                <a:solidFill>
                  <a:schemeClr val="bg1"/>
                </a:solidFill>
              </a:rPr>
              <a:t>, </a:t>
            </a:r>
          </a:p>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5" name="Rectangle 162"/>
          <p:cNvSpPr>
            <a:spLocks noChangeArrowheads="1"/>
          </p:cNvSpPr>
          <p:nvPr/>
        </p:nvSpPr>
        <p:spPr bwMode="auto">
          <a:xfrm>
            <a:off x="0" y="12155"/>
            <a:ext cx="210766" cy="1167180"/>
          </a:xfrm>
          <a:prstGeom prst="rect">
            <a:avLst/>
          </a:prstGeom>
          <a:noFill/>
          <a:ln w="9525">
            <a:noFill/>
            <a:miter lim="800000"/>
            <a:headEnd/>
            <a:tailEnd/>
          </a:ln>
        </p:spPr>
        <p:txBody>
          <a:bodyPr wrap="none" lIns="104332" tIns="52166" rIns="104332" bIns="52166" anchor="ctr">
            <a:spAutoFit/>
          </a:bodyPr>
          <a:lstStyle/>
          <a:p>
            <a:endParaRPr lang="en-US"/>
          </a:p>
        </p:txBody>
      </p:sp>
      <p:sp>
        <p:nvSpPr>
          <p:cNvPr id="8" name="Text Box 1095"/>
          <p:cNvSpPr txBox="1">
            <a:spLocks noChangeArrowheads="1"/>
          </p:cNvSpPr>
          <p:nvPr/>
        </p:nvSpPr>
        <p:spPr bwMode="auto">
          <a:xfrm>
            <a:off x="1079698" y="32005122"/>
            <a:ext cx="11617894" cy="3541448"/>
          </a:xfrm>
          <a:prstGeom prst="rect">
            <a:avLst/>
          </a:prstGeom>
          <a:noFill/>
          <a:ln w="9525">
            <a:noFill/>
            <a:miter lim="800000"/>
            <a:headEnd/>
            <a:tailEnd/>
          </a:ln>
        </p:spPr>
        <p:txBody>
          <a:bodyPr wrap="square" lIns="93437" tIns="46719" rIns="93437" bIns="46719">
            <a:spAutoFit/>
          </a:bodyPr>
          <a:lstStyle/>
          <a:p>
            <a:pPr marL="0" lvl="1" algn="just"/>
            <a:r>
              <a:rPr lang="en-US" altLang="zh-CN" sz="2800" dirty="0">
                <a:latin typeface="Arial" panose="020B0604020202020204" pitchFamily="34" charset="0"/>
                <a:ea typeface="宋体" pitchFamily="2" charset="-122"/>
                <a:cs typeface="Arial" panose="020B0604020202020204" pitchFamily="34" charset="0"/>
              </a:rPr>
              <a:t>This</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application </a:t>
            </a:r>
            <a:r>
              <a:rPr lang="en-US" altLang="zh-CN" sz="2800" dirty="0" err="1">
                <a:latin typeface="Arial" panose="020B0604020202020204" pitchFamily="34" charset="0"/>
                <a:ea typeface="宋体" pitchFamily="2" charset="-122"/>
                <a:cs typeface="Arial" panose="020B0604020202020204" pitchFamily="34" charset="0"/>
              </a:rPr>
              <a:t>NXTFolio</a:t>
            </a:r>
            <a:r>
              <a:rPr lang="en-US" altLang="zh-CN" sz="2800" dirty="0">
                <a:latin typeface="Arial" panose="020B0604020202020204" pitchFamily="34" charset="0"/>
                <a:ea typeface="宋体" pitchFamily="2" charset="-122"/>
                <a:cs typeface="Arial" panose="020B0604020202020204" pitchFamily="34" charset="0"/>
              </a:rPr>
              <a:t> is desired by a fashion industry company </a:t>
            </a:r>
            <a:r>
              <a:rPr lang="en-US" altLang="zh-CN" sz="2800" dirty="0" err="1">
                <a:latin typeface="Arial" panose="020B0604020202020204" pitchFamily="34" charset="0"/>
                <a:ea typeface="宋体" pitchFamily="2" charset="-122"/>
                <a:cs typeface="Arial" panose="020B0604020202020204" pitchFamily="34" charset="0"/>
              </a:rPr>
              <a:t>FashioNXT</a:t>
            </a:r>
            <a:r>
              <a:rPr lang="en-US" altLang="zh-CN" sz="2800" dirty="0">
                <a:latin typeface="Arial" panose="020B0604020202020204" pitchFamily="34" charset="0"/>
                <a:ea typeface="宋体" pitchFamily="2" charset="-122"/>
                <a:cs typeface="Arial" panose="020B0604020202020204" pitchFamily="34" charset="0"/>
              </a:rPr>
              <a:t> to </a:t>
            </a:r>
            <a:r>
              <a:rPr lang="en-US" altLang="zh-CN" sz="2800" dirty="0">
                <a:latin typeface="Arial" panose="020B0604020202020204" pitchFamily="34" charset="0"/>
                <a:cs typeface="Arial" panose="020B0604020202020204" pitchFamily="34" charset="0"/>
              </a:rPr>
              <a:t>function like LinkedIn and indeed for people who involved in the fashion industry to network with each other. This application is built</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using</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Ruby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on</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Rails</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framework,</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html,</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css</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and</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JavaScript, and is deployed via Heroku.</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Based on the legacy code, we update the working environment and implement 11 new user stories required by the customer. This application is not fully matured yet and is waiting for next passionate development team to continue working on it!</a:t>
            </a:r>
          </a:p>
        </p:txBody>
      </p:sp>
      <p:sp>
        <p:nvSpPr>
          <p:cNvPr id="74" name="Rectangle 73"/>
          <p:cNvSpPr/>
          <p:nvPr/>
        </p:nvSpPr>
        <p:spPr bwMode="auto">
          <a:xfrm>
            <a:off x="1" y="35844480"/>
            <a:ext cx="27433332" cy="731520"/>
          </a:xfrm>
          <a:prstGeom prst="rect">
            <a:avLst/>
          </a:prstGeom>
          <a:solidFill>
            <a:srgbClr val="500000"/>
          </a:solidFill>
          <a:ln w="9525" cap="flat" cmpd="sng" algn="ctr">
            <a:noFill/>
            <a:prstDash val="solid"/>
            <a:round/>
            <a:headEnd type="none" w="med" len="med"/>
            <a:tailEnd type="none" w="med" len="med"/>
          </a:ln>
          <a:effectLst/>
        </p:spPr>
        <p:txBody>
          <a:bodyPr vert="horz" wrap="square" lIns="91440" tIns="182880" rIns="91440" bIns="45720" numCol="1" rtlCol="0" anchor="t" anchorCtr="0" compatLnSpc="1">
            <a:prstTxWarp prst="textNoShape">
              <a:avLst/>
            </a:prstTxWarp>
          </a:bodyPr>
          <a:lstStyle/>
          <a:p>
            <a:pPr marL="0" marR="0" indent="0" algn="l" defTabSz="3135313"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charset="0"/>
            </a:endParaRPr>
          </a:p>
        </p:txBody>
      </p:sp>
      <p:sp>
        <p:nvSpPr>
          <p:cNvPr id="75" name="Text Box 1090"/>
          <p:cNvSpPr txBox="1">
            <a:spLocks noChangeArrowheads="1"/>
          </p:cNvSpPr>
          <p:nvPr/>
        </p:nvSpPr>
        <p:spPr bwMode="auto">
          <a:xfrm>
            <a:off x="1112980" y="8305199"/>
            <a:ext cx="11460481" cy="9481536"/>
          </a:xfrm>
          <a:prstGeom prst="rect">
            <a:avLst/>
          </a:prstGeom>
          <a:noFill/>
          <a:ln w="9525">
            <a:noFill/>
            <a:miter lim="800000"/>
            <a:headEnd/>
            <a:tailEnd/>
          </a:ln>
        </p:spPr>
        <p:txBody>
          <a:bodyPr wrap="square" lIns="93437" tIns="46719" rIns="93437" bIns="46719">
            <a:spAutoFit/>
          </a:bodyPr>
          <a:lstStyle/>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1:</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cs typeface="Arial" panose="020B0604020202020204" pitchFamily="34" charset="0"/>
              </a:rPr>
              <a:t>Fix a bug in the registration pipeline so that the new user can register an account successfully </a:t>
            </a:r>
            <a:endParaRPr lang="en-US" altLang="zh-CN" sz="2800" dirty="0">
              <a:latin typeface="Arial" panose="020B0604020202020204" pitchFamily="34" charset="0"/>
              <a:ea typeface="宋体" pitchFamily="2" charset="-122"/>
              <a:cs typeface="Arial" panose="020B0604020202020204" pitchFamily="34" charset="0"/>
            </a:endParaRP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2:</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cs typeface="Arial" panose="020B0604020202020204" pitchFamily="34" charset="0"/>
              </a:rPr>
              <a:t>Send confirmation and welcome email to newly registered users from fashionnxt2021@gmail.com </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3: Improve the landing page user interface by enlarge logo, centering the category bars and information in footer</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4:</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Ask user to agree terms and conditions before the final step of registration</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5: Collect field category details by asking new users to check options during registration, and save to database</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6: Improve the profile page user interface by modifying the background and project display</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7: Improve the footer of the landing page by adding detailed information and linking to corresponding page</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8: Add project by clicking a plus sign placeholder located before all existing projects at the user homepage</a:t>
            </a:r>
          </a:p>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User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Story</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9: Add a complete registration message after registration is done, and direct the new user to the homepage</a:t>
            </a:r>
          </a:p>
          <a:p>
            <a:pPr marL="457200" indent="-457200" algn="just">
              <a:spcBef>
                <a:spcPts val="600"/>
              </a:spcBef>
              <a:buFont typeface="Wingdings" pitchFamily="2" charset="2"/>
              <a:buChar char="v"/>
            </a:pPr>
            <a:r>
              <a:rPr lang="en-US" sz="2800" dirty="0">
                <a:latin typeface="Arial" panose="020B0604020202020204" pitchFamily="34" charset="0"/>
                <a:ea typeface="宋体" pitchFamily="2" charset="-122"/>
                <a:cs typeface="Arial" panose="020B0604020202020204" pitchFamily="34" charset="0"/>
              </a:rPr>
              <a:t>User Story 10: Add an advertisement on the landing page</a:t>
            </a:r>
          </a:p>
          <a:p>
            <a:pPr marL="457200" indent="-457200" algn="just">
              <a:spcBef>
                <a:spcPts val="600"/>
              </a:spcBef>
              <a:buFont typeface="Wingdings" pitchFamily="2" charset="2"/>
              <a:buChar char="v"/>
            </a:pPr>
            <a:r>
              <a:rPr lang="en-US" sz="2800" dirty="0">
                <a:latin typeface="Arial" panose="020B0604020202020204" pitchFamily="34" charset="0"/>
                <a:ea typeface="宋体" pitchFamily="2" charset="-122"/>
                <a:cs typeface="Arial" panose="020B0604020202020204" pitchFamily="34" charset="0"/>
              </a:rPr>
              <a:t>User Story 11: Display categorical options on user profiles</a:t>
            </a:r>
          </a:p>
        </p:txBody>
      </p:sp>
      <p:sp>
        <p:nvSpPr>
          <p:cNvPr id="343" name="Rounded Rectangle 342"/>
          <p:cNvSpPr/>
          <p:nvPr/>
        </p:nvSpPr>
        <p:spPr>
          <a:xfrm>
            <a:off x="1066800" y="3233928"/>
            <a:ext cx="11447413" cy="804672"/>
          </a:xfrm>
          <a:prstGeom prst="roundRect">
            <a:avLst/>
          </a:prstGeom>
          <a:solidFill>
            <a:srgbClr val="500000"/>
          </a:solidFill>
          <a:ln>
            <a:no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Introduction </a:t>
            </a:r>
          </a:p>
        </p:txBody>
      </p:sp>
      <p:sp>
        <p:nvSpPr>
          <p:cNvPr id="344" name="Text Box 1090"/>
          <p:cNvSpPr txBox="1">
            <a:spLocks noChangeArrowheads="1"/>
          </p:cNvSpPr>
          <p:nvPr/>
        </p:nvSpPr>
        <p:spPr bwMode="auto">
          <a:xfrm>
            <a:off x="1116790" y="4232779"/>
            <a:ext cx="11460481" cy="2833562"/>
          </a:xfrm>
          <a:prstGeom prst="rect">
            <a:avLst/>
          </a:prstGeom>
          <a:noFill/>
          <a:ln w="9525">
            <a:noFill/>
            <a:miter lim="800000"/>
            <a:headEnd/>
            <a:tailEnd/>
          </a:ln>
        </p:spPr>
        <p:txBody>
          <a:bodyPr wrap="square" lIns="93437" tIns="46719" rIns="93437" bIns="46719">
            <a:spAutoFit/>
          </a:bodyPr>
          <a:lstStyle>
            <a:defPPr>
              <a:defRPr lang="en-US"/>
            </a:defPPr>
            <a:lvl1pPr marL="342900" indent="-342900" algn="just">
              <a:buFont typeface="Wingdings" pitchFamily="2" charset="2"/>
              <a:buChar char="Ø"/>
              <a:defRPr sz="2800">
                <a:latin typeface="Arial" panose="020B0604020202020204" pitchFamily="34" charset="0"/>
                <a:ea typeface="宋体" pitchFamily="2" charset="-122"/>
                <a:cs typeface="Arial" panose="020B0604020202020204" pitchFamily="34" charset="0"/>
              </a:defRPr>
            </a:lvl1pPr>
          </a:lstStyle>
          <a:p>
            <a:pPr>
              <a:spcBef>
                <a:spcPts val="600"/>
              </a:spcBef>
              <a:buFont typeface="Wingdings" pitchFamily="2" charset="2"/>
              <a:buChar char="v"/>
            </a:pPr>
            <a:r>
              <a:rPr lang="en-US" altLang="zh-CN" dirty="0"/>
              <a:t>The</a:t>
            </a:r>
            <a:r>
              <a:rPr lang="zh-CN" altLang="en-US" dirty="0"/>
              <a:t> </a:t>
            </a:r>
            <a:r>
              <a:rPr lang="en-US" altLang="zh-CN" dirty="0"/>
              <a:t>goal</a:t>
            </a:r>
            <a:r>
              <a:rPr lang="zh-CN" altLang="en-US" dirty="0"/>
              <a:t> </a:t>
            </a:r>
            <a:r>
              <a:rPr lang="en-US" altLang="zh-CN" dirty="0"/>
              <a:t>of</a:t>
            </a:r>
            <a:r>
              <a:rPr lang="zh-CN" altLang="en-US" dirty="0"/>
              <a:t> </a:t>
            </a:r>
            <a:r>
              <a:rPr lang="en-US" altLang="zh-CN" dirty="0"/>
              <a:t>the</a:t>
            </a:r>
            <a:r>
              <a:rPr lang="zh-CN" altLang="en-US" dirty="0"/>
              <a:t> </a:t>
            </a:r>
            <a:r>
              <a:rPr lang="en-US" altLang="zh-CN" dirty="0"/>
              <a:t>project</a:t>
            </a:r>
            <a:r>
              <a:rPr lang="zh-CN" altLang="en-US" dirty="0"/>
              <a:t> </a:t>
            </a:r>
            <a:r>
              <a:rPr lang="en-US" altLang="zh-CN" dirty="0"/>
              <a:t>is</a:t>
            </a:r>
            <a:r>
              <a:rPr lang="zh-CN" altLang="en-US" dirty="0"/>
              <a:t> </a:t>
            </a:r>
            <a:r>
              <a:rPr lang="en-US" altLang="zh-CN" dirty="0"/>
              <a:t>to</a:t>
            </a:r>
            <a:r>
              <a:rPr lang="zh-CN" altLang="en-US" dirty="0"/>
              <a:t> </a:t>
            </a:r>
            <a:r>
              <a:rPr lang="en-US" altLang="zh-CN" dirty="0"/>
              <a:t>allow</a:t>
            </a:r>
            <a:r>
              <a:rPr lang="zh-CN" altLang="en-US" dirty="0"/>
              <a:t> </a:t>
            </a:r>
            <a:r>
              <a:rPr lang="en-US" altLang="zh-CN" dirty="0"/>
              <a:t>people</a:t>
            </a:r>
            <a:r>
              <a:rPr lang="zh-CN" altLang="en-US" dirty="0"/>
              <a:t> </a:t>
            </a:r>
            <a:r>
              <a:rPr lang="en-US" altLang="zh-CN" dirty="0"/>
              <a:t>in</a:t>
            </a:r>
            <a:r>
              <a:rPr lang="zh-CN" altLang="en-US" dirty="0"/>
              <a:t> </a:t>
            </a:r>
            <a:r>
              <a:rPr lang="en-US" altLang="zh-CN" dirty="0"/>
              <a:t>fashion</a:t>
            </a:r>
            <a:r>
              <a:rPr lang="zh-CN" altLang="en-US" dirty="0"/>
              <a:t> </a:t>
            </a:r>
            <a:r>
              <a:rPr lang="en-US" altLang="zh-CN" dirty="0"/>
              <a:t>industry</a:t>
            </a:r>
            <a:r>
              <a:rPr lang="zh-CN" altLang="en-US" dirty="0"/>
              <a:t> </a:t>
            </a:r>
            <a:r>
              <a:rPr lang="en-US" altLang="zh-CN" dirty="0"/>
              <a:t>to</a:t>
            </a:r>
            <a:r>
              <a:rPr lang="zh-CN" altLang="en-US" dirty="0"/>
              <a:t> </a:t>
            </a:r>
            <a:r>
              <a:rPr lang="en-US" altLang="zh-CN" dirty="0"/>
              <a:t>show</a:t>
            </a:r>
            <a:r>
              <a:rPr lang="zh-CN" altLang="en-US" dirty="0"/>
              <a:t> </a:t>
            </a:r>
            <a:r>
              <a:rPr lang="en-US" altLang="zh-CN" dirty="0"/>
              <a:t>their</a:t>
            </a:r>
            <a:r>
              <a:rPr lang="zh-CN" altLang="en-US" dirty="0"/>
              <a:t> </a:t>
            </a:r>
            <a:r>
              <a:rPr lang="en-US" altLang="zh-CN" dirty="0"/>
              <a:t>creative</a:t>
            </a:r>
            <a:r>
              <a:rPr lang="zh-CN" altLang="en-US" dirty="0"/>
              <a:t> </a:t>
            </a:r>
            <a:r>
              <a:rPr lang="en-US" altLang="zh-CN" dirty="0"/>
              <a:t>work</a:t>
            </a:r>
            <a:r>
              <a:rPr lang="zh-CN" altLang="en-US" dirty="0"/>
              <a:t> </a:t>
            </a:r>
            <a:r>
              <a:rPr lang="en-US" altLang="zh-CN" dirty="0"/>
              <a:t>and</a:t>
            </a:r>
            <a:r>
              <a:rPr lang="zh-CN" altLang="en-US" dirty="0"/>
              <a:t> </a:t>
            </a:r>
            <a:r>
              <a:rPr lang="en-US" altLang="zh-CN" dirty="0"/>
              <a:t>network</a:t>
            </a:r>
            <a:r>
              <a:rPr lang="zh-CN" altLang="en-US" dirty="0"/>
              <a:t> </a:t>
            </a:r>
            <a:r>
              <a:rPr lang="en-US" altLang="zh-CN" dirty="0"/>
              <a:t>with</a:t>
            </a:r>
            <a:r>
              <a:rPr lang="zh-CN" altLang="en-US" dirty="0"/>
              <a:t> </a:t>
            </a:r>
            <a:r>
              <a:rPr lang="en-US" altLang="zh-CN" dirty="0"/>
              <a:t>professionals</a:t>
            </a:r>
            <a:r>
              <a:rPr lang="zh-CN" altLang="en-US" dirty="0"/>
              <a:t> </a:t>
            </a:r>
            <a:r>
              <a:rPr lang="en-US" altLang="zh-CN" dirty="0"/>
              <a:t>they</a:t>
            </a:r>
            <a:r>
              <a:rPr lang="zh-CN" altLang="en-US" dirty="0"/>
              <a:t> </a:t>
            </a:r>
            <a:r>
              <a:rPr lang="en-US" altLang="zh-CN" dirty="0"/>
              <a:t>have</a:t>
            </a:r>
            <a:r>
              <a:rPr lang="zh-CN" altLang="en-US" dirty="0"/>
              <a:t> </a:t>
            </a:r>
            <a:r>
              <a:rPr lang="en-US" altLang="zh-CN" dirty="0"/>
              <a:t>interest</a:t>
            </a:r>
            <a:endParaRPr lang="en-US" dirty="0"/>
          </a:p>
          <a:p>
            <a:pPr>
              <a:spcBef>
                <a:spcPts val="600"/>
              </a:spcBef>
              <a:buFont typeface="Wingdings" pitchFamily="2" charset="2"/>
              <a:buChar char="v"/>
            </a:pPr>
            <a:r>
              <a:rPr lang="en-US" altLang="zh-CN" dirty="0"/>
              <a:t>The</a:t>
            </a:r>
            <a:r>
              <a:rPr lang="zh-CN" altLang="en-US" dirty="0"/>
              <a:t> </a:t>
            </a:r>
            <a:r>
              <a:rPr lang="en-US" altLang="zh-CN" dirty="0"/>
              <a:t>web-based</a:t>
            </a:r>
            <a:r>
              <a:rPr lang="zh-CN" altLang="en-US" dirty="0"/>
              <a:t> </a:t>
            </a:r>
            <a:r>
              <a:rPr lang="en-US" altLang="zh-CN" dirty="0"/>
              <a:t>application</a:t>
            </a:r>
            <a:r>
              <a:rPr lang="zh-CN" altLang="en-US" dirty="0"/>
              <a:t> </a:t>
            </a:r>
            <a:r>
              <a:rPr lang="en-US" altLang="zh-CN" dirty="0"/>
              <a:t>allows</a:t>
            </a:r>
            <a:r>
              <a:rPr lang="zh-CN" altLang="en-US" dirty="0"/>
              <a:t> </a:t>
            </a:r>
            <a:r>
              <a:rPr lang="en-US" altLang="zh-CN" dirty="0"/>
              <a:t>users</a:t>
            </a:r>
            <a:r>
              <a:rPr lang="zh-CN" altLang="en-US" dirty="0"/>
              <a:t> </a:t>
            </a:r>
            <a:r>
              <a:rPr lang="en-US" altLang="zh-CN" dirty="0"/>
              <a:t>to</a:t>
            </a:r>
            <a:r>
              <a:rPr lang="zh-CN" altLang="en-US" dirty="0"/>
              <a:t> </a:t>
            </a:r>
            <a:r>
              <a:rPr lang="en-US" altLang="zh-CN" dirty="0"/>
              <a:t>search</a:t>
            </a:r>
            <a:r>
              <a:rPr lang="zh-CN" altLang="en-US" dirty="0"/>
              <a:t> </a:t>
            </a:r>
            <a:r>
              <a:rPr lang="en-US" altLang="zh-CN" dirty="0"/>
              <a:t>for</a:t>
            </a:r>
            <a:r>
              <a:rPr lang="zh-CN" altLang="en-US" dirty="0"/>
              <a:t>  </a:t>
            </a:r>
            <a:r>
              <a:rPr lang="en-US" altLang="zh-CN" dirty="0"/>
              <a:t>the</a:t>
            </a:r>
            <a:r>
              <a:rPr lang="zh-CN" altLang="en-US" dirty="0"/>
              <a:t> </a:t>
            </a:r>
            <a:r>
              <a:rPr lang="en-US" altLang="zh-CN" dirty="0"/>
              <a:t>matching</a:t>
            </a:r>
            <a:r>
              <a:rPr lang="zh-CN" altLang="en-US" dirty="0"/>
              <a:t> </a:t>
            </a:r>
            <a:r>
              <a:rPr lang="en-US" altLang="zh-CN" dirty="0"/>
              <a:t>profiles</a:t>
            </a:r>
            <a:r>
              <a:rPr lang="zh-CN" altLang="en-US" dirty="0"/>
              <a:t> </a:t>
            </a:r>
            <a:r>
              <a:rPr lang="en-US" altLang="zh-CN" dirty="0"/>
              <a:t>in</a:t>
            </a:r>
            <a:r>
              <a:rPr lang="zh-CN" altLang="en-US" dirty="0"/>
              <a:t> </a:t>
            </a:r>
            <a:r>
              <a:rPr lang="en-US" altLang="zh-CN" dirty="0"/>
              <a:t>fashion</a:t>
            </a:r>
            <a:r>
              <a:rPr lang="zh-CN" altLang="en-US" dirty="0"/>
              <a:t> </a:t>
            </a:r>
            <a:r>
              <a:rPr lang="en-US" altLang="zh-CN" dirty="0"/>
              <a:t>domain</a:t>
            </a:r>
          </a:p>
          <a:p>
            <a:pPr>
              <a:spcBef>
                <a:spcPts val="600"/>
              </a:spcBef>
              <a:buFont typeface="Wingdings" pitchFamily="2" charset="2"/>
              <a:buChar char="v"/>
            </a:pPr>
            <a:r>
              <a:rPr lang="en-US" altLang="zh-CN" dirty="0"/>
              <a:t>The</a:t>
            </a:r>
            <a:r>
              <a:rPr lang="zh-CN" altLang="en-US" dirty="0"/>
              <a:t> </a:t>
            </a:r>
            <a:r>
              <a:rPr lang="en-US" altLang="zh-CN" dirty="0"/>
              <a:t>application</a:t>
            </a:r>
            <a:r>
              <a:rPr lang="zh-CN" altLang="en-US" dirty="0"/>
              <a:t> </a:t>
            </a:r>
            <a:r>
              <a:rPr lang="en-US" altLang="zh-CN" dirty="0"/>
              <a:t>allows</a:t>
            </a:r>
            <a:r>
              <a:rPr lang="zh-CN" altLang="en-US" dirty="0"/>
              <a:t> </a:t>
            </a:r>
            <a:r>
              <a:rPr lang="en-US" altLang="zh-CN" dirty="0"/>
              <a:t>users</a:t>
            </a:r>
            <a:r>
              <a:rPr lang="zh-CN" altLang="en-US" dirty="0"/>
              <a:t> </a:t>
            </a:r>
            <a:r>
              <a:rPr lang="en-US" altLang="zh-CN" dirty="0"/>
              <a:t>to</a:t>
            </a:r>
            <a:r>
              <a:rPr lang="zh-CN" altLang="en-US" dirty="0"/>
              <a:t> </a:t>
            </a:r>
            <a:r>
              <a:rPr lang="en-US" altLang="zh-CN" dirty="0"/>
              <a:t>upload</a:t>
            </a:r>
            <a:r>
              <a:rPr lang="zh-CN" altLang="en-US" dirty="0"/>
              <a:t> </a:t>
            </a:r>
            <a:r>
              <a:rPr lang="en-US" altLang="zh-CN" dirty="0"/>
              <a:t>project</a:t>
            </a:r>
            <a:r>
              <a:rPr lang="zh-CN" altLang="en-US" dirty="0"/>
              <a:t> </a:t>
            </a:r>
            <a:r>
              <a:rPr lang="en-US" altLang="zh-CN" dirty="0"/>
              <a:t>and</a:t>
            </a:r>
            <a:r>
              <a:rPr lang="zh-CN" altLang="en-US" dirty="0"/>
              <a:t> </a:t>
            </a:r>
            <a:r>
              <a:rPr lang="en-US" altLang="zh-CN" dirty="0"/>
              <a:t>rate</a:t>
            </a:r>
            <a:r>
              <a:rPr lang="zh-CN" altLang="en-US" dirty="0"/>
              <a:t> </a:t>
            </a:r>
            <a:r>
              <a:rPr lang="en-US" altLang="zh-CN" dirty="0"/>
              <a:t>on</a:t>
            </a:r>
            <a:r>
              <a:rPr lang="zh-CN" altLang="en-US" dirty="0"/>
              <a:t> </a:t>
            </a:r>
            <a:r>
              <a:rPr lang="en-US" altLang="zh-CN" dirty="0"/>
              <a:t>other’s</a:t>
            </a:r>
            <a:r>
              <a:rPr lang="zh-CN" altLang="en-US" dirty="0"/>
              <a:t> </a:t>
            </a:r>
            <a:r>
              <a:rPr lang="en-US" altLang="zh-CN" dirty="0"/>
              <a:t>projects</a:t>
            </a:r>
            <a:endParaRPr lang="en-US" i="1" dirty="0"/>
          </a:p>
        </p:txBody>
      </p:sp>
      <p:sp>
        <p:nvSpPr>
          <p:cNvPr id="440" name="Rounded Rectangle 439"/>
          <p:cNvSpPr/>
          <p:nvPr/>
        </p:nvSpPr>
        <p:spPr>
          <a:xfrm>
            <a:off x="13524556" y="3233928"/>
            <a:ext cx="12924616" cy="804672"/>
          </a:xfrm>
          <a:prstGeom prst="roundRect">
            <a:avLst/>
          </a:prstGeom>
          <a:solidFill>
            <a:srgbClr val="500000"/>
          </a:solidFill>
          <a:ln>
            <a:no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altLang="zh-CN" sz="3600" b="1" dirty="0">
                <a:solidFill>
                  <a:schemeClr val="bg1"/>
                </a:solidFill>
                <a:latin typeface="Arial" panose="020B0604020202020204" pitchFamily="34" charset="0"/>
                <a:cs typeface="Arial" panose="020B0604020202020204" pitchFamily="34" charset="0"/>
              </a:rPr>
              <a:t>Design</a:t>
            </a:r>
            <a:endParaRPr lang="en-US" sz="3600" b="1" dirty="0">
              <a:solidFill>
                <a:schemeClr val="bg1"/>
              </a:solidFill>
              <a:latin typeface="Arial" panose="020B0604020202020204" pitchFamily="34" charset="0"/>
              <a:cs typeface="Arial" panose="020B0604020202020204" pitchFamily="34" charset="0"/>
            </a:endParaRPr>
          </a:p>
        </p:txBody>
      </p:sp>
      <p:sp>
        <p:nvSpPr>
          <p:cNvPr id="434" name="Text Box 1090"/>
          <p:cNvSpPr txBox="1">
            <a:spLocks noChangeArrowheads="1"/>
          </p:cNvSpPr>
          <p:nvPr/>
        </p:nvSpPr>
        <p:spPr bwMode="auto">
          <a:xfrm>
            <a:off x="13716000" y="4314298"/>
            <a:ext cx="12587782" cy="1387012"/>
          </a:xfrm>
          <a:prstGeom prst="rect">
            <a:avLst/>
          </a:prstGeom>
          <a:noFill/>
          <a:ln w="9525">
            <a:noFill/>
            <a:miter lim="800000"/>
            <a:headEnd/>
            <a:tailEnd/>
          </a:ln>
        </p:spPr>
        <p:txBody>
          <a:bodyPr wrap="square" lIns="93437" tIns="46719" rIns="93437" bIns="46719">
            <a:spAutoFit/>
          </a:bodyPr>
          <a:lstStyle/>
          <a:p>
            <a:pPr marL="457200" indent="-457200" algn="just">
              <a:spcBef>
                <a:spcPts val="600"/>
              </a:spcBef>
              <a:buFont typeface="Wingdings" pitchFamily="2" charset="2"/>
              <a:buChar char="v"/>
            </a:pPr>
            <a:r>
              <a:rPr lang="en-US" altLang="zh-CN" sz="2800" dirty="0">
                <a:latin typeface="Arial" panose="020B0604020202020204" pitchFamily="34" charset="0"/>
                <a:ea typeface="宋体" pitchFamily="2" charset="-122"/>
                <a:cs typeface="Arial" panose="020B0604020202020204" pitchFamily="34" charset="0"/>
              </a:rPr>
              <a:t>Our</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new</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features</a:t>
            </a:r>
            <a:r>
              <a:rPr lang="zh-CN" altLang="en-US" sz="2800" dirty="0">
                <a:latin typeface="Arial" panose="020B0604020202020204" pitchFamily="34" charset="0"/>
                <a:ea typeface="宋体" pitchFamily="2" charset="-122"/>
                <a:cs typeface="Arial" panose="020B0604020202020204" pitchFamily="34" charset="0"/>
              </a:rPr>
              <a:t> </a:t>
            </a:r>
            <a:r>
              <a:rPr lang="en-US" altLang="zh-CN" sz="2800" dirty="0">
                <a:latin typeface="Arial" panose="020B0604020202020204" pitchFamily="34" charset="0"/>
                <a:ea typeface="宋体" pitchFamily="2" charset="-122"/>
                <a:cs typeface="Arial" panose="020B0604020202020204" pitchFamily="34" charset="0"/>
              </a:rPr>
              <a:t>cover a wide range of the application components, including the landing page, registration pipeline, profile page, and user home page</a:t>
            </a:r>
            <a:endParaRPr lang="en-US" sz="2800" dirty="0">
              <a:latin typeface="Arial" panose="020B0604020202020204" pitchFamily="34" charset="0"/>
              <a:ea typeface="宋体" pitchFamily="2" charset="-122"/>
              <a:cs typeface="Arial" panose="020B0604020202020204" pitchFamily="34" charset="0"/>
            </a:endParaRPr>
          </a:p>
        </p:txBody>
      </p:sp>
      <p:sp>
        <p:nvSpPr>
          <p:cNvPr id="441" name="Rounded Rectangle 440"/>
          <p:cNvSpPr/>
          <p:nvPr/>
        </p:nvSpPr>
        <p:spPr>
          <a:xfrm>
            <a:off x="13524556" y="32588762"/>
            <a:ext cx="12924616" cy="804672"/>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Acknowledgement </a:t>
            </a:r>
          </a:p>
        </p:txBody>
      </p:sp>
      <p:sp>
        <p:nvSpPr>
          <p:cNvPr id="386" name="Rounded Rectangle 385"/>
          <p:cNvSpPr/>
          <p:nvPr/>
        </p:nvSpPr>
        <p:spPr>
          <a:xfrm>
            <a:off x="1112980" y="31046928"/>
            <a:ext cx="11617894" cy="804672"/>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Conclusions</a:t>
            </a:r>
          </a:p>
        </p:txBody>
      </p:sp>
      <p:sp>
        <p:nvSpPr>
          <p:cNvPr id="391" name="Text Box 1095"/>
          <p:cNvSpPr txBox="1">
            <a:spLocks noChangeArrowheads="1"/>
          </p:cNvSpPr>
          <p:nvPr/>
        </p:nvSpPr>
        <p:spPr bwMode="auto">
          <a:xfrm>
            <a:off x="13684673" y="33767501"/>
            <a:ext cx="12829116" cy="1817899"/>
          </a:xfrm>
          <a:prstGeom prst="rect">
            <a:avLst/>
          </a:prstGeom>
          <a:noFill/>
          <a:ln w="9525">
            <a:noFill/>
            <a:miter lim="800000"/>
            <a:headEnd/>
            <a:tailEnd/>
          </a:ln>
        </p:spPr>
        <p:txBody>
          <a:bodyPr wrap="square" lIns="93437" tIns="46719" rIns="93437" bIns="46719">
            <a:spAutoFit/>
          </a:bodyPr>
          <a:lstStyle/>
          <a:p>
            <a:pPr marL="0" lvl="1" algn="just"/>
            <a:r>
              <a:rPr lang="en-US" sz="2800" dirty="0">
                <a:solidFill>
                  <a:schemeClr val="dk1"/>
                </a:solidFill>
                <a:latin typeface="Arial" panose="020B0604020202020204" pitchFamily="34" charset="0"/>
                <a:cs typeface="Arial" panose="020B0604020202020204" pitchFamily="34" charset="0"/>
              </a:rPr>
              <a:t>We would like to thank Prof Dr. Duncan Walker</a:t>
            </a:r>
            <a:r>
              <a:rPr lang="en-US" altLang="zh-CN" sz="2800" dirty="0">
                <a:solidFill>
                  <a:schemeClr val="dk1"/>
                </a:solidFill>
                <a:latin typeface="Arial" panose="020B0604020202020204" pitchFamily="34" charset="0"/>
                <a:cs typeface="Arial" panose="020B0604020202020204" pitchFamily="34" charset="0"/>
              </a:rPr>
              <a:t>,</a:t>
            </a:r>
            <a:r>
              <a:rPr lang="zh-CN" altLang="en-US" sz="2800" dirty="0">
                <a:solidFill>
                  <a:schemeClr val="dk1"/>
                </a:solidFill>
                <a:latin typeface="Arial" panose="020B0604020202020204" pitchFamily="34" charset="0"/>
                <a:cs typeface="Arial" panose="020B0604020202020204" pitchFamily="34" charset="0"/>
              </a:rPr>
              <a:t> </a:t>
            </a:r>
            <a:r>
              <a:rPr lang="en-US" altLang="zh-CN" sz="2800" dirty="0">
                <a:solidFill>
                  <a:schemeClr val="dk1"/>
                </a:solidFill>
                <a:latin typeface="Arial" panose="020B0604020202020204" pitchFamily="34" charset="0"/>
                <a:cs typeface="Arial" panose="020B0604020202020204" pitchFamily="34" charset="0"/>
              </a:rPr>
              <a:t>our</a:t>
            </a:r>
            <a:r>
              <a:rPr lang="zh-CN" altLang="en-US" sz="2800" dirty="0">
                <a:solidFill>
                  <a:schemeClr val="dk1"/>
                </a:solidFill>
                <a:latin typeface="Arial" panose="020B0604020202020204" pitchFamily="34" charset="0"/>
                <a:cs typeface="Arial" panose="020B0604020202020204" pitchFamily="34" charset="0"/>
              </a:rPr>
              <a:t> </a:t>
            </a:r>
            <a:r>
              <a:rPr lang="en-US" altLang="zh-CN" sz="2800" dirty="0">
                <a:solidFill>
                  <a:schemeClr val="dk1"/>
                </a:solidFill>
                <a:latin typeface="Arial" panose="020B0604020202020204" pitchFamily="34" charset="0"/>
                <a:cs typeface="Arial" panose="020B0604020202020204" pitchFamily="34" charset="0"/>
              </a:rPr>
              <a:t>TA</a:t>
            </a:r>
            <a:r>
              <a:rPr lang="zh-CN" altLang="en-US" sz="2800" dirty="0">
                <a:solidFill>
                  <a:schemeClr val="dk1"/>
                </a:solidFill>
                <a:latin typeface="Arial" panose="020B0604020202020204" pitchFamily="34" charset="0"/>
                <a:cs typeface="Arial" panose="020B0604020202020204" pitchFamily="34" charset="0"/>
              </a:rPr>
              <a:t> </a:t>
            </a:r>
            <a:r>
              <a:rPr lang="en-US" altLang="zh-CN" sz="2800" dirty="0">
                <a:solidFill>
                  <a:schemeClr val="dk1"/>
                </a:solidFill>
                <a:latin typeface="Arial" panose="020B0604020202020204" pitchFamily="34" charset="0"/>
                <a:cs typeface="Arial" panose="020B0604020202020204" pitchFamily="34" charset="0"/>
              </a:rPr>
              <a:t>Gayathri Krishna, our grader </a:t>
            </a:r>
            <a:r>
              <a:rPr lang="en-US" altLang="zh-CN" sz="2800" dirty="0" err="1">
                <a:solidFill>
                  <a:schemeClr val="dk1"/>
                </a:solidFill>
                <a:latin typeface="Arial" panose="020B0604020202020204" pitchFamily="34" charset="0"/>
                <a:cs typeface="Arial" panose="020B0604020202020204" pitchFamily="34" charset="0"/>
              </a:rPr>
              <a:t>Akshit</a:t>
            </a:r>
            <a:r>
              <a:rPr lang="en-US" altLang="zh-CN" sz="2800" dirty="0">
                <a:solidFill>
                  <a:schemeClr val="dk1"/>
                </a:solidFill>
                <a:latin typeface="Arial" panose="020B0604020202020204" pitchFamily="34" charset="0"/>
                <a:cs typeface="Arial" panose="020B0604020202020204" pitchFamily="34" charset="0"/>
              </a:rPr>
              <a:t> Kharbanda</a:t>
            </a:r>
            <a:r>
              <a:rPr lang="en-US" sz="2800" dirty="0">
                <a:solidFill>
                  <a:schemeClr val="dk1"/>
                </a:solidFill>
                <a:latin typeface="Arial" panose="020B0604020202020204" pitchFamily="34" charset="0"/>
                <a:cs typeface="Arial" panose="020B0604020202020204" pitchFamily="34" charset="0"/>
              </a:rPr>
              <a:t> and our client Mr.Tito Choudhary for providing us with clear requirements and clearing our doubts when ever needed. Their extensive support made it possible for us to complete the project.</a:t>
            </a:r>
            <a:endParaRPr lang="en-US" sz="2800" dirty="0">
              <a:latin typeface="Arial" panose="020B0604020202020204" pitchFamily="34" charset="0"/>
              <a:cs typeface="Arial" panose="020B0604020202020204" pitchFamily="34" charset="0"/>
            </a:endParaRPr>
          </a:p>
        </p:txBody>
      </p:sp>
      <p:pic>
        <p:nvPicPr>
          <p:cNvPr id="392" name="Google Shape;95;p1" descr="CSEN-logo-maroon.jpg">
            <a:extLst>
              <a:ext uri="{FF2B5EF4-FFF2-40B4-BE49-F238E27FC236}">
                <a16:creationId xmlns:a16="http://schemas.microsoft.com/office/drawing/2014/main" id="{40761015-5EE7-3642-B6F9-6FFB6A46D43C}"/>
              </a:ext>
            </a:extLst>
          </p:cNvPr>
          <p:cNvPicPr preferRelativeResize="0"/>
          <p:nvPr/>
        </p:nvPicPr>
        <p:blipFill rotWithShape="1">
          <a:blip r:embed="rId3">
            <a:alphaModFix/>
          </a:blip>
          <a:srcRect/>
          <a:stretch/>
        </p:blipFill>
        <p:spPr>
          <a:xfrm>
            <a:off x="21104238" y="281094"/>
            <a:ext cx="5413375" cy="1014306"/>
          </a:xfrm>
          <a:prstGeom prst="rect">
            <a:avLst/>
          </a:prstGeom>
          <a:noFill/>
          <a:ln>
            <a:noFill/>
          </a:ln>
        </p:spPr>
      </p:pic>
      <p:sp>
        <p:nvSpPr>
          <p:cNvPr id="395" name="Rounded Rectangle 394">
            <a:extLst>
              <a:ext uri="{FF2B5EF4-FFF2-40B4-BE49-F238E27FC236}">
                <a16:creationId xmlns:a16="http://schemas.microsoft.com/office/drawing/2014/main" id="{0E878030-69E9-204E-9172-344194A199FA}"/>
              </a:ext>
            </a:extLst>
          </p:cNvPr>
          <p:cNvSpPr/>
          <p:nvPr/>
        </p:nvSpPr>
        <p:spPr>
          <a:xfrm>
            <a:off x="1130318" y="7286880"/>
            <a:ext cx="11397423" cy="804673"/>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altLang="zh-CN" sz="3600" b="1" dirty="0">
                <a:solidFill>
                  <a:schemeClr val="bg1"/>
                </a:solidFill>
                <a:latin typeface="Arial" panose="020B0604020202020204" pitchFamily="34" charset="0"/>
                <a:cs typeface="Arial" panose="020B0604020202020204" pitchFamily="34" charset="0"/>
              </a:rPr>
              <a:t>User</a:t>
            </a:r>
            <a:r>
              <a:rPr lang="zh-CN" altLang="en-US" sz="3600" b="1" dirty="0">
                <a:solidFill>
                  <a:schemeClr val="bg1"/>
                </a:solidFill>
                <a:latin typeface="Arial" panose="020B0604020202020204" pitchFamily="34" charset="0"/>
                <a:cs typeface="Arial" panose="020B0604020202020204" pitchFamily="34" charset="0"/>
              </a:rPr>
              <a:t> </a:t>
            </a:r>
            <a:r>
              <a:rPr lang="en-US" altLang="zh-CN" sz="3600" b="1" dirty="0">
                <a:solidFill>
                  <a:schemeClr val="bg1"/>
                </a:solidFill>
                <a:latin typeface="Arial" panose="020B0604020202020204" pitchFamily="34" charset="0"/>
                <a:cs typeface="Arial" panose="020B0604020202020204" pitchFamily="34" charset="0"/>
              </a:rPr>
              <a:t>Stories</a:t>
            </a:r>
            <a:endParaRPr lang="en-US" sz="3600" b="1" dirty="0">
              <a:solidFill>
                <a:schemeClr val="bg1"/>
              </a:solidFill>
              <a:latin typeface="Arial" panose="020B0604020202020204" pitchFamily="34" charset="0"/>
              <a:cs typeface="Arial" panose="020B0604020202020204" pitchFamily="34" charset="0"/>
            </a:endParaRPr>
          </a:p>
        </p:txBody>
      </p:sp>
      <p:sp>
        <p:nvSpPr>
          <p:cNvPr id="401" name="Text Box 1090">
            <a:extLst>
              <a:ext uri="{FF2B5EF4-FFF2-40B4-BE49-F238E27FC236}">
                <a16:creationId xmlns:a16="http://schemas.microsoft.com/office/drawing/2014/main" id="{CA5556B5-D7B1-454F-B2CB-88E8812F2248}"/>
              </a:ext>
            </a:extLst>
          </p:cNvPr>
          <p:cNvSpPr txBox="1">
            <a:spLocks noChangeArrowheads="1"/>
          </p:cNvSpPr>
          <p:nvPr/>
        </p:nvSpPr>
        <p:spPr bwMode="auto">
          <a:xfrm>
            <a:off x="13524555" y="25298400"/>
            <a:ext cx="12989233" cy="7065490"/>
          </a:xfrm>
          <a:prstGeom prst="rect">
            <a:avLst/>
          </a:prstGeom>
          <a:noFill/>
          <a:ln w="9525">
            <a:noFill/>
            <a:miter lim="800000"/>
            <a:headEnd/>
            <a:tailEnd/>
          </a:ln>
        </p:spPr>
        <p:txBody>
          <a:bodyPr wrap="square" lIns="93437" tIns="46719" rIns="93437" bIns="46719">
            <a:spAutoFit/>
          </a:bodyPr>
          <a:lstStyle/>
          <a:p>
            <a:pPr marL="457200" indent="-457200" algn="just">
              <a:spcBef>
                <a:spcPts val="600"/>
              </a:spcBef>
              <a:buFont typeface="Wingdings" pitchFamily="2" charset="2"/>
              <a:buChar char="v"/>
            </a:pPr>
            <a:r>
              <a:rPr lang="en-US" altLang="zh-CN" sz="2800" dirty="0">
                <a:latin typeface="Arial" panose="020B0604020202020204" pitchFamily="34" charset="0"/>
                <a:cs typeface="Arial" panose="020B0604020202020204" pitchFamily="34" charset="0"/>
              </a:rPr>
              <a:t>For the User story 6 that is about improving the user interface design of the profile page, in addition to what we have implemented, the customer also desires to enlarge the size of the project and shrink the gap among projects. However, we find it is a big challenge for us to achieve this need, because all images are stored in the AWS bucket, and it requires more complicated operations than we can handle. Next team is encouraged to work on this unsolved need. </a:t>
            </a:r>
          </a:p>
          <a:p>
            <a:pPr marL="457200" indent="-457200" algn="just">
              <a:spcBef>
                <a:spcPts val="600"/>
              </a:spcBef>
              <a:buFont typeface="Wingdings" pitchFamily="2" charset="2"/>
              <a:buChar char="v"/>
            </a:pPr>
            <a:r>
              <a:rPr lang="en-US" altLang="zh-CN" sz="2800" dirty="0">
                <a:latin typeface="Arial" panose="020B0604020202020204" pitchFamily="34" charset="0"/>
                <a:cs typeface="Arial" panose="020B0604020202020204" pitchFamily="34" charset="0"/>
              </a:rPr>
              <a:t>In User story 5, we implement the feature to collect categorical options from every registered user. Based on this feature, the customer desires to implement a filter feature on the landing page. As categorical options are shown in the landing page, the customer expect that clicking a specific categorical option can filter out mismatched user profiles, and only display matched users on the landing page. Due to the time limitation, we have not started working on this feature. As the customer emphasizes this is a high-priority feature in the last meeting, we encourage the next team to work on this feature. </a:t>
            </a:r>
          </a:p>
        </p:txBody>
      </p:sp>
      <p:sp>
        <p:nvSpPr>
          <p:cNvPr id="29" name="Google Shape;116;p1">
            <a:extLst>
              <a:ext uri="{FF2B5EF4-FFF2-40B4-BE49-F238E27FC236}">
                <a16:creationId xmlns:a16="http://schemas.microsoft.com/office/drawing/2014/main" id="{5ADF5E49-5A03-A64F-ABCD-5E762067AB6A}"/>
              </a:ext>
            </a:extLst>
          </p:cNvPr>
          <p:cNvSpPr/>
          <p:nvPr/>
        </p:nvSpPr>
        <p:spPr>
          <a:xfrm>
            <a:off x="1043590" y="19412152"/>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ITERATION 0</a:t>
            </a:r>
            <a:endParaRPr lang="en-US" sz="2800" dirty="0"/>
          </a:p>
          <a:p>
            <a:pPr marL="139700" lvl="0" algn="ctr" rtl="0">
              <a:spcBef>
                <a:spcPts val="0"/>
              </a:spcBef>
              <a:spcAft>
                <a:spcPts val="0"/>
              </a:spcAft>
              <a:buSzPts val="1400"/>
            </a:pPr>
            <a:r>
              <a:rPr lang="en-US" altLang="zh-CN" sz="2800" dirty="0"/>
              <a:t>GENERAL PICTURE &amp;</a:t>
            </a:r>
          </a:p>
          <a:p>
            <a:pPr marL="139700" lvl="0" algn="ctr" rtl="0">
              <a:spcBef>
                <a:spcPts val="0"/>
              </a:spcBef>
              <a:spcAft>
                <a:spcPts val="0"/>
              </a:spcAft>
              <a:buSzPts val="1400"/>
            </a:pPr>
            <a:r>
              <a:rPr lang="en-US" sz="2800" dirty="0"/>
              <a:t>CUSTOMER NEEDS</a:t>
            </a:r>
            <a:endParaRPr sz="2800" dirty="0"/>
          </a:p>
        </p:txBody>
      </p:sp>
      <p:sp>
        <p:nvSpPr>
          <p:cNvPr id="40" name="Google Shape;121;p1">
            <a:extLst>
              <a:ext uri="{FF2B5EF4-FFF2-40B4-BE49-F238E27FC236}">
                <a16:creationId xmlns:a16="http://schemas.microsoft.com/office/drawing/2014/main" id="{8696FAF1-27E7-8C41-8EE9-8DE04E93B257}"/>
              </a:ext>
            </a:extLst>
          </p:cNvPr>
          <p:cNvSpPr/>
          <p:nvPr/>
        </p:nvSpPr>
        <p:spPr>
          <a:xfrm>
            <a:off x="4372632" y="20207476"/>
            <a:ext cx="852506" cy="486340"/>
          </a:xfrm>
          <a:prstGeom prst="rightArrow">
            <a:avLst>
              <a:gd name="adj1" fmla="val 50000"/>
              <a:gd name="adj2" fmla="val 50000"/>
            </a:avLst>
          </a:prstGeom>
          <a:solidFill>
            <a:srgbClr val="500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D199844-7F8F-E345-A960-E14438F0937C}"/>
              </a:ext>
            </a:extLst>
          </p:cNvPr>
          <p:cNvPicPr>
            <a:picLocks noChangeAspect="1"/>
          </p:cNvPicPr>
          <p:nvPr/>
        </p:nvPicPr>
        <p:blipFill>
          <a:blip r:embed="rId4"/>
          <a:stretch>
            <a:fillRect/>
          </a:stretch>
        </p:blipFill>
        <p:spPr>
          <a:xfrm>
            <a:off x="13842187" y="6335832"/>
            <a:ext cx="12252069" cy="17097944"/>
          </a:xfrm>
          <a:prstGeom prst="rect">
            <a:avLst/>
          </a:prstGeom>
        </p:spPr>
      </p:pic>
      <p:sp>
        <p:nvSpPr>
          <p:cNvPr id="43" name="Rounded Rectangle 42">
            <a:extLst>
              <a:ext uri="{FF2B5EF4-FFF2-40B4-BE49-F238E27FC236}">
                <a16:creationId xmlns:a16="http://schemas.microsoft.com/office/drawing/2014/main" id="{A948989B-FCE7-894C-9DA8-D97A116D323D}"/>
              </a:ext>
            </a:extLst>
          </p:cNvPr>
          <p:cNvSpPr/>
          <p:nvPr/>
        </p:nvSpPr>
        <p:spPr>
          <a:xfrm>
            <a:off x="1126232" y="18092927"/>
            <a:ext cx="11397423" cy="804673"/>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Iterations</a:t>
            </a:r>
          </a:p>
        </p:txBody>
      </p:sp>
      <p:sp>
        <p:nvSpPr>
          <p:cNvPr id="44" name="Google Shape;116;p1">
            <a:extLst>
              <a:ext uri="{FF2B5EF4-FFF2-40B4-BE49-F238E27FC236}">
                <a16:creationId xmlns:a16="http://schemas.microsoft.com/office/drawing/2014/main" id="{F6877A9B-EDE9-B747-8E69-98CCC720AED9}"/>
              </a:ext>
            </a:extLst>
          </p:cNvPr>
          <p:cNvSpPr/>
          <p:nvPr/>
        </p:nvSpPr>
        <p:spPr>
          <a:xfrm>
            <a:off x="5222711" y="19405694"/>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ITERATION 1</a:t>
            </a:r>
            <a:endParaRPr lang="en-US" sz="2800" dirty="0"/>
          </a:p>
          <a:p>
            <a:pPr marL="139700" lvl="0" algn="ctr" rtl="0">
              <a:spcBef>
                <a:spcPts val="0"/>
              </a:spcBef>
              <a:spcAft>
                <a:spcPts val="0"/>
              </a:spcAft>
              <a:buSzPts val="1400"/>
            </a:pPr>
            <a:r>
              <a:rPr lang="en-US" altLang="zh-CN" sz="2800" dirty="0"/>
              <a:t>USER STORIES 1-3</a:t>
            </a:r>
            <a:endParaRPr sz="2800" dirty="0"/>
          </a:p>
        </p:txBody>
      </p:sp>
      <p:sp>
        <p:nvSpPr>
          <p:cNvPr id="45" name="Google Shape;116;p1">
            <a:extLst>
              <a:ext uri="{FF2B5EF4-FFF2-40B4-BE49-F238E27FC236}">
                <a16:creationId xmlns:a16="http://schemas.microsoft.com/office/drawing/2014/main" id="{A181D235-54AB-D345-9852-7880B3EF2B79}"/>
              </a:ext>
            </a:extLst>
          </p:cNvPr>
          <p:cNvSpPr/>
          <p:nvPr/>
        </p:nvSpPr>
        <p:spPr>
          <a:xfrm>
            <a:off x="9401832" y="19445498"/>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ITERATION 2</a:t>
            </a:r>
            <a:endParaRPr lang="en-US" sz="2800" dirty="0"/>
          </a:p>
          <a:p>
            <a:pPr marL="139700" lvl="0" algn="ctr" rtl="0">
              <a:spcBef>
                <a:spcPts val="0"/>
              </a:spcBef>
              <a:spcAft>
                <a:spcPts val="0"/>
              </a:spcAft>
              <a:buSzPts val="1400"/>
            </a:pPr>
            <a:r>
              <a:rPr lang="en-US" altLang="zh-CN" sz="2800" dirty="0"/>
              <a:t>USER STORIES 4-6</a:t>
            </a:r>
            <a:endParaRPr sz="2800" dirty="0"/>
          </a:p>
        </p:txBody>
      </p:sp>
      <p:sp>
        <p:nvSpPr>
          <p:cNvPr id="46" name="Google Shape;116;p1">
            <a:extLst>
              <a:ext uri="{FF2B5EF4-FFF2-40B4-BE49-F238E27FC236}">
                <a16:creationId xmlns:a16="http://schemas.microsoft.com/office/drawing/2014/main" id="{FA6F63C1-3E4B-8B4C-9DE5-E4019CCFE09D}"/>
              </a:ext>
            </a:extLst>
          </p:cNvPr>
          <p:cNvSpPr/>
          <p:nvPr/>
        </p:nvSpPr>
        <p:spPr>
          <a:xfrm>
            <a:off x="9401832" y="21760067"/>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ITERATION 3</a:t>
            </a:r>
            <a:endParaRPr lang="en-US" sz="2800" dirty="0"/>
          </a:p>
          <a:p>
            <a:pPr marL="139700" lvl="0" algn="ctr" rtl="0">
              <a:spcBef>
                <a:spcPts val="0"/>
              </a:spcBef>
              <a:spcAft>
                <a:spcPts val="0"/>
              </a:spcAft>
              <a:buSzPts val="1400"/>
            </a:pPr>
            <a:r>
              <a:rPr lang="en-US" altLang="zh-CN" sz="2800" dirty="0"/>
              <a:t>USER STORIES 7-9</a:t>
            </a:r>
            <a:endParaRPr sz="2800" dirty="0"/>
          </a:p>
        </p:txBody>
      </p:sp>
      <p:sp>
        <p:nvSpPr>
          <p:cNvPr id="47" name="Google Shape;116;p1">
            <a:extLst>
              <a:ext uri="{FF2B5EF4-FFF2-40B4-BE49-F238E27FC236}">
                <a16:creationId xmlns:a16="http://schemas.microsoft.com/office/drawing/2014/main" id="{BD1FBA93-3CEE-2E43-8C2D-351A010FA89C}"/>
              </a:ext>
            </a:extLst>
          </p:cNvPr>
          <p:cNvSpPr/>
          <p:nvPr/>
        </p:nvSpPr>
        <p:spPr>
          <a:xfrm>
            <a:off x="5222711" y="21667939"/>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ITERATION 4</a:t>
            </a:r>
            <a:endParaRPr lang="en-US" sz="2800" dirty="0"/>
          </a:p>
          <a:p>
            <a:pPr marL="139700" lvl="0" algn="ctr" rtl="0">
              <a:spcBef>
                <a:spcPts val="0"/>
              </a:spcBef>
              <a:spcAft>
                <a:spcPts val="0"/>
              </a:spcAft>
              <a:buSzPts val="1400"/>
            </a:pPr>
            <a:r>
              <a:rPr lang="en-US" altLang="zh-CN" sz="2800" dirty="0"/>
              <a:t>USER STORIES 10-11</a:t>
            </a:r>
            <a:endParaRPr sz="2800" dirty="0"/>
          </a:p>
        </p:txBody>
      </p:sp>
      <p:sp>
        <p:nvSpPr>
          <p:cNvPr id="48" name="Google Shape;116;p1">
            <a:extLst>
              <a:ext uri="{FF2B5EF4-FFF2-40B4-BE49-F238E27FC236}">
                <a16:creationId xmlns:a16="http://schemas.microsoft.com/office/drawing/2014/main" id="{C140F806-F909-C64A-BE71-AB922DE97A13}"/>
              </a:ext>
            </a:extLst>
          </p:cNvPr>
          <p:cNvSpPr/>
          <p:nvPr/>
        </p:nvSpPr>
        <p:spPr>
          <a:xfrm>
            <a:off x="1030338" y="21653043"/>
            <a:ext cx="3329042" cy="1938133"/>
          </a:xfrm>
          <a:prstGeom prst="roundRect">
            <a:avLst>
              <a:gd name="adj" fmla="val 16667"/>
            </a:avLst>
          </a:prstGeom>
          <a:solidFill>
            <a:schemeClr val="accent6">
              <a:lumMod val="20000"/>
              <a:lumOff val="80000"/>
            </a:schemeClr>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457200" lvl="0" indent="0" rtl="0">
              <a:spcBef>
                <a:spcPts val="0"/>
              </a:spcBef>
              <a:spcAft>
                <a:spcPts val="0"/>
              </a:spcAft>
              <a:buNone/>
            </a:pPr>
            <a:r>
              <a:rPr lang="en-US" sz="2800" b="1" dirty="0">
                <a:solidFill>
                  <a:srgbClr val="990000"/>
                </a:solidFill>
              </a:rPr>
              <a:t>  FINAL STAGE</a:t>
            </a:r>
            <a:endParaRPr lang="en-US" sz="2800" dirty="0"/>
          </a:p>
          <a:p>
            <a:pPr marL="139700" lvl="0" algn="ctr" rtl="0">
              <a:spcBef>
                <a:spcPts val="0"/>
              </a:spcBef>
              <a:spcAft>
                <a:spcPts val="0"/>
              </a:spcAft>
              <a:buSzPts val="1400"/>
            </a:pPr>
            <a:r>
              <a:rPr lang="en-US" altLang="zh-CN" sz="2800" dirty="0"/>
              <a:t>REPORTS &amp; POSTER &amp; DEMO</a:t>
            </a:r>
            <a:endParaRPr sz="2800" dirty="0"/>
          </a:p>
        </p:txBody>
      </p:sp>
      <p:sp>
        <p:nvSpPr>
          <p:cNvPr id="7" name="Rectangle 6">
            <a:extLst>
              <a:ext uri="{FF2B5EF4-FFF2-40B4-BE49-F238E27FC236}">
                <a16:creationId xmlns:a16="http://schemas.microsoft.com/office/drawing/2014/main" id="{ADA3CE88-3405-764F-BFE3-5C663A734C63}"/>
              </a:ext>
            </a:extLst>
          </p:cNvPr>
          <p:cNvSpPr/>
          <p:nvPr/>
        </p:nvSpPr>
        <p:spPr>
          <a:xfrm>
            <a:off x="13487400" y="5943600"/>
            <a:ext cx="12989233" cy="17718775"/>
          </a:xfrm>
          <a:prstGeom prst="rect">
            <a:avLst/>
          </a:prstGeom>
          <a:noFill/>
          <a:ln w="57150">
            <a:solidFill>
              <a:srgbClr val="5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Google Shape;121;p1">
            <a:extLst>
              <a:ext uri="{FF2B5EF4-FFF2-40B4-BE49-F238E27FC236}">
                <a16:creationId xmlns:a16="http://schemas.microsoft.com/office/drawing/2014/main" id="{2A5C474F-5F0F-1043-AD38-2EC24939A30A}"/>
              </a:ext>
            </a:extLst>
          </p:cNvPr>
          <p:cNvSpPr/>
          <p:nvPr/>
        </p:nvSpPr>
        <p:spPr>
          <a:xfrm>
            <a:off x="8556407" y="20207476"/>
            <a:ext cx="852506" cy="486340"/>
          </a:xfrm>
          <a:prstGeom prst="rightArrow">
            <a:avLst>
              <a:gd name="adj1" fmla="val 50000"/>
              <a:gd name="adj2" fmla="val 50000"/>
            </a:avLst>
          </a:prstGeom>
          <a:solidFill>
            <a:srgbClr val="500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p1">
            <a:extLst>
              <a:ext uri="{FF2B5EF4-FFF2-40B4-BE49-F238E27FC236}">
                <a16:creationId xmlns:a16="http://schemas.microsoft.com/office/drawing/2014/main" id="{77B0392D-9425-1445-8577-8EBD5105C958}"/>
              </a:ext>
            </a:extLst>
          </p:cNvPr>
          <p:cNvSpPr/>
          <p:nvPr/>
        </p:nvSpPr>
        <p:spPr>
          <a:xfrm rot="10800000">
            <a:off x="8549466" y="22529234"/>
            <a:ext cx="852506" cy="486340"/>
          </a:xfrm>
          <a:prstGeom prst="rightArrow">
            <a:avLst>
              <a:gd name="adj1" fmla="val 50000"/>
              <a:gd name="adj2" fmla="val 50000"/>
            </a:avLst>
          </a:prstGeom>
          <a:solidFill>
            <a:srgbClr val="500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1;p1">
            <a:extLst>
              <a:ext uri="{FF2B5EF4-FFF2-40B4-BE49-F238E27FC236}">
                <a16:creationId xmlns:a16="http://schemas.microsoft.com/office/drawing/2014/main" id="{7E3FC4AD-E3D7-2E49-842B-01A5C488931E}"/>
              </a:ext>
            </a:extLst>
          </p:cNvPr>
          <p:cNvSpPr/>
          <p:nvPr/>
        </p:nvSpPr>
        <p:spPr>
          <a:xfrm rot="5400000">
            <a:off x="10854080" y="21314637"/>
            <a:ext cx="426253" cy="484632"/>
          </a:xfrm>
          <a:prstGeom prst="rightArrow">
            <a:avLst>
              <a:gd name="adj1" fmla="val 50000"/>
              <a:gd name="adj2" fmla="val 50000"/>
            </a:avLst>
          </a:prstGeom>
          <a:solidFill>
            <a:srgbClr val="500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1;p1">
            <a:extLst>
              <a:ext uri="{FF2B5EF4-FFF2-40B4-BE49-F238E27FC236}">
                <a16:creationId xmlns:a16="http://schemas.microsoft.com/office/drawing/2014/main" id="{3A943DB9-6A27-9445-B2D4-7B337D40A590}"/>
              </a:ext>
            </a:extLst>
          </p:cNvPr>
          <p:cNvSpPr/>
          <p:nvPr/>
        </p:nvSpPr>
        <p:spPr>
          <a:xfrm rot="10800000">
            <a:off x="4358167" y="22499104"/>
            <a:ext cx="852506" cy="486340"/>
          </a:xfrm>
          <a:prstGeom prst="rightArrow">
            <a:avLst>
              <a:gd name="adj1" fmla="val 50000"/>
              <a:gd name="adj2" fmla="val 50000"/>
            </a:avLst>
          </a:prstGeom>
          <a:solidFill>
            <a:srgbClr val="500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Rounded Rectangle 52">
            <a:extLst>
              <a:ext uri="{FF2B5EF4-FFF2-40B4-BE49-F238E27FC236}">
                <a16:creationId xmlns:a16="http://schemas.microsoft.com/office/drawing/2014/main" id="{1793B0C5-7574-1D4A-8CA0-E418B5D4CD7C}"/>
              </a:ext>
            </a:extLst>
          </p:cNvPr>
          <p:cNvSpPr/>
          <p:nvPr/>
        </p:nvSpPr>
        <p:spPr>
          <a:xfrm>
            <a:off x="13524556" y="24231600"/>
            <a:ext cx="12924616" cy="804673"/>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Challenges &amp; Future works</a:t>
            </a:r>
          </a:p>
        </p:txBody>
      </p:sp>
      <p:sp>
        <p:nvSpPr>
          <p:cNvPr id="54" name="Rounded Rectangle 53">
            <a:extLst>
              <a:ext uri="{FF2B5EF4-FFF2-40B4-BE49-F238E27FC236}">
                <a16:creationId xmlns:a16="http://schemas.microsoft.com/office/drawing/2014/main" id="{93B99294-B3DE-9447-AE36-9A7EB14A9F14}"/>
              </a:ext>
            </a:extLst>
          </p:cNvPr>
          <p:cNvSpPr/>
          <p:nvPr/>
        </p:nvSpPr>
        <p:spPr>
          <a:xfrm>
            <a:off x="1126231" y="24229369"/>
            <a:ext cx="11397423" cy="804673"/>
          </a:xfrm>
          <a:prstGeom prst="roundRect">
            <a:avLst/>
          </a:prstGeom>
          <a:solidFill>
            <a:srgbClr val="500000"/>
          </a:solidFill>
          <a:ln/>
        </p:spPr>
        <p:style>
          <a:lnRef idx="1">
            <a:schemeClr val="accent4"/>
          </a:lnRef>
          <a:fillRef idx="3">
            <a:schemeClr val="accent4"/>
          </a:fillRef>
          <a:effectRef idx="2">
            <a:schemeClr val="accent4"/>
          </a:effectRef>
          <a:fontRef idx="minor">
            <a:schemeClr val="lt1"/>
          </a:fontRef>
        </p:style>
        <p:txBody>
          <a:bodyPr lIns="104332" tIns="52166" rIns="104332" bIns="52166" anchor="ctr"/>
          <a:lstStyle/>
          <a:p>
            <a:pPr algn="ctr"/>
            <a:r>
              <a:rPr lang="en-US" sz="3600" b="1" dirty="0">
                <a:solidFill>
                  <a:schemeClr val="bg1"/>
                </a:solidFill>
                <a:latin typeface="Arial" panose="020B0604020202020204" pitchFamily="34" charset="0"/>
                <a:cs typeface="Arial" panose="020B0604020202020204" pitchFamily="34" charset="0"/>
              </a:rPr>
              <a:t>Velocity Chart</a:t>
            </a:r>
          </a:p>
        </p:txBody>
      </p:sp>
      <p:pic>
        <p:nvPicPr>
          <p:cNvPr id="11" name="Picture 10">
            <a:extLst>
              <a:ext uri="{FF2B5EF4-FFF2-40B4-BE49-F238E27FC236}">
                <a16:creationId xmlns:a16="http://schemas.microsoft.com/office/drawing/2014/main" id="{5E63450A-0416-8A46-A6DF-4A31036141C1}"/>
              </a:ext>
            </a:extLst>
          </p:cNvPr>
          <p:cNvPicPr>
            <a:picLocks noChangeAspect="1"/>
          </p:cNvPicPr>
          <p:nvPr/>
        </p:nvPicPr>
        <p:blipFill>
          <a:blip r:embed="rId5"/>
          <a:stretch>
            <a:fillRect/>
          </a:stretch>
        </p:blipFill>
        <p:spPr>
          <a:xfrm>
            <a:off x="1100913" y="25405989"/>
            <a:ext cx="11460482" cy="5302611"/>
          </a:xfrm>
          <a:prstGeom prst="rect">
            <a:avLst/>
          </a:prstGeom>
        </p:spPr>
      </p:pic>
    </p:spTree>
    <p:extLst>
      <p:ext uri="{BB962C8B-B14F-4D97-AF65-F5344CB8AC3E}">
        <p14:creationId xmlns:p14="http://schemas.microsoft.com/office/powerpoint/2010/main" val="1983113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Teng (Tengteng) Zhang</dc:creator>
  <cp:lastModifiedBy>Zihan Wang</cp:lastModifiedBy>
  <cp:revision>208</cp:revision>
  <dcterms:created xsi:type="dcterms:W3CDTF">2006-08-16T00:00:00Z</dcterms:created>
  <dcterms:modified xsi:type="dcterms:W3CDTF">2021-12-13T08:23:58Z</dcterms:modified>
</cp:coreProperties>
</file>