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256" r:id="rId2"/>
    <p:sldId id="257" r:id="rId3"/>
    <p:sldId id="302" r:id="rId4"/>
    <p:sldId id="352" r:id="rId5"/>
    <p:sldId id="422" r:id="rId6"/>
    <p:sldId id="354" r:id="rId7"/>
    <p:sldId id="445" r:id="rId8"/>
    <p:sldId id="356" r:id="rId9"/>
    <p:sldId id="423" r:id="rId10"/>
    <p:sldId id="424" r:id="rId11"/>
    <p:sldId id="357" r:id="rId12"/>
    <p:sldId id="360" r:id="rId13"/>
    <p:sldId id="362" r:id="rId14"/>
    <p:sldId id="363" r:id="rId15"/>
    <p:sldId id="364" r:id="rId16"/>
    <p:sldId id="366" r:id="rId17"/>
    <p:sldId id="425" r:id="rId18"/>
    <p:sldId id="426" r:id="rId19"/>
    <p:sldId id="427" r:id="rId20"/>
    <p:sldId id="428" r:id="rId21"/>
    <p:sldId id="415" r:id="rId22"/>
    <p:sldId id="368" r:id="rId23"/>
    <p:sldId id="429" r:id="rId24"/>
    <p:sldId id="421" r:id="rId25"/>
    <p:sldId id="430" r:id="rId26"/>
    <p:sldId id="431" r:id="rId27"/>
    <p:sldId id="432" r:id="rId28"/>
    <p:sldId id="433" r:id="rId29"/>
    <p:sldId id="434" r:id="rId30"/>
    <p:sldId id="417" r:id="rId31"/>
    <p:sldId id="435" r:id="rId32"/>
    <p:sldId id="436" r:id="rId33"/>
    <p:sldId id="437" r:id="rId34"/>
    <p:sldId id="438" r:id="rId35"/>
    <p:sldId id="439" r:id="rId36"/>
    <p:sldId id="440" r:id="rId37"/>
    <p:sldId id="441" r:id="rId38"/>
    <p:sldId id="442" r:id="rId39"/>
    <p:sldId id="443" r:id="rId40"/>
    <p:sldId id="444" r:id="rId41"/>
    <p:sldId id="446" r:id="rId42"/>
    <p:sldId id="447" r:id="rId43"/>
    <p:sldId id="448" r:id="rId44"/>
    <p:sldId id="449" r:id="rId45"/>
    <p:sldId id="450" r:id="rId46"/>
    <p:sldId id="451" r:id="rId47"/>
    <p:sldId id="452" r:id="rId48"/>
    <p:sldId id="45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7630" autoAdjust="0"/>
  </p:normalViewPr>
  <p:slideViewPr>
    <p:cSldViewPr snapToGrid="0" snapToObjects="1">
      <p:cViewPr varScale="1">
        <p:scale>
          <a:sx n="100" d="100"/>
          <a:sy n="100" d="100"/>
        </p:scale>
        <p:origin x="1320" y="224"/>
      </p:cViewPr>
      <p:guideLst/>
    </p:cSldViewPr>
  </p:slideViewPr>
  <p:notesTextViewPr>
    <p:cViewPr>
      <p:scale>
        <a:sx n="100" d="100"/>
        <a:sy n="100" d="100"/>
      </p:scale>
      <p:origin x="0" y="0"/>
    </p:cViewPr>
  </p:notesTextViewPr>
  <p:notesViewPr>
    <p:cSldViewPr snapToGrid="0" snapToObject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52D9F5-DB81-4D8E-B53C-E48443B157E4}" type="datetimeFigureOut">
              <a:rPr lang="en-US" smtClean="0"/>
              <a:t>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C32F1C-BC56-4C0A-8105-97814E88438E}" type="slidenum">
              <a:rPr lang="en-US" smtClean="0"/>
              <a:t>‹#›</a:t>
            </a:fld>
            <a:endParaRPr lang="en-US"/>
          </a:p>
        </p:txBody>
      </p:sp>
    </p:spTree>
    <p:extLst>
      <p:ext uri="{BB962C8B-B14F-4D97-AF65-F5344CB8AC3E}">
        <p14:creationId xmlns:p14="http://schemas.microsoft.com/office/powerpoint/2010/main" val="1242632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E2C30-13BD-B64B-8A15-5C6A1C8F9B4B}"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30A7C-C4B4-9B4F-96F2-B695F01A3967}" type="slidenum">
              <a:rPr lang="en-US" smtClean="0"/>
              <a:t>‹#›</a:t>
            </a:fld>
            <a:endParaRPr lang="en-US"/>
          </a:p>
        </p:txBody>
      </p:sp>
    </p:spTree>
    <p:extLst>
      <p:ext uri="{BB962C8B-B14F-4D97-AF65-F5344CB8AC3E}">
        <p14:creationId xmlns:p14="http://schemas.microsoft.com/office/powerpoint/2010/main" val="103882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a:t>
            </a:fld>
            <a:endParaRPr lang="en-US"/>
          </a:p>
        </p:txBody>
      </p:sp>
    </p:spTree>
    <p:extLst>
      <p:ext uri="{BB962C8B-B14F-4D97-AF65-F5344CB8AC3E}">
        <p14:creationId xmlns:p14="http://schemas.microsoft.com/office/powerpoint/2010/main" val="166615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10</a:t>
            </a:fld>
            <a:endParaRPr lang="en-US"/>
          </a:p>
        </p:txBody>
      </p:sp>
    </p:spTree>
    <p:extLst>
      <p:ext uri="{BB962C8B-B14F-4D97-AF65-F5344CB8AC3E}">
        <p14:creationId xmlns:p14="http://schemas.microsoft.com/office/powerpoint/2010/main" val="6757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12</a:t>
            </a:fld>
            <a:endParaRPr lang="en-US"/>
          </a:p>
        </p:txBody>
      </p:sp>
    </p:spTree>
    <p:extLst>
      <p:ext uri="{BB962C8B-B14F-4D97-AF65-F5344CB8AC3E}">
        <p14:creationId xmlns:p14="http://schemas.microsoft.com/office/powerpoint/2010/main" val="418102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15</a:t>
            </a:fld>
            <a:endParaRPr lang="en-US"/>
          </a:p>
        </p:txBody>
      </p:sp>
    </p:spTree>
    <p:extLst>
      <p:ext uri="{BB962C8B-B14F-4D97-AF65-F5344CB8AC3E}">
        <p14:creationId xmlns:p14="http://schemas.microsoft.com/office/powerpoint/2010/main" val="591217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16</a:t>
            </a:fld>
            <a:endParaRPr lang="en-US"/>
          </a:p>
        </p:txBody>
      </p:sp>
    </p:spTree>
    <p:extLst>
      <p:ext uri="{BB962C8B-B14F-4D97-AF65-F5344CB8AC3E}">
        <p14:creationId xmlns:p14="http://schemas.microsoft.com/office/powerpoint/2010/main" val="238697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17</a:t>
            </a:fld>
            <a:endParaRPr lang="en-US"/>
          </a:p>
        </p:txBody>
      </p:sp>
    </p:spTree>
    <p:extLst>
      <p:ext uri="{BB962C8B-B14F-4D97-AF65-F5344CB8AC3E}">
        <p14:creationId xmlns:p14="http://schemas.microsoft.com/office/powerpoint/2010/main" val="123414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18</a:t>
            </a:fld>
            <a:endParaRPr lang="en-US"/>
          </a:p>
        </p:txBody>
      </p:sp>
    </p:spTree>
    <p:extLst>
      <p:ext uri="{BB962C8B-B14F-4D97-AF65-F5344CB8AC3E}">
        <p14:creationId xmlns:p14="http://schemas.microsoft.com/office/powerpoint/2010/main" val="4191490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19</a:t>
            </a:fld>
            <a:endParaRPr lang="en-US"/>
          </a:p>
        </p:txBody>
      </p:sp>
    </p:spTree>
    <p:extLst>
      <p:ext uri="{BB962C8B-B14F-4D97-AF65-F5344CB8AC3E}">
        <p14:creationId xmlns:p14="http://schemas.microsoft.com/office/powerpoint/2010/main" val="425782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20</a:t>
            </a:fld>
            <a:endParaRPr lang="en-US"/>
          </a:p>
        </p:txBody>
      </p:sp>
    </p:spTree>
    <p:extLst>
      <p:ext uri="{BB962C8B-B14F-4D97-AF65-F5344CB8AC3E}">
        <p14:creationId xmlns:p14="http://schemas.microsoft.com/office/powerpoint/2010/main" val="1124741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29</a:t>
            </a:fld>
            <a:endParaRPr lang="en-US"/>
          </a:p>
        </p:txBody>
      </p:sp>
    </p:spTree>
    <p:extLst>
      <p:ext uri="{BB962C8B-B14F-4D97-AF65-F5344CB8AC3E}">
        <p14:creationId xmlns:p14="http://schemas.microsoft.com/office/powerpoint/2010/main" val="723778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30</a:t>
            </a:fld>
            <a:endParaRPr lang="en-US"/>
          </a:p>
        </p:txBody>
      </p:sp>
    </p:spTree>
    <p:extLst>
      <p:ext uri="{BB962C8B-B14F-4D97-AF65-F5344CB8AC3E}">
        <p14:creationId xmlns:p14="http://schemas.microsoft.com/office/powerpoint/2010/main" val="201331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baseline="0"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68321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31</a:t>
            </a:fld>
            <a:endParaRPr lang="en-US"/>
          </a:p>
        </p:txBody>
      </p:sp>
    </p:spTree>
    <p:extLst>
      <p:ext uri="{BB962C8B-B14F-4D97-AF65-F5344CB8AC3E}">
        <p14:creationId xmlns:p14="http://schemas.microsoft.com/office/powerpoint/2010/main" val="1712905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32</a:t>
            </a:fld>
            <a:endParaRPr lang="en-US"/>
          </a:p>
        </p:txBody>
      </p:sp>
    </p:spTree>
    <p:extLst>
      <p:ext uri="{BB962C8B-B14F-4D97-AF65-F5344CB8AC3E}">
        <p14:creationId xmlns:p14="http://schemas.microsoft.com/office/powerpoint/2010/main" val="97580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33</a:t>
            </a:fld>
            <a:endParaRPr lang="en-US"/>
          </a:p>
        </p:txBody>
      </p:sp>
    </p:spTree>
    <p:extLst>
      <p:ext uri="{BB962C8B-B14F-4D97-AF65-F5344CB8AC3E}">
        <p14:creationId xmlns:p14="http://schemas.microsoft.com/office/powerpoint/2010/main" val="2097837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34</a:t>
            </a:fld>
            <a:endParaRPr lang="en-US"/>
          </a:p>
        </p:txBody>
      </p:sp>
    </p:spTree>
    <p:extLst>
      <p:ext uri="{BB962C8B-B14F-4D97-AF65-F5344CB8AC3E}">
        <p14:creationId xmlns:p14="http://schemas.microsoft.com/office/powerpoint/2010/main" val="113116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35</a:t>
            </a:fld>
            <a:endParaRPr lang="en-US"/>
          </a:p>
        </p:txBody>
      </p:sp>
    </p:spTree>
    <p:extLst>
      <p:ext uri="{BB962C8B-B14F-4D97-AF65-F5344CB8AC3E}">
        <p14:creationId xmlns:p14="http://schemas.microsoft.com/office/powerpoint/2010/main" val="220519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36</a:t>
            </a:fld>
            <a:endParaRPr lang="en-US"/>
          </a:p>
        </p:txBody>
      </p:sp>
    </p:spTree>
    <p:extLst>
      <p:ext uri="{BB962C8B-B14F-4D97-AF65-F5344CB8AC3E}">
        <p14:creationId xmlns:p14="http://schemas.microsoft.com/office/powerpoint/2010/main" val="17132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37</a:t>
            </a:fld>
            <a:endParaRPr lang="en-US"/>
          </a:p>
        </p:txBody>
      </p:sp>
    </p:spTree>
    <p:extLst>
      <p:ext uri="{BB962C8B-B14F-4D97-AF65-F5344CB8AC3E}">
        <p14:creationId xmlns:p14="http://schemas.microsoft.com/office/powerpoint/2010/main" val="2828588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38</a:t>
            </a:fld>
            <a:endParaRPr lang="en-US"/>
          </a:p>
        </p:txBody>
      </p:sp>
    </p:spTree>
    <p:extLst>
      <p:ext uri="{BB962C8B-B14F-4D97-AF65-F5344CB8AC3E}">
        <p14:creationId xmlns:p14="http://schemas.microsoft.com/office/powerpoint/2010/main" val="2193689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39</a:t>
            </a:fld>
            <a:endParaRPr lang="en-US"/>
          </a:p>
        </p:txBody>
      </p:sp>
    </p:spTree>
    <p:extLst>
      <p:ext uri="{BB962C8B-B14F-4D97-AF65-F5344CB8AC3E}">
        <p14:creationId xmlns:p14="http://schemas.microsoft.com/office/powerpoint/2010/main" val="993095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40</a:t>
            </a:fld>
            <a:endParaRPr lang="en-US"/>
          </a:p>
        </p:txBody>
      </p:sp>
    </p:spTree>
    <p:extLst>
      <p:ext uri="{BB962C8B-B14F-4D97-AF65-F5344CB8AC3E}">
        <p14:creationId xmlns:p14="http://schemas.microsoft.com/office/powerpoint/2010/main" val="37097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3</a:t>
            </a:fld>
            <a:endParaRPr lang="en-US"/>
          </a:p>
        </p:txBody>
      </p:sp>
    </p:spTree>
    <p:extLst>
      <p:ext uri="{BB962C8B-B14F-4D97-AF65-F5344CB8AC3E}">
        <p14:creationId xmlns:p14="http://schemas.microsoft.com/office/powerpoint/2010/main" val="1852803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 thực hiện</a:t>
            </a:r>
            <a:endParaRPr lang="en-VN" sz="1200" b="1"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1: Khai báo hai tham số a và b; do trong chương trình này chúng ta không có nhu cầu thay đổi hai tham số này nên sẽ khai báo chúng với từ khóa const.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b = 2</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2: Kiểm tra trường hợp vô số nghiệm</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trường hợp cả hai hệ số a và b đều bằng 0 thì phương trình 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vô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vi-VN" sz="1200" kern="1200" dirty="0">
                <a:solidFill>
                  <a:schemeClr val="tx1"/>
                </a:solidFill>
                <a:effectLst/>
                <a:latin typeface="+mn-lt"/>
                <a:ea typeface="+mn-ea"/>
                <a:cs typeface="+mn-cs"/>
              </a:rPr>
              <a:t> nghiệm.</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Chú ý sử dụng toán tử ‘===’ để kiểm tra đồng thời giá trị và kiểu của các hệ số</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Dùng method console.log để in ra “Phương trình vô số nghiệm”</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0</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trường hợp hệ số 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0</a:t>
            </a:r>
            <a:r>
              <a:rPr lang="vi-VN" sz="1200" kern="1200" dirty="0">
                <a:solidFill>
                  <a:schemeClr val="tx1"/>
                </a:solidFill>
                <a:effectLst/>
                <a:latin typeface="+mn-lt"/>
                <a:ea typeface="+mn-ea"/>
                <a:cs typeface="+mn-cs"/>
              </a:rPr>
              <a:t> và b bằng 0 thì phương trình 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0</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Dùng method console.log để in ra “Phương trình </a:t>
            </a:r>
            <a:r>
              <a:rPr lang="en-US"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nghiệm</a:t>
            </a:r>
            <a:r>
              <a:rPr lang="en-US" sz="1200" kern="1200" dirty="0">
                <a:solidFill>
                  <a:schemeClr val="tx1"/>
                </a:solidFill>
                <a:effectLst/>
                <a:latin typeface="+mn-lt"/>
                <a:ea typeface="+mn-ea"/>
                <a:cs typeface="+mn-cs"/>
              </a:rPr>
              <a:t> x = 0</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a:t>
            </a:r>
            <a:r>
              <a:rPr lang="vi-VN" sz="1200" kern="1200" dirty="0">
                <a:solidFill>
                  <a:schemeClr val="tx1"/>
                </a:solidFill>
                <a:effectLst/>
                <a:latin typeface="+mn-lt"/>
                <a:ea typeface="+mn-ea"/>
                <a:cs typeface="+mn-cs"/>
              </a:rPr>
              <a:t>Kiểm tra trường hợp vô nghiệm.</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trường hợp hệ số 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0</a:t>
            </a:r>
            <a:r>
              <a:rPr lang="vi-VN" sz="1200" kern="1200" dirty="0">
                <a:solidFill>
                  <a:schemeClr val="tx1"/>
                </a:solidFill>
                <a:effectLst/>
                <a:latin typeface="+mn-lt"/>
                <a:ea typeface="+mn-ea"/>
                <a:cs typeface="+mn-cs"/>
              </a:rPr>
              <a:t> và b </a:t>
            </a:r>
            <a:r>
              <a:rPr lang="en-US" sz="1200" kern="1200" dirty="0" err="1">
                <a:solidFill>
                  <a:schemeClr val="tx1"/>
                </a:solidFill>
                <a:effectLst/>
                <a:latin typeface="+mn-lt"/>
                <a:ea typeface="+mn-ea"/>
                <a:cs typeface="+mn-cs"/>
              </a:rPr>
              <a:t>khác</a:t>
            </a:r>
            <a:r>
              <a:rPr lang="vi-VN" sz="1200" kern="1200" dirty="0">
                <a:solidFill>
                  <a:schemeClr val="tx1"/>
                </a:solidFill>
                <a:effectLst/>
                <a:latin typeface="+mn-lt"/>
                <a:ea typeface="+mn-ea"/>
                <a:cs typeface="+mn-cs"/>
              </a:rPr>
              <a:t> 0 thì phương trình 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vô</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nghiệm.</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Dùng method console.log để in ra “Phương trình vô nghiệm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5: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nhiệm</a:t>
            </a:r>
            <a:r>
              <a:rPr lang="en-US" sz="1200" kern="1200" dirty="0">
                <a:solidFill>
                  <a:schemeClr val="tx1"/>
                </a:solidFill>
                <a:effectLst/>
                <a:latin typeface="+mn-lt"/>
                <a:ea typeface="+mn-ea"/>
                <a:cs typeface="+mn-cs"/>
              </a:rPr>
              <a:t> x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0.</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trường 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hệ số a và b </a:t>
            </a:r>
            <a:r>
              <a:rPr lang="en-US" sz="1200" kern="1200" dirty="0" err="1">
                <a:solidFill>
                  <a:schemeClr val="tx1"/>
                </a:solidFill>
                <a:effectLst/>
                <a:latin typeface="+mn-lt"/>
                <a:ea typeface="+mn-ea"/>
                <a:cs typeface="+mn-cs"/>
              </a:rPr>
              <a:t>khác</a:t>
            </a:r>
            <a:r>
              <a:rPr lang="vi-VN" sz="1200" kern="1200" dirty="0">
                <a:solidFill>
                  <a:schemeClr val="tx1"/>
                </a:solidFill>
                <a:effectLst/>
                <a:latin typeface="+mn-lt"/>
                <a:ea typeface="+mn-ea"/>
                <a:cs typeface="+mn-cs"/>
              </a:rPr>
              <a:t> 0 thì phương trình 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-b / a</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Dùng method console.log để in ra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 + (-b/a));</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b = 2</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if (a === 0 &amp;&amp; b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x = ' + (-b/a));</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Github</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github.com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chienphan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codegym-nodejs.git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41</a:t>
            </a:fld>
            <a:endParaRPr lang="en-US"/>
          </a:p>
        </p:txBody>
      </p:sp>
    </p:spTree>
    <p:extLst>
      <p:ext uri="{BB962C8B-B14F-4D97-AF65-F5344CB8AC3E}">
        <p14:creationId xmlns:p14="http://schemas.microsoft.com/office/powerpoint/2010/main" val="1804371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 thực hiện</a:t>
            </a:r>
            <a:endParaRPr lang="en-VN" sz="1200" b="1"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1: Khai báo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number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2: Kiểm tra trường hợp </a:t>
            </a:r>
            <a:r>
              <a:rPr lang="en-US" sz="1200" kern="1200" dirty="0" err="1">
                <a:solidFill>
                  <a:schemeClr val="tx1"/>
                </a:solidFill>
                <a:effectLst/>
                <a:latin typeface="+mn-lt"/>
                <a:ea typeface="+mn-ea"/>
                <a:cs typeface="+mn-cs"/>
              </a:rPr>
              <a:t>bé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(number &lt; 2){</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false;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2</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trường hợp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index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pặ</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a:t>
            </a:r>
            <a:r>
              <a:rPr lang="en-US" sz="1200" kern="1200" dirty="0">
                <a:solidFill>
                  <a:schemeClr val="tx1"/>
                </a:solidFill>
                <a:effectLst/>
                <a:latin typeface="+mn-lt"/>
                <a:ea typeface="+mn-ea"/>
                <a:cs typeface="+mn-cs"/>
              </a:rPr>
              <a:t> index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number-1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(let index = 2; index &lt; number-1; index++)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(number % index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false;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break;</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in ra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(number + "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(number + "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number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number </a:t>
            </a:r>
            <a:r>
              <a:rPr lang="en-US" sz="1200" kern="1200" dirty="0" err="1">
                <a:solidFill>
                  <a:schemeClr val="tx1"/>
                </a:solidFill>
                <a:effectLst/>
                <a:latin typeface="+mn-lt"/>
                <a:ea typeface="+mn-ea"/>
                <a:cs typeface="+mn-cs"/>
              </a:rPr>
              <a:t>bé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(number &lt; 2){</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false;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number-1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(let index = 2; index &lt; number-1; index++)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(number % index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false;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break;</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isPrimeNumber</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t>
            </a:r>
            <a:r>
              <a:rPr lang="en-US" sz="1200" kern="1200" dirty="0" err="1">
                <a:solidFill>
                  <a:schemeClr val="tx1"/>
                </a:solidFill>
                <a:effectLst/>
                <a:latin typeface="+mn-lt"/>
                <a:ea typeface="+mn-ea"/>
                <a:cs typeface="+mn-cs"/>
              </a:rPr>
              <a:t>isPrimeNumber</a:t>
            </a:r>
            <a:r>
              <a:rPr lang="en-US" sz="1200" kern="1200" dirty="0">
                <a:solidFill>
                  <a:schemeClr val="tx1"/>
                </a:solidFill>
                <a:effectLst/>
                <a:latin typeface="+mn-lt"/>
                <a:ea typeface="+mn-ea"/>
                <a:cs typeface="+mn-cs"/>
              </a:rPr>
              <a:t> ===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(number + "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(number + "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Github</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github.com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chienphan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codegym-nodejs.git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42</a:t>
            </a:fld>
            <a:endParaRPr lang="en-US"/>
          </a:p>
        </p:txBody>
      </p:sp>
    </p:spTree>
    <p:extLst>
      <p:ext uri="{BB962C8B-B14F-4D97-AF65-F5344CB8AC3E}">
        <p14:creationId xmlns:p14="http://schemas.microsoft.com/office/powerpoint/2010/main" val="215612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 thực hiện</a:t>
            </a:r>
            <a:endParaRPr lang="en-VN" sz="1200" b="1"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1: Khai báo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array = [2, 5, 6, 456, 2, 76, 1000, 123, 888];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2: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max </a:t>
            </a:r>
            <a:r>
              <a:rPr lang="en-US" sz="1200" kern="1200" dirty="0" err="1">
                <a:solidFill>
                  <a:schemeClr val="tx1"/>
                </a:solidFill>
                <a:effectLst/>
                <a:latin typeface="+mn-lt"/>
                <a:ea typeface="+mn-ea"/>
                <a:cs typeface="+mn-cs"/>
              </a:rPr>
              <a:t>đẻ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ban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max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max = array[0]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max.</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max </a:t>
            </a:r>
            <a:r>
              <a:rPr lang="en-US" sz="1200" kern="1200" dirty="0" err="1">
                <a:solidFill>
                  <a:schemeClr val="tx1"/>
                </a:solidFill>
                <a:effectLst/>
                <a:latin typeface="+mn-lt"/>
                <a:ea typeface="+mn-ea"/>
                <a:cs typeface="+mn-cs"/>
              </a:rPr>
              <a:t>bé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max.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(let index = 0; index &lt; </a:t>
            </a:r>
            <a:r>
              <a:rPr lang="en-US" sz="1200" kern="1200" dirty="0" err="1">
                <a:solidFill>
                  <a:schemeClr val="tx1"/>
                </a:solidFill>
                <a:effectLst/>
                <a:latin typeface="+mn-lt"/>
                <a:ea typeface="+mn-ea"/>
                <a:cs typeface="+mn-cs"/>
              </a:rPr>
              <a:t>array.length</a:t>
            </a:r>
            <a:r>
              <a:rPr lang="en-US" sz="1200" kern="1200" dirty="0">
                <a:solidFill>
                  <a:schemeClr val="tx1"/>
                </a:solidFill>
                <a:effectLst/>
                <a:latin typeface="+mn-lt"/>
                <a:ea typeface="+mn-ea"/>
                <a:cs typeface="+mn-cs"/>
              </a:rPr>
              <a:t>; index++)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const element = array[index];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(max &lt; element)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max = element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In ra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${max}`);</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array = [2, 5, 6, 456, 2, 76, 1000, 123, 888];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max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(let index = 0; index &lt; </a:t>
            </a:r>
            <a:r>
              <a:rPr lang="en-US" sz="1200" kern="1200" dirty="0" err="1">
                <a:solidFill>
                  <a:schemeClr val="tx1"/>
                </a:solidFill>
                <a:effectLst/>
                <a:latin typeface="+mn-lt"/>
                <a:ea typeface="+mn-ea"/>
                <a:cs typeface="+mn-cs"/>
              </a:rPr>
              <a:t>array.length</a:t>
            </a:r>
            <a:r>
              <a:rPr lang="en-US" sz="1200" kern="1200" dirty="0">
                <a:solidFill>
                  <a:schemeClr val="tx1"/>
                </a:solidFill>
                <a:effectLst/>
                <a:latin typeface="+mn-lt"/>
                <a:ea typeface="+mn-ea"/>
                <a:cs typeface="+mn-cs"/>
              </a:rPr>
              <a:t>; index++)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const element = array[index];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(max &lt; element)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max = element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${max}`);</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Github</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github.com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chienphan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codegym-nodejs.git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43</a:t>
            </a:fld>
            <a:endParaRPr lang="en-US"/>
          </a:p>
        </p:txBody>
      </p:sp>
    </p:spTree>
    <p:extLst>
      <p:ext uri="{BB962C8B-B14F-4D97-AF65-F5344CB8AC3E}">
        <p14:creationId xmlns:p14="http://schemas.microsoft.com/office/powerpoint/2010/main" val="3902583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 thực hiện</a:t>
            </a:r>
            <a:endParaRPr lang="en-VN" sz="1200" b="1"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1: Khai báo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myClass</a:t>
            </a:r>
            <a:r>
              <a:rPr lang="en-US" sz="1200" kern="1200" dirty="0">
                <a:solidFill>
                  <a:schemeClr val="tx1"/>
                </a:solidFill>
                <a:effectLst/>
                <a:latin typeface="+mn-lt"/>
                <a:ea typeface="+mn-ea"/>
                <a:cs typeface="+mn-cs"/>
              </a:rPr>
              <a:t>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 </a:t>
            </a:r>
            <a:r>
              <a:rPr lang="en-US" sz="1200" kern="1200" dirty="0" err="1">
                <a:solidFill>
                  <a:schemeClr val="tx1"/>
                </a:solidFill>
                <a:effectLst/>
                <a:latin typeface="+mn-lt"/>
                <a:ea typeface="+mn-ea"/>
                <a:cs typeface="+mn-cs"/>
              </a:rPr>
              <a:t>Nguyễn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9</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'Lê Phan',</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7</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Đỗ</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10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"Anh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Bước 2: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method reduce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sum = </a:t>
            </a:r>
            <a:r>
              <a:rPr lang="en-US" sz="1200" kern="1200" dirty="0" err="1">
                <a:solidFill>
                  <a:schemeClr val="tx1"/>
                </a:solidFill>
                <a:effectLst/>
                <a:latin typeface="+mn-lt"/>
                <a:ea typeface="+mn-ea"/>
                <a:cs typeface="+mn-cs"/>
              </a:rPr>
              <a:t>myClass.reduce</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previousScore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currentStudent</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currentStudent.score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previousScore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vi-V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length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average = sum / </a:t>
            </a:r>
            <a:r>
              <a:rPr lang="en-US" sz="1200" kern="1200" dirty="0" err="1">
                <a:solidFill>
                  <a:schemeClr val="tx1"/>
                </a:solidFill>
                <a:effectLst/>
                <a:latin typeface="+mn-lt"/>
                <a:ea typeface="+mn-ea"/>
                <a:cs typeface="+mn-cs"/>
              </a:rPr>
              <a:t>myClass.length</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In ra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${average}`);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myClass</a:t>
            </a:r>
            <a:r>
              <a:rPr lang="en-US" sz="1200" kern="1200" dirty="0">
                <a:solidFill>
                  <a:schemeClr val="tx1"/>
                </a:solidFill>
                <a:effectLst/>
                <a:latin typeface="+mn-lt"/>
                <a:ea typeface="+mn-ea"/>
                <a:cs typeface="+mn-cs"/>
              </a:rPr>
              <a:t>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 </a:t>
            </a:r>
            <a:r>
              <a:rPr lang="en-US" sz="1200" kern="1200" dirty="0" err="1">
                <a:solidFill>
                  <a:schemeClr val="tx1"/>
                </a:solidFill>
                <a:effectLst/>
                <a:latin typeface="+mn-lt"/>
                <a:ea typeface="+mn-ea"/>
                <a:cs typeface="+mn-cs"/>
              </a:rPr>
              <a:t>Nguyễn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9</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'Lê Phan',</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7</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Đỗ</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10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"Anh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sum = </a:t>
            </a:r>
            <a:r>
              <a:rPr lang="en-US" sz="1200" kern="1200" dirty="0" err="1">
                <a:solidFill>
                  <a:schemeClr val="tx1"/>
                </a:solidFill>
                <a:effectLst/>
                <a:latin typeface="+mn-lt"/>
                <a:ea typeface="+mn-ea"/>
                <a:cs typeface="+mn-cs"/>
              </a:rPr>
              <a:t>myClass.reduce</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previousScore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currentStudent</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currentStudent.score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previousScore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average = sum / </a:t>
            </a:r>
            <a:r>
              <a:rPr lang="en-US" sz="1200" kern="1200" dirty="0" err="1">
                <a:solidFill>
                  <a:schemeClr val="tx1"/>
                </a:solidFill>
                <a:effectLst/>
                <a:latin typeface="+mn-lt"/>
                <a:ea typeface="+mn-ea"/>
                <a:cs typeface="+mn-cs"/>
              </a:rPr>
              <a:t>myClass.length</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${average}`);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Github</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github.com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chienphan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codegym-nodejs.git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44</a:t>
            </a:fld>
            <a:endParaRPr lang="en-US"/>
          </a:p>
        </p:txBody>
      </p:sp>
    </p:spTree>
    <p:extLst>
      <p:ext uri="{BB962C8B-B14F-4D97-AF65-F5344CB8AC3E}">
        <p14:creationId xmlns:p14="http://schemas.microsoft.com/office/powerpoint/2010/main" val="3384112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a:t>
            </a:r>
            <a:endParaRPr lang="en-VN" sz="1200" b="1"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Ban đầu dựa vào mảng timesheets để tính được tổng giờ làm của nhân viên này.</a:t>
            </a:r>
            <a:endParaRPr lang="en-VN" sz="120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Có thể dung vòng lặp hoặc method reduce của mảng để tính tổng</a:t>
            </a:r>
            <a:endParaRPr lang="en-V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Sau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hourlyRate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lương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ra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method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staff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Nguyễn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hourlyRate</a:t>
            </a:r>
            <a:r>
              <a:rPr lang="en-US" sz="1200" kern="1200" dirty="0">
                <a:solidFill>
                  <a:schemeClr val="tx1"/>
                </a:solidFill>
                <a:effectLst/>
                <a:latin typeface="+mn-lt"/>
                <a:ea typeface="+mn-ea"/>
                <a:cs typeface="+mn-cs"/>
              </a:rPr>
              <a:t>: 50000,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timesheets: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'1/12/2021',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5</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'2/12/2021',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'3/12/2021',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'4/12/2021',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5</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'6/12/2021',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'7/12/2021',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4</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date: '8/12/2021',</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hours: 4</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totalOfWorkingHour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staff.timesheets.reduce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preHour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currDate</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preHour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currDate.hours</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totalSalary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staff.hourlyRate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totalOfWorkingHour</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Lương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staff.name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totalSalary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đ</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45</a:t>
            </a:fld>
            <a:endParaRPr lang="en-US"/>
          </a:p>
        </p:txBody>
      </p:sp>
    </p:spTree>
    <p:extLst>
      <p:ext uri="{BB962C8B-B14F-4D97-AF65-F5344CB8AC3E}">
        <p14:creationId xmlns:p14="http://schemas.microsoft.com/office/powerpoint/2010/main" val="292333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a:t>
            </a:r>
            <a:endParaRPr lang="en-VN" sz="1200" b="1"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'29', '30', '31', '32', '33', '40'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‘prefix’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function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prefix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Gợi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method </a:t>
            </a:r>
            <a:r>
              <a:rPr lang="en-US" sz="1200" kern="1200" dirty="0" err="1">
                <a:solidFill>
                  <a:schemeClr val="tx1"/>
                </a:solidFill>
                <a:effectLst/>
                <a:latin typeface="+mn-lt"/>
                <a:ea typeface="+mn-ea"/>
                <a:cs typeface="+mn-cs"/>
              </a:rPr>
              <a:t>startsWith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String.</a:t>
            </a:r>
            <a:endParaRPr lang="en-V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Sau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function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method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in ra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prefixArray</a:t>
            </a:r>
            <a:r>
              <a:rPr lang="en-US" sz="1200" kern="1200" dirty="0">
                <a:solidFill>
                  <a:schemeClr val="tx1"/>
                </a:solidFill>
                <a:effectLst/>
                <a:latin typeface="+mn-lt"/>
                <a:ea typeface="+mn-ea"/>
                <a:cs typeface="+mn-cs"/>
              </a:rPr>
              <a:t> = ['29', '30', '31', '32', '33', '40']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licensePlateArray</a:t>
            </a:r>
            <a:r>
              <a:rPr lang="en-US" sz="1200" kern="1200" dirty="0">
                <a:solidFill>
                  <a:schemeClr val="tx1"/>
                </a:solidFill>
                <a:effectLst/>
                <a:latin typeface="+mn-lt"/>
                <a:ea typeface="+mn-ea"/>
                <a:cs typeface="+mn-cs"/>
              </a:rPr>
              <a:t> = ['29A89543', '33A97086', '43A89765', '50A87654', '30A67898']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checkLicensePlate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licensePlate</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let check = false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prefixArray.forEach</a:t>
            </a:r>
            <a:r>
              <a:rPr lang="en-US" sz="1200" kern="1200" dirty="0">
                <a:solidFill>
                  <a:schemeClr val="tx1"/>
                </a:solidFill>
                <a:effectLst/>
                <a:latin typeface="+mn-lt"/>
                <a:ea typeface="+mn-ea"/>
                <a:cs typeface="+mn-cs"/>
              </a:rPr>
              <a:t>(prefix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licensePlate.startsWith</a:t>
            </a:r>
            <a:r>
              <a:rPr lang="en-US" sz="1200" kern="1200" dirty="0">
                <a:solidFill>
                  <a:schemeClr val="tx1"/>
                </a:solidFill>
                <a:effectLst/>
                <a:latin typeface="+mn-lt"/>
                <a:ea typeface="+mn-ea"/>
                <a:cs typeface="+mn-cs"/>
              </a:rPr>
              <a:t>(prefix))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check = true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check</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result = []</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licensePlateArray.forEach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licensePlate</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checkLicensePlate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licensePlate</a:t>
            </a:r>
            <a:r>
              <a:rPr lang="en-US" sz="1200" kern="1200" dirty="0">
                <a:solidFill>
                  <a:schemeClr val="tx1"/>
                </a:solidFill>
                <a:effectLst/>
                <a:latin typeface="+mn-lt"/>
                <a:ea typeface="+mn-ea"/>
                <a:cs typeface="+mn-cs"/>
              </a:rPr>
              <a:t>) === true)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result.push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licensePlate</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result.join</a:t>
            </a:r>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46</a:t>
            </a:fld>
            <a:endParaRPr lang="en-US"/>
          </a:p>
        </p:txBody>
      </p:sp>
    </p:spTree>
    <p:extLst>
      <p:ext uri="{BB962C8B-B14F-4D97-AF65-F5344CB8AC3E}">
        <p14:creationId xmlns:p14="http://schemas.microsoft.com/office/powerpoint/2010/main" val="836928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a:t>
            </a:r>
            <a:endParaRPr lang="en-VN" sz="1200" b="1"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Bước đầu hãy tìm tổng điểm của các học sinh trong lớp theo giới tính.</a:t>
            </a:r>
            <a:endParaRPr lang="en-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method s</a:t>
            </a:r>
            <a:r>
              <a:rPr lang="vi-VN" sz="1200" kern="1200" dirty="0">
                <a:solidFill>
                  <a:schemeClr val="tx1"/>
                </a:solidFill>
                <a:effectLst/>
                <a:latin typeface="+mn-lt"/>
                <a:ea typeface="+mn-ea"/>
                <a:cs typeface="+mn-cs"/>
              </a:rPr>
              <a:t>ử dụng vòng lặp hoặc method reduce để tính tổng điểm.</a:t>
            </a:r>
            <a:endParaRPr lang="en-VN" sz="120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Chú ý điều kiện kiểm tra giới tính để lọc ra các học sinh nam hoặc nữ.</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method filter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lọc</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length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Sau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method </a:t>
            </a:r>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in ra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myClass</a:t>
            </a:r>
            <a:r>
              <a:rPr lang="en-US" sz="1200" kern="1200" dirty="0">
                <a:solidFill>
                  <a:schemeClr val="tx1"/>
                </a:solidFill>
                <a:effectLst/>
                <a:latin typeface="+mn-lt"/>
                <a:ea typeface="+mn-ea"/>
                <a:cs typeface="+mn-cs"/>
              </a:rPr>
              <a:t> =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 </a:t>
            </a:r>
            <a:r>
              <a:rPr lang="en-US" sz="1200" kern="1200" dirty="0" err="1">
                <a:solidFill>
                  <a:schemeClr val="tx1"/>
                </a:solidFill>
                <a:effectLst/>
                <a:latin typeface="+mn-lt"/>
                <a:ea typeface="+mn-ea"/>
                <a:cs typeface="+mn-cs"/>
              </a:rPr>
              <a:t>Nguyễn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9</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'Lê Phan',</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'female',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8</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Đỗ</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10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"Anh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'female',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9</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"Minh </a:t>
            </a:r>
            <a:r>
              <a:rPr lang="en-US" sz="1200" kern="1200" dirty="0" err="1">
                <a:solidFill>
                  <a:schemeClr val="tx1"/>
                </a:solidFill>
                <a:effectLst/>
                <a:latin typeface="+mn-lt"/>
                <a:ea typeface="+mn-ea"/>
                <a:cs typeface="+mn-cs"/>
              </a:rPr>
              <a:t>Đỗ</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'female',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10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Huy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sex: 'male',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score: 2</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getTotalScoreBySex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studentOfClass</a:t>
            </a:r>
            <a:r>
              <a:rPr lang="en-US" sz="1200" kern="1200" dirty="0">
                <a:solidFill>
                  <a:schemeClr val="tx1"/>
                </a:solidFill>
                <a:effectLst/>
                <a:latin typeface="+mn-lt"/>
                <a:ea typeface="+mn-ea"/>
                <a:cs typeface="+mn-cs"/>
              </a:rPr>
              <a:t>, sex)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studentOfClass.reduce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prevScore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currStudent</a:t>
            </a:r>
            <a:r>
              <a:rPr lang="en-US" sz="1200" kern="1200" dirty="0">
                <a:solidFill>
                  <a:schemeClr val="tx1"/>
                </a:solidFill>
                <a:effectLst/>
                <a:latin typeface="+mn-lt"/>
                <a:ea typeface="+mn-ea"/>
                <a:cs typeface="+mn-cs"/>
              </a:rPr>
              <a:t>) =&gt;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currStudent.sex</a:t>
            </a:r>
            <a:r>
              <a:rPr lang="en-US" sz="1200" kern="1200" dirty="0">
                <a:solidFill>
                  <a:schemeClr val="tx1"/>
                </a:solidFill>
                <a:effectLst/>
                <a:latin typeface="+mn-lt"/>
                <a:ea typeface="+mn-ea"/>
                <a:cs typeface="+mn-cs"/>
              </a:rPr>
              <a:t> === sex)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prevScore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currStudent.score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else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prevScore</a:t>
            </a:r>
            <a:r>
              <a:rPr lang="en-US" sz="1200" kern="1200" dirty="0">
                <a:solidFill>
                  <a:schemeClr val="tx1"/>
                </a:solidFill>
                <a:effectLst/>
                <a:latin typeface="+mn-lt"/>
                <a:ea typeface="+mn-ea"/>
                <a:cs typeface="+mn-cs"/>
              </a:rPr>
              <a:t>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0)</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numberOfFemaleStudent</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myClass.filter</a:t>
            </a:r>
            <a:r>
              <a:rPr lang="en-US" sz="1200" kern="1200" dirty="0">
                <a:solidFill>
                  <a:schemeClr val="tx1"/>
                </a:solidFill>
                <a:effectLst/>
                <a:latin typeface="+mn-lt"/>
                <a:ea typeface="+mn-ea"/>
                <a:cs typeface="+mn-cs"/>
              </a:rPr>
              <a:t>(student =&gt; </a:t>
            </a:r>
            <a:r>
              <a:rPr lang="en-US" sz="1200" kern="1200" dirty="0" err="1">
                <a:solidFill>
                  <a:schemeClr val="tx1"/>
                </a:solidFill>
                <a:effectLst/>
                <a:latin typeface="+mn-lt"/>
                <a:ea typeface="+mn-ea"/>
                <a:cs typeface="+mn-cs"/>
              </a:rPr>
              <a:t>student.sex</a:t>
            </a:r>
            <a:r>
              <a:rPr lang="en-US" sz="1200" kern="1200" dirty="0">
                <a:solidFill>
                  <a:schemeClr val="tx1"/>
                </a:solidFill>
                <a:effectLst/>
                <a:latin typeface="+mn-lt"/>
                <a:ea typeface="+mn-ea"/>
                <a:cs typeface="+mn-cs"/>
              </a:rPr>
              <a:t> === 'female').length</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averageOfFemale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getTotalScoreBySex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myClass</a:t>
            </a:r>
            <a:r>
              <a:rPr lang="en-US" sz="1200" kern="1200" dirty="0">
                <a:solidFill>
                  <a:schemeClr val="tx1"/>
                </a:solidFill>
                <a:effectLst/>
                <a:latin typeface="+mn-lt"/>
                <a:ea typeface="+mn-ea"/>
                <a:cs typeface="+mn-cs"/>
              </a:rPr>
              <a:t>, 'female') / </a:t>
            </a:r>
            <a:r>
              <a:rPr lang="en-US" sz="1200" kern="1200" dirty="0" err="1">
                <a:solidFill>
                  <a:schemeClr val="tx1"/>
                </a:solidFill>
                <a:effectLst/>
                <a:latin typeface="+mn-lt"/>
                <a:ea typeface="+mn-ea"/>
                <a:cs typeface="+mn-cs"/>
              </a:rPr>
              <a:t>numberOfFemaleStudent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numberOfMaleStudent</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myClass.filter</a:t>
            </a:r>
            <a:r>
              <a:rPr lang="en-US" sz="1200" kern="1200" dirty="0">
                <a:solidFill>
                  <a:schemeClr val="tx1"/>
                </a:solidFill>
                <a:effectLst/>
                <a:latin typeface="+mn-lt"/>
                <a:ea typeface="+mn-ea"/>
                <a:cs typeface="+mn-cs"/>
              </a:rPr>
              <a:t>(student =&gt; </a:t>
            </a:r>
            <a:r>
              <a:rPr lang="en-US" sz="1200" kern="1200" dirty="0" err="1">
                <a:solidFill>
                  <a:schemeClr val="tx1"/>
                </a:solidFill>
                <a:effectLst/>
                <a:latin typeface="+mn-lt"/>
                <a:ea typeface="+mn-ea"/>
                <a:cs typeface="+mn-cs"/>
              </a:rPr>
              <a:t>student.sex</a:t>
            </a:r>
            <a:r>
              <a:rPr lang="en-US" sz="1200" kern="1200" dirty="0">
                <a:solidFill>
                  <a:schemeClr val="tx1"/>
                </a:solidFill>
                <a:effectLst/>
                <a:latin typeface="+mn-lt"/>
                <a:ea typeface="+mn-ea"/>
                <a:cs typeface="+mn-cs"/>
              </a:rPr>
              <a:t> === 'male').length</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averageOfMale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getTotalScoreBySex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myClass</a:t>
            </a:r>
            <a:r>
              <a:rPr lang="en-US" sz="1200" kern="1200" dirty="0">
                <a:solidFill>
                  <a:schemeClr val="tx1"/>
                </a:solidFill>
                <a:effectLst/>
                <a:latin typeface="+mn-lt"/>
                <a:ea typeface="+mn-ea"/>
                <a:cs typeface="+mn-cs"/>
              </a:rPr>
              <a:t>, 'male') / </a:t>
            </a:r>
            <a:r>
              <a:rPr lang="en-US" sz="1200" kern="1200" dirty="0" err="1">
                <a:solidFill>
                  <a:schemeClr val="tx1"/>
                </a:solidFill>
                <a:effectLst/>
                <a:latin typeface="+mn-lt"/>
                <a:ea typeface="+mn-ea"/>
                <a:cs typeface="+mn-cs"/>
              </a:rPr>
              <a:t>numberOfMaleStudent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averageOfFemale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averageOfMale</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47</a:t>
            </a:fld>
            <a:endParaRPr lang="en-US"/>
          </a:p>
        </p:txBody>
      </p:sp>
    </p:spTree>
    <p:extLst>
      <p:ext uri="{BB962C8B-B14F-4D97-AF65-F5344CB8AC3E}">
        <p14:creationId xmlns:p14="http://schemas.microsoft.com/office/powerpoint/2010/main" val="2123192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Hướng dẫn</a:t>
            </a:r>
            <a:endParaRPr lang="en-VN" sz="1200" b="1"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Bước đầu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['chủ nhật', 'thứ hai', 'thứ ba', 'thứ tư', 'thứ năm', 'thứ sáu', 'thứ bảy']</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kiểu</a:t>
            </a:r>
            <a:r>
              <a:rPr lang="en-US" sz="1200" kern="1200" dirty="0">
                <a:solidFill>
                  <a:schemeClr val="tx1"/>
                </a:solidFill>
                <a:effectLst/>
                <a:latin typeface="+mn-lt"/>
                <a:ea typeface="+mn-ea"/>
                <a:cs typeface="+mn-cs"/>
              </a:rPr>
              <a:t> Date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new;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getDay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index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vi-VN"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index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tuần</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a:t>
            </a:r>
            <a:endParaRPr lang="en-VN"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dayNameArray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bảy</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currentDate</a:t>
            </a:r>
            <a:r>
              <a:rPr lang="en-US" sz="1200" kern="1200" dirty="0">
                <a:solidFill>
                  <a:schemeClr val="tx1"/>
                </a:solidFill>
                <a:effectLst/>
                <a:latin typeface="+mn-lt"/>
                <a:ea typeface="+mn-ea"/>
                <a:cs typeface="+mn-cs"/>
              </a:rPr>
              <a:t> = new Date();</a:t>
            </a:r>
            <a:endParaRPr lang="en-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 </a:t>
            </a:r>
            <a:r>
              <a:rPr lang="en-US" sz="1200" kern="1200" dirty="0" err="1">
                <a:solidFill>
                  <a:schemeClr val="tx1"/>
                </a:solidFill>
                <a:effectLst/>
                <a:latin typeface="+mn-lt"/>
                <a:ea typeface="+mn-ea"/>
                <a:cs typeface="+mn-cs"/>
              </a:rPr>
              <a:t>currentDayIndex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currentDate.getDay</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console.log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Hôm</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dayNameArray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currentDayIndex</a:t>
            </a:r>
            <a:r>
              <a:rPr lang="en-US" sz="1200" kern="1200" dirty="0">
                <a:solidFill>
                  <a:schemeClr val="tx1"/>
                </a:solidFill>
                <a:effectLst/>
                <a:latin typeface="+mn-lt"/>
                <a:ea typeface="+mn-ea"/>
                <a:cs typeface="+mn-cs"/>
              </a:rPr>
              <a:t>]}`);</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48</a:t>
            </a:fld>
            <a:endParaRPr lang="en-US"/>
          </a:p>
        </p:txBody>
      </p:sp>
    </p:spTree>
    <p:extLst>
      <p:ext uri="{BB962C8B-B14F-4D97-AF65-F5344CB8AC3E}">
        <p14:creationId xmlns:p14="http://schemas.microsoft.com/office/powerpoint/2010/main" val="22719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4</a:t>
            </a:fld>
            <a:endParaRPr lang="en-US"/>
          </a:p>
        </p:txBody>
      </p:sp>
    </p:spTree>
    <p:extLst>
      <p:ext uri="{BB962C8B-B14F-4D97-AF65-F5344CB8AC3E}">
        <p14:creationId xmlns:p14="http://schemas.microsoft.com/office/powerpoint/2010/main" val="384507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5</a:t>
            </a:fld>
            <a:endParaRPr lang="en-US"/>
          </a:p>
        </p:txBody>
      </p:sp>
    </p:spTree>
    <p:extLst>
      <p:ext uri="{BB962C8B-B14F-4D97-AF65-F5344CB8AC3E}">
        <p14:creationId xmlns:p14="http://schemas.microsoft.com/office/powerpoint/2010/main" val="324697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6</a:t>
            </a:fld>
            <a:endParaRPr lang="en-US"/>
          </a:p>
        </p:txBody>
      </p:sp>
    </p:spTree>
    <p:extLst>
      <p:ext uri="{BB962C8B-B14F-4D97-AF65-F5344CB8AC3E}">
        <p14:creationId xmlns:p14="http://schemas.microsoft.com/office/powerpoint/2010/main" val="358810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7</a:t>
            </a:fld>
            <a:endParaRPr lang="en-US"/>
          </a:p>
        </p:txBody>
      </p:sp>
    </p:spTree>
    <p:extLst>
      <p:ext uri="{BB962C8B-B14F-4D97-AF65-F5344CB8AC3E}">
        <p14:creationId xmlns:p14="http://schemas.microsoft.com/office/powerpoint/2010/main" val="17914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8</a:t>
            </a:fld>
            <a:endParaRPr lang="en-US"/>
          </a:p>
        </p:txBody>
      </p:sp>
    </p:spTree>
    <p:extLst>
      <p:ext uri="{BB962C8B-B14F-4D97-AF65-F5344CB8AC3E}">
        <p14:creationId xmlns:p14="http://schemas.microsoft.com/office/powerpoint/2010/main" val="177387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9</a:t>
            </a:fld>
            <a:endParaRPr lang="en-US"/>
          </a:p>
        </p:txBody>
      </p:sp>
    </p:spTree>
    <p:extLst>
      <p:ext uri="{BB962C8B-B14F-4D97-AF65-F5344CB8AC3E}">
        <p14:creationId xmlns:p14="http://schemas.microsoft.com/office/powerpoint/2010/main" val="207673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E4538-307D-B246-ABAB-3F8279438AE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sz="280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4538-307D-B246-ABAB-3F8279438AE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E4538-307D-B246-ABAB-3F8279438AE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FE4538-307D-B246-ABAB-3F8279438AEE}"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E4538-307D-B246-ABAB-3F8279438AEE}"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E4538-307D-B246-ABAB-3F8279438AEE}"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E4538-307D-B246-ABAB-3F8279438AE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E4538-307D-B246-ABAB-3F8279438AE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52FE4538-307D-B246-ABAB-3F8279438AEE}" type="datetimeFigureOut">
              <a:rPr lang="en-US" smtClean="0"/>
              <a:pPr/>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26F5861-3C5A-D243-9A7F-73FEE9A1453D}" type="slidenum">
              <a:rPr lang="en-US" smtClean="0"/>
              <a:pPr/>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381321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431" y="1122362"/>
            <a:ext cx="9612923" cy="2738437"/>
          </a:xfrm>
        </p:spPr>
        <p:txBody>
          <a:bodyPr>
            <a:normAutofit/>
          </a:bodyPr>
          <a:lstStyle/>
          <a:p>
            <a:br>
              <a:rPr lang="vi-VN"/>
            </a:br>
            <a:r>
              <a:rPr lang="en-US"/>
              <a:t>Tổng quan về NodeJS</a:t>
            </a:r>
            <a:br>
              <a:rPr lang="en-US"/>
            </a:br>
            <a:endParaRPr lang="en-US" dirty="0"/>
          </a:p>
        </p:txBody>
      </p:sp>
      <p:sp>
        <p:nvSpPr>
          <p:cNvPr id="3" name="Subtitle 2"/>
          <p:cNvSpPr>
            <a:spLocks noGrp="1"/>
          </p:cNvSpPr>
          <p:nvPr>
            <p:ph type="subTitle" idx="1"/>
          </p:nvPr>
        </p:nvSpPr>
        <p:spPr>
          <a:xfrm>
            <a:off x="1524000" y="4160838"/>
            <a:ext cx="9144000" cy="1655762"/>
          </a:xfrm>
        </p:spPr>
        <p:txBody>
          <a:bodyPr/>
          <a:lstStyle/>
          <a:p>
            <a:endParaRPr lang="en-US" dirty="0"/>
          </a:p>
        </p:txBody>
      </p:sp>
    </p:spTree>
    <p:extLst>
      <p:ext uri="{BB962C8B-B14F-4D97-AF65-F5344CB8AC3E}">
        <p14:creationId xmlns:p14="http://schemas.microsoft.com/office/powerpoint/2010/main" val="188355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p:txBody>
          <a:bodyPr>
            <a:normAutofit/>
          </a:bodyPr>
          <a:lstStyle/>
          <a:p>
            <a:pPr marL="0" indent="0">
              <a:buNone/>
            </a:pPr>
            <a:r>
              <a:rPr lang="en-US" b="1"/>
              <a:t>C</a:t>
            </a:r>
            <a:r>
              <a:rPr lang="vi-VN" b="1"/>
              <a:t>ơ chế của Node js Application xử lý Model như sau:</a:t>
            </a:r>
            <a:endParaRPr lang="en-US" b="1"/>
          </a:p>
          <a:p>
            <a:pPr lvl="0"/>
            <a:r>
              <a:rPr lang="vi-VN"/>
              <a:t>Kiểm tra các luồng sẵn có từ nội bộ bên trong của request gửi lên</a:t>
            </a:r>
            <a:endParaRPr lang="en-US"/>
          </a:p>
          <a:p>
            <a:pPr lvl="0"/>
            <a:r>
              <a:rPr lang="vi-VN"/>
              <a:t>Chọn một luồng và chỉ định cho client request tương ứng với luồng đó</a:t>
            </a:r>
            <a:endParaRPr lang="en-US"/>
          </a:p>
          <a:p>
            <a:pPr lvl="0"/>
            <a:r>
              <a:rPr lang="vi-VN"/>
              <a:t>Luồng đó phải có trách nhiệm với request đó, xử lý nó, thực thi các hoạt động Blocking I/O, chuẩn bị các phản hồi và gửi lại cho Event Loop.</a:t>
            </a:r>
            <a:endParaRPr lang="en-US"/>
          </a:p>
          <a:p>
            <a:pPr lvl="0"/>
            <a:r>
              <a:rPr lang="vi-VN"/>
              <a:t>Event Loop gửi lại phản hồi tương ứng cho client.</a:t>
            </a:r>
            <a:endParaRPr lang="en-US"/>
          </a:p>
          <a:p>
            <a:endParaRPr lang="en-US"/>
          </a:p>
        </p:txBody>
      </p:sp>
    </p:spTree>
    <p:extLst>
      <p:ext uri="{BB962C8B-B14F-4D97-AF65-F5344CB8AC3E}">
        <p14:creationId xmlns:p14="http://schemas.microsoft.com/office/powerpoint/2010/main" val="297945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a:xfrm>
            <a:off x="838200" y="1156446"/>
            <a:ext cx="10515600" cy="5572462"/>
          </a:xfrm>
        </p:spPr>
        <p:txBody>
          <a:bodyPr>
            <a:normAutofit fontScale="92500" lnSpcReduction="20000"/>
          </a:bodyPr>
          <a:lstStyle/>
          <a:p>
            <a:pPr marL="0" indent="0">
              <a:buNone/>
            </a:pPr>
            <a:r>
              <a:rPr lang="vi-VN" b="1"/>
              <a:t>Event Loop được hiểu như sau:</a:t>
            </a:r>
            <a:endParaRPr lang="en-US" b="1"/>
          </a:p>
          <a:p>
            <a:pPr marL="0" indent="0">
              <a:buNone/>
            </a:pPr>
            <a:r>
              <a:rPr lang="en-US" sz="3000"/>
              <a:t>public class EventLoop {</a:t>
            </a:r>
          </a:p>
          <a:p>
            <a:pPr marL="0" indent="0">
              <a:buNone/>
            </a:pPr>
            <a:r>
              <a:rPr lang="en-US" sz="3000"/>
              <a:t>while(true){</a:t>
            </a:r>
          </a:p>
          <a:p>
            <a:pPr marL="0" indent="0">
              <a:buNone/>
            </a:pPr>
            <a:r>
              <a:rPr lang="en-US" sz="3000"/>
              <a:t>    if (EventQueue nhận một JavaScript Function){</a:t>
            </a:r>
          </a:p>
          <a:p>
            <a:pPr marL="0" indent="0">
              <a:buNone/>
            </a:pPr>
            <a:r>
              <a:rPr lang="en-US" sz="3000"/>
              <a:t>        ClientRequest request = EventQueue.getClientRequest();</a:t>
            </a:r>
          </a:p>
          <a:p>
            <a:pPr marL="0" indent="0">
              <a:buNone/>
            </a:pPr>
            <a:r>
              <a:rPr lang="en-US" sz="3000"/>
              <a:t>        if (request requires BlokingIO or takes more computation time) {</a:t>
            </a:r>
          </a:p>
          <a:p>
            <a:pPr marL="0" indent="0">
              <a:buNone/>
            </a:pPr>
            <a:r>
              <a:rPr lang="en-US" sz="3000"/>
              <a:t>            chỉ định request đến Thread T1</a:t>
            </a:r>
          </a:p>
          <a:p>
            <a:pPr marL="0" indent="0">
              <a:buNone/>
            </a:pPr>
            <a:r>
              <a:rPr lang="en-US" sz="3000"/>
              <a:t>        } else {</a:t>
            </a:r>
          </a:p>
          <a:p>
            <a:pPr marL="0" indent="0">
              <a:buNone/>
            </a:pPr>
            <a:r>
              <a:rPr lang="en-US" sz="3000"/>
              <a:t>            Xử lý và chuẩn bị response</a:t>
            </a:r>
          </a:p>
          <a:p>
            <a:pPr marL="0" indent="0">
              <a:buNone/>
            </a:pPr>
            <a:r>
              <a:rPr lang="en-US" sz="3000"/>
              <a:t>        }</a:t>
            </a:r>
          </a:p>
          <a:p>
            <a:pPr marL="0" indent="0">
              <a:buNone/>
            </a:pPr>
            <a:r>
              <a:rPr lang="en-US" sz="3000"/>
              <a:t>    }</a:t>
            </a:r>
          </a:p>
          <a:p>
            <a:pPr marL="0" indent="0">
              <a:buNone/>
            </a:pPr>
            <a:r>
              <a:rPr lang="en-US" sz="3000"/>
              <a:t>}</a:t>
            </a:r>
          </a:p>
        </p:txBody>
      </p:sp>
    </p:spTree>
    <p:extLst>
      <p:ext uri="{BB962C8B-B14F-4D97-AF65-F5344CB8AC3E}">
        <p14:creationId xmlns:p14="http://schemas.microsoft.com/office/powerpoint/2010/main" val="200111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86"/>
            <a:ext cx="10515600" cy="814187"/>
          </a:xfrm>
        </p:spPr>
        <p:txBody>
          <a:bodyPr/>
          <a:lstStyle/>
          <a:p>
            <a:r>
              <a:rPr lang="en-US"/>
              <a:t>Những ứng dụng nên viết bằng Nodejs</a:t>
            </a:r>
          </a:p>
        </p:txBody>
      </p:sp>
      <p:sp>
        <p:nvSpPr>
          <p:cNvPr id="3" name="Content Placeholder 2"/>
          <p:cNvSpPr>
            <a:spLocks noGrp="1"/>
          </p:cNvSpPr>
          <p:nvPr>
            <p:ph idx="1"/>
          </p:nvPr>
        </p:nvSpPr>
        <p:spPr>
          <a:xfrm>
            <a:off x="838200" y="1249113"/>
            <a:ext cx="10515600" cy="5509378"/>
          </a:xfrm>
        </p:spPr>
        <p:txBody>
          <a:bodyPr>
            <a:normAutofit/>
          </a:bodyPr>
          <a:lstStyle/>
          <a:p>
            <a:pPr lvl="0"/>
            <a:r>
              <a:rPr lang="vi-VN"/>
              <a:t>Websocket server: Các máy chủ web socket như là Online Chat, Game Server…</a:t>
            </a:r>
            <a:endParaRPr lang="en-US"/>
          </a:p>
          <a:p>
            <a:pPr lvl="0"/>
            <a:r>
              <a:rPr lang="vi-VN"/>
              <a:t>Fast File Upload Client: là các chương trình upload file tốc độ cao.</a:t>
            </a:r>
            <a:endParaRPr lang="en-US"/>
          </a:p>
          <a:p>
            <a:pPr lvl="0"/>
            <a:r>
              <a:rPr lang="vi-VN"/>
              <a:t>Ad Server: Các máy chủ quảng cáo.</a:t>
            </a:r>
            <a:endParaRPr lang="en-US"/>
          </a:p>
          <a:p>
            <a:pPr lvl="0"/>
            <a:r>
              <a:rPr lang="vi-VN"/>
              <a:t>Cloud Services: Các dịch vụ đám mây.</a:t>
            </a:r>
            <a:endParaRPr lang="en-US"/>
          </a:p>
          <a:p>
            <a:pPr lvl="0"/>
            <a:r>
              <a:rPr lang="vi-VN"/>
              <a:t>RESTful API: đây là những ứng dụng mà được sử dụng cho các ứng dụng khác thông qua API.</a:t>
            </a:r>
            <a:endParaRPr lang="en-US"/>
          </a:p>
          <a:p>
            <a:pPr lvl="0"/>
            <a:r>
              <a:rPr lang="vi-VN"/>
              <a:t>Any Real-time Data Application: bất kỳ một ứng dụng nào có yêu cầu về tốc độ thời gian thực</a:t>
            </a:r>
            <a:endParaRPr lang="en-US"/>
          </a:p>
        </p:txBody>
      </p:sp>
    </p:spTree>
    <p:extLst>
      <p:ext uri="{BB962C8B-B14F-4D97-AF65-F5344CB8AC3E}">
        <p14:creationId xmlns:p14="http://schemas.microsoft.com/office/powerpoint/2010/main" val="204107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Lý do sử dụng Nodejs</a:t>
            </a:r>
            <a:endParaRPr lang="en-US"/>
          </a:p>
        </p:txBody>
      </p:sp>
      <p:sp>
        <p:nvSpPr>
          <p:cNvPr id="3" name="Content Placeholder 2"/>
          <p:cNvSpPr>
            <a:spLocks noGrp="1"/>
          </p:cNvSpPr>
          <p:nvPr>
            <p:ph idx="1"/>
          </p:nvPr>
        </p:nvSpPr>
        <p:spPr/>
        <p:txBody>
          <a:bodyPr>
            <a:normAutofit/>
          </a:bodyPr>
          <a:lstStyle/>
          <a:p>
            <a:r>
              <a:rPr lang="vi-VN"/>
              <a:t>Các ứng dụng Nodejs được viết bằng </a:t>
            </a:r>
            <a:r>
              <a:rPr lang="vi-VN" b="1"/>
              <a:t>javascript</a:t>
            </a:r>
            <a:r>
              <a:rPr lang="vi-VN"/>
              <a:t>, ngôn ngữ này là một ngôn ngữ khá thông dụng. </a:t>
            </a:r>
            <a:endParaRPr lang="en-US"/>
          </a:p>
          <a:p>
            <a:r>
              <a:rPr lang="vi-VN"/>
              <a:t>Nodejs chạy đa nền tảng phía Server, sử dụng kiến trúc hướng sự kiện Event-driven, cơ chế non-blocking I/O làm cho nó nhẹ và hiệu quả.</a:t>
            </a:r>
            <a:endParaRPr lang="en-US"/>
          </a:p>
          <a:p>
            <a:r>
              <a:rPr lang="vi-VN"/>
              <a:t>Có thể chạy ứng dụng Nodejs ở bất kỳ đâu trên máy Mac – Window – Linux, hơn nữa cộng đồng Nodejs rất lớn và hoàn toàn miễn phí</a:t>
            </a:r>
            <a:endParaRPr lang="en-US"/>
          </a:p>
          <a:p>
            <a:r>
              <a:rPr lang="vi-VN"/>
              <a:t>Các ứng dụng NodeJS đáp ứng tốt thời gian thực và chạy đa nền tảng, đa thiết bị.</a:t>
            </a:r>
            <a:endParaRPr lang="en-US"/>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val="181986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838200" y="1571844"/>
            <a:ext cx="10515600" cy="3183037"/>
          </a:xfrm>
        </p:spPr>
        <p:txBody>
          <a:bodyPr>
            <a:normAutofit/>
          </a:bodyPr>
          <a:lstStyle/>
          <a:p>
            <a:pPr marL="0" indent="0">
              <a:buNone/>
            </a:pPr>
            <a:r>
              <a:rPr lang="en-US"/>
              <a:t>Qua bài viết này chúng ta đã tìm hiểu:</a:t>
            </a:r>
          </a:p>
          <a:p>
            <a:pPr lvl="1"/>
            <a:r>
              <a:rPr lang="en-US"/>
              <a:t>Giới thiệu Nodejs</a:t>
            </a:r>
          </a:p>
          <a:p>
            <a:pPr lvl="1"/>
            <a:r>
              <a:rPr lang="vi-VN"/>
              <a:t>Cơ chế xử lý của Nodejs</a:t>
            </a:r>
            <a:endParaRPr lang="en-US"/>
          </a:p>
          <a:p>
            <a:pPr lvl="1"/>
            <a:r>
              <a:rPr lang="en-US"/>
              <a:t>Lý do sử dụng Nodejs</a:t>
            </a:r>
          </a:p>
          <a:p>
            <a:pPr marL="0" indent="0">
              <a:buNone/>
            </a:pPr>
            <a:endParaRPr lang="en-US"/>
          </a:p>
        </p:txBody>
      </p:sp>
    </p:spTree>
    <p:extLst>
      <p:ext uri="{BB962C8B-B14F-4D97-AF65-F5344CB8AC3E}">
        <p14:creationId xmlns:p14="http://schemas.microsoft.com/office/powerpoint/2010/main" val="10738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200" y="1302902"/>
            <a:ext cx="10515600" cy="5056942"/>
          </a:xfrm>
        </p:spPr>
        <p:txBody>
          <a:bodyPr/>
          <a:lstStyle/>
          <a:p>
            <a:pPr marL="0" indent="0">
              <a:buNone/>
            </a:pPr>
            <a:r>
              <a:rPr lang="en-US" b="1"/>
              <a:t>Giới thiệu</a:t>
            </a:r>
          </a:p>
          <a:p>
            <a:r>
              <a:rPr lang="vi-VN"/>
              <a:t>Cả trình duyệt và Node.js đều sử dụng JavaScript làm ngôn ngữ lập trình của chúng.</a:t>
            </a:r>
            <a:endParaRPr lang="en-US"/>
          </a:p>
          <a:p>
            <a:r>
              <a:rPr lang="vi-VN"/>
              <a:t>Việc xây dựng các ứng dụng chạy trong trình duyệt là một việc hoàn toàn khác so với việc xây dựng một ứng dụng Node.js.</a:t>
            </a:r>
            <a:endParaRPr lang="en-US"/>
          </a:p>
          <a:p>
            <a:r>
              <a:rPr lang="vi-VN"/>
              <a:t>Mặc dù thực tế nó luôn là JavaScript, nhưng có một số điểm khác biệt chính khiến trải nghiệm hoàn toàn khác biệt.</a:t>
            </a:r>
            <a:endParaRPr lang="en-US"/>
          </a:p>
        </p:txBody>
      </p:sp>
    </p:spTree>
    <p:extLst>
      <p:ext uri="{BB962C8B-B14F-4D97-AF65-F5344CB8AC3E}">
        <p14:creationId xmlns:p14="http://schemas.microsoft.com/office/powerpoint/2010/main" val="114296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199" y="1120023"/>
            <a:ext cx="11005969" cy="5056942"/>
          </a:xfrm>
        </p:spPr>
        <p:txBody>
          <a:bodyPr>
            <a:normAutofit/>
          </a:bodyPr>
          <a:lstStyle/>
          <a:p>
            <a:pPr marL="0" indent="0">
              <a:buNone/>
            </a:pPr>
            <a:r>
              <a:rPr lang="en-US" b="1"/>
              <a:t>Node là gì ?</a:t>
            </a:r>
          </a:p>
          <a:p>
            <a:r>
              <a:rPr lang="vi-VN"/>
              <a:t>Node là một môi trường máy chủ mã nguồn mở, được xây dựng trên bộ công cụ V8 Javascript - một bộ công cụ nổi tiếng của Google. </a:t>
            </a:r>
            <a:endParaRPr lang="en-US"/>
          </a:p>
          <a:p>
            <a:r>
              <a:rPr lang="vi-VN"/>
              <a:t>Nền tảng Node runtime bao gồm mọi thứ mà bạn cần để hoàn thành một chương trình Javascript.</a:t>
            </a:r>
            <a:endParaRPr lang="en-US"/>
          </a:p>
          <a:p>
            <a:pPr marL="0" indent="0">
              <a:buNone/>
            </a:pPr>
            <a:r>
              <a:rPr lang="en-US" b="1"/>
              <a:t>Browser là gì ?</a:t>
            </a:r>
          </a:p>
          <a:p>
            <a:r>
              <a:rPr lang="vi-VN"/>
              <a:t>Browser hay còn gọi là trình duyệt web, bất cứ phần mềm nào cho phép bạn truy cập website, biên dịch được mã HTML, CSS, Javascript và cho phép lưu cookie thì được gọi là Browser.</a:t>
            </a:r>
            <a:endParaRPr lang="en-US"/>
          </a:p>
          <a:p>
            <a:endParaRPr lang="en-US"/>
          </a:p>
          <a:p>
            <a:pPr marL="457200" lvl="1" indent="0">
              <a:buNone/>
            </a:pPr>
            <a:endParaRPr lang="en-US"/>
          </a:p>
          <a:p>
            <a:endParaRPr lang="en-US"/>
          </a:p>
        </p:txBody>
      </p:sp>
    </p:spTree>
    <p:extLst>
      <p:ext uri="{BB962C8B-B14F-4D97-AF65-F5344CB8AC3E}">
        <p14:creationId xmlns:p14="http://schemas.microsoft.com/office/powerpoint/2010/main" val="113973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199" y="1475026"/>
            <a:ext cx="11005969" cy="5056942"/>
          </a:xfrm>
        </p:spPr>
        <p:txBody>
          <a:bodyPr>
            <a:normAutofit/>
          </a:bodyPr>
          <a:lstStyle/>
          <a:p>
            <a:pPr marL="0" indent="0">
              <a:buNone/>
            </a:pPr>
            <a:r>
              <a:rPr lang="vi-VN" b="1"/>
              <a:t>Điểm giống nhau: </a:t>
            </a:r>
            <a:endParaRPr lang="en-US" b="1"/>
          </a:p>
          <a:p>
            <a:pPr marL="0" indent="0">
              <a:buNone/>
            </a:pPr>
            <a:r>
              <a:rPr lang="vi-VN"/>
              <a:t>Cả hai đều là môi trường để thực thi code Javascript. nhưng node thực hiện việc đó ở phía máy chủ (server), còn trình duyệt thực hiện ở phía client. Và cả hai đều cùng sử dụng Javascript engine.</a:t>
            </a:r>
            <a:endParaRPr lang="en-US"/>
          </a:p>
          <a:p>
            <a:endParaRPr lang="en-US"/>
          </a:p>
          <a:p>
            <a:pPr marL="457200" lvl="1" indent="0">
              <a:buNone/>
            </a:pPr>
            <a:endParaRPr lang="en-US"/>
          </a:p>
          <a:p>
            <a:endParaRPr lang="en-US"/>
          </a:p>
        </p:txBody>
      </p:sp>
    </p:spTree>
    <p:extLst>
      <p:ext uri="{BB962C8B-B14F-4D97-AF65-F5344CB8AC3E}">
        <p14:creationId xmlns:p14="http://schemas.microsoft.com/office/powerpoint/2010/main" val="145944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200" y="1141539"/>
            <a:ext cx="11005969" cy="5056942"/>
          </a:xfrm>
        </p:spPr>
        <p:txBody>
          <a:bodyPr>
            <a:normAutofit/>
          </a:bodyPr>
          <a:lstStyle/>
          <a:p>
            <a:pPr marL="0" indent="0">
              <a:buNone/>
            </a:pPr>
            <a:r>
              <a:rPr lang="en-US" b="1"/>
              <a:t>Điểm khác nhau:</a:t>
            </a:r>
          </a:p>
          <a:p>
            <a:pPr lvl="0"/>
            <a:r>
              <a:rPr lang="en-US"/>
              <a:t>Ở Browser, bạn có thể tương tác với DOM hoặc các API (localStorage, sessionStorage,..). Tuy nhiên những thứ đó không tồn tại ở Node. </a:t>
            </a:r>
          </a:p>
          <a:p>
            <a:pPr lvl="0"/>
            <a:r>
              <a:rPr lang="en-US"/>
              <a:t>Bên cạnh đó Node cũng không có các object "document" và "window" và những đối tượng khác có sẵn trong Browser.</a:t>
            </a:r>
          </a:p>
          <a:p>
            <a:pPr lvl="0"/>
            <a:r>
              <a:rPr lang="en-US"/>
              <a:t>Browser không có các API mà Node Js cung cấp trong npm (node package manager).</a:t>
            </a:r>
          </a:p>
          <a:p>
            <a:pPr marL="0" lvl="0" indent="0">
              <a:buNone/>
            </a:pPr>
            <a:endParaRPr lang="en-US"/>
          </a:p>
          <a:p>
            <a:endParaRPr lang="en-US"/>
          </a:p>
          <a:p>
            <a:pPr marL="457200" lvl="1" indent="0">
              <a:buNone/>
            </a:pPr>
            <a:endParaRPr lang="en-US"/>
          </a:p>
          <a:p>
            <a:endParaRPr lang="en-US"/>
          </a:p>
        </p:txBody>
      </p:sp>
    </p:spTree>
    <p:extLst>
      <p:ext uri="{BB962C8B-B14F-4D97-AF65-F5344CB8AC3E}">
        <p14:creationId xmlns:p14="http://schemas.microsoft.com/office/powerpoint/2010/main" val="1021042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200" y="973606"/>
            <a:ext cx="11005969" cy="5728408"/>
          </a:xfrm>
        </p:spPr>
        <p:txBody>
          <a:bodyPr>
            <a:normAutofit/>
          </a:bodyPr>
          <a:lstStyle/>
          <a:p>
            <a:pPr marL="0" indent="0">
              <a:buNone/>
            </a:pPr>
            <a:r>
              <a:rPr lang="en-US" b="1"/>
              <a:t>Điểm khác nhau:</a:t>
            </a:r>
          </a:p>
          <a:p>
            <a:r>
              <a:rPr lang="en-US"/>
              <a:t>Ở NodeJs, bạn có thể kiểm soát được môi trường khi phát triển, và bạn có thể chọn version cho NodeJs. Ở môi trường Browser thì bạn không có nhiều quyền lựa chọn để sử dụng.</a:t>
            </a:r>
          </a:p>
          <a:p>
            <a:pPr lvl="0"/>
            <a:r>
              <a:rPr lang="en-US"/>
              <a:t>Với NodeJs, bạn có thể sử dụng từ khóa "require" để sử dụng các module nhưng ở Browser thì không. Khi bạn sử dụng "require" trong Browser thì trình duyệt sẽ báo lỗi.</a:t>
            </a:r>
          </a:p>
          <a:p>
            <a:pPr lvl="0"/>
            <a:r>
              <a:rPr lang="en-US"/>
              <a:t>Browser có giao diện đồ họa còn Node thì không.</a:t>
            </a:r>
          </a:p>
          <a:p>
            <a:pPr marL="0" indent="0">
              <a:buNone/>
            </a:pPr>
            <a:endParaRPr lang="en-US"/>
          </a:p>
          <a:p>
            <a:pPr marL="0" lvl="0" indent="0">
              <a:buNone/>
            </a:pPr>
            <a:endParaRPr lang="en-US"/>
          </a:p>
          <a:p>
            <a:endParaRPr lang="en-US"/>
          </a:p>
          <a:p>
            <a:pPr marL="457200" lvl="1" indent="0">
              <a:buNone/>
            </a:pPr>
            <a:endParaRPr lang="en-US"/>
          </a:p>
          <a:p>
            <a:endParaRPr lang="en-US"/>
          </a:p>
        </p:txBody>
      </p:sp>
    </p:spTree>
    <p:extLst>
      <p:ext uri="{BB962C8B-B14F-4D97-AF65-F5344CB8AC3E}">
        <p14:creationId xmlns:p14="http://schemas.microsoft.com/office/powerpoint/2010/main" val="192530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452282"/>
            <a:ext cx="10515600" cy="3130679"/>
          </a:xfrm>
        </p:spPr>
        <p:txBody>
          <a:bodyPr>
            <a:normAutofit/>
          </a:bodyPr>
          <a:lstStyle/>
          <a:p>
            <a:pPr fontAlgn="base"/>
            <a:r>
              <a:rPr lang="en-US" noProof="1"/>
              <a:t>Giới thiệu về NodeJS</a:t>
            </a:r>
          </a:p>
          <a:p>
            <a:pPr fontAlgn="base"/>
            <a:r>
              <a:rPr lang="en-US" noProof="1"/>
              <a:t>Sự khác biệt giữa NodeJs và Browser</a:t>
            </a:r>
          </a:p>
          <a:p>
            <a:pPr fontAlgn="base"/>
            <a:r>
              <a:rPr lang="en-US" noProof="1"/>
              <a:t>Làm việc với biến môi trường trong NodeJS</a:t>
            </a:r>
          </a:p>
        </p:txBody>
      </p:sp>
    </p:spTree>
    <p:extLst>
      <p:ext uri="{BB962C8B-B14F-4D97-AF65-F5344CB8AC3E}">
        <p14:creationId xmlns:p14="http://schemas.microsoft.com/office/powerpoint/2010/main" val="1249152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khác biệt giữa Node và Browser</a:t>
            </a:r>
            <a:endParaRPr lang="en-US"/>
          </a:p>
        </p:txBody>
      </p:sp>
      <p:sp>
        <p:nvSpPr>
          <p:cNvPr id="3" name="Content Placeholder 2"/>
          <p:cNvSpPr>
            <a:spLocks noGrp="1"/>
          </p:cNvSpPr>
          <p:nvPr>
            <p:ph idx="1"/>
          </p:nvPr>
        </p:nvSpPr>
        <p:spPr>
          <a:xfrm>
            <a:off x="838200" y="973606"/>
            <a:ext cx="11005969" cy="5728408"/>
          </a:xfrm>
        </p:spPr>
        <p:txBody>
          <a:bodyPr>
            <a:normAutofit/>
          </a:bodyPr>
          <a:lstStyle/>
          <a:p>
            <a:pPr marL="0" indent="0">
              <a:buNone/>
            </a:pPr>
            <a:r>
              <a:rPr lang="en-US" b="1"/>
              <a:t>Điểm khác nhau:</a:t>
            </a:r>
          </a:p>
          <a:p>
            <a:pPr lvl="0"/>
            <a:r>
              <a:rPr lang="en-US"/>
              <a:t>Ở Node, bạn có toàn quyền truy cập hệ thống người dùng. Không giống Browser, NodeJs có thể truy cập hệ thống của bạn như các ứng dụng khác. </a:t>
            </a:r>
          </a:p>
          <a:p>
            <a:pPr lvl="0"/>
            <a:r>
              <a:rPr lang="en-US"/>
              <a:t>Có nghĩa là bạn có thể đọc và ghi trực tiếp từ file system hoặc là thực thi những phần mềm khác. </a:t>
            </a:r>
          </a:p>
          <a:p>
            <a:pPr lvl="0"/>
            <a:r>
              <a:rPr lang="en-US"/>
              <a:t>Bên cạnh đó bạn còn có thể viết một ứng dụng desktop hoàn toàn có thể với NodeJs bao gồm UI thông qua các modules . </a:t>
            </a:r>
          </a:p>
          <a:p>
            <a:pPr lvl="0"/>
            <a:r>
              <a:rPr lang="vi-VN"/>
              <a:t>Một điểm khác biệt nữa là Node.js sử dụng hệ thống module CommonJS, trong khi trong trình duyệt, chúng ta bắt đầu thấy tiêu chuẩn ES modules đang được triển khai.</a:t>
            </a:r>
            <a:endParaRPr lang="en-US"/>
          </a:p>
          <a:p>
            <a:pPr marL="0" indent="0">
              <a:buNone/>
            </a:pPr>
            <a:endParaRPr lang="en-US"/>
          </a:p>
          <a:p>
            <a:pPr marL="0" lvl="0" indent="0">
              <a:buNone/>
            </a:pPr>
            <a:endParaRPr lang="en-US"/>
          </a:p>
          <a:p>
            <a:endParaRPr lang="en-US"/>
          </a:p>
          <a:p>
            <a:pPr marL="457200" lvl="1" indent="0">
              <a:buNone/>
            </a:pPr>
            <a:endParaRPr lang="en-US"/>
          </a:p>
          <a:p>
            <a:endParaRPr lang="en-US"/>
          </a:p>
        </p:txBody>
      </p:sp>
    </p:spTree>
    <p:extLst>
      <p:ext uri="{BB962C8B-B14F-4D97-AF65-F5344CB8AC3E}">
        <p14:creationId xmlns:p14="http://schemas.microsoft.com/office/powerpoint/2010/main" val="129131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838200" y="1507297"/>
            <a:ext cx="10515600" cy="5056942"/>
          </a:xfrm>
        </p:spPr>
        <p:txBody>
          <a:bodyPr>
            <a:normAutofit/>
          </a:bodyPr>
          <a:lstStyle/>
          <a:p>
            <a:pPr marL="0" indent="0">
              <a:buNone/>
            </a:pPr>
            <a:r>
              <a:rPr lang="en-US"/>
              <a:t>Qua bài viết này chúng ta đã tìm hiểu:</a:t>
            </a:r>
          </a:p>
          <a:p>
            <a:pPr lvl="0"/>
            <a:r>
              <a:rPr lang="en-US"/>
              <a:t>Phân biệt sự khác nhau giữa NodeJS và Browsers</a:t>
            </a:r>
          </a:p>
          <a:p>
            <a:pPr marL="0" indent="0">
              <a:buNone/>
            </a:pPr>
            <a:endParaRPr lang="en-US"/>
          </a:p>
        </p:txBody>
      </p:sp>
    </p:spTree>
    <p:extLst>
      <p:ext uri="{BB962C8B-B14F-4D97-AF65-F5344CB8AC3E}">
        <p14:creationId xmlns:p14="http://schemas.microsoft.com/office/powerpoint/2010/main" val="350549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83341"/>
            <a:ext cx="10515600" cy="4797912"/>
          </a:xfrm>
        </p:spPr>
        <p:txBody>
          <a:bodyPr>
            <a:normAutofit/>
          </a:bodyPr>
          <a:lstStyle/>
          <a:p>
            <a:pPr marL="0" indent="0">
              <a:buNone/>
            </a:pPr>
            <a:r>
              <a:rPr lang="en-US" sz="3000" b="1"/>
              <a:t>Giới thiệu</a:t>
            </a:r>
          </a:p>
          <a:p>
            <a:r>
              <a:rPr lang="vi-VN"/>
              <a:t>Environment Variables là các biến được đặt bởi Hệ điều hành. Chúng được tách khỏi logic ứng dụng. </a:t>
            </a:r>
            <a:endParaRPr lang="en-US"/>
          </a:p>
          <a:p>
            <a:r>
              <a:rPr lang="vi-VN"/>
              <a:t>Chúng có thể được truy cập từ các ứng dụng và chương trình thông qua các API khác nhau.</a:t>
            </a:r>
            <a:endParaRPr lang="en-US"/>
          </a:p>
          <a:p>
            <a:r>
              <a:rPr lang="vi-VN"/>
              <a:t>Nếu bạn quan tâm đến việc làm cho ứng dụng của bạn chạy trên bất kỳ máy tính hoặc cloud computing nào </a:t>
            </a:r>
            <a:endParaRPr lang="en-US"/>
          </a:p>
          <a:p>
            <a:r>
              <a:rPr lang="en-US"/>
              <a:t>Thì</a:t>
            </a:r>
            <a:r>
              <a:rPr lang="vi-VN"/>
              <a:t> bạn nên sử dụng Environment Variables để setting các giá trị cho từng môi trường mà bạn mong muốn</a:t>
            </a:r>
            <a:endParaRPr lang="en-US"/>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1558202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83341"/>
            <a:ext cx="10515600" cy="4797912"/>
          </a:xfrm>
        </p:spPr>
        <p:txBody>
          <a:bodyPr>
            <a:normAutofit/>
          </a:bodyPr>
          <a:lstStyle/>
          <a:p>
            <a:pPr marL="0" indent="0">
              <a:buNone/>
            </a:pPr>
            <a:r>
              <a:rPr lang="en-US" b="1"/>
              <a:t>Tạo</a:t>
            </a:r>
            <a:r>
              <a:rPr lang="vi-VN" b="1"/>
              <a:t> file .env</a:t>
            </a:r>
            <a:endParaRPr lang="en-US"/>
          </a:p>
          <a:p>
            <a:r>
              <a:rPr lang="vi-VN"/>
              <a:t>Đầu tiên chúng ta tạo một file .env ở thư mục dự án của các bạn với nội dung là các Environment Variables mà các bạn cần sử dụng như sau</a:t>
            </a:r>
            <a:endParaRPr lang="en-US"/>
          </a:p>
          <a:p>
            <a:pPr marL="0" indent="0">
              <a:buNone/>
            </a:pPr>
            <a:endParaRPr lang="en-US"/>
          </a:p>
          <a:p>
            <a:pPr marL="457200" lvl="1" indent="0">
              <a:buNone/>
            </a:pPr>
            <a:r>
              <a:rPr lang="en-US"/>
              <a:t>NODE_ENV=development</a:t>
            </a:r>
          </a:p>
          <a:p>
            <a:pPr marL="457200" lvl="1" indent="0">
              <a:buNone/>
            </a:pPr>
            <a:r>
              <a:rPr lang="en-US"/>
              <a:t> MONGODB_URI=mongodb://localhost/demodatabase</a:t>
            </a:r>
          </a:p>
          <a:p>
            <a:pPr marL="457200" lvl="1" indent="0">
              <a:buNone/>
            </a:pPr>
            <a:r>
              <a:rPr lang="en-US"/>
              <a:t> SECRETKEY=SecretGarden</a:t>
            </a:r>
          </a:p>
          <a:p>
            <a:pPr marL="457200" lvl="1" indent="0">
              <a:buNone/>
            </a:pPr>
            <a:r>
              <a:rPr lang="en-US"/>
              <a:t> PORT=3000</a:t>
            </a:r>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70871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30779"/>
            <a:ext cx="10515600" cy="4409410"/>
          </a:xfrm>
        </p:spPr>
        <p:txBody>
          <a:bodyPr>
            <a:normAutofit/>
          </a:bodyPr>
          <a:lstStyle/>
          <a:p>
            <a:pPr marL="0" indent="0">
              <a:buNone/>
            </a:pPr>
            <a:r>
              <a:rPr lang="en-US" b="1"/>
              <a:t>Đọc</a:t>
            </a:r>
            <a:r>
              <a:rPr lang="vi-VN" b="1"/>
              <a:t> file .env</a:t>
            </a:r>
            <a:endParaRPr lang="en-US" b="1"/>
          </a:p>
          <a:p>
            <a:pPr marL="0" indent="0">
              <a:buNone/>
            </a:pPr>
            <a:r>
              <a:rPr lang="vi-VN"/>
              <a:t>Khi chúng ta đã có file .env rồi thì giờ chúng ta sẽ nghĩ tới việc làm sao để đọc các Environment Variables trong file .env đó.Vậy các bước như sau:</a:t>
            </a:r>
            <a:endParaRPr lang="en-US"/>
          </a:p>
          <a:p>
            <a:r>
              <a:rPr lang="vi-VN"/>
              <a:t>Tạo package.json file</a:t>
            </a:r>
            <a:endParaRPr lang="en-US"/>
          </a:p>
          <a:p>
            <a:r>
              <a:rPr lang="vi-VN"/>
              <a:t>Install dotenv package</a:t>
            </a:r>
            <a:endParaRPr lang="en-US"/>
          </a:p>
          <a:p>
            <a:r>
              <a:rPr lang="vi-VN"/>
              <a:t>Viết code để đọc the .env</a:t>
            </a:r>
            <a:endParaRPr lang="en-US"/>
          </a:p>
          <a:p>
            <a:pPr marL="0" indent="0">
              <a:buNone/>
            </a:pPr>
            <a:r>
              <a:rPr lang="vi-VN"/>
              <a:t>dotenv là một mô-đun có sẵn trên npm để tải các biến môi trường vào process.env</a:t>
            </a:r>
            <a:endParaRPr lang="en-US"/>
          </a:p>
          <a:p>
            <a:pPr marL="0" indent="0">
              <a:buNone/>
            </a:pPr>
            <a:endParaRPr lang="en-US"/>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193874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30779"/>
            <a:ext cx="10515600" cy="4409410"/>
          </a:xfrm>
        </p:spPr>
        <p:txBody>
          <a:bodyPr>
            <a:normAutofit/>
          </a:bodyPr>
          <a:lstStyle/>
          <a:p>
            <a:pPr marL="0" indent="0">
              <a:buNone/>
            </a:pPr>
            <a:r>
              <a:rPr lang="en-US" b="1"/>
              <a:t>Tạo package.json file</a:t>
            </a:r>
            <a:endParaRPr lang="en-US"/>
          </a:p>
          <a:p>
            <a:pPr marL="0" indent="0">
              <a:buNone/>
            </a:pPr>
            <a:r>
              <a:rPr lang="en-US"/>
              <a:t>Chạy lệnh</a:t>
            </a:r>
          </a:p>
          <a:p>
            <a:pPr marL="0" indent="0">
              <a:buNone/>
            </a:pPr>
            <a:r>
              <a:rPr lang="en-US"/>
              <a:t>	npm init –y</a:t>
            </a:r>
          </a:p>
          <a:p>
            <a:pPr marL="0" indent="0">
              <a:buNone/>
            </a:pPr>
            <a:r>
              <a:rPr lang="vi-VN"/>
              <a:t>Điều này tạo ra một tệp package.json với các cài đặt cơ bản </a:t>
            </a:r>
            <a:endParaRPr lang="en-US"/>
          </a:p>
          <a:p>
            <a:pPr marL="0" indent="0">
              <a:buNone/>
            </a:pPr>
            <a:endParaRPr lang="en-US"/>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1824457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30779"/>
            <a:ext cx="10515600" cy="4409410"/>
          </a:xfrm>
        </p:spPr>
        <p:txBody>
          <a:bodyPr>
            <a:normAutofit/>
          </a:bodyPr>
          <a:lstStyle/>
          <a:p>
            <a:pPr marL="0" indent="0">
              <a:buNone/>
            </a:pPr>
            <a:r>
              <a:rPr lang="vi-VN" b="1"/>
              <a:t>Cài đặt dotenv npm package</a:t>
            </a:r>
            <a:endParaRPr lang="en-US" b="1"/>
          </a:p>
          <a:p>
            <a:pPr marL="0" indent="0">
              <a:buNone/>
            </a:pPr>
            <a:r>
              <a:rPr lang="vi-VN"/>
              <a:t>Cài đặt gói dotenv bằng cách chạy lệnh sau</a:t>
            </a:r>
            <a:endParaRPr lang="en-US"/>
          </a:p>
          <a:p>
            <a:pPr marL="0" indent="0">
              <a:buNone/>
            </a:pPr>
            <a:r>
              <a:rPr lang="en-US"/>
              <a:t>	npm install dotenv</a:t>
            </a:r>
          </a:p>
          <a:p>
            <a:pPr marL="0" indent="0">
              <a:buNone/>
            </a:pPr>
            <a:r>
              <a:rPr lang="vi-VN"/>
              <a:t> </a:t>
            </a:r>
            <a:endParaRPr lang="en-US"/>
          </a:p>
          <a:p>
            <a:pPr marL="0" indent="0">
              <a:buNone/>
            </a:pPr>
            <a:r>
              <a:rPr lang="vi-VN"/>
              <a:t>Điều này sẽ thêm gói dotenv và các tệp của nó vào thư mục node_modules của bạn và tạo một mục trong package.json cho dotenv.</a:t>
            </a:r>
            <a:endParaRPr lang="en-US"/>
          </a:p>
          <a:p>
            <a:pPr marL="0" indent="0">
              <a:buNone/>
            </a:pPr>
            <a:endParaRPr lang="en-US"/>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26999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30779"/>
            <a:ext cx="10515600" cy="4409410"/>
          </a:xfrm>
        </p:spPr>
        <p:txBody>
          <a:bodyPr>
            <a:normAutofit/>
          </a:bodyPr>
          <a:lstStyle/>
          <a:p>
            <a:pPr marL="0" indent="0">
              <a:buNone/>
            </a:pPr>
            <a:r>
              <a:rPr lang="en-US" b="1"/>
              <a:t>Viết code để đọc file .env</a:t>
            </a:r>
          </a:p>
          <a:p>
            <a:pPr marL="0" indent="0">
              <a:buNone/>
            </a:pPr>
            <a:r>
              <a:rPr lang="vi-VN"/>
              <a:t>Đầu tiên ta cần import dotenv vào file app.js </a:t>
            </a:r>
            <a:endParaRPr lang="en-US"/>
          </a:p>
          <a:p>
            <a:pPr marL="0" indent="0">
              <a:buNone/>
            </a:pPr>
            <a:r>
              <a:rPr lang="en-US"/>
              <a:t>	require('dotenv').config();</a:t>
            </a:r>
          </a:p>
          <a:p>
            <a:pPr marL="0" indent="0">
              <a:buNone/>
            </a:pPr>
            <a:r>
              <a:rPr lang="vi-VN"/>
              <a:t>Từ đây chúng ta có thể sử dụng các biến trong file .env mà chúng ta có đã tạo từ đầu, với code như sau :</a:t>
            </a:r>
            <a:endParaRPr lang="en-US"/>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3369303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200" y="1130778"/>
            <a:ext cx="10515600" cy="5076383"/>
          </a:xfrm>
        </p:spPr>
        <p:txBody>
          <a:bodyPr>
            <a:normAutofit/>
          </a:bodyPr>
          <a:lstStyle/>
          <a:p>
            <a:pPr marL="457200" lvl="1" indent="0">
              <a:buNone/>
            </a:pPr>
            <a:r>
              <a:rPr lang="vi-VN"/>
              <a:t>const express = require("express");</a:t>
            </a:r>
            <a:endParaRPr lang="en-US"/>
          </a:p>
          <a:p>
            <a:pPr marL="457200" lvl="1" indent="0">
              <a:buNone/>
            </a:pPr>
            <a:r>
              <a:rPr lang="vi-VN"/>
              <a:t>require("dotenv").config();</a:t>
            </a:r>
            <a:endParaRPr lang="en-US"/>
          </a:p>
          <a:p>
            <a:pPr marL="457200" lvl="1" indent="0">
              <a:buNone/>
            </a:pPr>
            <a:r>
              <a:rPr lang="vi-VN"/>
              <a:t> </a:t>
            </a:r>
            <a:endParaRPr lang="en-US"/>
          </a:p>
          <a:p>
            <a:pPr marL="457200" lvl="1" indent="0">
              <a:buNone/>
            </a:pPr>
            <a:r>
              <a:rPr lang="vi-VN"/>
              <a:t>const app = express();</a:t>
            </a:r>
            <a:endParaRPr lang="en-US"/>
          </a:p>
          <a:p>
            <a:pPr marL="457200" lvl="1" indent="0">
              <a:buNone/>
            </a:pPr>
            <a:r>
              <a:rPr lang="vi-VN"/>
              <a:t>const port = process.env.PORT || 3000;</a:t>
            </a:r>
            <a:endParaRPr lang="en-US"/>
          </a:p>
          <a:p>
            <a:pPr marL="457200" lvl="1" indent="0">
              <a:buNone/>
            </a:pPr>
            <a:r>
              <a:rPr lang="vi-VN"/>
              <a:t> </a:t>
            </a:r>
            <a:endParaRPr lang="en-US"/>
          </a:p>
          <a:p>
            <a:pPr marL="457200" lvl="1" indent="0">
              <a:buNone/>
            </a:pPr>
            <a:r>
              <a:rPr lang="vi-VN"/>
              <a:t>app.listen(port, () =&gt; {</a:t>
            </a:r>
            <a:endParaRPr lang="en-US"/>
          </a:p>
          <a:p>
            <a:pPr marL="457200" lvl="1" indent="0">
              <a:buNone/>
            </a:pPr>
            <a:r>
              <a:rPr lang="vi-VN"/>
              <a:t>  console.log(`Server is running on the port ${port}.`);</a:t>
            </a:r>
            <a:endParaRPr lang="en-US"/>
          </a:p>
          <a:p>
            <a:pPr marL="457200" lvl="1" indent="0">
              <a:buNone/>
            </a:pPr>
            <a:r>
              <a:rPr lang="vi-VN"/>
              <a:t>});</a:t>
            </a:r>
            <a:endParaRPr lang="en-US"/>
          </a:p>
          <a:p>
            <a:pPr marL="0" indent="0">
              <a:buNone/>
            </a:pPr>
            <a:r>
              <a:rPr lang="vi-VN" sz="3000"/>
              <a:t> </a:t>
            </a:r>
            <a:endParaRPr lang="en-US" sz="3000"/>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3354178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Làm việc với biến môi trường trong Node.js</a:t>
            </a:r>
            <a:endParaRPr lang="en-US"/>
          </a:p>
        </p:txBody>
      </p:sp>
      <p:sp>
        <p:nvSpPr>
          <p:cNvPr id="3" name="Content Placeholder 2"/>
          <p:cNvSpPr>
            <a:spLocks noGrp="1"/>
          </p:cNvSpPr>
          <p:nvPr>
            <p:ph idx="1"/>
          </p:nvPr>
        </p:nvSpPr>
        <p:spPr>
          <a:xfrm>
            <a:off x="838199" y="1130778"/>
            <a:ext cx="10844605" cy="5076383"/>
          </a:xfrm>
        </p:spPr>
        <p:txBody>
          <a:bodyPr>
            <a:normAutofit/>
          </a:bodyPr>
          <a:lstStyle/>
          <a:p>
            <a:pPr marL="0" indent="0">
              <a:buNone/>
            </a:pPr>
            <a:r>
              <a:rPr lang="vi-VN"/>
              <a:t>"process.env.PORT" là đoạn code để chúng ta đọc giá trị của Environment Variables PORT trong .env file</a:t>
            </a:r>
            <a:endParaRPr lang="en-US"/>
          </a:p>
          <a:p>
            <a:pPr marL="0" indent="0">
              <a:buNone/>
            </a:pPr>
            <a:r>
              <a:rPr lang="vi-VN" b="1"/>
              <a:t>*Lưu ý</a:t>
            </a:r>
            <a:endParaRPr lang="en-US"/>
          </a:p>
          <a:p>
            <a:pPr marL="0" indent="0">
              <a:buNone/>
            </a:pPr>
            <a:r>
              <a:rPr lang="vi-VN"/>
              <a:t>Để nội dung của .env file không bị thay đổi giữa các môi trường khi update .env file thì bạn sử dụng .gitignore file để quy định việc này, bằng việc thêm .env file vào danh sách ignore</a:t>
            </a:r>
            <a:endParaRPr lang="en-US"/>
          </a:p>
          <a:p>
            <a:pPr marL="0" indent="0">
              <a:buNone/>
            </a:pPr>
            <a:r>
              <a:rPr lang="vi-VN" sz="3000"/>
              <a:t> </a:t>
            </a:r>
            <a:endParaRPr lang="en-US" sz="3000"/>
          </a:p>
          <a:p>
            <a:pPr marL="0" indent="0">
              <a:buNone/>
            </a:pPr>
            <a:endParaRPr lang="en-US"/>
          </a:p>
          <a:p>
            <a:pPr marL="0" indent="0">
              <a:buNone/>
            </a:pPr>
            <a:endParaRPr lang="en-US" b="1"/>
          </a:p>
          <a:p>
            <a:pPr marL="457200" lvl="1" indent="0">
              <a:buNone/>
            </a:pPr>
            <a:endParaRPr lang="en-US"/>
          </a:p>
          <a:p>
            <a:pPr marL="457200" lvl="1" indent="0">
              <a:buNone/>
            </a:pPr>
            <a:endParaRPr lang="en-US"/>
          </a:p>
          <a:p>
            <a:endParaRPr lang="en-US"/>
          </a:p>
        </p:txBody>
      </p:sp>
    </p:spTree>
    <p:extLst>
      <p:ext uri="{BB962C8B-B14F-4D97-AF65-F5344CB8AC3E}">
        <p14:creationId xmlns:p14="http://schemas.microsoft.com/office/powerpoint/2010/main" val="127669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Tổng quan về NodeJs</a:t>
            </a:r>
            <a:endParaRPr lang="en-US"/>
          </a:p>
        </p:txBody>
      </p:sp>
      <p:sp>
        <p:nvSpPr>
          <p:cNvPr id="3" name="Content Placeholder 2"/>
          <p:cNvSpPr>
            <a:spLocks noGrp="1"/>
          </p:cNvSpPr>
          <p:nvPr>
            <p:ph idx="1"/>
          </p:nvPr>
        </p:nvSpPr>
        <p:spPr>
          <a:xfrm>
            <a:off x="838199" y="1382203"/>
            <a:ext cx="10903527" cy="3630861"/>
          </a:xfrm>
        </p:spPr>
        <p:txBody>
          <a:bodyPr>
            <a:normAutofit/>
          </a:bodyPr>
          <a:lstStyle/>
          <a:p>
            <a:pPr marL="0" indent="0">
              <a:buNone/>
            </a:pPr>
            <a:r>
              <a:rPr lang="en-US" b="1"/>
              <a:t>Giới thiệu</a:t>
            </a:r>
            <a:endParaRPr lang="en-US"/>
          </a:p>
          <a:p>
            <a:r>
              <a:rPr lang="vi-VN"/>
              <a:t>Node.js là một môi trường máy chủ mã nguồn mở</a:t>
            </a:r>
            <a:endParaRPr lang="en-US"/>
          </a:p>
          <a:p>
            <a:r>
              <a:rPr lang="vi-VN"/>
              <a:t>Node.js miễn phí</a:t>
            </a:r>
            <a:endParaRPr lang="en-US"/>
          </a:p>
          <a:p>
            <a:r>
              <a:rPr lang="vi-VN"/>
              <a:t>Node.js chạy trên nhiều nền tảng khác nhau (Windows, Linux, Unix, Mac OS X, v.v.)</a:t>
            </a:r>
            <a:endParaRPr lang="en-US"/>
          </a:p>
          <a:p>
            <a:r>
              <a:rPr lang="vi-VN"/>
              <a:t>Node.js sử dụng JavaScript trên máy chủ</a:t>
            </a:r>
            <a:endParaRPr lang="en-US"/>
          </a:p>
          <a:p>
            <a:pPr marL="0" indent="0">
              <a:buNone/>
            </a:pPr>
            <a:endParaRPr lang="en-US" b="1"/>
          </a:p>
        </p:txBody>
      </p:sp>
    </p:spTree>
    <p:extLst>
      <p:ext uri="{BB962C8B-B14F-4D97-AF65-F5344CB8AC3E}">
        <p14:creationId xmlns:p14="http://schemas.microsoft.com/office/powerpoint/2010/main" val="158327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838200" y="1464267"/>
            <a:ext cx="10515600" cy="5056942"/>
          </a:xfrm>
        </p:spPr>
        <p:txBody>
          <a:bodyPr/>
          <a:lstStyle/>
          <a:p>
            <a:pPr marL="0" indent="0">
              <a:buNone/>
            </a:pPr>
            <a:r>
              <a:rPr lang="en-US"/>
              <a:t>Qua bài viết này chúng ta đã tìm hiểu:</a:t>
            </a:r>
          </a:p>
          <a:p>
            <a:pPr lvl="0"/>
            <a:r>
              <a:rPr lang="vi-VN"/>
              <a:t>Cách tạo và làm việc với Environment Variables</a:t>
            </a:r>
            <a:endParaRPr lang="en-US"/>
          </a:p>
          <a:p>
            <a:endParaRPr lang="en-US"/>
          </a:p>
        </p:txBody>
      </p:sp>
    </p:spTree>
    <p:extLst>
      <p:ext uri="{BB962C8B-B14F-4D97-AF65-F5344CB8AC3E}">
        <p14:creationId xmlns:p14="http://schemas.microsoft.com/office/powerpoint/2010/main" val="1779420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200" y="1172584"/>
            <a:ext cx="10515600" cy="5348625"/>
          </a:xfrm>
        </p:spPr>
        <p:txBody>
          <a:bodyPr/>
          <a:lstStyle/>
          <a:p>
            <a:pPr marL="0" indent="0">
              <a:buNone/>
            </a:pPr>
            <a:r>
              <a:rPr lang="en-US" b="1"/>
              <a:t>Tải NodeJS</a:t>
            </a:r>
          </a:p>
          <a:p>
            <a:r>
              <a:rPr lang="vi-VN"/>
              <a:t>Trong trình duyệt web, đến https://nodejs.org/en/download/. Nhấp vào nút Windows Installer để tải xuống phiên bản mặc định mới nhất.</a:t>
            </a:r>
            <a:endParaRPr lang="en-US"/>
          </a:p>
          <a:p>
            <a:endParaRPr lang="en-US"/>
          </a:p>
        </p:txBody>
      </p:sp>
      <p:pic>
        <p:nvPicPr>
          <p:cNvPr id="4" name="Picture 3" descr="Location of download link of NodeJS installer."/>
          <p:cNvPicPr/>
          <p:nvPr/>
        </p:nvPicPr>
        <p:blipFill>
          <a:blip r:embed="rId3">
            <a:extLst>
              <a:ext uri="{28A0092B-C50C-407E-A947-70E740481C1C}">
                <a14:useLocalDpi xmlns:a14="http://schemas.microsoft.com/office/drawing/2010/main" val="0"/>
              </a:ext>
            </a:extLst>
          </a:blip>
          <a:srcRect/>
          <a:stretch>
            <a:fillRect/>
          </a:stretch>
        </p:blipFill>
        <p:spPr bwMode="auto">
          <a:xfrm>
            <a:off x="1168587" y="3147349"/>
            <a:ext cx="5253728" cy="3123444"/>
          </a:xfrm>
          <a:prstGeom prst="rect">
            <a:avLst/>
          </a:prstGeom>
          <a:noFill/>
          <a:ln>
            <a:noFill/>
          </a:ln>
        </p:spPr>
      </p:pic>
    </p:spTree>
    <p:extLst>
      <p:ext uri="{BB962C8B-B14F-4D97-AF65-F5344CB8AC3E}">
        <p14:creationId xmlns:p14="http://schemas.microsoft.com/office/powerpoint/2010/main" val="233723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200" y="1172584"/>
            <a:ext cx="10515600" cy="5348625"/>
          </a:xfrm>
        </p:spPr>
        <p:txBody>
          <a:bodyPr/>
          <a:lstStyle/>
          <a:p>
            <a:pPr marL="0" indent="0">
              <a:buNone/>
            </a:pPr>
            <a:r>
              <a:rPr lang="en-US" b="1"/>
              <a:t>Cài đặt Node.js và NPM</a:t>
            </a:r>
          </a:p>
          <a:p>
            <a:pPr lvl="0"/>
            <a:r>
              <a:rPr lang="vi-VN"/>
              <a:t>Sau khi tải </a:t>
            </a:r>
            <a:r>
              <a:rPr lang="en-US"/>
              <a:t>phần</a:t>
            </a:r>
            <a:r>
              <a:rPr lang="vi-VN"/>
              <a:t> cài đặt, hãy khởi chạy nó. Mở liên kết tải xuống trong trình duyệt của bạn và nhấp vào tệp. Hoặc, đến vị trí bạn đã lưu tệp và nhấp đúp vào nó để khởi chạy.</a:t>
            </a:r>
            <a:endParaRPr lang="en-US"/>
          </a:p>
          <a:p>
            <a:endParaRPr lang="en-US"/>
          </a:p>
        </p:txBody>
      </p:sp>
      <p:pic>
        <p:nvPicPr>
          <p:cNvPr id="5" name="Picture 4" descr="Hướng dẫn cài đặt, cấu hình nodejs, npm trên windows stackjava.com"/>
          <p:cNvPicPr/>
          <p:nvPr/>
        </p:nvPicPr>
        <p:blipFill>
          <a:blip r:embed="rId3">
            <a:extLst>
              <a:ext uri="{28A0092B-C50C-407E-A947-70E740481C1C}">
                <a14:useLocalDpi xmlns:a14="http://schemas.microsoft.com/office/drawing/2010/main" val="0"/>
              </a:ext>
            </a:extLst>
          </a:blip>
          <a:srcRect/>
          <a:stretch>
            <a:fillRect/>
          </a:stretch>
        </p:blipFill>
        <p:spPr bwMode="auto">
          <a:xfrm>
            <a:off x="1108700" y="3033656"/>
            <a:ext cx="4098954" cy="3207854"/>
          </a:xfrm>
          <a:prstGeom prst="rect">
            <a:avLst/>
          </a:prstGeom>
          <a:noFill/>
          <a:ln>
            <a:noFill/>
          </a:ln>
        </p:spPr>
      </p:pic>
    </p:spTree>
    <p:extLst>
      <p:ext uri="{BB962C8B-B14F-4D97-AF65-F5344CB8AC3E}">
        <p14:creationId xmlns:p14="http://schemas.microsoft.com/office/powerpoint/2010/main" val="302825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200" y="1172584"/>
            <a:ext cx="10515600" cy="5348625"/>
          </a:xfrm>
        </p:spPr>
        <p:txBody>
          <a:bodyPr/>
          <a:lstStyle/>
          <a:p>
            <a:pPr lvl="0"/>
            <a:r>
              <a:rPr lang="vi-VN"/>
              <a:t>Hệ thống sẽ hỏi bạn có muốn chạy phần mềm hay không - bấm Run.</a:t>
            </a:r>
            <a:endParaRPr lang="en-US"/>
          </a:p>
          <a:p>
            <a:r>
              <a:rPr lang="vi-VN"/>
              <a:t>Bạn sẽ đến với hướng dẫn thiết lập Node.js - nhấp vào Next.</a:t>
            </a:r>
            <a:endParaRPr lang="en-US"/>
          </a:p>
          <a:p>
            <a:endParaRPr lang="en-US"/>
          </a:p>
        </p:txBody>
      </p:sp>
      <p:pic>
        <p:nvPicPr>
          <p:cNvPr id="6" name="Picture 5" descr="https://stackjava.com/wp-content/uploads/2018/05/install-nodejs-3.png"/>
          <p:cNvPicPr/>
          <p:nvPr/>
        </p:nvPicPr>
        <p:blipFill>
          <a:blip r:embed="rId3">
            <a:extLst>
              <a:ext uri="{28A0092B-C50C-407E-A947-70E740481C1C}">
                <a14:useLocalDpi xmlns:a14="http://schemas.microsoft.com/office/drawing/2010/main" val="0"/>
              </a:ext>
            </a:extLst>
          </a:blip>
          <a:srcRect/>
          <a:stretch>
            <a:fillRect/>
          </a:stretch>
        </p:blipFill>
        <p:spPr bwMode="auto">
          <a:xfrm>
            <a:off x="1115097" y="2710816"/>
            <a:ext cx="4819650" cy="3743325"/>
          </a:xfrm>
          <a:prstGeom prst="rect">
            <a:avLst/>
          </a:prstGeom>
          <a:noFill/>
          <a:ln>
            <a:noFill/>
          </a:ln>
        </p:spPr>
      </p:pic>
    </p:spTree>
    <p:extLst>
      <p:ext uri="{BB962C8B-B14F-4D97-AF65-F5344CB8AC3E}">
        <p14:creationId xmlns:p14="http://schemas.microsoft.com/office/powerpoint/2010/main" val="3703189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200" y="1172584"/>
            <a:ext cx="10515600" cy="5348625"/>
          </a:xfrm>
        </p:spPr>
        <p:txBody>
          <a:bodyPr/>
          <a:lstStyle/>
          <a:p>
            <a:pPr lvl="0"/>
            <a:r>
              <a:rPr lang="vi-VN"/>
              <a:t>Trên màn hình tiếp theo, hãy xem lại thỏa thuận cấp phép. Nhấp vào Next nếu bạn đồng ý với các điều khoản và cài đặt phần mềm.</a:t>
            </a:r>
            <a:endParaRPr lang="en-US"/>
          </a:p>
          <a:p>
            <a:endParaRPr lang="en-US"/>
          </a:p>
        </p:txBody>
      </p:sp>
      <p:pic>
        <p:nvPicPr>
          <p:cNvPr id="5" name="Picture 4" descr="https://stackjava.com/wp-content/uploads/2018/05/install-nodejs-4.png"/>
          <p:cNvPicPr/>
          <p:nvPr/>
        </p:nvPicPr>
        <p:blipFill>
          <a:blip r:embed="rId3">
            <a:extLst>
              <a:ext uri="{28A0092B-C50C-407E-A947-70E740481C1C}">
                <a14:useLocalDpi xmlns:a14="http://schemas.microsoft.com/office/drawing/2010/main" val="0"/>
              </a:ext>
            </a:extLst>
          </a:blip>
          <a:srcRect/>
          <a:stretch>
            <a:fillRect/>
          </a:stretch>
        </p:blipFill>
        <p:spPr bwMode="auto">
          <a:xfrm>
            <a:off x="1158128" y="2482495"/>
            <a:ext cx="4819650" cy="3743325"/>
          </a:xfrm>
          <a:prstGeom prst="rect">
            <a:avLst/>
          </a:prstGeom>
          <a:noFill/>
          <a:ln>
            <a:noFill/>
          </a:ln>
        </p:spPr>
      </p:pic>
    </p:spTree>
    <p:extLst>
      <p:ext uri="{BB962C8B-B14F-4D97-AF65-F5344CB8AC3E}">
        <p14:creationId xmlns:p14="http://schemas.microsoft.com/office/powerpoint/2010/main" val="1365865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200" y="1172584"/>
            <a:ext cx="10515600" cy="5348625"/>
          </a:xfrm>
        </p:spPr>
        <p:txBody>
          <a:bodyPr/>
          <a:lstStyle/>
          <a:p>
            <a:pPr lvl="0"/>
            <a:r>
              <a:rPr lang="vi-VN"/>
              <a:t>Trình cài đặt sẽ nhắc bạn về vị trí cài đặt. Để vị trí mặc định, hoặc trừ khi bạn có nhu cầu cài đặt nó ở một nơi khác - sau đó nhấp vào Next.</a:t>
            </a:r>
            <a:endParaRPr lang="en-US"/>
          </a:p>
          <a:p>
            <a:endParaRPr lang="en-US"/>
          </a:p>
        </p:txBody>
      </p:sp>
      <p:pic>
        <p:nvPicPr>
          <p:cNvPr id="6" name="Picture 5" descr="Hướng dẫn cài đặt, cấu hình nodejs, npm trên windows stackjava.com"/>
          <p:cNvPicPr/>
          <p:nvPr/>
        </p:nvPicPr>
        <p:blipFill>
          <a:blip r:embed="rId3">
            <a:extLst>
              <a:ext uri="{28A0092B-C50C-407E-A947-70E740481C1C}">
                <a14:useLocalDpi xmlns:a14="http://schemas.microsoft.com/office/drawing/2010/main" val="0"/>
              </a:ext>
            </a:extLst>
          </a:blip>
          <a:srcRect/>
          <a:stretch>
            <a:fillRect/>
          </a:stretch>
        </p:blipFill>
        <p:spPr bwMode="auto">
          <a:xfrm>
            <a:off x="1136612" y="2417949"/>
            <a:ext cx="4819650" cy="3743325"/>
          </a:xfrm>
          <a:prstGeom prst="rect">
            <a:avLst/>
          </a:prstGeom>
          <a:noFill/>
          <a:ln>
            <a:noFill/>
          </a:ln>
        </p:spPr>
      </p:pic>
    </p:spTree>
    <p:extLst>
      <p:ext uri="{BB962C8B-B14F-4D97-AF65-F5344CB8AC3E}">
        <p14:creationId xmlns:p14="http://schemas.microsoft.com/office/powerpoint/2010/main" val="1899371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199" y="1172584"/>
            <a:ext cx="10726271" cy="5348625"/>
          </a:xfrm>
        </p:spPr>
        <p:txBody>
          <a:bodyPr/>
          <a:lstStyle/>
          <a:p>
            <a:pPr lvl="0"/>
            <a:r>
              <a:rPr lang="vi-VN"/>
              <a:t>Trình hướng dẫn sẽ cho phép bạn chọn các thành phần để cài đặt hoặc loại bỏ. Một lần nữa, trừ khi bạn có nhu cầu cụ thể, hãy chấp nhận các giá trị mặc định bằng cách nhấp vào Next.</a:t>
            </a:r>
            <a:endParaRPr lang="en-US"/>
          </a:p>
          <a:p>
            <a:endParaRPr lang="en-US"/>
          </a:p>
        </p:txBody>
      </p:sp>
      <p:pic>
        <p:nvPicPr>
          <p:cNvPr id="5" name="Picture 4" descr="Hướng dẫn cài đặt, cấu hình nodejs, npm trên windows stackjava.com"/>
          <p:cNvPicPr/>
          <p:nvPr/>
        </p:nvPicPr>
        <p:blipFill>
          <a:blip r:embed="rId3">
            <a:extLst>
              <a:ext uri="{28A0092B-C50C-407E-A947-70E740481C1C}">
                <a14:useLocalDpi xmlns:a14="http://schemas.microsoft.com/office/drawing/2010/main" val="0"/>
              </a:ext>
            </a:extLst>
          </a:blip>
          <a:srcRect/>
          <a:stretch>
            <a:fillRect/>
          </a:stretch>
        </p:blipFill>
        <p:spPr bwMode="auto">
          <a:xfrm>
            <a:off x="1136613" y="2471737"/>
            <a:ext cx="4819650" cy="3743325"/>
          </a:xfrm>
          <a:prstGeom prst="rect">
            <a:avLst/>
          </a:prstGeom>
          <a:noFill/>
          <a:ln>
            <a:noFill/>
          </a:ln>
        </p:spPr>
      </p:pic>
    </p:spTree>
    <p:extLst>
      <p:ext uri="{BB962C8B-B14F-4D97-AF65-F5344CB8AC3E}">
        <p14:creationId xmlns:p14="http://schemas.microsoft.com/office/powerpoint/2010/main" val="378925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199" y="1172584"/>
            <a:ext cx="10726271" cy="5348625"/>
          </a:xfrm>
        </p:spPr>
        <p:txBody>
          <a:bodyPr/>
          <a:lstStyle/>
          <a:p>
            <a:pPr lvl="0"/>
            <a:r>
              <a:rPr lang="vi-VN"/>
              <a:t>Cuối cùng, nhấp vào nút Install để chạy trình cài đặt. Khi nó kết thúc, hãy nhấp vào </a:t>
            </a:r>
            <a:r>
              <a:rPr lang="en-US"/>
              <a:t>Finish</a:t>
            </a:r>
            <a:r>
              <a:rPr lang="vi-VN"/>
              <a:t>.</a:t>
            </a:r>
            <a:endParaRPr lang="en-US"/>
          </a:p>
          <a:p>
            <a:endParaRPr lang="en-US"/>
          </a:p>
        </p:txBody>
      </p:sp>
      <p:pic>
        <p:nvPicPr>
          <p:cNvPr id="6" name="Picture 5" descr="Hướng dẫn cài đặt, cấu hình nodejs, npm trên windows"/>
          <p:cNvPicPr/>
          <p:nvPr/>
        </p:nvPicPr>
        <p:blipFill>
          <a:blip r:embed="rId3">
            <a:extLst>
              <a:ext uri="{28A0092B-C50C-407E-A947-70E740481C1C}">
                <a14:useLocalDpi xmlns:a14="http://schemas.microsoft.com/office/drawing/2010/main" val="0"/>
              </a:ext>
            </a:extLst>
          </a:blip>
          <a:srcRect/>
          <a:stretch>
            <a:fillRect/>
          </a:stretch>
        </p:blipFill>
        <p:spPr bwMode="auto">
          <a:xfrm>
            <a:off x="1158128" y="2062947"/>
            <a:ext cx="4819650" cy="3743325"/>
          </a:xfrm>
          <a:prstGeom prst="rect">
            <a:avLst/>
          </a:prstGeom>
          <a:noFill/>
          <a:ln>
            <a:noFill/>
          </a:ln>
        </p:spPr>
      </p:pic>
      <p:pic>
        <p:nvPicPr>
          <p:cNvPr id="7" name="Picture 6" descr="https://stackjava.com/wp-content/uploads/2018/05/install-nodejs-9.png"/>
          <p:cNvPicPr/>
          <p:nvPr/>
        </p:nvPicPr>
        <p:blipFill>
          <a:blip r:embed="rId4">
            <a:extLst>
              <a:ext uri="{28A0092B-C50C-407E-A947-70E740481C1C}">
                <a14:useLocalDpi xmlns:a14="http://schemas.microsoft.com/office/drawing/2010/main" val="0"/>
              </a:ext>
            </a:extLst>
          </a:blip>
          <a:srcRect/>
          <a:stretch>
            <a:fillRect/>
          </a:stretch>
        </p:blipFill>
        <p:spPr bwMode="auto">
          <a:xfrm>
            <a:off x="6336198" y="2062947"/>
            <a:ext cx="4819650" cy="3743325"/>
          </a:xfrm>
          <a:prstGeom prst="rect">
            <a:avLst/>
          </a:prstGeom>
          <a:noFill/>
          <a:ln>
            <a:noFill/>
          </a:ln>
        </p:spPr>
      </p:pic>
    </p:spTree>
    <p:extLst>
      <p:ext uri="{BB962C8B-B14F-4D97-AF65-F5344CB8AC3E}">
        <p14:creationId xmlns:p14="http://schemas.microsoft.com/office/powerpoint/2010/main" val="110171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199" y="1172584"/>
            <a:ext cx="10726271" cy="5348625"/>
          </a:xfrm>
        </p:spPr>
        <p:txBody>
          <a:bodyPr/>
          <a:lstStyle/>
          <a:p>
            <a:pPr marL="0" indent="0">
              <a:buNone/>
            </a:pPr>
            <a:r>
              <a:rPr lang="en-US" b="1"/>
              <a:t>Kiểm tra version NodeJs</a:t>
            </a:r>
          </a:p>
          <a:p>
            <a:pPr marL="0" indent="0">
              <a:buNone/>
            </a:pPr>
            <a:r>
              <a:rPr lang="vi-VN"/>
              <a:t>Bây giờ ta cần kiểm tra version của nodejs và npm vừa cài đặt bằng cách mở cửa sổ cmd và nhập 2 lệnh sau:</a:t>
            </a:r>
            <a:endParaRPr lang="en-US"/>
          </a:p>
          <a:p>
            <a:pPr marL="457200" lvl="1" indent="0">
              <a:buNone/>
            </a:pPr>
            <a:endParaRPr lang="en-US"/>
          </a:p>
          <a:p>
            <a:pPr lvl="1"/>
            <a:r>
              <a:rPr lang="en-US"/>
              <a:t>node -v (kiểm trả version nodejs)</a:t>
            </a:r>
          </a:p>
          <a:p>
            <a:pPr lvl="1"/>
            <a:r>
              <a:rPr lang="en-US"/>
              <a:t>npm -v (kiểm tra version npm)</a:t>
            </a:r>
          </a:p>
          <a:p>
            <a:pPr marL="0" indent="0">
              <a:buNone/>
            </a:pPr>
            <a:endParaRPr lang="en-US" b="1"/>
          </a:p>
          <a:p>
            <a:endParaRPr lang="en-US"/>
          </a:p>
        </p:txBody>
      </p:sp>
      <p:pic>
        <p:nvPicPr>
          <p:cNvPr id="8" name="Picture 7" descr="Testing Node JS and NPM on Windows using CMD"/>
          <p:cNvPicPr/>
          <p:nvPr/>
        </p:nvPicPr>
        <p:blipFill>
          <a:blip r:embed="rId3">
            <a:extLst>
              <a:ext uri="{28A0092B-C50C-407E-A947-70E740481C1C}">
                <a14:useLocalDpi xmlns:a14="http://schemas.microsoft.com/office/drawing/2010/main" val="0"/>
              </a:ext>
            </a:extLst>
          </a:blip>
          <a:srcRect/>
          <a:stretch>
            <a:fillRect/>
          </a:stretch>
        </p:blipFill>
        <p:spPr bwMode="auto">
          <a:xfrm>
            <a:off x="1000574" y="4163209"/>
            <a:ext cx="7567662" cy="1625357"/>
          </a:xfrm>
          <a:prstGeom prst="rect">
            <a:avLst/>
          </a:prstGeom>
          <a:noFill/>
          <a:ln>
            <a:noFill/>
          </a:ln>
        </p:spPr>
      </p:pic>
    </p:spTree>
    <p:extLst>
      <p:ext uri="{BB962C8B-B14F-4D97-AF65-F5344CB8AC3E}">
        <p14:creationId xmlns:p14="http://schemas.microsoft.com/office/powerpoint/2010/main" val="1632519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Hướng dẫn cài đặt NodeJs trên Windows</a:t>
            </a:r>
            <a:endParaRPr lang="en-US"/>
          </a:p>
        </p:txBody>
      </p:sp>
      <p:sp>
        <p:nvSpPr>
          <p:cNvPr id="3" name="Content Placeholder 2"/>
          <p:cNvSpPr>
            <a:spLocks noGrp="1"/>
          </p:cNvSpPr>
          <p:nvPr>
            <p:ph idx="1"/>
          </p:nvPr>
        </p:nvSpPr>
        <p:spPr>
          <a:xfrm>
            <a:off x="838199" y="1172584"/>
            <a:ext cx="10726271" cy="5348625"/>
          </a:xfrm>
        </p:spPr>
        <p:txBody>
          <a:bodyPr/>
          <a:lstStyle/>
          <a:p>
            <a:pPr marL="0" indent="0">
              <a:buNone/>
            </a:pPr>
            <a:r>
              <a:rPr lang="en-US" b="1"/>
              <a:t>Cập nhật NodeJs và NPM trên Windows</a:t>
            </a:r>
          </a:p>
          <a:p>
            <a:r>
              <a:rPr lang="vi-VN"/>
              <a:t>Cách dễ nhất để cập nhật Node.js và NPM là tải xuống phiên bản mới nhất của phần mềm. </a:t>
            </a:r>
            <a:endParaRPr lang="en-US"/>
          </a:p>
          <a:p>
            <a:r>
              <a:rPr lang="vi-VN"/>
              <a:t>Trên trang tải Node.js, ngay bên dưới liên kết Windows Installer, sẽ hiển thị phiên bản mới nhất. Bạn có thể so sánh với phiên bản bạn đã cài đặt.</a:t>
            </a:r>
            <a:endParaRPr lang="en-US"/>
          </a:p>
          <a:p>
            <a:r>
              <a:rPr lang="vi-VN"/>
              <a:t>Để nâng cấp, hãy tải xuống phần cài đặt và chạy nó. Trình hướng dẫn cài đặt sẽ ghi đè lên phiên bản cũ và thay thế nó bằng phiên bản mới.</a:t>
            </a:r>
            <a:endParaRPr lang="en-US"/>
          </a:p>
          <a:p>
            <a:pPr marL="0" indent="0">
              <a:buNone/>
            </a:pPr>
            <a:endParaRPr lang="en-US" b="1"/>
          </a:p>
          <a:p>
            <a:endParaRPr lang="en-US"/>
          </a:p>
        </p:txBody>
      </p:sp>
    </p:spTree>
    <p:extLst>
      <p:ext uri="{BB962C8B-B14F-4D97-AF65-F5344CB8AC3E}">
        <p14:creationId xmlns:p14="http://schemas.microsoft.com/office/powerpoint/2010/main" val="398430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p:txBody>
          <a:bodyPr>
            <a:normAutofit/>
          </a:bodyPr>
          <a:lstStyle/>
          <a:p>
            <a:r>
              <a:rPr lang="vi-VN"/>
              <a:t>Node.js là một môi trường chạy JavaScript đa nền tảng và mã nguồn mở. Nó là một công cụ phổ biến cho hầu hết mọi loại dự án!</a:t>
            </a:r>
            <a:endParaRPr lang="en-US"/>
          </a:p>
          <a:p>
            <a:r>
              <a:rPr lang="vi-VN"/>
              <a:t>Node.js chạy công cụ JavaScript V8, cốt lõi của Google Chrome, bên ngoài trình duyệt. Điều này cho phép Node.js hoạt động rất hiệu quả.</a:t>
            </a:r>
            <a:endParaRPr lang="en-US"/>
          </a:p>
          <a:p>
            <a:pPr marL="0" indent="0">
              <a:buNone/>
            </a:pPr>
            <a:endParaRPr lang="en-US"/>
          </a:p>
        </p:txBody>
      </p:sp>
    </p:spTree>
    <p:extLst>
      <p:ext uri="{BB962C8B-B14F-4D97-AF65-F5344CB8AC3E}">
        <p14:creationId xmlns:p14="http://schemas.microsoft.com/office/powerpoint/2010/main" val="1525965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838199" y="1172584"/>
            <a:ext cx="10726271" cy="5348625"/>
          </a:xfrm>
        </p:spPr>
        <p:txBody>
          <a:bodyPr/>
          <a:lstStyle/>
          <a:p>
            <a:pPr marL="0" indent="0">
              <a:buNone/>
            </a:pPr>
            <a:r>
              <a:rPr lang="en-US"/>
              <a:t>Qua bài viết này chúng ta đã tìm hiểu:</a:t>
            </a:r>
          </a:p>
          <a:p>
            <a:pPr lvl="0"/>
            <a:r>
              <a:rPr lang="en-US"/>
              <a:t>Hướng dẫn cài đặt NodeJS trên Windows</a:t>
            </a:r>
          </a:p>
        </p:txBody>
      </p:sp>
    </p:spTree>
    <p:extLst>
      <p:ext uri="{BB962C8B-B14F-4D97-AF65-F5344CB8AC3E}">
        <p14:creationId xmlns:p14="http://schemas.microsoft.com/office/powerpoint/2010/main" val="3348181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3C0E-53A4-DB4F-B69F-6AB433DE625A}"/>
              </a:ext>
            </a:extLst>
          </p:cNvPr>
          <p:cNvSpPr>
            <a:spLocks noGrp="1"/>
          </p:cNvSpPr>
          <p:nvPr>
            <p:ph type="title"/>
          </p:nvPr>
        </p:nvSpPr>
        <p:spPr/>
        <p:txBody>
          <a:bodyPr>
            <a:normAutofit fontScale="90000"/>
          </a:bodyPr>
          <a:lstStyle/>
          <a:p>
            <a:r>
              <a:rPr lang="en-US" dirty="0"/>
              <a:t>[</a:t>
            </a:r>
            <a:r>
              <a:rPr lang="en-US" dirty="0" err="1"/>
              <a:t>Thực</a:t>
            </a:r>
            <a:r>
              <a:rPr lang="en-US" dirty="0"/>
              <a:t> </a:t>
            </a:r>
            <a:r>
              <a:rPr lang="en-US" dirty="0" err="1"/>
              <a:t>hành</a:t>
            </a:r>
            <a:r>
              <a:rPr lang="en-US" dirty="0"/>
              <a:t>]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r>
              <a:rPr lang="en-US" dirty="0"/>
              <a:t> ax + b = 0</a:t>
            </a:r>
            <a:r>
              <a:rPr lang="en-VN" dirty="0"/>
              <a:t> </a:t>
            </a:r>
          </a:p>
        </p:txBody>
      </p:sp>
      <p:sp>
        <p:nvSpPr>
          <p:cNvPr id="3" name="Content Placeholder 2">
            <a:extLst>
              <a:ext uri="{FF2B5EF4-FFF2-40B4-BE49-F238E27FC236}">
                <a16:creationId xmlns:a16="http://schemas.microsoft.com/office/drawing/2014/main" id="{EDC8EEF8-4BCB-744D-B35E-D886A65CA409}"/>
              </a:ext>
            </a:extLst>
          </p:cNvPr>
          <p:cNvSpPr>
            <a:spLocks noGrp="1"/>
          </p:cNvSpPr>
          <p:nvPr>
            <p:ph idx="1"/>
          </p:nvPr>
        </p:nvSpPr>
        <p:spPr/>
        <p:txBody>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vi-VN" dirty="0"/>
              <a:t>Luyện tư duy logic và thuật toán</a:t>
            </a:r>
          </a:p>
          <a:p>
            <a:pPr marL="0" lvl="0" indent="0">
              <a:buNone/>
            </a:pPr>
            <a:endParaRPr lang="en-VN" dirty="0"/>
          </a:p>
          <a:p>
            <a:pPr marL="0" indent="0">
              <a:buNone/>
            </a:pPr>
            <a:r>
              <a:rPr lang="vi-VN" b="1" dirty="0"/>
              <a:t>Mô tả bài toán</a:t>
            </a:r>
            <a:endParaRPr lang="en-VN" b="1" dirty="0"/>
          </a:p>
          <a:p>
            <a:pPr marL="457200" lvl="1" indent="0">
              <a:buNone/>
            </a:pPr>
            <a:r>
              <a:rPr lang="vi-VN" dirty="0"/>
              <a:t>Cho phương trình bật nhất ax + b = 0. Trong đó a và b là hai tham số đã biết. Hãy tìm nghiệm x của phương trình.</a:t>
            </a:r>
            <a:endParaRPr lang="en-VN" dirty="0"/>
          </a:p>
          <a:p>
            <a:endParaRPr lang="en-VN" dirty="0"/>
          </a:p>
        </p:txBody>
      </p:sp>
    </p:spTree>
    <p:extLst>
      <p:ext uri="{BB962C8B-B14F-4D97-AF65-F5344CB8AC3E}">
        <p14:creationId xmlns:p14="http://schemas.microsoft.com/office/powerpoint/2010/main" val="1993041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AFBC-2B0C-EB4D-97D1-A30F544FA170}"/>
              </a:ext>
            </a:extLst>
          </p:cNvPr>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Kiểm</a:t>
            </a:r>
            <a:r>
              <a:rPr lang="en-US" dirty="0"/>
              <a:t> </a:t>
            </a:r>
            <a:r>
              <a:rPr lang="en-US" dirty="0" err="1"/>
              <a:t>tra</a:t>
            </a:r>
            <a:r>
              <a:rPr lang="en-US" dirty="0"/>
              <a:t> </a:t>
            </a:r>
            <a:r>
              <a:rPr lang="en-US" dirty="0" err="1"/>
              <a:t>số</a:t>
            </a:r>
            <a:r>
              <a:rPr lang="en-US" dirty="0"/>
              <a:t> </a:t>
            </a:r>
            <a:r>
              <a:rPr lang="en-US" dirty="0" err="1"/>
              <a:t>nguyên</a:t>
            </a:r>
            <a:r>
              <a:rPr lang="en-US" dirty="0"/>
              <a:t> </a:t>
            </a:r>
            <a:r>
              <a:rPr lang="en-US" dirty="0" err="1"/>
              <a:t>tố</a:t>
            </a:r>
            <a:r>
              <a:rPr lang="en-VN" dirty="0"/>
              <a:t> </a:t>
            </a:r>
          </a:p>
        </p:txBody>
      </p:sp>
      <p:sp>
        <p:nvSpPr>
          <p:cNvPr id="3" name="Content Placeholder 2">
            <a:extLst>
              <a:ext uri="{FF2B5EF4-FFF2-40B4-BE49-F238E27FC236}">
                <a16:creationId xmlns:a16="http://schemas.microsoft.com/office/drawing/2014/main" id="{6C964A41-4FA0-CF4A-93A2-E04AFF9EE697}"/>
              </a:ext>
            </a:extLst>
          </p:cNvPr>
          <p:cNvSpPr>
            <a:spLocks noGrp="1"/>
          </p:cNvSpPr>
          <p:nvPr>
            <p:ph idx="1"/>
          </p:nvPr>
        </p:nvSpPr>
        <p:spPr/>
        <p:txBody>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en-US" dirty="0" err="1"/>
              <a:t>Ôn</a:t>
            </a:r>
            <a:r>
              <a:rPr lang="en-US" dirty="0"/>
              <a:t> </a:t>
            </a:r>
            <a:r>
              <a:rPr lang="en-US" dirty="0" err="1"/>
              <a:t>lại</a:t>
            </a:r>
            <a:r>
              <a:rPr lang="en-US" dirty="0"/>
              <a:t> </a:t>
            </a:r>
            <a:r>
              <a:rPr lang="en-US" dirty="0" err="1"/>
              <a:t>vòng</a:t>
            </a:r>
            <a:r>
              <a:rPr lang="en-US" dirty="0"/>
              <a:t> </a:t>
            </a:r>
            <a:r>
              <a:rPr lang="en-US" dirty="0" err="1"/>
              <a:t>lặp</a:t>
            </a:r>
            <a:r>
              <a:rPr lang="en-US" dirty="0"/>
              <a:t> For</a:t>
            </a:r>
            <a:endParaRPr lang="en-VN" dirty="0"/>
          </a:p>
          <a:p>
            <a:pPr marL="457200" lvl="1" indent="0">
              <a:buNone/>
            </a:pPr>
            <a:r>
              <a:rPr lang="vi-VN" dirty="0"/>
              <a:t>Luyện tư duy logic và thuật toán</a:t>
            </a:r>
          </a:p>
          <a:p>
            <a:pPr marL="0" lvl="0" indent="0">
              <a:buNone/>
            </a:pPr>
            <a:endParaRPr lang="en-VN" dirty="0"/>
          </a:p>
          <a:p>
            <a:pPr marL="0" indent="0">
              <a:buNone/>
            </a:pPr>
            <a:r>
              <a:rPr lang="vi-VN" b="1" dirty="0"/>
              <a:t>Mô tả bài toán</a:t>
            </a:r>
            <a:endParaRPr lang="en-VN" b="1" dirty="0"/>
          </a:p>
          <a:p>
            <a:pPr marL="457200" lvl="1" indent="0">
              <a:buNone/>
            </a:pPr>
            <a:r>
              <a:rPr lang="en-US" dirty="0" err="1"/>
              <a:t>Kiểm</a:t>
            </a:r>
            <a:r>
              <a:rPr lang="en-US" dirty="0"/>
              <a:t> </a:t>
            </a:r>
            <a:r>
              <a:rPr lang="en-US" dirty="0" err="1"/>
              <a:t>tra</a:t>
            </a:r>
            <a:r>
              <a:rPr lang="en-US" dirty="0"/>
              <a:t> </a:t>
            </a:r>
            <a:r>
              <a:rPr lang="en-US" dirty="0" err="1"/>
              <a:t>xem</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tố</a:t>
            </a:r>
            <a:r>
              <a:rPr lang="en-US" dirty="0"/>
              <a:t> hay </a:t>
            </a:r>
            <a:r>
              <a:rPr lang="en-US" dirty="0" err="1"/>
              <a:t>không</a:t>
            </a:r>
            <a:r>
              <a:rPr lang="en-US" dirty="0"/>
              <a:t>. </a:t>
            </a:r>
            <a:r>
              <a:rPr lang="en-US" dirty="0" err="1"/>
              <a:t>Trong</a:t>
            </a:r>
            <a:r>
              <a:rPr lang="en-US" dirty="0"/>
              <a:t> </a:t>
            </a:r>
            <a:r>
              <a:rPr lang="en-US" dirty="0" err="1"/>
              <a:t>đó</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là</a:t>
            </a:r>
            <a:r>
              <a:rPr lang="en-US" dirty="0"/>
              <a:t> </a:t>
            </a:r>
            <a:r>
              <a:rPr lang="en-US" dirty="0" err="1"/>
              <a:t>số</a:t>
            </a:r>
            <a:r>
              <a:rPr lang="en-US" dirty="0"/>
              <a:t> </a:t>
            </a:r>
            <a:r>
              <a:rPr lang="en-US" dirty="0" err="1"/>
              <a:t>bé</a:t>
            </a:r>
            <a:r>
              <a:rPr lang="en-US" dirty="0"/>
              <a:t> </a:t>
            </a:r>
            <a:r>
              <a:rPr lang="en-US" dirty="0" err="1"/>
              <a:t>hơn</a:t>
            </a:r>
            <a:r>
              <a:rPr lang="en-US" dirty="0"/>
              <a:t> 2 </a:t>
            </a:r>
            <a:r>
              <a:rPr lang="en-US" dirty="0" err="1"/>
              <a:t>và</a:t>
            </a:r>
            <a:r>
              <a:rPr lang="en-US" dirty="0"/>
              <a:t> </a:t>
            </a:r>
            <a:r>
              <a:rPr lang="en-US" dirty="0" err="1"/>
              <a:t>chỉ</a:t>
            </a:r>
            <a:r>
              <a:rPr lang="en-US" dirty="0"/>
              <a:t> chia </a:t>
            </a:r>
            <a:r>
              <a:rPr lang="en-US" dirty="0" err="1"/>
              <a:t>hết</a:t>
            </a:r>
            <a:r>
              <a:rPr lang="en-US" dirty="0"/>
              <a:t> </a:t>
            </a:r>
            <a:r>
              <a:rPr lang="en-US" dirty="0" err="1"/>
              <a:t>cho</a:t>
            </a:r>
            <a:r>
              <a:rPr lang="en-US" dirty="0"/>
              <a:t> 1 </a:t>
            </a:r>
            <a:r>
              <a:rPr lang="en-US" dirty="0" err="1"/>
              <a:t>và</a:t>
            </a:r>
            <a:r>
              <a:rPr lang="en-US" dirty="0"/>
              <a:t> </a:t>
            </a:r>
            <a:r>
              <a:rPr lang="en-US" dirty="0" err="1"/>
              <a:t>chính</a:t>
            </a:r>
            <a:r>
              <a:rPr lang="en-US" dirty="0"/>
              <a:t> </a:t>
            </a:r>
            <a:r>
              <a:rPr lang="en-US" dirty="0" err="1"/>
              <a:t>nó</a:t>
            </a:r>
            <a:r>
              <a:rPr lang="en-US" dirty="0"/>
              <a:t>.</a:t>
            </a:r>
            <a:endParaRPr lang="en-VN" dirty="0"/>
          </a:p>
          <a:p>
            <a:pPr marL="0" indent="0">
              <a:buNone/>
            </a:pPr>
            <a:endParaRPr lang="en-VN" dirty="0"/>
          </a:p>
        </p:txBody>
      </p:sp>
    </p:spTree>
    <p:extLst>
      <p:ext uri="{BB962C8B-B14F-4D97-AF65-F5344CB8AC3E}">
        <p14:creationId xmlns:p14="http://schemas.microsoft.com/office/powerpoint/2010/main" val="474654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9709-2012-0848-BA9B-06881867F95E}"/>
              </a:ext>
            </a:extLst>
          </p:cNvPr>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mảng</a:t>
            </a:r>
            <a:r>
              <a:rPr lang="en-VN" dirty="0"/>
              <a:t> </a:t>
            </a:r>
          </a:p>
        </p:txBody>
      </p:sp>
      <p:sp>
        <p:nvSpPr>
          <p:cNvPr id="3" name="Content Placeholder 2">
            <a:extLst>
              <a:ext uri="{FF2B5EF4-FFF2-40B4-BE49-F238E27FC236}">
                <a16:creationId xmlns:a16="http://schemas.microsoft.com/office/drawing/2014/main" id="{90F38BD7-F61D-2D4B-81D0-257AFB2C7AAA}"/>
              </a:ext>
            </a:extLst>
          </p:cNvPr>
          <p:cNvSpPr>
            <a:spLocks noGrp="1"/>
          </p:cNvSpPr>
          <p:nvPr>
            <p:ph idx="1"/>
          </p:nvPr>
        </p:nvSpPr>
        <p:spPr/>
        <p:txBody>
          <a:bodyPr>
            <a:normAutofit/>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en-US" dirty="0" err="1"/>
              <a:t>Ôn</a:t>
            </a:r>
            <a:r>
              <a:rPr lang="en-US" dirty="0"/>
              <a:t> </a:t>
            </a:r>
            <a:r>
              <a:rPr lang="en-US" dirty="0" err="1"/>
              <a:t>lại</a:t>
            </a:r>
            <a:r>
              <a:rPr lang="en-US" dirty="0"/>
              <a:t> </a:t>
            </a:r>
            <a:r>
              <a:rPr lang="en-US" dirty="0" err="1"/>
              <a:t>vòng</a:t>
            </a:r>
            <a:r>
              <a:rPr lang="en-US" dirty="0"/>
              <a:t> </a:t>
            </a:r>
            <a:r>
              <a:rPr lang="en-US" dirty="0" err="1"/>
              <a:t>lặp</a:t>
            </a:r>
            <a:r>
              <a:rPr lang="en-US" dirty="0"/>
              <a:t> For</a:t>
            </a:r>
            <a:endParaRPr lang="en-VN" dirty="0"/>
          </a:p>
          <a:p>
            <a:pPr marL="457200" lvl="1" indent="0">
              <a:buNone/>
            </a:pPr>
            <a:r>
              <a:rPr lang="vi-VN" dirty="0"/>
              <a:t>Luyện tư duy logic và thuật toán</a:t>
            </a:r>
          </a:p>
          <a:p>
            <a:pPr marL="457200" lvl="1" indent="0">
              <a:buNone/>
            </a:pPr>
            <a:endParaRPr lang="en-VN" dirty="0"/>
          </a:p>
          <a:p>
            <a:pPr marL="0" indent="0">
              <a:buNone/>
            </a:pPr>
            <a:r>
              <a:rPr lang="vi-VN" b="1" dirty="0"/>
              <a:t>Mô tả bài toán</a:t>
            </a:r>
            <a:endParaRPr lang="en-VN" b="1" dirty="0"/>
          </a:p>
          <a:p>
            <a:pPr marL="457200" lvl="1" indent="0">
              <a:buNone/>
            </a:pPr>
            <a:r>
              <a:rPr lang="en-US" dirty="0" err="1"/>
              <a:t>Tìm</a:t>
            </a:r>
            <a:r>
              <a:rPr lang="en-US" dirty="0"/>
              <a:t> ra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một</a:t>
            </a:r>
            <a:r>
              <a:rPr lang="en-US" dirty="0"/>
              <a:t> </a:t>
            </a:r>
            <a:r>
              <a:rPr lang="en-US" dirty="0" err="1"/>
              <a:t>mảng</a:t>
            </a:r>
            <a:r>
              <a:rPr lang="en-US" dirty="0"/>
              <a:t> </a:t>
            </a:r>
            <a:r>
              <a:rPr lang="en-US" dirty="0" err="1"/>
              <a:t>các</a:t>
            </a:r>
            <a:r>
              <a:rPr lang="en-US" dirty="0"/>
              <a:t> </a:t>
            </a:r>
            <a:r>
              <a:rPr lang="en-US" dirty="0" err="1"/>
              <a:t>số</a:t>
            </a:r>
            <a:r>
              <a:rPr lang="en-US" dirty="0"/>
              <a:t> </a:t>
            </a:r>
            <a:r>
              <a:rPr lang="en-US" dirty="0" err="1"/>
              <a:t>đã</a:t>
            </a:r>
            <a:r>
              <a:rPr lang="en-US" dirty="0"/>
              <a:t> </a:t>
            </a:r>
            <a:r>
              <a:rPr lang="en-US" dirty="0" err="1"/>
              <a:t>cho</a:t>
            </a:r>
            <a:r>
              <a:rPr lang="en-US" dirty="0"/>
              <a:t>. </a:t>
            </a:r>
            <a:r>
              <a:rPr lang="en-US" dirty="0" err="1"/>
              <a:t>Ví</a:t>
            </a:r>
            <a:r>
              <a:rPr lang="en-US" dirty="0"/>
              <a:t> </a:t>
            </a:r>
            <a:r>
              <a:rPr lang="en-US" dirty="0" err="1"/>
              <a:t>dụ</a:t>
            </a:r>
            <a:r>
              <a:rPr lang="en-US" dirty="0"/>
              <a:t> ta </a:t>
            </a:r>
            <a:r>
              <a:rPr lang="en-US" dirty="0" err="1"/>
              <a:t>có</a:t>
            </a:r>
            <a:r>
              <a:rPr lang="en-US" dirty="0"/>
              <a:t> </a:t>
            </a:r>
            <a:r>
              <a:rPr lang="en-US" dirty="0" err="1"/>
              <a:t>mảng</a:t>
            </a:r>
            <a:r>
              <a:rPr lang="en-US" dirty="0"/>
              <a:t> </a:t>
            </a:r>
            <a:r>
              <a:rPr lang="en-US" dirty="0" err="1"/>
              <a:t>sau</a:t>
            </a:r>
            <a:r>
              <a:rPr lang="en-US" dirty="0"/>
              <a:t>:</a:t>
            </a:r>
            <a:r>
              <a:rPr lang="en-VN" dirty="0"/>
              <a:t> </a:t>
            </a:r>
            <a:r>
              <a:rPr lang="en-US" dirty="0"/>
              <a:t>[2, 5, 6, 456, 2, 76, 1000, 123, 888]</a:t>
            </a:r>
            <a:endParaRPr lang="en-VN" dirty="0"/>
          </a:p>
          <a:p>
            <a:pPr marL="457200" lvl="1" indent="0">
              <a:buNone/>
            </a:pPr>
            <a:r>
              <a:rPr lang="en-US" dirty="0" err="1"/>
              <a:t>Chương</a:t>
            </a:r>
            <a:r>
              <a:rPr lang="en-US" dirty="0"/>
              <a:t> </a:t>
            </a:r>
            <a:r>
              <a:rPr lang="en-US" dirty="0" err="1"/>
              <a:t>trình</a:t>
            </a:r>
            <a:r>
              <a:rPr lang="en-US" dirty="0"/>
              <a:t> </a:t>
            </a:r>
            <a:r>
              <a:rPr lang="en-US" dirty="0" err="1"/>
              <a:t>sẽ</a:t>
            </a:r>
            <a:r>
              <a:rPr lang="en-US" dirty="0"/>
              <a:t> in ra </a:t>
            </a:r>
            <a:r>
              <a:rPr lang="en-US" dirty="0" err="1"/>
              <a:t>số</a:t>
            </a:r>
            <a:r>
              <a:rPr lang="en-US" dirty="0"/>
              <a:t> </a:t>
            </a:r>
            <a:r>
              <a:rPr lang="en-US" dirty="0" err="1"/>
              <a:t>lớn</a:t>
            </a:r>
            <a:r>
              <a:rPr lang="en-US" dirty="0"/>
              <a:t> </a:t>
            </a:r>
            <a:r>
              <a:rPr lang="en-US" dirty="0" err="1"/>
              <a:t>nhất</a:t>
            </a:r>
            <a:r>
              <a:rPr lang="en-US" dirty="0"/>
              <a:t> </a:t>
            </a:r>
            <a:r>
              <a:rPr lang="en-US" dirty="0" err="1"/>
              <a:t>là</a:t>
            </a:r>
            <a:r>
              <a:rPr lang="en-US" dirty="0"/>
              <a:t> 1000</a:t>
            </a:r>
            <a:endParaRPr lang="en-VN" dirty="0"/>
          </a:p>
          <a:p>
            <a:endParaRPr lang="en-VN" dirty="0"/>
          </a:p>
        </p:txBody>
      </p:sp>
    </p:spTree>
    <p:extLst>
      <p:ext uri="{BB962C8B-B14F-4D97-AF65-F5344CB8AC3E}">
        <p14:creationId xmlns:p14="http://schemas.microsoft.com/office/powerpoint/2010/main" val="3833507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DDBF-9C3B-F448-8C48-43DFEBC02566}"/>
              </a:ext>
            </a:extLst>
          </p:cNvPr>
          <p:cNvSpPr>
            <a:spLocks noGrp="1"/>
          </p:cNvSpPr>
          <p:nvPr>
            <p:ph type="title"/>
          </p:nvPr>
        </p:nvSpPr>
        <p:spPr/>
        <p:txBody>
          <a:bodyPr>
            <a:normAutofit fontScale="90000"/>
          </a:bodyPr>
          <a:lstStyle/>
          <a:p>
            <a:r>
              <a:rPr lang="en-US" dirty="0"/>
              <a:t>[</a:t>
            </a:r>
            <a:r>
              <a:rPr lang="en-US" dirty="0" err="1"/>
              <a:t>Thực</a:t>
            </a:r>
            <a:r>
              <a:rPr lang="en-US" dirty="0"/>
              <a:t> </a:t>
            </a:r>
            <a:r>
              <a:rPr lang="en-US" dirty="0" err="1"/>
              <a:t>hành</a:t>
            </a:r>
            <a:r>
              <a:rPr lang="en-US" dirty="0"/>
              <a:t>] </a:t>
            </a:r>
            <a:r>
              <a:rPr lang="en-US" dirty="0" err="1"/>
              <a:t>Tìm</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học</a:t>
            </a:r>
            <a:r>
              <a:rPr lang="en-US" dirty="0"/>
              <a:t> </a:t>
            </a:r>
            <a:r>
              <a:rPr lang="en-US" dirty="0" err="1"/>
              <a:t>sinh</a:t>
            </a:r>
            <a:r>
              <a:rPr lang="en-US" dirty="0"/>
              <a:t> </a:t>
            </a:r>
            <a:r>
              <a:rPr lang="en-US" dirty="0" err="1"/>
              <a:t>trong</a:t>
            </a:r>
            <a:r>
              <a:rPr lang="en-US" dirty="0"/>
              <a:t> </a:t>
            </a:r>
            <a:r>
              <a:rPr lang="en-US" dirty="0" err="1"/>
              <a:t>lớp</a:t>
            </a:r>
            <a:r>
              <a:rPr lang="en-VN" dirty="0"/>
              <a:t> </a:t>
            </a:r>
          </a:p>
        </p:txBody>
      </p:sp>
      <p:sp>
        <p:nvSpPr>
          <p:cNvPr id="3" name="Content Placeholder 2">
            <a:extLst>
              <a:ext uri="{FF2B5EF4-FFF2-40B4-BE49-F238E27FC236}">
                <a16:creationId xmlns:a16="http://schemas.microsoft.com/office/drawing/2014/main" id="{C49CEFF9-F055-E142-BD84-E6F133072900}"/>
              </a:ext>
            </a:extLst>
          </p:cNvPr>
          <p:cNvSpPr>
            <a:spLocks noGrp="1"/>
          </p:cNvSpPr>
          <p:nvPr>
            <p:ph idx="1"/>
          </p:nvPr>
        </p:nvSpPr>
        <p:spPr/>
        <p:txBody>
          <a:bodyPr>
            <a:normAutofit/>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en-US" dirty="0"/>
              <a:t>Thao </a:t>
            </a:r>
            <a:r>
              <a:rPr lang="en-US" dirty="0" err="1"/>
              <a:t>tác</a:t>
            </a:r>
            <a:r>
              <a:rPr lang="en-US" dirty="0"/>
              <a:t> </a:t>
            </a:r>
            <a:r>
              <a:rPr lang="en-US" dirty="0" err="1"/>
              <a:t>với</a:t>
            </a:r>
            <a:r>
              <a:rPr lang="en-US" dirty="0"/>
              <a:t> Array Methods</a:t>
            </a:r>
            <a:endParaRPr lang="en-VN" dirty="0"/>
          </a:p>
          <a:p>
            <a:pPr marL="457200" lvl="1" indent="0">
              <a:buNone/>
            </a:pPr>
            <a:r>
              <a:rPr lang="vi-VN" dirty="0"/>
              <a:t>Luyện tư duy logic và thuật toán</a:t>
            </a:r>
            <a:endParaRPr lang="en-VN" dirty="0"/>
          </a:p>
          <a:p>
            <a:pPr marL="0" indent="0">
              <a:buNone/>
            </a:pPr>
            <a:r>
              <a:rPr lang="vi-VN" b="1" dirty="0"/>
              <a:t>Mô tả bài toán</a:t>
            </a:r>
            <a:endParaRPr lang="en-VN" b="1" dirty="0"/>
          </a:p>
          <a:p>
            <a:pPr marL="457200" lvl="1" indent="0">
              <a:buNone/>
            </a:pPr>
            <a:r>
              <a:rPr lang="en-US" dirty="0"/>
              <a:t>Ta </a:t>
            </a:r>
            <a:r>
              <a:rPr lang="en-US" dirty="0" err="1"/>
              <a:t>có</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học</a:t>
            </a:r>
            <a:r>
              <a:rPr lang="en-US" dirty="0"/>
              <a:t> </a:t>
            </a:r>
            <a:r>
              <a:rPr lang="en-US" dirty="0" err="1"/>
              <a:t>sinh</a:t>
            </a:r>
            <a:r>
              <a:rPr lang="en-US" dirty="0"/>
              <a:t> </a:t>
            </a:r>
            <a:r>
              <a:rPr lang="en-US" dirty="0" err="1"/>
              <a:t>trong</a:t>
            </a:r>
            <a:r>
              <a:rPr lang="en-US" dirty="0"/>
              <a:t> </a:t>
            </a:r>
            <a:r>
              <a:rPr lang="en-US" dirty="0" err="1"/>
              <a:t>lớp</a:t>
            </a:r>
            <a:r>
              <a:rPr lang="en-US" dirty="0"/>
              <a:t> </a:t>
            </a:r>
            <a:r>
              <a:rPr lang="en-US" dirty="0" err="1"/>
              <a:t>được</a:t>
            </a:r>
            <a:r>
              <a:rPr lang="en-US" dirty="0"/>
              <a:t> </a:t>
            </a:r>
          </a:p>
          <a:p>
            <a:pPr marL="457200" lvl="1" indent="0">
              <a:buNone/>
            </a:pPr>
            <a:r>
              <a:rPr lang="en-US" dirty="0" err="1"/>
              <a:t>chứa</a:t>
            </a:r>
            <a:r>
              <a:rPr lang="en-US" dirty="0"/>
              <a:t> </a:t>
            </a:r>
            <a:r>
              <a:rPr lang="en-US" dirty="0" err="1"/>
              <a:t>trong</a:t>
            </a:r>
            <a:r>
              <a:rPr lang="en-US" dirty="0"/>
              <a:t> </a:t>
            </a:r>
            <a:r>
              <a:rPr lang="en-US" dirty="0" err="1"/>
              <a:t>mảng</a:t>
            </a:r>
            <a:r>
              <a:rPr lang="en-US" dirty="0"/>
              <a:t> </a:t>
            </a:r>
            <a:endParaRPr lang="en-VN" dirty="0"/>
          </a:p>
          <a:p>
            <a:pPr marL="457200" lvl="1" indent="0">
              <a:buNone/>
            </a:pPr>
            <a:r>
              <a:rPr lang="en-US" dirty="0" err="1"/>
              <a:t>Hãy</a:t>
            </a:r>
            <a:r>
              <a:rPr lang="en-US" dirty="0"/>
              <a:t> </a:t>
            </a:r>
            <a:r>
              <a:rPr lang="en-US" dirty="0" err="1"/>
              <a:t>tìm</a:t>
            </a:r>
            <a:r>
              <a:rPr lang="en-US" dirty="0"/>
              <a:t> </a:t>
            </a:r>
            <a:r>
              <a:rPr lang="en-US" dirty="0" err="1"/>
              <a:t>để</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lớp</a:t>
            </a:r>
            <a:r>
              <a:rPr lang="en-US" dirty="0"/>
              <a:t> </a:t>
            </a:r>
            <a:r>
              <a:rPr lang="en-US" dirty="0" err="1"/>
              <a:t>học</a:t>
            </a:r>
            <a:r>
              <a:rPr lang="en-US" dirty="0"/>
              <a:t> </a:t>
            </a:r>
            <a:r>
              <a:rPr lang="en-US" dirty="0" err="1"/>
              <a:t>trên</a:t>
            </a:r>
            <a:r>
              <a:rPr lang="en-US" dirty="0"/>
              <a:t>.</a:t>
            </a:r>
            <a:endParaRPr lang="en-VN" dirty="0"/>
          </a:p>
          <a:p>
            <a:endParaRPr lang="en-VN" dirty="0"/>
          </a:p>
        </p:txBody>
      </p:sp>
      <p:pic>
        <p:nvPicPr>
          <p:cNvPr id="4" name="Picture 3">
            <a:extLst>
              <a:ext uri="{FF2B5EF4-FFF2-40B4-BE49-F238E27FC236}">
                <a16:creationId xmlns:a16="http://schemas.microsoft.com/office/drawing/2014/main" id="{6F8BD865-032D-C747-B63B-287E00437D5A}"/>
              </a:ext>
            </a:extLst>
          </p:cNvPr>
          <p:cNvPicPr>
            <a:picLocks noChangeAspect="1"/>
          </p:cNvPicPr>
          <p:nvPr/>
        </p:nvPicPr>
        <p:blipFill>
          <a:blip r:embed="rId3"/>
          <a:stretch>
            <a:fillRect/>
          </a:stretch>
        </p:blipFill>
        <p:spPr>
          <a:xfrm>
            <a:off x="8958064" y="2324100"/>
            <a:ext cx="2871986" cy="3644900"/>
          </a:xfrm>
          <a:prstGeom prst="rect">
            <a:avLst/>
          </a:prstGeom>
        </p:spPr>
      </p:pic>
    </p:spTree>
    <p:extLst>
      <p:ext uri="{BB962C8B-B14F-4D97-AF65-F5344CB8AC3E}">
        <p14:creationId xmlns:p14="http://schemas.microsoft.com/office/powerpoint/2010/main" val="5861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E0E5-D4AC-F84D-96B1-CA1E4D3829DC}"/>
              </a:ext>
            </a:extLst>
          </p:cNvPr>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Tính</a:t>
            </a:r>
            <a:r>
              <a:rPr lang="en-US" dirty="0"/>
              <a:t> </a:t>
            </a:r>
            <a:r>
              <a:rPr lang="en-US" dirty="0" err="1"/>
              <a:t>tiền</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r>
              <a:rPr lang="en-US" dirty="0"/>
              <a:t> </a:t>
            </a:r>
            <a:r>
              <a:rPr lang="en-US" dirty="0" err="1"/>
              <a:t>dựa</a:t>
            </a:r>
            <a:r>
              <a:rPr lang="en-US" dirty="0"/>
              <a:t> </a:t>
            </a:r>
            <a:r>
              <a:rPr lang="en-US" dirty="0" err="1"/>
              <a:t>vào</a:t>
            </a:r>
            <a:r>
              <a:rPr lang="en-US" dirty="0"/>
              <a:t> </a:t>
            </a:r>
            <a:r>
              <a:rPr lang="en-US" dirty="0" err="1"/>
              <a:t>bảng</a:t>
            </a:r>
            <a:r>
              <a:rPr lang="en-US" dirty="0"/>
              <a:t> </a:t>
            </a:r>
            <a:r>
              <a:rPr lang="en-US" dirty="0" err="1"/>
              <a:t>chấm</a:t>
            </a:r>
            <a:r>
              <a:rPr lang="en-US" dirty="0"/>
              <a:t> </a:t>
            </a:r>
            <a:r>
              <a:rPr lang="en-US" dirty="0" err="1"/>
              <a:t>công</a:t>
            </a:r>
            <a:r>
              <a:rPr lang="en-VN" dirty="0"/>
              <a:t> </a:t>
            </a:r>
          </a:p>
        </p:txBody>
      </p:sp>
      <p:sp>
        <p:nvSpPr>
          <p:cNvPr id="3" name="Content Placeholder 2">
            <a:extLst>
              <a:ext uri="{FF2B5EF4-FFF2-40B4-BE49-F238E27FC236}">
                <a16:creationId xmlns:a16="http://schemas.microsoft.com/office/drawing/2014/main" id="{203ED349-CEE4-4846-968A-F38F0C57BA32}"/>
              </a:ext>
            </a:extLst>
          </p:cNvPr>
          <p:cNvSpPr>
            <a:spLocks noGrp="1"/>
          </p:cNvSpPr>
          <p:nvPr>
            <p:ph idx="1"/>
          </p:nvPr>
        </p:nvSpPr>
        <p:spPr/>
        <p:txBody>
          <a:bodyPr>
            <a:normAutofit/>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vi-VN" dirty="0"/>
              <a:t>Ôn lại kiến thức về mảng và Array Methods</a:t>
            </a:r>
            <a:endParaRPr lang="en-VN" dirty="0"/>
          </a:p>
          <a:p>
            <a:pPr marL="457200" lvl="1" indent="0">
              <a:buNone/>
            </a:pPr>
            <a:r>
              <a:rPr lang="vi-VN" dirty="0"/>
              <a:t>Luyện tư duy logic và thuật toán</a:t>
            </a:r>
            <a:endParaRPr lang="en-VN" dirty="0"/>
          </a:p>
          <a:p>
            <a:pPr marL="0" indent="0">
              <a:buNone/>
            </a:pPr>
            <a:r>
              <a:rPr lang="vi-VN" b="1" dirty="0"/>
              <a:t>Mô tả</a:t>
            </a:r>
            <a:endParaRPr lang="en-VN" b="1" dirty="0"/>
          </a:p>
          <a:p>
            <a:pPr marL="457200" lvl="1" indent="0">
              <a:buNone/>
            </a:pPr>
            <a:r>
              <a:rPr lang="vi-VN" dirty="0"/>
              <a:t>Cho thông tin của một nhân viên như sau:</a:t>
            </a:r>
            <a:endParaRPr lang="en-VN" dirty="0"/>
          </a:p>
          <a:p>
            <a:pPr marL="457200" lvl="1" indent="0">
              <a:buNone/>
            </a:pPr>
            <a:r>
              <a:rPr lang="en-US" dirty="0" err="1"/>
              <a:t>Dựa</a:t>
            </a:r>
            <a:r>
              <a:rPr lang="en-US" dirty="0"/>
              <a:t> </a:t>
            </a:r>
            <a:r>
              <a:rPr lang="en-US" dirty="0" err="1"/>
              <a:t>vào</a:t>
            </a:r>
            <a:r>
              <a:rPr lang="en-US" dirty="0"/>
              <a:t> </a:t>
            </a:r>
            <a:r>
              <a:rPr lang="en-US" dirty="0" err="1"/>
              <a:t>hourlyRate</a:t>
            </a:r>
            <a:r>
              <a:rPr lang="en-US" dirty="0"/>
              <a:t> </a:t>
            </a:r>
            <a:r>
              <a:rPr lang="en-US" dirty="0" err="1"/>
              <a:t>và</a:t>
            </a:r>
            <a:r>
              <a:rPr lang="en-US" dirty="0"/>
              <a:t> timesheets </a:t>
            </a:r>
            <a:r>
              <a:rPr lang="en-US" dirty="0" err="1"/>
              <a:t>để</a:t>
            </a:r>
            <a:r>
              <a:rPr lang="en-US" dirty="0"/>
              <a:t> </a:t>
            </a:r>
            <a:r>
              <a:rPr lang="en-US" dirty="0" err="1"/>
              <a:t>tính</a:t>
            </a:r>
            <a:r>
              <a:rPr lang="en-US" dirty="0"/>
              <a:t> </a:t>
            </a:r>
          </a:p>
          <a:p>
            <a:pPr marL="457200" lvl="1" indent="0">
              <a:buNone/>
            </a:pPr>
            <a:r>
              <a:rPr lang="en-US" dirty="0"/>
              <a:t>ra </a:t>
            </a:r>
            <a:r>
              <a:rPr lang="en-US" dirty="0" err="1"/>
              <a:t>lương</a:t>
            </a:r>
            <a:r>
              <a:rPr lang="en-US" dirty="0"/>
              <a:t> </a:t>
            </a:r>
            <a:r>
              <a:rPr lang="en-US" dirty="0" err="1"/>
              <a:t>của</a:t>
            </a:r>
            <a:r>
              <a:rPr lang="en-US" dirty="0"/>
              <a:t> </a:t>
            </a:r>
            <a:r>
              <a:rPr lang="en-US" dirty="0" err="1"/>
              <a:t>người</a:t>
            </a:r>
            <a:r>
              <a:rPr lang="en-US" dirty="0"/>
              <a:t> </a:t>
            </a:r>
            <a:r>
              <a:rPr lang="en-US" dirty="0" err="1"/>
              <a:t>này</a:t>
            </a:r>
            <a:r>
              <a:rPr lang="en-US" dirty="0"/>
              <a:t>.</a:t>
            </a:r>
            <a:br>
              <a:rPr lang="en-US" dirty="0"/>
            </a:br>
            <a:endParaRPr lang="en-VN" dirty="0"/>
          </a:p>
        </p:txBody>
      </p:sp>
      <p:pic>
        <p:nvPicPr>
          <p:cNvPr id="4" name="Picture 3">
            <a:extLst>
              <a:ext uri="{FF2B5EF4-FFF2-40B4-BE49-F238E27FC236}">
                <a16:creationId xmlns:a16="http://schemas.microsoft.com/office/drawing/2014/main" id="{A3FF351D-0570-7243-B502-819F1A534BA7}"/>
              </a:ext>
            </a:extLst>
          </p:cNvPr>
          <p:cNvPicPr>
            <a:picLocks noChangeAspect="1"/>
          </p:cNvPicPr>
          <p:nvPr/>
        </p:nvPicPr>
        <p:blipFill>
          <a:blip r:embed="rId3"/>
          <a:stretch>
            <a:fillRect/>
          </a:stretch>
        </p:blipFill>
        <p:spPr>
          <a:xfrm>
            <a:off x="9280580" y="2047959"/>
            <a:ext cx="2284228" cy="4650622"/>
          </a:xfrm>
          <a:prstGeom prst="rect">
            <a:avLst/>
          </a:prstGeom>
        </p:spPr>
      </p:pic>
    </p:spTree>
    <p:extLst>
      <p:ext uri="{BB962C8B-B14F-4D97-AF65-F5344CB8AC3E}">
        <p14:creationId xmlns:p14="http://schemas.microsoft.com/office/powerpoint/2010/main" val="2451110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F9B-451B-384B-AFA1-824469FBCDF7}"/>
              </a:ext>
            </a:extLst>
          </p:cNvPr>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Chọn</a:t>
            </a:r>
            <a:r>
              <a:rPr lang="en-US" dirty="0"/>
              <a:t> ra </a:t>
            </a:r>
            <a:r>
              <a:rPr lang="en-US" dirty="0" err="1"/>
              <a:t>các</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thuộc</a:t>
            </a:r>
            <a:r>
              <a:rPr lang="en-US" dirty="0"/>
              <a:t> </a:t>
            </a:r>
            <a:r>
              <a:rPr lang="en-US" dirty="0" err="1"/>
              <a:t>Thành</a:t>
            </a:r>
            <a:r>
              <a:rPr lang="en-US" dirty="0"/>
              <a:t> </a:t>
            </a:r>
            <a:r>
              <a:rPr lang="en-US" dirty="0" err="1"/>
              <a:t>Phố</a:t>
            </a:r>
            <a:r>
              <a:rPr lang="en-US" dirty="0"/>
              <a:t> </a:t>
            </a:r>
            <a:r>
              <a:rPr lang="en-US" dirty="0" err="1"/>
              <a:t>Hà</a:t>
            </a:r>
            <a:r>
              <a:rPr lang="en-US" dirty="0"/>
              <a:t> </a:t>
            </a:r>
            <a:r>
              <a:rPr lang="en-US" dirty="0" err="1"/>
              <a:t>Nội</a:t>
            </a:r>
            <a:r>
              <a:rPr lang="en-VN" dirty="0"/>
              <a:t> </a:t>
            </a:r>
          </a:p>
        </p:txBody>
      </p:sp>
      <p:sp>
        <p:nvSpPr>
          <p:cNvPr id="3" name="Content Placeholder 2">
            <a:extLst>
              <a:ext uri="{FF2B5EF4-FFF2-40B4-BE49-F238E27FC236}">
                <a16:creationId xmlns:a16="http://schemas.microsoft.com/office/drawing/2014/main" id="{13A2CD73-84DF-164C-B2ED-8FB26113F7F5}"/>
              </a:ext>
            </a:extLst>
          </p:cNvPr>
          <p:cNvSpPr>
            <a:spLocks noGrp="1"/>
          </p:cNvSpPr>
          <p:nvPr>
            <p:ph idx="1"/>
          </p:nvPr>
        </p:nvSpPr>
        <p:spPr/>
        <p:txBody>
          <a:bodyPr>
            <a:normAutofit/>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en-US" dirty="0" err="1"/>
              <a:t>Luyện</a:t>
            </a:r>
            <a:r>
              <a:rPr lang="en-US" dirty="0"/>
              <a:t> </a:t>
            </a:r>
            <a:r>
              <a:rPr lang="en-US" dirty="0" err="1"/>
              <a:t>tập</a:t>
            </a:r>
            <a:r>
              <a:rPr lang="en-US" dirty="0"/>
              <a:t> </a:t>
            </a:r>
            <a:r>
              <a:rPr lang="en-US" dirty="0" err="1"/>
              <a:t>với</a:t>
            </a:r>
            <a:r>
              <a:rPr lang="en-US" dirty="0"/>
              <a:t> </a:t>
            </a:r>
            <a:r>
              <a:rPr lang="en-US" dirty="0" err="1"/>
              <a:t>kiểu</a:t>
            </a:r>
            <a:r>
              <a:rPr lang="en-US" dirty="0"/>
              <a:t> </a:t>
            </a:r>
            <a:r>
              <a:rPr lang="en-US" dirty="0" err="1"/>
              <a:t>dữ</a:t>
            </a:r>
            <a:r>
              <a:rPr lang="en-US" dirty="0"/>
              <a:t> </a:t>
            </a:r>
            <a:r>
              <a:rPr lang="en-US" dirty="0" err="1"/>
              <a:t>liệu</a:t>
            </a:r>
            <a:r>
              <a:rPr lang="en-US" dirty="0"/>
              <a:t> String</a:t>
            </a:r>
            <a:endParaRPr lang="en-VN" dirty="0"/>
          </a:p>
          <a:p>
            <a:pPr marL="457200" lvl="1" indent="0">
              <a:buNone/>
            </a:pPr>
            <a:r>
              <a:rPr lang="vi-VN" dirty="0"/>
              <a:t>Ôn lại kiến thức về mảng và Array Methods</a:t>
            </a:r>
            <a:endParaRPr lang="en-VN" dirty="0"/>
          </a:p>
          <a:p>
            <a:pPr marL="457200" lvl="1" indent="0">
              <a:buNone/>
            </a:pPr>
            <a:r>
              <a:rPr lang="vi-VN" dirty="0"/>
              <a:t>Luyện tư duy logic và thuật toán</a:t>
            </a:r>
            <a:endParaRPr lang="en-VN" dirty="0"/>
          </a:p>
          <a:p>
            <a:pPr marL="0" indent="0">
              <a:buNone/>
            </a:pPr>
            <a:r>
              <a:rPr lang="vi-VN" b="1" dirty="0"/>
              <a:t>Mô tả</a:t>
            </a:r>
            <a:endParaRPr lang="en-VN" b="1" dirty="0"/>
          </a:p>
          <a:p>
            <a:pPr marL="457200" lvl="1" indent="0">
              <a:buNone/>
            </a:pPr>
            <a:r>
              <a:rPr lang="en-US" dirty="0"/>
              <a:t>Ta </a:t>
            </a:r>
            <a:r>
              <a:rPr lang="en-US" dirty="0" err="1"/>
              <a:t>đã</a:t>
            </a:r>
            <a:r>
              <a:rPr lang="en-US" dirty="0"/>
              <a:t> </a:t>
            </a:r>
            <a:r>
              <a:rPr lang="en-US" dirty="0" err="1"/>
              <a:t>biết</a:t>
            </a:r>
            <a:r>
              <a:rPr lang="en-US" dirty="0"/>
              <a:t> </a:t>
            </a:r>
            <a:r>
              <a:rPr lang="en-US" dirty="0" err="1"/>
              <a:t>các</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tại</a:t>
            </a:r>
            <a:r>
              <a:rPr lang="en-US" dirty="0"/>
              <a:t> </a:t>
            </a:r>
            <a:r>
              <a:rPr lang="en-US" dirty="0" err="1"/>
              <a:t>thủ</a:t>
            </a:r>
            <a:r>
              <a:rPr lang="en-US" dirty="0"/>
              <a:t> </a:t>
            </a:r>
            <a:r>
              <a:rPr lang="en-US" dirty="0" err="1"/>
              <a:t>đô</a:t>
            </a:r>
            <a:r>
              <a:rPr lang="en-US" dirty="0"/>
              <a:t> </a:t>
            </a:r>
            <a:r>
              <a:rPr lang="en-US" dirty="0" err="1"/>
              <a:t>Hà</a:t>
            </a:r>
            <a:r>
              <a:rPr lang="en-US" dirty="0"/>
              <a:t> </a:t>
            </a:r>
            <a:r>
              <a:rPr lang="en-US" dirty="0" err="1"/>
              <a:t>Nội</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các</a:t>
            </a:r>
            <a:r>
              <a:rPr lang="en-US" dirty="0"/>
              <a:t> </a:t>
            </a:r>
            <a:r>
              <a:rPr lang="en-US" dirty="0" err="1"/>
              <a:t>số</a:t>
            </a:r>
            <a:r>
              <a:rPr lang="en-US" dirty="0"/>
              <a:t> '29', '30', '31', '32', '33', '40'</a:t>
            </a:r>
            <a:endParaRPr lang="en-VN" dirty="0"/>
          </a:p>
          <a:p>
            <a:pPr marL="457200" lvl="1" indent="0">
              <a:buNone/>
            </a:pPr>
            <a:r>
              <a:rPr lang="en-US" dirty="0"/>
              <a:t>Cho </a:t>
            </a:r>
            <a:r>
              <a:rPr lang="en-US" dirty="0" err="1"/>
              <a:t>một</a:t>
            </a:r>
            <a:r>
              <a:rPr lang="en-US" dirty="0"/>
              <a:t> </a:t>
            </a:r>
            <a:r>
              <a:rPr lang="en-US" dirty="0" err="1"/>
              <a:t>mảng</a:t>
            </a:r>
            <a:r>
              <a:rPr lang="en-US" dirty="0"/>
              <a:t> </a:t>
            </a:r>
            <a:r>
              <a:rPr lang="en-US" dirty="0" err="1"/>
              <a:t>các</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bất</a:t>
            </a:r>
            <a:r>
              <a:rPr lang="en-US" dirty="0"/>
              <a:t> </a:t>
            </a:r>
            <a:r>
              <a:rPr lang="en-US" dirty="0" err="1"/>
              <a:t>kì</a:t>
            </a:r>
            <a:r>
              <a:rPr lang="en-US" dirty="0"/>
              <a:t> </a:t>
            </a:r>
            <a:r>
              <a:rPr lang="en-US" dirty="0" err="1"/>
              <a:t>trong</a:t>
            </a:r>
            <a:r>
              <a:rPr lang="en-US" dirty="0"/>
              <a:t> </a:t>
            </a:r>
            <a:r>
              <a:rPr lang="en-US" dirty="0" err="1"/>
              <a:t>thực</a:t>
            </a:r>
            <a:r>
              <a:rPr lang="en-US" dirty="0"/>
              <a:t> </a:t>
            </a:r>
            <a:r>
              <a:rPr lang="en-US" dirty="0" err="1"/>
              <a:t>tế</a:t>
            </a:r>
            <a:r>
              <a:rPr lang="en-US" dirty="0"/>
              <a:t>, </a:t>
            </a:r>
            <a:r>
              <a:rPr lang="en-US" dirty="0" err="1"/>
              <a:t>hãy</a:t>
            </a:r>
            <a:r>
              <a:rPr lang="en-US" dirty="0"/>
              <a:t> in ra </a:t>
            </a:r>
            <a:r>
              <a:rPr lang="en-US" dirty="0" err="1"/>
              <a:t>các</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được</a:t>
            </a:r>
            <a:r>
              <a:rPr lang="en-US" dirty="0"/>
              <a:t> </a:t>
            </a:r>
            <a:r>
              <a:rPr lang="en-US" dirty="0" err="1"/>
              <a:t>đang</a:t>
            </a:r>
            <a:r>
              <a:rPr lang="en-US" dirty="0"/>
              <a:t> </a:t>
            </a:r>
            <a:r>
              <a:rPr lang="en-US" dirty="0" err="1"/>
              <a:t>kí</a:t>
            </a:r>
            <a:r>
              <a:rPr lang="en-US" dirty="0"/>
              <a:t> </a:t>
            </a:r>
            <a:r>
              <a:rPr lang="en-US" dirty="0" err="1"/>
              <a:t>tại</a:t>
            </a:r>
            <a:r>
              <a:rPr lang="en-US" dirty="0"/>
              <a:t> </a:t>
            </a:r>
            <a:r>
              <a:rPr lang="en-US" dirty="0" err="1"/>
              <a:t>Hà</a:t>
            </a:r>
            <a:r>
              <a:rPr lang="en-US" dirty="0"/>
              <a:t> </a:t>
            </a:r>
            <a:r>
              <a:rPr lang="en-US" dirty="0" err="1"/>
              <a:t>Nội</a:t>
            </a:r>
            <a:r>
              <a:rPr lang="en-US" dirty="0"/>
              <a:t>.</a:t>
            </a:r>
            <a:endParaRPr lang="en-VN" dirty="0"/>
          </a:p>
          <a:p>
            <a:endParaRPr lang="en-VN" dirty="0"/>
          </a:p>
        </p:txBody>
      </p:sp>
    </p:spTree>
    <p:extLst>
      <p:ext uri="{BB962C8B-B14F-4D97-AF65-F5344CB8AC3E}">
        <p14:creationId xmlns:p14="http://schemas.microsoft.com/office/powerpoint/2010/main" val="234277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78BC-CB69-CC49-AF45-9D48B467816C}"/>
              </a:ext>
            </a:extLst>
          </p:cNvPr>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Tìm</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học</a:t>
            </a:r>
            <a:r>
              <a:rPr lang="en-US" dirty="0"/>
              <a:t> </a:t>
            </a:r>
            <a:r>
              <a:rPr lang="en-US" dirty="0" err="1"/>
              <a:t>sinh</a:t>
            </a:r>
            <a:r>
              <a:rPr lang="en-US" dirty="0"/>
              <a:t> </a:t>
            </a:r>
            <a:r>
              <a:rPr lang="en-US" dirty="0" err="1"/>
              <a:t>nam</a:t>
            </a:r>
            <a:r>
              <a:rPr lang="en-US" dirty="0"/>
              <a:t> </a:t>
            </a:r>
            <a:r>
              <a:rPr lang="en-US" dirty="0" err="1"/>
              <a:t>và</a:t>
            </a:r>
            <a:r>
              <a:rPr lang="en-US" dirty="0"/>
              <a:t> </a:t>
            </a:r>
            <a:r>
              <a:rPr lang="en-US" dirty="0" err="1"/>
              <a:t>nữ</a:t>
            </a:r>
            <a:r>
              <a:rPr lang="en-US" dirty="0"/>
              <a:t> </a:t>
            </a:r>
            <a:r>
              <a:rPr lang="en-US" dirty="0" err="1"/>
              <a:t>trong</a:t>
            </a:r>
            <a:r>
              <a:rPr lang="en-US" dirty="0"/>
              <a:t> </a:t>
            </a:r>
            <a:r>
              <a:rPr lang="en-US" dirty="0" err="1"/>
              <a:t>lớp</a:t>
            </a:r>
            <a:r>
              <a:rPr lang="en-VN" dirty="0"/>
              <a:t> </a:t>
            </a:r>
          </a:p>
        </p:txBody>
      </p:sp>
      <p:sp>
        <p:nvSpPr>
          <p:cNvPr id="3" name="Content Placeholder 2">
            <a:extLst>
              <a:ext uri="{FF2B5EF4-FFF2-40B4-BE49-F238E27FC236}">
                <a16:creationId xmlns:a16="http://schemas.microsoft.com/office/drawing/2014/main" id="{B2FF1884-5D5A-6A40-A3C4-233B6BC33883}"/>
              </a:ext>
            </a:extLst>
          </p:cNvPr>
          <p:cNvSpPr>
            <a:spLocks noGrp="1"/>
          </p:cNvSpPr>
          <p:nvPr>
            <p:ph idx="1"/>
          </p:nvPr>
        </p:nvSpPr>
        <p:spPr/>
        <p:txBody>
          <a:bodyPr>
            <a:normAutofit/>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vi-VN" dirty="0"/>
              <a:t>Ôn lại kiến thức về mảng và Array Methods</a:t>
            </a:r>
            <a:endParaRPr lang="en-VN" dirty="0"/>
          </a:p>
          <a:p>
            <a:pPr marL="457200" lvl="1" indent="0">
              <a:buNone/>
            </a:pPr>
            <a:r>
              <a:rPr lang="vi-VN" dirty="0"/>
              <a:t>Luyện tư duy logic và thuật toán</a:t>
            </a:r>
            <a:endParaRPr lang="en-VN" dirty="0"/>
          </a:p>
          <a:p>
            <a:pPr marL="0" indent="0">
              <a:buNone/>
            </a:pPr>
            <a:r>
              <a:rPr lang="vi-VN" b="1" dirty="0"/>
              <a:t>Mô tả</a:t>
            </a:r>
            <a:endParaRPr lang="en-VN" b="1" dirty="0"/>
          </a:p>
          <a:p>
            <a:pPr marL="457200" lvl="1" indent="0">
              <a:buNone/>
            </a:pPr>
            <a:r>
              <a:rPr lang="vi-VN" dirty="0"/>
              <a:t>Cho danh sách các học sinh trong lớp học </a:t>
            </a:r>
          </a:p>
          <a:p>
            <a:pPr marL="457200" lvl="1" indent="0">
              <a:buNone/>
            </a:pPr>
            <a:r>
              <a:rPr lang="vi-VN" dirty="0"/>
              <a:t>dưới dạng mảng các object như sau:</a:t>
            </a:r>
            <a:endParaRPr lang="en-VN" dirty="0"/>
          </a:p>
          <a:p>
            <a:pPr marL="457200" lvl="1" indent="0">
              <a:buNone/>
            </a:pPr>
            <a:r>
              <a:rPr lang="vi-VN" dirty="0"/>
              <a:t>Hãy tính ra điểm trung bình của các bạn </a:t>
            </a:r>
          </a:p>
          <a:p>
            <a:pPr marL="457200" lvl="1" indent="0">
              <a:buNone/>
            </a:pPr>
            <a:r>
              <a:rPr lang="vi-VN" dirty="0"/>
              <a:t>nam và các bạn nữ trong lớp.</a:t>
            </a:r>
            <a:endParaRPr lang="en-VN" dirty="0"/>
          </a:p>
          <a:p>
            <a:endParaRPr lang="en-VN" dirty="0"/>
          </a:p>
        </p:txBody>
      </p:sp>
      <p:pic>
        <p:nvPicPr>
          <p:cNvPr id="4" name="Picture 3">
            <a:extLst>
              <a:ext uri="{FF2B5EF4-FFF2-40B4-BE49-F238E27FC236}">
                <a16:creationId xmlns:a16="http://schemas.microsoft.com/office/drawing/2014/main" id="{D4354409-51D0-8E4A-B381-67B7B4EF589C}"/>
              </a:ext>
            </a:extLst>
          </p:cNvPr>
          <p:cNvPicPr>
            <a:picLocks noChangeAspect="1"/>
          </p:cNvPicPr>
          <p:nvPr/>
        </p:nvPicPr>
        <p:blipFill>
          <a:blip r:embed="rId3"/>
          <a:stretch>
            <a:fillRect/>
          </a:stretch>
        </p:blipFill>
        <p:spPr>
          <a:xfrm>
            <a:off x="9113983" y="2070100"/>
            <a:ext cx="2387843" cy="4787900"/>
          </a:xfrm>
          <a:prstGeom prst="rect">
            <a:avLst/>
          </a:prstGeom>
        </p:spPr>
      </p:pic>
    </p:spTree>
    <p:extLst>
      <p:ext uri="{BB962C8B-B14F-4D97-AF65-F5344CB8AC3E}">
        <p14:creationId xmlns:p14="http://schemas.microsoft.com/office/powerpoint/2010/main" val="9159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ECCA-D008-6941-98BC-E5AE34DDFAC7}"/>
              </a:ext>
            </a:extLst>
          </p:cNvPr>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Tìm</a:t>
            </a:r>
            <a:r>
              <a:rPr lang="en-US" dirty="0"/>
              <a:t> </a:t>
            </a:r>
            <a:r>
              <a:rPr lang="en-US" dirty="0" err="1"/>
              <a:t>thứ</a:t>
            </a:r>
            <a:r>
              <a:rPr lang="en-US" dirty="0"/>
              <a:t> </a:t>
            </a:r>
            <a:r>
              <a:rPr lang="en-US" dirty="0" err="1"/>
              <a:t>trong</a:t>
            </a:r>
            <a:r>
              <a:rPr lang="en-US" dirty="0"/>
              <a:t> </a:t>
            </a:r>
            <a:r>
              <a:rPr lang="en-US" dirty="0" err="1"/>
              <a:t>tuần</a:t>
            </a:r>
            <a:r>
              <a:rPr lang="en-US" dirty="0"/>
              <a:t> </a:t>
            </a:r>
            <a:r>
              <a:rPr lang="en-US" dirty="0" err="1"/>
              <a:t>của</a:t>
            </a:r>
            <a:r>
              <a:rPr lang="en-US" dirty="0"/>
              <a:t> </a:t>
            </a:r>
            <a:r>
              <a:rPr lang="en-US" dirty="0" err="1"/>
              <a:t>ngày</a:t>
            </a:r>
            <a:r>
              <a:rPr lang="en-US" dirty="0"/>
              <a:t> </a:t>
            </a:r>
            <a:r>
              <a:rPr lang="en-US" dirty="0" err="1"/>
              <a:t>hiện</a:t>
            </a:r>
            <a:r>
              <a:rPr lang="en-US" dirty="0"/>
              <a:t> </a:t>
            </a:r>
            <a:r>
              <a:rPr lang="en-US" dirty="0" err="1"/>
              <a:t>tại</a:t>
            </a:r>
            <a:r>
              <a:rPr lang="en-VN" dirty="0"/>
              <a:t> </a:t>
            </a:r>
          </a:p>
        </p:txBody>
      </p:sp>
      <p:sp>
        <p:nvSpPr>
          <p:cNvPr id="3" name="Content Placeholder 2">
            <a:extLst>
              <a:ext uri="{FF2B5EF4-FFF2-40B4-BE49-F238E27FC236}">
                <a16:creationId xmlns:a16="http://schemas.microsoft.com/office/drawing/2014/main" id="{45979CFD-A0F6-A44B-86A0-2C9768B10719}"/>
              </a:ext>
            </a:extLst>
          </p:cNvPr>
          <p:cNvSpPr>
            <a:spLocks noGrp="1"/>
          </p:cNvSpPr>
          <p:nvPr>
            <p:ph idx="1"/>
          </p:nvPr>
        </p:nvSpPr>
        <p:spPr/>
        <p:txBody>
          <a:bodyPr/>
          <a:lstStyle/>
          <a:p>
            <a:pPr marL="0" indent="0">
              <a:buNone/>
            </a:pPr>
            <a:r>
              <a:rPr lang="en-US" b="1" dirty="0" err="1"/>
              <a:t>Mục</a:t>
            </a:r>
            <a:r>
              <a:rPr lang="vi-VN" b="1" dirty="0"/>
              <a:t> tiêu</a:t>
            </a:r>
            <a:endParaRPr lang="en-VN" b="1" dirty="0"/>
          </a:p>
          <a:p>
            <a:pPr marL="457200" lvl="1" indent="0">
              <a:buNone/>
            </a:pPr>
            <a:r>
              <a:rPr lang="vi-VN" dirty="0"/>
              <a:t>Thực thi được chương trình JavaScript trong môi trường Node.js</a:t>
            </a:r>
            <a:endParaRPr lang="en-VN" dirty="0"/>
          </a:p>
          <a:p>
            <a:pPr marL="457200" lvl="1" indent="0">
              <a:buNone/>
            </a:pPr>
            <a:r>
              <a:rPr lang="en-US" dirty="0" err="1"/>
              <a:t>Luyện</a:t>
            </a:r>
            <a:r>
              <a:rPr lang="en-US" dirty="0"/>
              <a:t> </a:t>
            </a:r>
            <a:r>
              <a:rPr lang="en-US" dirty="0" err="1"/>
              <a:t>tập</a:t>
            </a:r>
            <a:r>
              <a:rPr lang="en-US" dirty="0"/>
              <a:t> </a:t>
            </a:r>
            <a:r>
              <a:rPr lang="en-US" dirty="0" err="1"/>
              <a:t>với</a:t>
            </a:r>
            <a:r>
              <a:rPr lang="en-US" dirty="0"/>
              <a:t> </a:t>
            </a:r>
            <a:r>
              <a:rPr lang="en-US" dirty="0" err="1"/>
              <a:t>đối</a:t>
            </a:r>
            <a:r>
              <a:rPr lang="en-US" dirty="0"/>
              <a:t> </a:t>
            </a:r>
            <a:r>
              <a:rPr lang="en-US" dirty="0" err="1"/>
              <a:t>tượng</a:t>
            </a:r>
            <a:r>
              <a:rPr lang="en-US" dirty="0"/>
              <a:t> Date </a:t>
            </a:r>
            <a:r>
              <a:rPr lang="en-US" dirty="0" err="1"/>
              <a:t>trong</a:t>
            </a:r>
            <a:r>
              <a:rPr lang="en-US" dirty="0"/>
              <a:t> JavaScript</a:t>
            </a:r>
            <a:endParaRPr lang="en-VN" dirty="0"/>
          </a:p>
          <a:p>
            <a:pPr marL="457200" lvl="1" indent="0">
              <a:buNone/>
            </a:pPr>
            <a:r>
              <a:rPr lang="vi-VN" dirty="0"/>
              <a:t>Ôn lại kiến thức về mảng và Array Methods</a:t>
            </a:r>
            <a:endParaRPr lang="en-VN" dirty="0"/>
          </a:p>
          <a:p>
            <a:pPr marL="457200" lvl="1" indent="0">
              <a:buNone/>
            </a:pPr>
            <a:r>
              <a:rPr lang="vi-VN" dirty="0"/>
              <a:t>Luyện tư duy logic và thuật toán</a:t>
            </a:r>
            <a:endParaRPr lang="en-VN" dirty="0"/>
          </a:p>
          <a:p>
            <a:pPr marL="0" indent="0">
              <a:buNone/>
            </a:pPr>
            <a:r>
              <a:rPr lang="vi-VN" b="1" dirty="0"/>
              <a:t>Mô tả</a:t>
            </a:r>
            <a:endParaRPr lang="en-VN" b="1" dirty="0"/>
          </a:p>
          <a:p>
            <a:pPr marL="457200" lvl="1" indent="0">
              <a:buNone/>
            </a:pPr>
            <a:r>
              <a:rPr lang="en-US" dirty="0"/>
              <a:t>In ra </a:t>
            </a:r>
            <a:r>
              <a:rPr lang="en-US" dirty="0" err="1"/>
              <a:t>tên</a:t>
            </a:r>
            <a:r>
              <a:rPr lang="en-US" dirty="0"/>
              <a:t> </a:t>
            </a:r>
            <a:r>
              <a:rPr lang="en-US" dirty="0" err="1"/>
              <a:t>của</a:t>
            </a:r>
            <a:r>
              <a:rPr lang="en-US" dirty="0"/>
              <a:t> </a:t>
            </a:r>
            <a:r>
              <a:rPr lang="en-US" dirty="0" err="1"/>
              <a:t>của</a:t>
            </a:r>
            <a:r>
              <a:rPr lang="en-US" dirty="0"/>
              <a:t> </a:t>
            </a:r>
            <a:r>
              <a:rPr lang="en-US" dirty="0" err="1"/>
              <a:t>thứ</a:t>
            </a:r>
            <a:r>
              <a:rPr lang="en-US" dirty="0"/>
              <a:t> </a:t>
            </a:r>
            <a:r>
              <a:rPr lang="en-US" dirty="0" err="1"/>
              <a:t>trong</a:t>
            </a:r>
            <a:r>
              <a:rPr lang="en-US" dirty="0"/>
              <a:t> </a:t>
            </a:r>
            <a:r>
              <a:rPr lang="en-US" dirty="0" err="1"/>
              <a:t>tuần</a:t>
            </a:r>
            <a:r>
              <a:rPr lang="en-US" dirty="0"/>
              <a:t> </a:t>
            </a:r>
            <a:r>
              <a:rPr lang="en-US" dirty="0" err="1"/>
              <a:t>của</a:t>
            </a:r>
            <a:r>
              <a:rPr lang="en-US" dirty="0"/>
              <a:t> </a:t>
            </a:r>
            <a:r>
              <a:rPr lang="en-US" dirty="0" err="1"/>
              <a:t>ngày</a:t>
            </a:r>
            <a:r>
              <a:rPr lang="en-US" dirty="0"/>
              <a:t> </a:t>
            </a:r>
            <a:r>
              <a:rPr lang="en-US" dirty="0" err="1"/>
              <a:t>hiện</a:t>
            </a:r>
            <a:r>
              <a:rPr lang="en-US" dirty="0"/>
              <a:t> </a:t>
            </a:r>
            <a:r>
              <a:rPr lang="en-US" dirty="0" err="1"/>
              <a:t>tại</a:t>
            </a:r>
            <a:endParaRPr lang="en-VN" dirty="0"/>
          </a:p>
          <a:p>
            <a:pPr marL="457200" lvl="1" indent="0">
              <a:buNone/>
            </a:pPr>
            <a:r>
              <a:rPr lang="en-US" dirty="0" err="1"/>
              <a:t>Ví</a:t>
            </a:r>
            <a:r>
              <a:rPr lang="en-US" dirty="0"/>
              <a:t> </a:t>
            </a:r>
            <a:r>
              <a:rPr lang="en-US" dirty="0" err="1"/>
              <a:t>dụ</a:t>
            </a:r>
            <a:r>
              <a:rPr lang="en-US" dirty="0"/>
              <a:t> </a:t>
            </a:r>
            <a:r>
              <a:rPr lang="en-US" dirty="0" err="1"/>
              <a:t>nếu</a:t>
            </a:r>
            <a:r>
              <a:rPr lang="en-US" dirty="0"/>
              <a:t> </a:t>
            </a:r>
            <a:r>
              <a:rPr lang="en-US" dirty="0" err="1"/>
              <a:t>bạn</a:t>
            </a:r>
            <a:r>
              <a:rPr lang="en-US" dirty="0"/>
              <a:t> </a:t>
            </a:r>
            <a:r>
              <a:rPr lang="en-US" dirty="0" err="1"/>
              <a:t>chạy</a:t>
            </a:r>
            <a:r>
              <a:rPr lang="en-US" dirty="0"/>
              <a:t> </a:t>
            </a:r>
            <a:r>
              <a:rPr lang="en-US" dirty="0" err="1"/>
              <a:t>đoạn</a:t>
            </a:r>
            <a:r>
              <a:rPr lang="en-US" dirty="0"/>
              <a:t> code </a:t>
            </a:r>
            <a:r>
              <a:rPr lang="en-US" dirty="0" err="1"/>
              <a:t>vào</a:t>
            </a:r>
            <a:r>
              <a:rPr lang="en-US" dirty="0"/>
              <a:t> </a:t>
            </a:r>
            <a:r>
              <a:rPr lang="en-US" dirty="0" err="1"/>
              <a:t>ngày</a:t>
            </a:r>
            <a:r>
              <a:rPr lang="en-US" dirty="0"/>
              <a:t> 20/12/2021 </a:t>
            </a:r>
            <a:r>
              <a:rPr lang="en-US" dirty="0" err="1"/>
              <a:t>thì</a:t>
            </a:r>
            <a:r>
              <a:rPr lang="en-US" dirty="0"/>
              <a:t> </a:t>
            </a:r>
            <a:r>
              <a:rPr lang="en-US" dirty="0" err="1"/>
              <a:t>chương</a:t>
            </a:r>
            <a:r>
              <a:rPr lang="en-US" dirty="0"/>
              <a:t> </a:t>
            </a:r>
            <a:r>
              <a:rPr lang="en-US" dirty="0" err="1"/>
              <a:t>trình</a:t>
            </a:r>
            <a:r>
              <a:rPr lang="en-US" dirty="0"/>
              <a:t> </a:t>
            </a:r>
            <a:r>
              <a:rPr lang="en-US" dirty="0" err="1"/>
              <a:t>sẽ</a:t>
            </a:r>
            <a:r>
              <a:rPr lang="en-US" dirty="0"/>
              <a:t> in ra “</a:t>
            </a:r>
            <a:r>
              <a:rPr lang="en-US" dirty="0" err="1"/>
              <a:t>Hôm</a:t>
            </a:r>
            <a:r>
              <a:rPr lang="en-US" dirty="0"/>
              <a:t> nay </a:t>
            </a:r>
            <a:r>
              <a:rPr lang="en-US" dirty="0" err="1"/>
              <a:t>là</a:t>
            </a:r>
            <a:r>
              <a:rPr lang="en-US" dirty="0"/>
              <a:t> </a:t>
            </a:r>
            <a:r>
              <a:rPr lang="en-US" dirty="0" err="1"/>
              <a:t>thứ</a:t>
            </a:r>
            <a:r>
              <a:rPr lang="en-US" dirty="0"/>
              <a:t> </a:t>
            </a:r>
            <a:r>
              <a:rPr lang="en-US" dirty="0" err="1"/>
              <a:t>hai</a:t>
            </a:r>
            <a:r>
              <a:rPr lang="en-US" dirty="0"/>
              <a:t>”</a:t>
            </a:r>
            <a:endParaRPr lang="en-VN" dirty="0"/>
          </a:p>
          <a:p>
            <a:endParaRPr lang="en-VN" dirty="0"/>
          </a:p>
        </p:txBody>
      </p:sp>
    </p:spTree>
    <p:extLst>
      <p:ext uri="{BB962C8B-B14F-4D97-AF65-F5344CB8AC3E}">
        <p14:creationId xmlns:p14="http://schemas.microsoft.com/office/powerpoint/2010/main" val="79046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p:txBody>
          <a:bodyPr>
            <a:normAutofit/>
          </a:bodyPr>
          <a:lstStyle/>
          <a:p>
            <a:r>
              <a:rPr lang="vi-VN"/>
              <a:t>Phần Core bên dưới của Nodejs được viết hầu hết bằng C++ nên cho tốc độ xử lý và hiệu năng khá cao.</a:t>
            </a:r>
            <a:endParaRPr lang="en-US"/>
          </a:p>
          <a:p>
            <a:r>
              <a:rPr lang="vi-VN"/>
              <a:t>Nodejs tạo ra được các ứng dụng có tốc độ xử lý nhanh, realtime thời gian thực.</a:t>
            </a:r>
            <a:endParaRPr lang="en-US"/>
          </a:p>
          <a:p>
            <a:r>
              <a:rPr lang="vi-VN"/>
              <a:t>Nodejs áp dụng cho các sản phẩm có lượng truy cập lớn, cần mở rộng nhanh, cần đổi mới công nghệ, hoặc tạo ra các dự án Startup nhanh nhất có thể.</a:t>
            </a:r>
            <a:endParaRPr lang="en-US"/>
          </a:p>
          <a:p>
            <a:pPr marL="0" indent="0">
              <a:buNone/>
            </a:pPr>
            <a:endParaRPr lang="en-US"/>
          </a:p>
        </p:txBody>
      </p:sp>
    </p:spTree>
    <p:extLst>
      <p:ext uri="{BB962C8B-B14F-4D97-AF65-F5344CB8AC3E}">
        <p14:creationId xmlns:p14="http://schemas.microsoft.com/office/powerpoint/2010/main" val="361331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a:xfrm>
            <a:off x="838199" y="1065007"/>
            <a:ext cx="11167335" cy="5380898"/>
          </a:xfrm>
        </p:spPr>
        <p:txBody>
          <a:bodyPr>
            <a:normAutofit/>
          </a:bodyPr>
          <a:lstStyle/>
          <a:p>
            <a:pPr marL="0" indent="0">
              <a:buNone/>
            </a:pPr>
            <a:r>
              <a:rPr lang="vi-VN" b="1"/>
              <a:t>Node js làm việc như thế nào?</a:t>
            </a:r>
            <a:endParaRPr lang="en-US" b="1"/>
          </a:p>
          <a:p>
            <a:r>
              <a:rPr lang="vi-VN"/>
              <a:t>Ý tưởng chính của Node js là sử dụng non-blocking, hướng sự vào ra dữ liệu thông qua các tác vụ thời gian thực một cách nhanh chóng. </a:t>
            </a:r>
            <a:endParaRPr lang="en-US"/>
          </a:p>
          <a:p>
            <a:r>
              <a:rPr lang="vi-VN"/>
              <a:t>Node js có khả năng mở rộng nhanh chóng, khả năng xử lý một số lượng lớn các kết nối đồng thời bằng thông lượng cao. </a:t>
            </a:r>
            <a:endParaRPr lang="en-US"/>
          </a:p>
          <a:p>
            <a:endParaRPr lang="en-US"/>
          </a:p>
          <a:p>
            <a:endParaRPr lang="en-US"/>
          </a:p>
        </p:txBody>
      </p:sp>
    </p:spTree>
    <p:extLst>
      <p:ext uri="{BB962C8B-B14F-4D97-AF65-F5344CB8AC3E}">
        <p14:creationId xmlns:p14="http://schemas.microsoft.com/office/powerpoint/2010/main" val="266687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a:xfrm>
            <a:off x="838199" y="1065007"/>
            <a:ext cx="11167335" cy="5380898"/>
          </a:xfrm>
        </p:spPr>
        <p:txBody>
          <a:bodyPr>
            <a:normAutofit/>
          </a:bodyPr>
          <a:lstStyle/>
          <a:p>
            <a:pPr marL="0" indent="0">
              <a:buNone/>
            </a:pPr>
            <a:r>
              <a:rPr lang="vi-VN" b="1"/>
              <a:t>Node js làm việc như thế nào?</a:t>
            </a:r>
            <a:endParaRPr lang="en-US" b="1"/>
          </a:p>
          <a:p>
            <a:r>
              <a:rPr lang="vi-VN"/>
              <a:t>Nếu như các ứng dụng web truyền thống, các request tạo ra một luồng xử lý yêu cầu mới và chiếm RAM của hệ thống thì việc tài nguyên của hệ thống sẽ được sử dụng không hiệu quả. </a:t>
            </a:r>
            <a:endParaRPr lang="en-US"/>
          </a:p>
          <a:p>
            <a:r>
              <a:rPr lang="vi-VN"/>
              <a:t>Chính vì lẽ đó giải pháp mà Node js đưa ra là sử dụng luồng đơn (Single-Threaded), kết hợp với non-blocking I/O để thực thi các request, cho phép hỗ trợ hàng chục ngàn kết nối đồng thời.</a:t>
            </a:r>
            <a:endParaRPr lang="en-US"/>
          </a:p>
          <a:p>
            <a:endParaRPr lang="en-US"/>
          </a:p>
          <a:p>
            <a:endParaRPr lang="en-US"/>
          </a:p>
        </p:txBody>
      </p:sp>
    </p:spTree>
    <p:extLst>
      <p:ext uri="{BB962C8B-B14F-4D97-AF65-F5344CB8AC3E}">
        <p14:creationId xmlns:p14="http://schemas.microsoft.com/office/powerpoint/2010/main" val="240304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p:txBody>
          <a:bodyPr>
            <a:normAutofit/>
          </a:bodyPr>
          <a:lstStyle/>
          <a:p>
            <a:pPr marL="0" indent="0">
              <a:buNone/>
            </a:pPr>
            <a:r>
              <a:rPr lang="en-US" b="1"/>
              <a:t>C</a:t>
            </a:r>
            <a:r>
              <a:rPr lang="vi-VN" b="1"/>
              <a:t>ơ chế của Node js Application xử lý Model như sau:</a:t>
            </a:r>
            <a:endParaRPr lang="en-US" b="1"/>
          </a:p>
          <a:p>
            <a:pPr lvl="0"/>
            <a:r>
              <a:rPr lang="vi-VN"/>
              <a:t>Client gửi request đến Web Server</a:t>
            </a:r>
            <a:endParaRPr lang="en-US"/>
          </a:p>
          <a:p>
            <a:pPr lvl="0"/>
            <a:r>
              <a:rPr lang="vi-VN"/>
              <a:t>Node js Web Service duy trì trong nội bộ một luồng giới hạn để cung cấp dịch vụ cho Client Request.</a:t>
            </a:r>
            <a:endParaRPr lang="en-US"/>
          </a:p>
          <a:p>
            <a:pPr lvl="0"/>
            <a:r>
              <a:rPr lang="vi-VN"/>
              <a:t>Node js Web Service nhận tất cả các request và đặt chúng vào một trong Queue. Nó được gọi là một Event Queue.</a:t>
            </a:r>
            <a:endParaRPr lang="en-US"/>
          </a:p>
          <a:p>
            <a:pPr lvl="0"/>
            <a:r>
              <a:rPr lang="vi-VN"/>
              <a:t>Node js Web Service nội bộ có một thành phần được gọi là "Event Loop".</a:t>
            </a:r>
            <a:endParaRPr lang="en-US"/>
          </a:p>
          <a:p>
            <a:pPr lvl="0"/>
            <a:r>
              <a:rPr lang="vi-VN"/>
              <a:t>Event Loop chỉ sử dụng một luồng đơn để xử lý Model.</a:t>
            </a:r>
            <a:endParaRPr lang="en-US"/>
          </a:p>
          <a:p>
            <a:endParaRPr lang="en-US"/>
          </a:p>
        </p:txBody>
      </p:sp>
    </p:spTree>
    <p:extLst>
      <p:ext uri="{BB962C8B-B14F-4D97-AF65-F5344CB8AC3E}">
        <p14:creationId xmlns:p14="http://schemas.microsoft.com/office/powerpoint/2010/main" val="15129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NodeJs là gì ?</a:t>
            </a:r>
            <a:endParaRPr lang="en-US"/>
          </a:p>
        </p:txBody>
      </p:sp>
      <p:sp>
        <p:nvSpPr>
          <p:cNvPr id="3" name="Content Placeholder 2"/>
          <p:cNvSpPr>
            <a:spLocks noGrp="1"/>
          </p:cNvSpPr>
          <p:nvPr>
            <p:ph idx="1"/>
          </p:nvPr>
        </p:nvSpPr>
        <p:spPr/>
        <p:txBody>
          <a:bodyPr>
            <a:normAutofit/>
          </a:bodyPr>
          <a:lstStyle/>
          <a:p>
            <a:pPr marL="0" indent="0">
              <a:buNone/>
            </a:pPr>
            <a:r>
              <a:rPr lang="en-US" b="1"/>
              <a:t>C</a:t>
            </a:r>
            <a:r>
              <a:rPr lang="vi-VN" b="1"/>
              <a:t>ơ chế của Node js Application xử lý Model như sau:</a:t>
            </a:r>
            <a:endParaRPr lang="en-US" b="1"/>
          </a:p>
          <a:p>
            <a:pPr lvl="0"/>
            <a:r>
              <a:rPr lang="vi-VN"/>
              <a:t>Nếu có request thì sẽ lấy một request từ Event Queue:</a:t>
            </a:r>
            <a:endParaRPr lang="en-US"/>
          </a:p>
          <a:p>
            <a:pPr lvl="0"/>
            <a:r>
              <a:rPr lang="vi-VN"/>
              <a:t>Khởi động quá trình xử lý tiến trình từ client request</a:t>
            </a:r>
            <a:endParaRPr lang="en-US"/>
          </a:p>
          <a:p>
            <a:pPr lvl="0"/>
            <a:r>
              <a:rPr lang="vi-VN"/>
              <a:t>Nếu Client Request không chứa nhiều Blocking I/O thì xử lý tất cả mọi thứ và chuẩn bị cho quá trình gửi lại phản hồi cho phía client.</a:t>
            </a:r>
            <a:endParaRPr lang="en-US"/>
          </a:p>
          <a:p>
            <a:pPr lvl="0"/>
            <a:r>
              <a:rPr lang="vi-VN"/>
              <a:t>Nếu Client Request chứa nhiều Blocking I/O như việc tương tác với cơ sở dữ liệu, tập tin hệ thống, dịch vụ mở rộng, thì nó sẽ thực hiện theo các phương pháp tiếp cận khác nhau.</a:t>
            </a:r>
            <a:endParaRPr lang="en-US"/>
          </a:p>
          <a:p>
            <a:endParaRPr lang="en-US"/>
          </a:p>
        </p:txBody>
      </p:sp>
    </p:spTree>
    <p:extLst>
      <p:ext uri="{BB962C8B-B14F-4D97-AF65-F5344CB8AC3E}">
        <p14:creationId xmlns:p14="http://schemas.microsoft.com/office/powerpoint/2010/main" val="4245153694"/>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1581</TotalTime>
  <Words>5850</Words>
  <Application>Microsoft Macintosh PowerPoint</Application>
  <PresentationFormat>Widescreen</PresentationFormat>
  <Paragraphs>707</Paragraphs>
  <Slides>48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Myriad Pro</vt:lpstr>
      <vt:lpstr>Myriad Pro Semibold</vt:lpstr>
      <vt:lpstr>Open Sans</vt:lpstr>
      <vt:lpstr>SlideTheme2</vt:lpstr>
      <vt:lpstr> Tổng quan về NodeJS </vt:lpstr>
      <vt:lpstr>Mục tiêu</vt:lpstr>
      <vt:lpstr>Tổng quan về NodeJs</vt:lpstr>
      <vt:lpstr>NodeJs là gì ?</vt:lpstr>
      <vt:lpstr>NodeJs là gì ?</vt:lpstr>
      <vt:lpstr>NodeJs là gì ?</vt:lpstr>
      <vt:lpstr>NodeJs là gì ?</vt:lpstr>
      <vt:lpstr>NodeJs là gì ?</vt:lpstr>
      <vt:lpstr>NodeJs là gì ?</vt:lpstr>
      <vt:lpstr>NodeJs là gì ?</vt:lpstr>
      <vt:lpstr>NodeJs là gì ?</vt:lpstr>
      <vt:lpstr>Những ứng dụng nên viết bằng Nodejs</vt:lpstr>
      <vt:lpstr>Lý do sử dụng Nodejs</vt:lpstr>
      <vt:lpstr>Tổng kết</vt:lpstr>
      <vt:lpstr>Sự khác biệt giữa Node và Browser</vt:lpstr>
      <vt:lpstr>Sự khác biệt giữa Node và Browser</vt:lpstr>
      <vt:lpstr>Sự khác biệt giữa Node và Browser</vt:lpstr>
      <vt:lpstr>Sự khác biệt giữa Node và Browser</vt:lpstr>
      <vt:lpstr>Sự khác biệt giữa Node và Browser</vt:lpstr>
      <vt:lpstr>Sự khác biệt giữa Node và Browser</vt:lpstr>
      <vt:lpstr>Tổng kết</vt:lpstr>
      <vt:lpstr>Làm việc với biến môi trường trong Node.js</vt:lpstr>
      <vt:lpstr>Làm việc với biến môi trường trong Node.js</vt:lpstr>
      <vt:lpstr>Làm việc với biến môi trường trong Node.js</vt:lpstr>
      <vt:lpstr>Làm việc với biến môi trường trong Node.js</vt:lpstr>
      <vt:lpstr>Làm việc với biến môi trường trong Node.js</vt:lpstr>
      <vt:lpstr>Làm việc với biến môi trường trong Node.js</vt:lpstr>
      <vt:lpstr>Làm việc với biến môi trường trong Node.js</vt:lpstr>
      <vt:lpstr>Làm việc với biến môi trường trong Node.js</vt:lpstr>
      <vt:lpstr>Tổng kết</vt:lpstr>
      <vt:lpstr>Hướng dẫn cài đặt NodeJs trên Windows</vt:lpstr>
      <vt:lpstr>Hướng dẫn cài đặt NodeJs trên Windows</vt:lpstr>
      <vt:lpstr>Hướng dẫn cài đặt NodeJs trên Windows</vt:lpstr>
      <vt:lpstr>Hướng dẫn cài đặt NodeJs trên Windows</vt:lpstr>
      <vt:lpstr>Hướng dẫn cài đặt NodeJs trên Windows</vt:lpstr>
      <vt:lpstr>Hướng dẫn cài đặt NodeJs trên Windows</vt:lpstr>
      <vt:lpstr>Hướng dẫn cài đặt NodeJs trên Windows</vt:lpstr>
      <vt:lpstr>Hướng dẫn cài đặt NodeJs trên Windows</vt:lpstr>
      <vt:lpstr>Hướng dẫn cài đặt NodeJs trên Windows</vt:lpstr>
      <vt:lpstr>Tổng kết</vt:lpstr>
      <vt:lpstr>[Thực hành] Giải phương trình bậc nhất ax + b = 0 </vt:lpstr>
      <vt:lpstr>[Thực hành] Kiểm tra số nguyên tố </vt:lpstr>
      <vt:lpstr>[Thực hành] Tìm số lớn nhất trong mảng </vt:lpstr>
      <vt:lpstr>[Thực hành] Tìm điểm trung bình của các học sinh trong lớp </vt:lpstr>
      <vt:lpstr>[Bài tập] Tính tiền lương của nhân viên dựa vào bảng chấm công </vt:lpstr>
      <vt:lpstr>[Bài tập] Chọn ra các biển số xe thuộc Thành Phố Hà Nội </vt:lpstr>
      <vt:lpstr>[Bài tập] Tìm điểm trung bình của các học sinh nam và nữ trong lớp </vt:lpstr>
      <vt:lpstr>[Bài tập] Tìm thứ trong tuần của ngày hiện tại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622</cp:revision>
  <dcterms:created xsi:type="dcterms:W3CDTF">2017-03-15T10:39:15Z</dcterms:created>
  <dcterms:modified xsi:type="dcterms:W3CDTF">2021-12-20T09:26:38Z</dcterms:modified>
</cp:coreProperties>
</file>