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oto Sans Bold" charset="1" panose="020B0802040504020204"/>
      <p:regular r:id="rId16"/>
    </p:embeddedFont>
    <p:embeddedFont>
      <p:font typeface="Roboto Bold" charset="1" panose="02000000000000000000"/>
      <p:regular r:id="rId17"/>
    </p:embeddedFont>
    <p:embeddedFont>
      <p:font typeface="Ariana" charset="1" panose="00000500000000000000"/>
      <p:regular r:id="rId18"/>
    </p:embeddedFont>
    <p:embeddedFont>
      <p:font typeface="Roboto" charset="1" panose="02000000000000000000"/>
      <p:regular r:id="rId19"/>
    </p:embeddedFont>
    <p:embeddedFont>
      <p:font typeface="Neue Montreal Bold" charset="1" panose="00000400000000000000"/>
      <p:regular r:id="rId20"/>
    </p:embeddedFont>
    <p:embeddedFont>
      <p:font typeface="Inter Bold" charset="1" panose="020B0802030000000004"/>
      <p:regular r:id="rId24"/>
    </p:embeddedFont>
    <p:embeddedFont>
      <p:font typeface="DM Sans Bold" charset="1" panose="00000000000000000000"/>
      <p:regular r:id="rId25"/>
    </p:embeddedFont>
    <p:embeddedFont>
      <p:font typeface="Garet" charset="1" panose="00000000000000000000"/>
      <p:regular r:id="rId26"/>
    </p:embeddedFont>
    <p:embeddedFont>
      <p:font typeface="Garet Bol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fonts/font28.fntdata" Type="http://schemas.openxmlformats.org/officeDocument/2006/relationships/font"/><Relationship Id="rId29"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thị trường: Trong bối cảnh thanh toán không tiền mặt ngày càng phổ biến, nhu cầu sử dụng ví điện tử đang gia tăng mạnh mẽ. Phát triển một ứng dụng quản lý ví điện tử là một hướng đi đúng đắn, đáp ứng xu hướng thị trường và mang lại tiện ích thiết thực cho người dùng.</a:t>
            </a:r>
          </a:p>
          <a:p>
            <a:r>
              <a:rPr lang="en-US"/>
              <a:t/>
            </a:r>
          </a:p>
          <a:p>
            <a:r>
              <a:rPr lang="en-US"/>
              <a:t/>
            </a:r>
          </a:p>
          <a:p>
            <a:r>
              <a:rPr lang="en-US"/>
              <a:t>Cơ hội phát triển: Mặc dù đã có nhiều ứng dụng ví điện tử trên thị trường, nhưng vẫn còn nhiều khoảng trống và cơ hội cải tiến. Bằng việc tập trung vào trải nghiệm người dùng, tính năng độc đáo và bảo mật, ứng dụng của bạn có thể tạo ra sự khác biệt và cạnh tranh hiệu quả.</a:t>
            </a:r>
          </a:p>
          <a:p>
            <a:r>
              <a:rPr lang="en-US"/>
              <a:t/>
            </a:r>
          </a:p>
          <a:p>
            <a:r>
              <a:rPr lang="en-US"/>
              <a:t/>
            </a:r>
          </a:p>
          <a:p>
            <a:r>
              <a:rPr lang="en-US"/>
              <a:t>Kiến thức chuyên môn: Với nền tảng kiến thức về công nghệ thông tin, lập trình và quản lý dự án mà nhóm của bạn đã tích lũy được, việc phát triển ứng dụng quản lý ví điện tử là một cơ hội tuyệt vời để áp dụng và phát huy thế mạnh. Dự án này cũng giúp nhóm rèn luyện kỹ năng làm việc nhóm và quản lý dự án hiệu quả.</a:t>
            </a:r>
          </a:p>
          <a:p>
            <a:r>
              <a:rPr lang="en-US"/>
              <a:t/>
            </a:r>
          </a:p>
          <a:p>
            <a:r>
              <a:rPr lang="en-US"/>
              <a:t/>
            </a:r>
          </a:p>
          <a:p>
            <a:r>
              <a:rPr lang="en-US"/>
              <a:t/>
            </a:r>
          </a:p>
          <a:p>
            <a:r>
              <a:rPr lang="en-US"/>
              <a:t>Mở rộng hệ sinh thái: Ứng dụng ví điện tử không chỉ đơn thuần là một công cụ thanh toán, mà còn có tiềm năng mở rộng hợp tác với các đối tác trong lĩnh vực thương mại điện tử, dịch vụ tài chính. Điều này giúp gia tăng giá trị và thu hút người dùng, đồng thời tạo nền tảng vững chắc cho sự phát triển lâu dài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7.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519681">
            <a:off x="7615751" y="2857925"/>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7148">
            <a:off x="-7305187" y="-4165451"/>
            <a:ext cx="18571789" cy="9525780"/>
          </a:xfrm>
          <a:custGeom>
            <a:avLst/>
            <a:gdLst/>
            <a:ahLst/>
            <a:cxnLst/>
            <a:rect r="r" b="b" t="t" l="l"/>
            <a:pathLst>
              <a:path h="9525780" w="18571789">
                <a:moveTo>
                  <a:pt x="0" y="0"/>
                </a:moveTo>
                <a:lnTo>
                  <a:pt x="18571790" y="0"/>
                </a:lnTo>
                <a:lnTo>
                  <a:pt x="18571790" y="9525780"/>
                </a:lnTo>
                <a:lnTo>
                  <a:pt x="0" y="952578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2416" y="418785"/>
            <a:ext cx="1438590" cy="1438590"/>
          </a:xfrm>
          <a:custGeom>
            <a:avLst/>
            <a:gdLst/>
            <a:ahLst/>
            <a:cxnLst/>
            <a:rect r="r" b="b" t="t" l="l"/>
            <a:pathLst>
              <a:path h="1438590" w="1438590">
                <a:moveTo>
                  <a:pt x="0" y="0"/>
                </a:moveTo>
                <a:lnTo>
                  <a:pt x="1438590" y="0"/>
                </a:lnTo>
                <a:lnTo>
                  <a:pt x="1438590" y="1438590"/>
                </a:lnTo>
                <a:lnTo>
                  <a:pt x="0" y="1438590"/>
                </a:lnTo>
                <a:lnTo>
                  <a:pt x="0" y="0"/>
                </a:lnTo>
                <a:close/>
              </a:path>
            </a:pathLst>
          </a:custGeom>
          <a:blipFill>
            <a:blip r:embed="rId6"/>
            <a:stretch>
              <a:fillRect l="0" t="0" r="0" b="0"/>
            </a:stretch>
          </a:blipFill>
        </p:spPr>
      </p:sp>
      <p:sp>
        <p:nvSpPr>
          <p:cNvPr name="TextBox 5" id="5"/>
          <p:cNvSpPr txBox="true"/>
          <p:nvPr/>
        </p:nvSpPr>
        <p:spPr>
          <a:xfrm rot="0">
            <a:off x="2737301" y="3099930"/>
            <a:ext cx="13117369" cy="1251585"/>
          </a:xfrm>
          <a:prstGeom prst="rect">
            <a:avLst/>
          </a:prstGeom>
        </p:spPr>
        <p:txBody>
          <a:bodyPr anchor="t" rtlCol="false" tIns="0" lIns="0" bIns="0" rIns="0">
            <a:spAutoFit/>
          </a:bodyPr>
          <a:lstStyle/>
          <a:p>
            <a:pPr algn="ctr">
              <a:lnSpc>
                <a:spcPts val="5040"/>
              </a:lnSpc>
            </a:pPr>
            <a:r>
              <a:rPr lang="en-US" sz="3600" b="true">
                <a:solidFill>
                  <a:srgbClr val="792BD7"/>
                </a:solidFill>
                <a:latin typeface="Noto Sans Bold"/>
                <a:ea typeface="Noto Sans Bold"/>
                <a:cs typeface="Noto Sans Bold"/>
                <a:sym typeface="Noto Sans Bold"/>
              </a:rPr>
              <a:t>Xây dựng hệ thống và phát hiện đối tượng trong video thời gian thực</a:t>
            </a:r>
          </a:p>
        </p:txBody>
      </p:sp>
      <p:sp>
        <p:nvSpPr>
          <p:cNvPr name="TextBox 6" id="6"/>
          <p:cNvSpPr txBox="true"/>
          <p:nvPr/>
        </p:nvSpPr>
        <p:spPr>
          <a:xfrm rot="0">
            <a:off x="1561711" y="5183173"/>
            <a:ext cx="7418263" cy="606486"/>
          </a:xfrm>
          <a:prstGeom prst="rect">
            <a:avLst/>
          </a:prstGeom>
        </p:spPr>
        <p:txBody>
          <a:bodyPr anchor="t" rtlCol="false" tIns="0" lIns="0" bIns="0" rIns="0">
            <a:spAutoFit/>
          </a:bodyPr>
          <a:lstStyle/>
          <a:p>
            <a:pPr algn="l">
              <a:lnSpc>
                <a:spcPts val="4896"/>
              </a:lnSpc>
            </a:pPr>
            <a:r>
              <a:rPr lang="en-US" sz="3497" b="true">
                <a:solidFill>
                  <a:srgbClr val="161818"/>
                </a:solidFill>
                <a:latin typeface="Roboto Bold"/>
                <a:ea typeface="Roboto Bold"/>
                <a:cs typeface="Roboto Bold"/>
                <a:sym typeface="Roboto Bold"/>
              </a:rPr>
              <a:t>Giảng viên: Lương Thị Hồng Lan</a:t>
            </a:r>
          </a:p>
        </p:txBody>
      </p:sp>
      <p:sp>
        <p:nvSpPr>
          <p:cNvPr name="TextBox 7" id="7"/>
          <p:cNvSpPr txBox="true"/>
          <p:nvPr/>
        </p:nvSpPr>
        <p:spPr>
          <a:xfrm rot="0">
            <a:off x="4979259" y="540289"/>
            <a:ext cx="8329482" cy="958402"/>
          </a:xfrm>
          <a:prstGeom prst="rect">
            <a:avLst/>
          </a:prstGeom>
        </p:spPr>
        <p:txBody>
          <a:bodyPr anchor="t" rtlCol="false" tIns="0" lIns="0" bIns="0" rIns="0">
            <a:spAutoFit/>
          </a:bodyPr>
          <a:lstStyle/>
          <a:p>
            <a:pPr algn="ctr">
              <a:lnSpc>
                <a:spcPts val="3874"/>
              </a:lnSpc>
            </a:pPr>
            <a:r>
              <a:rPr lang="en-US" sz="2767">
                <a:solidFill>
                  <a:srgbClr val="192230"/>
                </a:solidFill>
                <a:latin typeface="Ariana"/>
                <a:ea typeface="Ariana"/>
                <a:cs typeface="Ariana"/>
                <a:sym typeface="Ariana"/>
              </a:rPr>
              <a:t>TRƯỜNG ĐẠI HỌC CÔNG NGHỆ ĐÔNG Á</a:t>
            </a:r>
          </a:p>
          <a:p>
            <a:pPr algn="ctr">
              <a:lnSpc>
                <a:spcPts val="3874"/>
              </a:lnSpc>
            </a:pPr>
            <a:r>
              <a:rPr lang="en-US" sz="2767">
                <a:solidFill>
                  <a:srgbClr val="192230"/>
                </a:solidFill>
                <a:latin typeface="Ariana"/>
                <a:ea typeface="Ariana"/>
                <a:cs typeface="Ariana"/>
                <a:sym typeface="Ariana"/>
              </a:rPr>
              <a:t>KHOA CÔNG NGHỆ THÔNG TIN</a:t>
            </a:r>
          </a:p>
        </p:txBody>
      </p:sp>
      <p:sp>
        <p:nvSpPr>
          <p:cNvPr name="TextBox 8" id="8"/>
          <p:cNvSpPr txBox="true"/>
          <p:nvPr/>
        </p:nvSpPr>
        <p:spPr>
          <a:xfrm rot="0">
            <a:off x="4877092" y="2045822"/>
            <a:ext cx="8837787" cy="537845"/>
          </a:xfrm>
          <a:prstGeom prst="rect">
            <a:avLst/>
          </a:prstGeom>
        </p:spPr>
        <p:txBody>
          <a:bodyPr anchor="t" rtlCol="false" tIns="0" lIns="0" bIns="0" rIns="0">
            <a:spAutoFit/>
          </a:bodyPr>
          <a:lstStyle/>
          <a:p>
            <a:pPr algn="l">
              <a:lnSpc>
                <a:spcPts val="4480"/>
              </a:lnSpc>
            </a:pPr>
            <a:r>
              <a:rPr lang="en-US" sz="3200" b="true">
                <a:solidFill>
                  <a:srgbClr val="192230"/>
                </a:solidFill>
                <a:latin typeface="Noto Sans Bold"/>
                <a:ea typeface="Noto Sans Bold"/>
                <a:cs typeface="Noto Sans Bold"/>
                <a:sym typeface="Noto Sans Bold"/>
              </a:rPr>
              <a:t>HỌC PHẦN: Xử lý ảnh và thị giác máy tính</a:t>
            </a:r>
          </a:p>
        </p:txBody>
      </p:sp>
      <p:sp>
        <p:nvSpPr>
          <p:cNvPr name="TextBox 9" id="9"/>
          <p:cNvSpPr txBox="true"/>
          <p:nvPr/>
        </p:nvSpPr>
        <p:spPr>
          <a:xfrm rot="0">
            <a:off x="1561711" y="7490746"/>
            <a:ext cx="7353451" cy="499317"/>
          </a:xfrm>
          <a:prstGeom prst="rect">
            <a:avLst/>
          </a:prstGeom>
        </p:spPr>
        <p:txBody>
          <a:bodyPr anchor="t" rtlCol="false" tIns="0" lIns="0" bIns="0" rIns="0">
            <a:spAutoFit/>
          </a:bodyPr>
          <a:lstStyle/>
          <a:p>
            <a:pPr algn="l">
              <a:lnSpc>
                <a:spcPts val="3978"/>
              </a:lnSpc>
            </a:pPr>
            <a:r>
              <a:rPr lang="en-US" sz="2841" b="true">
                <a:solidFill>
                  <a:srgbClr val="161818"/>
                </a:solidFill>
                <a:latin typeface="Roboto Bold"/>
                <a:ea typeface="Roboto Bold"/>
                <a:cs typeface="Roboto Bold"/>
                <a:sym typeface="Roboto Bold"/>
              </a:rPr>
              <a:t>Thành viên nhóm 2:</a:t>
            </a:r>
          </a:p>
        </p:txBody>
      </p:sp>
      <p:sp>
        <p:nvSpPr>
          <p:cNvPr name="TextBox 10" id="10"/>
          <p:cNvSpPr txBox="true"/>
          <p:nvPr/>
        </p:nvSpPr>
        <p:spPr>
          <a:xfrm rot="0">
            <a:off x="1561711" y="5943229"/>
            <a:ext cx="7418263" cy="606486"/>
          </a:xfrm>
          <a:prstGeom prst="rect">
            <a:avLst/>
          </a:prstGeom>
        </p:spPr>
        <p:txBody>
          <a:bodyPr anchor="t" rtlCol="false" tIns="0" lIns="0" bIns="0" rIns="0">
            <a:spAutoFit/>
          </a:bodyPr>
          <a:lstStyle/>
          <a:p>
            <a:pPr algn="l">
              <a:lnSpc>
                <a:spcPts val="4896"/>
              </a:lnSpc>
            </a:pPr>
            <a:r>
              <a:rPr lang="en-US" sz="3497" b="true">
                <a:solidFill>
                  <a:srgbClr val="161818"/>
                </a:solidFill>
                <a:latin typeface="Roboto Bold"/>
                <a:ea typeface="Roboto Bold"/>
                <a:cs typeface="Roboto Bold"/>
                <a:sym typeface="Roboto Bold"/>
              </a:rPr>
              <a:t>Lớp:  IT2</a:t>
            </a:r>
          </a:p>
        </p:txBody>
      </p:sp>
      <p:sp>
        <p:nvSpPr>
          <p:cNvPr name="TextBox 11" id="11"/>
          <p:cNvSpPr txBox="true"/>
          <p:nvPr/>
        </p:nvSpPr>
        <p:spPr>
          <a:xfrm rot="0">
            <a:off x="1561711" y="6703284"/>
            <a:ext cx="7418263" cy="606486"/>
          </a:xfrm>
          <a:prstGeom prst="rect">
            <a:avLst/>
          </a:prstGeom>
        </p:spPr>
        <p:txBody>
          <a:bodyPr anchor="t" rtlCol="false" tIns="0" lIns="0" bIns="0" rIns="0">
            <a:spAutoFit/>
          </a:bodyPr>
          <a:lstStyle/>
          <a:p>
            <a:pPr algn="l">
              <a:lnSpc>
                <a:spcPts val="4896"/>
              </a:lnSpc>
            </a:pPr>
            <a:r>
              <a:rPr lang="en-US" sz="3497" b="true">
                <a:solidFill>
                  <a:srgbClr val="161818"/>
                </a:solidFill>
                <a:latin typeface="Roboto Bold"/>
                <a:ea typeface="Roboto Bold"/>
                <a:cs typeface="Roboto Bold"/>
                <a:sym typeface="Roboto Bold"/>
              </a:rPr>
              <a:t>Khóa: K12</a:t>
            </a:r>
          </a:p>
        </p:txBody>
      </p:sp>
      <p:sp>
        <p:nvSpPr>
          <p:cNvPr name="TextBox 12" id="12"/>
          <p:cNvSpPr txBox="true"/>
          <p:nvPr/>
        </p:nvSpPr>
        <p:spPr>
          <a:xfrm rot="0">
            <a:off x="1674109" y="8047213"/>
            <a:ext cx="2571904" cy="1850803"/>
          </a:xfrm>
          <a:prstGeom prst="rect">
            <a:avLst/>
          </a:prstGeom>
        </p:spPr>
        <p:txBody>
          <a:bodyPr anchor="t" rtlCol="false" tIns="0" lIns="0" bIns="0" rIns="0">
            <a:spAutoFit/>
          </a:bodyPr>
          <a:lstStyle/>
          <a:p>
            <a:pPr algn="l">
              <a:lnSpc>
                <a:spcPts val="2987"/>
              </a:lnSpc>
              <a:spcBef>
                <a:spcPct val="0"/>
              </a:spcBef>
            </a:pPr>
            <a:r>
              <a:rPr lang="en-US" sz="2133">
                <a:solidFill>
                  <a:srgbClr val="000000"/>
                </a:solidFill>
                <a:latin typeface="Roboto"/>
                <a:ea typeface="Roboto"/>
                <a:cs typeface="Roboto"/>
                <a:sym typeface="Roboto"/>
              </a:rPr>
              <a:t>Nguyễn Huy Chiến</a:t>
            </a:r>
          </a:p>
          <a:p>
            <a:pPr algn="l">
              <a:lnSpc>
                <a:spcPts val="2987"/>
              </a:lnSpc>
              <a:spcBef>
                <a:spcPct val="0"/>
              </a:spcBef>
            </a:pPr>
            <a:r>
              <a:rPr lang="en-US" sz="2133">
                <a:solidFill>
                  <a:srgbClr val="000000"/>
                </a:solidFill>
                <a:latin typeface="Roboto"/>
                <a:ea typeface="Roboto"/>
                <a:cs typeface="Roboto"/>
                <a:sym typeface="Roboto"/>
              </a:rPr>
              <a:t>Lê Đức Anh</a:t>
            </a:r>
          </a:p>
          <a:p>
            <a:pPr algn="l">
              <a:lnSpc>
                <a:spcPts val="2987"/>
              </a:lnSpc>
              <a:spcBef>
                <a:spcPct val="0"/>
              </a:spcBef>
            </a:pPr>
            <a:r>
              <a:rPr lang="en-US" sz="2133">
                <a:solidFill>
                  <a:srgbClr val="000000"/>
                </a:solidFill>
                <a:latin typeface="Roboto"/>
                <a:ea typeface="Roboto"/>
                <a:cs typeface="Roboto"/>
                <a:sym typeface="Roboto"/>
              </a:rPr>
              <a:t>Trần Tùng Dương</a:t>
            </a:r>
          </a:p>
          <a:p>
            <a:pPr algn="l">
              <a:lnSpc>
                <a:spcPts val="2987"/>
              </a:lnSpc>
              <a:spcBef>
                <a:spcPct val="0"/>
              </a:spcBef>
            </a:pPr>
            <a:r>
              <a:rPr lang="en-US" sz="2133">
                <a:solidFill>
                  <a:srgbClr val="000000"/>
                </a:solidFill>
                <a:latin typeface="Roboto"/>
                <a:ea typeface="Roboto"/>
                <a:cs typeface="Roboto"/>
                <a:sym typeface="Roboto"/>
              </a:rPr>
              <a:t>Đỗ Thị Vân</a:t>
            </a:r>
          </a:p>
          <a:p>
            <a:pPr algn="l">
              <a:lnSpc>
                <a:spcPts val="2987"/>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ack Abstract Waves"/>
          <p:cNvSpPr/>
          <p:nvPr/>
        </p:nvSpPr>
        <p:spPr>
          <a:xfrm flipH="false" flipV="false" rot="2908124">
            <a:off x="4359239" y="-5129432"/>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descr="Black Abstract Waves"/>
          <p:cNvSpPr/>
          <p:nvPr/>
        </p:nvSpPr>
        <p:spPr>
          <a:xfrm flipH="false" flipV="false" rot="4167380">
            <a:off x="-11365528" y="-837371"/>
            <a:ext cx="18571789" cy="9525780"/>
          </a:xfrm>
          <a:custGeom>
            <a:avLst/>
            <a:gdLst/>
            <a:ahLst/>
            <a:cxnLst/>
            <a:rect r="r" b="b" t="t" l="l"/>
            <a:pathLst>
              <a:path h="9525780" w="18571789">
                <a:moveTo>
                  <a:pt x="0" y="0"/>
                </a:moveTo>
                <a:lnTo>
                  <a:pt x="18571789" y="0"/>
                </a:lnTo>
                <a:lnTo>
                  <a:pt x="18571789" y="9525781"/>
                </a:lnTo>
                <a:lnTo>
                  <a:pt x="0" y="952578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H="true">
            <a:off x="4252833" y="5741465"/>
            <a:ext cx="9069115" cy="0"/>
          </a:xfrm>
          <a:prstGeom prst="line">
            <a:avLst/>
          </a:prstGeom>
          <a:ln cap="rnd" w="28575">
            <a:solidFill>
              <a:srgbClr val="000000"/>
            </a:solidFill>
            <a:prstDash val="solid"/>
            <a:headEnd type="none" len="sm" w="sm"/>
            <a:tailEnd type="none" len="sm" w="sm"/>
          </a:ln>
        </p:spPr>
      </p:sp>
      <p:sp>
        <p:nvSpPr>
          <p:cNvPr name="TextBox 5" id="5"/>
          <p:cNvSpPr txBox="true"/>
          <p:nvPr/>
        </p:nvSpPr>
        <p:spPr>
          <a:xfrm rot="0">
            <a:off x="5470562" y="4467710"/>
            <a:ext cx="6633656" cy="1093355"/>
          </a:xfrm>
          <a:prstGeom prst="rect">
            <a:avLst/>
          </a:prstGeom>
        </p:spPr>
        <p:txBody>
          <a:bodyPr anchor="t" rtlCol="false" tIns="0" lIns="0" bIns="0" rIns="0">
            <a:spAutoFit/>
          </a:bodyPr>
          <a:lstStyle/>
          <a:p>
            <a:pPr algn="l" marL="0" indent="0" lvl="0">
              <a:lnSpc>
                <a:spcPts val="8288"/>
              </a:lnSpc>
            </a:pPr>
            <a:r>
              <a:rPr lang="en-US" b="true" sz="7893">
                <a:solidFill>
                  <a:srgbClr val="303030"/>
                </a:solidFill>
                <a:latin typeface="Inter Bold"/>
                <a:ea typeface="Inter Bold"/>
                <a:cs typeface="Inter Bold"/>
                <a:sym typeface="Inter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1550" y="430440"/>
            <a:ext cx="1438590" cy="1438590"/>
          </a:xfrm>
          <a:custGeom>
            <a:avLst/>
            <a:gdLst/>
            <a:ahLst/>
            <a:cxnLst/>
            <a:rect r="r" b="b" t="t" l="l"/>
            <a:pathLst>
              <a:path h="1438590" w="1438590">
                <a:moveTo>
                  <a:pt x="0" y="0"/>
                </a:moveTo>
                <a:lnTo>
                  <a:pt x="1438590" y="0"/>
                </a:lnTo>
                <a:lnTo>
                  <a:pt x="1438590" y="1438590"/>
                </a:lnTo>
                <a:lnTo>
                  <a:pt x="0" y="1438590"/>
                </a:lnTo>
                <a:lnTo>
                  <a:pt x="0" y="0"/>
                </a:lnTo>
                <a:close/>
              </a:path>
            </a:pathLst>
          </a:custGeom>
          <a:blipFill>
            <a:blip r:embed="rId2"/>
            <a:stretch>
              <a:fillRect l="0" t="0" r="0" b="0"/>
            </a:stretch>
          </a:blipFill>
        </p:spPr>
      </p:sp>
      <p:sp>
        <p:nvSpPr>
          <p:cNvPr name="TextBox 3" id="3"/>
          <p:cNvSpPr txBox="true"/>
          <p:nvPr/>
        </p:nvSpPr>
        <p:spPr>
          <a:xfrm rot="0">
            <a:off x="1606944" y="2510110"/>
            <a:ext cx="12753867" cy="1390650"/>
          </a:xfrm>
          <a:prstGeom prst="rect">
            <a:avLst/>
          </a:prstGeom>
        </p:spPr>
        <p:txBody>
          <a:bodyPr anchor="t" rtlCol="false" tIns="0" lIns="0" bIns="0" rIns="0">
            <a:spAutoFit/>
          </a:bodyPr>
          <a:lstStyle/>
          <a:p>
            <a:pPr algn="l" marL="0" indent="0" lvl="0">
              <a:lnSpc>
                <a:spcPts val="10800"/>
              </a:lnSpc>
            </a:pPr>
            <a:r>
              <a:rPr lang="en-US" b="true" sz="9000">
                <a:solidFill>
                  <a:srgbClr val="303030"/>
                </a:solidFill>
                <a:latin typeface="Roboto Bold"/>
                <a:ea typeface="Roboto Bold"/>
                <a:cs typeface="Roboto Bold"/>
                <a:sym typeface="Roboto Bold"/>
              </a:rPr>
              <a:t>Nội Dung</a:t>
            </a:r>
          </a:p>
        </p:txBody>
      </p:sp>
      <p:sp>
        <p:nvSpPr>
          <p:cNvPr name="TextBox 4" id="4"/>
          <p:cNvSpPr txBox="true"/>
          <p:nvPr/>
        </p:nvSpPr>
        <p:spPr>
          <a:xfrm rot="0">
            <a:off x="5738953" y="5909178"/>
            <a:ext cx="3653006" cy="466725"/>
          </a:xfrm>
          <a:prstGeom prst="rect">
            <a:avLst/>
          </a:prstGeom>
        </p:spPr>
        <p:txBody>
          <a:bodyPr anchor="t" rtlCol="false" tIns="0" lIns="0" bIns="0" rIns="0">
            <a:spAutoFit/>
          </a:bodyPr>
          <a:lstStyle/>
          <a:p>
            <a:pPr algn="l" marL="0" indent="0" lvl="0">
              <a:lnSpc>
                <a:spcPts val="3899"/>
              </a:lnSpc>
            </a:pPr>
            <a:r>
              <a:rPr lang="en-US" b="true" sz="2999">
                <a:solidFill>
                  <a:srgbClr val="000000"/>
                </a:solidFill>
                <a:latin typeface="Noto Sans Bold"/>
                <a:ea typeface="Noto Sans Bold"/>
                <a:cs typeface="Noto Sans Bold"/>
                <a:sym typeface="Noto Sans Bold"/>
              </a:rPr>
              <a:t>Tổng quan đề tài</a:t>
            </a:r>
          </a:p>
        </p:txBody>
      </p:sp>
      <p:sp>
        <p:nvSpPr>
          <p:cNvPr name="AutoShape 5" id="5"/>
          <p:cNvSpPr/>
          <p:nvPr/>
        </p:nvSpPr>
        <p:spPr>
          <a:xfrm>
            <a:off x="1606944" y="4189791"/>
            <a:ext cx="10961021" cy="0"/>
          </a:xfrm>
          <a:prstGeom prst="line">
            <a:avLst/>
          </a:prstGeom>
          <a:ln cap="flat" w="104775">
            <a:solidFill>
              <a:srgbClr val="CC734F"/>
            </a:solidFill>
            <a:prstDash val="solid"/>
            <a:headEnd type="none" len="sm" w="sm"/>
            <a:tailEnd type="none" len="sm" w="sm"/>
          </a:ln>
        </p:spPr>
      </p:sp>
      <p:grpSp>
        <p:nvGrpSpPr>
          <p:cNvPr name="Group 6" id="6"/>
          <p:cNvGrpSpPr/>
          <p:nvPr/>
        </p:nvGrpSpPr>
        <p:grpSpPr>
          <a:xfrm rot="0">
            <a:off x="4666484" y="5703856"/>
            <a:ext cx="885968" cy="832920"/>
            <a:chOff x="0" y="0"/>
            <a:chExt cx="233341" cy="219370"/>
          </a:xfrm>
        </p:grpSpPr>
        <p:sp>
          <p:nvSpPr>
            <p:cNvPr name="Freeform 7" id="7"/>
            <p:cNvSpPr/>
            <p:nvPr/>
          </p:nvSpPr>
          <p:spPr>
            <a:xfrm flipH="false" flipV="false" rot="0">
              <a:off x="0" y="0"/>
              <a:ext cx="233341" cy="219370"/>
            </a:xfrm>
            <a:custGeom>
              <a:avLst/>
              <a:gdLst/>
              <a:ahLst/>
              <a:cxnLst/>
              <a:rect r="r" b="b" t="t" l="l"/>
              <a:pathLst>
                <a:path h="219370" w="233341">
                  <a:moveTo>
                    <a:pt x="109685" y="0"/>
                  </a:moveTo>
                  <a:lnTo>
                    <a:pt x="123656" y="0"/>
                  </a:lnTo>
                  <a:cubicBezTo>
                    <a:pt x="152747" y="0"/>
                    <a:pt x="180646" y="11556"/>
                    <a:pt x="201215" y="32126"/>
                  </a:cubicBezTo>
                  <a:cubicBezTo>
                    <a:pt x="221785" y="52696"/>
                    <a:pt x="233341" y="80595"/>
                    <a:pt x="233341" y="109685"/>
                  </a:cubicBezTo>
                  <a:lnTo>
                    <a:pt x="233341" y="109685"/>
                  </a:lnTo>
                  <a:cubicBezTo>
                    <a:pt x="233341" y="138775"/>
                    <a:pt x="221785" y="166674"/>
                    <a:pt x="201215" y="187244"/>
                  </a:cubicBezTo>
                  <a:cubicBezTo>
                    <a:pt x="180646" y="207814"/>
                    <a:pt x="152747" y="219370"/>
                    <a:pt x="123656" y="219370"/>
                  </a:cubicBezTo>
                  <a:lnTo>
                    <a:pt x="109685" y="219370"/>
                  </a:lnTo>
                  <a:cubicBezTo>
                    <a:pt x="80595" y="219370"/>
                    <a:pt x="52696" y="207814"/>
                    <a:pt x="32126" y="187244"/>
                  </a:cubicBezTo>
                  <a:cubicBezTo>
                    <a:pt x="11556" y="166674"/>
                    <a:pt x="0" y="138775"/>
                    <a:pt x="0" y="109685"/>
                  </a:cubicBezTo>
                  <a:lnTo>
                    <a:pt x="0" y="109685"/>
                  </a:lnTo>
                  <a:cubicBezTo>
                    <a:pt x="0" y="80595"/>
                    <a:pt x="11556" y="52696"/>
                    <a:pt x="32126" y="32126"/>
                  </a:cubicBezTo>
                  <a:cubicBezTo>
                    <a:pt x="52696" y="11556"/>
                    <a:pt x="80595" y="0"/>
                    <a:pt x="109685" y="0"/>
                  </a:cubicBezTo>
                  <a:close/>
                </a:path>
              </a:pathLst>
            </a:custGeom>
            <a:solidFill>
              <a:srgbClr val="EA8D68"/>
            </a:solidFill>
          </p:spPr>
        </p:sp>
        <p:sp>
          <p:nvSpPr>
            <p:cNvPr name="TextBox 8" id="8"/>
            <p:cNvSpPr txBox="true"/>
            <p:nvPr/>
          </p:nvSpPr>
          <p:spPr>
            <a:xfrm>
              <a:off x="0" y="-57150"/>
              <a:ext cx="233341" cy="276520"/>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1</a:t>
              </a:r>
            </a:p>
          </p:txBody>
        </p:sp>
      </p:grpSp>
      <p:sp>
        <p:nvSpPr>
          <p:cNvPr name="Freeform 9" id="9"/>
          <p:cNvSpPr/>
          <p:nvPr/>
        </p:nvSpPr>
        <p:spPr>
          <a:xfrm flipH="false" flipV="false" rot="-1519681">
            <a:off x="7743738" y="3071226"/>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567965" y="5716556"/>
            <a:ext cx="3653006" cy="952500"/>
          </a:xfrm>
          <a:prstGeom prst="rect">
            <a:avLst/>
          </a:prstGeom>
        </p:spPr>
        <p:txBody>
          <a:bodyPr anchor="t" rtlCol="false" tIns="0" lIns="0" bIns="0" rIns="0">
            <a:spAutoFit/>
          </a:bodyPr>
          <a:lstStyle/>
          <a:p>
            <a:pPr algn="l" marL="0" indent="0" lvl="0">
              <a:lnSpc>
                <a:spcPts val="3899"/>
              </a:lnSpc>
            </a:pPr>
            <a:r>
              <a:rPr lang="en-US" b="true" sz="2999">
                <a:solidFill>
                  <a:srgbClr val="000000"/>
                </a:solidFill>
                <a:latin typeface="Noto Sans Bold"/>
                <a:ea typeface="Noto Sans Bold"/>
                <a:cs typeface="Noto Sans Bold"/>
                <a:sym typeface="Noto Sans Bold"/>
              </a:rPr>
              <a:t>Công nghệ sử dụng</a:t>
            </a:r>
          </a:p>
        </p:txBody>
      </p:sp>
      <p:grpSp>
        <p:nvGrpSpPr>
          <p:cNvPr name="Group 11" id="11"/>
          <p:cNvGrpSpPr/>
          <p:nvPr/>
        </p:nvGrpSpPr>
        <p:grpSpPr>
          <a:xfrm rot="0">
            <a:off x="11474247" y="5735606"/>
            <a:ext cx="885968" cy="832920"/>
            <a:chOff x="0" y="0"/>
            <a:chExt cx="233341" cy="219370"/>
          </a:xfrm>
        </p:grpSpPr>
        <p:sp>
          <p:nvSpPr>
            <p:cNvPr name="Freeform 12" id="12"/>
            <p:cNvSpPr/>
            <p:nvPr/>
          </p:nvSpPr>
          <p:spPr>
            <a:xfrm flipH="false" flipV="false" rot="0">
              <a:off x="0" y="0"/>
              <a:ext cx="233341" cy="219370"/>
            </a:xfrm>
            <a:custGeom>
              <a:avLst/>
              <a:gdLst/>
              <a:ahLst/>
              <a:cxnLst/>
              <a:rect r="r" b="b" t="t" l="l"/>
              <a:pathLst>
                <a:path h="219370" w="233341">
                  <a:moveTo>
                    <a:pt x="109685" y="0"/>
                  </a:moveTo>
                  <a:lnTo>
                    <a:pt x="123656" y="0"/>
                  </a:lnTo>
                  <a:cubicBezTo>
                    <a:pt x="152747" y="0"/>
                    <a:pt x="180646" y="11556"/>
                    <a:pt x="201215" y="32126"/>
                  </a:cubicBezTo>
                  <a:cubicBezTo>
                    <a:pt x="221785" y="52696"/>
                    <a:pt x="233341" y="80595"/>
                    <a:pt x="233341" y="109685"/>
                  </a:cubicBezTo>
                  <a:lnTo>
                    <a:pt x="233341" y="109685"/>
                  </a:lnTo>
                  <a:cubicBezTo>
                    <a:pt x="233341" y="138775"/>
                    <a:pt x="221785" y="166674"/>
                    <a:pt x="201215" y="187244"/>
                  </a:cubicBezTo>
                  <a:cubicBezTo>
                    <a:pt x="180646" y="207814"/>
                    <a:pt x="152747" y="219370"/>
                    <a:pt x="123656" y="219370"/>
                  </a:cubicBezTo>
                  <a:lnTo>
                    <a:pt x="109685" y="219370"/>
                  </a:lnTo>
                  <a:cubicBezTo>
                    <a:pt x="80595" y="219370"/>
                    <a:pt x="52696" y="207814"/>
                    <a:pt x="32126" y="187244"/>
                  </a:cubicBezTo>
                  <a:cubicBezTo>
                    <a:pt x="11556" y="166674"/>
                    <a:pt x="0" y="138775"/>
                    <a:pt x="0" y="109685"/>
                  </a:cubicBezTo>
                  <a:lnTo>
                    <a:pt x="0" y="109685"/>
                  </a:lnTo>
                  <a:cubicBezTo>
                    <a:pt x="0" y="80595"/>
                    <a:pt x="11556" y="52696"/>
                    <a:pt x="32126" y="32126"/>
                  </a:cubicBezTo>
                  <a:cubicBezTo>
                    <a:pt x="52696" y="11556"/>
                    <a:pt x="80595" y="0"/>
                    <a:pt x="109685" y="0"/>
                  </a:cubicBezTo>
                  <a:close/>
                </a:path>
              </a:pathLst>
            </a:custGeom>
            <a:solidFill>
              <a:srgbClr val="EA8D68"/>
            </a:solidFill>
          </p:spPr>
        </p:sp>
        <p:sp>
          <p:nvSpPr>
            <p:cNvPr name="TextBox 13" id="13"/>
            <p:cNvSpPr txBox="true"/>
            <p:nvPr/>
          </p:nvSpPr>
          <p:spPr>
            <a:xfrm>
              <a:off x="0" y="-57150"/>
              <a:ext cx="233341" cy="276520"/>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2</a:t>
              </a:r>
            </a:p>
          </p:txBody>
        </p:sp>
      </p:grpSp>
      <p:sp>
        <p:nvSpPr>
          <p:cNvPr name="TextBox 14" id="14"/>
          <p:cNvSpPr txBox="true"/>
          <p:nvPr/>
        </p:nvSpPr>
        <p:spPr>
          <a:xfrm rot="0">
            <a:off x="5738953" y="8039439"/>
            <a:ext cx="3653006" cy="466725"/>
          </a:xfrm>
          <a:prstGeom prst="rect">
            <a:avLst/>
          </a:prstGeom>
        </p:spPr>
        <p:txBody>
          <a:bodyPr anchor="t" rtlCol="false" tIns="0" lIns="0" bIns="0" rIns="0">
            <a:spAutoFit/>
          </a:bodyPr>
          <a:lstStyle/>
          <a:p>
            <a:pPr algn="l" marL="0" indent="0" lvl="0">
              <a:lnSpc>
                <a:spcPts val="3899"/>
              </a:lnSpc>
            </a:pPr>
            <a:r>
              <a:rPr lang="en-US" b="true" sz="2999">
                <a:solidFill>
                  <a:srgbClr val="000000"/>
                </a:solidFill>
                <a:latin typeface="Noto Sans Bold"/>
                <a:ea typeface="Noto Sans Bold"/>
                <a:cs typeface="Noto Sans Bold"/>
                <a:sym typeface="Noto Sans Bold"/>
              </a:rPr>
              <a:t>Kết quả đạt được</a:t>
            </a:r>
          </a:p>
        </p:txBody>
      </p:sp>
      <p:grpSp>
        <p:nvGrpSpPr>
          <p:cNvPr name="Group 15" id="15"/>
          <p:cNvGrpSpPr/>
          <p:nvPr/>
        </p:nvGrpSpPr>
        <p:grpSpPr>
          <a:xfrm rot="0">
            <a:off x="4666484" y="7834116"/>
            <a:ext cx="885968" cy="832920"/>
            <a:chOff x="0" y="0"/>
            <a:chExt cx="233341" cy="219370"/>
          </a:xfrm>
        </p:grpSpPr>
        <p:sp>
          <p:nvSpPr>
            <p:cNvPr name="Freeform 16" id="16"/>
            <p:cNvSpPr/>
            <p:nvPr/>
          </p:nvSpPr>
          <p:spPr>
            <a:xfrm flipH="false" flipV="false" rot="0">
              <a:off x="0" y="0"/>
              <a:ext cx="233341" cy="219370"/>
            </a:xfrm>
            <a:custGeom>
              <a:avLst/>
              <a:gdLst/>
              <a:ahLst/>
              <a:cxnLst/>
              <a:rect r="r" b="b" t="t" l="l"/>
              <a:pathLst>
                <a:path h="219370" w="233341">
                  <a:moveTo>
                    <a:pt x="109685" y="0"/>
                  </a:moveTo>
                  <a:lnTo>
                    <a:pt x="123656" y="0"/>
                  </a:lnTo>
                  <a:cubicBezTo>
                    <a:pt x="152747" y="0"/>
                    <a:pt x="180646" y="11556"/>
                    <a:pt x="201215" y="32126"/>
                  </a:cubicBezTo>
                  <a:cubicBezTo>
                    <a:pt x="221785" y="52696"/>
                    <a:pt x="233341" y="80595"/>
                    <a:pt x="233341" y="109685"/>
                  </a:cubicBezTo>
                  <a:lnTo>
                    <a:pt x="233341" y="109685"/>
                  </a:lnTo>
                  <a:cubicBezTo>
                    <a:pt x="233341" y="138775"/>
                    <a:pt x="221785" y="166674"/>
                    <a:pt x="201215" y="187244"/>
                  </a:cubicBezTo>
                  <a:cubicBezTo>
                    <a:pt x="180646" y="207814"/>
                    <a:pt x="152747" y="219370"/>
                    <a:pt x="123656" y="219370"/>
                  </a:cubicBezTo>
                  <a:lnTo>
                    <a:pt x="109685" y="219370"/>
                  </a:lnTo>
                  <a:cubicBezTo>
                    <a:pt x="80595" y="219370"/>
                    <a:pt x="52696" y="207814"/>
                    <a:pt x="32126" y="187244"/>
                  </a:cubicBezTo>
                  <a:cubicBezTo>
                    <a:pt x="11556" y="166674"/>
                    <a:pt x="0" y="138775"/>
                    <a:pt x="0" y="109685"/>
                  </a:cubicBezTo>
                  <a:lnTo>
                    <a:pt x="0" y="109685"/>
                  </a:lnTo>
                  <a:cubicBezTo>
                    <a:pt x="0" y="80595"/>
                    <a:pt x="11556" y="52696"/>
                    <a:pt x="32126" y="32126"/>
                  </a:cubicBezTo>
                  <a:cubicBezTo>
                    <a:pt x="52696" y="11556"/>
                    <a:pt x="80595" y="0"/>
                    <a:pt x="109685" y="0"/>
                  </a:cubicBezTo>
                  <a:close/>
                </a:path>
              </a:pathLst>
            </a:custGeom>
            <a:solidFill>
              <a:srgbClr val="EA8D68"/>
            </a:solidFill>
          </p:spPr>
        </p:sp>
        <p:sp>
          <p:nvSpPr>
            <p:cNvPr name="TextBox 17" id="17"/>
            <p:cNvSpPr txBox="true"/>
            <p:nvPr/>
          </p:nvSpPr>
          <p:spPr>
            <a:xfrm>
              <a:off x="0" y="-57150"/>
              <a:ext cx="233341" cy="276520"/>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3</a:t>
              </a:r>
            </a:p>
          </p:txBody>
        </p:sp>
      </p:grpSp>
      <p:sp>
        <p:nvSpPr>
          <p:cNvPr name="TextBox 18" id="18"/>
          <p:cNvSpPr txBox="true"/>
          <p:nvPr/>
        </p:nvSpPr>
        <p:spPr>
          <a:xfrm rot="0">
            <a:off x="12550716" y="7815066"/>
            <a:ext cx="3653006" cy="952500"/>
          </a:xfrm>
          <a:prstGeom prst="rect">
            <a:avLst/>
          </a:prstGeom>
        </p:spPr>
        <p:txBody>
          <a:bodyPr anchor="t" rtlCol="false" tIns="0" lIns="0" bIns="0" rIns="0">
            <a:spAutoFit/>
          </a:bodyPr>
          <a:lstStyle/>
          <a:p>
            <a:pPr algn="l" marL="0" indent="0" lvl="0">
              <a:lnSpc>
                <a:spcPts val="3899"/>
              </a:lnSpc>
            </a:pPr>
            <a:r>
              <a:rPr lang="en-US" b="true" sz="2999">
                <a:solidFill>
                  <a:srgbClr val="000000"/>
                </a:solidFill>
                <a:latin typeface="Noto Sans Bold"/>
                <a:ea typeface="Noto Sans Bold"/>
                <a:cs typeface="Noto Sans Bold"/>
                <a:sym typeface="Noto Sans Bold"/>
              </a:rPr>
              <a:t>Kết luận và hướng phát triển</a:t>
            </a:r>
          </a:p>
        </p:txBody>
      </p:sp>
      <p:grpSp>
        <p:nvGrpSpPr>
          <p:cNvPr name="Group 19" id="19"/>
          <p:cNvGrpSpPr/>
          <p:nvPr/>
        </p:nvGrpSpPr>
        <p:grpSpPr>
          <a:xfrm rot="0">
            <a:off x="11474247" y="7834116"/>
            <a:ext cx="885968" cy="832920"/>
            <a:chOff x="0" y="0"/>
            <a:chExt cx="233341" cy="219370"/>
          </a:xfrm>
        </p:grpSpPr>
        <p:sp>
          <p:nvSpPr>
            <p:cNvPr name="Freeform 20" id="20"/>
            <p:cNvSpPr/>
            <p:nvPr/>
          </p:nvSpPr>
          <p:spPr>
            <a:xfrm flipH="false" flipV="false" rot="0">
              <a:off x="0" y="0"/>
              <a:ext cx="233341" cy="219370"/>
            </a:xfrm>
            <a:custGeom>
              <a:avLst/>
              <a:gdLst/>
              <a:ahLst/>
              <a:cxnLst/>
              <a:rect r="r" b="b" t="t" l="l"/>
              <a:pathLst>
                <a:path h="219370" w="233341">
                  <a:moveTo>
                    <a:pt x="109685" y="0"/>
                  </a:moveTo>
                  <a:lnTo>
                    <a:pt x="123656" y="0"/>
                  </a:lnTo>
                  <a:cubicBezTo>
                    <a:pt x="152747" y="0"/>
                    <a:pt x="180646" y="11556"/>
                    <a:pt x="201215" y="32126"/>
                  </a:cubicBezTo>
                  <a:cubicBezTo>
                    <a:pt x="221785" y="52696"/>
                    <a:pt x="233341" y="80595"/>
                    <a:pt x="233341" y="109685"/>
                  </a:cubicBezTo>
                  <a:lnTo>
                    <a:pt x="233341" y="109685"/>
                  </a:lnTo>
                  <a:cubicBezTo>
                    <a:pt x="233341" y="138775"/>
                    <a:pt x="221785" y="166674"/>
                    <a:pt x="201215" y="187244"/>
                  </a:cubicBezTo>
                  <a:cubicBezTo>
                    <a:pt x="180646" y="207814"/>
                    <a:pt x="152747" y="219370"/>
                    <a:pt x="123656" y="219370"/>
                  </a:cubicBezTo>
                  <a:lnTo>
                    <a:pt x="109685" y="219370"/>
                  </a:lnTo>
                  <a:cubicBezTo>
                    <a:pt x="80595" y="219370"/>
                    <a:pt x="52696" y="207814"/>
                    <a:pt x="32126" y="187244"/>
                  </a:cubicBezTo>
                  <a:cubicBezTo>
                    <a:pt x="11556" y="166674"/>
                    <a:pt x="0" y="138775"/>
                    <a:pt x="0" y="109685"/>
                  </a:cubicBezTo>
                  <a:lnTo>
                    <a:pt x="0" y="109685"/>
                  </a:lnTo>
                  <a:cubicBezTo>
                    <a:pt x="0" y="80595"/>
                    <a:pt x="11556" y="52696"/>
                    <a:pt x="32126" y="32126"/>
                  </a:cubicBezTo>
                  <a:cubicBezTo>
                    <a:pt x="52696" y="11556"/>
                    <a:pt x="80595" y="0"/>
                    <a:pt x="109685" y="0"/>
                  </a:cubicBezTo>
                  <a:close/>
                </a:path>
              </a:pathLst>
            </a:custGeom>
            <a:solidFill>
              <a:srgbClr val="EA8D68"/>
            </a:solidFill>
          </p:spPr>
        </p:sp>
        <p:sp>
          <p:nvSpPr>
            <p:cNvPr name="TextBox 21" id="21"/>
            <p:cNvSpPr txBox="true"/>
            <p:nvPr/>
          </p:nvSpPr>
          <p:spPr>
            <a:xfrm>
              <a:off x="0" y="-57150"/>
              <a:ext cx="233341" cy="276520"/>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4</a:t>
              </a:r>
            </a:p>
          </p:txBody>
        </p:sp>
      </p:grpSp>
      <p:sp>
        <p:nvSpPr>
          <p:cNvPr name="Freeform 22" id="22"/>
          <p:cNvSpPr/>
          <p:nvPr/>
        </p:nvSpPr>
        <p:spPr>
          <a:xfrm flipH="false" flipV="false" rot="-1519681">
            <a:off x="-6605276" y="-4762890"/>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519681">
            <a:off x="7503761" y="3119221"/>
            <a:ext cx="18571789" cy="9525780"/>
          </a:xfrm>
          <a:custGeom>
            <a:avLst/>
            <a:gdLst/>
            <a:ahLst/>
            <a:cxnLst/>
            <a:rect r="r" b="b" t="t" l="l"/>
            <a:pathLst>
              <a:path h="9525780" w="18571789">
                <a:moveTo>
                  <a:pt x="0" y="0"/>
                </a:moveTo>
                <a:lnTo>
                  <a:pt x="18571789" y="0"/>
                </a:lnTo>
                <a:lnTo>
                  <a:pt x="18571789" y="9525781"/>
                </a:lnTo>
                <a:lnTo>
                  <a:pt x="0" y="952578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595172" y="1814936"/>
            <a:ext cx="6540902" cy="2562225"/>
          </a:xfrm>
          <a:prstGeom prst="rect">
            <a:avLst/>
          </a:prstGeom>
        </p:spPr>
        <p:txBody>
          <a:bodyPr anchor="t" rtlCol="false" tIns="0" lIns="0" bIns="0" rIns="0">
            <a:spAutoFit/>
          </a:bodyPr>
          <a:lstStyle/>
          <a:p>
            <a:pPr algn="r">
              <a:lnSpc>
                <a:spcPts val="9900"/>
              </a:lnSpc>
            </a:pPr>
            <a:r>
              <a:rPr lang="en-US" b="true" sz="9000">
                <a:solidFill>
                  <a:srgbClr val="0D0D0D"/>
                </a:solidFill>
                <a:latin typeface="Roboto Bold"/>
                <a:ea typeface="Roboto Bold"/>
                <a:cs typeface="Roboto Bold"/>
                <a:sym typeface="Roboto Bold"/>
              </a:rPr>
              <a:t>Tổng quan đề tài</a:t>
            </a:r>
          </a:p>
        </p:txBody>
      </p:sp>
      <p:sp>
        <p:nvSpPr>
          <p:cNvPr name="TextBox 4" id="4"/>
          <p:cNvSpPr txBox="true"/>
          <p:nvPr/>
        </p:nvSpPr>
        <p:spPr>
          <a:xfrm rot="0">
            <a:off x="9995134" y="5504564"/>
            <a:ext cx="6140941" cy="622935"/>
          </a:xfrm>
          <a:prstGeom prst="rect">
            <a:avLst/>
          </a:prstGeom>
        </p:spPr>
        <p:txBody>
          <a:bodyPr anchor="t" rtlCol="false" tIns="0" lIns="0" bIns="0" rIns="0">
            <a:spAutoFit/>
          </a:bodyPr>
          <a:lstStyle/>
          <a:p>
            <a:pPr algn="r" marL="0" indent="0" lvl="0">
              <a:lnSpc>
                <a:spcPts val="5040"/>
              </a:lnSpc>
              <a:spcBef>
                <a:spcPct val="0"/>
              </a:spcBef>
            </a:pPr>
            <a:r>
              <a:rPr lang="en-US" b="true" sz="3600">
                <a:solidFill>
                  <a:srgbClr val="000000"/>
                </a:solidFill>
                <a:latin typeface="Neue Montreal Bold"/>
                <a:ea typeface="Neue Montreal Bold"/>
                <a:cs typeface="Neue Montreal Bold"/>
                <a:sym typeface="Neue Montreal Bold"/>
              </a:rPr>
              <a:t>Lý do chọn đề tài</a:t>
            </a:r>
          </a:p>
        </p:txBody>
      </p:sp>
      <p:sp>
        <p:nvSpPr>
          <p:cNvPr name="TextBox 5" id="5"/>
          <p:cNvSpPr txBox="true"/>
          <p:nvPr/>
        </p:nvSpPr>
        <p:spPr>
          <a:xfrm rot="0">
            <a:off x="9995134" y="6754025"/>
            <a:ext cx="6140941" cy="622935"/>
          </a:xfrm>
          <a:prstGeom prst="rect">
            <a:avLst/>
          </a:prstGeom>
        </p:spPr>
        <p:txBody>
          <a:bodyPr anchor="t" rtlCol="false" tIns="0" lIns="0" bIns="0" rIns="0">
            <a:spAutoFit/>
          </a:bodyPr>
          <a:lstStyle/>
          <a:p>
            <a:pPr algn="r" marL="0" indent="0" lvl="0">
              <a:lnSpc>
                <a:spcPts val="5040"/>
              </a:lnSpc>
              <a:spcBef>
                <a:spcPct val="0"/>
              </a:spcBef>
            </a:pPr>
            <a:r>
              <a:rPr lang="en-US" b="true" sz="3600">
                <a:solidFill>
                  <a:srgbClr val="000000"/>
                </a:solidFill>
                <a:latin typeface="Neue Montreal Bold"/>
                <a:ea typeface="Neue Montreal Bold"/>
                <a:cs typeface="Neue Montreal Bold"/>
                <a:sym typeface="Neue Montreal Bold"/>
              </a:rPr>
              <a:t>Mục tiêu đề tài</a:t>
            </a:r>
          </a:p>
        </p:txBody>
      </p:sp>
      <p:sp>
        <p:nvSpPr>
          <p:cNvPr name="AutoShape 6" id="6"/>
          <p:cNvSpPr/>
          <p:nvPr/>
        </p:nvSpPr>
        <p:spPr>
          <a:xfrm flipH="true">
            <a:off x="9995134" y="4857750"/>
            <a:ext cx="6444912" cy="0"/>
          </a:xfrm>
          <a:prstGeom prst="line">
            <a:avLst/>
          </a:prstGeom>
          <a:ln cap="rnd" w="28575">
            <a:solidFill>
              <a:srgbClr val="000000"/>
            </a:solidFill>
            <a:prstDash val="solid"/>
            <a:headEnd type="none" len="sm" w="sm"/>
            <a:tailEnd type="none" len="sm" w="sm"/>
          </a:ln>
        </p:spPr>
      </p:sp>
      <p:sp>
        <p:nvSpPr>
          <p:cNvPr name="Freeform 7" id="7"/>
          <p:cNvSpPr/>
          <p:nvPr/>
        </p:nvSpPr>
        <p:spPr>
          <a:xfrm flipH="false" flipV="false" rot="0">
            <a:off x="514350" y="1286284"/>
            <a:ext cx="7531214" cy="7714432"/>
          </a:xfrm>
          <a:custGeom>
            <a:avLst/>
            <a:gdLst/>
            <a:ahLst/>
            <a:cxnLst/>
            <a:rect r="r" b="b" t="t" l="l"/>
            <a:pathLst>
              <a:path h="7714432" w="7531214">
                <a:moveTo>
                  <a:pt x="0" y="0"/>
                </a:moveTo>
                <a:lnTo>
                  <a:pt x="7531214" y="0"/>
                </a:lnTo>
                <a:lnTo>
                  <a:pt x="7531214" y="7714432"/>
                </a:lnTo>
                <a:lnTo>
                  <a:pt x="0" y="7714432"/>
                </a:lnTo>
                <a:lnTo>
                  <a:pt x="0" y="0"/>
                </a:lnTo>
                <a:close/>
              </a:path>
            </a:pathLst>
          </a:custGeom>
          <a:blipFill>
            <a:blip r:embed="rId4"/>
            <a:stretch>
              <a:fillRect l="0" t="0" r="0" b="0"/>
            </a:stretch>
          </a:blipFill>
        </p:spPr>
      </p:sp>
      <p:grpSp>
        <p:nvGrpSpPr>
          <p:cNvPr name="Group 8" id="8"/>
          <p:cNvGrpSpPr/>
          <p:nvPr/>
        </p:nvGrpSpPr>
        <p:grpSpPr>
          <a:xfrm rot="0">
            <a:off x="9267777" y="1892247"/>
            <a:ext cx="1047326" cy="1047326"/>
            <a:chOff x="0" y="0"/>
            <a:chExt cx="275839" cy="275839"/>
          </a:xfrm>
        </p:grpSpPr>
        <p:sp>
          <p:nvSpPr>
            <p:cNvPr name="Freeform 9" id="9"/>
            <p:cNvSpPr/>
            <p:nvPr/>
          </p:nvSpPr>
          <p:spPr>
            <a:xfrm flipH="false" flipV="false" rot="0">
              <a:off x="0" y="0"/>
              <a:ext cx="275839" cy="275839"/>
            </a:xfrm>
            <a:custGeom>
              <a:avLst/>
              <a:gdLst/>
              <a:ahLst/>
              <a:cxnLst/>
              <a:rect r="r" b="b" t="t" l="l"/>
              <a:pathLst>
                <a:path h="275839" w="275839">
                  <a:moveTo>
                    <a:pt x="133057" y="0"/>
                  </a:moveTo>
                  <a:lnTo>
                    <a:pt x="142782" y="0"/>
                  </a:lnTo>
                  <a:cubicBezTo>
                    <a:pt x="216267" y="0"/>
                    <a:pt x="275839" y="59572"/>
                    <a:pt x="275839" y="133057"/>
                  </a:cubicBezTo>
                  <a:lnTo>
                    <a:pt x="275839" y="142782"/>
                  </a:lnTo>
                  <a:cubicBezTo>
                    <a:pt x="275839" y="178071"/>
                    <a:pt x="261821" y="211914"/>
                    <a:pt x="236867" y="236867"/>
                  </a:cubicBezTo>
                  <a:cubicBezTo>
                    <a:pt x="211914" y="261821"/>
                    <a:pt x="178071" y="275839"/>
                    <a:pt x="142782" y="275839"/>
                  </a:cubicBezTo>
                  <a:lnTo>
                    <a:pt x="133057" y="275839"/>
                  </a:lnTo>
                  <a:cubicBezTo>
                    <a:pt x="97768" y="275839"/>
                    <a:pt x="63925" y="261821"/>
                    <a:pt x="38972" y="236867"/>
                  </a:cubicBezTo>
                  <a:cubicBezTo>
                    <a:pt x="14019" y="211914"/>
                    <a:pt x="0" y="178071"/>
                    <a:pt x="0" y="142782"/>
                  </a:cubicBezTo>
                  <a:lnTo>
                    <a:pt x="0" y="133057"/>
                  </a:lnTo>
                  <a:cubicBezTo>
                    <a:pt x="0" y="97768"/>
                    <a:pt x="14019" y="63925"/>
                    <a:pt x="38972" y="38972"/>
                  </a:cubicBezTo>
                  <a:cubicBezTo>
                    <a:pt x="63925" y="14019"/>
                    <a:pt x="97768" y="0"/>
                    <a:pt x="133057" y="0"/>
                  </a:cubicBezTo>
                  <a:close/>
                </a:path>
              </a:pathLst>
            </a:custGeom>
            <a:solidFill>
              <a:srgbClr val="EA8D68"/>
            </a:solidFill>
          </p:spPr>
        </p:sp>
        <p:sp>
          <p:nvSpPr>
            <p:cNvPr name="TextBox 10" id="10"/>
            <p:cNvSpPr txBox="true"/>
            <p:nvPr/>
          </p:nvSpPr>
          <p:spPr>
            <a:xfrm>
              <a:off x="0" y="-57150"/>
              <a:ext cx="275839" cy="332989"/>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1</a:t>
              </a:r>
            </a:p>
          </p:txBody>
        </p:sp>
      </p:grpSp>
      <p:sp>
        <p:nvSpPr>
          <p:cNvPr name="Freeform 11" id="11"/>
          <p:cNvSpPr/>
          <p:nvPr/>
        </p:nvSpPr>
        <p:spPr>
          <a:xfrm flipH="false" flipV="false" rot="-1519681">
            <a:off x="-7950760" y="-5936852"/>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829314"/>
            <a:ext cx="0" cy="643370"/>
          </a:xfrm>
          <a:prstGeom prst="line">
            <a:avLst/>
          </a:prstGeom>
          <a:ln cap="flat" w="76200">
            <a:solidFill>
              <a:srgbClr val="EA8D68"/>
            </a:solidFill>
            <a:prstDash val="solid"/>
            <a:headEnd type="none" len="sm" w="sm"/>
            <a:tailEnd type="none" len="sm" w="sm"/>
          </a:ln>
        </p:spPr>
      </p:sp>
      <p:grpSp>
        <p:nvGrpSpPr>
          <p:cNvPr name="Group 3" id="3"/>
          <p:cNvGrpSpPr/>
          <p:nvPr/>
        </p:nvGrpSpPr>
        <p:grpSpPr>
          <a:xfrm rot="0">
            <a:off x="2220555" y="2984829"/>
            <a:ext cx="4049072" cy="724149"/>
            <a:chOff x="0" y="0"/>
            <a:chExt cx="5398762" cy="965532"/>
          </a:xfrm>
        </p:grpSpPr>
        <p:sp>
          <p:nvSpPr>
            <p:cNvPr name="AutoShape 4" id="4"/>
            <p:cNvSpPr/>
            <p:nvPr/>
          </p:nvSpPr>
          <p:spPr>
            <a:xfrm>
              <a:off x="0" y="940773"/>
              <a:ext cx="4693748" cy="0"/>
            </a:xfrm>
            <a:prstGeom prst="line">
              <a:avLst/>
            </a:prstGeom>
            <a:ln cap="flat" w="49519">
              <a:solidFill>
                <a:srgbClr val="303030"/>
              </a:solidFill>
              <a:prstDash val="solid"/>
              <a:headEnd type="none" len="sm" w="sm"/>
              <a:tailEnd type="none" len="sm" w="sm"/>
            </a:ln>
          </p:spPr>
        </p:sp>
        <p:sp>
          <p:nvSpPr>
            <p:cNvPr name="TextBox 5" id="5"/>
            <p:cNvSpPr txBox="true"/>
            <p:nvPr/>
          </p:nvSpPr>
          <p:spPr>
            <a:xfrm rot="0">
              <a:off x="0" y="-66675"/>
              <a:ext cx="5398762" cy="830125"/>
            </a:xfrm>
            <a:prstGeom prst="rect">
              <a:avLst/>
            </a:prstGeom>
          </p:spPr>
          <p:txBody>
            <a:bodyPr anchor="t" rtlCol="false" tIns="0" lIns="0" bIns="0" rIns="0">
              <a:spAutoFit/>
            </a:bodyPr>
            <a:lstStyle/>
            <a:p>
              <a:pPr algn="l">
                <a:lnSpc>
                  <a:spcPts val="5229"/>
                </a:lnSpc>
              </a:pPr>
              <a:r>
                <a:rPr lang="en-US" sz="3789" b="true">
                  <a:solidFill>
                    <a:srgbClr val="303030"/>
                  </a:solidFill>
                  <a:latin typeface="Roboto Bold"/>
                  <a:ea typeface="Roboto Bold"/>
                  <a:cs typeface="Roboto Bold"/>
                  <a:sym typeface="Roboto Bold"/>
                </a:rPr>
                <a:t>Tính cấp thiết</a:t>
              </a:r>
            </a:p>
          </p:txBody>
        </p:sp>
      </p:grpSp>
      <p:sp>
        <p:nvSpPr>
          <p:cNvPr name="Freeform 6" id="6"/>
          <p:cNvSpPr/>
          <p:nvPr/>
        </p:nvSpPr>
        <p:spPr>
          <a:xfrm flipH="true" flipV="false" rot="0">
            <a:off x="15102111" y="6647101"/>
            <a:ext cx="3553451" cy="3639899"/>
          </a:xfrm>
          <a:custGeom>
            <a:avLst/>
            <a:gdLst/>
            <a:ahLst/>
            <a:cxnLst/>
            <a:rect r="r" b="b" t="t" l="l"/>
            <a:pathLst>
              <a:path h="3639899" w="3553451">
                <a:moveTo>
                  <a:pt x="3553451" y="0"/>
                </a:moveTo>
                <a:lnTo>
                  <a:pt x="0" y="0"/>
                </a:lnTo>
                <a:lnTo>
                  <a:pt x="0" y="3639899"/>
                </a:lnTo>
                <a:lnTo>
                  <a:pt x="3553451" y="3639899"/>
                </a:lnTo>
                <a:lnTo>
                  <a:pt x="3553451" y="0"/>
                </a:lnTo>
                <a:close/>
              </a:path>
            </a:pathLst>
          </a:custGeom>
          <a:blipFill>
            <a:blip r:embed="rId3"/>
            <a:stretch>
              <a:fillRect l="0" t="0" r="0" b="0"/>
            </a:stretch>
          </a:blipFill>
        </p:spPr>
      </p:sp>
      <p:sp>
        <p:nvSpPr>
          <p:cNvPr name="AutoShape 7" id="7"/>
          <p:cNvSpPr/>
          <p:nvPr/>
        </p:nvSpPr>
        <p:spPr>
          <a:xfrm>
            <a:off x="2220555" y="6969681"/>
            <a:ext cx="8771297" cy="0"/>
          </a:xfrm>
          <a:prstGeom prst="line">
            <a:avLst/>
          </a:prstGeom>
          <a:ln cap="flat" w="38100">
            <a:solidFill>
              <a:srgbClr val="303030"/>
            </a:solidFill>
            <a:prstDash val="solid"/>
            <a:headEnd type="none" len="sm" w="sm"/>
            <a:tailEnd type="none" len="sm" w="sm"/>
          </a:ln>
        </p:spPr>
      </p:sp>
      <p:sp>
        <p:nvSpPr>
          <p:cNvPr name="TextBox 8" id="8"/>
          <p:cNvSpPr txBox="true"/>
          <p:nvPr/>
        </p:nvSpPr>
        <p:spPr>
          <a:xfrm rot="0">
            <a:off x="2220555" y="6125471"/>
            <a:ext cx="10088772" cy="633971"/>
          </a:xfrm>
          <a:prstGeom prst="rect">
            <a:avLst/>
          </a:prstGeom>
        </p:spPr>
        <p:txBody>
          <a:bodyPr anchor="t" rtlCol="false" tIns="0" lIns="0" bIns="0" rIns="0">
            <a:spAutoFit/>
          </a:bodyPr>
          <a:lstStyle/>
          <a:p>
            <a:pPr algn="l">
              <a:lnSpc>
                <a:spcPts val="5181"/>
              </a:lnSpc>
            </a:pPr>
            <a:r>
              <a:rPr lang="en-US" sz="3754" b="true">
                <a:solidFill>
                  <a:srgbClr val="303030"/>
                </a:solidFill>
                <a:latin typeface="Roboto Bold"/>
                <a:ea typeface="Roboto Bold"/>
                <a:cs typeface="Roboto Bold"/>
                <a:sym typeface="Roboto Bold"/>
              </a:rPr>
              <a:t>Cơ hội và tiềm năng phát triển </a:t>
            </a:r>
          </a:p>
        </p:txBody>
      </p:sp>
      <p:sp>
        <p:nvSpPr>
          <p:cNvPr name="TextBox 9" id="9"/>
          <p:cNvSpPr txBox="true"/>
          <p:nvPr/>
        </p:nvSpPr>
        <p:spPr>
          <a:xfrm rot="0">
            <a:off x="1434339" y="527385"/>
            <a:ext cx="14260610" cy="1087722"/>
          </a:xfrm>
          <a:prstGeom prst="rect">
            <a:avLst/>
          </a:prstGeom>
        </p:spPr>
        <p:txBody>
          <a:bodyPr anchor="t" rtlCol="false" tIns="0" lIns="0" bIns="0" rIns="0">
            <a:spAutoFit/>
          </a:bodyPr>
          <a:lstStyle/>
          <a:p>
            <a:pPr algn="l">
              <a:lnSpc>
                <a:spcPts val="8819"/>
              </a:lnSpc>
            </a:pPr>
            <a:r>
              <a:rPr lang="en-US" sz="6299" b="true">
                <a:solidFill>
                  <a:srgbClr val="0D0D0D"/>
                </a:solidFill>
                <a:latin typeface="Inter Bold"/>
                <a:ea typeface="Inter Bold"/>
                <a:cs typeface="Inter Bold"/>
                <a:sym typeface="Inter Bold"/>
              </a:rPr>
              <a:t>Lý do chọn đề tài</a:t>
            </a:r>
          </a:p>
        </p:txBody>
      </p:sp>
      <p:sp>
        <p:nvSpPr>
          <p:cNvPr name="TextBox 10" id="10"/>
          <p:cNvSpPr txBox="true"/>
          <p:nvPr/>
        </p:nvSpPr>
        <p:spPr>
          <a:xfrm rot="0">
            <a:off x="1028700" y="2807618"/>
            <a:ext cx="1063867" cy="973796"/>
          </a:xfrm>
          <a:prstGeom prst="rect">
            <a:avLst/>
          </a:prstGeom>
        </p:spPr>
        <p:txBody>
          <a:bodyPr anchor="t" rtlCol="false" tIns="0" lIns="0" bIns="0" rIns="0">
            <a:spAutoFit/>
          </a:bodyPr>
          <a:lstStyle/>
          <a:p>
            <a:pPr algn="ctr">
              <a:lnSpc>
                <a:spcPts val="7914"/>
              </a:lnSpc>
            </a:pPr>
            <a:r>
              <a:rPr lang="en-US" sz="5735" b="true">
                <a:solidFill>
                  <a:srgbClr val="303030"/>
                </a:solidFill>
                <a:latin typeface="DM Sans Bold"/>
                <a:ea typeface="DM Sans Bold"/>
                <a:cs typeface="DM Sans Bold"/>
                <a:sym typeface="DM Sans Bold"/>
              </a:rPr>
              <a:t>1</a:t>
            </a:r>
          </a:p>
        </p:txBody>
      </p:sp>
      <p:sp>
        <p:nvSpPr>
          <p:cNvPr name="TextBox 11" id="11"/>
          <p:cNvSpPr txBox="true"/>
          <p:nvPr/>
        </p:nvSpPr>
        <p:spPr>
          <a:xfrm rot="0">
            <a:off x="2220555" y="3927475"/>
            <a:ext cx="13817416" cy="1160343"/>
          </a:xfrm>
          <a:prstGeom prst="rect">
            <a:avLst/>
          </a:prstGeom>
        </p:spPr>
        <p:txBody>
          <a:bodyPr anchor="t" rtlCol="false" tIns="0" lIns="0" bIns="0" rIns="0">
            <a:spAutoFit/>
          </a:bodyPr>
          <a:lstStyle/>
          <a:p>
            <a:pPr algn="l" marL="0" indent="0" lvl="0">
              <a:lnSpc>
                <a:spcPts val="3120"/>
              </a:lnSpc>
            </a:pPr>
            <a:r>
              <a:rPr lang="en-US" sz="2400">
                <a:solidFill>
                  <a:srgbClr val="000000"/>
                </a:solidFill>
                <a:latin typeface="Garet"/>
                <a:ea typeface="Garet"/>
                <a:cs typeface="Garet"/>
                <a:sym typeface="Garet"/>
              </a:rPr>
              <a:t>Trong thời đại công nghệ 4.0, nhận dạng và phát hiện đối tượng trong video thời gian thực có vai trò quan trọng trong nhiều lĩnh vực như an ninh, y tế, giao thông, và tự động hóa.</a:t>
            </a:r>
          </a:p>
        </p:txBody>
      </p:sp>
      <p:sp>
        <p:nvSpPr>
          <p:cNvPr name="TextBox 12" id="12"/>
          <p:cNvSpPr txBox="true"/>
          <p:nvPr/>
        </p:nvSpPr>
        <p:spPr>
          <a:xfrm rot="0">
            <a:off x="1028700" y="6014935"/>
            <a:ext cx="1063867" cy="973796"/>
          </a:xfrm>
          <a:prstGeom prst="rect">
            <a:avLst/>
          </a:prstGeom>
        </p:spPr>
        <p:txBody>
          <a:bodyPr anchor="t" rtlCol="false" tIns="0" lIns="0" bIns="0" rIns="0">
            <a:spAutoFit/>
          </a:bodyPr>
          <a:lstStyle/>
          <a:p>
            <a:pPr algn="ctr">
              <a:lnSpc>
                <a:spcPts val="7914"/>
              </a:lnSpc>
            </a:pPr>
            <a:r>
              <a:rPr lang="en-US" sz="5735" b="true">
                <a:solidFill>
                  <a:srgbClr val="303030"/>
                </a:solidFill>
                <a:latin typeface="DM Sans Bold"/>
                <a:ea typeface="DM Sans Bold"/>
                <a:cs typeface="DM Sans Bold"/>
                <a:sym typeface="DM Sans Bold"/>
              </a:rPr>
              <a:t>2</a:t>
            </a:r>
          </a:p>
        </p:txBody>
      </p:sp>
      <p:sp>
        <p:nvSpPr>
          <p:cNvPr name="TextBox 13" id="13"/>
          <p:cNvSpPr txBox="true"/>
          <p:nvPr/>
        </p:nvSpPr>
        <p:spPr>
          <a:xfrm rot="0">
            <a:off x="2220555" y="7207806"/>
            <a:ext cx="12162521" cy="1550670"/>
          </a:xfrm>
          <a:prstGeom prst="rect">
            <a:avLst/>
          </a:prstGeom>
        </p:spPr>
        <p:txBody>
          <a:bodyPr anchor="t" rtlCol="false" tIns="0" lIns="0" bIns="0" rIns="0">
            <a:spAutoFit/>
          </a:bodyPr>
          <a:lstStyle/>
          <a:p>
            <a:pPr algn="l" marL="0" indent="0" lvl="0">
              <a:lnSpc>
                <a:spcPts val="3120"/>
              </a:lnSpc>
            </a:pPr>
            <a:r>
              <a:rPr lang="en-US" sz="2400">
                <a:solidFill>
                  <a:srgbClr val="000000"/>
                </a:solidFill>
                <a:latin typeface="Garet"/>
                <a:ea typeface="Garet"/>
                <a:cs typeface="Garet"/>
                <a:sym typeface="Garet"/>
              </a:rPr>
              <a:t>Yolo (You Only Look Once) có tiềm năng phát triển mạnh mẽ trong lĩnh vực thị giác máy tính. Với khả năng nhận diện đối tượng theo thời gian thực, độ chính xác cao và tốc độ xử lý nhanh, Yolo được ứng dụng rộng rãi trong các hệ thống giám sát an ninh, xe tự hành và robot.</a:t>
            </a:r>
          </a:p>
        </p:txBody>
      </p:sp>
      <p:sp>
        <p:nvSpPr>
          <p:cNvPr name="Freeform 14" id="14"/>
          <p:cNvSpPr/>
          <p:nvPr/>
        </p:nvSpPr>
        <p:spPr>
          <a:xfrm flipH="false" flipV="false" rot="-7884230">
            <a:off x="5193172" y="-3644955"/>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ack Abstract Waves"/>
          <p:cNvSpPr/>
          <p:nvPr/>
        </p:nvSpPr>
        <p:spPr>
          <a:xfrm flipH="false" flipV="false" rot="2908124">
            <a:off x="2743696" y="-5018967"/>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descr="Black Abstract Waves"/>
          <p:cNvSpPr/>
          <p:nvPr/>
        </p:nvSpPr>
        <p:spPr>
          <a:xfrm flipH="false" flipV="false" rot="2908124">
            <a:off x="-5950951" y="4687071"/>
            <a:ext cx="18571789" cy="9525780"/>
          </a:xfrm>
          <a:custGeom>
            <a:avLst/>
            <a:gdLst/>
            <a:ahLst/>
            <a:cxnLst/>
            <a:rect r="r" b="b" t="t" l="l"/>
            <a:pathLst>
              <a:path h="9525780" w="18571789">
                <a:moveTo>
                  <a:pt x="0" y="0"/>
                </a:moveTo>
                <a:lnTo>
                  <a:pt x="18571789" y="0"/>
                </a:lnTo>
                <a:lnTo>
                  <a:pt x="18571789" y="9525781"/>
                </a:lnTo>
                <a:lnTo>
                  <a:pt x="0" y="952578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603596"/>
            <a:ext cx="6440328" cy="5079808"/>
          </a:xfrm>
          <a:custGeom>
            <a:avLst/>
            <a:gdLst/>
            <a:ahLst/>
            <a:cxnLst/>
            <a:rect r="r" b="b" t="t" l="l"/>
            <a:pathLst>
              <a:path h="5079808" w="6440328">
                <a:moveTo>
                  <a:pt x="0" y="0"/>
                </a:moveTo>
                <a:lnTo>
                  <a:pt x="6440328" y="0"/>
                </a:lnTo>
                <a:lnTo>
                  <a:pt x="6440328" y="5079808"/>
                </a:lnTo>
                <a:lnTo>
                  <a:pt x="0" y="5079808"/>
                </a:lnTo>
                <a:lnTo>
                  <a:pt x="0" y="0"/>
                </a:lnTo>
                <a:close/>
              </a:path>
            </a:pathLst>
          </a:custGeom>
          <a:blipFill>
            <a:blip r:embed="rId4"/>
            <a:stretch>
              <a:fillRect l="0" t="0" r="0" b="0"/>
            </a:stretch>
          </a:blipFill>
        </p:spPr>
      </p:sp>
      <p:sp>
        <p:nvSpPr>
          <p:cNvPr name="TextBox 5" id="5"/>
          <p:cNvSpPr txBox="true"/>
          <p:nvPr/>
        </p:nvSpPr>
        <p:spPr>
          <a:xfrm rot="0">
            <a:off x="8682198" y="1133475"/>
            <a:ext cx="7765917" cy="1093355"/>
          </a:xfrm>
          <a:prstGeom prst="rect">
            <a:avLst/>
          </a:prstGeom>
        </p:spPr>
        <p:txBody>
          <a:bodyPr anchor="t" rtlCol="false" tIns="0" lIns="0" bIns="0" rIns="0">
            <a:spAutoFit/>
          </a:bodyPr>
          <a:lstStyle/>
          <a:p>
            <a:pPr algn="l" marL="0" indent="0" lvl="0">
              <a:lnSpc>
                <a:spcPts val="8288"/>
              </a:lnSpc>
            </a:pPr>
            <a:r>
              <a:rPr lang="en-US" b="true" sz="7893">
                <a:solidFill>
                  <a:srgbClr val="303030"/>
                </a:solidFill>
                <a:latin typeface="Inter Bold"/>
                <a:ea typeface="Inter Bold"/>
                <a:cs typeface="Inter Bold"/>
                <a:sym typeface="Inter Bold"/>
              </a:rPr>
              <a:t>Mục tiêu đề tài</a:t>
            </a:r>
          </a:p>
        </p:txBody>
      </p:sp>
      <p:grpSp>
        <p:nvGrpSpPr>
          <p:cNvPr name="Group 6" id="6"/>
          <p:cNvGrpSpPr/>
          <p:nvPr/>
        </p:nvGrpSpPr>
        <p:grpSpPr>
          <a:xfrm rot="0">
            <a:off x="8516501" y="3764378"/>
            <a:ext cx="7630843" cy="1456624"/>
            <a:chOff x="0" y="0"/>
            <a:chExt cx="10174457" cy="1942165"/>
          </a:xfrm>
        </p:grpSpPr>
        <p:sp>
          <p:nvSpPr>
            <p:cNvPr name="TextBox 7" id="7"/>
            <p:cNvSpPr txBox="true"/>
            <p:nvPr/>
          </p:nvSpPr>
          <p:spPr>
            <a:xfrm rot="0">
              <a:off x="0" y="-47625"/>
              <a:ext cx="10174457" cy="547247"/>
            </a:xfrm>
            <a:prstGeom prst="rect">
              <a:avLst/>
            </a:prstGeom>
          </p:spPr>
          <p:txBody>
            <a:bodyPr anchor="t" rtlCol="false" tIns="0" lIns="0" bIns="0" rIns="0">
              <a:spAutoFit/>
            </a:bodyPr>
            <a:lstStyle/>
            <a:p>
              <a:pPr algn="l" marL="0" indent="0" lvl="0">
                <a:lnSpc>
                  <a:spcPts val="3499"/>
                </a:lnSpc>
              </a:pPr>
              <a:r>
                <a:rPr lang="en-US" b="true" sz="2499">
                  <a:solidFill>
                    <a:srgbClr val="303030"/>
                  </a:solidFill>
                  <a:latin typeface="Roboto Bold"/>
                  <a:ea typeface="Roboto Bold"/>
                  <a:cs typeface="Roboto Bold"/>
                  <a:sym typeface="Roboto Bold"/>
                </a:rPr>
                <a:t>Phát triển hệ thống</a:t>
              </a:r>
            </a:p>
          </p:txBody>
        </p:sp>
        <p:sp>
          <p:nvSpPr>
            <p:cNvPr name="TextBox 8" id="8"/>
            <p:cNvSpPr txBox="true"/>
            <p:nvPr/>
          </p:nvSpPr>
          <p:spPr>
            <a:xfrm rot="0">
              <a:off x="0" y="867922"/>
              <a:ext cx="10174457" cy="1074244"/>
            </a:xfrm>
            <a:prstGeom prst="rect">
              <a:avLst/>
            </a:prstGeom>
          </p:spPr>
          <p:txBody>
            <a:bodyPr anchor="t" rtlCol="false" tIns="0" lIns="0" bIns="0" rIns="0">
              <a:spAutoFit/>
            </a:bodyPr>
            <a:lstStyle/>
            <a:p>
              <a:pPr algn="l" marL="0" indent="0" lvl="0">
                <a:lnSpc>
                  <a:spcPts val="3359"/>
                </a:lnSpc>
              </a:pPr>
              <a:r>
                <a:rPr lang="en-US" sz="2400">
                  <a:solidFill>
                    <a:srgbClr val="303030"/>
                  </a:solidFill>
                  <a:latin typeface="Garet"/>
                  <a:ea typeface="Garet"/>
                  <a:cs typeface="Garet"/>
                  <a:sym typeface="Garet"/>
                </a:rPr>
                <a:t>Xây dựng một hệ thống có khả năng phát hiện và nhận diện đối tượng trong video thời gian thực.</a:t>
              </a:r>
            </a:p>
          </p:txBody>
        </p:sp>
      </p:grpSp>
      <p:grpSp>
        <p:nvGrpSpPr>
          <p:cNvPr name="Group 9" id="9"/>
          <p:cNvGrpSpPr/>
          <p:nvPr/>
        </p:nvGrpSpPr>
        <p:grpSpPr>
          <a:xfrm rot="0">
            <a:off x="8516501" y="5878787"/>
            <a:ext cx="7630843" cy="1456756"/>
            <a:chOff x="0" y="0"/>
            <a:chExt cx="10174457" cy="1942342"/>
          </a:xfrm>
        </p:grpSpPr>
        <p:sp>
          <p:nvSpPr>
            <p:cNvPr name="TextBox 10" id="10"/>
            <p:cNvSpPr txBox="true"/>
            <p:nvPr/>
          </p:nvSpPr>
          <p:spPr>
            <a:xfrm rot="0">
              <a:off x="0" y="-47625"/>
              <a:ext cx="10174457" cy="547247"/>
            </a:xfrm>
            <a:prstGeom prst="rect">
              <a:avLst/>
            </a:prstGeom>
          </p:spPr>
          <p:txBody>
            <a:bodyPr anchor="t" rtlCol="false" tIns="0" lIns="0" bIns="0" rIns="0">
              <a:spAutoFit/>
            </a:bodyPr>
            <a:lstStyle/>
            <a:p>
              <a:pPr algn="l" marL="0" indent="0" lvl="0">
                <a:lnSpc>
                  <a:spcPts val="3499"/>
                </a:lnSpc>
              </a:pPr>
              <a:r>
                <a:rPr lang="en-US" b="true" sz="2499">
                  <a:solidFill>
                    <a:srgbClr val="303030"/>
                  </a:solidFill>
                  <a:latin typeface="Roboto Bold"/>
                  <a:ea typeface="Roboto Bold"/>
                  <a:cs typeface="Roboto Bold"/>
                  <a:sym typeface="Roboto Bold"/>
                </a:rPr>
                <a:t>Đảm bảo tốc độ và độ chính xác</a:t>
              </a:r>
            </a:p>
          </p:txBody>
        </p:sp>
        <p:sp>
          <p:nvSpPr>
            <p:cNvPr name="TextBox 11" id="11"/>
            <p:cNvSpPr txBox="true"/>
            <p:nvPr/>
          </p:nvSpPr>
          <p:spPr>
            <a:xfrm rot="0">
              <a:off x="0" y="867922"/>
              <a:ext cx="10174457" cy="1074420"/>
            </a:xfrm>
            <a:prstGeom prst="rect">
              <a:avLst/>
            </a:prstGeom>
          </p:spPr>
          <p:txBody>
            <a:bodyPr anchor="t" rtlCol="false" tIns="0" lIns="0" bIns="0" rIns="0">
              <a:spAutoFit/>
            </a:bodyPr>
            <a:lstStyle/>
            <a:p>
              <a:pPr algn="l" marL="0" indent="0" lvl="0">
                <a:lnSpc>
                  <a:spcPts val="3359"/>
                </a:lnSpc>
              </a:pPr>
              <a:r>
                <a:rPr lang="en-US" sz="2400">
                  <a:solidFill>
                    <a:srgbClr val="303030"/>
                  </a:solidFill>
                  <a:latin typeface="Garet"/>
                  <a:ea typeface="Garet"/>
                  <a:cs typeface="Garet"/>
                  <a:sym typeface="Garet"/>
                </a:rPr>
                <a:t>Ứng dụng thuật toán YOLO để đạt hiệu quả cao với tài nguyên tính toán hạn chế.</a:t>
              </a:r>
            </a:p>
          </p:txBody>
        </p:sp>
      </p:grpSp>
      <p:grpSp>
        <p:nvGrpSpPr>
          <p:cNvPr name="Group 12" id="12"/>
          <p:cNvGrpSpPr/>
          <p:nvPr/>
        </p:nvGrpSpPr>
        <p:grpSpPr>
          <a:xfrm rot="0">
            <a:off x="8516501" y="7993337"/>
            <a:ext cx="7630843" cy="1456624"/>
            <a:chOff x="0" y="0"/>
            <a:chExt cx="10174457" cy="1942165"/>
          </a:xfrm>
        </p:grpSpPr>
        <p:sp>
          <p:nvSpPr>
            <p:cNvPr name="TextBox 13" id="13"/>
            <p:cNvSpPr txBox="true"/>
            <p:nvPr/>
          </p:nvSpPr>
          <p:spPr>
            <a:xfrm rot="0">
              <a:off x="0" y="-47625"/>
              <a:ext cx="10174457" cy="547247"/>
            </a:xfrm>
            <a:prstGeom prst="rect">
              <a:avLst/>
            </a:prstGeom>
          </p:spPr>
          <p:txBody>
            <a:bodyPr anchor="t" rtlCol="false" tIns="0" lIns="0" bIns="0" rIns="0">
              <a:spAutoFit/>
            </a:bodyPr>
            <a:lstStyle/>
            <a:p>
              <a:pPr algn="l" marL="0" indent="0" lvl="0">
                <a:lnSpc>
                  <a:spcPts val="3499"/>
                </a:lnSpc>
              </a:pPr>
              <a:r>
                <a:rPr lang="en-US" b="true" sz="2499">
                  <a:solidFill>
                    <a:srgbClr val="303030"/>
                  </a:solidFill>
                  <a:latin typeface="Roboto Bold"/>
                  <a:ea typeface="Roboto Bold"/>
                  <a:cs typeface="Roboto Bold"/>
                  <a:sym typeface="Roboto Bold"/>
                </a:rPr>
                <a:t>Tích hợp và ứng dụng</a:t>
              </a:r>
            </a:p>
          </p:txBody>
        </p:sp>
        <p:sp>
          <p:nvSpPr>
            <p:cNvPr name="TextBox 14" id="14"/>
            <p:cNvSpPr txBox="true"/>
            <p:nvPr/>
          </p:nvSpPr>
          <p:spPr>
            <a:xfrm rot="0">
              <a:off x="0" y="867922"/>
              <a:ext cx="10174457" cy="1074244"/>
            </a:xfrm>
            <a:prstGeom prst="rect">
              <a:avLst/>
            </a:prstGeom>
          </p:spPr>
          <p:txBody>
            <a:bodyPr anchor="t" rtlCol="false" tIns="0" lIns="0" bIns="0" rIns="0">
              <a:spAutoFit/>
            </a:bodyPr>
            <a:lstStyle/>
            <a:p>
              <a:pPr algn="l" marL="0" indent="0" lvl="0">
                <a:lnSpc>
                  <a:spcPts val="3359"/>
                </a:lnSpc>
              </a:pPr>
              <a:r>
                <a:rPr lang="en-US" sz="2400">
                  <a:solidFill>
                    <a:srgbClr val="303030"/>
                  </a:solidFill>
                  <a:latin typeface="Garet"/>
                  <a:ea typeface="Garet"/>
                  <a:cs typeface="Garet"/>
                  <a:sym typeface="Garet"/>
                </a:rPr>
                <a:t>Dễ triển khai trên các thiết bị phổ thông, phục vụ các mục đích thực tiễn.</a:t>
              </a:r>
            </a:p>
          </p:txBody>
        </p:sp>
      </p:grpSp>
      <p:sp>
        <p:nvSpPr>
          <p:cNvPr name="AutoShape 15" id="15"/>
          <p:cNvSpPr/>
          <p:nvPr/>
        </p:nvSpPr>
        <p:spPr>
          <a:xfrm>
            <a:off x="16410015" y="1250848"/>
            <a:ext cx="0" cy="753835"/>
          </a:xfrm>
          <a:prstGeom prst="line">
            <a:avLst/>
          </a:prstGeom>
          <a:ln cap="flat" w="76200">
            <a:solidFill>
              <a:srgbClr val="EA8D68"/>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41844" y="565183"/>
            <a:ext cx="8318981" cy="1038192"/>
          </a:xfrm>
          <a:prstGeom prst="rect">
            <a:avLst/>
          </a:prstGeom>
        </p:spPr>
        <p:txBody>
          <a:bodyPr anchor="t" rtlCol="false" tIns="0" lIns="0" bIns="0" rIns="0">
            <a:spAutoFit/>
          </a:bodyPr>
          <a:lstStyle/>
          <a:p>
            <a:pPr algn="l">
              <a:lnSpc>
                <a:spcPts val="8400"/>
              </a:lnSpc>
            </a:pPr>
            <a:r>
              <a:rPr lang="en-US" sz="6000" b="true">
                <a:solidFill>
                  <a:srgbClr val="0D0D0D"/>
                </a:solidFill>
                <a:latin typeface="Inter Bold"/>
                <a:ea typeface="Inter Bold"/>
                <a:cs typeface="Inter Bold"/>
                <a:sym typeface="Inter Bold"/>
              </a:rPr>
              <a:t>Công nghệ sử dụng</a:t>
            </a:r>
          </a:p>
        </p:txBody>
      </p:sp>
      <p:sp>
        <p:nvSpPr>
          <p:cNvPr name="Freeform 3" id="3"/>
          <p:cNvSpPr/>
          <p:nvPr/>
        </p:nvSpPr>
        <p:spPr>
          <a:xfrm flipH="false" flipV="false" rot="-7452102">
            <a:off x="10225110" y="-2215792"/>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457666" y="3774094"/>
            <a:ext cx="2894449" cy="1664308"/>
          </a:xfrm>
          <a:custGeom>
            <a:avLst/>
            <a:gdLst/>
            <a:ahLst/>
            <a:cxnLst/>
            <a:rect r="r" b="b" t="t" l="l"/>
            <a:pathLst>
              <a:path h="1664308" w="2894449">
                <a:moveTo>
                  <a:pt x="0" y="0"/>
                </a:moveTo>
                <a:lnTo>
                  <a:pt x="2894449" y="0"/>
                </a:lnTo>
                <a:lnTo>
                  <a:pt x="2894449" y="1664308"/>
                </a:lnTo>
                <a:lnTo>
                  <a:pt x="0" y="1664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52102">
            <a:off x="-3685319" y="7838422"/>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75913" y="4708152"/>
            <a:ext cx="3110638" cy="1788617"/>
          </a:xfrm>
          <a:custGeom>
            <a:avLst/>
            <a:gdLst/>
            <a:ahLst/>
            <a:cxnLst/>
            <a:rect r="r" b="b" t="t" l="l"/>
            <a:pathLst>
              <a:path h="1788617" w="3110638">
                <a:moveTo>
                  <a:pt x="0" y="0"/>
                </a:moveTo>
                <a:lnTo>
                  <a:pt x="3110638" y="0"/>
                </a:lnTo>
                <a:lnTo>
                  <a:pt x="3110638" y="1788617"/>
                </a:lnTo>
                <a:lnTo>
                  <a:pt x="0" y="17886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519997" y="1974850"/>
            <a:ext cx="2471599" cy="1421169"/>
          </a:xfrm>
          <a:custGeom>
            <a:avLst/>
            <a:gdLst/>
            <a:ahLst/>
            <a:cxnLst/>
            <a:rect r="r" b="b" t="t" l="l"/>
            <a:pathLst>
              <a:path h="1421169" w="2471599">
                <a:moveTo>
                  <a:pt x="0" y="0"/>
                </a:moveTo>
                <a:lnTo>
                  <a:pt x="2471598" y="0"/>
                </a:lnTo>
                <a:lnTo>
                  <a:pt x="2471598" y="1421169"/>
                </a:lnTo>
                <a:lnTo>
                  <a:pt x="0" y="14211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291155">
            <a:off x="4658165" y="2987815"/>
            <a:ext cx="2781481" cy="733616"/>
          </a:xfrm>
          <a:custGeom>
            <a:avLst/>
            <a:gdLst/>
            <a:ahLst/>
            <a:cxnLst/>
            <a:rect r="r" b="b" t="t" l="l"/>
            <a:pathLst>
              <a:path h="733616" w="2781481">
                <a:moveTo>
                  <a:pt x="0" y="0"/>
                </a:moveTo>
                <a:lnTo>
                  <a:pt x="2781482" y="0"/>
                </a:lnTo>
                <a:lnTo>
                  <a:pt x="2781482" y="733616"/>
                </a:lnTo>
                <a:lnTo>
                  <a:pt x="0" y="733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934905">
            <a:off x="4773320" y="6388454"/>
            <a:ext cx="2264914" cy="639838"/>
          </a:xfrm>
          <a:custGeom>
            <a:avLst/>
            <a:gdLst/>
            <a:ahLst/>
            <a:cxnLst/>
            <a:rect r="r" b="b" t="t" l="l"/>
            <a:pathLst>
              <a:path h="639838" w="2264914">
                <a:moveTo>
                  <a:pt x="0" y="0"/>
                </a:moveTo>
                <a:lnTo>
                  <a:pt x="2264914" y="0"/>
                </a:lnTo>
                <a:lnTo>
                  <a:pt x="2264914" y="639838"/>
                </a:lnTo>
                <a:lnTo>
                  <a:pt x="0" y="6398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929338">
            <a:off x="4902761" y="4479745"/>
            <a:ext cx="2292290" cy="604592"/>
          </a:xfrm>
          <a:custGeom>
            <a:avLst/>
            <a:gdLst/>
            <a:ahLst/>
            <a:cxnLst/>
            <a:rect r="r" b="b" t="t" l="l"/>
            <a:pathLst>
              <a:path h="604592" w="2292290">
                <a:moveTo>
                  <a:pt x="0" y="0"/>
                </a:moveTo>
                <a:lnTo>
                  <a:pt x="2292290" y="0"/>
                </a:lnTo>
                <a:lnTo>
                  <a:pt x="2292290" y="604592"/>
                </a:lnTo>
                <a:lnTo>
                  <a:pt x="0" y="604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0940331" y="7132107"/>
            <a:ext cx="1695771" cy="1209043"/>
          </a:xfrm>
          <a:custGeom>
            <a:avLst/>
            <a:gdLst/>
            <a:ahLst/>
            <a:cxnLst/>
            <a:rect r="r" b="b" t="t" l="l"/>
            <a:pathLst>
              <a:path h="1209043" w="1695771">
                <a:moveTo>
                  <a:pt x="0" y="0"/>
                </a:moveTo>
                <a:lnTo>
                  <a:pt x="1695771" y="0"/>
                </a:lnTo>
                <a:lnTo>
                  <a:pt x="1695771" y="1209043"/>
                </a:lnTo>
                <a:lnTo>
                  <a:pt x="0" y="120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2" id="12"/>
          <p:cNvGrpSpPr/>
          <p:nvPr/>
        </p:nvGrpSpPr>
        <p:grpSpPr>
          <a:xfrm rot="0">
            <a:off x="7759937" y="2206532"/>
            <a:ext cx="1991717" cy="763469"/>
            <a:chOff x="0" y="0"/>
            <a:chExt cx="2655623" cy="1017959"/>
          </a:xfrm>
        </p:grpSpPr>
        <p:sp>
          <p:nvSpPr>
            <p:cNvPr name="TextBox 13" id="13"/>
            <p:cNvSpPr txBox="true"/>
            <p:nvPr/>
          </p:nvSpPr>
          <p:spPr>
            <a:xfrm rot="0">
              <a:off x="0" y="-38100"/>
              <a:ext cx="2655623"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Ngôn ngữ lập trình</a:t>
              </a:r>
            </a:p>
          </p:txBody>
        </p:sp>
        <p:sp>
          <p:nvSpPr>
            <p:cNvPr name="TextBox 14" id="14"/>
            <p:cNvSpPr txBox="true"/>
            <p:nvPr/>
          </p:nvSpPr>
          <p:spPr>
            <a:xfrm rot="0">
              <a:off x="0" y="535849"/>
              <a:ext cx="2655623" cy="482109"/>
            </a:xfrm>
            <a:prstGeom prst="rect">
              <a:avLst/>
            </a:prstGeom>
          </p:spPr>
          <p:txBody>
            <a:bodyPr anchor="t" rtlCol="false" tIns="0" lIns="0" bIns="0" rIns="0">
              <a:spAutoFit/>
            </a:bodyPr>
            <a:lstStyle/>
            <a:p>
              <a:pPr algn="ctr" marL="0" indent="0" lvl="0">
                <a:lnSpc>
                  <a:spcPts val="3006"/>
                </a:lnSpc>
              </a:pPr>
              <a:r>
                <a:rPr lang="en-US" b="true" sz="2147">
                  <a:solidFill>
                    <a:srgbClr val="303030"/>
                  </a:solidFill>
                  <a:latin typeface="Garet Bold"/>
                  <a:ea typeface="Garet Bold"/>
                  <a:cs typeface="Garet Bold"/>
                  <a:sym typeface="Garet Bold"/>
                </a:rPr>
                <a:t>Python</a:t>
              </a:r>
            </a:p>
          </p:txBody>
        </p:sp>
      </p:grpSp>
      <p:sp>
        <p:nvSpPr>
          <p:cNvPr name="TextBox 15" id="15"/>
          <p:cNvSpPr txBox="true"/>
          <p:nvPr/>
        </p:nvSpPr>
        <p:spPr>
          <a:xfrm rot="0">
            <a:off x="1784844" y="5116190"/>
            <a:ext cx="2692777" cy="604367"/>
          </a:xfrm>
          <a:prstGeom prst="rect">
            <a:avLst/>
          </a:prstGeom>
        </p:spPr>
        <p:txBody>
          <a:bodyPr anchor="t" rtlCol="false" tIns="0" lIns="0" bIns="0" rIns="0">
            <a:spAutoFit/>
          </a:bodyPr>
          <a:lstStyle/>
          <a:p>
            <a:pPr algn="l">
              <a:lnSpc>
                <a:spcPts val="4992"/>
              </a:lnSpc>
            </a:pPr>
            <a:r>
              <a:rPr lang="en-US" sz="3565" b="true">
                <a:solidFill>
                  <a:srgbClr val="303030"/>
                </a:solidFill>
                <a:latin typeface="Inter Bold"/>
                <a:ea typeface="Inter Bold"/>
                <a:cs typeface="Inter Bold"/>
                <a:sym typeface="Inter Bold"/>
              </a:rPr>
              <a:t>Công nghệ</a:t>
            </a:r>
          </a:p>
        </p:txBody>
      </p:sp>
      <p:grpSp>
        <p:nvGrpSpPr>
          <p:cNvPr name="Group 16" id="16"/>
          <p:cNvGrpSpPr/>
          <p:nvPr/>
        </p:nvGrpSpPr>
        <p:grpSpPr>
          <a:xfrm rot="0">
            <a:off x="7347719" y="4053636"/>
            <a:ext cx="3004396" cy="1105273"/>
            <a:chOff x="0" y="0"/>
            <a:chExt cx="4005862" cy="1473698"/>
          </a:xfrm>
        </p:grpSpPr>
        <p:sp>
          <p:nvSpPr>
            <p:cNvPr name="TextBox 17" id="17"/>
            <p:cNvSpPr txBox="true"/>
            <p:nvPr/>
          </p:nvSpPr>
          <p:spPr>
            <a:xfrm rot="0">
              <a:off x="0" y="-38100"/>
              <a:ext cx="4005862"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Thư viện</a:t>
              </a:r>
            </a:p>
          </p:txBody>
        </p:sp>
        <p:sp>
          <p:nvSpPr>
            <p:cNvPr name="TextBox 18" id="18"/>
            <p:cNvSpPr txBox="true"/>
            <p:nvPr/>
          </p:nvSpPr>
          <p:spPr>
            <a:xfrm rot="0">
              <a:off x="0" y="535849"/>
              <a:ext cx="4005862" cy="937849"/>
            </a:xfrm>
            <a:prstGeom prst="rect">
              <a:avLst/>
            </a:prstGeom>
          </p:spPr>
          <p:txBody>
            <a:bodyPr anchor="t" rtlCol="false" tIns="0" lIns="0" bIns="0" rIns="0">
              <a:spAutoFit/>
            </a:bodyPr>
            <a:lstStyle/>
            <a:p>
              <a:pPr algn="ctr">
                <a:lnSpc>
                  <a:spcPts val="2846"/>
                </a:lnSpc>
              </a:pPr>
              <a:r>
                <a:rPr lang="en-US" b="true" sz="2033">
                  <a:solidFill>
                    <a:srgbClr val="303030"/>
                  </a:solidFill>
                  <a:latin typeface="Garet Bold"/>
                  <a:ea typeface="Garet Bold"/>
                  <a:cs typeface="Garet Bold"/>
                  <a:sym typeface="Garet Bold"/>
                </a:rPr>
                <a:t>OpenCV</a:t>
              </a:r>
            </a:p>
            <a:p>
              <a:pPr algn="ctr" marL="0" indent="0" lvl="0">
                <a:lnSpc>
                  <a:spcPts val="2846"/>
                </a:lnSpc>
              </a:pPr>
            </a:p>
          </p:txBody>
        </p:sp>
      </p:grpSp>
      <p:sp>
        <p:nvSpPr>
          <p:cNvPr name="Freeform 19" id="19"/>
          <p:cNvSpPr/>
          <p:nvPr/>
        </p:nvSpPr>
        <p:spPr>
          <a:xfrm flipH="false" flipV="false" rot="0">
            <a:off x="12746049" y="2832344"/>
            <a:ext cx="2894449" cy="1664308"/>
          </a:xfrm>
          <a:custGeom>
            <a:avLst/>
            <a:gdLst/>
            <a:ahLst/>
            <a:cxnLst/>
            <a:rect r="r" b="b" t="t" l="l"/>
            <a:pathLst>
              <a:path h="1664308" w="2894449">
                <a:moveTo>
                  <a:pt x="0" y="0"/>
                </a:moveTo>
                <a:lnTo>
                  <a:pt x="2894449" y="0"/>
                </a:lnTo>
                <a:lnTo>
                  <a:pt x="2894449" y="1664308"/>
                </a:lnTo>
                <a:lnTo>
                  <a:pt x="0" y="1664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12636102" y="3111885"/>
            <a:ext cx="3004396" cy="745618"/>
            <a:chOff x="0" y="0"/>
            <a:chExt cx="4005862" cy="994158"/>
          </a:xfrm>
        </p:grpSpPr>
        <p:sp>
          <p:nvSpPr>
            <p:cNvPr name="TextBox 21" id="21"/>
            <p:cNvSpPr txBox="true"/>
            <p:nvPr/>
          </p:nvSpPr>
          <p:spPr>
            <a:xfrm rot="0">
              <a:off x="0" y="-38100"/>
              <a:ext cx="4005862"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GUI</a:t>
              </a:r>
            </a:p>
          </p:txBody>
        </p:sp>
        <p:sp>
          <p:nvSpPr>
            <p:cNvPr name="TextBox 22" id="22"/>
            <p:cNvSpPr txBox="true"/>
            <p:nvPr/>
          </p:nvSpPr>
          <p:spPr>
            <a:xfrm rot="0">
              <a:off x="0" y="535849"/>
              <a:ext cx="4005862" cy="458308"/>
            </a:xfrm>
            <a:prstGeom prst="rect">
              <a:avLst/>
            </a:prstGeom>
          </p:spPr>
          <p:txBody>
            <a:bodyPr anchor="t" rtlCol="false" tIns="0" lIns="0" bIns="0" rIns="0">
              <a:spAutoFit/>
            </a:bodyPr>
            <a:lstStyle/>
            <a:p>
              <a:pPr algn="ctr" marL="0" indent="0" lvl="0">
                <a:lnSpc>
                  <a:spcPts val="2846"/>
                </a:lnSpc>
              </a:pPr>
              <a:r>
                <a:rPr lang="en-US" b="true" sz="2033">
                  <a:solidFill>
                    <a:srgbClr val="303030"/>
                  </a:solidFill>
                  <a:latin typeface="Garet Bold"/>
                  <a:ea typeface="Garet Bold"/>
                  <a:cs typeface="Garet Bold"/>
                  <a:sym typeface="Garet Bold"/>
                </a:rPr>
                <a:t>PYQT6</a:t>
              </a:r>
            </a:p>
          </p:txBody>
        </p:sp>
      </p:grpSp>
      <p:sp>
        <p:nvSpPr>
          <p:cNvPr name="Freeform 23" id="23"/>
          <p:cNvSpPr/>
          <p:nvPr/>
        </p:nvSpPr>
        <p:spPr>
          <a:xfrm flipH="false" flipV="false" rot="0">
            <a:off x="13207602" y="6980036"/>
            <a:ext cx="2631627" cy="1513186"/>
          </a:xfrm>
          <a:custGeom>
            <a:avLst/>
            <a:gdLst/>
            <a:ahLst/>
            <a:cxnLst/>
            <a:rect r="r" b="b" t="t" l="l"/>
            <a:pathLst>
              <a:path h="1513186" w="2631627">
                <a:moveTo>
                  <a:pt x="0" y="0"/>
                </a:moveTo>
                <a:lnTo>
                  <a:pt x="2631627" y="0"/>
                </a:lnTo>
                <a:lnTo>
                  <a:pt x="2631627" y="1513185"/>
                </a:lnTo>
                <a:lnTo>
                  <a:pt x="0" y="15131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3273809" y="7311891"/>
            <a:ext cx="2438913" cy="745618"/>
            <a:chOff x="0" y="0"/>
            <a:chExt cx="3251884" cy="994158"/>
          </a:xfrm>
        </p:grpSpPr>
        <p:sp>
          <p:nvSpPr>
            <p:cNvPr name="TextBox 25" id="25"/>
            <p:cNvSpPr txBox="true"/>
            <p:nvPr/>
          </p:nvSpPr>
          <p:spPr>
            <a:xfrm rot="0">
              <a:off x="0" y="-38100"/>
              <a:ext cx="3251884"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Mô hình học sâu</a:t>
              </a:r>
            </a:p>
          </p:txBody>
        </p:sp>
        <p:sp>
          <p:nvSpPr>
            <p:cNvPr name="TextBox 26" id="26"/>
            <p:cNvSpPr txBox="true"/>
            <p:nvPr/>
          </p:nvSpPr>
          <p:spPr>
            <a:xfrm rot="0">
              <a:off x="0" y="535849"/>
              <a:ext cx="3251884" cy="458308"/>
            </a:xfrm>
            <a:prstGeom prst="rect">
              <a:avLst/>
            </a:prstGeom>
          </p:spPr>
          <p:txBody>
            <a:bodyPr anchor="t" rtlCol="false" tIns="0" lIns="0" bIns="0" rIns="0">
              <a:spAutoFit/>
            </a:bodyPr>
            <a:lstStyle/>
            <a:p>
              <a:pPr algn="ctr" marL="0" indent="0" lvl="0">
                <a:lnSpc>
                  <a:spcPts val="2846"/>
                </a:lnSpc>
              </a:pPr>
              <a:r>
                <a:rPr lang="en-US" b="true" sz="2033">
                  <a:solidFill>
                    <a:srgbClr val="303030"/>
                  </a:solidFill>
                  <a:latin typeface="Garet Bold"/>
                  <a:ea typeface="Garet Bold"/>
                  <a:cs typeface="Garet Bold"/>
                  <a:sym typeface="Garet Bold"/>
                </a:rPr>
                <a:t>YOLO V3</a:t>
              </a:r>
            </a:p>
          </p:txBody>
        </p:sp>
      </p:grpSp>
      <p:sp>
        <p:nvSpPr>
          <p:cNvPr name="Freeform 27" id="27"/>
          <p:cNvSpPr/>
          <p:nvPr/>
        </p:nvSpPr>
        <p:spPr>
          <a:xfrm flipH="true" flipV="true" rot="-9508567">
            <a:off x="4728691" y="7698395"/>
            <a:ext cx="2264914" cy="639838"/>
          </a:xfrm>
          <a:custGeom>
            <a:avLst/>
            <a:gdLst/>
            <a:ahLst/>
            <a:cxnLst/>
            <a:rect r="r" b="b" t="t" l="l"/>
            <a:pathLst>
              <a:path h="639838" w="2264914">
                <a:moveTo>
                  <a:pt x="2264914" y="639838"/>
                </a:moveTo>
                <a:lnTo>
                  <a:pt x="0" y="639838"/>
                </a:lnTo>
                <a:lnTo>
                  <a:pt x="0" y="0"/>
                </a:lnTo>
                <a:lnTo>
                  <a:pt x="2264914" y="0"/>
                </a:lnTo>
                <a:lnTo>
                  <a:pt x="2264914" y="639838"/>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8" id="28"/>
          <p:cNvSpPr/>
          <p:nvPr/>
        </p:nvSpPr>
        <p:spPr>
          <a:xfrm flipH="false" flipV="false" rot="0">
            <a:off x="7490786" y="5816478"/>
            <a:ext cx="2894449" cy="1664308"/>
          </a:xfrm>
          <a:custGeom>
            <a:avLst/>
            <a:gdLst/>
            <a:ahLst/>
            <a:cxnLst/>
            <a:rect r="r" b="b" t="t" l="l"/>
            <a:pathLst>
              <a:path h="1664308" w="2894449">
                <a:moveTo>
                  <a:pt x="0" y="0"/>
                </a:moveTo>
                <a:lnTo>
                  <a:pt x="2894449" y="0"/>
                </a:lnTo>
                <a:lnTo>
                  <a:pt x="2894449" y="1664308"/>
                </a:lnTo>
                <a:lnTo>
                  <a:pt x="0" y="1664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7380839" y="6096019"/>
            <a:ext cx="3004396" cy="745618"/>
            <a:chOff x="0" y="0"/>
            <a:chExt cx="4005862" cy="994158"/>
          </a:xfrm>
        </p:grpSpPr>
        <p:sp>
          <p:nvSpPr>
            <p:cNvPr name="TextBox 30" id="30"/>
            <p:cNvSpPr txBox="true"/>
            <p:nvPr/>
          </p:nvSpPr>
          <p:spPr>
            <a:xfrm rot="0">
              <a:off x="0" y="-38100"/>
              <a:ext cx="4005862"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Kiến trúc mạng</a:t>
              </a:r>
            </a:p>
          </p:txBody>
        </p:sp>
        <p:sp>
          <p:nvSpPr>
            <p:cNvPr name="TextBox 31" id="31"/>
            <p:cNvSpPr txBox="true"/>
            <p:nvPr/>
          </p:nvSpPr>
          <p:spPr>
            <a:xfrm rot="0">
              <a:off x="0" y="535849"/>
              <a:ext cx="4005862" cy="458308"/>
            </a:xfrm>
            <a:prstGeom prst="rect">
              <a:avLst/>
            </a:prstGeom>
          </p:spPr>
          <p:txBody>
            <a:bodyPr anchor="t" rtlCol="false" tIns="0" lIns="0" bIns="0" rIns="0">
              <a:spAutoFit/>
            </a:bodyPr>
            <a:lstStyle/>
            <a:p>
              <a:pPr algn="ctr" marL="0" indent="0" lvl="0">
                <a:lnSpc>
                  <a:spcPts val="2846"/>
                </a:lnSpc>
              </a:pPr>
              <a:r>
                <a:rPr lang="en-US" b="true" sz="2033">
                  <a:solidFill>
                    <a:srgbClr val="303030"/>
                  </a:solidFill>
                  <a:latin typeface="Garet Bold"/>
                  <a:ea typeface="Garet Bold"/>
                  <a:cs typeface="Garet Bold"/>
                  <a:sym typeface="Garet Bold"/>
                </a:rPr>
                <a:t>Darknet-53</a:t>
              </a:r>
            </a:p>
          </p:txBody>
        </p:sp>
      </p:grpSp>
      <p:sp>
        <p:nvSpPr>
          <p:cNvPr name="Freeform 32" id="32"/>
          <p:cNvSpPr/>
          <p:nvPr/>
        </p:nvSpPr>
        <p:spPr>
          <a:xfrm flipH="false" flipV="false" rot="0">
            <a:off x="7474382" y="7861786"/>
            <a:ext cx="2894449" cy="1664308"/>
          </a:xfrm>
          <a:custGeom>
            <a:avLst/>
            <a:gdLst/>
            <a:ahLst/>
            <a:cxnLst/>
            <a:rect r="r" b="b" t="t" l="l"/>
            <a:pathLst>
              <a:path h="1664308" w="2894449">
                <a:moveTo>
                  <a:pt x="0" y="0"/>
                </a:moveTo>
                <a:lnTo>
                  <a:pt x="2894449" y="0"/>
                </a:lnTo>
                <a:lnTo>
                  <a:pt x="2894449" y="1664308"/>
                </a:lnTo>
                <a:lnTo>
                  <a:pt x="0" y="1664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3" id="33"/>
          <p:cNvGrpSpPr/>
          <p:nvPr/>
        </p:nvGrpSpPr>
        <p:grpSpPr>
          <a:xfrm rot="0">
            <a:off x="7364434" y="8141327"/>
            <a:ext cx="3004396" cy="745618"/>
            <a:chOff x="0" y="0"/>
            <a:chExt cx="4005862" cy="994158"/>
          </a:xfrm>
        </p:grpSpPr>
        <p:sp>
          <p:nvSpPr>
            <p:cNvPr name="TextBox 34" id="34"/>
            <p:cNvSpPr txBox="true"/>
            <p:nvPr/>
          </p:nvSpPr>
          <p:spPr>
            <a:xfrm rot="0">
              <a:off x="0" y="-38100"/>
              <a:ext cx="4005862" cy="393217"/>
            </a:xfrm>
            <a:prstGeom prst="rect">
              <a:avLst/>
            </a:prstGeom>
          </p:spPr>
          <p:txBody>
            <a:bodyPr anchor="t" rtlCol="false" tIns="0" lIns="0" bIns="0" rIns="0">
              <a:spAutoFit/>
            </a:bodyPr>
            <a:lstStyle/>
            <a:p>
              <a:pPr algn="ctr" marL="0" indent="0" lvl="0">
                <a:lnSpc>
                  <a:spcPts val="2474"/>
                </a:lnSpc>
              </a:pPr>
              <a:r>
                <a:rPr lang="en-US" b="true" sz="1767">
                  <a:solidFill>
                    <a:srgbClr val="F99F5C"/>
                  </a:solidFill>
                  <a:latin typeface="Roboto Bold"/>
                  <a:ea typeface="Roboto Bold"/>
                  <a:cs typeface="Roboto Bold"/>
                  <a:sym typeface="Roboto Bold"/>
                </a:rPr>
                <a:t>Dataset</a:t>
              </a:r>
            </a:p>
          </p:txBody>
        </p:sp>
        <p:sp>
          <p:nvSpPr>
            <p:cNvPr name="TextBox 35" id="35"/>
            <p:cNvSpPr txBox="true"/>
            <p:nvPr/>
          </p:nvSpPr>
          <p:spPr>
            <a:xfrm rot="0">
              <a:off x="0" y="535849"/>
              <a:ext cx="4005862" cy="458308"/>
            </a:xfrm>
            <a:prstGeom prst="rect">
              <a:avLst/>
            </a:prstGeom>
          </p:spPr>
          <p:txBody>
            <a:bodyPr anchor="t" rtlCol="false" tIns="0" lIns="0" bIns="0" rIns="0">
              <a:spAutoFit/>
            </a:bodyPr>
            <a:lstStyle/>
            <a:p>
              <a:pPr algn="ctr" marL="0" indent="0" lvl="0">
                <a:lnSpc>
                  <a:spcPts val="2846"/>
                </a:lnSpc>
              </a:pPr>
              <a:r>
                <a:rPr lang="en-US" b="true" sz="2033">
                  <a:solidFill>
                    <a:srgbClr val="303030"/>
                  </a:solidFill>
                  <a:latin typeface="Garet Bold"/>
                  <a:ea typeface="Garet Bold"/>
                  <a:cs typeface="Garet Bold"/>
                  <a:sym typeface="Garet Bold"/>
                </a:rPr>
                <a:t>COCO 2014</a:t>
              </a:r>
            </a:p>
          </p:txBody>
        </p:sp>
      </p:grpSp>
      <p:sp>
        <p:nvSpPr>
          <p:cNvPr name="Freeform 36" id="36"/>
          <p:cNvSpPr/>
          <p:nvPr/>
        </p:nvSpPr>
        <p:spPr>
          <a:xfrm flipH="false" flipV="false" rot="0">
            <a:off x="10637865" y="2975600"/>
            <a:ext cx="1695771" cy="1209043"/>
          </a:xfrm>
          <a:custGeom>
            <a:avLst/>
            <a:gdLst/>
            <a:ahLst/>
            <a:cxnLst/>
            <a:rect r="r" b="b" t="t" l="l"/>
            <a:pathLst>
              <a:path h="1209043" w="1695771">
                <a:moveTo>
                  <a:pt x="0" y="0"/>
                </a:moveTo>
                <a:lnTo>
                  <a:pt x="1695771" y="0"/>
                </a:lnTo>
                <a:lnTo>
                  <a:pt x="1695771" y="1209043"/>
                </a:lnTo>
                <a:lnTo>
                  <a:pt x="0" y="120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7" id="37"/>
          <p:cNvGrpSpPr/>
          <p:nvPr/>
        </p:nvGrpSpPr>
        <p:grpSpPr>
          <a:xfrm rot="0">
            <a:off x="1052250" y="555820"/>
            <a:ext cx="1047326" cy="1047326"/>
            <a:chOff x="0" y="0"/>
            <a:chExt cx="275839" cy="275839"/>
          </a:xfrm>
        </p:grpSpPr>
        <p:sp>
          <p:nvSpPr>
            <p:cNvPr name="Freeform 38" id="38"/>
            <p:cNvSpPr/>
            <p:nvPr/>
          </p:nvSpPr>
          <p:spPr>
            <a:xfrm flipH="false" flipV="false" rot="0">
              <a:off x="0" y="0"/>
              <a:ext cx="275839" cy="275839"/>
            </a:xfrm>
            <a:custGeom>
              <a:avLst/>
              <a:gdLst/>
              <a:ahLst/>
              <a:cxnLst/>
              <a:rect r="r" b="b" t="t" l="l"/>
              <a:pathLst>
                <a:path h="275839" w="275839">
                  <a:moveTo>
                    <a:pt x="133057" y="0"/>
                  </a:moveTo>
                  <a:lnTo>
                    <a:pt x="142782" y="0"/>
                  </a:lnTo>
                  <a:cubicBezTo>
                    <a:pt x="216267" y="0"/>
                    <a:pt x="275839" y="59572"/>
                    <a:pt x="275839" y="133057"/>
                  </a:cubicBezTo>
                  <a:lnTo>
                    <a:pt x="275839" y="142782"/>
                  </a:lnTo>
                  <a:cubicBezTo>
                    <a:pt x="275839" y="178071"/>
                    <a:pt x="261821" y="211914"/>
                    <a:pt x="236867" y="236867"/>
                  </a:cubicBezTo>
                  <a:cubicBezTo>
                    <a:pt x="211914" y="261821"/>
                    <a:pt x="178071" y="275839"/>
                    <a:pt x="142782" y="275839"/>
                  </a:cubicBezTo>
                  <a:lnTo>
                    <a:pt x="133057" y="275839"/>
                  </a:lnTo>
                  <a:cubicBezTo>
                    <a:pt x="97768" y="275839"/>
                    <a:pt x="63925" y="261821"/>
                    <a:pt x="38972" y="236867"/>
                  </a:cubicBezTo>
                  <a:cubicBezTo>
                    <a:pt x="14019" y="211914"/>
                    <a:pt x="0" y="178071"/>
                    <a:pt x="0" y="142782"/>
                  </a:cubicBezTo>
                  <a:lnTo>
                    <a:pt x="0" y="133057"/>
                  </a:lnTo>
                  <a:cubicBezTo>
                    <a:pt x="0" y="97768"/>
                    <a:pt x="14019" y="63925"/>
                    <a:pt x="38972" y="38972"/>
                  </a:cubicBezTo>
                  <a:cubicBezTo>
                    <a:pt x="63925" y="14019"/>
                    <a:pt x="97768" y="0"/>
                    <a:pt x="133057" y="0"/>
                  </a:cubicBezTo>
                  <a:close/>
                </a:path>
              </a:pathLst>
            </a:custGeom>
            <a:solidFill>
              <a:srgbClr val="EA8D68"/>
            </a:solidFill>
          </p:spPr>
        </p:sp>
        <p:sp>
          <p:nvSpPr>
            <p:cNvPr name="TextBox 39" id="39"/>
            <p:cNvSpPr txBox="true"/>
            <p:nvPr/>
          </p:nvSpPr>
          <p:spPr>
            <a:xfrm>
              <a:off x="0" y="-57150"/>
              <a:ext cx="275839" cy="332989"/>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2</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ack Abstract Waves"/>
          <p:cNvSpPr/>
          <p:nvPr/>
        </p:nvSpPr>
        <p:spPr>
          <a:xfrm flipH="false" flipV="false" rot="-7452102">
            <a:off x="5999846" y="-3831335"/>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3" id="3" descr="Black Abstract Waves"/>
          <p:cNvSpPr/>
          <p:nvPr/>
        </p:nvSpPr>
        <p:spPr>
          <a:xfrm flipH="false" flipV="false" rot="-7452102">
            <a:off x="-3563712" y="8237416"/>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561078" y="4888306"/>
            <a:ext cx="9127419" cy="5077127"/>
          </a:xfrm>
          <a:custGeom>
            <a:avLst/>
            <a:gdLst/>
            <a:ahLst/>
            <a:cxnLst/>
            <a:rect r="r" b="b" t="t" l="l"/>
            <a:pathLst>
              <a:path h="5077127" w="9127419">
                <a:moveTo>
                  <a:pt x="0" y="0"/>
                </a:moveTo>
                <a:lnTo>
                  <a:pt x="9127419" y="0"/>
                </a:lnTo>
                <a:lnTo>
                  <a:pt x="9127419" y="5077127"/>
                </a:lnTo>
                <a:lnTo>
                  <a:pt x="0" y="5077127"/>
                </a:lnTo>
                <a:lnTo>
                  <a:pt x="0" y="0"/>
                </a:lnTo>
                <a:close/>
              </a:path>
            </a:pathLst>
          </a:custGeom>
          <a:blipFill>
            <a:blip r:embed="rId5"/>
            <a:stretch>
              <a:fillRect l="0" t="0" r="0" b="0"/>
            </a:stretch>
          </a:blipFill>
        </p:spPr>
      </p:sp>
      <p:sp>
        <p:nvSpPr>
          <p:cNvPr name="TextBox 5" id="5"/>
          <p:cNvSpPr txBox="true"/>
          <p:nvPr/>
        </p:nvSpPr>
        <p:spPr>
          <a:xfrm rot="0">
            <a:off x="1397001" y="1226866"/>
            <a:ext cx="9605218" cy="1925530"/>
          </a:xfrm>
          <a:prstGeom prst="rect">
            <a:avLst/>
          </a:prstGeom>
        </p:spPr>
        <p:txBody>
          <a:bodyPr anchor="t" rtlCol="false" tIns="0" lIns="0" bIns="0" rIns="0">
            <a:spAutoFit/>
          </a:bodyPr>
          <a:lstStyle/>
          <a:p>
            <a:pPr algn="l" marL="0" indent="0" lvl="0">
              <a:lnSpc>
                <a:spcPts val="7431"/>
              </a:lnSpc>
            </a:pPr>
            <a:r>
              <a:rPr lang="en-US" b="true" sz="7077">
                <a:solidFill>
                  <a:srgbClr val="303030"/>
                </a:solidFill>
                <a:latin typeface="Inter Bold"/>
                <a:ea typeface="Inter Bold"/>
                <a:cs typeface="Inter Bold"/>
                <a:sym typeface="Inter Bold"/>
              </a:rPr>
              <a:t>MÔ HÌNH HỌC SÂU </a:t>
            </a:r>
            <a:r>
              <a:rPr lang="en-US" b="true" sz="7077">
                <a:solidFill>
                  <a:srgbClr val="0A1451"/>
                </a:solidFill>
                <a:latin typeface="Inter Bold"/>
                <a:ea typeface="Inter Bold"/>
                <a:cs typeface="Inter Bold"/>
                <a:sym typeface="Inter Bold"/>
              </a:rPr>
              <a:t>YOLOV3</a:t>
            </a:r>
          </a:p>
        </p:txBody>
      </p:sp>
      <p:sp>
        <p:nvSpPr>
          <p:cNvPr name="TextBox 6" id="6"/>
          <p:cNvSpPr txBox="true"/>
          <p:nvPr/>
        </p:nvSpPr>
        <p:spPr>
          <a:xfrm rot="0">
            <a:off x="1397001" y="5105400"/>
            <a:ext cx="7587143" cy="3605149"/>
          </a:xfrm>
          <a:prstGeom prst="rect">
            <a:avLst/>
          </a:prstGeom>
        </p:spPr>
        <p:txBody>
          <a:bodyPr anchor="t" rtlCol="false" tIns="0" lIns="0" bIns="0" rIns="0">
            <a:spAutoFit/>
          </a:bodyPr>
          <a:lstStyle/>
          <a:p>
            <a:pPr algn="l">
              <a:lnSpc>
                <a:spcPts val="2890"/>
              </a:lnSpc>
            </a:pPr>
            <a:r>
              <a:rPr lang="en-US" b="true" sz="2064">
                <a:solidFill>
                  <a:srgbClr val="303030"/>
                </a:solidFill>
                <a:latin typeface="Garet Bold"/>
                <a:ea typeface="Garet Bold"/>
                <a:cs typeface="Garet Bold"/>
                <a:sym typeface="Garet Bold"/>
              </a:rPr>
              <a:t>Ưu điểm:</a:t>
            </a:r>
          </a:p>
          <a:p>
            <a:pPr algn="l" marL="445830" indent="-222915" lvl="1">
              <a:lnSpc>
                <a:spcPts val="2890"/>
              </a:lnSpc>
              <a:buFont typeface="Arial"/>
              <a:buChar char="•"/>
            </a:pPr>
            <a:r>
              <a:rPr lang="en-US" sz="2064">
                <a:solidFill>
                  <a:srgbClr val="303030"/>
                </a:solidFill>
                <a:latin typeface="Garet"/>
                <a:ea typeface="Garet"/>
                <a:cs typeface="Garet"/>
                <a:sym typeface="Garet"/>
              </a:rPr>
              <a:t>Xử lý real-time (30-45 FPS)</a:t>
            </a:r>
          </a:p>
          <a:p>
            <a:pPr algn="l" marL="445830" indent="-222915" lvl="1">
              <a:lnSpc>
                <a:spcPts val="2890"/>
              </a:lnSpc>
              <a:buFont typeface="Arial"/>
              <a:buChar char="•"/>
            </a:pPr>
            <a:r>
              <a:rPr lang="en-US" sz="2064">
                <a:solidFill>
                  <a:srgbClr val="303030"/>
                </a:solidFill>
                <a:latin typeface="Garet"/>
                <a:ea typeface="Garet"/>
                <a:cs typeface="Garet"/>
                <a:sym typeface="Garet"/>
              </a:rPr>
              <a:t>Độ chính xác cao (mAP: 52.2%)</a:t>
            </a:r>
          </a:p>
          <a:p>
            <a:pPr algn="l" marL="445830" indent="-222915" lvl="1">
              <a:lnSpc>
                <a:spcPts val="2890"/>
              </a:lnSpc>
              <a:buFont typeface="Arial"/>
              <a:buChar char="•"/>
            </a:pPr>
            <a:r>
              <a:rPr lang="en-US" sz="2064">
                <a:solidFill>
                  <a:srgbClr val="303030"/>
                </a:solidFill>
                <a:latin typeface="Garet"/>
                <a:ea typeface="Garet"/>
                <a:cs typeface="Garet"/>
                <a:sym typeface="Garet"/>
              </a:rPr>
              <a:t>Phát hiện đa đối tượng đồng thời</a:t>
            </a:r>
          </a:p>
          <a:p>
            <a:pPr algn="l" marL="445830" indent="-222915" lvl="1">
              <a:lnSpc>
                <a:spcPts val="2890"/>
              </a:lnSpc>
              <a:buFont typeface="Arial"/>
              <a:buChar char="•"/>
            </a:pPr>
            <a:r>
              <a:rPr lang="en-US" sz="2064">
                <a:solidFill>
                  <a:srgbClr val="303030"/>
                </a:solidFill>
                <a:latin typeface="Garet"/>
                <a:ea typeface="Garet"/>
                <a:cs typeface="Garet"/>
                <a:sym typeface="Garet"/>
              </a:rPr>
              <a:t>Tối ưu cho GPU với CUDA</a:t>
            </a:r>
          </a:p>
          <a:p>
            <a:pPr algn="l">
              <a:lnSpc>
                <a:spcPts val="2890"/>
              </a:lnSpc>
            </a:pPr>
          </a:p>
          <a:p>
            <a:pPr algn="l">
              <a:lnSpc>
                <a:spcPts val="2890"/>
              </a:lnSpc>
            </a:pPr>
            <a:r>
              <a:rPr lang="en-US" b="true" sz="2064">
                <a:solidFill>
                  <a:srgbClr val="303030"/>
                </a:solidFill>
                <a:latin typeface="Garet Bold"/>
                <a:ea typeface="Garet Bold"/>
                <a:cs typeface="Garet Bold"/>
                <a:sym typeface="Garet Bold"/>
              </a:rPr>
              <a:t>Ứng dụng:</a:t>
            </a:r>
          </a:p>
          <a:p>
            <a:pPr algn="l" marL="445830" indent="-222915" lvl="1">
              <a:lnSpc>
                <a:spcPts val="2890"/>
              </a:lnSpc>
              <a:buFont typeface="Arial"/>
              <a:buChar char="•"/>
            </a:pPr>
            <a:r>
              <a:rPr lang="en-US" sz="2064">
                <a:solidFill>
                  <a:srgbClr val="303030"/>
                </a:solidFill>
                <a:latin typeface="Garet"/>
                <a:ea typeface="Garet"/>
                <a:cs typeface="Garet"/>
                <a:sym typeface="Garet"/>
              </a:rPr>
              <a:t>Giám sát an ninh</a:t>
            </a:r>
          </a:p>
          <a:p>
            <a:pPr algn="l" marL="445830" indent="-222915" lvl="1">
              <a:lnSpc>
                <a:spcPts val="2890"/>
              </a:lnSpc>
              <a:buFont typeface="Arial"/>
              <a:buChar char="•"/>
            </a:pPr>
            <a:r>
              <a:rPr lang="en-US" sz="2064">
                <a:solidFill>
                  <a:srgbClr val="303030"/>
                </a:solidFill>
                <a:latin typeface="Garet"/>
                <a:ea typeface="Garet"/>
                <a:cs typeface="Garet"/>
                <a:sym typeface="Garet"/>
              </a:rPr>
              <a:t>Phân tích giao thông</a:t>
            </a:r>
          </a:p>
          <a:p>
            <a:pPr algn="l" marL="445830" indent="-222915" lvl="1">
              <a:lnSpc>
                <a:spcPts val="2890"/>
              </a:lnSpc>
              <a:buFont typeface="Arial"/>
              <a:buChar char="•"/>
            </a:pPr>
            <a:r>
              <a:rPr lang="en-US" sz="2064">
                <a:solidFill>
                  <a:srgbClr val="303030"/>
                </a:solidFill>
                <a:latin typeface="Garet"/>
                <a:ea typeface="Garet"/>
                <a:cs typeface="Garet"/>
                <a:sym typeface="Garet"/>
              </a:rPr>
              <a:t>Xe tự hành</a:t>
            </a:r>
          </a:p>
        </p:txBody>
      </p:sp>
      <p:sp>
        <p:nvSpPr>
          <p:cNvPr name="TextBox 7" id="7"/>
          <p:cNvSpPr txBox="true"/>
          <p:nvPr/>
        </p:nvSpPr>
        <p:spPr>
          <a:xfrm rot="0">
            <a:off x="1397001" y="3291661"/>
            <a:ext cx="15291496" cy="1406145"/>
          </a:xfrm>
          <a:prstGeom prst="rect">
            <a:avLst/>
          </a:prstGeom>
        </p:spPr>
        <p:txBody>
          <a:bodyPr anchor="t" rtlCol="false" tIns="0" lIns="0" bIns="0" rIns="0">
            <a:spAutoFit/>
          </a:bodyPr>
          <a:lstStyle/>
          <a:p>
            <a:pPr algn="just" marL="0" indent="0" lvl="0">
              <a:lnSpc>
                <a:spcPts val="2820"/>
              </a:lnSpc>
            </a:pPr>
            <a:r>
              <a:rPr lang="en-US" b="true" sz="2014">
                <a:solidFill>
                  <a:srgbClr val="303030"/>
                </a:solidFill>
                <a:latin typeface="Garet Bold"/>
                <a:ea typeface="Garet Bold"/>
                <a:cs typeface="Garet Bold"/>
                <a:sym typeface="Garet Bold"/>
              </a:rPr>
              <a:t>YOLO</a:t>
            </a:r>
            <a:r>
              <a:rPr lang="en-US" sz="2014">
                <a:solidFill>
                  <a:srgbClr val="303030"/>
                </a:solidFill>
                <a:latin typeface="Garet"/>
                <a:ea typeface="Garet"/>
                <a:cs typeface="Garet"/>
                <a:sym typeface="Garet"/>
              </a:rPr>
              <a:t> v3 là một mô hình phát hiện đối tượng real-time mạnh mẽ, được phát triển trên nền tảng Darknet framework. Nó sử dụng kiến trúc mạng CNN với 53 lớp tích chập (Darknet-53) và có khả năng dự đoán trên 3 scales khác nhau. COCO 2014 dataset thường được sử dụng để huấn luyện YOLOv3, giúp nó có thể phát hiện 80 lớp đối tượng khác nhau với độ chính xác và tốc độ cao.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24923"/>
            <a:ext cx="1047326" cy="1047326"/>
            <a:chOff x="0" y="0"/>
            <a:chExt cx="275839" cy="275839"/>
          </a:xfrm>
        </p:grpSpPr>
        <p:sp>
          <p:nvSpPr>
            <p:cNvPr name="Freeform 3" id="3"/>
            <p:cNvSpPr/>
            <p:nvPr/>
          </p:nvSpPr>
          <p:spPr>
            <a:xfrm flipH="false" flipV="false" rot="0">
              <a:off x="0" y="0"/>
              <a:ext cx="275839" cy="275839"/>
            </a:xfrm>
            <a:custGeom>
              <a:avLst/>
              <a:gdLst/>
              <a:ahLst/>
              <a:cxnLst/>
              <a:rect r="r" b="b" t="t" l="l"/>
              <a:pathLst>
                <a:path h="275839" w="275839">
                  <a:moveTo>
                    <a:pt x="133057" y="0"/>
                  </a:moveTo>
                  <a:lnTo>
                    <a:pt x="142782" y="0"/>
                  </a:lnTo>
                  <a:cubicBezTo>
                    <a:pt x="216267" y="0"/>
                    <a:pt x="275839" y="59572"/>
                    <a:pt x="275839" y="133057"/>
                  </a:cubicBezTo>
                  <a:lnTo>
                    <a:pt x="275839" y="142782"/>
                  </a:lnTo>
                  <a:cubicBezTo>
                    <a:pt x="275839" y="178071"/>
                    <a:pt x="261821" y="211914"/>
                    <a:pt x="236867" y="236867"/>
                  </a:cubicBezTo>
                  <a:cubicBezTo>
                    <a:pt x="211914" y="261821"/>
                    <a:pt x="178071" y="275839"/>
                    <a:pt x="142782" y="275839"/>
                  </a:cubicBezTo>
                  <a:lnTo>
                    <a:pt x="133057" y="275839"/>
                  </a:lnTo>
                  <a:cubicBezTo>
                    <a:pt x="97768" y="275839"/>
                    <a:pt x="63925" y="261821"/>
                    <a:pt x="38972" y="236867"/>
                  </a:cubicBezTo>
                  <a:cubicBezTo>
                    <a:pt x="14019" y="211914"/>
                    <a:pt x="0" y="178071"/>
                    <a:pt x="0" y="142782"/>
                  </a:cubicBezTo>
                  <a:lnTo>
                    <a:pt x="0" y="133057"/>
                  </a:lnTo>
                  <a:cubicBezTo>
                    <a:pt x="0" y="97768"/>
                    <a:pt x="14019" y="63925"/>
                    <a:pt x="38972" y="38972"/>
                  </a:cubicBezTo>
                  <a:cubicBezTo>
                    <a:pt x="63925" y="14019"/>
                    <a:pt x="97768" y="0"/>
                    <a:pt x="133057" y="0"/>
                  </a:cubicBezTo>
                  <a:close/>
                </a:path>
              </a:pathLst>
            </a:custGeom>
            <a:solidFill>
              <a:srgbClr val="EA8D68"/>
            </a:solidFill>
          </p:spPr>
        </p:sp>
        <p:sp>
          <p:nvSpPr>
            <p:cNvPr name="TextBox 4" id="4"/>
            <p:cNvSpPr txBox="true"/>
            <p:nvPr/>
          </p:nvSpPr>
          <p:spPr>
            <a:xfrm>
              <a:off x="0" y="-57150"/>
              <a:ext cx="275839" cy="332989"/>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3</a:t>
              </a:r>
            </a:p>
          </p:txBody>
        </p:sp>
      </p:grpSp>
      <p:sp>
        <p:nvSpPr>
          <p:cNvPr name="Freeform 5" id="5"/>
          <p:cNvSpPr/>
          <p:nvPr/>
        </p:nvSpPr>
        <p:spPr>
          <a:xfrm flipH="false" flipV="false" rot="0">
            <a:off x="1773881" y="2697455"/>
            <a:ext cx="14595351" cy="6367222"/>
          </a:xfrm>
          <a:custGeom>
            <a:avLst/>
            <a:gdLst/>
            <a:ahLst/>
            <a:cxnLst/>
            <a:rect r="r" b="b" t="t" l="l"/>
            <a:pathLst>
              <a:path h="6367222" w="14595351">
                <a:moveTo>
                  <a:pt x="0" y="0"/>
                </a:moveTo>
                <a:lnTo>
                  <a:pt x="14595351" y="0"/>
                </a:lnTo>
                <a:lnTo>
                  <a:pt x="14595351" y="6367222"/>
                </a:lnTo>
                <a:lnTo>
                  <a:pt x="0" y="6367222"/>
                </a:lnTo>
                <a:lnTo>
                  <a:pt x="0" y="0"/>
                </a:lnTo>
                <a:close/>
              </a:path>
            </a:pathLst>
          </a:custGeom>
          <a:blipFill>
            <a:blip r:embed="rId2"/>
            <a:stretch>
              <a:fillRect l="0" t="0" r="0" b="0"/>
            </a:stretch>
          </a:blipFill>
        </p:spPr>
      </p:sp>
      <p:sp>
        <p:nvSpPr>
          <p:cNvPr name="TextBox 6" id="6"/>
          <p:cNvSpPr txBox="true"/>
          <p:nvPr/>
        </p:nvSpPr>
        <p:spPr>
          <a:xfrm rot="0">
            <a:off x="2405401" y="591573"/>
            <a:ext cx="8747609" cy="1180676"/>
          </a:xfrm>
          <a:prstGeom prst="rect">
            <a:avLst/>
          </a:prstGeom>
        </p:spPr>
        <p:txBody>
          <a:bodyPr anchor="t" rtlCol="false" tIns="0" lIns="0" bIns="0" rIns="0">
            <a:spAutoFit/>
          </a:bodyPr>
          <a:lstStyle/>
          <a:p>
            <a:pPr algn="l">
              <a:lnSpc>
                <a:spcPts val="9645"/>
              </a:lnSpc>
            </a:pPr>
            <a:r>
              <a:rPr lang="en-US" sz="6889" b="true">
                <a:solidFill>
                  <a:srgbClr val="000000"/>
                </a:solidFill>
                <a:latin typeface="Noto Sans Bold"/>
                <a:ea typeface="Noto Sans Bold"/>
                <a:cs typeface="Noto Sans Bold"/>
                <a:sym typeface="Noto Sans Bold"/>
              </a:rPr>
              <a:t>Kết quả đạt được</a:t>
            </a:r>
          </a:p>
        </p:txBody>
      </p:sp>
      <p:sp>
        <p:nvSpPr>
          <p:cNvPr name="TextBox 7" id="7"/>
          <p:cNvSpPr txBox="true"/>
          <p:nvPr/>
        </p:nvSpPr>
        <p:spPr>
          <a:xfrm rot="0">
            <a:off x="6779205" y="9377909"/>
            <a:ext cx="4584702" cy="504886"/>
          </a:xfrm>
          <a:prstGeom prst="rect">
            <a:avLst/>
          </a:prstGeom>
        </p:spPr>
        <p:txBody>
          <a:bodyPr anchor="t" rtlCol="false" tIns="0" lIns="0" bIns="0" rIns="0">
            <a:spAutoFit/>
          </a:bodyPr>
          <a:lstStyle/>
          <a:p>
            <a:pPr algn="ctr">
              <a:lnSpc>
                <a:spcPts val="4067"/>
              </a:lnSpc>
            </a:pPr>
            <a:r>
              <a:rPr lang="en-US" sz="2905" b="true">
                <a:solidFill>
                  <a:srgbClr val="000000"/>
                </a:solidFill>
                <a:latin typeface="Inter Bold"/>
                <a:ea typeface="Inter Bold"/>
                <a:cs typeface="Inter Bold"/>
                <a:sym typeface="Inter Bold"/>
              </a:rPr>
              <a:t>Kết quả quá trình training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ack Abstract Waves"/>
          <p:cNvSpPr/>
          <p:nvPr/>
        </p:nvSpPr>
        <p:spPr>
          <a:xfrm flipH="false" flipV="false" rot="2908124">
            <a:off x="4359239" y="-5129432"/>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descr="Black Abstract Waves"/>
          <p:cNvSpPr/>
          <p:nvPr/>
        </p:nvSpPr>
        <p:spPr>
          <a:xfrm flipH="false" flipV="false" rot="9018908">
            <a:off x="-8562493" y="-3212356"/>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76691" y="503208"/>
            <a:ext cx="1047326" cy="1047326"/>
            <a:chOff x="0" y="0"/>
            <a:chExt cx="275839" cy="275839"/>
          </a:xfrm>
        </p:grpSpPr>
        <p:sp>
          <p:nvSpPr>
            <p:cNvPr name="Freeform 5" id="5"/>
            <p:cNvSpPr/>
            <p:nvPr/>
          </p:nvSpPr>
          <p:spPr>
            <a:xfrm flipH="false" flipV="false" rot="0">
              <a:off x="0" y="0"/>
              <a:ext cx="275839" cy="275839"/>
            </a:xfrm>
            <a:custGeom>
              <a:avLst/>
              <a:gdLst/>
              <a:ahLst/>
              <a:cxnLst/>
              <a:rect r="r" b="b" t="t" l="l"/>
              <a:pathLst>
                <a:path h="275839" w="275839">
                  <a:moveTo>
                    <a:pt x="133057" y="0"/>
                  </a:moveTo>
                  <a:lnTo>
                    <a:pt x="142782" y="0"/>
                  </a:lnTo>
                  <a:cubicBezTo>
                    <a:pt x="216267" y="0"/>
                    <a:pt x="275839" y="59572"/>
                    <a:pt x="275839" y="133057"/>
                  </a:cubicBezTo>
                  <a:lnTo>
                    <a:pt x="275839" y="142782"/>
                  </a:lnTo>
                  <a:cubicBezTo>
                    <a:pt x="275839" y="178071"/>
                    <a:pt x="261821" y="211914"/>
                    <a:pt x="236867" y="236867"/>
                  </a:cubicBezTo>
                  <a:cubicBezTo>
                    <a:pt x="211914" y="261821"/>
                    <a:pt x="178071" y="275839"/>
                    <a:pt x="142782" y="275839"/>
                  </a:cubicBezTo>
                  <a:lnTo>
                    <a:pt x="133057" y="275839"/>
                  </a:lnTo>
                  <a:cubicBezTo>
                    <a:pt x="97768" y="275839"/>
                    <a:pt x="63925" y="261821"/>
                    <a:pt x="38972" y="236867"/>
                  </a:cubicBezTo>
                  <a:cubicBezTo>
                    <a:pt x="14019" y="211914"/>
                    <a:pt x="0" y="178071"/>
                    <a:pt x="0" y="142782"/>
                  </a:cubicBezTo>
                  <a:lnTo>
                    <a:pt x="0" y="133057"/>
                  </a:lnTo>
                  <a:cubicBezTo>
                    <a:pt x="0" y="97768"/>
                    <a:pt x="14019" y="63925"/>
                    <a:pt x="38972" y="38972"/>
                  </a:cubicBezTo>
                  <a:cubicBezTo>
                    <a:pt x="63925" y="14019"/>
                    <a:pt x="97768" y="0"/>
                    <a:pt x="133057" y="0"/>
                  </a:cubicBezTo>
                  <a:close/>
                </a:path>
              </a:pathLst>
            </a:custGeom>
            <a:solidFill>
              <a:srgbClr val="EA8D68"/>
            </a:solidFill>
          </p:spPr>
        </p:sp>
        <p:sp>
          <p:nvSpPr>
            <p:cNvPr name="TextBox 6" id="6"/>
            <p:cNvSpPr txBox="true"/>
            <p:nvPr/>
          </p:nvSpPr>
          <p:spPr>
            <a:xfrm>
              <a:off x="0" y="-57150"/>
              <a:ext cx="275839" cy="332989"/>
            </a:xfrm>
            <a:prstGeom prst="rect">
              <a:avLst/>
            </a:prstGeom>
          </p:spPr>
          <p:txBody>
            <a:bodyPr anchor="ctr" rtlCol="false" tIns="50800" lIns="50800" bIns="50800" rIns="50800"/>
            <a:lstStyle/>
            <a:p>
              <a:pPr algn="ctr">
                <a:lnSpc>
                  <a:spcPts val="4479"/>
                </a:lnSpc>
              </a:pPr>
              <a:r>
                <a:rPr lang="en-US" b="true" sz="3199">
                  <a:solidFill>
                    <a:srgbClr val="000000"/>
                  </a:solidFill>
                  <a:latin typeface="Neue Montreal Bold"/>
                  <a:ea typeface="Neue Montreal Bold"/>
                  <a:cs typeface="Neue Montreal Bold"/>
                  <a:sym typeface="Neue Montreal Bold"/>
                </a:rPr>
                <a:t>4</a:t>
              </a:r>
            </a:p>
          </p:txBody>
        </p:sp>
      </p:grpSp>
      <p:sp>
        <p:nvSpPr>
          <p:cNvPr name="AutoShape 7" id="7"/>
          <p:cNvSpPr/>
          <p:nvPr/>
        </p:nvSpPr>
        <p:spPr>
          <a:xfrm flipH="true">
            <a:off x="1576691" y="4375367"/>
            <a:ext cx="9069115" cy="0"/>
          </a:xfrm>
          <a:prstGeom prst="line">
            <a:avLst/>
          </a:prstGeom>
          <a:ln cap="rnd" w="28575">
            <a:solidFill>
              <a:srgbClr val="000000"/>
            </a:solidFill>
            <a:prstDash val="solid"/>
            <a:headEnd type="none" len="sm" w="sm"/>
            <a:tailEnd type="none" len="sm" w="sm"/>
          </a:ln>
        </p:spPr>
      </p:sp>
      <p:sp>
        <p:nvSpPr>
          <p:cNvPr name="Freeform 8" id="8"/>
          <p:cNvSpPr/>
          <p:nvPr/>
        </p:nvSpPr>
        <p:spPr>
          <a:xfrm flipH="false" flipV="false" rot="0">
            <a:off x="12472411" y="4095715"/>
            <a:ext cx="5505865" cy="5647041"/>
          </a:xfrm>
          <a:custGeom>
            <a:avLst/>
            <a:gdLst/>
            <a:ahLst/>
            <a:cxnLst/>
            <a:rect r="r" b="b" t="t" l="l"/>
            <a:pathLst>
              <a:path h="5647041" w="5505865">
                <a:moveTo>
                  <a:pt x="0" y="0"/>
                </a:moveTo>
                <a:lnTo>
                  <a:pt x="5505865" y="0"/>
                </a:lnTo>
                <a:lnTo>
                  <a:pt x="5505865" y="5647041"/>
                </a:lnTo>
                <a:lnTo>
                  <a:pt x="0" y="5647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76691" y="1770889"/>
            <a:ext cx="9947589" cy="2141105"/>
          </a:xfrm>
          <a:prstGeom prst="rect">
            <a:avLst/>
          </a:prstGeom>
        </p:spPr>
        <p:txBody>
          <a:bodyPr anchor="t" rtlCol="false" tIns="0" lIns="0" bIns="0" rIns="0">
            <a:spAutoFit/>
          </a:bodyPr>
          <a:lstStyle/>
          <a:p>
            <a:pPr algn="l" marL="0" indent="0" lvl="0">
              <a:lnSpc>
                <a:spcPts val="8288"/>
              </a:lnSpc>
            </a:pPr>
            <a:r>
              <a:rPr lang="en-US" b="true" sz="7893">
                <a:solidFill>
                  <a:srgbClr val="303030"/>
                </a:solidFill>
                <a:latin typeface="Inter Bold"/>
                <a:ea typeface="Inter Bold"/>
                <a:cs typeface="Inter Bold"/>
                <a:sym typeface="Inter Bold"/>
              </a:rPr>
              <a:t>Kết luận và hướng phát triển</a:t>
            </a:r>
          </a:p>
        </p:txBody>
      </p:sp>
      <p:grpSp>
        <p:nvGrpSpPr>
          <p:cNvPr name="Group 10" id="10"/>
          <p:cNvGrpSpPr/>
          <p:nvPr/>
        </p:nvGrpSpPr>
        <p:grpSpPr>
          <a:xfrm rot="0">
            <a:off x="1576691" y="4837329"/>
            <a:ext cx="10701446" cy="1875790"/>
            <a:chOff x="0" y="0"/>
            <a:chExt cx="14268594" cy="2501053"/>
          </a:xfrm>
        </p:grpSpPr>
        <p:sp>
          <p:nvSpPr>
            <p:cNvPr name="TextBox 11" id="11"/>
            <p:cNvSpPr txBox="true"/>
            <p:nvPr/>
          </p:nvSpPr>
          <p:spPr>
            <a:xfrm rot="0">
              <a:off x="0" y="-47625"/>
              <a:ext cx="14268594" cy="547158"/>
            </a:xfrm>
            <a:prstGeom prst="rect">
              <a:avLst/>
            </a:prstGeom>
          </p:spPr>
          <p:txBody>
            <a:bodyPr anchor="t" rtlCol="false" tIns="0" lIns="0" bIns="0" rIns="0">
              <a:spAutoFit/>
            </a:bodyPr>
            <a:lstStyle/>
            <a:p>
              <a:pPr algn="l" marL="0" indent="0" lvl="0">
                <a:lnSpc>
                  <a:spcPts val="3499"/>
                </a:lnSpc>
              </a:pPr>
              <a:r>
                <a:rPr lang="en-US" b="true" sz="2499">
                  <a:solidFill>
                    <a:srgbClr val="303030"/>
                  </a:solidFill>
                  <a:latin typeface="Roboto Bold"/>
                  <a:ea typeface="Roboto Bold"/>
                  <a:cs typeface="Roboto Bold"/>
                  <a:sym typeface="Roboto Bold"/>
                </a:rPr>
                <a:t>Sử dụng các mô hình mới hơn</a:t>
              </a:r>
            </a:p>
          </p:txBody>
        </p:sp>
        <p:sp>
          <p:nvSpPr>
            <p:cNvPr name="TextBox 12" id="12"/>
            <p:cNvSpPr txBox="true"/>
            <p:nvPr/>
          </p:nvSpPr>
          <p:spPr>
            <a:xfrm rot="0">
              <a:off x="0" y="867833"/>
              <a:ext cx="14268594" cy="1633220"/>
            </a:xfrm>
            <a:prstGeom prst="rect">
              <a:avLst/>
            </a:prstGeom>
          </p:spPr>
          <p:txBody>
            <a:bodyPr anchor="t" rtlCol="false" tIns="0" lIns="0" bIns="0" rIns="0">
              <a:spAutoFit/>
            </a:bodyPr>
            <a:lstStyle/>
            <a:p>
              <a:pPr algn="l" marL="0" indent="0" lvl="0">
                <a:lnSpc>
                  <a:spcPts val="3359"/>
                </a:lnSpc>
              </a:pPr>
              <a:r>
                <a:rPr lang="en-US" sz="2400">
                  <a:solidFill>
                    <a:srgbClr val="303030"/>
                  </a:solidFill>
                  <a:latin typeface="Garet"/>
                  <a:ea typeface="Garet"/>
                  <a:cs typeface="Garet"/>
                  <a:sym typeface="Garet"/>
                </a:rPr>
                <a:t>Áp dụng các phiên bản cải tiến như YOLOv5, YOLOv8 hoặc kết hợp với các mô hình tiên tiến khác như Transformer-based Models để cải thiện độ chính xác và tốc độ.</a:t>
              </a:r>
            </a:p>
          </p:txBody>
        </p:sp>
      </p:grpSp>
      <p:grpSp>
        <p:nvGrpSpPr>
          <p:cNvPr name="Group 13" id="13"/>
          <p:cNvGrpSpPr/>
          <p:nvPr/>
        </p:nvGrpSpPr>
        <p:grpSpPr>
          <a:xfrm rot="0">
            <a:off x="1576691" y="7418622"/>
            <a:ext cx="9572668" cy="1456690"/>
            <a:chOff x="0" y="0"/>
            <a:chExt cx="12763558" cy="1942253"/>
          </a:xfrm>
        </p:grpSpPr>
        <p:sp>
          <p:nvSpPr>
            <p:cNvPr name="TextBox 14" id="14"/>
            <p:cNvSpPr txBox="true"/>
            <p:nvPr/>
          </p:nvSpPr>
          <p:spPr>
            <a:xfrm rot="0">
              <a:off x="0" y="-47625"/>
              <a:ext cx="12763558" cy="547158"/>
            </a:xfrm>
            <a:prstGeom prst="rect">
              <a:avLst/>
            </a:prstGeom>
          </p:spPr>
          <p:txBody>
            <a:bodyPr anchor="t" rtlCol="false" tIns="0" lIns="0" bIns="0" rIns="0">
              <a:spAutoFit/>
            </a:bodyPr>
            <a:lstStyle/>
            <a:p>
              <a:pPr algn="l" marL="0" indent="0" lvl="0">
                <a:lnSpc>
                  <a:spcPts val="3499"/>
                </a:lnSpc>
              </a:pPr>
              <a:r>
                <a:rPr lang="en-US" b="true" sz="2499">
                  <a:solidFill>
                    <a:srgbClr val="303030"/>
                  </a:solidFill>
                  <a:latin typeface="Roboto Bold"/>
                  <a:ea typeface="Roboto Bold"/>
                  <a:cs typeface="Roboto Bold"/>
                  <a:sym typeface="Roboto Bold"/>
                </a:rPr>
                <a:t>Tối ưu hóa hiệu suất</a:t>
              </a:r>
            </a:p>
          </p:txBody>
        </p:sp>
        <p:sp>
          <p:nvSpPr>
            <p:cNvPr name="TextBox 15" id="15"/>
            <p:cNvSpPr txBox="true"/>
            <p:nvPr/>
          </p:nvSpPr>
          <p:spPr>
            <a:xfrm rot="0">
              <a:off x="0" y="867833"/>
              <a:ext cx="12763558" cy="1074420"/>
            </a:xfrm>
            <a:prstGeom prst="rect">
              <a:avLst/>
            </a:prstGeom>
          </p:spPr>
          <p:txBody>
            <a:bodyPr anchor="t" rtlCol="false" tIns="0" lIns="0" bIns="0" rIns="0">
              <a:spAutoFit/>
            </a:bodyPr>
            <a:lstStyle/>
            <a:p>
              <a:pPr algn="l" marL="0" indent="0" lvl="0">
                <a:lnSpc>
                  <a:spcPts val="3359"/>
                </a:lnSpc>
              </a:pPr>
              <a:r>
                <a:rPr lang="en-US" sz="2400">
                  <a:solidFill>
                    <a:srgbClr val="303030"/>
                  </a:solidFill>
                  <a:latin typeface="Garet"/>
                  <a:ea typeface="Garet"/>
                  <a:cs typeface="Garet"/>
                  <a:sym typeface="Garet"/>
                </a:rPr>
                <a:t>Sử dụng kỹ thuật tăng tốc như TensorRT hoặc tích hợp phần cứng chuyên dụng để cải thiện tốc độ xử lý thời gian thực.</a:t>
              </a:r>
            </a:p>
          </p:txBody>
        </p:sp>
      </p:grpSp>
    </p:spTree>
  </p:cSld>
  <p:clrMapOvr>
    <a:masterClrMapping/>
  </p:clrMapOvr>
  <p:transition spd="fast">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DAGYhvnY3ZU</dc:identifier>
  <dcterms:modified xsi:type="dcterms:W3CDTF">2011-08-01T06:04:30Z</dcterms:modified>
  <cp:revision>1</cp:revision>
  <dc:title>Xử lý ảnh và thị giác máy tính</dc:title>
</cp:coreProperties>
</file>