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110"/>
  </p:notesMasterIdLst>
  <p:handoutMasterIdLst>
    <p:handoutMasterId r:id="rId111"/>
  </p:handoutMasterIdLst>
  <p:sldIdLst>
    <p:sldId id="375" r:id="rId3"/>
    <p:sldId id="336" r:id="rId4"/>
    <p:sldId id="388" r:id="rId5"/>
    <p:sldId id="389" r:id="rId6"/>
    <p:sldId id="439" r:id="rId7"/>
    <p:sldId id="394" r:id="rId8"/>
    <p:sldId id="396" r:id="rId9"/>
    <p:sldId id="395" r:id="rId10"/>
    <p:sldId id="397" r:id="rId11"/>
    <p:sldId id="398" r:id="rId12"/>
    <p:sldId id="400" r:id="rId13"/>
    <p:sldId id="406" r:id="rId14"/>
    <p:sldId id="407" r:id="rId15"/>
    <p:sldId id="409" r:id="rId16"/>
    <p:sldId id="410" r:id="rId17"/>
    <p:sldId id="501" r:id="rId18"/>
    <p:sldId id="408" r:id="rId19"/>
    <p:sldId id="412" r:id="rId20"/>
    <p:sldId id="413" r:id="rId21"/>
    <p:sldId id="414" r:id="rId22"/>
    <p:sldId id="415" r:id="rId23"/>
    <p:sldId id="411" r:id="rId24"/>
    <p:sldId id="496" r:id="rId25"/>
    <p:sldId id="497" r:id="rId26"/>
    <p:sldId id="498" r:id="rId27"/>
    <p:sldId id="499" r:id="rId28"/>
    <p:sldId id="500" r:id="rId29"/>
    <p:sldId id="417" r:id="rId30"/>
    <p:sldId id="418" r:id="rId31"/>
    <p:sldId id="419" r:id="rId32"/>
    <p:sldId id="420" r:id="rId33"/>
    <p:sldId id="421" r:id="rId34"/>
    <p:sldId id="416" r:id="rId35"/>
    <p:sldId id="422" r:id="rId36"/>
    <p:sldId id="423" r:id="rId37"/>
    <p:sldId id="424" r:id="rId38"/>
    <p:sldId id="425" r:id="rId39"/>
    <p:sldId id="426" r:id="rId40"/>
    <p:sldId id="450" r:id="rId41"/>
    <p:sldId id="451" r:id="rId42"/>
    <p:sldId id="452" r:id="rId43"/>
    <p:sldId id="453" r:id="rId44"/>
    <p:sldId id="454" r:id="rId45"/>
    <p:sldId id="502" r:id="rId46"/>
    <p:sldId id="455" r:id="rId47"/>
    <p:sldId id="456" r:id="rId48"/>
    <p:sldId id="457" r:id="rId49"/>
    <p:sldId id="458" r:id="rId50"/>
    <p:sldId id="494" r:id="rId51"/>
    <p:sldId id="459" r:id="rId52"/>
    <p:sldId id="460" r:id="rId53"/>
    <p:sldId id="461" r:id="rId54"/>
    <p:sldId id="462" r:id="rId55"/>
    <p:sldId id="463" r:id="rId56"/>
    <p:sldId id="464" r:id="rId57"/>
    <p:sldId id="465"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478" r:id="rId71"/>
    <p:sldId id="479" r:id="rId72"/>
    <p:sldId id="480" r:id="rId73"/>
    <p:sldId id="481" r:id="rId74"/>
    <p:sldId id="482" r:id="rId75"/>
    <p:sldId id="483" r:id="rId76"/>
    <p:sldId id="484" r:id="rId77"/>
    <p:sldId id="485" r:id="rId78"/>
    <p:sldId id="486" r:id="rId79"/>
    <p:sldId id="487" r:id="rId80"/>
    <p:sldId id="488" r:id="rId81"/>
    <p:sldId id="489" r:id="rId82"/>
    <p:sldId id="490" r:id="rId83"/>
    <p:sldId id="491" r:id="rId84"/>
    <p:sldId id="492" r:id="rId85"/>
    <p:sldId id="435" r:id="rId86"/>
    <p:sldId id="437" r:id="rId87"/>
    <p:sldId id="438" r:id="rId88"/>
    <p:sldId id="493" r:id="rId89"/>
    <p:sldId id="427" r:id="rId90"/>
    <p:sldId id="428" r:id="rId91"/>
    <p:sldId id="429" r:id="rId92"/>
    <p:sldId id="430" r:id="rId93"/>
    <p:sldId id="431" r:id="rId94"/>
    <p:sldId id="432" r:id="rId95"/>
    <p:sldId id="433" r:id="rId96"/>
    <p:sldId id="434" r:id="rId97"/>
    <p:sldId id="446" r:id="rId98"/>
    <p:sldId id="445" r:id="rId99"/>
    <p:sldId id="436" r:id="rId100"/>
    <p:sldId id="440" r:id="rId101"/>
    <p:sldId id="441" r:id="rId102"/>
    <p:sldId id="442" r:id="rId103"/>
    <p:sldId id="443" r:id="rId104"/>
    <p:sldId id="444" r:id="rId105"/>
    <p:sldId id="447" r:id="rId106"/>
    <p:sldId id="448" r:id="rId107"/>
    <p:sldId id="449" r:id="rId108"/>
    <p:sldId id="495" r:id="rId10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2" autoAdjust="0"/>
    <p:restoredTop sz="94542" autoAdjust="0"/>
  </p:normalViewPr>
  <p:slideViewPr>
    <p:cSldViewPr>
      <p:cViewPr varScale="1">
        <p:scale>
          <a:sx n="98" d="100"/>
          <a:sy n="98" d="100"/>
        </p:scale>
        <p:origin x="12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0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58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2819D3B4-CD3A-48B4-897A-2876933CA102}" type="datetimeFigureOut">
              <a:rPr lang="en-US"/>
              <a:pPr>
                <a:defRPr/>
              </a:pPr>
              <a:t>4/18/2022</a:t>
            </a:fld>
            <a:endParaRPr lang="en-US"/>
          </a:p>
        </p:txBody>
      </p:sp>
      <p:sp>
        <p:nvSpPr>
          <p:cNvPr id="358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58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F3D31812-7DF6-413B-9A93-4E557B575DCC}" type="slidenum">
              <a:rPr lang="en-US"/>
              <a:pPr>
                <a:defRPr/>
              </a:pPr>
              <a:t>‹#›</a:t>
            </a:fld>
            <a:endParaRPr lang="en-US"/>
          </a:p>
        </p:txBody>
      </p:sp>
    </p:spTree>
    <p:extLst>
      <p:ext uri="{BB962C8B-B14F-4D97-AF65-F5344CB8AC3E}">
        <p14:creationId xmlns:p14="http://schemas.microsoft.com/office/powerpoint/2010/main" val="403842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Arial" charset="0"/>
                <a:cs typeface="Arial" charset="0"/>
              </a:defRPr>
            </a:lvl1pPr>
          </a:lstStyle>
          <a:p>
            <a:pPr>
              <a:defRPr/>
            </a:pPr>
            <a:endParaRPr lang="en-US"/>
          </a:p>
        </p:txBody>
      </p:sp>
      <p:sp>
        <p:nvSpPr>
          <p:cNvPr id="3" name="Date Placeholder 2"/>
          <p:cNvSpPr>
            <a:spLocks noGrp="1"/>
          </p:cNvSpPr>
          <p:nvPr>
            <p:ph type="dt" idx="1"/>
          </p:nvPr>
        </p:nvSpPr>
        <p:spPr bwMode="auto">
          <a:xfrm>
            <a:off x="3970338"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Arial" charset="0"/>
                <a:cs typeface="Arial" charset="0"/>
              </a:defRPr>
            </a:lvl1pPr>
          </a:lstStyle>
          <a:p>
            <a:pPr>
              <a:defRPr/>
            </a:pPr>
            <a:fld id="{070C3A4C-89BF-4EA8-9040-D5E394B16F09}" type="datetimeFigureOut">
              <a:rPr lang="en-US"/>
              <a:pPr>
                <a:defRPr/>
              </a:pPr>
              <a:t>4/18/2022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Arial" charset="0"/>
                <a:cs typeface="Arial" charset="0"/>
              </a:defRPr>
            </a:lvl1pPr>
          </a:lstStyle>
          <a:p>
            <a:pPr>
              <a:defRPr/>
            </a:pPr>
            <a:fld id="{9757410D-3EB1-4E52-8BE4-67DB50DC953C}" type="slidenum">
              <a:rPr lang="en-US"/>
              <a:pPr>
                <a:defRPr/>
              </a:pPr>
              <a:t>‹#›</a:t>
            </a:fld>
            <a:endParaRPr lang="en-US"/>
          </a:p>
        </p:txBody>
      </p:sp>
    </p:spTree>
    <p:extLst>
      <p:ext uri="{BB962C8B-B14F-4D97-AF65-F5344CB8AC3E}">
        <p14:creationId xmlns:p14="http://schemas.microsoft.com/office/powerpoint/2010/main" val="53276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57410D-3EB1-4E52-8BE4-67DB50DC953C}" type="slidenum">
              <a:rPr lang="en-US" smtClean="0"/>
              <a:pPr>
                <a:defRPr/>
              </a:pPr>
              <a:t>2</a:t>
            </a:fld>
            <a:endParaRPr lang="en-US"/>
          </a:p>
        </p:txBody>
      </p:sp>
    </p:spTree>
    <p:extLst>
      <p:ext uri="{BB962C8B-B14F-4D97-AF65-F5344CB8AC3E}">
        <p14:creationId xmlns:p14="http://schemas.microsoft.com/office/powerpoint/2010/main" val="90881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57410D-3EB1-4E52-8BE4-67DB50DC953C}" type="slidenum">
              <a:rPr lang="en-US" smtClean="0"/>
              <a:pPr>
                <a:defRPr/>
              </a:pPr>
              <a:t>3</a:t>
            </a:fld>
            <a:endParaRPr lang="en-US"/>
          </a:p>
        </p:txBody>
      </p:sp>
    </p:spTree>
    <p:extLst>
      <p:ext uri="{BB962C8B-B14F-4D97-AF65-F5344CB8AC3E}">
        <p14:creationId xmlns:p14="http://schemas.microsoft.com/office/powerpoint/2010/main" val="90881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757410D-3EB1-4E52-8BE4-67DB50DC953C}" type="slidenum">
              <a:rPr lang="en-US" smtClean="0"/>
              <a:pPr>
                <a:defRPr/>
              </a:pPr>
              <a:t>27</a:t>
            </a:fld>
            <a:endParaRPr lang="en-US"/>
          </a:p>
        </p:txBody>
      </p:sp>
    </p:spTree>
    <p:extLst>
      <p:ext uri="{BB962C8B-B14F-4D97-AF65-F5344CB8AC3E}">
        <p14:creationId xmlns:p14="http://schemas.microsoft.com/office/powerpoint/2010/main" val="424306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044001-1865-4D0A-9F13-65E2951FC339}" type="datetimeFigureOut">
              <a:rPr lang="en-US"/>
              <a:pPr>
                <a:defRPr/>
              </a:pPr>
              <a:t>4/18/2022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F6CC10-09B3-44CA-8CE1-599D420F434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02925F-61EA-4B5F-A091-E5715603BD2B}" type="datetimeFigureOut">
              <a:rPr lang="en-US"/>
              <a:pPr>
                <a:defRPr/>
              </a:pPr>
              <a:t>4/18/2022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3B71E9-F37E-4060-8E0D-6E5BC9B7466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02FDF4C-5B10-4568-8879-99337E5A6E6F}" type="datetimeFigureOut">
              <a:rPr lang="en-US"/>
              <a:pPr>
                <a:defRPr/>
              </a:pPr>
              <a:t>4/18/2022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DF639-1696-42CB-8BBA-0E24505349B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B83DA09-5B01-460E-942B-478F48C1549F}" type="datetimeFigureOut">
              <a:rPr lang="en-US"/>
              <a:pPr>
                <a:defRPr/>
              </a:pPr>
              <a:t>4/18/2022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862799-8DD3-404E-A51C-919709843E75}"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42ADBFE-B652-4B28-9EDE-9235AD373714}" type="datetimeFigureOut">
              <a:rPr lang="en-US"/>
              <a:pPr>
                <a:defRPr/>
              </a:pPr>
              <a:t>4/18/2022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CEEF9B-0BE8-48E6-A40B-D43E88BFA66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F3F693-3583-41AD-A4A1-FA6B37816C37}" type="datetimeFigureOut">
              <a:rPr lang="en-US"/>
              <a:pPr>
                <a:defRPr/>
              </a:pPr>
              <a:t>4/18/2022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4F5E50-387C-4029-84EA-3D13C4AF274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182FB2-406E-41DB-8815-98F18837853B}" type="datetimeFigureOut">
              <a:rPr lang="en-US"/>
              <a:pPr>
                <a:defRPr/>
              </a:pPr>
              <a:t>4/18/2022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DAB424-FFD9-4C89-9E91-36044656AC1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5AF86A-DB07-4562-B322-A417A2E80EE9}" type="datetimeFigureOut">
              <a:rPr lang="en-US"/>
              <a:pPr>
                <a:defRPr/>
              </a:pPr>
              <a:t>4/18/2022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A0CADA-A6E7-48E9-A803-8A550865A9D8}"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2B0C73-2CAB-4CDD-A878-E8063249D546}" type="datetimeFigureOut">
              <a:rPr lang="en-US"/>
              <a:pPr>
                <a:defRPr/>
              </a:pPr>
              <a:t>4/18/2022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57A76-932C-406B-87F7-23A934216EC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210853-004F-4009-B010-358BB0801F3E}" type="datetimeFigureOut">
              <a:rPr lang="en-US"/>
              <a:pPr>
                <a:defRPr/>
              </a:pPr>
              <a:t>4/18/2022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7CA7B8-9EE6-482A-B598-465D0161790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933AEE1-1570-4CB3-8C54-AF5F27AB34F5}" type="datetimeFigureOut">
              <a:rPr lang="en-US"/>
              <a:pPr>
                <a:defRPr/>
              </a:pPr>
              <a:t>4/18/2022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F556AC-BF57-4EF6-A8C8-69F724ED2CD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744538"/>
            <a:ext cx="9144000" cy="50800"/>
          </a:xfrm>
          <a:prstGeom prst="rect">
            <a:avLst/>
          </a:prstGeom>
          <a:solidFill>
            <a:srgbClr val="333399"/>
          </a:solidFill>
          <a:ln w="9525">
            <a:noFill/>
            <a:miter lim="800000"/>
            <a:headEnd/>
            <a:tailEnd/>
          </a:ln>
          <a:effectLst/>
        </p:spPr>
        <p:txBody>
          <a:bodyPr wrap="none" anchor="ctr"/>
          <a:lstStyle/>
          <a:p>
            <a:pPr>
              <a:defRPr/>
            </a:pPr>
            <a:endParaRPr lang="en-US">
              <a:cs typeface="+mn-cs"/>
            </a:endParaRPr>
          </a:p>
        </p:txBody>
      </p:sp>
      <p:pic>
        <p:nvPicPr>
          <p:cNvPr id="1027" name="Picture 4" descr="indextopbg_non"/>
          <p:cNvPicPr>
            <a:picLocks noChangeAspect="1" noChangeArrowheads="1"/>
          </p:cNvPicPr>
          <p:nvPr/>
        </p:nvPicPr>
        <p:blipFill>
          <a:blip r:embed="rId15">
            <a:lum bright="52000"/>
          </a:blip>
          <a:srcRect/>
          <a:stretch>
            <a:fillRect/>
          </a:stretch>
        </p:blipFill>
        <p:spPr bwMode="auto">
          <a:xfrm>
            <a:off x="0" y="0"/>
            <a:ext cx="9144000" cy="738188"/>
          </a:xfrm>
          <a:prstGeom prst="rect">
            <a:avLst/>
          </a:prstGeom>
          <a:noFill/>
          <a:ln w="9525">
            <a:noFill/>
            <a:miter lim="800000"/>
            <a:headEnd/>
            <a:tailEnd/>
          </a:ln>
        </p:spPr>
      </p:pic>
      <p:pic>
        <p:nvPicPr>
          <p:cNvPr id="1028" name="Picture 5" descr="indextopbg_non"/>
          <p:cNvPicPr>
            <a:picLocks noChangeAspect="1" noChangeArrowheads="1"/>
          </p:cNvPicPr>
          <p:nvPr/>
        </p:nvPicPr>
        <p:blipFill>
          <a:blip r:embed="rId16">
            <a:lum bright="52000"/>
          </a:blip>
          <a:srcRect/>
          <a:stretch>
            <a:fillRect/>
          </a:stretch>
        </p:blipFill>
        <p:spPr bwMode="auto">
          <a:xfrm>
            <a:off x="1588" y="798513"/>
            <a:ext cx="681037" cy="6059487"/>
          </a:xfrm>
          <a:prstGeom prst="rect">
            <a:avLst/>
          </a:prstGeom>
          <a:noFill/>
          <a:ln w="9525">
            <a:noFill/>
            <a:miter lim="800000"/>
            <a:headEnd/>
            <a:tailEnd/>
          </a:ln>
        </p:spPr>
      </p:pic>
      <p:sp>
        <p:nvSpPr>
          <p:cNvPr id="3078" name="Rectangle 6"/>
          <p:cNvSpPr>
            <a:spLocks noChangeArrowheads="1"/>
          </p:cNvSpPr>
          <p:nvPr userDrawn="1"/>
        </p:nvSpPr>
        <p:spPr bwMode="auto">
          <a:xfrm rot="16200000">
            <a:off x="-2693987" y="3479800"/>
            <a:ext cx="6072187" cy="684213"/>
          </a:xfrm>
          <a:prstGeom prst="rect">
            <a:avLst/>
          </a:prstGeom>
          <a:noFill/>
          <a:ln w="12700">
            <a:noFill/>
            <a:miter lim="800000"/>
            <a:headEnd/>
            <a:tailEnd/>
          </a:ln>
          <a:effectLst/>
        </p:spPr>
        <p:txBody>
          <a:bodyPr wrap="none" anchor="ctr"/>
          <a:lstStyle/>
          <a:p>
            <a:pPr algn="ctr">
              <a:defRPr/>
            </a:pPr>
            <a:endParaRPr lang="en-US" b="1">
              <a:solidFill>
                <a:schemeClr val="folHlink"/>
              </a:solidFill>
            </a:endParaRPr>
          </a:p>
        </p:txBody>
      </p:sp>
      <p:sp>
        <p:nvSpPr>
          <p:cNvPr id="3079" name="Text Box 7"/>
          <p:cNvSpPr txBox="1">
            <a:spLocks noChangeArrowheads="1"/>
          </p:cNvSpPr>
          <p:nvPr/>
        </p:nvSpPr>
        <p:spPr bwMode="auto">
          <a:xfrm>
            <a:off x="3730625" y="6456363"/>
            <a:ext cx="1479550" cy="274637"/>
          </a:xfrm>
          <a:prstGeom prst="rect">
            <a:avLst/>
          </a:prstGeom>
          <a:noFill/>
          <a:ln w="9525">
            <a:noFill/>
            <a:miter lim="800000"/>
            <a:headEnd/>
            <a:tailEnd/>
          </a:ln>
          <a:effectLst/>
        </p:spPr>
        <p:txBody>
          <a:bodyPr>
            <a:spAutoFit/>
          </a:bodyPr>
          <a:lstStyle/>
          <a:p>
            <a:pPr algn="ctr">
              <a:spcBef>
                <a:spcPct val="50000"/>
              </a:spcBef>
              <a:defRPr/>
            </a:pPr>
            <a:fld id="{F12A154B-BEBB-4A45-BEAD-62D2E082ABEF}" type="slidenum">
              <a:rPr lang="en-US" sz="1200">
                <a:solidFill>
                  <a:schemeClr val="tx2"/>
                </a:solidFill>
                <a:latin typeface=".VnArial" pitchFamily="34" charset="0"/>
                <a:cs typeface="+mn-cs"/>
              </a:rPr>
              <a:pPr algn="ctr">
                <a:spcBef>
                  <a:spcPct val="50000"/>
                </a:spcBef>
                <a:defRPr/>
              </a:pPr>
              <a:t>‹#›</a:t>
            </a:fld>
            <a:endParaRPr lang="en-US" sz="1200">
              <a:solidFill>
                <a:schemeClr val="tx2"/>
              </a:solidFill>
              <a:latin typeface=".VnArial" pitchFamily="34" charset="0"/>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B1D49E5A-443E-43A9-883D-E697CDFC6532}" type="datetimeFigureOut">
              <a:rPr lang="en-US"/>
              <a:pPr>
                <a:defRPr/>
              </a:pPr>
              <a:t>4/18/2022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9416CFBD-DD60-4B08-A7F9-1CD8007173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longmang@yahoo.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85800" y="1219200"/>
            <a:ext cx="8458200" cy="685800"/>
          </a:xfrm>
          <a:prstGeom prst="rect">
            <a:avLst/>
          </a:prstGeom>
          <a:noFill/>
          <a:ln w="9525">
            <a:noFill/>
            <a:miter lim="800000"/>
            <a:headEnd/>
            <a:tailEnd/>
          </a:ln>
        </p:spPr>
        <p:txBody>
          <a:bodyPr/>
          <a:lstStyle/>
          <a:p>
            <a:pPr algn="ctr"/>
            <a:r>
              <a:rPr lang="en-US" sz="2400" b="1" dirty="0">
                <a:solidFill>
                  <a:schemeClr val="accent2"/>
                </a:solidFill>
              </a:rPr>
              <a:t>CƠ SỞ KỸ THUẬT MẠNG TRUYỀN THÔNG</a:t>
            </a:r>
          </a:p>
        </p:txBody>
      </p:sp>
      <p:sp>
        <p:nvSpPr>
          <p:cNvPr id="4" name="Rectangle 3"/>
          <p:cNvSpPr txBox="1">
            <a:spLocks noChangeArrowheads="1"/>
          </p:cNvSpPr>
          <p:nvPr/>
        </p:nvSpPr>
        <p:spPr bwMode="auto">
          <a:xfrm>
            <a:off x="990600" y="2667000"/>
            <a:ext cx="7924800" cy="4191000"/>
          </a:xfrm>
          <a:prstGeom prst="rect">
            <a:avLst/>
          </a:prstGeom>
          <a:noFill/>
          <a:ln>
            <a:miter lim="800000"/>
            <a:headEnd/>
            <a:tailEnd/>
          </a:ln>
        </p:spPr>
        <p:txBody>
          <a:bodyPr/>
          <a:lstStyle/>
          <a:p>
            <a:pPr>
              <a:lnSpc>
                <a:spcPct val="135000"/>
              </a:lnSpc>
              <a:spcBef>
                <a:spcPct val="35000"/>
              </a:spcBef>
              <a:buClr>
                <a:schemeClr val="accent2"/>
              </a:buClr>
              <a:defRPr/>
            </a:pPr>
            <a:r>
              <a:rPr lang="en-US" sz="2000" kern="0" dirty="0">
                <a:solidFill>
                  <a:schemeClr val="folHlink"/>
                </a:solidFill>
                <a:cs typeface="+mn-cs"/>
              </a:rPr>
              <a:t>			</a:t>
            </a: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a:t>
            </a:r>
            <a:r>
              <a:rPr lang="en-US" sz="2000" kern="0" dirty="0" err="1">
                <a:solidFill>
                  <a:schemeClr val="folHlink"/>
                </a:solidFill>
                <a:cs typeface="+mn-cs"/>
              </a:rPr>
              <a:t>Người</a:t>
            </a:r>
            <a:r>
              <a:rPr lang="en-US" sz="2000" kern="0" dirty="0">
                <a:solidFill>
                  <a:schemeClr val="folHlink"/>
                </a:solidFill>
                <a:cs typeface="+mn-cs"/>
              </a:rPr>
              <a:t> </a:t>
            </a:r>
            <a:r>
              <a:rPr lang="en-US" sz="2000" kern="0" dirty="0" err="1">
                <a:solidFill>
                  <a:schemeClr val="folHlink"/>
                </a:solidFill>
                <a:cs typeface="+mn-cs"/>
              </a:rPr>
              <a:t>thực</a:t>
            </a:r>
            <a:r>
              <a:rPr lang="en-US" sz="2000" kern="0" dirty="0">
                <a:solidFill>
                  <a:schemeClr val="folHlink"/>
                </a:solidFill>
                <a:cs typeface="+mn-cs"/>
              </a:rPr>
              <a:t> </a:t>
            </a:r>
            <a:r>
              <a:rPr lang="en-US" sz="2000" kern="0" dirty="0" err="1">
                <a:solidFill>
                  <a:schemeClr val="folHlink"/>
                </a:solidFill>
                <a:cs typeface="+mn-cs"/>
              </a:rPr>
              <a:t>hiện</a:t>
            </a:r>
            <a:r>
              <a:rPr lang="en-US" sz="2000" kern="0" dirty="0">
                <a:solidFill>
                  <a:schemeClr val="folHlink"/>
                </a:solidFill>
                <a:cs typeface="+mn-cs"/>
              </a:rPr>
              <a:t>: </a:t>
            </a:r>
            <a:r>
              <a:rPr lang="en-US" sz="2000" kern="0" dirty="0" err="1">
                <a:solidFill>
                  <a:schemeClr val="folHlink"/>
                </a:solidFill>
                <a:cs typeface="+mn-cs"/>
              </a:rPr>
              <a:t>Nguyễn</a:t>
            </a:r>
            <a:r>
              <a:rPr lang="en-US" sz="2000" kern="0" dirty="0">
                <a:solidFill>
                  <a:schemeClr val="folHlink"/>
                </a:solidFill>
                <a:cs typeface="+mn-cs"/>
              </a:rPr>
              <a:t> </a:t>
            </a:r>
            <a:r>
              <a:rPr lang="en-US" sz="2000" kern="0" dirty="0" err="1">
                <a:solidFill>
                  <a:schemeClr val="folHlink"/>
                </a:solidFill>
                <a:cs typeface="+mn-cs"/>
              </a:rPr>
              <a:t>Đình</a:t>
            </a:r>
            <a:r>
              <a:rPr lang="en-US" sz="2000" kern="0" dirty="0">
                <a:solidFill>
                  <a:schemeClr val="folHlink"/>
                </a:solidFill>
                <a:cs typeface="+mn-cs"/>
              </a:rPr>
              <a:t> Long</a:t>
            </a:r>
          </a:p>
          <a:p>
            <a:pPr>
              <a:lnSpc>
                <a:spcPct val="135000"/>
              </a:lnSpc>
              <a:spcBef>
                <a:spcPct val="35000"/>
              </a:spcBef>
              <a:buClr>
                <a:schemeClr val="accent2"/>
              </a:buClr>
              <a:defRPr/>
            </a:pPr>
            <a:r>
              <a:rPr lang="en-US" sz="2000" kern="0" dirty="0">
                <a:solidFill>
                  <a:schemeClr val="folHlink"/>
                </a:solidFill>
                <a:cs typeface="+mn-cs"/>
              </a:rPr>
              <a:t>			Email: </a:t>
            </a:r>
            <a:r>
              <a:rPr lang="en-US" sz="2000" kern="0" dirty="0">
                <a:solidFill>
                  <a:schemeClr val="folHlink"/>
                </a:solidFill>
                <a:cs typeface="+mn-cs"/>
                <a:hlinkClick r:id="rId2"/>
              </a:rPr>
              <a:t>vlongmang@yahoo.com</a:t>
            </a: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SĐT</a:t>
            </a:r>
            <a:r>
              <a:rPr lang="en-US" sz="2000" kern="0">
                <a:solidFill>
                  <a:schemeClr val="folHlink"/>
                </a:solidFill>
                <a:cs typeface="+mn-cs"/>
              </a:rPr>
              <a:t>, Zalo </a:t>
            </a:r>
            <a:r>
              <a:rPr lang="en-US" sz="2000" kern="0" dirty="0">
                <a:solidFill>
                  <a:schemeClr val="folHlink"/>
                </a:solidFill>
                <a:cs typeface="+mn-cs"/>
              </a:rPr>
              <a:t>(</a:t>
            </a:r>
            <a:r>
              <a:rPr lang="en-US" sz="2000" kern="0">
                <a:solidFill>
                  <a:schemeClr val="folHlink"/>
                </a:solidFill>
                <a:cs typeface="+mn-cs"/>
              </a:rPr>
              <a:t>No Face): 0906075242</a:t>
            </a:r>
          </a:p>
          <a:p>
            <a:pPr>
              <a:lnSpc>
                <a:spcPct val="135000"/>
              </a:lnSpc>
              <a:spcBef>
                <a:spcPct val="35000"/>
              </a:spcBef>
              <a:buClr>
                <a:schemeClr val="accent2"/>
              </a:buClr>
              <a:defRPr/>
            </a:pPr>
            <a:r>
              <a:rPr lang="en-US" sz="2000" kern="0">
                <a:solidFill>
                  <a:schemeClr val="folHlink"/>
                </a:solidFill>
                <a:highlight>
                  <a:srgbClr val="FFFF00"/>
                </a:highlight>
                <a:cs typeface="+mn-cs"/>
              </a:rPr>
              <a:t>Tạo nhóm tương tác trên nhóm zalo : Nhắn tin zalo vào số 0906075242 (Em học lớp học nhóm 3 CSKTMTT 2021-2022)</a:t>
            </a: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p:txBody>
      </p:sp>
    </p:spTree>
    <p:extLst>
      <p:ext uri="{BB962C8B-B14F-4D97-AF65-F5344CB8AC3E}">
        <p14:creationId xmlns:p14="http://schemas.microsoft.com/office/powerpoint/2010/main" val="146979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4"/>
              <a:defRPr/>
            </a:pPr>
            <a:r>
              <a:rPr lang="en-US" sz="1600" kern="0">
                <a:solidFill>
                  <a:schemeClr val="folHlink"/>
                </a:solidFill>
                <a:cs typeface="+mn-cs"/>
              </a:rPr>
              <a:t>So sánh TCP/IP và OSI</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“Mọi sự so sánh đều là khập khiễng”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Network (OSI)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rgbClr val="FF0000"/>
                </a:solidFill>
              </a:rPr>
              <a:t>Network(s)</a:t>
            </a:r>
            <a:r>
              <a:rPr lang="en-US" sz="1600" kern="0">
                <a:solidFill>
                  <a:schemeClr val="folHlink"/>
                </a:solidFill>
              </a:rPr>
              <a:t> ~ Internetrwork (Liên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Internetrwork, Internet (TCP/IP) (Liên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Mạng Internet (www, mail, fpf...) </a:t>
            </a: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52800"/>
            <a:ext cx="6353175" cy="323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892CD6C3-9DEB-49F0-9751-529F48862BB7}"/>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1561698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944098-907C-4E48-B63F-51D082672CEA}"/>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Nhận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xét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thu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được</a:t>
            </a:r>
            <a:r>
              <a:rPr lang="en-US" sz="1600" kern="0" dirty="0">
                <a:solidFill>
                  <a:schemeClr val="folHlink"/>
                </a:solidFill>
                <a:cs typeface="+mn-cs"/>
                <a:sym typeface="Wingdings" panose="05000000000000000000" pitchFamily="2" charset="2"/>
              </a:rPr>
              <a:t> = 2 </a:t>
            </a:r>
            <a:r>
              <a:rPr lang="en-US" sz="1600" kern="0" baseline="30000" dirty="0">
                <a:solidFill>
                  <a:schemeClr val="folHlink"/>
                </a:solidFill>
                <a:cs typeface="+mn-cs"/>
                <a:sym typeface="Wingdings" panose="05000000000000000000" pitchFamily="2" charset="2"/>
              </a:rPr>
              <a:t>Sb</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(Subnet)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độ</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nhau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nằm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phủ</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kín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#0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Subnet ID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Net ID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a:t>
            </a:r>
            <a:r>
              <a:rPr lang="en-US" sz="1600" kern="0" dirty="0" err="1">
                <a:solidFill>
                  <a:schemeClr val="folHlink"/>
                </a:solidFill>
                <a:cs typeface="+mn-cs"/>
                <a:sym typeface="Wingdings" panose="05000000000000000000" pitchFamily="2" charset="2"/>
              </a:rPr>
              <a:t>cuối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p>
        </p:txBody>
      </p:sp>
      <p:sp>
        <p:nvSpPr>
          <p:cNvPr id="3" name="Rectangle 4">
            <a:extLst>
              <a:ext uri="{FF2B5EF4-FFF2-40B4-BE49-F238E27FC236}">
                <a16:creationId xmlns:a16="http://schemas.microsoft.com/office/drawing/2014/main" id="{5801B16A-AAFF-408D-B580-00203549F860}"/>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Tree>
    <p:extLst>
      <p:ext uri="{BB962C8B-B14F-4D97-AF65-F5344CB8AC3E}">
        <p14:creationId xmlns:p14="http://schemas.microsoft.com/office/powerpoint/2010/main" val="2087866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944098-907C-4E48-B63F-51D082672CEA}"/>
              </a:ext>
            </a:extLst>
          </p:cNvPr>
          <p:cNvSpPr txBox="1">
            <a:spLocks noChangeArrowheads="1"/>
          </p:cNvSpPr>
          <p:nvPr/>
        </p:nvSpPr>
        <p:spPr bwMode="auto">
          <a:xfrm>
            <a:off x="762000" y="838200"/>
            <a:ext cx="8153400" cy="6096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2: 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sp>
        <p:nvSpPr>
          <p:cNvPr id="3" name="Rectangle 4">
            <a:extLst>
              <a:ext uri="{FF2B5EF4-FFF2-40B4-BE49-F238E27FC236}">
                <a16:creationId xmlns:a16="http://schemas.microsoft.com/office/drawing/2014/main" id="{5801B16A-AAFF-408D-B580-00203549F860}"/>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pic>
        <p:nvPicPr>
          <p:cNvPr id="4" name="Picture 3">
            <a:extLst>
              <a:ext uri="{FF2B5EF4-FFF2-40B4-BE49-F238E27FC236}">
                <a16:creationId xmlns:a16="http://schemas.microsoft.com/office/drawing/2014/main" id="{46649086-9452-4A30-AB95-FE54B3D3422E}"/>
              </a:ext>
            </a:extLst>
          </p:cNvPr>
          <p:cNvPicPr>
            <a:picLocks noChangeAspect="1"/>
          </p:cNvPicPr>
          <p:nvPr/>
        </p:nvPicPr>
        <p:blipFill>
          <a:blip r:embed="rId2"/>
          <a:stretch>
            <a:fillRect/>
          </a:stretch>
        </p:blipFill>
        <p:spPr>
          <a:xfrm>
            <a:off x="1905000" y="1905000"/>
            <a:ext cx="5047619" cy="2561905"/>
          </a:xfrm>
          <a:prstGeom prst="rect">
            <a:avLst/>
          </a:prstGeom>
        </p:spPr>
      </p:pic>
    </p:spTree>
    <p:extLst>
      <p:ext uri="{BB962C8B-B14F-4D97-AF65-F5344CB8AC3E}">
        <p14:creationId xmlns:p14="http://schemas.microsoft.com/office/powerpoint/2010/main" val="17948958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A250FB4-0936-42B5-B139-6FCC440D9931}"/>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Subnet Bit (Sb).   Sb min ≤ Sb ≤  Sb max</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Sb min</a:t>
            </a:r>
            <a:r>
              <a:rPr lang="en-US" sz="1600" kern="0" dirty="0">
                <a:solidFill>
                  <a:schemeClr val="folHlink"/>
                </a:solidFill>
                <a:cs typeface="+mn-cs"/>
                <a:sym typeface="Wingdings" panose="05000000000000000000" pitchFamily="2" charset="2"/>
              </a:rPr>
              <a:t> ≥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dirty="0">
                <a:solidFill>
                  <a:schemeClr val="folHlink"/>
                </a:solidFill>
                <a:cs typeface="+mn-cs"/>
                <a:sym typeface="Wingdings" panose="05000000000000000000" pitchFamily="2" charset="2"/>
              </a:rPr>
              <a:t>1)</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32-SM </a:t>
            </a:r>
            <a:r>
              <a:rPr lang="en-US" sz="1600" kern="0" baseline="30000" dirty="0" err="1">
                <a:solidFill>
                  <a:schemeClr val="folHlink"/>
                </a:solidFill>
                <a:cs typeface="+mn-cs"/>
                <a:sym typeface="Wingdings" panose="05000000000000000000" pitchFamily="2" charset="2"/>
              </a:rPr>
              <a:t>cũ</a:t>
            </a:r>
            <a:r>
              <a:rPr lang="en-US" sz="1600" kern="0" baseline="30000" dirty="0">
                <a:solidFill>
                  <a:schemeClr val="folHlink"/>
                </a:solidFill>
                <a:cs typeface="+mn-cs"/>
                <a:sym typeface="Wingdings" panose="05000000000000000000" pitchFamily="2" charset="2"/>
              </a:rPr>
              <a:t>– Sb max</a:t>
            </a:r>
            <a:r>
              <a:rPr lang="en-US" sz="1600" kern="0" dirty="0">
                <a:solidFill>
                  <a:schemeClr val="folHlink"/>
                </a:solidFill>
                <a:cs typeface="+mn-cs"/>
                <a:sym typeface="Wingdings" panose="05000000000000000000" pitchFamily="2" charset="2"/>
              </a:rPr>
              <a:t> ≥ Host max +2       (2)</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Sb min = 3</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Sb max = 5</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Sb = 3</a:t>
            </a: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111</a:t>
            </a:r>
            <a:r>
              <a:rPr lang="en-US" sz="1600" kern="0" dirty="0">
                <a:solidFill>
                  <a:schemeClr val="folHlink"/>
                </a:solidFill>
                <a:cs typeface="+mn-cs"/>
                <a:sym typeface="Wingdings" panose="05000000000000000000" pitchFamily="2" charset="2"/>
              </a:rPr>
              <a:t>00000 </a:t>
            </a:r>
          </a:p>
          <a:p>
            <a:pPr>
              <a:lnSpc>
                <a:spcPct val="135000"/>
              </a:lnSpc>
              <a:spcBef>
                <a:spcPct val="35000"/>
              </a:spcBef>
              <a:buClr>
                <a:schemeClr val="accent2"/>
              </a:buClr>
              <a:defRPr/>
            </a:pPr>
            <a:r>
              <a:rPr lang="en-US" sz="1600" kern="0" dirty="0">
                <a:solidFill>
                  <a:srgbClr val="002060"/>
                </a:solidFill>
                <a:cs typeface="+mn-cs"/>
              </a:rPr>
              <a:t>~	: 255.255.255.224</a:t>
            </a:r>
          </a:p>
        </p:txBody>
      </p:sp>
    </p:spTree>
    <p:extLst>
      <p:ext uri="{BB962C8B-B14F-4D97-AF65-F5344CB8AC3E}">
        <p14:creationId xmlns:p14="http://schemas.microsoft.com/office/powerpoint/2010/main" val="35017158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411CB6A-4637-4CE8-96E1-222F1FB027B1}"/>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3: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000 </a:t>
            </a:r>
            <a:r>
              <a:rPr lang="en-US" sz="1600" kern="0" dirty="0">
                <a:solidFill>
                  <a:srgbClr val="002060"/>
                </a:solidFill>
                <a:cs typeface="+mn-cs"/>
              </a:rPr>
              <a:t>00000~ 192.168.1.0</a:t>
            </a: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001</a:t>
            </a:r>
            <a:r>
              <a:rPr lang="en-US" sz="1600" kern="0" dirty="0">
                <a:solidFill>
                  <a:srgbClr val="002060"/>
                </a:solidFill>
                <a:cs typeface="+mn-cs"/>
              </a:rPr>
              <a:t> 00000 ~ 192.168.1.32</a:t>
            </a: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010</a:t>
            </a:r>
            <a:r>
              <a:rPr lang="en-US" sz="1600" kern="0" dirty="0">
                <a:solidFill>
                  <a:srgbClr val="002060"/>
                </a:solidFill>
                <a:cs typeface="+mn-cs"/>
              </a:rPr>
              <a:t> 00000 ~ 192.168.1.64</a:t>
            </a: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011</a:t>
            </a:r>
            <a:r>
              <a:rPr lang="en-US" sz="1600" kern="0" dirty="0">
                <a:solidFill>
                  <a:srgbClr val="002060"/>
                </a:solidFill>
                <a:cs typeface="+mn-cs"/>
              </a:rPr>
              <a:t> 00000 ~ 192.168.1.96</a:t>
            </a:r>
          </a:p>
          <a:p>
            <a:pPr>
              <a:lnSpc>
                <a:spcPct val="135000"/>
              </a:lnSpc>
              <a:spcBef>
                <a:spcPct val="35000"/>
              </a:spcBef>
              <a:buClr>
                <a:schemeClr val="accent2"/>
              </a:buClr>
              <a:defRPr/>
            </a:pPr>
            <a:r>
              <a:rPr lang="en-US" sz="1600" kern="0" dirty="0">
                <a:solidFill>
                  <a:srgbClr val="002060"/>
                </a:solidFill>
                <a:cs typeface="+mn-cs"/>
              </a:rPr>
              <a:t>Subnet ID # 4: 11000000.10101000.00000001.</a:t>
            </a:r>
            <a:r>
              <a:rPr lang="en-US" sz="1600" kern="0" dirty="0">
                <a:solidFill>
                  <a:srgbClr val="FF0000"/>
                </a:solidFill>
                <a:cs typeface="+mn-cs"/>
              </a:rPr>
              <a:t>100</a:t>
            </a:r>
            <a:r>
              <a:rPr lang="en-US" sz="1600" kern="0" dirty="0">
                <a:solidFill>
                  <a:srgbClr val="002060"/>
                </a:solidFill>
                <a:cs typeface="+mn-cs"/>
              </a:rPr>
              <a:t> 00000 ~ 192.168.1.128</a:t>
            </a:r>
          </a:p>
          <a:p>
            <a:pPr>
              <a:lnSpc>
                <a:spcPct val="135000"/>
              </a:lnSpc>
              <a:spcBef>
                <a:spcPct val="35000"/>
              </a:spcBef>
              <a:buClr>
                <a:schemeClr val="accent2"/>
              </a:buClr>
              <a:defRPr/>
            </a:pPr>
            <a:r>
              <a:rPr lang="en-US" sz="1600" kern="0" dirty="0">
                <a:solidFill>
                  <a:srgbClr val="002060"/>
                </a:solidFill>
                <a:cs typeface="+mn-cs"/>
              </a:rPr>
              <a:t>Subnet ID # 5: 11000000.10101000.00000001.</a:t>
            </a:r>
            <a:r>
              <a:rPr lang="en-US" sz="1600" kern="0" dirty="0">
                <a:solidFill>
                  <a:srgbClr val="FF0000"/>
                </a:solidFill>
                <a:cs typeface="+mn-cs"/>
              </a:rPr>
              <a:t>101</a:t>
            </a:r>
            <a:r>
              <a:rPr lang="en-US" sz="1600" kern="0" dirty="0">
                <a:solidFill>
                  <a:srgbClr val="002060"/>
                </a:solidFill>
                <a:cs typeface="+mn-cs"/>
              </a:rPr>
              <a:t> 00000 ~ 192.168.1.160</a:t>
            </a:r>
          </a:p>
          <a:p>
            <a:pPr>
              <a:lnSpc>
                <a:spcPct val="135000"/>
              </a:lnSpc>
              <a:spcBef>
                <a:spcPct val="35000"/>
              </a:spcBef>
              <a:buClr>
                <a:schemeClr val="accent2"/>
              </a:buClr>
              <a:defRPr/>
            </a:pPr>
            <a:r>
              <a:rPr lang="en-US" sz="1600" kern="0" dirty="0">
                <a:solidFill>
                  <a:srgbClr val="002060"/>
                </a:solidFill>
                <a:cs typeface="+mn-cs"/>
              </a:rPr>
              <a:t>Subnet ID # 6: 11000000.10101000.00000001.</a:t>
            </a:r>
            <a:r>
              <a:rPr lang="en-US" sz="1600" kern="0" dirty="0">
                <a:solidFill>
                  <a:srgbClr val="FF0000"/>
                </a:solidFill>
                <a:cs typeface="+mn-cs"/>
              </a:rPr>
              <a:t>110</a:t>
            </a:r>
            <a:r>
              <a:rPr lang="en-US" sz="1600" kern="0" dirty="0">
                <a:solidFill>
                  <a:srgbClr val="002060"/>
                </a:solidFill>
                <a:cs typeface="+mn-cs"/>
              </a:rPr>
              <a:t> 00000 ~ 192.168.1.192</a:t>
            </a:r>
          </a:p>
          <a:p>
            <a:pPr>
              <a:lnSpc>
                <a:spcPct val="135000"/>
              </a:lnSpc>
              <a:spcBef>
                <a:spcPct val="35000"/>
              </a:spcBef>
              <a:buClr>
                <a:schemeClr val="accent2"/>
              </a:buClr>
              <a:defRPr/>
            </a:pPr>
            <a:r>
              <a:rPr lang="en-US" sz="1600" kern="0" dirty="0">
                <a:solidFill>
                  <a:srgbClr val="002060"/>
                </a:solidFill>
                <a:cs typeface="+mn-cs"/>
              </a:rPr>
              <a:t>Subnet ID # 7: 11000000.10101000.00000001.</a:t>
            </a:r>
            <a:r>
              <a:rPr lang="en-US" sz="1600" kern="0" dirty="0">
                <a:solidFill>
                  <a:srgbClr val="FF0000"/>
                </a:solidFill>
                <a:cs typeface="+mn-cs"/>
              </a:rPr>
              <a:t>111</a:t>
            </a:r>
            <a:r>
              <a:rPr lang="en-US" sz="1600" kern="0" dirty="0">
                <a:solidFill>
                  <a:srgbClr val="002060"/>
                </a:solidFill>
                <a:cs typeface="+mn-cs"/>
              </a:rPr>
              <a:t> 00000 ~ 192.168.1.224</a:t>
            </a:r>
          </a:p>
          <a:p>
            <a:pPr>
              <a:lnSpc>
                <a:spcPct val="135000"/>
              </a:lnSpc>
              <a:spcBef>
                <a:spcPct val="35000"/>
              </a:spcBef>
              <a:buClr>
                <a:schemeClr val="accent2"/>
              </a:buClr>
              <a:defRPr/>
            </a:pP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4877874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011E5A-4D62-4D3D-8AA7-653EA6734709}"/>
              </a:ext>
            </a:extLst>
          </p:cNvPr>
          <p:cNvGraphicFramePr>
            <a:graphicFrameLocks noGrp="1"/>
          </p:cNvGraphicFramePr>
          <p:nvPr>
            <p:extLst>
              <p:ext uri="{D42A27DB-BD31-4B8C-83A1-F6EECF244321}">
                <p14:modId xmlns:p14="http://schemas.microsoft.com/office/powerpoint/2010/main" val="1556761189"/>
              </p:ext>
            </p:extLst>
          </p:nvPr>
        </p:nvGraphicFramePr>
        <p:xfrm>
          <a:off x="228600" y="1397000"/>
          <a:ext cx="8686801" cy="39420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640088948"/>
                    </a:ext>
                  </a:extLst>
                </a:gridCol>
                <a:gridCol w="1955800">
                  <a:extLst>
                    <a:ext uri="{9D8B030D-6E8A-4147-A177-3AD203B41FA5}">
                      <a16:colId xmlns:a16="http://schemas.microsoft.com/office/drawing/2014/main" val="2960795815"/>
                    </a:ext>
                  </a:extLst>
                </a:gridCol>
                <a:gridCol w="3297767">
                  <a:extLst>
                    <a:ext uri="{9D8B030D-6E8A-4147-A177-3AD203B41FA5}">
                      <a16:colId xmlns:a16="http://schemas.microsoft.com/office/drawing/2014/main" val="3498474104"/>
                    </a:ext>
                  </a:extLst>
                </a:gridCol>
                <a:gridCol w="2091267">
                  <a:extLst>
                    <a:ext uri="{9D8B030D-6E8A-4147-A177-3AD203B41FA5}">
                      <a16:colId xmlns:a16="http://schemas.microsoft.com/office/drawing/2014/main" val="42433456"/>
                    </a:ext>
                  </a:extLst>
                </a:gridCol>
                <a:gridCol w="884767">
                  <a:extLst>
                    <a:ext uri="{9D8B030D-6E8A-4147-A177-3AD203B41FA5}">
                      <a16:colId xmlns:a16="http://schemas.microsoft.com/office/drawing/2014/main" val="1848601625"/>
                    </a:ext>
                  </a:extLst>
                </a:gridCol>
              </a:tblGrid>
              <a:tr h="370840">
                <a:tc>
                  <a:txBody>
                    <a:bodyPr/>
                    <a:lstStyle/>
                    <a:p>
                      <a:r>
                        <a:rPr lang="en-US" sz="1200" dirty="0">
                          <a:solidFill>
                            <a:schemeClr val="tx1"/>
                          </a:solidFill>
                        </a:rPr>
                        <a:t>TT</a:t>
                      </a:r>
                    </a:p>
                  </a:txBody>
                  <a:tcPr/>
                </a:tc>
                <a:tc>
                  <a:txBody>
                    <a:bodyPr/>
                    <a:lstStyle/>
                    <a:p>
                      <a:r>
                        <a:rPr lang="en-US" sz="1200" dirty="0">
                          <a:solidFill>
                            <a:schemeClr val="tx1"/>
                          </a:solidFill>
                        </a:rPr>
                        <a:t>Subnet ID</a:t>
                      </a:r>
                    </a:p>
                  </a:txBody>
                  <a:tcPr/>
                </a:tc>
                <a:tc>
                  <a:txBody>
                    <a:bodyPr/>
                    <a:lstStyle/>
                    <a:p>
                      <a:r>
                        <a:rPr lang="en-US" sz="1200" dirty="0" err="1">
                          <a:solidFill>
                            <a:schemeClr val="tx1"/>
                          </a:solidFill>
                        </a:rPr>
                        <a:t>Dải</a:t>
                      </a:r>
                      <a:r>
                        <a:rPr lang="en-US" sz="1200" dirty="0">
                          <a:solidFill>
                            <a:schemeClr val="tx1"/>
                          </a:solidFill>
                        </a:rPr>
                        <a:t> </a:t>
                      </a: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tc>
                  <a:txBody>
                    <a:bodyPr/>
                    <a:lstStyle/>
                    <a:p>
                      <a:r>
                        <a:rPr lang="en-US" sz="1200" dirty="0">
                          <a:solidFill>
                            <a:schemeClr val="tx1"/>
                          </a:solidFill>
                        </a:rPr>
                        <a:t>Broadcast</a:t>
                      </a:r>
                    </a:p>
                  </a:txBody>
                  <a:tcPr/>
                </a:tc>
                <a:tc>
                  <a:txBody>
                    <a:bodyPr/>
                    <a:lstStyle/>
                    <a:p>
                      <a:r>
                        <a:rPr lang="en-US" sz="1200" dirty="0" err="1">
                          <a:solidFill>
                            <a:schemeClr val="tx1"/>
                          </a:solidFill>
                        </a:rPr>
                        <a:t>Độ</a:t>
                      </a:r>
                      <a:r>
                        <a:rPr lang="en-US" sz="1200" dirty="0">
                          <a:solidFill>
                            <a:schemeClr val="tx1"/>
                          </a:solidFill>
                        </a:rPr>
                        <a:t>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extLst>
                  <a:ext uri="{0D108BD9-81ED-4DB2-BD59-A6C34878D82A}">
                    <a16:rowId xmlns:a16="http://schemas.microsoft.com/office/drawing/2014/main" val="204842644"/>
                  </a:ext>
                </a:extLst>
              </a:tr>
              <a:tr h="370840">
                <a:tc>
                  <a:txBody>
                    <a:bodyPr/>
                    <a:lstStyle/>
                    <a:p>
                      <a:r>
                        <a:rPr lang="en-US" sz="1200" dirty="0">
                          <a:solidFill>
                            <a:schemeClr val="tx1"/>
                          </a:solidFill>
                        </a:rPr>
                        <a:t>0</a:t>
                      </a:r>
                    </a:p>
                  </a:txBody>
                  <a:tcPr/>
                </a:tc>
                <a:tc>
                  <a:txBody>
                    <a:bodyPr/>
                    <a:lstStyle/>
                    <a:p>
                      <a:r>
                        <a:rPr lang="en-US" sz="1200" dirty="0">
                          <a:solidFill>
                            <a:schemeClr val="tx1"/>
                          </a:solidFill>
                        </a:rPr>
                        <a:t>192.168.1.0</a:t>
                      </a:r>
                    </a:p>
                  </a:txBody>
                  <a:tcPr/>
                </a:tc>
                <a:tc>
                  <a:txBody>
                    <a:bodyPr/>
                    <a:lstStyle/>
                    <a:p>
                      <a:r>
                        <a:rPr lang="en-US" sz="1200" dirty="0">
                          <a:solidFill>
                            <a:schemeClr val="tx1"/>
                          </a:solidFill>
                        </a:rPr>
                        <a:t>192.168.1.1 ~ 192.168.1.30</a:t>
                      </a:r>
                    </a:p>
                  </a:txBody>
                  <a:tcPr/>
                </a:tc>
                <a:tc>
                  <a:txBody>
                    <a:bodyPr/>
                    <a:lstStyle/>
                    <a:p>
                      <a:r>
                        <a:rPr lang="en-US" sz="1200" dirty="0">
                          <a:solidFill>
                            <a:schemeClr val="tx1"/>
                          </a:solidFill>
                        </a:rPr>
                        <a:t>192.168.1.31</a:t>
                      </a:r>
                    </a:p>
                  </a:txBody>
                  <a:tcPr/>
                </a:tc>
                <a:tc>
                  <a:txBody>
                    <a:bodyPr/>
                    <a:lstStyle/>
                    <a:p>
                      <a:r>
                        <a:rPr lang="en-US" sz="1200" dirty="0">
                          <a:solidFill>
                            <a:schemeClr val="tx1"/>
                          </a:solidFill>
                        </a:rPr>
                        <a:t>Ko</a:t>
                      </a:r>
                    </a:p>
                  </a:txBody>
                  <a:tcPr/>
                </a:tc>
                <a:extLst>
                  <a:ext uri="{0D108BD9-81ED-4DB2-BD59-A6C34878D82A}">
                    <a16:rowId xmlns:a16="http://schemas.microsoft.com/office/drawing/2014/main" val="1617283348"/>
                  </a:ext>
                </a:extLst>
              </a:tr>
              <a:tr h="370840">
                <a:tc>
                  <a:txBody>
                    <a:bodyPr/>
                    <a:lstStyle/>
                    <a:p>
                      <a:r>
                        <a:rPr lang="en-US" sz="1200" dirty="0">
                          <a:solidFill>
                            <a:schemeClr val="tx1"/>
                          </a:solidFill>
                        </a:rPr>
                        <a:t>1</a:t>
                      </a:r>
                    </a:p>
                  </a:txBody>
                  <a:tcPr/>
                </a:tc>
                <a:tc>
                  <a:txBody>
                    <a:bodyPr/>
                    <a:lstStyle/>
                    <a:p>
                      <a:r>
                        <a:rPr lang="en-US" sz="1200" dirty="0">
                          <a:solidFill>
                            <a:schemeClr val="tx1"/>
                          </a:solidFill>
                        </a:rPr>
                        <a:t>192.168.1.32</a:t>
                      </a:r>
                    </a:p>
                  </a:txBody>
                  <a:tcPr/>
                </a:tc>
                <a:tc>
                  <a:txBody>
                    <a:bodyPr/>
                    <a:lstStyle/>
                    <a:p>
                      <a:r>
                        <a:rPr lang="en-US" sz="1200" dirty="0">
                          <a:solidFill>
                            <a:schemeClr val="tx1"/>
                          </a:solidFill>
                        </a:rPr>
                        <a:t>192.168.1.33 ~ 192.168.1.62</a:t>
                      </a:r>
                    </a:p>
                  </a:txBody>
                  <a:tcPr/>
                </a:tc>
                <a:tc>
                  <a:txBody>
                    <a:bodyPr/>
                    <a:lstStyle/>
                    <a:p>
                      <a:r>
                        <a:rPr lang="en-US" sz="1200" dirty="0">
                          <a:solidFill>
                            <a:schemeClr val="tx1"/>
                          </a:solidFill>
                        </a:rPr>
                        <a:t>192.168.1.63</a:t>
                      </a:r>
                    </a:p>
                  </a:txBody>
                  <a:tcPr/>
                </a:tc>
                <a:tc>
                  <a:txBody>
                    <a:bodyPr/>
                    <a:lstStyle/>
                    <a:p>
                      <a:r>
                        <a:rPr lang="en-US" sz="1200" dirty="0" err="1">
                          <a:solidFill>
                            <a:schemeClr val="tx1"/>
                          </a:solidFill>
                        </a:rPr>
                        <a:t>có</a:t>
                      </a:r>
                      <a:endParaRPr lang="en-US" sz="1200" dirty="0">
                        <a:solidFill>
                          <a:schemeClr val="tx1"/>
                        </a:solidFill>
                      </a:endParaRPr>
                    </a:p>
                  </a:txBody>
                  <a:tcPr/>
                </a:tc>
                <a:extLst>
                  <a:ext uri="{0D108BD9-81ED-4DB2-BD59-A6C34878D82A}">
                    <a16:rowId xmlns:a16="http://schemas.microsoft.com/office/drawing/2014/main" val="3163752641"/>
                  </a:ext>
                </a:extLst>
              </a:tr>
              <a:tr h="370840">
                <a:tc>
                  <a:txBody>
                    <a:bodyPr/>
                    <a:lstStyle/>
                    <a:p>
                      <a:r>
                        <a:rPr lang="en-US" sz="1200" dirty="0">
                          <a:solidFill>
                            <a:schemeClr val="tx1"/>
                          </a:solidFill>
                        </a:rPr>
                        <a:t>2</a:t>
                      </a:r>
                    </a:p>
                  </a:txBody>
                  <a:tcPr/>
                </a:tc>
                <a:tc>
                  <a:txBody>
                    <a:bodyPr/>
                    <a:lstStyle/>
                    <a:p>
                      <a:r>
                        <a:rPr lang="en-US" sz="1200" dirty="0">
                          <a:solidFill>
                            <a:schemeClr val="tx1"/>
                          </a:solidFill>
                        </a:rPr>
                        <a:t>192.168.1.64</a:t>
                      </a:r>
                    </a:p>
                  </a:txBody>
                  <a:tcPr/>
                </a:tc>
                <a:tc>
                  <a:txBody>
                    <a:bodyPr/>
                    <a:lstStyle/>
                    <a:p>
                      <a:r>
                        <a:rPr lang="en-US" sz="1200" dirty="0">
                          <a:solidFill>
                            <a:schemeClr val="tx1"/>
                          </a:solidFill>
                        </a:rPr>
                        <a:t>192.168.1.65 ~ 192.168.1.94</a:t>
                      </a:r>
                    </a:p>
                  </a:txBody>
                  <a:tcPr/>
                </a:tc>
                <a:tc>
                  <a:txBody>
                    <a:bodyPr/>
                    <a:lstStyle/>
                    <a:p>
                      <a:r>
                        <a:rPr lang="en-US" sz="1200" dirty="0">
                          <a:solidFill>
                            <a:schemeClr val="tx1"/>
                          </a:solidFill>
                        </a:rPr>
                        <a:t>192.168.1.95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2086672130"/>
                  </a:ext>
                </a:extLst>
              </a:tr>
              <a:tr h="370840">
                <a:tc>
                  <a:txBody>
                    <a:bodyPr/>
                    <a:lstStyle/>
                    <a:p>
                      <a:r>
                        <a:rPr lang="en-US" sz="1200" dirty="0">
                          <a:solidFill>
                            <a:schemeClr val="tx1"/>
                          </a:solidFill>
                        </a:rPr>
                        <a:t>3</a:t>
                      </a:r>
                    </a:p>
                  </a:txBody>
                  <a:tcPr/>
                </a:tc>
                <a:tc>
                  <a:txBody>
                    <a:bodyPr/>
                    <a:lstStyle/>
                    <a:p>
                      <a:r>
                        <a:rPr lang="en-US" sz="1200" dirty="0">
                          <a:solidFill>
                            <a:schemeClr val="tx1"/>
                          </a:solidFill>
                        </a:rPr>
                        <a:t>192.168.1.96</a:t>
                      </a:r>
                    </a:p>
                  </a:txBody>
                  <a:tcPr/>
                </a:tc>
                <a:tc>
                  <a:txBody>
                    <a:bodyPr/>
                    <a:lstStyle/>
                    <a:p>
                      <a:r>
                        <a:rPr lang="en-US" sz="1200" dirty="0">
                          <a:solidFill>
                            <a:schemeClr val="tx1"/>
                          </a:solidFill>
                        </a:rPr>
                        <a:t>192.168.1.97 ~ 192.168.1.126</a:t>
                      </a:r>
                    </a:p>
                  </a:txBody>
                  <a:tcPr/>
                </a:tc>
                <a:tc>
                  <a:txBody>
                    <a:bodyPr/>
                    <a:lstStyle/>
                    <a:p>
                      <a:r>
                        <a:rPr lang="en-US" sz="1200" dirty="0">
                          <a:solidFill>
                            <a:schemeClr val="tx1"/>
                          </a:solidFill>
                        </a:rPr>
                        <a:t>192.168.1.127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1341453562"/>
                  </a:ext>
                </a:extLst>
              </a:tr>
              <a:tr h="370840">
                <a:tc>
                  <a:txBody>
                    <a:bodyPr/>
                    <a:lstStyle/>
                    <a:p>
                      <a:r>
                        <a:rPr lang="en-US" sz="1200" dirty="0">
                          <a:solidFill>
                            <a:schemeClr val="tx1"/>
                          </a:solidFill>
                        </a:rPr>
                        <a:t>4</a:t>
                      </a:r>
                    </a:p>
                  </a:txBody>
                  <a:tcPr/>
                </a:tc>
                <a:tc>
                  <a:txBody>
                    <a:bodyPr/>
                    <a:lstStyle/>
                    <a:p>
                      <a:r>
                        <a:rPr lang="en-US" sz="1200" dirty="0">
                          <a:solidFill>
                            <a:schemeClr val="tx1"/>
                          </a:solidFill>
                        </a:rPr>
                        <a:t>192.168.1.128</a:t>
                      </a:r>
                    </a:p>
                  </a:txBody>
                  <a:tcPr/>
                </a:tc>
                <a:tc>
                  <a:txBody>
                    <a:bodyPr/>
                    <a:lstStyle/>
                    <a:p>
                      <a:r>
                        <a:rPr lang="en-US" sz="1200" dirty="0">
                          <a:solidFill>
                            <a:schemeClr val="tx1"/>
                          </a:solidFill>
                        </a:rPr>
                        <a:t>192.168.1.129 ~ 192.168.1.158</a:t>
                      </a:r>
                    </a:p>
                  </a:txBody>
                  <a:tcPr/>
                </a:tc>
                <a:tc>
                  <a:txBody>
                    <a:bodyPr/>
                    <a:lstStyle/>
                    <a:p>
                      <a:r>
                        <a:rPr lang="en-US" sz="1200" dirty="0">
                          <a:solidFill>
                            <a:schemeClr val="tx1"/>
                          </a:solidFill>
                        </a:rPr>
                        <a:t>192.168.1.159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3066287614"/>
                  </a:ext>
                </a:extLst>
              </a:tr>
              <a:tr h="370840">
                <a:tc>
                  <a:txBody>
                    <a:bodyPr/>
                    <a:lstStyle/>
                    <a:p>
                      <a:r>
                        <a:rPr lang="en-US" sz="1200" dirty="0">
                          <a:solidFill>
                            <a:schemeClr val="tx1"/>
                          </a:solidFill>
                        </a:rPr>
                        <a:t>5</a:t>
                      </a:r>
                    </a:p>
                  </a:txBody>
                  <a:tcPr/>
                </a:tc>
                <a:tc>
                  <a:txBody>
                    <a:bodyPr/>
                    <a:lstStyle/>
                    <a:p>
                      <a:r>
                        <a:rPr lang="en-US" sz="1200" dirty="0">
                          <a:solidFill>
                            <a:schemeClr val="tx1"/>
                          </a:solidFill>
                        </a:rPr>
                        <a:t>192.168.1.160</a:t>
                      </a:r>
                    </a:p>
                  </a:txBody>
                  <a:tcPr/>
                </a:tc>
                <a:tc>
                  <a:txBody>
                    <a:bodyPr/>
                    <a:lstStyle/>
                    <a:p>
                      <a:r>
                        <a:rPr lang="en-US" sz="1200" dirty="0">
                          <a:solidFill>
                            <a:schemeClr val="tx1"/>
                          </a:solidFill>
                        </a:rPr>
                        <a:t>192.168.1.161 ~ 192.168.1.190</a:t>
                      </a:r>
                    </a:p>
                  </a:txBody>
                  <a:tcPr/>
                </a:tc>
                <a:tc>
                  <a:txBody>
                    <a:bodyPr/>
                    <a:lstStyle/>
                    <a:p>
                      <a:r>
                        <a:rPr lang="en-US" sz="1200" dirty="0">
                          <a:solidFill>
                            <a:schemeClr val="tx1"/>
                          </a:solidFill>
                        </a:rPr>
                        <a:t>192.168.1.191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1708389402"/>
                  </a:ext>
                </a:extLst>
              </a:tr>
              <a:tr h="370840">
                <a:tc>
                  <a:txBody>
                    <a:bodyPr/>
                    <a:lstStyle/>
                    <a:p>
                      <a:r>
                        <a:rPr lang="en-US" sz="1200" dirty="0">
                          <a:solidFill>
                            <a:schemeClr val="tx1"/>
                          </a:solidFill>
                        </a:rPr>
                        <a:t>6</a:t>
                      </a:r>
                    </a:p>
                  </a:txBody>
                  <a:tcPr/>
                </a:tc>
                <a:tc>
                  <a:txBody>
                    <a:bodyPr/>
                    <a:lstStyle/>
                    <a:p>
                      <a:r>
                        <a:rPr lang="en-US" sz="1200" dirty="0">
                          <a:solidFill>
                            <a:schemeClr val="tx1"/>
                          </a:solidFill>
                        </a:rPr>
                        <a:t>192.168.1.192</a:t>
                      </a:r>
                    </a:p>
                  </a:txBody>
                  <a:tcPr/>
                </a:tc>
                <a:tc>
                  <a:txBody>
                    <a:bodyPr/>
                    <a:lstStyle/>
                    <a:p>
                      <a:r>
                        <a:rPr lang="en-US" sz="1200" dirty="0">
                          <a:solidFill>
                            <a:schemeClr val="tx1"/>
                          </a:solidFill>
                        </a:rPr>
                        <a:t>192.168.1.193 ~ 192.168.1.222</a:t>
                      </a:r>
                    </a:p>
                  </a:txBody>
                  <a:tcPr/>
                </a:tc>
                <a:tc>
                  <a:txBody>
                    <a:bodyPr/>
                    <a:lstStyle/>
                    <a:p>
                      <a:r>
                        <a:rPr lang="en-US" sz="1200" dirty="0">
                          <a:solidFill>
                            <a:schemeClr val="tx1"/>
                          </a:solidFill>
                        </a:rPr>
                        <a:t>192.168.1.223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2397348832"/>
                  </a:ext>
                </a:extLst>
              </a:tr>
              <a:tr h="370840">
                <a:tc>
                  <a:txBody>
                    <a:bodyPr/>
                    <a:lstStyle/>
                    <a:p>
                      <a:r>
                        <a:rPr lang="en-US" sz="1200" dirty="0">
                          <a:solidFill>
                            <a:schemeClr val="tx1"/>
                          </a:solidFill>
                        </a:rPr>
                        <a:t>7</a:t>
                      </a:r>
                    </a:p>
                  </a:txBody>
                  <a:tcPr/>
                </a:tc>
                <a:tc>
                  <a:txBody>
                    <a:bodyPr/>
                    <a:lstStyle/>
                    <a:p>
                      <a:r>
                        <a:rPr lang="en-US" sz="1200" dirty="0">
                          <a:solidFill>
                            <a:schemeClr val="tx1"/>
                          </a:solidFill>
                        </a:rPr>
                        <a:t>192.168.1.224</a:t>
                      </a:r>
                    </a:p>
                  </a:txBody>
                  <a:tcPr/>
                </a:tc>
                <a:tc>
                  <a:txBody>
                    <a:bodyPr/>
                    <a:lstStyle/>
                    <a:p>
                      <a:r>
                        <a:rPr lang="en-US" sz="1200" dirty="0">
                          <a:solidFill>
                            <a:schemeClr val="tx1"/>
                          </a:solidFill>
                        </a:rPr>
                        <a:t>192.168.1.225 ~ 192.168.1.254</a:t>
                      </a:r>
                    </a:p>
                  </a:txBody>
                  <a:tcPr/>
                </a:tc>
                <a:tc>
                  <a:txBody>
                    <a:bodyPr/>
                    <a:lstStyle/>
                    <a:p>
                      <a:r>
                        <a:rPr lang="en-US" sz="1200" dirty="0">
                          <a:solidFill>
                            <a:schemeClr val="tx1"/>
                          </a:solidFill>
                        </a:rPr>
                        <a:t>192.168.1.255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Ko</a:t>
                      </a:r>
                    </a:p>
                    <a:p>
                      <a:endParaRPr lang="en-US" sz="1200" dirty="0">
                        <a:solidFill>
                          <a:schemeClr val="tx1"/>
                        </a:solidFill>
                      </a:endParaRPr>
                    </a:p>
                  </a:txBody>
                  <a:tcPr/>
                </a:tc>
                <a:extLst>
                  <a:ext uri="{0D108BD9-81ED-4DB2-BD59-A6C34878D82A}">
                    <a16:rowId xmlns:a16="http://schemas.microsoft.com/office/drawing/2014/main" val="198369214"/>
                  </a:ext>
                </a:extLst>
              </a:tr>
            </a:tbl>
          </a:graphicData>
        </a:graphic>
      </p:graphicFrame>
      <p:sp>
        <p:nvSpPr>
          <p:cNvPr id="3" name="Rectangle 3">
            <a:extLst>
              <a:ext uri="{FF2B5EF4-FFF2-40B4-BE49-F238E27FC236}">
                <a16:creationId xmlns:a16="http://schemas.microsoft.com/office/drawing/2014/main" id="{F21D2B15-2CAD-4F11-A3AE-F7D8D2BEAEFC}"/>
              </a:ext>
            </a:extLst>
          </p:cNvPr>
          <p:cNvSpPr txBox="1">
            <a:spLocks noChangeArrowheads="1"/>
          </p:cNvSpPr>
          <p:nvPr/>
        </p:nvSpPr>
        <p:spPr bwMode="auto">
          <a:xfrm>
            <a:off x="1131570" y="8382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4: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khả</a:t>
            </a:r>
            <a:r>
              <a:rPr lang="en-US" sz="1600" kern="0" dirty="0">
                <a:solidFill>
                  <a:srgbClr val="002060"/>
                </a:solidFill>
                <a:cs typeface="+mn-cs"/>
              </a:rPr>
              <a:t> </a:t>
            </a:r>
            <a:r>
              <a:rPr lang="en-US" sz="1600" kern="0" dirty="0" err="1">
                <a:solidFill>
                  <a:srgbClr val="002060"/>
                </a:solidFill>
                <a:cs typeface="+mn-cs"/>
              </a:rPr>
              <a:t>dụng</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7490949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1A67693-23DB-4AA5-99F6-2DBFDB404D3C}"/>
              </a:ext>
            </a:extLst>
          </p:cNvPr>
          <p:cNvSpPr txBox="1">
            <a:spLocks noChangeArrowheads="1"/>
          </p:cNvSpPr>
          <p:nvPr/>
        </p:nvSpPr>
        <p:spPr bwMode="auto">
          <a:xfrm>
            <a:off x="902968" y="1524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5: </a:t>
            </a:r>
            <a:r>
              <a:rPr lang="en-US" sz="1600" kern="0" dirty="0" err="1">
                <a:solidFill>
                  <a:srgbClr val="002060"/>
                </a:solidFill>
                <a:cs typeface="+mn-cs"/>
              </a:rPr>
              <a:t>Gán</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cho</a:t>
            </a:r>
            <a:r>
              <a:rPr lang="en-US" sz="1600" kern="0" dirty="0">
                <a:solidFill>
                  <a:srgbClr val="002060"/>
                </a:solidFill>
                <a:cs typeface="+mn-cs"/>
              </a:rPr>
              <a:t> </a:t>
            </a: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phần</a:t>
            </a:r>
            <a:r>
              <a:rPr lang="en-US" sz="1600" kern="0" dirty="0">
                <a:solidFill>
                  <a:srgbClr val="002060"/>
                </a:solidFill>
                <a:cs typeface="+mn-cs"/>
              </a:rPr>
              <a:t> </a:t>
            </a:r>
            <a:r>
              <a:rPr lang="en-US" sz="1600" kern="0" dirty="0" err="1">
                <a:solidFill>
                  <a:srgbClr val="002060"/>
                </a:solidFill>
                <a:cs typeface="+mn-cs"/>
              </a:rPr>
              <a:t>tử</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graphicFrame>
        <p:nvGraphicFramePr>
          <p:cNvPr id="3" name="Table 3">
            <a:extLst>
              <a:ext uri="{FF2B5EF4-FFF2-40B4-BE49-F238E27FC236}">
                <a16:creationId xmlns:a16="http://schemas.microsoft.com/office/drawing/2014/main" id="{E76A08C8-D86A-4F58-9981-BC3832B0BB16}"/>
              </a:ext>
            </a:extLst>
          </p:cNvPr>
          <p:cNvGraphicFramePr>
            <a:graphicFrameLocks noGrp="1"/>
          </p:cNvGraphicFramePr>
          <p:nvPr>
            <p:extLst>
              <p:ext uri="{D42A27DB-BD31-4B8C-83A1-F6EECF244321}">
                <p14:modId xmlns:p14="http://schemas.microsoft.com/office/powerpoint/2010/main" val="2566329319"/>
              </p:ext>
            </p:extLst>
          </p:nvPr>
        </p:nvGraphicFramePr>
        <p:xfrm>
          <a:off x="908612" y="914400"/>
          <a:ext cx="7555228" cy="4368800"/>
        </p:xfrm>
        <a:graphic>
          <a:graphicData uri="http://schemas.openxmlformats.org/drawingml/2006/table">
            <a:tbl>
              <a:tblPr firstRow="1" bandRow="1">
                <a:tableStyleId>{5C22544A-7EE6-4342-B048-85BDC9FD1C3A}</a:tableStyleId>
              </a:tblPr>
              <a:tblGrid>
                <a:gridCol w="1888807">
                  <a:extLst>
                    <a:ext uri="{9D8B030D-6E8A-4147-A177-3AD203B41FA5}">
                      <a16:colId xmlns:a16="http://schemas.microsoft.com/office/drawing/2014/main" val="35598791"/>
                    </a:ext>
                  </a:extLst>
                </a:gridCol>
                <a:gridCol w="1888807">
                  <a:extLst>
                    <a:ext uri="{9D8B030D-6E8A-4147-A177-3AD203B41FA5}">
                      <a16:colId xmlns:a16="http://schemas.microsoft.com/office/drawing/2014/main" val="1559496206"/>
                    </a:ext>
                  </a:extLst>
                </a:gridCol>
                <a:gridCol w="1888807">
                  <a:extLst>
                    <a:ext uri="{9D8B030D-6E8A-4147-A177-3AD203B41FA5}">
                      <a16:colId xmlns:a16="http://schemas.microsoft.com/office/drawing/2014/main" val="3094515917"/>
                    </a:ext>
                  </a:extLst>
                </a:gridCol>
                <a:gridCol w="1888807">
                  <a:extLst>
                    <a:ext uri="{9D8B030D-6E8A-4147-A177-3AD203B41FA5}">
                      <a16:colId xmlns:a16="http://schemas.microsoft.com/office/drawing/2014/main" val="4130694440"/>
                    </a:ext>
                  </a:extLst>
                </a:gridCol>
              </a:tblGrid>
              <a:tr h="370840">
                <a:tc>
                  <a:txBody>
                    <a:bodyPr/>
                    <a:lstStyle/>
                    <a:p>
                      <a:pPr algn="ctr"/>
                      <a:r>
                        <a:rPr lang="en-US" sz="1200" dirty="0" err="1">
                          <a:solidFill>
                            <a:schemeClr val="tx1"/>
                          </a:solidFill>
                        </a:rPr>
                        <a:t>Tên</a:t>
                      </a:r>
                      <a:r>
                        <a:rPr lang="en-US" sz="1200" dirty="0">
                          <a:solidFill>
                            <a:schemeClr val="tx1"/>
                          </a:solidFill>
                        </a:rPr>
                        <a:t> </a:t>
                      </a:r>
                      <a:r>
                        <a:rPr lang="en-US" sz="1200" dirty="0" err="1">
                          <a:solidFill>
                            <a:schemeClr val="tx1"/>
                          </a:solidFill>
                        </a:rPr>
                        <a:t>phần</a:t>
                      </a:r>
                      <a:r>
                        <a:rPr lang="en-US" sz="1200" dirty="0">
                          <a:solidFill>
                            <a:schemeClr val="tx1"/>
                          </a:solidFill>
                        </a:rPr>
                        <a:t> </a:t>
                      </a:r>
                      <a:r>
                        <a:rPr lang="en-US" sz="1200" dirty="0" err="1">
                          <a:solidFill>
                            <a:schemeClr val="tx1"/>
                          </a:solidFill>
                        </a:rPr>
                        <a:t>tử</a:t>
                      </a:r>
                      <a:endParaRPr lang="en-US" sz="1200" dirty="0">
                        <a:solidFill>
                          <a:schemeClr val="tx1"/>
                        </a:solidFill>
                      </a:endParaRPr>
                    </a:p>
                  </a:txBody>
                  <a:tcPr/>
                </a:tc>
                <a:tc>
                  <a:txBody>
                    <a:bodyPr/>
                    <a:lstStyle/>
                    <a:p>
                      <a:pPr algn="ct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a:t>
                      </a:r>
                    </a:p>
                  </a:txBody>
                  <a:tcPr/>
                </a:tc>
                <a:tc>
                  <a:txBody>
                    <a:bodyPr/>
                    <a:lstStyle/>
                    <a:p>
                      <a:pPr algn="ctr"/>
                      <a:r>
                        <a:rPr lang="en-US" sz="1200" dirty="0">
                          <a:solidFill>
                            <a:schemeClr val="tx1"/>
                          </a:solidFill>
                        </a:rPr>
                        <a:t>Subnet Mask</a:t>
                      </a:r>
                    </a:p>
                  </a:txBody>
                  <a:tcPr/>
                </a:tc>
                <a:tc>
                  <a:txBody>
                    <a:bodyPr/>
                    <a:lstStyle/>
                    <a:p>
                      <a:pPr algn="ctr"/>
                      <a:r>
                        <a:rPr lang="en-US" sz="1200" dirty="0">
                          <a:solidFill>
                            <a:schemeClr val="tx1"/>
                          </a:solidFill>
                        </a:rPr>
                        <a:t>Default </a:t>
                      </a:r>
                      <a:r>
                        <a:rPr lang="en-US" sz="1200" dirty="0" err="1">
                          <a:solidFill>
                            <a:schemeClr val="tx1"/>
                          </a:solidFill>
                        </a:rPr>
                        <a:t>Gatewway</a:t>
                      </a:r>
                      <a:endParaRPr lang="en-US" sz="1200" dirty="0">
                        <a:solidFill>
                          <a:schemeClr val="tx1"/>
                        </a:solidFill>
                      </a:endParaRPr>
                    </a:p>
                  </a:txBody>
                  <a:tcPr/>
                </a:tc>
                <a:extLst>
                  <a:ext uri="{0D108BD9-81ED-4DB2-BD59-A6C34878D82A}">
                    <a16:rowId xmlns:a16="http://schemas.microsoft.com/office/drawing/2014/main" val="634208397"/>
                  </a:ext>
                </a:extLst>
              </a:tr>
              <a:tr h="37084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R0</a:t>
                      </a:r>
                    </a:p>
                  </a:txBody>
                  <a:tcPr/>
                </a:tc>
                <a:tc>
                  <a:txBody>
                    <a:bodyPr/>
                    <a:lstStyle/>
                    <a:p>
                      <a:pPr algn="ctr"/>
                      <a:r>
                        <a:rPr lang="en-US" sz="1200" dirty="0">
                          <a:solidFill>
                            <a:schemeClr val="tx1"/>
                          </a:solidFill>
                          <a:highlight>
                            <a:srgbClr val="FFFF00"/>
                          </a:highlight>
                        </a:rPr>
                        <a:t>192.168.1.33</a:t>
                      </a:r>
                    </a:p>
                  </a:txBody>
                  <a:tcPr/>
                </a:tc>
                <a:tc>
                  <a:txBody>
                    <a:bodyPr/>
                    <a:lstStyle/>
                    <a:p>
                      <a:pPr algn="ctr"/>
                      <a:r>
                        <a:rPr lang="en-US" sz="1200" dirty="0">
                          <a:solidFill>
                            <a:schemeClr val="tx1"/>
                          </a:solidFill>
                          <a:highlight>
                            <a:srgbClr val="FFFF00"/>
                          </a:highlight>
                        </a:rPr>
                        <a:t>255.255.255.224</a:t>
                      </a:r>
                    </a:p>
                  </a:txBody>
                  <a:tcPr/>
                </a:tc>
                <a:tc>
                  <a:txBody>
                    <a:bodyPr/>
                    <a:lstStyle/>
                    <a:p>
                      <a:pPr algn="ctr"/>
                      <a:r>
                        <a:rPr lang="en-US" sz="1200" dirty="0">
                          <a:solidFill>
                            <a:schemeClr val="tx1"/>
                          </a:solidFill>
                          <a:highlight>
                            <a:srgbClr val="FFFF00"/>
                          </a:highlight>
                        </a:rPr>
                        <a:t>N/A</a:t>
                      </a:r>
                    </a:p>
                  </a:txBody>
                  <a:tcPr/>
                </a:tc>
                <a:extLst>
                  <a:ext uri="{0D108BD9-81ED-4DB2-BD59-A6C34878D82A}">
                    <a16:rowId xmlns:a16="http://schemas.microsoft.com/office/drawing/2014/main" val="2786233332"/>
                  </a:ext>
                </a:extLst>
              </a:tr>
              <a:tr h="370840">
                <a:tc>
                  <a:txBody>
                    <a:bodyPr/>
                    <a:lstStyle/>
                    <a:p>
                      <a:pPr algn="ctr"/>
                      <a:r>
                        <a:rPr lang="en-US" sz="1200" dirty="0">
                          <a:solidFill>
                            <a:schemeClr val="tx1"/>
                          </a:solidFill>
                          <a:highlight>
                            <a:srgbClr val="FFFF00"/>
                          </a:highlight>
                        </a:rPr>
                        <a:t>PC0</a:t>
                      </a:r>
                    </a:p>
                  </a:txBody>
                  <a:tcPr/>
                </a:tc>
                <a:tc>
                  <a:txBody>
                    <a:bodyPr/>
                    <a:lstStyle/>
                    <a:p>
                      <a:pPr algn="ctr"/>
                      <a:r>
                        <a:rPr lang="en-US" sz="1200" dirty="0">
                          <a:solidFill>
                            <a:schemeClr val="tx1"/>
                          </a:solidFill>
                          <a:highlight>
                            <a:srgbClr val="FFFF00"/>
                          </a:highlight>
                        </a:rPr>
                        <a:t>192.168.1.34</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192.168.1.33</a:t>
                      </a:r>
                    </a:p>
                  </a:txBody>
                  <a:tcPr/>
                </a:tc>
                <a:extLst>
                  <a:ext uri="{0D108BD9-81ED-4DB2-BD59-A6C34878D82A}">
                    <a16:rowId xmlns:a16="http://schemas.microsoft.com/office/drawing/2014/main" val="3869650783"/>
                  </a:ext>
                </a:extLst>
              </a:tr>
              <a:tr h="370840">
                <a:tc>
                  <a:txBody>
                    <a:bodyPr/>
                    <a:lstStyle/>
                    <a:p>
                      <a:pPr algn="ctr"/>
                      <a:r>
                        <a:rPr lang="en-US" sz="1200" dirty="0">
                          <a:solidFill>
                            <a:schemeClr val="tx1"/>
                          </a:solidFill>
                          <a:highlight>
                            <a:srgbClr val="FFFF00"/>
                          </a:highlight>
                        </a:rPr>
                        <a:t>PC1</a:t>
                      </a:r>
                    </a:p>
                  </a:txBody>
                  <a:tcPr/>
                </a:tc>
                <a:tc>
                  <a:txBody>
                    <a:bodyPr/>
                    <a:lstStyle/>
                    <a:p>
                      <a:pPr algn="ctr"/>
                      <a:r>
                        <a:rPr lang="en-US" sz="1200" dirty="0">
                          <a:solidFill>
                            <a:schemeClr val="tx1"/>
                          </a:solidFill>
                          <a:highlight>
                            <a:srgbClr val="FFFF00"/>
                          </a:highlight>
                        </a:rPr>
                        <a:t>192.168.1.35</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192.168.1.33</a:t>
                      </a:r>
                    </a:p>
                  </a:txBody>
                  <a:tcPr/>
                </a:tc>
                <a:extLst>
                  <a:ext uri="{0D108BD9-81ED-4DB2-BD59-A6C34878D82A}">
                    <a16:rowId xmlns:a16="http://schemas.microsoft.com/office/drawing/2014/main" val="1490325774"/>
                  </a:ext>
                </a:extLst>
              </a:tr>
              <a:tr h="370840">
                <a:tc>
                  <a:txBody>
                    <a:bodyPr/>
                    <a:lstStyle/>
                    <a:p>
                      <a:pPr algn="ctr"/>
                      <a:r>
                        <a:rPr lang="en-US" sz="1200" dirty="0">
                          <a:solidFill>
                            <a:schemeClr val="tx1"/>
                          </a:solidFill>
                          <a:highlight>
                            <a:srgbClr val="00FFFF"/>
                          </a:highlight>
                        </a:rPr>
                        <a:t>F0/0 </a:t>
                      </a:r>
                      <a:r>
                        <a:rPr lang="en-US" sz="1200" dirty="0" err="1">
                          <a:solidFill>
                            <a:schemeClr val="tx1"/>
                          </a:solidFill>
                          <a:highlight>
                            <a:srgbClr val="00FFFF"/>
                          </a:highlight>
                        </a:rPr>
                        <a:t>của</a:t>
                      </a:r>
                      <a:r>
                        <a:rPr lang="en-US" sz="1200" dirty="0">
                          <a:solidFill>
                            <a:schemeClr val="tx1"/>
                          </a:solidFill>
                          <a:highlight>
                            <a:srgbClr val="00FFFF"/>
                          </a:highlight>
                        </a:rPr>
                        <a:t> R1</a:t>
                      </a:r>
                    </a:p>
                  </a:txBody>
                  <a:tcPr/>
                </a:tc>
                <a:tc>
                  <a:txBody>
                    <a:bodyPr/>
                    <a:lstStyle/>
                    <a:p>
                      <a:pPr algn="ctr"/>
                      <a:r>
                        <a:rPr lang="en-US" sz="1200" dirty="0">
                          <a:solidFill>
                            <a:schemeClr val="tx1"/>
                          </a:solidFill>
                          <a:highlight>
                            <a:srgbClr val="00FFFF"/>
                          </a:highlight>
                        </a:rPr>
                        <a:t>192.168.1.65</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669655223"/>
                  </a:ext>
                </a:extLst>
              </a:tr>
              <a:tr h="279400">
                <a:tc>
                  <a:txBody>
                    <a:bodyPr/>
                    <a:lstStyle/>
                    <a:p>
                      <a:pPr algn="ctr"/>
                      <a:r>
                        <a:rPr lang="en-US" sz="1200" dirty="0">
                          <a:solidFill>
                            <a:schemeClr val="tx1"/>
                          </a:solidFill>
                          <a:highlight>
                            <a:srgbClr val="00FFFF"/>
                          </a:highlight>
                        </a:rPr>
                        <a:t>PC2</a:t>
                      </a:r>
                    </a:p>
                  </a:txBody>
                  <a:tcPr/>
                </a:tc>
                <a:tc>
                  <a:txBody>
                    <a:bodyPr/>
                    <a:lstStyle/>
                    <a:p>
                      <a:pPr algn="ctr"/>
                      <a:r>
                        <a:rPr lang="en-US" sz="1200" dirty="0">
                          <a:solidFill>
                            <a:schemeClr val="tx1"/>
                          </a:solidFill>
                          <a:highlight>
                            <a:srgbClr val="00FFFF"/>
                          </a:highlight>
                        </a:rPr>
                        <a:t>192.168.1.66</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192.168.1.65</a:t>
                      </a:r>
                    </a:p>
                  </a:txBody>
                  <a:tcPr/>
                </a:tc>
                <a:extLst>
                  <a:ext uri="{0D108BD9-81ED-4DB2-BD59-A6C34878D82A}">
                    <a16:rowId xmlns:a16="http://schemas.microsoft.com/office/drawing/2014/main" val="274028059"/>
                  </a:ext>
                </a:extLst>
              </a:tr>
              <a:tr h="279400">
                <a:tc>
                  <a:txBody>
                    <a:bodyPr/>
                    <a:lstStyle/>
                    <a:p>
                      <a:pPr algn="ctr"/>
                      <a:r>
                        <a:rPr lang="en-US" sz="1200" dirty="0">
                          <a:solidFill>
                            <a:schemeClr val="tx1"/>
                          </a:solidFill>
                          <a:highlight>
                            <a:srgbClr val="00FFFF"/>
                          </a:highlight>
                        </a:rPr>
                        <a:t>PC3</a:t>
                      </a:r>
                    </a:p>
                  </a:txBody>
                  <a:tcPr/>
                </a:tc>
                <a:tc>
                  <a:txBody>
                    <a:bodyPr/>
                    <a:lstStyle/>
                    <a:p>
                      <a:pPr algn="ctr"/>
                      <a:r>
                        <a:rPr lang="en-US" sz="1200" dirty="0">
                          <a:solidFill>
                            <a:schemeClr val="tx1"/>
                          </a:solidFill>
                          <a:highlight>
                            <a:srgbClr val="00FFFF"/>
                          </a:highlight>
                        </a:rPr>
                        <a:t>192.168.1.67</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192.168.1.65</a:t>
                      </a:r>
                    </a:p>
                  </a:txBody>
                  <a:tcPr/>
                </a:tc>
                <a:extLst>
                  <a:ext uri="{0D108BD9-81ED-4DB2-BD59-A6C34878D82A}">
                    <a16:rowId xmlns:a16="http://schemas.microsoft.com/office/drawing/2014/main" val="2252229282"/>
                  </a:ext>
                </a:extLst>
              </a:tr>
              <a:tr h="27940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R2</a:t>
                      </a:r>
                    </a:p>
                  </a:txBody>
                  <a:tcPr/>
                </a:tc>
                <a:tc>
                  <a:txBody>
                    <a:bodyPr/>
                    <a:lstStyle/>
                    <a:p>
                      <a:pPr algn="ctr"/>
                      <a:r>
                        <a:rPr lang="en-US" sz="1200" dirty="0">
                          <a:solidFill>
                            <a:schemeClr val="tx1"/>
                          </a:solidFill>
                          <a:highlight>
                            <a:srgbClr val="FFFF00"/>
                          </a:highlight>
                        </a:rPr>
                        <a:t>192.168.1.97</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1453479497"/>
                  </a:ext>
                </a:extLst>
              </a:tr>
              <a:tr h="279400">
                <a:tc>
                  <a:txBody>
                    <a:bodyPr/>
                    <a:lstStyle/>
                    <a:p>
                      <a:pPr algn="ctr"/>
                      <a:r>
                        <a:rPr lang="en-US" sz="1200" dirty="0">
                          <a:solidFill>
                            <a:schemeClr val="tx1"/>
                          </a:solidFill>
                          <a:highlight>
                            <a:srgbClr val="FFFF00"/>
                          </a:highlight>
                        </a:rPr>
                        <a:t>PC4</a:t>
                      </a:r>
                    </a:p>
                  </a:txBody>
                  <a:tcPr/>
                </a:tc>
                <a:tc>
                  <a:txBody>
                    <a:bodyPr/>
                    <a:lstStyle/>
                    <a:p>
                      <a:pPr algn="ctr"/>
                      <a:r>
                        <a:rPr lang="en-US" sz="1200" dirty="0">
                          <a:solidFill>
                            <a:schemeClr val="tx1"/>
                          </a:solidFill>
                          <a:highlight>
                            <a:srgbClr val="FFFF00"/>
                          </a:highlight>
                        </a:rPr>
                        <a:t>192.168.1.98</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192.168.1.97</a:t>
                      </a:r>
                    </a:p>
                  </a:txBody>
                  <a:tcPr/>
                </a:tc>
                <a:extLst>
                  <a:ext uri="{0D108BD9-81ED-4DB2-BD59-A6C34878D82A}">
                    <a16:rowId xmlns:a16="http://schemas.microsoft.com/office/drawing/2014/main" val="1953451521"/>
                  </a:ext>
                </a:extLst>
              </a:tr>
              <a:tr h="279400">
                <a:tc>
                  <a:txBody>
                    <a:bodyPr/>
                    <a:lstStyle/>
                    <a:p>
                      <a:pPr algn="ctr"/>
                      <a:r>
                        <a:rPr lang="en-US" sz="1200" dirty="0">
                          <a:solidFill>
                            <a:schemeClr val="tx1"/>
                          </a:solidFill>
                          <a:highlight>
                            <a:srgbClr val="FFFF00"/>
                          </a:highlight>
                        </a:rPr>
                        <a:t>PC5</a:t>
                      </a:r>
                    </a:p>
                  </a:txBody>
                  <a:tcPr/>
                </a:tc>
                <a:tc>
                  <a:txBody>
                    <a:bodyPr/>
                    <a:lstStyle/>
                    <a:p>
                      <a:pPr algn="ctr"/>
                      <a:r>
                        <a:rPr lang="en-US" sz="1200" dirty="0">
                          <a:solidFill>
                            <a:schemeClr val="tx1"/>
                          </a:solidFill>
                          <a:highlight>
                            <a:srgbClr val="FFFF00"/>
                          </a:highlight>
                        </a:rPr>
                        <a:t>192.168.1.99</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192.168.1.97</a:t>
                      </a:r>
                    </a:p>
                  </a:txBody>
                  <a:tcPr/>
                </a:tc>
                <a:extLst>
                  <a:ext uri="{0D108BD9-81ED-4DB2-BD59-A6C34878D82A}">
                    <a16:rowId xmlns:a16="http://schemas.microsoft.com/office/drawing/2014/main" val="3490329551"/>
                  </a:ext>
                </a:extLst>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R0</a:t>
                      </a:r>
                    </a:p>
                  </a:txBody>
                  <a:tcPr/>
                </a:tc>
                <a:tc>
                  <a:txBody>
                    <a:bodyPr/>
                    <a:lstStyle/>
                    <a:p>
                      <a:pPr algn="ctr"/>
                      <a:r>
                        <a:rPr lang="en-US" sz="1200" dirty="0">
                          <a:solidFill>
                            <a:schemeClr val="tx1"/>
                          </a:solidFill>
                          <a:highlight>
                            <a:srgbClr val="00FFFF"/>
                          </a:highlight>
                        </a:rPr>
                        <a:t>192.168.1.129</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2682780432"/>
                  </a:ext>
                </a:extLst>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R1</a:t>
                      </a:r>
                    </a:p>
                  </a:txBody>
                  <a:tcPr/>
                </a:tc>
                <a:tc>
                  <a:txBody>
                    <a:bodyPr/>
                    <a:lstStyle/>
                    <a:p>
                      <a:pPr algn="ctr"/>
                      <a:r>
                        <a:rPr lang="en-US" sz="1200" dirty="0">
                          <a:solidFill>
                            <a:schemeClr val="tx1"/>
                          </a:solidFill>
                          <a:highlight>
                            <a:srgbClr val="00FFFF"/>
                          </a:highlight>
                        </a:rPr>
                        <a:t>192.168.1.130</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2596497816"/>
                  </a:ext>
                </a:extLst>
              </a:tr>
              <a:tr h="279400">
                <a:tc>
                  <a:txBody>
                    <a:bodyPr/>
                    <a:lstStyle/>
                    <a:p>
                      <a:pPr algn="ctr"/>
                      <a:r>
                        <a:rPr lang="en-US" sz="1200" dirty="0">
                          <a:solidFill>
                            <a:schemeClr val="tx1"/>
                          </a:solidFill>
                          <a:highlight>
                            <a:srgbClr val="FFFF00"/>
                          </a:highlight>
                        </a:rPr>
                        <a:t>S0/1 </a:t>
                      </a:r>
                      <a:r>
                        <a:rPr lang="en-US" sz="1200" dirty="0" err="1">
                          <a:solidFill>
                            <a:schemeClr val="tx1"/>
                          </a:solidFill>
                          <a:highlight>
                            <a:srgbClr val="FFFF00"/>
                          </a:highlight>
                        </a:rPr>
                        <a:t>của</a:t>
                      </a:r>
                      <a:r>
                        <a:rPr lang="en-US" sz="1200" dirty="0">
                          <a:solidFill>
                            <a:schemeClr val="tx1"/>
                          </a:solidFill>
                          <a:highlight>
                            <a:srgbClr val="FFFF00"/>
                          </a:highlight>
                        </a:rPr>
                        <a:t> R1</a:t>
                      </a:r>
                    </a:p>
                  </a:txBody>
                  <a:tcPr/>
                </a:tc>
                <a:tc>
                  <a:txBody>
                    <a:bodyPr/>
                    <a:lstStyle/>
                    <a:p>
                      <a:pPr algn="ctr"/>
                      <a:r>
                        <a:rPr lang="en-US" sz="1200" dirty="0">
                          <a:solidFill>
                            <a:schemeClr val="tx1"/>
                          </a:solidFill>
                          <a:highlight>
                            <a:srgbClr val="FFFF00"/>
                          </a:highlight>
                        </a:rPr>
                        <a:t>192.168.1.161</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1904016911"/>
                  </a:ext>
                </a:extLst>
              </a:tr>
              <a:tr h="279400">
                <a:tc>
                  <a:txBody>
                    <a:bodyPr/>
                    <a:lstStyle/>
                    <a:p>
                      <a:pPr algn="ctr"/>
                      <a:r>
                        <a:rPr lang="en-US" sz="1200" dirty="0">
                          <a:solidFill>
                            <a:schemeClr val="tx1"/>
                          </a:solidFill>
                          <a:highlight>
                            <a:srgbClr val="FFFF00"/>
                          </a:highlight>
                        </a:rPr>
                        <a:t>S0/0 </a:t>
                      </a:r>
                      <a:r>
                        <a:rPr lang="en-US" sz="1200" dirty="0" err="1">
                          <a:solidFill>
                            <a:schemeClr val="tx1"/>
                          </a:solidFill>
                          <a:highlight>
                            <a:srgbClr val="FFFF00"/>
                          </a:highlight>
                        </a:rPr>
                        <a:t>của</a:t>
                      </a:r>
                      <a:r>
                        <a:rPr lang="en-US" sz="1200" dirty="0">
                          <a:solidFill>
                            <a:schemeClr val="tx1"/>
                          </a:solidFill>
                          <a:highlight>
                            <a:srgbClr val="FFFF00"/>
                          </a:highlight>
                        </a:rPr>
                        <a:t> R2</a:t>
                      </a:r>
                    </a:p>
                  </a:txBody>
                  <a:tcPr/>
                </a:tc>
                <a:tc>
                  <a:txBody>
                    <a:bodyPr/>
                    <a:lstStyle/>
                    <a:p>
                      <a:pPr algn="ctr"/>
                      <a:r>
                        <a:rPr lang="en-US" sz="1200" dirty="0">
                          <a:solidFill>
                            <a:schemeClr val="tx1"/>
                          </a:solidFill>
                          <a:highlight>
                            <a:srgbClr val="FFFF00"/>
                          </a:highlight>
                        </a:rPr>
                        <a:t>192.168.1.162</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3075740598"/>
                  </a:ext>
                </a:extLst>
              </a:tr>
            </a:tbl>
          </a:graphicData>
        </a:graphic>
      </p:graphicFrame>
    </p:spTree>
    <p:extLst>
      <p:ext uri="{BB962C8B-B14F-4D97-AF65-F5344CB8AC3E}">
        <p14:creationId xmlns:p14="http://schemas.microsoft.com/office/powerpoint/2010/main" val="32272434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CAE3E5F-8AC5-4D31-8D60-8B38DC283E70}"/>
              </a:ext>
            </a:extLst>
          </p:cNvPr>
          <p:cNvSpPr txBox="1">
            <a:spLocks noChangeArrowheads="1"/>
          </p:cNvSpPr>
          <p:nvPr/>
        </p:nvSpPr>
        <p:spPr bwMode="auto">
          <a:xfrm>
            <a:off x="1131570" y="8382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Kiểm</a:t>
            </a:r>
            <a:r>
              <a:rPr lang="en-US" sz="1600" kern="0" dirty="0">
                <a:solidFill>
                  <a:srgbClr val="002060"/>
                </a:solidFill>
                <a:cs typeface="+mn-cs"/>
              </a:rPr>
              <a:t> </a:t>
            </a:r>
            <a:r>
              <a:rPr lang="en-US" sz="1600" kern="0" dirty="0" err="1">
                <a:solidFill>
                  <a:srgbClr val="002060"/>
                </a:solidFill>
                <a:cs typeface="+mn-cs"/>
              </a:rPr>
              <a:t>tra</a:t>
            </a:r>
            <a:r>
              <a:rPr lang="en-US" sz="1600" kern="0" dirty="0">
                <a:solidFill>
                  <a:srgbClr val="002060"/>
                </a:solidFill>
                <a:cs typeface="+mn-cs"/>
              </a:rPr>
              <a:t> (45 </a:t>
            </a:r>
            <a:r>
              <a:rPr lang="en-US" sz="1600" kern="0" dirty="0" err="1">
                <a:solidFill>
                  <a:srgbClr val="002060"/>
                </a:solidFill>
                <a:cs typeface="+mn-cs"/>
              </a:rPr>
              <a:t>phút</a:t>
            </a:r>
            <a:r>
              <a:rPr lang="en-US" sz="1600" kern="0" dirty="0">
                <a:solidFill>
                  <a:srgbClr val="002060"/>
                </a:solidFill>
                <a:cs typeface="+mn-cs"/>
              </a:rPr>
              <a:t>): 15h30 </a:t>
            </a:r>
            <a:r>
              <a:rPr lang="en-US" sz="1600" kern="0" dirty="0" err="1">
                <a:solidFill>
                  <a:srgbClr val="002060"/>
                </a:solidFill>
                <a:cs typeface="+mn-cs"/>
              </a:rPr>
              <a:t>nộp</a:t>
            </a:r>
            <a:r>
              <a:rPr lang="en-US" sz="1600" kern="0" dirty="0">
                <a:solidFill>
                  <a:srgbClr val="002060"/>
                </a:solidFill>
                <a:cs typeface="+mn-cs"/>
              </a:rPr>
              <a:t> </a:t>
            </a:r>
            <a:r>
              <a:rPr lang="en-US" sz="1600" kern="0" dirty="0" err="1">
                <a:solidFill>
                  <a:srgbClr val="002060"/>
                </a:solidFill>
                <a:cs typeface="+mn-cs"/>
              </a:rPr>
              <a:t>bài</a:t>
            </a:r>
            <a:endParaRPr lang="en-US" sz="1600" kern="0" dirty="0">
              <a:solidFill>
                <a:srgbClr val="002060"/>
              </a:solidFill>
              <a:cs typeface="+mn-cs"/>
            </a:endParaRPr>
          </a:p>
          <a:p>
            <a:pPr>
              <a:lnSpc>
                <a:spcPct val="135000"/>
              </a:lnSpc>
              <a:spcBef>
                <a:spcPct val="35000"/>
              </a:spcBef>
              <a:buClr>
                <a:schemeClr val="accent2"/>
              </a:buClr>
              <a:defRPr/>
            </a:pPr>
            <a:r>
              <a:rPr lang="en-US" sz="1600" kern="0" dirty="0" err="1">
                <a:solidFill>
                  <a:srgbClr val="002060"/>
                </a:solidFill>
                <a:cs typeface="+mn-cs"/>
                <a:sym typeface="Wingdings" panose="05000000000000000000" pitchFamily="2" charset="2"/>
              </a:rPr>
              <a:t>Làm</a:t>
            </a:r>
            <a:r>
              <a:rPr lang="en-US" sz="1600" kern="0" dirty="0">
                <a:solidFill>
                  <a:srgbClr val="002060"/>
                </a:solidFill>
                <a:cs typeface="+mn-cs"/>
                <a:sym typeface="Wingdings" panose="05000000000000000000" pitchFamily="2" charset="2"/>
              </a:rPr>
              <a:t> ra </a:t>
            </a:r>
            <a:r>
              <a:rPr lang="en-US" sz="1600" kern="0" dirty="0" err="1">
                <a:solidFill>
                  <a:srgbClr val="002060"/>
                </a:solidFill>
                <a:cs typeface="+mn-cs"/>
                <a:sym typeface="Wingdings" panose="05000000000000000000" pitchFamily="2" charset="2"/>
              </a:rPr>
              <a:t>giấy</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chụp</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ảnh</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gửi</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nộp</a:t>
            </a:r>
            <a:r>
              <a:rPr lang="en-US" sz="1600" kern="0" dirty="0">
                <a:solidFill>
                  <a:srgbClr val="002060"/>
                </a:solidFill>
                <a:cs typeface="+mn-cs"/>
                <a:sym typeface="Wingdings" panose="05000000000000000000" pitchFamily="2" charset="2"/>
              </a:rPr>
              <a:t> qua Viber</a:t>
            </a:r>
            <a:endParaRPr lang="en-US" sz="1600" kern="0" dirty="0">
              <a:solidFill>
                <a:srgbClr val="C00000"/>
              </a:solidFill>
              <a:cs typeface="+mn-cs"/>
              <a:sym typeface="Wingdings" panose="05000000000000000000" pitchFamily="2" charset="2"/>
            </a:endParaRPr>
          </a:p>
        </p:txBody>
      </p:sp>
      <p:sp>
        <p:nvSpPr>
          <p:cNvPr id="3" name="Rectangle 3">
            <a:extLst>
              <a:ext uri="{FF2B5EF4-FFF2-40B4-BE49-F238E27FC236}">
                <a16:creationId xmlns:a16="http://schemas.microsoft.com/office/drawing/2014/main" id="{0E6BC41E-FA5E-4CB9-A57E-EB8C8A8AE554}"/>
              </a:ext>
            </a:extLst>
          </p:cNvPr>
          <p:cNvSpPr txBox="1">
            <a:spLocks noChangeArrowheads="1"/>
          </p:cNvSpPr>
          <p:nvPr/>
        </p:nvSpPr>
        <p:spPr bwMode="auto">
          <a:xfrm>
            <a:off x="762000" y="1629095"/>
            <a:ext cx="8153400" cy="6096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a:t>
            </a:r>
            <a:r>
              <a:rPr lang="en-US" sz="1600" kern="0" dirty="0">
                <a:solidFill>
                  <a:schemeClr val="folHlink"/>
                </a:solidFill>
                <a:highlight>
                  <a:srgbClr val="FFFF00"/>
                </a:highlight>
                <a:cs typeface="+mn-cs"/>
                <a:sym typeface="Wingdings" panose="05000000000000000000" pitchFamily="2" charset="2"/>
              </a:rPr>
              <a:t>26</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pic>
        <p:nvPicPr>
          <p:cNvPr id="4" name="Picture 3">
            <a:extLst>
              <a:ext uri="{FF2B5EF4-FFF2-40B4-BE49-F238E27FC236}">
                <a16:creationId xmlns:a16="http://schemas.microsoft.com/office/drawing/2014/main" id="{F69C1012-D98F-4FC3-9A35-3EFD4F0DC3DD}"/>
              </a:ext>
            </a:extLst>
          </p:cNvPr>
          <p:cNvPicPr>
            <a:picLocks noChangeAspect="1"/>
          </p:cNvPicPr>
          <p:nvPr/>
        </p:nvPicPr>
        <p:blipFill>
          <a:blip r:embed="rId2"/>
          <a:stretch>
            <a:fillRect/>
          </a:stretch>
        </p:blipFill>
        <p:spPr>
          <a:xfrm>
            <a:off x="1905000" y="2695895"/>
            <a:ext cx="5047619" cy="2561905"/>
          </a:xfrm>
          <a:prstGeom prst="rect">
            <a:avLst/>
          </a:prstGeom>
        </p:spPr>
      </p:pic>
    </p:spTree>
    <p:extLst>
      <p:ext uri="{BB962C8B-B14F-4D97-AF65-F5344CB8AC3E}">
        <p14:creationId xmlns:p14="http://schemas.microsoft.com/office/powerpoint/2010/main" val="5065503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3603607-947B-4C53-9B72-FF4201D6B7E9}"/>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Điện tử viễn thông:</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Điện tử</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IT</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Coding: 75% (web có cấu trúc, csdl, API)</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Quản trị hệ thông: 15% (hệ điều hành máy chủ, hệ quản trị CSDL, các ứng dụng cơ bản trong hệ thống)</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Mạng và bảo mật: 10% (Network, Security)</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Hệ thống: IoT (hot trend), hệ thống ứng dụng CNTT</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Viễn thông:</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Product Pre-sale</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TSP: Telecoms Service Provider</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1230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912" y="2133600"/>
            <a:ext cx="6005688" cy="3912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979170" y="876300"/>
            <a:ext cx="6488430" cy="11049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Mô hình 5 lớp</a:t>
            </a:r>
          </a:p>
        </p:txBody>
      </p:sp>
    </p:spTree>
    <p:extLst>
      <p:ext uri="{BB962C8B-B14F-4D97-AF65-F5344CB8AC3E}">
        <p14:creationId xmlns:p14="http://schemas.microsoft.com/office/powerpoint/2010/main" val="210752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err="1">
                <a:solidFill>
                  <a:schemeClr val="accent2"/>
                </a:solidFill>
              </a:rPr>
              <a:t>Chương</a:t>
            </a:r>
            <a:r>
              <a:rPr lang="en-US" sz="2000" b="1" dirty="0">
                <a:solidFill>
                  <a:schemeClr val="accent2"/>
                </a:solidFill>
              </a:rPr>
              <a:t> 2 :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vật</a:t>
            </a:r>
            <a:r>
              <a:rPr lang="en-US" sz="2000" b="1" dirty="0">
                <a:solidFill>
                  <a:schemeClr val="accent2"/>
                </a:solidFill>
              </a:rPr>
              <a:t> </a:t>
            </a:r>
            <a:r>
              <a:rPr lang="en-US" sz="2000" b="1" dirty="0" err="1">
                <a:solidFill>
                  <a:schemeClr val="accent2"/>
                </a:solidFill>
              </a:rPr>
              <a:t>lý</a:t>
            </a:r>
            <a:r>
              <a:rPr lang="en-US" sz="2000" b="1" dirty="0">
                <a:solidFill>
                  <a:schemeClr val="accent2"/>
                </a:solidFill>
              </a:rPr>
              <a:t> </a:t>
            </a:r>
            <a:r>
              <a:rPr lang="en-US" sz="2000" b="1" dirty="0" err="1">
                <a:solidFill>
                  <a:schemeClr val="accent2"/>
                </a:solidFill>
              </a:rPr>
              <a:t>và</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kết</a:t>
            </a:r>
            <a:r>
              <a:rPr lang="en-US" sz="2000" b="1" dirty="0">
                <a:solidFill>
                  <a:schemeClr val="accent2"/>
                </a:solidFill>
              </a:rPr>
              <a:t> </a:t>
            </a:r>
            <a:r>
              <a:rPr lang="en-US" sz="2000" b="1" dirty="0" err="1">
                <a:solidFill>
                  <a:schemeClr val="accent2"/>
                </a:solidFill>
              </a:rPr>
              <a:t>dữ</a:t>
            </a:r>
            <a:r>
              <a:rPr lang="en-US" sz="2000" b="1" dirty="0">
                <a:solidFill>
                  <a:schemeClr val="accent2"/>
                </a:solidFill>
              </a:rPr>
              <a:t> </a:t>
            </a:r>
            <a:r>
              <a:rPr lang="en-US" sz="2000" b="1" dirty="0" err="1">
                <a:solidFill>
                  <a:schemeClr val="accent2"/>
                </a:solidFill>
              </a:rPr>
              <a:t>liệu</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38899" y="798328"/>
            <a:ext cx="6488430" cy="11049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1. </a:t>
            </a:r>
            <a:r>
              <a:rPr lang="en-US" sz="1400" kern="0" dirty="0" err="1">
                <a:solidFill>
                  <a:schemeClr val="folHlink"/>
                </a:solidFill>
                <a:cs typeface="+mn-cs"/>
              </a:rPr>
              <a:t>Tổng</a:t>
            </a:r>
            <a:r>
              <a:rPr lang="en-US" sz="1400" kern="0" dirty="0">
                <a:solidFill>
                  <a:schemeClr val="folHlink"/>
                </a:solidFill>
                <a:cs typeface="+mn-cs"/>
              </a:rPr>
              <a:t> </a:t>
            </a:r>
            <a:r>
              <a:rPr lang="en-US" sz="1400" kern="0" dirty="0" err="1">
                <a:solidFill>
                  <a:schemeClr val="folHlink"/>
                </a:solidFill>
                <a:cs typeface="+mn-cs"/>
              </a:rPr>
              <a:t>quan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biệt</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truy</a:t>
            </a:r>
            <a:r>
              <a:rPr lang="en-US" sz="1400" kern="0" dirty="0">
                <a:solidFill>
                  <a:schemeClr val="folHlink"/>
                </a:solidFill>
                <a:cs typeface="+mn-cs"/>
              </a:rPr>
              <a:t>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liên</a:t>
            </a:r>
            <a:r>
              <a:rPr lang="en-US" sz="1400" kern="0" dirty="0">
                <a:solidFill>
                  <a:schemeClr val="folHlink"/>
                </a:solidFill>
                <a:cs typeface="+mn-cs"/>
              </a:rPr>
              <a:t> </a:t>
            </a:r>
            <a:r>
              <a:rPr lang="en-US" sz="1400" kern="0" dirty="0" err="1">
                <a:solidFill>
                  <a:schemeClr val="folHlink"/>
                </a:solidFill>
                <a:cs typeface="+mn-cs"/>
              </a:rPr>
              <a:t>kết</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highlight>
                  <a:srgbClr val="FFFF00"/>
                </a:highlight>
                <a:cs typeface="+mn-cs"/>
              </a:rPr>
              <a:t>Lớp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truy</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nhập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mạng</a:t>
            </a:r>
            <a:r>
              <a:rPr lang="en-US" sz="1400" kern="0" dirty="0">
                <a:solidFill>
                  <a:schemeClr val="folHlink"/>
                </a:solidFill>
                <a:cs typeface="+mn-cs"/>
              </a:rPr>
              <a:t> </a:t>
            </a:r>
            <a:r>
              <a:rPr lang="en-US" sz="1400" kern="0" dirty="0" err="1">
                <a:solidFill>
                  <a:schemeClr val="folHlink"/>
                </a:solidFill>
                <a:cs typeface="+mn-cs"/>
              </a:rPr>
              <a:t>được</a:t>
            </a:r>
            <a:r>
              <a:rPr lang="en-US" sz="1400" kern="0" dirty="0">
                <a:solidFill>
                  <a:schemeClr val="folHlink"/>
                </a:solidFill>
                <a:cs typeface="+mn-cs"/>
              </a:rPr>
              <a:t> IEEE chi </a:t>
            </a:r>
            <a:r>
              <a:rPr lang="en-US" sz="1400" kern="0" dirty="0" err="1">
                <a:solidFill>
                  <a:schemeClr val="folHlink"/>
                </a:solidFill>
                <a:cs typeface="+mn-cs"/>
              </a:rPr>
              <a:t>thành</a:t>
            </a:r>
            <a:r>
              <a:rPr lang="en-US" sz="1400" kern="0" dirty="0">
                <a:solidFill>
                  <a:schemeClr val="folHlink"/>
                </a:solidFill>
                <a:cs typeface="+mn-cs"/>
              </a:rPr>
              <a:t> 02 </a:t>
            </a: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lớp</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LLC: Logic </a:t>
            </a:r>
            <a:r>
              <a:rPr lang="en-US" sz="1400" kern="0">
                <a:solidFill>
                  <a:schemeClr val="folHlink"/>
                </a:solidFill>
                <a:cs typeface="+mn-cs"/>
              </a:rPr>
              <a:t>Link Control 802.2</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MAC: Media Access Control</a:t>
            </a:r>
          </a:p>
          <a:p>
            <a:pPr lvl="1" indent="-404813">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Lớp</a:t>
            </a:r>
            <a:r>
              <a:rPr lang="en-US" sz="1400" kern="0" dirty="0">
                <a:solidFill>
                  <a:schemeClr val="folHlink"/>
                </a:solidFill>
                <a:cs typeface="+mn-cs"/>
              </a:rPr>
              <a:t> MAC</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LAN</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rgbClr val="FF0000"/>
                </a:solidFill>
                <a:cs typeface="+mn-cs"/>
              </a:rPr>
              <a:t>Ethernet IEEE 802.3 (</a:t>
            </a:r>
            <a:r>
              <a:rPr lang="en-US" sz="1400" kern="0" dirty="0" err="1">
                <a:solidFill>
                  <a:srgbClr val="FF0000"/>
                </a:solidFill>
                <a:cs typeface="+mn-cs"/>
              </a:rPr>
              <a:t>thường</a:t>
            </a:r>
            <a:r>
              <a:rPr lang="en-US" sz="1400" kern="0" dirty="0">
                <a:solidFill>
                  <a:srgbClr val="FF0000"/>
                </a:solidFill>
                <a:cs typeface="+mn-cs"/>
              </a:rPr>
              <a:t> </a:t>
            </a:r>
            <a:r>
              <a:rPr lang="en-US" sz="1400" kern="0" dirty="0" err="1">
                <a:solidFill>
                  <a:srgbClr val="FF0000"/>
                </a:solidFill>
                <a:cs typeface="+mn-cs"/>
              </a:rPr>
              <a:t>xuyên</a:t>
            </a:r>
            <a:r>
              <a:rPr lang="en-US" sz="1400" kern="0" dirty="0">
                <a:solidFill>
                  <a:srgbClr val="FF0000"/>
                </a:solidFill>
                <a:cs typeface="+mn-cs"/>
              </a:rPr>
              <a:t> </a:t>
            </a:r>
            <a:r>
              <a:rPr lang="en-US" sz="1400" kern="0" dirty="0" err="1">
                <a:solidFill>
                  <a:srgbClr val="FF0000"/>
                </a:solidFill>
                <a:cs typeface="+mn-cs"/>
              </a:rPr>
              <a:t>dùng</a:t>
            </a:r>
            <a:r>
              <a:rPr lang="en-US" sz="1400" kern="0" dirty="0">
                <a:solidFill>
                  <a:srgbClr val="FF0000"/>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Tockenring</a:t>
            </a:r>
            <a:r>
              <a:rPr lang="en-US" sz="1400" kern="0" dirty="0">
                <a:solidFill>
                  <a:schemeClr val="folHlink"/>
                </a:solidFill>
                <a:cs typeface="+mn-cs"/>
              </a:rPr>
              <a:t> 802.5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FDDI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WAN</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HDLC </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PPP</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ATM</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Frame Relay</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WLAN (</a:t>
            </a:r>
            <a:r>
              <a:rPr lang="en-US" sz="1400" kern="0" err="1">
                <a:solidFill>
                  <a:schemeClr val="folHlink"/>
                </a:solidFill>
                <a:cs typeface="+mn-cs"/>
              </a:rPr>
              <a:t>mạng</a:t>
            </a:r>
            <a:r>
              <a:rPr lang="en-US" sz="1400" kern="0">
                <a:solidFill>
                  <a:schemeClr val="folHlink"/>
                </a:solidFill>
                <a:cs typeface="+mn-cs"/>
              </a:rPr>
              <a:t> LAN truy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802.11</a:t>
            </a:r>
          </a:p>
        </p:txBody>
      </p:sp>
    </p:spTree>
    <p:extLst>
      <p:ext uri="{BB962C8B-B14F-4D97-AF65-F5344CB8AC3E}">
        <p14:creationId xmlns:p14="http://schemas.microsoft.com/office/powerpoint/2010/main" val="322589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Môi</a:t>
            </a:r>
            <a:r>
              <a:rPr lang="en-US" sz="1400" kern="0" dirty="0">
                <a:solidFill>
                  <a:schemeClr val="folHlink"/>
                </a:solidFill>
                <a:cs typeface="+mn-cs"/>
              </a:rPr>
              <a:t> </a:t>
            </a:r>
            <a:r>
              <a:rPr lang="en-US" sz="1400" kern="0" dirty="0" err="1">
                <a:solidFill>
                  <a:schemeClr val="folHlink"/>
                </a:solidFill>
                <a:cs typeface="+mn-cs"/>
              </a:rPr>
              <a:t>trường</a:t>
            </a:r>
            <a:r>
              <a:rPr lang="en-US" sz="1400" kern="0" dirty="0">
                <a:solidFill>
                  <a:schemeClr val="folHlink"/>
                </a:solidFill>
                <a:cs typeface="+mn-cs"/>
              </a:rPr>
              <a:t> </a:t>
            </a:r>
            <a:r>
              <a:rPr lang="en-US" sz="1400" kern="0" dirty="0" err="1">
                <a:solidFill>
                  <a:schemeClr val="folHlink"/>
                </a:solidFill>
                <a:cs typeface="+mn-cs"/>
              </a:rPr>
              <a:t>vật</a:t>
            </a:r>
            <a:r>
              <a:rPr lang="en-US" sz="1400" kern="0" dirty="0">
                <a:solidFill>
                  <a:schemeClr val="folHlink"/>
                </a:solidFill>
                <a:cs typeface="+mn-cs"/>
              </a:rPr>
              <a:t> </a:t>
            </a:r>
            <a:r>
              <a:rPr lang="en-US" sz="1400" kern="0" dirty="0" err="1">
                <a:solidFill>
                  <a:schemeClr val="folHlink"/>
                </a:solidFill>
                <a:cs typeface="+mn-cs"/>
              </a:rPr>
              <a:t>lý</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r>
              <a:rPr lang="en-US" sz="1400" kern="0" dirty="0">
                <a:solidFill>
                  <a:schemeClr val="folHlink"/>
                </a:solidFill>
                <a:cs typeface="+mn-cs"/>
              </a:rPr>
              <a:t>: CAT5, CAT6.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chéo</a:t>
            </a:r>
            <a:r>
              <a:rPr lang="en-US" sz="1400" kern="0" dirty="0">
                <a:solidFill>
                  <a:schemeClr val="folHlink"/>
                </a:solidFill>
                <a:cs typeface="+mn-cs"/>
              </a:rPr>
              <a:t> </a:t>
            </a:r>
            <a:r>
              <a:rPr lang="en-US" sz="1400" kern="0" dirty="0" err="1">
                <a:solidFill>
                  <a:schemeClr val="folHlink"/>
                </a:solidFill>
                <a:cs typeface="+mn-cs"/>
              </a:rPr>
              <a:t>phụ</a:t>
            </a:r>
            <a:r>
              <a:rPr lang="en-US" sz="1400" kern="0" dirty="0">
                <a:solidFill>
                  <a:schemeClr val="folHlink"/>
                </a:solidFill>
                <a:cs typeface="+mn-cs"/>
              </a:rPr>
              <a:t> </a:t>
            </a:r>
            <a:r>
              <a:rPr lang="en-US" sz="1400" kern="0" dirty="0" err="1">
                <a:solidFill>
                  <a:schemeClr val="folHlink"/>
                </a:solidFill>
                <a:cs typeface="+mn-cs"/>
              </a:rPr>
              <a:t>thuộc</a:t>
            </a:r>
            <a:r>
              <a:rPr lang="en-US" sz="1400" kern="0" dirty="0">
                <a:solidFill>
                  <a:schemeClr val="folHlink"/>
                </a:solidFill>
                <a:cs typeface="+mn-cs"/>
              </a:rPr>
              <a:t> </a:t>
            </a:r>
            <a:r>
              <a:rPr lang="en-US" sz="1400" kern="0" dirty="0" err="1">
                <a:solidFill>
                  <a:schemeClr val="folHlink"/>
                </a:solidFill>
                <a:cs typeface="+mn-cs"/>
              </a:rPr>
              <a:t>vào</a:t>
            </a:r>
            <a:r>
              <a:rPr lang="en-US" sz="1400" kern="0" dirty="0">
                <a:solidFill>
                  <a:schemeClr val="folHlink"/>
                </a:solidFill>
                <a:cs typeface="+mn-cs"/>
              </a:rPr>
              <a:t> Tx (</a:t>
            </a:r>
            <a:r>
              <a:rPr lang="en-US" sz="1400" kern="0" dirty="0" err="1">
                <a:solidFill>
                  <a:schemeClr val="folHlink"/>
                </a:solidFill>
                <a:cs typeface="+mn-cs"/>
              </a:rPr>
              <a:t>phát</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Rx(</a:t>
            </a:r>
            <a:r>
              <a:rPr lang="en-US" sz="1400" kern="0" dirty="0" err="1">
                <a:solidFill>
                  <a:schemeClr val="folHlink"/>
                </a:solidFill>
                <a:cs typeface="+mn-cs"/>
              </a:rPr>
              <a:t>thu</a:t>
            </a:r>
            <a:r>
              <a:rPr lang="en-US" sz="1400" kern="0" dirty="0">
                <a:solidFill>
                  <a:schemeClr val="folHlink"/>
                </a:solidFill>
                <a:cs typeface="+mn-cs"/>
              </a:rPr>
              <a:t>) </a:t>
            </a:r>
            <a:r>
              <a:rPr lang="en-US" sz="1400" kern="0" dirty="0" err="1">
                <a:solidFill>
                  <a:schemeClr val="folHlink"/>
                </a:solidFill>
                <a:cs typeface="+mn-cs"/>
              </a:rPr>
              <a:t>của</a:t>
            </a:r>
            <a:r>
              <a:rPr lang="en-US" sz="1400" kern="0" dirty="0">
                <a:solidFill>
                  <a:schemeClr val="folHlink"/>
                </a:solidFill>
                <a:cs typeface="+mn-cs"/>
              </a:rPr>
              <a:t>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 Adaptive </a:t>
            </a:r>
            <a:r>
              <a:rPr lang="en-US" sz="1400" kern="0" dirty="0" err="1">
                <a:solidFill>
                  <a:schemeClr val="folHlink"/>
                </a:solidFill>
                <a:cs typeface="+mn-cs"/>
              </a:rPr>
              <a:t>là</a:t>
            </a:r>
            <a:r>
              <a:rPr lang="en-US" sz="1400" kern="0" dirty="0">
                <a:solidFill>
                  <a:schemeClr val="folHlink"/>
                </a:solidFill>
                <a:cs typeface="+mn-cs"/>
              </a:rPr>
              <a:t> </a:t>
            </a:r>
            <a:r>
              <a:rPr lang="en-US" sz="1400" kern="0" dirty="0" err="1">
                <a:solidFill>
                  <a:schemeClr val="folHlink"/>
                </a:solidFill>
                <a:cs typeface="+mn-cs"/>
              </a:rPr>
              <a:t>ngoại</a:t>
            </a:r>
            <a:r>
              <a:rPr lang="en-US" sz="1400" kern="0" dirty="0">
                <a:solidFill>
                  <a:schemeClr val="folHlink"/>
                </a:solidFill>
                <a:cs typeface="+mn-cs"/>
              </a:rPr>
              <a:t> </a:t>
            </a:r>
            <a:r>
              <a:rPr lang="en-US" sz="1400" kern="0" dirty="0" err="1">
                <a:solidFill>
                  <a:schemeClr val="folHlink"/>
                </a:solidFill>
                <a:cs typeface="+mn-cs"/>
              </a:rPr>
              <a:t>lệ</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trục</a:t>
            </a:r>
            <a:r>
              <a:rPr lang="en-US" sz="1400" kern="0" dirty="0">
                <a:solidFill>
                  <a:schemeClr val="folHlink"/>
                </a:solidFill>
                <a:cs typeface="+mn-cs"/>
              </a:rPr>
              <a:t> (</a:t>
            </a:r>
            <a:r>
              <a:rPr lang="en-US" sz="1400" kern="0" dirty="0" err="1">
                <a:solidFill>
                  <a:schemeClr val="folHlink"/>
                </a:solidFill>
                <a:cs typeface="+mn-cs"/>
              </a:rPr>
              <a:t>hiện</a:t>
            </a:r>
            <a:r>
              <a:rPr lang="en-US" sz="1400" kern="0" dirty="0">
                <a:solidFill>
                  <a:schemeClr val="folHlink"/>
                </a:solidFill>
                <a:cs typeface="+mn-cs"/>
              </a:rPr>
              <a:t> </a:t>
            </a:r>
            <a:r>
              <a:rPr lang="en-US" sz="1400" kern="0" dirty="0" err="1">
                <a:solidFill>
                  <a:schemeClr val="folHlink"/>
                </a:solidFill>
                <a:cs typeface="+mn-cs"/>
              </a:rPr>
              <a:t>chỉ</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truyền</a:t>
            </a:r>
            <a:r>
              <a:rPr lang="en-US" sz="1400" kern="0" dirty="0">
                <a:solidFill>
                  <a:schemeClr val="folHlink"/>
                </a:solidFill>
                <a:cs typeface="+mn-cs"/>
              </a:rPr>
              <a:t> </a:t>
            </a:r>
            <a:r>
              <a:rPr lang="en-US" sz="1400" kern="0" dirty="0" err="1">
                <a:solidFill>
                  <a:schemeClr val="folHlink"/>
                </a:solidFill>
                <a:cs typeface="+mn-cs"/>
              </a:rPr>
              <a:t>hình</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quang</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mode MM</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đơn</a:t>
            </a:r>
            <a:r>
              <a:rPr lang="en-US" sz="1400" kern="0" dirty="0">
                <a:solidFill>
                  <a:schemeClr val="folHlink"/>
                </a:solidFill>
                <a:cs typeface="+mn-cs"/>
              </a:rPr>
              <a:t> mode SM	 </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Vô</a:t>
            </a:r>
            <a:r>
              <a:rPr lang="en-US" sz="1400" kern="0" dirty="0">
                <a:solidFill>
                  <a:schemeClr val="folHlink"/>
                </a:solidFill>
                <a:cs typeface="+mn-cs"/>
              </a:rPr>
              <a:t> </a:t>
            </a:r>
            <a:r>
              <a:rPr lang="en-US" sz="1400" kern="0" dirty="0" err="1">
                <a:solidFill>
                  <a:schemeClr val="folHlink"/>
                </a:solidFill>
                <a:cs typeface="+mn-cs"/>
              </a:rPr>
              <a:t>tuyến</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p>
        </p:txBody>
      </p:sp>
    </p:spTree>
    <p:extLst>
      <p:ext uri="{BB962C8B-B14F-4D97-AF65-F5344CB8AC3E}">
        <p14:creationId xmlns:p14="http://schemas.microsoft.com/office/powerpoint/2010/main" val="48433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3.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Sao </a:t>
            </a:r>
            <a:r>
              <a:rPr lang="en-US" sz="1400" kern="0" dirty="0" err="1">
                <a:solidFill>
                  <a:schemeClr val="folHlink"/>
                </a:solidFill>
                <a:cs typeface="+mn-cs"/>
              </a:rPr>
              <a:t>phải</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sức</a:t>
            </a:r>
            <a:r>
              <a:rPr lang="en-US" sz="1400" kern="0" dirty="0">
                <a:solidFill>
                  <a:schemeClr val="folHlink"/>
                </a:solidFill>
                <a:cs typeface="+mn-cs"/>
              </a:rPr>
              <a:t> </a:t>
            </a:r>
            <a:r>
              <a:rPr lang="en-US" sz="1400" kern="0" dirty="0" err="1">
                <a:solidFill>
                  <a:schemeClr val="folHlink"/>
                </a:solidFill>
                <a:cs typeface="+mn-cs"/>
              </a:rPr>
              <a:t>bền</a:t>
            </a:r>
            <a:r>
              <a:rPr lang="en-US" sz="1400" kern="0" dirty="0">
                <a:solidFill>
                  <a:schemeClr val="folHlink"/>
                </a:solidFill>
                <a:cs typeface="+mn-cs"/>
              </a:rPr>
              <a:t> </a:t>
            </a:r>
            <a:r>
              <a:rPr lang="en-US" sz="1400" kern="0" dirty="0" err="1">
                <a:solidFill>
                  <a:schemeClr val="folHlink"/>
                </a:solidFill>
                <a:cs typeface="+mn-cs"/>
              </a:rPr>
              <a:t>cơ</a:t>
            </a:r>
            <a:r>
              <a:rPr lang="en-US" sz="1400" kern="0" dirty="0">
                <a:solidFill>
                  <a:schemeClr val="folHlink"/>
                </a:solidFill>
                <a:cs typeface="+mn-cs"/>
              </a:rPr>
              <a:t> </a:t>
            </a:r>
            <a:r>
              <a:rPr lang="en-US" sz="1400" kern="0" dirty="0" err="1">
                <a:solidFill>
                  <a:schemeClr val="folHlink"/>
                </a:solidFill>
                <a:cs typeface="+mn-cs"/>
              </a:rPr>
              <a:t>học</a:t>
            </a:r>
            <a:r>
              <a:rPr lang="en-US" sz="1400" kern="0" dirty="0">
                <a:solidFill>
                  <a:schemeClr val="folHlink"/>
                </a:solidFill>
                <a:cs typeface="+mn-cs"/>
              </a:rPr>
              <a:t> (</a:t>
            </a:r>
            <a:r>
              <a:rPr lang="en-US" sz="1400" kern="0" dirty="0" err="1">
                <a:solidFill>
                  <a:schemeClr val="folHlink"/>
                </a:solidFill>
                <a:cs typeface="+mn-cs"/>
              </a:rPr>
              <a:t>giống</a:t>
            </a:r>
            <a:r>
              <a:rPr lang="en-US" sz="1400" kern="0" dirty="0">
                <a:solidFill>
                  <a:schemeClr val="folHlink"/>
                </a:solidFill>
                <a:cs typeface="+mn-cs"/>
              </a:rPr>
              <a:t> </a:t>
            </a:r>
            <a:r>
              <a:rPr lang="en-US" sz="1400" kern="0" dirty="0" err="1">
                <a:solidFill>
                  <a:schemeClr val="folHlink"/>
                </a:solidFill>
                <a:cs typeface="+mn-cs"/>
              </a:rPr>
              <a:t>bện</a:t>
            </a:r>
            <a:r>
              <a:rPr lang="en-US" sz="1400" kern="0" dirty="0">
                <a:solidFill>
                  <a:schemeClr val="folHlink"/>
                </a:solidFill>
                <a:cs typeface="+mn-cs"/>
              </a:rPr>
              <a:t> </a:t>
            </a:r>
            <a:r>
              <a:rPr lang="en-US" sz="1400" kern="0" dirty="0" err="1">
                <a:solidFill>
                  <a:schemeClr val="folHlink"/>
                </a:solidFill>
                <a:cs typeface="+mn-cs"/>
              </a:rPr>
              <a:t>thừng</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Chống</a:t>
            </a:r>
            <a:r>
              <a:rPr lang="en-US" sz="1400" kern="0" dirty="0">
                <a:solidFill>
                  <a:srgbClr val="FF0000"/>
                </a:solidFill>
                <a:cs typeface="+mn-cs"/>
              </a:rPr>
              <a:t> </a:t>
            </a:r>
            <a:r>
              <a:rPr lang="en-US" sz="1400" kern="0" dirty="0" err="1">
                <a:solidFill>
                  <a:srgbClr val="FF0000"/>
                </a:solidFill>
                <a:cs typeface="+mn-cs"/>
              </a:rPr>
              <a:t>nhiễu</a:t>
            </a:r>
            <a:endParaRPr lang="en-US" sz="1400" kern="0" dirty="0">
              <a:solidFill>
                <a:srgbClr val="FF000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khả</a:t>
            </a:r>
            <a:r>
              <a:rPr lang="en-US" sz="1400" kern="0" dirty="0">
                <a:solidFill>
                  <a:schemeClr val="folHlink"/>
                </a:solidFill>
                <a:cs typeface="+mn-cs"/>
              </a:rPr>
              <a:t> </a:t>
            </a:r>
            <a:r>
              <a:rPr lang="en-US" sz="1400" kern="0" dirty="0" err="1">
                <a:solidFill>
                  <a:schemeClr val="folHlink"/>
                </a:solidFill>
                <a:cs typeface="+mn-cs"/>
              </a:rPr>
              <a:t>năng</a:t>
            </a:r>
            <a:r>
              <a:rPr lang="en-US" sz="1400" kern="0" dirty="0">
                <a:solidFill>
                  <a:schemeClr val="folHlink"/>
                </a:solidFill>
                <a:cs typeface="+mn-cs"/>
              </a:rPr>
              <a:t> </a:t>
            </a:r>
            <a:r>
              <a:rPr lang="en-US" sz="1400" kern="0" dirty="0" err="1">
                <a:solidFill>
                  <a:schemeClr val="folHlink"/>
                </a:solidFill>
                <a:cs typeface="+mn-cs"/>
              </a:rPr>
              <a:t>chịu</a:t>
            </a:r>
            <a:r>
              <a:rPr lang="en-US" sz="1400" kern="0" dirty="0">
                <a:solidFill>
                  <a:schemeClr val="folHlink"/>
                </a:solidFill>
                <a:cs typeface="+mn-cs"/>
              </a:rPr>
              <a:t> </a:t>
            </a:r>
            <a:r>
              <a:rPr lang="en-US" sz="1400" kern="0" dirty="0" err="1">
                <a:solidFill>
                  <a:schemeClr val="folHlink"/>
                </a:solidFill>
                <a:cs typeface="+mn-cs"/>
              </a:rPr>
              <a:t>uốn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Chuẩn</a:t>
            </a:r>
            <a:r>
              <a:rPr lang="en-US" sz="1400" kern="0" dirty="0">
                <a:solidFill>
                  <a:schemeClr val="folHlink"/>
                </a:solidFill>
                <a:cs typeface="+mn-cs"/>
              </a:rPr>
              <a:t> </a:t>
            </a:r>
            <a:r>
              <a:rPr lang="en-US" sz="1400" kern="0" dirty="0" err="1">
                <a:solidFill>
                  <a:schemeClr val="folHlink"/>
                </a:solidFill>
                <a:cs typeface="+mn-cs"/>
              </a:rPr>
              <a:t>bấm</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 (</a:t>
            </a:r>
            <a:r>
              <a:rPr lang="en-US" sz="1400" kern="0" dirty="0" err="1">
                <a:solidFill>
                  <a:schemeClr val="folHlink"/>
                </a:solidFill>
                <a:cs typeface="+mn-cs"/>
              </a:rPr>
              <a:t>Tại</a:t>
            </a:r>
            <a:r>
              <a:rPr lang="en-US" sz="1400" kern="0" dirty="0">
                <a:solidFill>
                  <a:schemeClr val="folHlink"/>
                </a:solidFill>
                <a:cs typeface="+mn-cs"/>
              </a:rPr>
              <a:t> VN, </a:t>
            </a:r>
            <a:r>
              <a:rPr lang="en-US" sz="1400" kern="0" dirty="0" err="1">
                <a:solidFill>
                  <a:schemeClr val="folHlink"/>
                </a:solidFill>
                <a:cs typeface="+mn-cs"/>
              </a:rPr>
              <a:t>nếu</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thì</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chuẩn</a:t>
            </a:r>
            <a:r>
              <a:rPr lang="en-US" sz="1400" kern="0" dirty="0">
                <a:solidFill>
                  <a:schemeClr val="folHlink"/>
                </a:solidFill>
                <a:cs typeface="+mn-cs"/>
              </a:rPr>
              <a:t> </a:t>
            </a:r>
            <a:r>
              <a:rPr lang="en-US" sz="1400" kern="0" dirty="0">
                <a:solidFill>
                  <a:schemeClr val="folHlink"/>
                </a:solidFill>
              </a:rPr>
              <a:t>T568B</a:t>
            </a:r>
            <a:r>
              <a:rPr lang="en-US" sz="1400" kern="0" dirty="0">
                <a:solidFill>
                  <a:schemeClr val="folHlink"/>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thực</a:t>
            </a:r>
            <a:r>
              <a:rPr lang="en-US" sz="1400" kern="0" dirty="0">
                <a:solidFill>
                  <a:schemeClr val="folHlink"/>
                </a:solidFill>
                <a:cs typeface="+mn-cs"/>
              </a:rPr>
              <a:t> </a:t>
            </a:r>
            <a:r>
              <a:rPr lang="en-US" sz="1400" kern="0" dirty="0" err="1">
                <a:solidFill>
                  <a:schemeClr val="folHlink"/>
                </a:solidFill>
                <a:cs typeface="+mn-cs"/>
              </a:rPr>
              <a:t>tế</a:t>
            </a:r>
            <a:r>
              <a:rPr lang="en-US" sz="1400" kern="0" dirty="0">
                <a:solidFill>
                  <a:schemeClr val="folHlink"/>
                </a:solidFill>
                <a:cs typeface="+mn-cs"/>
              </a:rPr>
              <a:t> </a:t>
            </a:r>
            <a:r>
              <a:rPr lang="en-US" sz="1400" kern="0" dirty="0" err="1">
                <a:solidFill>
                  <a:schemeClr val="folHlink"/>
                </a:solidFill>
                <a:cs typeface="+mn-cs"/>
              </a:rPr>
              <a:t>hệ</a:t>
            </a:r>
            <a:r>
              <a:rPr lang="en-US" sz="1400" kern="0" dirty="0">
                <a:solidFill>
                  <a:schemeClr val="folHlink"/>
                </a:solidFill>
                <a:cs typeface="+mn-cs"/>
              </a:rPr>
              <a:t> </a:t>
            </a:r>
            <a:r>
              <a:rPr lang="en-US" sz="1400" kern="0" dirty="0" err="1">
                <a:solidFill>
                  <a:schemeClr val="folHlink"/>
                </a:solidFill>
                <a:cs typeface="+mn-cs"/>
              </a:rPr>
              <a:t>thống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còn</a:t>
            </a:r>
            <a:r>
              <a:rPr lang="en-US" sz="1400" kern="0" dirty="0">
                <a:solidFill>
                  <a:schemeClr val="folHlink"/>
                </a:solidFill>
                <a:cs typeface="+mn-cs"/>
              </a:rPr>
              <a:t> bao </a:t>
            </a:r>
            <a:r>
              <a:rPr lang="en-US" sz="1400" kern="0" dirty="0" err="1">
                <a:solidFill>
                  <a:schemeClr val="folHlink"/>
                </a:solidFill>
                <a:cs typeface="+mn-cs"/>
              </a:rPr>
              <a:t>gồm</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Wall Plate</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Patch panel (</a:t>
            </a:r>
            <a:r>
              <a:rPr lang="en-US" sz="1400" kern="0" dirty="0" err="1">
                <a:solidFill>
                  <a:schemeClr val="folHlink"/>
                </a:solidFill>
                <a:cs typeface="+mn-cs"/>
              </a:rPr>
              <a:t>đặt</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tủ</a:t>
            </a:r>
            <a:r>
              <a:rPr lang="en-US" sz="1400" kern="0" dirty="0">
                <a:solidFill>
                  <a:schemeClr val="folHlink"/>
                </a:solidFill>
                <a:cs typeface="+mn-cs"/>
              </a:rPr>
              <a:t> rack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nhảy</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kết</a:t>
            </a:r>
            <a:r>
              <a:rPr lang="en-US" sz="1400" kern="0" dirty="0">
                <a:solidFill>
                  <a:schemeClr val="folHlink"/>
                </a:solidFill>
                <a:cs typeface="+mn-cs"/>
              </a:rPr>
              <a:t> </a:t>
            </a:r>
            <a:r>
              <a:rPr lang="en-US" sz="1400" kern="0" dirty="0" err="1">
                <a:solidFill>
                  <a:schemeClr val="folHlink"/>
                </a:solidFill>
                <a:cs typeface="+mn-cs"/>
              </a:rPr>
              <a:t>nối</a:t>
            </a:r>
            <a:r>
              <a:rPr lang="en-US" sz="1400" kern="0" dirty="0">
                <a:solidFill>
                  <a:schemeClr val="folHlink"/>
                </a:solidFill>
                <a:cs typeface="+mn-cs"/>
              </a:rPr>
              <a:t> </a:t>
            </a:r>
            <a:r>
              <a:rPr lang="en-US" sz="1400" kern="0" dirty="0">
                <a:solidFill>
                  <a:schemeClr val="folHlink"/>
                </a:solidFill>
              </a:rPr>
              <a:t>Wall Plate </a:t>
            </a:r>
            <a:r>
              <a:rPr lang="en-US" sz="1400" kern="0" dirty="0" err="1">
                <a:solidFill>
                  <a:schemeClr val="folHlink"/>
                </a:solidFill>
              </a:rPr>
              <a:t>và</a:t>
            </a:r>
            <a:r>
              <a:rPr lang="en-US" sz="1400" kern="0" dirty="0">
                <a:solidFill>
                  <a:schemeClr val="folHlink"/>
                </a:solidFill>
              </a:rPr>
              <a:t> Patch panel</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Chiều</a:t>
            </a:r>
            <a:r>
              <a:rPr lang="en-US" sz="1400" kern="0" dirty="0">
                <a:solidFill>
                  <a:schemeClr val="folHlink"/>
                </a:solidFill>
                <a:cs typeface="+mn-cs"/>
              </a:rPr>
              <a:t> </a:t>
            </a:r>
            <a:r>
              <a:rPr lang="en-US" sz="1400" kern="0" dirty="0" err="1">
                <a:solidFill>
                  <a:schemeClr val="folHlink"/>
                </a:solidFill>
                <a:cs typeface="+mn-cs"/>
              </a:rPr>
              <a:t>dài</a:t>
            </a:r>
            <a:r>
              <a:rPr lang="en-US" sz="1400" kern="0" dirty="0">
                <a:solidFill>
                  <a:schemeClr val="folHlink"/>
                </a:solidFill>
                <a:cs typeface="+mn-cs"/>
              </a:rPr>
              <a:t> </a:t>
            </a:r>
            <a:r>
              <a:rPr lang="en-US" sz="1400" kern="0" dirty="0" err="1">
                <a:solidFill>
                  <a:schemeClr val="folHlink"/>
                </a:solidFill>
                <a:cs typeface="+mn-cs"/>
              </a:rPr>
              <a:t>tối</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(Cat5e): 100m = 3+90+3</a:t>
            </a:r>
            <a:r>
              <a:rPr lang="en-US" sz="1400" kern="0" dirty="0">
                <a:solidFill>
                  <a:srgbClr val="FF0000"/>
                </a:solidFill>
                <a:cs typeface="+mn-cs"/>
              </a:rPr>
              <a:t>+4 (</a:t>
            </a:r>
            <a:r>
              <a:rPr lang="en-US" sz="1400" kern="0" dirty="0" err="1">
                <a:solidFill>
                  <a:srgbClr val="FF0000"/>
                </a:solidFill>
                <a:cs typeface="+mn-cs"/>
              </a:rPr>
              <a:t>dự</a:t>
            </a:r>
            <a:r>
              <a:rPr lang="en-US" sz="1400" kern="0" dirty="0">
                <a:solidFill>
                  <a:srgbClr val="FF0000"/>
                </a:solidFill>
                <a:cs typeface="+mn-cs"/>
              </a:rPr>
              <a:t> </a:t>
            </a:r>
            <a:r>
              <a:rPr lang="en-US" sz="1400" kern="0" dirty="0" err="1">
                <a:solidFill>
                  <a:srgbClr val="FF0000"/>
                </a:solidFill>
                <a:cs typeface="+mn-cs"/>
              </a:rPr>
              <a:t>phòng</a:t>
            </a:r>
            <a:r>
              <a:rPr lang="en-US" sz="1400" kern="0" dirty="0">
                <a:solidFill>
                  <a:srgbClr val="FF0000"/>
                </a:solidFill>
                <a:cs typeface="+mn-cs"/>
              </a:rPr>
              <a:t>)</a:t>
            </a:r>
          </a:p>
        </p:txBody>
      </p:sp>
    </p:spTree>
    <p:extLst>
      <p:ext uri="{BB962C8B-B14F-4D97-AF65-F5344CB8AC3E}">
        <p14:creationId xmlns:p14="http://schemas.microsoft.com/office/powerpoint/2010/main" val="429398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0678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 phần tử kết nối (kết nối vật lý) với nhau thông qua Bus </a:t>
            </a:r>
            <a:r>
              <a:rPr lang="en-US" sz="1600" kern="0">
                <a:solidFill>
                  <a:srgbClr val="FF0000"/>
                </a:solidFill>
                <a:cs typeface="+mn-cs"/>
              </a:rPr>
              <a:t>dùng chung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Môi trường truyền dẫn:</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đồng xoắn đôi</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quang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đồng trục (hiện tại ít dùng)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Sử dụng mã đường truyền Manchester</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Sử dụng phương thức đa truy nhập cảm nhận sóng mang có phát hiện xung đột CSMA-CD</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 máy trạm tham gia mạng thông qua Card mạng NIC </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FF0000"/>
              </a:solidFill>
              <a:cs typeface="+mn-cs"/>
            </a:endParaRPr>
          </a:p>
        </p:txBody>
      </p:sp>
    </p:spTree>
    <p:extLst>
      <p:ext uri="{BB962C8B-B14F-4D97-AF65-F5344CB8AC3E}">
        <p14:creationId xmlns:p14="http://schemas.microsoft.com/office/powerpoint/2010/main" val="156053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4743450" cy="3390453"/>
          </a:xfrm>
          <a:prstGeom prst="rect">
            <a:avLst/>
          </a:prstGeom>
          <a:solidFill>
            <a:schemeClr val="bg2"/>
          </a:solidFill>
          <a:ln>
            <a:noFill/>
          </a:ln>
        </p:spPr>
      </p:pic>
    </p:spTree>
    <p:extLst>
      <p:ext uri="{BB962C8B-B14F-4D97-AF65-F5344CB8AC3E}">
        <p14:creationId xmlns:p14="http://schemas.microsoft.com/office/powerpoint/2010/main" val="285781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7325D135-E0F6-4208-BFF5-501F6417F366}"/>
              </a:ext>
            </a:extLst>
          </p:cNvPr>
          <p:cNvSpPr/>
          <p:nvPr/>
        </p:nvSpPr>
        <p:spPr>
          <a:xfrm>
            <a:off x="2234358" y="4810796"/>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pic>
        <p:nvPicPr>
          <p:cNvPr id="6" name="Picture 2">
            <a:extLst>
              <a:ext uri="{FF2B5EF4-FFF2-40B4-BE49-F238E27FC236}">
                <a16:creationId xmlns:a16="http://schemas.microsoft.com/office/drawing/2014/main" id="{71C1E64F-3D31-46E8-BBC5-16F2BA9DD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008"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D8116EC2-29C5-4BA0-94A6-CB1A44C3CF58}"/>
              </a:ext>
            </a:extLst>
          </p:cNvPr>
          <p:cNvSpPr/>
          <p:nvPr/>
        </p:nvSpPr>
        <p:spPr>
          <a:xfrm>
            <a:off x="5859366" y="4810796"/>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p>
        </p:txBody>
      </p:sp>
      <p:cxnSp>
        <p:nvCxnSpPr>
          <p:cNvPr id="8" name="Straight Connector 7">
            <a:extLst>
              <a:ext uri="{FF2B5EF4-FFF2-40B4-BE49-F238E27FC236}">
                <a16:creationId xmlns:a16="http://schemas.microsoft.com/office/drawing/2014/main" id="{9BD374BD-B03D-480B-9C7E-419B70AC190F}"/>
              </a:ext>
            </a:extLst>
          </p:cNvPr>
          <p:cNvCxnSpPr>
            <a:cxnSpLocks/>
            <a:stCxn id="2" idx="3"/>
            <a:endCxn id="7" idx="1"/>
          </p:cNvCxnSpPr>
          <p:nvPr/>
        </p:nvCxnSpPr>
        <p:spPr>
          <a:xfrm>
            <a:off x="4438650" y="4893000"/>
            <a:ext cx="142071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4302A00D-83EA-4ABB-AC70-2E976DFB1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1256232"/>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p>
          <a:p>
            <a:pPr>
              <a:lnSpc>
                <a:spcPct val="135000"/>
              </a:lnSpc>
              <a:spcBef>
                <a:spcPct val="35000"/>
              </a:spcBef>
              <a:buClr>
                <a:schemeClr val="accent2"/>
              </a:buClr>
              <a:defRPr/>
            </a:pPr>
            <a:r>
              <a:rPr lang="en-US" sz="1400" kern="0" dirty="0" err="1">
                <a:solidFill>
                  <a:srgbClr val="002060"/>
                </a:solidFill>
                <a:cs typeface="+mn-cs"/>
              </a:rPr>
              <a:t>Quá</a:t>
            </a:r>
            <a:r>
              <a:rPr lang="en-US" sz="1400" kern="0" dirty="0">
                <a:solidFill>
                  <a:srgbClr val="002060"/>
                </a:solidFill>
                <a:cs typeface="+mn-cs"/>
              </a:rPr>
              <a:t> </a:t>
            </a:r>
            <a:r>
              <a:rPr lang="en-US" sz="1400" kern="0" dirty="0" err="1">
                <a:solidFill>
                  <a:srgbClr val="002060"/>
                </a:solidFill>
                <a:cs typeface="+mn-cs"/>
              </a:rPr>
              <a:t>trình</a:t>
            </a:r>
            <a:r>
              <a:rPr lang="en-US" sz="1400" kern="0" dirty="0">
                <a:solidFill>
                  <a:srgbClr val="002060"/>
                </a:solidFill>
                <a:cs typeface="+mn-cs"/>
              </a:rPr>
              <a:t> </a:t>
            </a:r>
            <a:r>
              <a:rPr lang="en-US" sz="1400" kern="0" dirty="0" err="1">
                <a:solidFill>
                  <a:srgbClr val="002060"/>
                </a:solidFill>
                <a:cs typeface="+mn-cs"/>
              </a:rPr>
              <a:t>ví</a:t>
            </a:r>
            <a:r>
              <a:rPr lang="en-US" sz="1400" kern="0" dirty="0">
                <a:solidFill>
                  <a:srgbClr val="002060"/>
                </a:solidFill>
                <a:cs typeface="+mn-cs"/>
              </a:rPr>
              <a:t> </a:t>
            </a:r>
            <a:r>
              <a:rPr lang="en-US" sz="1400" kern="0" dirty="0" err="1">
                <a:solidFill>
                  <a:srgbClr val="002060"/>
                </a:solidFill>
                <a:cs typeface="+mn-cs"/>
              </a:rPr>
              <a:t>dụ</a:t>
            </a:r>
            <a:r>
              <a:rPr lang="en-US" sz="1400" kern="0" dirty="0">
                <a:solidFill>
                  <a:srgbClr val="002060"/>
                </a:solidFill>
                <a:cs typeface="+mn-cs"/>
              </a:rPr>
              <a:t> </a:t>
            </a:r>
            <a:r>
              <a:rPr lang="en-US" sz="1400" kern="0" dirty="0" err="1">
                <a:solidFill>
                  <a:srgbClr val="002060"/>
                </a:solidFill>
                <a:cs typeface="+mn-cs"/>
              </a:rPr>
              <a:t>khi</a:t>
            </a:r>
            <a:r>
              <a:rPr lang="en-US" sz="1400" kern="0" dirty="0">
                <a:solidFill>
                  <a:srgbClr val="002060"/>
                </a:solidFill>
                <a:cs typeface="+mn-cs"/>
              </a:rPr>
              <a:t> Host 1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thông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B1:Dữ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đóng</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highlight>
                  <a:srgbClr val="FFFF00"/>
                </a:highlight>
                <a:cs typeface="+mn-cs"/>
              </a:rPr>
              <a:t>khung</a:t>
            </a:r>
            <a:r>
              <a:rPr lang="en-US" sz="1400" kern="0" dirty="0">
                <a:solidFill>
                  <a:srgbClr val="002060"/>
                </a:solidFill>
                <a:cs typeface="+mn-cs"/>
              </a:rPr>
              <a:t> (Header + Information-I). </a:t>
            </a:r>
            <a:r>
              <a:rPr lang="en-US" sz="1400" kern="0" dirty="0" err="1">
                <a:solidFill>
                  <a:srgbClr val="002060"/>
                </a:solidFill>
                <a:cs typeface="+mn-cs"/>
              </a:rPr>
              <a:t>Trong</a:t>
            </a:r>
            <a:r>
              <a:rPr lang="en-US" sz="1400" kern="0" dirty="0">
                <a:solidFill>
                  <a:srgbClr val="002060"/>
                </a:solidFill>
                <a:cs typeface="+mn-cs"/>
              </a:rPr>
              <a:t> </a:t>
            </a:r>
            <a:r>
              <a:rPr lang="en-US" sz="1400" kern="0" dirty="0" err="1">
                <a:solidFill>
                  <a:srgbClr val="002060"/>
                </a:solidFill>
                <a:cs typeface="+mn-cs"/>
              </a:rPr>
              <a:t>đó</a:t>
            </a:r>
            <a:r>
              <a:rPr lang="en-US" sz="1400" kern="0" dirty="0">
                <a:solidFill>
                  <a:srgbClr val="002060"/>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Header (H) = </a:t>
            </a:r>
            <a:r>
              <a:rPr lang="en-US" sz="1400" kern="0" dirty="0" err="1">
                <a:solidFill>
                  <a:srgbClr val="002060"/>
                </a:solidFill>
                <a:cs typeface="+mn-cs"/>
              </a:rPr>
              <a:t>Addreess</a:t>
            </a:r>
            <a:r>
              <a:rPr lang="en-US" sz="1400" kern="0" dirty="0">
                <a:solidFill>
                  <a:srgbClr val="002060"/>
                </a:solidFill>
                <a:cs typeface="+mn-cs"/>
              </a:rPr>
              <a:t> (A) + Control (C)</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Phần</a:t>
            </a:r>
            <a:r>
              <a:rPr lang="en-US" sz="1400" kern="0" dirty="0">
                <a:solidFill>
                  <a:srgbClr val="002060"/>
                </a:solidFill>
                <a:cs typeface="+mn-cs"/>
              </a:rPr>
              <a:t> Address  </a:t>
            </a:r>
            <a:r>
              <a:rPr lang="en-US" sz="1400" kern="0" dirty="0" err="1">
                <a:solidFill>
                  <a:srgbClr val="002060"/>
                </a:solidFill>
                <a:cs typeface="+mn-cs"/>
              </a:rPr>
              <a:t>của</a:t>
            </a:r>
            <a:r>
              <a:rPr lang="en-US" sz="1400" kern="0" dirty="0">
                <a:solidFill>
                  <a:srgbClr val="002060"/>
                </a:solidFill>
                <a:cs typeface="+mn-cs"/>
              </a:rPr>
              <a:t> Header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MACn</a:t>
            </a:r>
            <a:r>
              <a:rPr lang="en-US" sz="1400" kern="0" dirty="0">
                <a:solidFill>
                  <a:srgbClr val="002060"/>
                </a:solidFill>
                <a:cs typeface="+mn-cs"/>
              </a:rPr>
              <a:t> = MAC1, </a:t>
            </a:r>
            <a:r>
              <a:rPr lang="en-US" sz="1400" kern="0" dirty="0" err="1">
                <a:solidFill>
                  <a:srgbClr val="002060"/>
                </a:solidFill>
                <a:cs typeface="+mn-cs"/>
              </a:rPr>
              <a:t>MACđ</a:t>
            </a:r>
            <a:r>
              <a:rPr lang="en-US" sz="1400" kern="0" dirty="0">
                <a:solidFill>
                  <a:srgbClr val="002060"/>
                </a:solidFill>
                <a:cs typeface="+mn-cs"/>
              </a:rPr>
              <a:t> = MAC3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B2: </a:t>
            </a:r>
            <a:r>
              <a:rPr lang="en-US" sz="1400" kern="0" dirty="0" err="1">
                <a:solidFill>
                  <a:srgbClr val="002060"/>
                </a:solidFill>
                <a:cs typeface="+mn-cs"/>
              </a:rPr>
              <a:t>Khung</a:t>
            </a:r>
            <a:r>
              <a:rPr lang="en-US" sz="1400" kern="0" dirty="0">
                <a:solidFill>
                  <a:srgbClr val="002060"/>
                </a:solidFill>
                <a:cs typeface="+mn-cs"/>
              </a:rPr>
              <a:t> </a:t>
            </a:r>
            <a:r>
              <a:rPr lang="en-US" sz="1400" kern="0" dirty="0" err="1">
                <a:solidFill>
                  <a:srgbClr val="002060"/>
                </a:solidFill>
                <a:cs typeface="+mn-cs"/>
              </a:rPr>
              <a:t>dữ</a:t>
            </a:r>
            <a:r>
              <a:rPr lang="en-US" sz="1400" kern="0" dirty="0">
                <a:solidFill>
                  <a:srgbClr val="002060"/>
                </a:solidFill>
                <a:cs typeface="+mn-cs"/>
              </a:rPr>
              <a:t>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Card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Bus </a:t>
            </a:r>
            <a:r>
              <a:rPr lang="en-US" sz="1400" kern="0" dirty="0" err="1">
                <a:solidFill>
                  <a:srgbClr val="002060"/>
                </a:solidFill>
                <a:cs typeface="+mn-cs"/>
              </a:rPr>
              <a:t>dưới</a:t>
            </a:r>
            <a:r>
              <a:rPr lang="en-US" sz="1400" kern="0" dirty="0">
                <a:solidFill>
                  <a:srgbClr val="002060"/>
                </a:solidFill>
                <a:cs typeface="+mn-cs"/>
              </a:rPr>
              <a:t> </a:t>
            </a:r>
            <a:r>
              <a:rPr lang="en-US" sz="1400" kern="0" dirty="0" err="1">
                <a:solidFill>
                  <a:srgbClr val="002060"/>
                </a:solidFill>
                <a:cs typeface="+mn-cs"/>
              </a:rPr>
              <a:t>dạng</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mã</a:t>
            </a:r>
            <a:r>
              <a:rPr lang="en-US" sz="1400" kern="0" dirty="0">
                <a:solidFill>
                  <a:srgbClr val="002060"/>
                </a:solidFill>
                <a:cs typeface="+mn-cs"/>
              </a:rPr>
              <a:t> Manchester</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B3: Bus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và</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tới</a:t>
            </a:r>
            <a:r>
              <a:rPr lang="en-US" sz="1400" kern="0" dirty="0">
                <a:solidFill>
                  <a:srgbClr val="002060"/>
                </a:solidFill>
                <a:cs typeface="+mn-cs"/>
              </a:rPr>
              <a:t>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(bao </a:t>
            </a:r>
            <a:r>
              <a:rPr lang="en-US" sz="1400" kern="0" dirty="0" err="1">
                <a:solidFill>
                  <a:srgbClr val="002060"/>
                </a:solidFill>
                <a:cs typeface="+mn-cs"/>
              </a:rPr>
              <a:t>gồm</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Host 1)</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Host </a:t>
            </a:r>
            <a:r>
              <a:rPr lang="en-US" sz="1400" kern="0" dirty="0" err="1">
                <a:solidFill>
                  <a:srgbClr val="002060"/>
                </a:solidFill>
                <a:cs typeface="+mn-cs"/>
              </a:rPr>
              <a:t>đều</a:t>
            </a:r>
            <a:r>
              <a:rPr lang="en-US" sz="1400" kern="0" dirty="0">
                <a:solidFill>
                  <a:srgbClr val="002060"/>
                </a:solidFill>
                <a:cs typeface="+mn-cs"/>
              </a:rPr>
              <a:t>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Tại</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so </a:t>
            </a:r>
            <a:r>
              <a:rPr lang="en-US" sz="1400" kern="0" dirty="0" err="1">
                <a:solidFill>
                  <a:srgbClr val="002060"/>
                </a:solidFill>
                <a:cs typeface="+mn-cs"/>
              </a:rPr>
              <a:t>sánh</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MAC </a:t>
            </a:r>
            <a:r>
              <a:rPr lang="en-US" sz="1400" kern="0" dirty="0" err="1">
                <a:solidFill>
                  <a:srgbClr val="002060"/>
                </a:solidFill>
                <a:cs typeface="+mn-cs"/>
              </a:rPr>
              <a:t>của</a:t>
            </a:r>
            <a:r>
              <a:rPr lang="en-US" sz="1400" kern="0" dirty="0">
                <a:solidFill>
                  <a:srgbClr val="002060"/>
                </a:solidFill>
                <a:cs typeface="+mn-cs"/>
              </a:rPr>
              <a:t>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B4.1: </a:t>
            </a:r>
            <a:r>
              <a:rPr lang="en-US" sz="1400" kern="0" dirty="0" err="1">
                <a:solidFill>
                  <a:srgbClr val="002060"/>
                </a:solidFill>
                <a:cs typeface="+mn-cs"/>
              </a:rPr>
              <a:t>Nếu</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khác</a:t>
            </a:r>
            <a:r>
              <a:rPr lang="en-US" sz="1400" kern="0" dirty="0">
                <a:solidFill>
                  <a:srgbClr val="002060"/>
                </a:solidFill>
                <a:cs typeface="+mn-cs"/>
              </a:rPr>
              <a:t> MAC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-&gt;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bị</a:t>
            </a:r>
            <a:r>
              <a:rPr lang="en-US" sz="1400" kern="0" dirty="0">
                <a:solidFill>
                  <a:srgbClr val="002060"/>
                </a:solidFill>
                <a:cs typeface="+mn-cs"/>
              </a:rPr>
              <a:t> </a:t>
            </a:r>
            <a:r>
              <a:rPr lang="en-US" sz="1400" kern="0" dirty="0" err="1">
                <a:solidFill>
                  <a:srgbClr val="002060"/>
                </a:solidFill>
                <a:cs typeface="+mn-cs"/>
              </a:rPr>
              <a:t>loại</a:t>
            </a:r>
            <a:r>
              <a:rPr lang="en-US" sz="1400" kern="0" dirty="0">
                <a:solidFill>
                  <a:srgbClr val="002060"/>
                </a:solidFill>
                <a:cs typeface="+mn-cs"/>
              </a:rPr>
              <a:t> </a:t>
            </a:r>
            <a:r>
              <a:rPr lang="en-US" sz="1400" kern="0" dirty="0" err="1">
                <a:solidFill>
                  <a:srgbClr val="002060"/>
                </a:solidFill>
                <a:cs typeface="+mn-cs"/>
              </a:rPr>
              <a:t>bỏ</a:t>
            </a:r>
            <a:r>
              <a:rPr lang="en-US" sz="1400" kern="0" dirty="0">
                <a:solidFill>
                  <a:srgbClr val="002060"/>
                </a:solidFill>
                <a:cs typeface="+mn-cs"/>
              </a:rPr>
              <a:t> (Host 1, 2, 4,5)</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B4.2: </a:t>
            </a:r>
            <a:r>
              <a:rPr lang="en-US" sz="1400" kern="0" dirty="0" err="1">
                <a:solidFill>
                  <a:srgbClr val="002060"/>
                </a:solidFill>
              </a:rPr>
              <a:t>Nếu</a:t>
            </a:r>
            <a:r>
              <a:rPr lang="en-US" sz="1400" kern="0" dirty="0">
                <a:solidFill>
                  <a:srgbClr val="002060"/>
                </a:solidFill>
              </a:rPr>
              <a:t> </a:t>
            </a:r>
            <a:r>
              <a:rPr lang="en-US" sz="1400" kern="0" dirty="0" err="1">
                <a:solidFill>
                  <a:srgbClr val="002060"/>
                </a:solidFill>
              </a:rPr>
              <a:t>MACđ</a:t>
            </a:r>
            <a:r>
              <a:rPr lang="en-US" sz="1400" kern="0" dirty="0">
                <a:solidFill>
                  <a:srgbClr val="002060"/>
                </a:solidFill>
              </a:rPr>
              <a:t> </a:t>
            </a:r>
            <a:r>
              <a:rPr lang="en-US" sz="1400" kern="0" dirty="0" err="1">
                <a:solidFill>
                  <a:srgbClr val="002060"/>
                </a:solidFill>
              </a:rPr>
              <a:t>bằng</a:t>
            </a:r>
            <a:r>
              <a:rPr lang="en-US" sz="1400" kern="0" dirty="0">
                <a:solidFill>
                  <a:srgbClr val="002060"/>
                </a:solidFill>
              </a:rPr>
              <a:t> MAC </a:t>
            </a:r>
            <a:r>
              <a:rPr lang="en-US" sz="1400" kern="0" dirty="0" err="1">
                <a:solidFill>
                  <a:srgbClr val="002060"/>
                </a:solidFill>
              </a:rPr>
              <a:t>chính</a:t>
            </a:r>
            <a:r>
              <a:rPr lang="en-US" sz="1400" kern="0" dirty="0">
                <a:solidFill>
                  <a:srgbClr val="002060"/>
                </a:solidFill>
              </a:rPr>
              <a:t> </a:t>
            </a:r>
            <a:r>
              <a:rPr lang="en-US" sz="1400" kern="0" dirty="0" err="1">
                <a:solidFill>
                  <a:srgbClr val="002060"/>
                </a:solidFill>
              </a:rPr>
              <a:t>nó</a:t>
            </a:r>
            <a:r>
              <a:rPr lang="en-US" sz="1400" kern="0" dirty="0">
                <a:solidFill>
                  <a:srgbClr val="002060"/>
                </a:solidFill>
              </a:rPr>
              <a:t> -&gt; </a:t>
            </a:r>
            <a:r>
              <a:rPr lang="en-US" sz="1400" kern="0" dirty="0" err="1">
                <a:solidFill>
                  <a:srgbClr val="002060"/>
                </a:solidFill>
              </a:rPr>
              <a:t>khung</a:t>
            </a:r>
            <a:r>
              <a:rPr lang="en-US" sz="1400" kern="0" dirty="0">
                <a:solidFill>
                  <a:srgbClr val="002060"/>
                </a:solidFill>
              </a:rPr>
              <a:t> tin </a:t>
            </a:r>
            <a:r>
              <a:rPr lang="en-US" sz="1400" kern="0" dirty="0" err="1">
                <a:solidFill>
                  <a:srgbClr val="002060"/>
                </a:solidFill>
              </a:rPr>
              <a:t>được</a:t>
            </a:r>
            <a:r>
              <a:rPr lang="en-US" sz="1400" kern="0" dirty="0">
                <a:solidFill>
                  <a:srgbClr val="002060"/>
                </a:solidFill>
              </a:rPr>
              <a:t> </a:t>
            </a:r>
            <a:r>
              <a:rPr lang="en-US" sz="1400" kern="0" dirty="0" err="1">
                <a:solidFill>
                  <a:srgbClr val="002060"/>
                </a:solidFill>
              </a:rPr>
              <a:t>chấp</a:t>
            </a:r>
            <a:r>
              <a:rPr lang="en-US" sz="1400" kern="0" dirty="0">
                <a:solidFill>
                  <a:srgbClr val="002060"/>
                </a:solidFill>
              </a:rPr>
              <a:t> </a:t>
            </a:r>
            <a:r>
              <a:rPr lang="en-US" sz="1400" kern="0" dirty="0" err="1">
                <a:solidFill>
                  <a:srgbClr val="002060"/>
                </a:solidFill>
              </a:rPr>
              <a:t>nhận</a:t>
            </a:r>
            <a:r>
              <a:rPr lang="en-US" sz="1400" kern="0" dirty="0">
                <a:solidFill>
                  <a:srgbClr val="002060"/>
                </a:solidFill>
              </a:rPr>
              <a:t> (Host 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B5: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quả</a:t>
            </a:r>
            <a:r>
              <a:rPr lang="en-US" sz="1400" kern="0" dirty="0">
                <a:solidFill>
                  <a:srgbClr val="002060"/>
                </a:solidFill>
                <a:cs typeface="+mn-cs"/>
              </a:rPr>
              <a:t>: Host 1 </a:t>
            </a:r>
            <a:r>
              <a:rPr lang="en-US" sz="1400" kern="0" dirty="0" err="1">
                <a:solidFill>
                  <a:srgbClr val="002060"/>
                </a:solidFill>
                <a:cs typeface="+mn-cs"/>
              </a:rPr>
              <a:t>đã</a:t>
            </a:r>
            <a:r>
              <a:rPr lang="en-US" sz="1400" kern="0" dirty="0">
                <a:solidFill>
                  <a:srgbClr val="002060"/>
                </a:solidFill>
                <a:cs typeface="+mn-cs"/>
              </a:rPr>
              <a:t>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cs typeface="+mn-cs"/>
              </a:rPr>
              <a:t>công</a:t>
            </a:r>
            <a:r>
              <a:rPr lang="en-US" sz="1400" kern="0" dirty="0">
                <a:solidFill>
                  <a:srgbClr val="002060"/>
                </a:solidFill>
                <a:cs typeface="+mn-cs"/>
              </a:rPr>
              <a:t> 1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p>
        </p:txBody>
      </p:sp>
    </p:spTree>
    <p:extLst>
      <p:ext uri="{BB962C8B-B14F-4D97-AF65-F5344CB8AC3E}">
        <p14:creationId xmlns:p14="http://schemas.microsoft.com/office/powerpoint/2010/main" val="153158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a:lnSpc>
                <a:spcPct val="135000"/>
              </a:lnSpc>
              <a:spcBef>
                <a:spcPct val="35000"/>
              </a:spcBef>
              <a:buClr>
                <a:schemeClr val="accent2"/>
              </a:buClr>
              <a:defRPr/>
            </a:pPr>
            <a:r>
              <a:rPr lang="en-US" sz="1600" kern="0">
                <a:solidFill>
                  <a:srgbClr val="002060"/>
                </a:solidFill>
                <a:cs typeface="+mn-cs"/>
              </a:rPr>
              <a:t>Hiện tượng xung đột và cách giải quyết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Hiện tượng </a:t>
            </a:r>
            <a:r>
              <a:rPr lang="en-US" sz="1600" kern="0">
                <a:solidFill>
                  <a:srgbClr val="FF0000"/>
                </a:solidFill>
                <a:cs typeface="+mn-cs"/>
              </a:rPr>
              <a:t>xung đột</a:t>
            </a:r>
            <a:r>
              <a:rPr lang="en-US" sz="1600" kern="0">
                <a:solidFill>
                  <a:srgbClr val="002060"/>
                </a:solidFill>
                <a:cs typeface="+mn-cs"/>
              </a:rPr>
              <a:t> xảy ra khi có nhiều hơn 1 trạm gửi chuỗi bit vào Bus (</a:t>
            </a:r>
            <a:r>
              <a:rPr lang="en-US" sz="1600" kern="0">
                <a:solidFill>
                  <a:srgbClr val="FF0000"/>
                </a:solidFill>
                <a:cs typeface="+mn-cs"/>
              </a:rPr>
              <a:t>Host 1, Host 2</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hiện tượng xung đột xảy ra, tất cả các chuỗi bít đều không truyền dc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Cách phát hiện xung đột: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các trạm phát chuỗi bit vào Bus thì lắng nghe chuỗi bít phản hồi</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Trạm phát sẽ thực hiện so sánh giá trị của 02 chuỗi bit này</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Nếu giống nhau -&gt; không có xung đột trong Bus</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Nếu khác nau -&gt; có xung đột trong Bus</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Cách giải quyết xung đột: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phát hiện ra xung đột thì ngừng phát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Chờ sau khoảng thời gian n (ngẫu nhiên)x t (hằng số thời gian) thì phát lại, với hy vọng lần phát sau không bị xung đột</a:t>
            </a:r>
          </a:p>
        </p:txBody>
      </p:sp>
    </p:spTree>
    <p:extLst>
      <p:ext uri="{BB962C8B-B14F-4D97-AF65-F5344CB8AC3E}">
        <p14:creationId xmlns:p14="http://schemas.microsoft.com/office/powerpoint/2010/main" val="332292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Cách thức dạy và học</a:t>
            </a:r>
            <a:endParaRPr lang="en-US" sz="2400" b="1" dirty="0">
              <a:solidFill>
                <a:schemeClr val="accent2"/>
              </a:solidFill>
            </a:endParaRPr>
          </a:p>
        </p:txBody>
      </p:sp>
      <p:sp>
        <p:nvSpPr>
          <p:cNvPr id="5"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Online </a:t>
            </a:r>
            <a:r>
              <a:rPr lang="en-US" sz="1600" kern="0" dirty="0" err="1">
                <a:solidFill>
                  <a:schemeClr val="folHlink"/>
                </a:solidFill>
                <a:cs typeface="+mn-cs"/>
              </a:rPr>
              <a:t>theo</a:t>
            </a:r>
            <a:r>
              <a:rPr lang="en-US" sz="1600" kern="0" dirty="0">
                <a:solidFill>
                  <a:schemeClr val="folHlink"/>
                </a:solidFill>
                <a:cs typeface="+mn-cs"/>
              </a:rPr>
              <a:t> </a:t>
            </a:r>
            <a:r>
              <a:rPr lang="en-US" sz="1600" kern="0" dirty="0" err="1">
                <a:solidFill>
                  <a:schemeClr val="folHlink"/>
                </a:solidFill>
                <a:cs typeface="+mn-cs"/>
              </a:rPr>
              <a:t>lịch</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a:t>
            </a:r>
            <a:r>
              <a:rPr lang="en-US" sz="1600" kern="0" dirty="0" err="1">
                <a:solidFill>
                  <a:schemeClr val="folHlink"/>
                </a:solidFill>
                <a:cs typeface="+mn-cs"/>
              </a:rPr>
              <a:t>phòng</a:t>
            </a:r>
            <a:r>
              <a:rPr lang="en-US" sz="1600" kern="0" dirty="0">
                <a:solidFill>
                  <a:schemeClr val="folHlink"/>
                </a:solidFill>
                <a:cs typeface="+mn-cs"/>
              </a:rPr>
              <a:t> </a:t>
            </a:r>
            <a:r>
              <a:rPr lang="en-US" sz="1600" kern="0" dirty="0" err="1">
                <a:solidFill>
                  <a:schemeClr val="folHlink"/>
                </a:solidFill>
                <a:cs typeface="+mn-cs"/>
              </a:rPr>
              <a:t>giáo</a:t>
            </a:r>
            <a:r>
              <a:rPr lang="en-US" sz="1600" kern="0" dirty="0">
                <a:solidFill>
                  <a:schemeClr val="folHlink"/>
                </a:solidFill>
                <a:cs typeface="+mn-cs"/>
              </a:rPr>
              <a:t> </a:t>
            </a:r>
            <a:r>
              <a:rPr lang="en-US" sz="1600" kern="0" dirty="0" err="1">
                <a:solidFill>
                  <a:schemeClr val="folHlink"/>
                </a:solidFill>
                <a:cs typeface="+mn-cs"/>
              </a:rPr>
              <a:t>vụ</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Đề</a:t>
            </a:r>
            <a:r>
              <a:rPr lang="en-US" sz="1600" kern="0" dirty="0">
                <a:solidFill>
                  <a:schemeClr val="folHlink"/>
                </a:solidFill>
                <a:cs typeface="+mn-cs"/>
              </a:rPr>
              <a:t> </a:t>
            </a:r>
            <a:r>
              <a:rPr lang="en-US" sz="1600" kern="0" dirty="0" err="1">
                <a:solidFill>
                  <a:schemeClr val="folHlink"/>
                </a:solidFill>
                <a:cs typeface="+mn-cs"/>
              </a:rPr>
              <a:t>cử</a:t>
            </a:r>
            <a:r>
              <a:rPr lang="en-US" sz="1600" kern="0" dirty="0">
                <a:solidFill>
                  <a:schemeClr val="folHlink"/>
                </a:solidFill>
                <a:cs typeface="+mn-cs"/>
              </a:rPr>
              <a:t> </a:t>
            </a:r>
            <a:r>
              <a:rPr lang="en-US" sz="1600" kern="0" dirty="0" err="1">
                <a:solidFill>
                  <a:schemeClr val="folHlink"/>
                </a:solidFill>
                <a:cs typeface="+mn-cs"/>
              </a:rPr>
              <a:t>nhóm</a:t>
            </a:r>
            <a:r>
              <a:rPr lang="en-US" sz="1600" kern="0" dirty="0">
                <a:solidFill>
                  <a:schemeClr val="folHlink"/>
                </a:solidFill>
                <a:cs typeface="+mn-cs"/>
              </a:rPr>
              <a:t> </a:t>
            </a:r>
            <a:r>
              <a:rPr lang="en-US" sz="1600" kern="0" dirty="0" err="1">
                <a:solidFill>
                  <a:schemeClr val="folHlink"/>
                </a:solidFill>
                <a:cs typeface="+mn-cs"/>
              </a:rPr>
              <a:t>trưởng</a:t>
            </a:r>
            <a:r>
              <a:rPr lang="en-US" sz="1600" kern="0" dirty="0">
                <a:solidFill>
                  <a:schemeClr val="folHlink"/>
                </a:solidFill>
                <a:cs typeface="+mn-cs"/>
              </a:rPr>
              <a:t> (01</a:t>
            </a:r>
            <a:r>
              <a:rPr lang="en-US" sz="1600" kern="0">
                <a:solidFill>
                  <a:schemeClr val="folHlink"/>
                </a:solidFill>
                <a:cs typeface="+mn-cs"/>
              </a:rPr>
              <a:t>): Nguyễn Gia Bách 0867951733</a:t>
            </a:r>
            <a:endParaRPr lang="en-US" sz="1600" kern="0" dirty="0">
              <a:solidFill>
                <a:srgbClr val="FF0000"/>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Đề</a:t>
            </a:r>
            <a:r>
              <a:rPr lang="en-US" sz="1600" kern="0" dirty="0">
                <a:solidFill>
                  <a:schemeClr val="folHlink"/>
                </a:solidFill>
                <a:cs typeface="+mn-cs"/>
              </a:rPr>
              <a:t> </a:t>
            </a:r>
            <a:r>
              <a:rPr lang="en-US" sz="1600" kern="0" dirty="0" err="1">
                <a:solidFill>
                  <a:schemeClr val="folHlink"/>
                </a:solidFill>
                <a:cs typeface="+mn-cs"/>
              </a:rPr>
              <a:t>cử</a:t>
            </a:r>
            <a:r>
              <a:rPr lang="en-US" sz="1600" kern="0" dirty="0">
                <a:solidFill>
                  <a:schemeClr val="folHlink"/>
                </a:solidFill>
                <a:cs typeface="+mn-cs"/>
              </a:rPr>
              <a:t> </a:t>
            </a:r>
            <a:r>
              <a:rPr lang="en-US" sz="1600" kern="0" dirty="0" err="1">
                <a:solidFill>
                  <a:schemeClr val="folHlink"/>
                </a:solidFill>
                <a:cs typeface="+mn-cs"/>
              </a:rPr>
              <a:t>nhóm</a:t>
            </a:r>
            <a:r>
              <a:rPr lang="en-US" sz="1600" kern="0" dirty="0">
                <a:solidFill>
                  <a:schemeClr val="folHlink"/>
                </a:solidFill>
                <a:cs typeface="+mn-cs"/>
              </a:rPr>
              <a:t> </a:t>
            </a:r>
            <a:r>
              <a:rPr lang="en-US" sz="1600" kern="0" dirty="0" err="1">
                <a:solidFill>
                  <a:schemeClr val="folHlink"/>
                </a:solidFill>
                <a:cs typeface="+mn-cs"/>
              </a:rPr>
              <a:t>phó</a:t>
            </a:r>
            <a:r>
              <a:rPr lang="en-US" sz="1600" kern="0" dirty="0">
                <a:solidFill>
                  <a:schemeClr val="folHlink"/>
                </a:solidFill>
                <a:cs typeface="+mn-cs"/>
              </a:rPr>
              <a:t> (</a:t>
            </a:r>
            <a:r>
              <a:rPr lang="en-US" sz="1600" kern="0">
                <a:solidFill>
                  <a:schemeClr val="folHlink"/>
                </a:solidFill>
                <a:cs typeface="+mn-cs"/>
              </a:rPr>
              <a:t>01): Nguyễn Thu Hương 0968329872</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a:solidFill>
                  <a:schemeClr val="folHlink"/>
                </a:solidFill>
                <a:cs typeface="+mn-cs"/>
              </a:rPr>
              <a:t>Trên </a:t>
            </a:r>
            <a:r>
              <a:rPr lang="en-US" sz="1600" kern="0" dirty="0" err="1">
                <a:solidFill>
                  <a:schemeClr val="folHlink"/>
                </a:solidFill>
                <a:cs typeface="+mn-cs"/>
              </a:rPr>
              <a:t>TranS</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Mặc</a:t>
            </a:r>
            <a:r>
              <a:rPr lang="en-US" sz="1600" kern="0" dirty="0">
                <a:solidFill>
                  <a:schemeClr val="folHlink"/>
                </a:solidFill>
                <a:cs typeface="+mn-cs"/>
              </a:rPr>
              <a:t> </a:t>
            </a:r>
            <a:r>
              <a:rPr lang="en-US" sz="1600" kern="0" dirty="0" err="1">
                <a:solidFill>
                  <a:schemeClr val="folHlink"/>
                </a:solidFill>
                <a:cs typeface="+mn-cs"/>
              </a:rPr>
              <a:t>định</a:t>
            </a:r>
            <a:endParaRPr lang="en-US" sz="1600" kern="0" dirty="0">
              <a:solidFill>
                <a:schemeClr val="folHlink"/>
              </a:solidFill>
              <a:cs typeface="+mn-cs"/>
            </a:endParaRPr>
          </a:p>
          <a:p>
            <a:pPr marL="1384300" lvl="2"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Tắt</a:t>
            </a:r>
            <a:r>
              <a:rPr lang="en-US" sz="1600" kern="0" dirty="0">
                <a:solidFill>
                  <a:schemeClr val="folHlink"/>
                </a:solidFill>
                <a:cs typeface="+mn-cs"/>
              </a:rPr>
              <a:t> Cam</a:t>
            </a:r>
          </a:p>
          <a:p>
            <a:pPr marL="1384300" lvl="2"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Tắt</a:t>
            </a:r>
            <a:r>
              <a:rPr lang="en-US" sz="1600" kern="0" dirty="0">
                <a:solidFill>
                  <a:schemeClr val="folHlink"/>
                </a:solidFill>
                <a:cs typeface="+mn-cs"/>
              </a:rPr>
              <a:t> Mic</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Chỉ</a:t>
            </a:r>
            <a:r>
              <a:rPr lang="en-US" sz="1600" kern="0" dirty="0">
                <a:solidFill>
                  <a:schemeClr val="folHlink"/>
                </a:solidFill>
                <a:cs typeface="+mn-cs"/>
              </a:rPr>
              <a:t> </a:t>
            </a:r>
            <a:r>
              <a:rPr lang="en-US" sz="1600" kern="0" dirty="0" err="1">
                <a:solidFill>
                  <a:schemeClr val="folHlink"/>
                </a:solidFill>
                <a:cs typeface="+mn-cs"/>
              </a:rPr>
              <a:t>khi</a:t>
            </a:r>
            <a:r>
              <a:rPr lang="en-US" sz="1600" kern="0" dirty="0">
                <a:solidFill>
                  <a:schemeClr val="folHlink"/>
                </a:solidFill>
                <a:cs typeface="+mn-cs"/>
              </a:rPr>
              <a:t> </a:t>
            </a:r>
            <a:r>
              <a:rPr lang="en-US" sz="1600" kern="0" dirty="0" err="1">
                <a:solidFill>
                  <a:schemeClr val="folHlink"/>
                </a:solidFill>
                <a:cs typeface="+mn-cs"/>
              </a:rPr>
              <a:t>cần</a:t>
            </a:r>
            <a:r>
              <a:rPr lang="en-US" sz="1600" kern="0" dirty="0">
                <a:solidFill>
                  <a:schemeClr val="folHlink"/>
                </a:solidFill>
                <a:cs typeface="+mn-cs"/>
              </a:rPr>
              <a:t> </a:t>
            </a:r>
            <a:r>
              <a:rPr lang="en-US" sz="1600" kern="0" dirty="0" err="1">
                <a:solidFill>
                  <a:schemeClr val="folHlink"/>
                </a:solidFill>
                <a:cs typeface="+mn-cs"/>
              </a:rPr>
              <a:t>thiết</a:t>
            </a:r>
            <a:r>
              <a:rPr lang="en-US" sz="1600" kern="0" dirty="0">
                <a:solidFill>
                  <a:schemeClr val="folHlink"/>
                </a:solidFill>
                <a:cs typeface="+mn-cs"/>
              </a:rPr>
              <a:t> </a:t>
            </a:r>
            <a:r>
              <a:rPr lang="en-US" sz="1600" kern="0" dirty="0" err="1">
                <a:solidFill>
                  <a:schemeClr val="folHlink"/>
                </a:solidFill>
                <a:cs typeface="+mn-cs"/>
              </a:rPr>
              <a:t>hoặc</a:t>
            </a:r>
            <a:r>
              <a:rPr lang="en-US" sz="1600" kern="0" dirty="0">
                <a:solidFill>
                  <a:schemeClr val="folHlink"/>
                </a:solidFill>
                <a:cs typeface="+mn-cs"/>
              </a:rPr>
              <a:t> </a:t>
            </a:r>
            <a:r>
              <a:rPr lang="en-US" sz="1600" kern="0" dirty="0" err="1">
                <a:solidFill>
                  <a:schemeClr val="folHlink"/>
                </a:solidFill>
                <a:cs typeface="+mn-cs"/>
              </a:rPr>
              <a:t>có</a:t>
            </a:r>
            <a:r>
              <a:rPr lang="en-US" sz="1600" kern="0" dirty="0">
                <a:solidFill>
                  <a:schemeClr val="folHlink"/>
                </a:solidFill>
                <a:cs typeface="+mn-cs"/>
              </a:rPr>
              <a:t> </a:t>
            </a:r>
            <a:r>
              <a:rPr lang="en-US" sz="1600" kern="0" dirty="0" err="1">
                <a:solidFill>
                  <a:schemeClr val="folHlink"/>
                </a:solidFill>
                <a:cs typeface="+mn-cs"/>
              </a:rPr>
              <a:t>chỉ</a:t>
            </a:r>
            <a:r>
              <a:rPr lang="en-US" sz="1600" kern="0" dirty="0">
                <a:solidFill>
                  <a:schemeClr val="folHlink"/>
                </a:solidFill>
                <a:cs typeface="+mn-cs"/>
              </a:rPr>
              <a:t> </a:t>
            </a:r>
            <a:r>
              <a:rPr lang="en-US" sz="1600" kern="0" dirty="0" err="1">
                <a:solidFill>
                  <a:schemeClr val="folHlink"/>
                </a:solidFill>
                <a:cs typeface="+mn-cs"/>
              </a:rPr>
              <a:t>thị</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a:t>
            </a:r>
            <a:r>
              <a:rPr lang="en-US" sz="1600" kern="0" dirty="0" err="1">
                <a:solidFill>
                  <a:schemeClr val="folHlink"/>
                </a:solidFill>
                <a:cs typeface="+mn-cs"/>
              </a:rPr>
              <a:t>giảng</a:t>
            </a:r>
            <a:r>
              <a:rPr lang="en-US" sz="1600" kern="0" dirty="0">
                <a:solidFill>
                  <a:schemeClr val="folHlink"/>
                </a:solidFill>
                <a:cs typeface="+mn-cs"/>
              </a:rPr>
              <a:t> </a:t>
            </a:r>
            <a:r>
              <a:rPr lang="en-US" sz="1600" kern="0" dirty="0" err="1">
                <a:solidFill>
                  <a:schemeClr val="folHlink"/>
                </a:solidFill>
                <a:cs typeface="+mn-cs"/>
              </a:rPr>
              <a:t>viên</a:t>
            </a:r>
            <a:r>
              <a:rPr lang="en-US" sz="1600" kern="0" dirty="0">
                <a:solidFill>
                  <a:schemeClr val="folHlink"/>
                </a:solidFill>
                <a:cs typeface="+mn-cs"/>
              </a:rPr>
              <a:t> </a:t>
            </a:r>
            <a:r>
              <a:rPr lang="en-US" sz="1600" kern="0" dirty="0" err="1">
                <a:solidFill>
                  <a:schemeClr val="folHlink"/>
                </a:solidFill>
                <a:cs typeface="+mn-cs"/>
              </a:rPr>
              <a:t>thì</a:t>
            </a:r>
            <a:r>
              <a:rPr lang="en-US" sz="1600" kern="0" dirty="0">
                <a:solidFill>
                  <a:schemeClr val="folHlink"/>
                </a:solidFill>
                <a:cs typeface="+mn-cs"/>
              </a:rPr>
              <a:t> </a:t>
            </a:r>
            <a:r>
              <a:rPr lang="en-US" sz="1600" kern="0" dirty="0" err="1">
                <a:solidFill>
                  <a:schemeClr val="folHlink"/>
                </a:solidFill>
                <a:cs typeface="+mn-cs"/>
              </a:rPr>
              <a:t>mới</a:t>
            </a:r>
            <a:r>
              <a:rPr lang="en-US" sz="1600" kern="0" dirty="0">
                <a:solidFill>
                  <a:schemeClr val="folHlink"/>
                </a:solidFill>
                <a:cs typeface="+mn-cs"/>
              </a:rPr>
              <a:t> dc </a:t>
            </a:r>
            <a:r>
              <a:rPr lang="en-US" sz="1600" kern="0" dirty="0" err="1">
                <a:solidFill>
                  <a:schemeClr val="folHlink"/>
                </a:solidFill>
                <a:cs typeface="+mn-cs"/>
              </a:rPr>
              <a:t>mở</a:t>
            </a:r>
            <a:r>
              <a:rPr lang="en-US" sz="1600" kern="0" dirty="0">
                <a:solidFill>
                  <a:schemeClr val="folHlink"/>
                </a:solidFill>
                <a:cs typeface="+mn-cs"/>
              </a:rPr>
              <a:t> Mic, Cam</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Chat </a:t>
            </a:r>
            <a:r>
              <a:rPr lang="en-US" sz="1600" kern="0" dirty="0" err="1">
                <a:solidFill>
                  <a:schemeClr val="folHlink"/>
                </a:solidFill>
                <a:cs typeface="+mn-cs"/>
              </a:rPr>
              <a:t>kết</a:t>
            </a:r>
            <a:r>
              <a:rPr lang="en-US" sz="1600" kern="0" dirty="0">
                <a:solidFill>
                  <a:schemeClr val="folHlink"/>
                </a:solidFill>
                <a:cs typeface="+mn-cs"/>
              </a:rPr>
              <a:t> </a:t>
            </a:r>
            <a:r>
              <a:rPr lang="en-US" sz="1600" kern="0" dirty="0" err="1">
                <a:solidFill>
                  <a:schemeClr val="folHlink"/>
                </a:solidFill>
                <a:cs typeface="+mn-cs"/>
              </a:rPr>
              <a:t>hợp</a:t>
            </a:r>
            <a:r>
              <a:rPr lang="en-US" sz="1600" kern="0" dirty="0">
                <a:solidFill>
                  <a:schemeClr val="folHlink"/>
                </a:solidFill>
                <a:cs typeface="+mn-cs"/>
              </a:rPr>
              <a:t> Chat </a:t>
            </a:r>
            <a:r>
              <a:rPr lang="en-US" sz="1600" kern="0" err="1">
                <a:solidFill>
                  <a:schemeClr val="folHlink"/>
                </a:solidFill>
                <a:cs typeface="+mn-cs"/>
              </a:rPr>
              <a:t>trên</a:t>
            </a:r>
            <a:r>
              <a:rPr lang="en-US" sz="1600" kern="0">
                <a:solidFill>
                  <a:schemeClr val="folHlink"/>
                </a:solidFill>
                <a:cs typeface="+mn-cs"/>
              </a:rPr>
              <a:t> nhóm Zalo</a:t>
            </a:r>
            <a:endParaRPr lang="en-US" sz="1600" kern="0" dirty="0">
              <a:solidFill>
                <a:schemeClr val="folHlink"/>
              </a:solidFill>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3484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HUB</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1</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Tx: 3,6</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Rx: 1,2</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Hub </a:t>
            </a:r>
            <a:r>
              <a:rPr lang="en-US" sz="1400" kern="0" dirty="0" err="1">
                <a:solidFill>
                  <a:srgbClr val="002060"/>
                </a:solidFill>
                <a:cs typeface="+mn-cs"/>
              </a:rPr>
              <a:t>chứa</a:t>
            </a:r>
            <a:r>
              <a:rPr lang="en-US" sz="1400" kern="0" dirty="0">
                <a:solidFill>
                  <a:srgbClr val="002060"/>
                </a:solidFill>
                <a:cs typeface="+mn-cs"/>
              </a:rPr>
              <a:t> Bus</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Để</a:t>
            </a:r>
            <a:r>
              <a:rPr lang="en-US" sz="1400" kern="0" dirty="0">
                <a:solidFill>
                  <a:srgbClr val="002060"/>
                </a:solidFill>
                <a:cs typeface="+mn-cs"/>
              </a:rPr>
              <a:t> </a:t>
            </a:r>
            <a:r>
              <a:rPr lang="en-US" sz="1400" kern="0" dirty="0" err="1">
                <a:solidFill>
                  <a:srgbClr val="002060"/>
                </a:solidFill>
                <a:cs typeface="+mn-cs"/>
              </a:rPr>
              <a:t>mở</a:t>
            </a:r>
            <a:r>
              <a:rPr lang="en-US" sz="1400" kern="0" dirty="0">
                <a:solidFill>
                  <a:srgbClr val="002060"/>
                </a:solidFill>
                <a:cs typeface="+mn-cs"/>
              </a:rPr>
              <a:t> </a:t>
            </a:r>
            <a:r>
              <a:rPr lang="en-US" sz="1400" kern="0" dirty="0" err="1">
                <a:solidFill>
                  <a:srgbClr val="002060"/>
                </a:solidFill>
                <a:cs typeface="+mn-cs"/>
              </a:rPr>
              <a:t>rộng</a:t>
            </a:r>
            <a:r>
              <a:rPr lang="en-US" sz="1400" kern="0" dirty="0">
                <a:solidFill>
                  <a:srgbClr val="002060"/>
                </a:solidFill>
                <a:cs typeface="+mn-cs"/>
              </a:rPr>
              <a:t>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dùng</a:t>
            </a:r>
            <a:r>
              <a:rPr lang="en-US" sz="1400" kern="0" dirty="0">
                <a:solidFill>
                  <a:srgbClr val="002060"/>
                </a:solidFill>
                <a:cs typeface="+mn-cs"/>
              </a:rPr>
              <a:t> </a:t>
            </a:r>
            <a:r>
              <a:rPr lang="en-US" sz="1400" kern="0" dirty="0" err="1">
                <a:solidFill>
                  <a:srgbClr val="002060"/>
                </a:solidFill>
                <a:cs typeface="+mn-cs"/>
              </a:rPr>
              <a:t>nhiều</a:t>
            </a:r>
            <a:r>
              <a:rPr lang="en-US" sz="1400" kern="0" dirty="0">
                <a:solidFill>
                  <a:srgbClr val="002060"/>
                </a:solidFill>
                <a:cs typeface="+mn-cs"/>
              </a:rPr>
              <a:t> Hub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a:t>
            </a:r>
            <a:r>
              <a:rPr lang="en-US" sz="1400" kern="0" dirty="0" err="1">
                <a:solidFill>
                  <a:srgbClr val="002060"/>
                </a:solidFill>
                <a:cs typeface="+mn-cs"/>
              </a:rPr>
              <a:t>nhau</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Tuân</a:t>
            </a:r>
            <a:r>
              <a:rPr lang="en-US" sz="1400" kern="0" dirty="0">
                <a:solidFill>
                  <a:srgbClr val="FF0000"/>
                </a:solidFill>
                <a:cs typeface="+mn-cs"/>
              </a:rPr>
              <a:t> </a:t>
            </a:r>
            <a:r>
              <a:rPr lang="en-US" sz="1400" kern="0" dirty="0" err="1">
                <a:solidFill>
                  <a:srgbClr val="FF0000"/>
                </a:solidFill>
                <a:cs typeface="+mn-cs"/>
              </a:rPr>
              <a:t>thủ</a:t>
            </a:r>
            <a:r>
              <a:rPr lang="en-US" sz="1400" kern="0" dirty="0">
                <a:solidFill>
                  <a:srgbClr val="FF0000"/>
                </a:solidFill>
                <a:cs typeface="+mn-cs"/>
              </a:rPr>
              <a:t> </a:t>
            </a:r>
            <a:r>
              <a:rPr lang="en-US" sz="1400" kern="0" dirty="0" err="1">
                <a:solidFill>
                  <a:srgbClr val="FF0000"/>
                </a:solidFill>
                <a:cs typeface="+mn-cs"/>
              </a:rPr>
              <a:t>luật</a:t>
            </a:r>
            <a:r>
              <a:rPr lang="en-US" sz="1400" kern="0" dirty="0">
                <a:solidFill>
                  <a:srgbClr val="FF0000"/>
                </a:solidFill>
                <a:cs typeface="+mn-cs"/>
              </a:rPr>
              <a:t> 5-4-3</a:t>
            </a: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NIC</a:t>
            </a:r>
          </a:p>
          <a:p>
            <a:pPr marL="171450"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2</a:t>
            </a:r>
          </a:p>
          <a:p>
            <a:pPr marL="171450"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Tx: 1,2</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Rx: 3,6</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Chú</a:t>
            </a:r>
            <a:r>
              <a:rPr lang="en-US" sz="1400" kern="0" dirty="0">
                <a:solidFill>
                  <a:srgbClr val="002060"/>
                </a:solidFill>
                <a:cs typeface="+mn-cs"/>
              </a:rPr>
              <a:t> ý, Card </a:t>
            </a:r>
            <a:r>
              <a:rPr lang="en-US" sz="1400" kern="0" dirty="0" err="1">
                <a:solidFill>
                  <a:srgbClr val="002060"/>
                </a:solidFill>
                <a:cs typeface="+mn-cs"/>
              </a:rPr>
              <a:t>mạng</a:t>
            </a:r>
            <a:r>
              <a:rPr lang="en-US" sz="1400" kern="0" dirty="0">
                <a:solidFill>
                  <a:srgbClr val="002060"/>
                </a:solidFill>
                <a:cs typeface="+mn-cs"/>
              </a:rPr>
              <a:t> NIC </a:t>
            </a:r>
            <a:r>
              <a:rPr lang="en-US" sz="1400" kern="0" dirty="0" err="1">
                <a:solidFill>
                  <a:srgbClr val="002060"/>
                </a:solidFill>
                <a:cs typeface="+mn-cs"/>
              </a:rPr>
              <a:t>hiện</a:t>
            </a:r>
            <a:r>
              <a:rPr lang="en-US" sz="1400" kern="0" dirty="0">
                <a:solidFill>
                  <a:srgbClr val="002060"/>
                </a:solidFill>
                <a:cs typeface="+mn-cs"/>
              </a:rPr>
              <a:t> hay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tính</a:t>
            </a:r>
            <a:r>
              <a:rPr lang="en-US" sz="1400" kern="0" dirty="0">
                <a:solidFill>
                  <a:srgbClr val="002060"/>
                </a:solidFill>
                <a:cs typeface="+mn-cs"/>
              </a:rPr>
              <a:t> </a:t>
            </a:r>
            <a:r>
              <a:rPr lang="en-US" sz="1400" kern="0" dirty="0">
                <a:solidFill>
                  <a:srgbClr val="FF0000"/>
                </a:solidFill>
                <a:cs typeface="+mn-cs"/>
              </a:rPr>
              <a:t>Adaptive</a:t>
            </a:r>
            <a:r>
              <a:rPr lang="en-US" sz="1400" kern="0" dirty="0">
                <a:solidFill>
                  <a:srgbClr val="002060"/>
                </a:solidFill>
                <a:cs typeface="+mn-cs"/>
              </a:rPr>
              <a:t>	 </a:t>
            </a:r>
          </a:p>
        </p:txBody>
      </p:sp>
    </p:spTree>
    <p:extLst>
      <p:ext uri="{BB962C8B-B14F-4D97-AF65-F5344CB8AC3E}">
        <p14:creationId xmlns:p14="http://schemas.microsoft.com/office/powerpoint/2010/main" val="242720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a:lnSpc>
                <a:spcPct val="135000"/>
              </a:lnSpc>
              <a:spcBef>
                <a:spcPct val="35000"/>
              </a:spcBef>
              <a:buClr>
                <a:schemeClr val="accent2"/>
              </a:buClr>
              <a:defRPr/>
            </a:pPr>
            <a:r>
              <a:rPr lang="en-US" sz="1600" kern="0">
                <a:solidFill>
                  <a:srgbClr val="002060"/>
                </a:solidFill>
                <a:cs typeface="+mn-cs"/>
              </a:rPr>
              <a:t>Khái niệm về miền xung đột Collision Domain</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Miền xung đột là một miền mạng có thể xảy ra hiện tượng xung đột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Miền xung đột càng lớn thì xác suất xảy ra xung đột càng cao</a:t>
            </a:r>
          </a:p>
        </p:txBody>
      </p:sp>
    </p:spTree>
    <p:extLst>
      <p:ext uri="{BB962C8B-B14F-4D97-AF65-F5344CB8AC3E}">
        <p14:creationId xmlns:p14="http://schemas.microsoft.com/office/powerpoint/2010/main" val="187751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Ipconfig/all</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Bao gồm 48 bit. Chia thành 2 phần: 24 bit đầu là Provider ID, 24 bit sau là Product ID  </a:t>
            </a:r>
            <a:r>
              <a:rPr lang="en-US" sz="1600" kern="0">
                <a:solidFill>
                  <a:srgbClr val="002060"/>
                </a:solidFill>
                <a:cs typeface="+mn-cs"/>
                <a:sym typeface="Wingdings" panose="05000000000000000000" pitchFamily="2" charset="2"/>
              </a:rPr>
              <a:t> địa chỉ MAC có tính đơn nhất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có dạng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Biểu diễn dưới dạng hệ cơ số 16</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Cài trong ROM của NIC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MAC Broadcast: 48x”1” hoặc 12x”F”</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CB       CB              200    = 1t 10 c 0 đv= 1 t 0 c 100 đv = 1t 9c 10đv</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A      - F = BC    -     1                                                     -          1đv</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      </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CB=B (16 + 11)= B (16+11-15)=B (12)=BC</a:t>
            </a:r>
          </a:p>
        </p:txBody>
      </p:sp>
    </p:spTree>
    <p:extLst>
      <p:ext uri="{BB962C8B-B14F-4D97-AF65-F5344CB8AC3E}">
        <p14:creationId xmlns:p14="http://schemas.microsoft.com/office/powerpoint/2010/main" val="364596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2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MAC</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Địa</a:t>
            </a:r>
            <a:r>
              <a:rPr lang="en-US" sz="1600" kern="0">
                <a:solidFill>
                  <a:srgbClr val="FF0000"/>
                </a:solidFill>
                <a:cs typeface="+mn-cs"/>
              </a:rPr>
              <a:t> </a:t>
            </a:r>
            <a:r>
              <a:rPr lang="en-US" sz="1600" kern="0" err="1">
                <a:solidFill>
                  <a:srgbClr val="FF0000"/>
                </a:solidFill>
                <a:cs typeface="+mn-cs"/>
              </a:rPr>
              <a:t>chỉ</a:t>
            </a:r>
            <a:r>
              <a:rPr lang="en-US" sz="1600" kern="0">
                <a:solidFill>
                  <a:srgbClr val="FF0000"/>
                </a:solidFill>
                <a:cs typeface="+mn-cs"/>
              </a:rPr>
              <a:t> MAC </a:t>
            </a:r>
            <a:r>
              <a:rPr lang="en-US" sz="1600" kern="0" err="1">
                <a:solidFill>
                  <a:srgbClr val="FF0000"/>
                </a:solidFill>
                <a:cs typeface="+mn-cs"/>
              </a:rPr>
              <a:t>có</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không</a:t>
            </a:r>
            <a:r>
              <a:rPr lang="en-US" sz="1600" kern="0">
                <a:solidFill>
                  <a:srgbClr val="FF0000"/>
                </a:solidFill>
                <a:cs typeface="+mn-cs"/>
              </a:rPr>
              <a:t> </a:t>
            </a:r>
            <a:r>
              <a:rPr lang="en-US" sz="1600" kern="0" err="1">
                <a:solidFill>
                  <a:srgbClr val="FF0000"/>
                </a:solidFill>
                <a:cs typeface="+mn-cs"/>
              </a:rPr>
              <a:t>phân</a:t>
            </a:r>
            <a:r>
              <a:rPr lang="en-US" sz="1600" kern="0">
                <a:solidFill>
                  <a:srgbClr val="FF0000"/>
                </a:solidFill>
                <a:cs typeface="+mn-cs"/>
              </a:rPr>
              <a:t> </a:t>
            </a:r>
            <a:r>
              <a:rPr lang="en-US" sz="1600" kern="0" err="1">
                <a:solidFill>
                  <a:srgbClr val="FF0000"/>
                </a:solidFill>
                <a:cs typeface="+mn-cs"/>
              </a:rPr>
              <a:t>cấp</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Có</a:t>
            </a:r>
            <a:r>
              <a:rPr lang="en-US" sz="1600" kern="0">
                <a:solidFill>
                  <a:srgbClr val="002060"/>
                </a:solidFill>
                <a:cs typeface="+mn-cs"/>
              </a:rPr>
              <a:t> 2 </a:t>
            </a:r>
            <a:r>
              <a:rPr lang="en-US" sz="1600" kern="0" err="1">
                <a:solidFill>
                  <a:srgbClr val="002060"/>
                </a:solidFill>
                <a:cs typeface="+mn-cs"/>
              </a:rPr>
              <a:t>phương</a:t>
            </a:r>
            <a:r>
              <a:rPr lang="en-US" sz="1600" kern="0">
                <a:solidFill>
                  <a:srgbClr val="002060"/>
                </a:solidFill>
                <a:cs typeface="+mn-cs"/>
              </a:rPr>
              <a:t> </a:t>
            </a:r>
            <a:r>
              <a:rPr lang="en-US" sz="1600" kern="0" err="1">
                <a:solidFill>
                  <a:srgbClr val="002060"/>
                </a:solidFill>
                <a:cs typeface="+mn-cs"/>
              </a:rPr>
              <a:t>pháp</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Mặt</a:t>
            </a:r>
            <a:r>
              <a:rPr lang="en-US" sz="1600" kern="0">
                <a:solidFill>
                  <a:srgbClr val="002060"/>
                </a:solidFill>
                <a:cs typeface="+mn-cs"/>
              </a:rPr>
              <a:t> </a:t>
            </a:r>
            <a:r>
              <a:rPr lang="en-US" sz="1600" kern="0" err="1">
                <a:solidFill>
                  <a:srgbClr val="002060"/>
                </a:solidFill>
                <a:cs typeface="+mn-cs"/>
              </a:rPr>
              <a:t>phẳng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r>
              <a:rPr lang="en-US" sz="1600" kern="0">
                <a:solidFill>
                  <a:srgbClr val="002060"/>
                </a:solidFill>
                <a:cs typeface="+mn-cs"/>
              </a:rPr>
              <a:t> (</a:t>
            </a:r>
            <a:r>
              <a:rPr lang="en-US" sz="1600" kern="0" err="1">
                <a:solidFill>
                  <a:srgbClr val="002060"/>
                </a:solidFill>
                <a:cs typeface="+mn-cs"/>
              </a:rPr>
              <a:t>lớp</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Ký</a:t>
            </a:r>
            <a:r>
              <a:rPr lang="en-US" sz="1600" kern="0">
                <a:solidFill>
                  <a:srgbClr val="002060"/>
                </a:solidFill>
                <a:cs typeface="+mn-cs"/>
              </a:rPr>
              <a:t> </a:t>
            </a:r>
            <a:r>
              <a:rPr lang="en-US" sz="1600" kern="0" err="1">
                <a:solidFill>
                  <a:srgbClr val="002060"/>
                </a:solidFill>
                <a:cs typeface="+mn-cs"/>
              </a:rPr>
              <a:t>hiệu</a:t>
            </a:r>
            <a:r>
              <a:rPr lang="en-US" sz="1600" kern="0">
                <a:solidFill>
                  <a:srgbClr val="002060"/>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nút</a:t>
            </a:r>
            <a:r>
              <a:rPr lang="en-US" sz="1600" kern="0">
                <a:solidFill>
                  <a:srgbClr val="002060"/>
                </a:solidFill>
                <a:cs typeface="+mn-cs"/>
              </a:rPr>
              <a:t> </a:t>
            </a:r>
            <a:r>
              <a:rPr lang="en-US" sz="1600" kern="0" err="1">
                <a:solidFill>
                  <a:srgbClr val="002060"/>
                </a:solidFill>
                <a:cs typeface="+mn-cs"/>
              </a:rPr>
              <a:t>của</a:t>
            </a:r>
            <a:r>
              <a:rPr lang="en-US" sz="1600" kern="0">
                <a:solidFill>
                  <a:srgbClr val="002060"/>
                </a:solidFill>
                <a:cs typeface="+mn-cs"/>
              </a:rPr>
              <a:t> </a:t>
            </a:r>
            <a:r>
              <a:rPr lang="en-US" sz="1600" kern="0" err="1">
                <a:solidFill>
                  <a:srgbClr val="002060"/>
                </a:solidFill>
                <a:cs typeface="+mn-cs"/>
              </a:rPr>
              <a:t>mạng</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liên</a:t>
            </a:r>
            <a:r>
              <a:rPr lang="en-US" sz="1600" kern="0">
                <a:solidFill>
                  <a:srgbClr val="002060"/>
                </a:solidFill>
                <a:cs typeface="+mn-cs"/>
              </a:rPr>
              <a:t> </a:t>
            </a:r>
            <a:r>
              <a:rPr lang="en-US" sz="1600" kern="0" err="1">
                <a:solidFill>
                  <a:srgbClr val="002060"/>
                </a:solidFill>
                <a:cs typeface="+mn-cs"/>
              </a:rPr>
              <a:t>kết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a:t>
            </a:r>
            <a:r>
              <a:rPr lang="en-US" sz="1600" kern="0" err="1">
                <a:solidFill>
                  <a:srgbClr val="FF0000"/>
                </a:solidFill>
                <a:cs typeface="+mn-cs"/>
              </a:rPr>
              <a:t>nhân</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thiết</a:t>
            </a:r>
            <a:r>
              <a:rPr lang="en-US" sz="1600" kern="0">
                <a:solidFill>
                  <a:srgbClr val="FF0000"/>
                </a:solidFill>
                <a:cs typeface="+mn-cs"/>
              </a:rPr>
              <a:t> </a:t>
            </a:r>
            <a:r>
              <a:rPr lang="en-US" sz="1600" kern="0" err="1">
                <a:solidFill>
                  <a:srgbClr val="FF0000"/>
                </a:solidFill>
                <a:cs typeface="+mn-cs"/>
              </a:rPr>
              <a:t>bị</a:t>
            </a:r>
            <a:r>
              <a:rPr lang="en-US" sz="1600" kern="0">
                <a:solidFill>
                  <a:srgbClr val="FF0000"/>
                </a:solidFill>
                <a:cs typeface="+mn-cs"/>
              </a:rPr>
              <a:t> </a:t>
            </a:r>
            <a:r>
              <a:rPr lang="en-US" sz="1600" kern="0" err="1">
                <a:solidFill>
                  <a:srgbClr val="FF0000"/>
                </a:solidFill>
                <a:cs typeface="+mn-cs"/>
              </a:rPr>
              <a:t>đầu</a:t>
            </a:r>
            <a:r>
              <a:rPr lang="en-US" sz="1600" kern="0">
                <a:solidFill>
                  <a:srgbClr val="FF0000"/>
                </a:solidFill>
                <a:cs typeface="+mn-cs"/>
              </a:rPr>
              <a:t> </a:t>
            </a:r>
            <a:r>
              <a:rPr lang="en-US" sz="1600" kern="0" err="1">
                <a:solidFill>
                  <a:srgbClr val="FF0000"/>
                </a:solidFill>
                <a:cs typeface="+mn-cs"/>
              </a:rPr>
              <a:t>cuối</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gắn</a:t>
            </a:r>
            <a:r>
              <a:rPr lang="en-US" sz="1600" kern="0">
                <a:solidFill>
                  <a:srgbClr val="002060"/>
                </a:solidFill>
                <a:cs typeface="+mn-cs"/>
              </a:rPr>
              <a:t> </a:t>
            </a:r>
            <a:r>
              <a:rPr lang="en-US" sz="1600" kern="0" err="1">
                <a:solidFill>
                  <a:srgbClr val="002060"/>
                </a:solidFill>
                <a:cs typeface="+mn-cs"/>
              </a:rPr>
              <a:t>liền</a:t>
            </a:r>
            <a:r>
              <a:rPr lang="en-US" sz="1600" kern="0">
                <a:solidFill>
                  <a:srgbClr val="002060"/>
                </a:solidFill>
                <a:cs typeface="+mn-cs"/>
              </a:rPr>
              <a:t> </a:t>
            </a:r>
            <a:r>
              <a:rPr lang="en-US" sz="1600" kern="0" err="1">
                <a:solidFill>
                  <a:srgbClr val="002060"/>
                </a:solidFill>
                <a:cs typeface="+mn-cs"/>
              </a:rPr>
              <a:t>với</a:t>
            </a:r>
            <a:r>
              <a:rPr lang="en-US" sz="1600" kern="0">
                <a:solidFill>
                  <a:srgbClr val="002060"/>
                </a:solidFill>
                <a:cs typeface="+mn-cs"/>
              </a:rPr>
              <a:t> </a:t>
            </a: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định</a:t>
            </a:r>
            <a:r>
              <a:rPr lang="en-US" sz="1600" kern="0">
                <a:solidFill>
                  <a:srgbClr val="002060"/>
                </a:solidFill>
                <a:cs typeface="+mn-cs"/>
              </a:rPr>
              <a:t> </a:t>
            </a:r>
            <a:r>
              <a:rPr lang="en-US" sz="1600" kern="0" err="1">
                <a:solidFill>
                  <a:srgbClr val="002060"/>
                </a:solidFill>
                <a:cs typeface="+mn-cs"/>
              </a:rPr>
              <a:t>tuyến</a:t>
            </a:r>
            <a:endParaRPr lang="en-US" sz="1600" kern="0">
              <a:solidFill>
                <a:srgbClr val="002060"/>
              </a:solidFill>
              <a:cs typeface="+mn-cs"/>
            </a:endParaRPr>
          </a:p>
        </p:txBody>
      </p:sp>
    </p:spTree>
    <p:extLst>
      <p:ext uri="{BB962C8B-B14F-4D97-AF65-F5344CB8AC3E}">
        <p14:creationId xmlns:p14="http://schemas.microsoft.com/office/powerpoint/2010/main" val="415033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err="1">
                <a:solidFill>
                  <a:schemeClr val="folHlink"/>
                </a:solidFill>
                <a:cs typeface="+mn-cs"/>
              </a:rPr>
              <a:t>Phương</a:t>
            </a:r>
            <a:r>
              <a:rPr lang="en-US" sz="1600" kern="0">
                <a:solidFill>
                  <a:schemeClr val="folHlink"/>
                </a:solidFill>
                <a:cs typeface="+mn-cs"/>
              </a:rPr>
              <a:t> </a:t>
            </a:r>
            <a:r>
              <a:rPr lang="en-US" sz="1600" kern="0" err="1">
                <a:solidFill>
                  <a:schemeClr val="folHlink"/>
                </a:solidFill>
                <a:cs typeface="+mn-cs"/>
              </a:rPr>
              <a:t>pháp</a:t>
            </a:r>
            <a:r>
              <a:rPr lang="en-US" sz="1600" kern="0">
                <a:solidFill>
                  <a:schemeClr val="folHlink"/>
                </a:solidFill>
                <a:cs typeface="+mn-cs"/>
              </a:rPr>
              <a:t> </a:t>
            </a:r>
            <a:r>
              <a:rPr lang="en-US" sz="1600" kern="0" err="1">
                <a:solidFill>
                  <a:schemeClr val="folHlink"/>
                </a:solidFill>
                <a:cs typeface="+mn-cs"/>
              </a:rPr>
              <a:t>đánh</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a:t>
            </a:r>
            <a:r>
              <a:rPr lang="en-US" sz="1600" kern="0" err="1">
                <a:solidFill>
                  <a:schemeClr val="folHlink"/>
                </a:solidFill>
                <a:cs typeface="+mn-cs"/>
              </a:rPr>
              <a:t>không</a:t>
            </a:r>
            <a:r>
              <a:rPr lang="en-US" sz="1600" kern="0">
                <a:solidFill>
                  <a:schemeClr val="folHlink"/>
                </a:solidFill>
                <a:cs typeface="+mn-cs"/>
              </a:rPr>
              <a:t> </a:t>
            </a:r>
            <a:r>
              <a:rPr lang="en-US" sz="1600" kern="0" err="1">
                <a:solidFill>
                  <a:schemeClr val="folHlink"/>
                </a:solidFill>
                <a:cs typeface="+mn-cs"/>
              </a:rPr>
              <a:t>phân</a:t>
            </a:r>
            <a:r>
              <a:rPr lang="en-US" sz="1600" kern="0">
                <a:solidFill>
                  <a:schemeClr val="folHlink"/>
                </a:solidFill>
                <a:cs typeface="+mn-cs"/>
              </a:rPr>
              <a:t> </a:t>
            </a:r>
            <a:r>
              <a:rPr lang="en-US" sz="1600" kern="0" err="1">
                <a:solidFill>
                  <a:schemeClr val="folHlink"/>
                </a:solidFill>
                <a:cs typeface="+mn-cs"/>
              </a:rPr>
              <a:t>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Bảng</a:t>
            </a:r>
            <a:r>
              <a:rPr lang="en-US" sz="1600" kern="0">
                <a:solidFill>
                  <a:srgbClr val="FF0000"/>
                </a:solidFill>
                <a:cs typeface="+mn-cs"/>
              </a:rPr>
              <a:t> </a:t>
            </a:r>
            <a:r>
              <a:rPr lang="en-US" sz="1600" kern="0" err="1">
                <a:solidFill>
                  <a:srgbClr val="FF0000"/>
                </a:solidFill>
                <a:cs typeface="+mn-cs"/>
              </a:rPr>
              <a:t>định</a:t>
            </a:r>
            <a:r>
              <a:rPr lang="en-US" sz="1600" kern="0">
                <a:solidFill>
                  <a:srgbClr val="FF0000"/>
                </a:solidFill>
                <a:cs typeface="+mn-cs"/>
              </a:rPr>
              <a:t> </a:t>
            </a:r>
            <a:r>
              <a:rPr lang="en-US" sz="1600" kern="0" err="1">
                <a:solidFill>
                  <a:srgbClr val="FF0000"/>
                </a:solidFill>
                <a:cs typeface="+mn-cs"/>
              </a:rPr>
              <a:t>tuyến</a:t>
            </a:r>
            <a:r>
              <a:rPr lang="en-US" sz="1600" kern="0">
                <a:solidFill>
                  <a:srgbClr val="FF0000"/>
                </a:solidFill>
                <a:cs typeface="+mn-cs"/>
              </a:rPr>
              <a:t> </a:t>
            </a:r>
            <a:r>
              <a:rPr lang="en-US" sz="1600" kern="0" err="1">
                <a:solidFill>
                  <a:srgbClr val="FF0000"/>
                </a:solidFill>
                <a:cs typeface="+mn-cs"/>
              </a:rPr>
              <a:t>tại</a:t>
            </a:r>
            <a:r>
              <a:rPr lang="en-US" sz="1600" kern="0">
                <a:solidFill>
                  <a:srgbClr val="FF0000"/>
                </a:solidFill>
                <a:cs typeface="+mn-cs"/>
              </a:rPr>
              <a:t> </a:t>
            </a:r>
            <a:r>
              <a:rPr lang="en-US" sz="1600" kern="0" err="1">
                <a:solidFill>
                  <a:srgbClr val="FF0000"/>
                </a:solidFill>
                <a:cs typeface="+mn-cs"/>
              </a:rPr>
              <a:t>nút</a:t>
            </a:r>
            <a:r>
              <a:rPr lang="en-US" sz="1600" kern="0">
                <a:solidFill>
                  <a:srgbClr val="FF0000"/>
                </a:solidFill>
                <a:cs typeface="+mn-cs"/>
              </a:rPr>
              <a:t> I</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endParaRPr lang="en-US" sz="1600" kern="0">
              <a:solidFill>
                <a:srgbClr val="FF0000"/>
              </a:solidFill>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681296253"/>
              </p:ext>
            </p:extLst>
          </p:nvPr>
        </p:nvGraphicFramePr>
        <p:xfrm>
          <a:off x="4976445" y="2210564"/>
          <a:ext cx="4114800" cy="3048000"/>
        </p:xfrm>
        <a:graphic>
          <a:graphicData uri="http://schemas.openxmlformats.org/drawingml/2006/table">
            <a:tbl>
              <a:tblPr firstRow="1" bandRow="1">
                <a:tableStyleId>{5C22544A-7EE6-4342-B048-85BDC9FD1C3A}</a:tableStyleId>
              </a:tblPr>
              <a:tblGrid>
                <a:gridCol w="2004646">
                  <a:extLst>
                    <a:ext uri="{9D8B030D-6E8A-4147-A177-3AD203B41FA5}">
                      <a16:colId xmlns:a16="http://schemas.microsoft.com/office/drawing/2014/main" val="20000"/>
                    </a:ext>
                  </a:extLst>
                </a:gridCol>
                <a:gridCol w="2110154">
                  <a:extLst>
                    <a:ext uri="{9D8B030D-6E8A-4147-A177-3AD203B41FA5}">
                      <a16:colId xmlns:a16="http://schemas.microsoft.com/office/drawing/2014/main" val="20001"/>
                    </a:ext>
                  </a:extLst>
                </a:gridCol>
              </a:tblGrid>
              <a:tr h="263017">
                <a:tc>
                  <a:txBody>
                    <a:bodyPr/>
                    <a:lstStyle/>
                    <a:p>
                      <a:r>
                        <a:rPr lang="en-US" sz="1400" err="1"/>
                        <a:t>Địa</a:t>
                      </a:r>
                      <a:r>
                        <a:rPr lang="en-US" sz="1400" baseline="0"/>
                        <a:t> </a:t>
                      </a:r>
                      <a:r>
                        <a:rPr lang="en-US" sz="1400" baseline="0" err="1"/>
                        <a:t>chỉ</a:t>
                      </a:r>
                      <a:r>
                        <a:rPr lang="en-US" sz="1400" baseline="0"/>
                        <a:t> </a:t>
                      </a:r>
                      <a:r>
                        <a:rPr lang="en-US" sz="1400" baseline="0" err="1"/>
                        <a:t>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263017">
                <a:tc>
                  <a:txBody>
                    <a:bodyPr/>
                    <a:lstStyle/>
                    <a:p>
                      <a:r>
                        <a:rPr lang="en-US" sz="1400"/>
                        <a:t>a</a:t>
                      </a:r>
                    </a:p>
                  </a:txBody>
                  <a:tcPr/>
                </a:tc>
                <a:tc>
                  <a:txBody>
                    <a:bodyPr/>
                    <a:lstStyle/>
                    <a:p>
                      <a:r>
                        <a:rPr lang="en-US" sz="1400"/>
                        <a:t>1</a:t>
                      </a:r>
                    </a:p>
                  </a:txBody>
                  <a:tcPr/>
                </a:tc>
                <a:extLst>
                  <a:ext uri="{0D108BD9-81ED-4DB2-BD59-A6C34878D82A}">
                    <a16:rowId xmlns:a16="http://schemas.microsoft.com/office/drawing/2014/main" val="10001"/>
                  </a:ext>
                </a:extLst>
              </a:tr>
              <a:tr h="263017">
                <a:tc>
                  <a:txBody>
                    <a:bodyPr/>
                    <a:lstStyle/>
                    <a:p>
                      <a:r>
                        <a:rPr lang="en-US" sz="1400"/>
                        <a:t>b</a:t>
                      </a:r>
                    </a:p>
                  </a:txBody>
                  <a:tcPr/>
                </a:tc>
                <a:tc>
                  <a:txBody>
                    <a:bodyPr/>
                    <a:lstStyle/>
                    <a:p>
                      <a:r>
                        <a:rPr lang="en-US" sz="1400"/>
                        <a:t>2</a:t>
                      </a:r>
                    </a:p>
                  </a:txBody>
                  <a:tcPr/>
                </a:tc>
                <a:extLst>
                  <a:ext uri="{0D108BD9-81ED-4DB2-BD59-A6C34878D82A}">
                    <a16:rowId xmlns:a16="http://schemas.microsoft.com/office/drawing/2014/main" val="10002"/>
                  </a:ext>
                </a:extLst>
              </a:tr>
              <a:tr h="263017">
                <a:tc>
                  <a:txBody>
                    <a:bodyPr/>
                    <a:lstStyle/>
                    <a:p>
                      <a:r>
                        <a:rPr lang="en-US" sz="1400"/>
                        <a:t>c</a:t>
                      </a:r>
                    </a:p>
                  </a:txBody>
                  <a:tcPr/>
                </a:tc>
                <a:tc>
                  <a:txBody>
                    <a:bodyPr/>
                    <a:lstStyle/>
                    <a:p>
                      <a:r>
                        <a:rPr lang="en-US" sz="1400"/>
                        <a:t>9</a:t>
                      </a:r>
                    </a:p>
                  </a:txBody>
                  <a:tcPr/>
                </a:tc>
                <a:extLst>
                  <a:ext uri="{0D108BD9-81ED-4DB2-BD59-A6C34878D82A}">
                    <a16:rowId xmlns:a16="http://schemas.microsoft.com/office/drawing/2014/main" val="10003"/>
                  </a:ext>
                </a:extLst>
              </a:tr>
              <a:tr h="263017">
                <a:tc>
                  <a:txBody>
                    <a:bodyPr/>
                    <a:lstStyle/>
                    <a:p>
                      <a:r>
                        <a:rPr lang="en-US" sz="1400">
                          <a:solidFill>
                            <a:srgbClr val="FF0000"/>
                          </a:solidFill>
                        </a:rPr>
                        <a:t>d</a:t>
                      </a:r>
                    </a:p>
                  </a:txBody>
                  <a:tcPr/>
                </a:tc>
                <a:tc>
                  <a:txBody>
                    <a:bodyPr/>
                    <a:lstStyle/>
                    <a:p>
                      <a:r>
                        <a:rPr lang="en-US" sz="1400">
                          <a:solidFill>
                            <a:srgbClr val="FF0000"/>
                          </a:solidFill>
                        </a:rPr>
                        <a:t>9</a:t>
                      </a:r>
                    </a:p>
                  </a:txBody>
                  <a:tcPr/>
                </a:tc>
                <a:extLst>
                  <a:ext uri="{0D108BD9-81ED-4DB2-BD59-A6C34878D82A}">
                    <a16:rowId xmlns:a16="http://schemas.microsoft.com/office/drawing/2014/main" val="10004"/>
                  </a:ext>
                </a:extLst>
              </a:tr>
              <a:tr h="263017">
                <a:tc>
                  <a:txBody>
                    <a:bodyPr/>
                    <a:lstStyle/>
                    <a:p>
                      <a:r>
                        <a:rPr lang="en-US" sz="1400"/>
                        <a:t>e</a:t>
                      </a:r>
                    </a:p>
                  </a:txBody>
                  <a:tcPr/>
                </a:tc>
                <a:tc>
                  <a:txBody>
                    <a:bodyPr/>
                    <a:lstStyle/>
                    <a:p>
                      <a:r>
                        <a:rPr lang="en-US" sz="1400"/>
                        <a:t>13</a:t>
                      </a:r>
                    </a:p>
                  </a:txBody>
                  <a:tcPr/>
                </a:tc>
                <a:extLst>
                  <a:ext uri="{0D108BD9-81ED-4DB2-BD59-A6C34878D82A}">
                    <a16:rowId xmlns:a16="http://schemas.microsoft.com/office/drawing/2014/main" val="10005"/>
                  </a:ext>
                </a:extLst>
              </a:tr>
              <a:tr h="263017">
                <a:tc>
                  <a:txBody>
                    <a:bodyPr/>
                    <a:lstStyle/>
                    <a:p>
                      <a:r>
                        <a:rPr lang="en-US" sz="1400"/>
                        <a:t>f</a:t>
                      </a:r>
                    </a:p>
                  </a:txBody>
                  <a:tcPr/>
                </a:tc>
                <a:tc>
                  <a:txBody>
                    <a:bodyPr/>
                    <a:lstStyle/>
                    <a:p>
                      <a:r>
                        <a:rPr lang="en-US" sz="1400"/>
                        <a:t>13</a:t>
                      </a:r>
                    </a:p>
                  </a:txBody>
                  <a:tcPr/>
                </a:tc>
                <a:extLst>
                  <a:ext uri="{0D108BD9-81ED-4DB2-BD59-A6C34878D82A}">
                    <a16:rowId xmlns:a16="http://schemas.microsoft.com/office/drawing/2014/main" val="10006"/>
                  </a:ext>
                </a:extLst>
              </a:tr>
              <a:tr h="263017">
                <a:tc>
                  <a:txBody>
                    <a:bodyPr/>
                    <a:lstStyle/>
                    <a:p>
                      <a:r>
                        <a:rPr lang="en-US" sz="1400"/>
                        <a:t>g</a:t>
                      </a:r>
                    </a:p>
                  </a:txBody>
                  <a:tcPr/>
                </a:tc>
                <a:tc>
                  <a:txBody>
                    <a:bodyPr/>
                    <a:lstStyle/>
                    <a:p>
                      <a:r>
                        <a:rPr lang="en-US" sz="1400"/>
                        <a:t>12</a:t>
                      </a:r>
                    </a:p>
                  </a:txBody>
                  <a:tcPr/>
                </a:tc>
                <a:extLst>
                  <a:ext uri="{0D108BD9-81ED-4DB2-BD59-A6C34878D82A}">
                    <a16:rowId xmlns:a16="http://schemas.microsoft.com/office/drawing/2014/main" val="10007"/>
                  </a:ext>
                </a:extLst>
              </a:tr>
              <a:tr h="263017">
                <a:tc>
                  <a:txBody>
                    <a:bodyPr/>
                    <a:lstStyle/>
                    <a:p>
                      <a:r>
                        <a:rPr lang="en-US" sz="1400"/>
                        <a:t>h</a:t>
                      </a:r>
                    </a:p>
                  </a:txBody>
                  <a:tcPr/>
                </a:tc>
                <a:tc>
                  <a:txBody>
                    <a:bodyPr/>
                    <a:lstStyle/>
                    <a:p>
                      <a:r>
                        <a:rPr lang="en-US" sz="1400"/>
                        <a:t>12</a:t>
                      </a:r>
                    </a:p>
                  </a:txBody>
                  <a:tcPr/>
                </a:tc>
                <a:extLst>
                  <a:ext uri="{0D108BD9-81ED-4DB2-BD59-A6C34878D82A}">
                    <a16:rowId xmlns:a16="http://schemas.microsoft.com/office/drawing/2014/main" val="10008"/>
                  </a:ext>
                </a:extLst>
              </a:tr>
              <a:tr h="263017">
                <a:tc>
                  <a:txBody>
                    <a:bodyPr/>
                    <a:lstStyle/>
                    <a:p>
                      <a:r>
                        <a:rPr lang="en-US" sz="1400"/>
                        <a:t>x</a:t>
                      </a:r>
                    </a:p>
                  </a:txBody>
                  <a:tcPr/>
                </a:tc>
                <a:tc>
                  <a:txBody>
                    <a:bodyPr/>
                    <a:lstStyle/>
                    <a:p>
                      <a:r>
                        <a:rPr lang="en-US" sz="1400"/>
                        <a:t>13</a:t>
                      </a:r>
                    </a:p>
                  </a:txBody>
                  <a:tcPr/>
                </a:tc>
                <a:extLst>
                  <a:ext uri="{0D108BD9-81ED-4DB2-BD59-A6C34878D82A}">
                    <a16:rowId xmlns:a16="http://schemas.microsoft.com/office/drawing/2014/main" val="10009"/>
                  </a:ext>
                </a:extLst>
              </a:tr>
            </a:tbl>
          </a:graphicData>
        </a:graphic>
      </p:graphicFrame>
      <p:sp>
        <p:nvSpPr>
          <p:cNvPr id="6" name="Oval 5">
            <a:extLst>
              <a:ext uri="{FF2B5EF4-FFF2-40B4-BE49-F238E27FC236}">
                <a16:creationId xmlns:a16="http://schemas.microsoft.com/office/drawing/2014/main" id="{D57CD4E4-DA6B-4BE2-AEB4-BA3AB73FE312}"/>
              </a:ext>
            </a:extLst>
          </p:cNvPr>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7" name="Oval 6">
            <a:extLst>
              <a:ext uri="{FF2B5EF4-FFF2-40B4-BE49-F238E27FC236}">
                <a16:creationId xmlns:a16="http://schemas.microsoft.com/office/drawing/2014/main" id="{C4BFF590-6093-496B-BCE0-AD88172A6527}"/>
              </a:ext>
            </a:extLst>
          </p:cNvPr>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8" name="Oval 7">
            <a:extLst>
              <a:ext uri="{FF2B5EF4-FFF2-40B4-BE49-F238E27FC236}">
                <a16:creationId xmlns:a16="http://schemas.microsoft.com/office/drawing/2014/main" id="{0641E7C2-676E-4237-9E71-410EC4D9331E}"/>
              </a:ext>
            </a:extLst>
          </p:cNvPr>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9" name="Oval 8">
            <a:extLst>
              <a:ext uri="{FF2B5EF4-FFF2-40B4-BE49-F238E27FC236}">
                <a16:creationId xmlns:a16="http://schemas.microsoft.com/office/drawing/2014/main" id="{56158DFE-67FE-4288-836E-D98F4E1DA9F3}"/>
              </a:ext>
            </a:extLst>
          </p:cNvPr>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11" name="Straight Connector 10">
            <a:extLst>
              <a:ext uri="{FF2B5EF4-FFF2-40B4-BE49-F238E27FC236}">
                <a16:creationId xmlns:a16="http://schemas.microsoft.com/office/drawing/2014/main" id="{97F71BC2-F043-4BD7-8AA3-A05C03C3B15F}"/>
              </a:ext>
            </a:extLst>
          </p:cNvPr>
          <p:cNvCxnSpPr>
            <a:cxnSpLocks/>
            <a:stCxn id="6" idx="6"/>
            <a:endCxn id="9"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8B2734-83C0-4109-9084-4D3B4659BFE5}"/>
              </a:ext>
            </a:extLst>
          </p:cNvPr>
          <p:cNvCxnSpPr>
            <a:stCxn id="6" idx="4"/>
            <a:endCxn id="7"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BF416B-1CF3-4426-B669-1EC0BE5BF49C}"/>
              </a:ext>
            </a:extLst>
          </p:cNvPr>
          <p:cNvCxnSpPr>
            <a:stCxn id="7" idx="6"/>
            <a:endCxn id="8"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39C950-212B-4C71-A27B-2A0C344A486C}"/>
              </a:ext>
            </a:extLst>
          </p:cNvPr>
          <p:cNvCxnSpPr>
            <a:stCxn id="9" idx="4"/>
            <a:endCxn id="8"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B07D43-F165-4CFB-B28E-27F9CB67F86D}"/>
              </a:ext>
            </a:extLst>
          </p:cNvPr>
          <p:cNvCxnSpPr>
            <a:cxnSpLocks/>
            <a:stCxn id="6" idx="5"/>
            <a:endCxn id="8"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67CC5E-B829-41B3-87F4-E83FD5470AAF}"/>
              </a:ext>
            </a:extLst>
          </p:cNvPr>
          <p:cNvCxnSpPr>
            <a:stCxn id="7" idx="7"/>
            <a:endCxn id="9"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A18B96C3-CF2D-4C2C-826B-D34F85146A1C}"/>
              </a:ext>
            </a:extLst>
          </p:cNvPr>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48" name="Oval 47">
            <a:extLst>
              <a:ext uri="{FF2B5EF4-FFF2-40B4-BE49-F238E27FC236}">
                <a16:creationId xmlns:a16="http://schemas.microsoft.com/office/drawing/2014/main" id="{93FEBF24-7658-4E25-BF3E-4DB79F95DD98}"/>
              </a:ext>
            </a:extLst>
          </p:cNvPr>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49" name="Oval 48">
            <a:extLst>
              <a:ext uri="{FF2B5EF4-FFF2-40B4-BE49-F238E27FC236}">
                <a16:creationId xmlns:a16="http://schemas.microsoft.com/office/drawing/2014/main" id="{C1F04FA5-1E70-4763-B9E1-7E70688215CE}"/>
              </a:ext>
            </a:extLst>
          </p:cNvPr>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50" name="Oval 49">
            <a:extLst>
              <a:ext uri="{FF2B5EF4-FFF2-40B4-BE49-F238E27FC236}">
                <a16:creationId xmlns:a16="http://schemas.microsoft.com/office/drawing/2014/main" id="{B140013F-5E0A-417F-B728-A4CA130F3FEF}"/>
              </a:ext>
            </a:extLst>
          </p:cNvPr>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51" name="Oval 50">
            <a:extLst>
              <a:ext uri="{FF2B5EF4-FFF2-40B4-BE49-F238E27FC236}">
                <a16:creationId xmlns:a16="http://schemas.microsoft.com/office/drawing/2014/main" id="{51F07BB6-CC1B-46F5-8902-6FC759CF7325}"/>
              </a:ext>
            </a:extLst>
          </p:cNvPr>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52" name="Oval 51">
            <a:extLst>
              <a:ext uri="{FF2B5EF4-FFF2-40B4-BE49-F238E27FC236}">
                <a16:creationId xmlns:a16="http://schemas.microsoft.com/office/drawing/2014/main" id="{F37A0A5C-D8B8-455D-8EB9-561F6C7091CB}"/>
              </a:ext>
            </a:extLst>
          </p:cNvPr>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53" name="Oval 52">
            <a:extLst>
              <a:ext uri="{FF2B5EF4-FFF2-40B4-BE49-F238E27FC236}">
                <a16:creationId xmlns:a16="http://schemas.microsoft.com/office/drawing/2014/main" id="{DD07D0BB-DBBE-4074-8901-A78214F6E1BF}"/>
              </a:ext>
            </a:extLst>
          </p:cNvPr>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54" name="Oval 53">
            <a:extLst>
              <a:ext uri="{FF2B5EF4-FFF2-40B4-BE49-F238E27FC236}">
                <a16:creationId xmlns:a16="http://schemas.microsoft.com/office/drawing/2014/main" id="{DEACFBC5-943D-4622-B9FF-B7DE78E91E3C}"/>
              </a:ext>
            </a:extLst>
          </p:cNvPr>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56" name="Straight Connector 55">
            <a:extLst>
              <a:ext uri="{FF2B5EF4-FFF2-40B4-BE49-F238E27FC236}">
                <a16:creationId xmlns:a16="http://schemas.microsoft.com/office/drawing/2014/main" id="{00C5B189-19BC-4EDB-AD2D-82719B2E3DED}"/>
              </a:ext>
            </a:extLst>
          </p:cNvPr>
          <p:cNvCxnSpPr>
            <a:stCxn id="47" idx="4"/>
            <a:endCxn id="6"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897016-078A-4515-BC94-541BBBAC1DA1}"/>
              </a:ext>
            </a:extLst>
          </p:cNvPr>
          <p:cNvCxnSpPr>
            <a:stCxn id="48" idx="6"/>
            <a:endCxn id="6"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899D2C-4525-46EB-B146-21DD0CBB2D20}"/>
              </a:ext>
            </a:extLst>
          </p:cNvPr>
          <p:cNvCxnSpPr>
            <a:stCxn id="49" idx="6"/>
            <a:endCxn id="7"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B3B173-AC8A-40AA-87F6-327656BAD34F}"/>
              </a:ext>
            </a:extLst>
          </p:cNvPr>
          <p:cNvCxnSpPr>
            <a:stCxn id="7" idx="4"/>
            <a:endCxn id="50"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750898F-9721-4C02-AB97-301F7AFC468B}"/>
              </a:ext>
            </a:extLst>
          </p:cNvPr>
          <p:cNvCxnSpPr>
            <a:stCxn id="8" idx="4"/>
            <a:endCxn id="51"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15DF45-EB58-4691-B524-6C33AB1B8101}"/>
              </a:ext>
            </a:extLst>
          </p:cNvPr>
          <p:cNvCxnSpPr>
            <a:stCxn id="8" idx="6"/>
            <a:endCxn id="52"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86F65ED-95E3-4083-8712-FE3D8827DF0A}"/>
              </a:ext>
            </a:extLst>
          </p:cNvPr>
          <p:cNvCxnSpPr>
            <a:stCxn id="9" idx="6"/>
            <a:endCxn id="53"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912FF4A-42FB-43FC-A102-9429299C08DF}"/>
              </a:ext>
            </a:extLst>
          </p:cNvPr>
          <p:cNvCxnSpPr>
            <a:stCxn id="54" idx="4"/>
            <a:endCxn id="9"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57DA60B-C04A-4FAA-B8F6-88933EBEE11E}"/>
              </a:ext>
            </a:extLst>
          </p:cNvPr>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74" name="Oval 73">
            <a:extLst>
              <a:ext uri="{FF2B5EF4-FFF2-40B4-BE49-F238E27FC236}">
                <a16:creationId xmlns:a16="http://schemas.microsoft.com/office/drawing/2014/main" id="{BF2888BF-249F-4FFB-A35B-DEE72DF1EE8D}"/>
              </a:ext>
            </a:extLst>
          </p:cNvPr>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75" name="Oval 74">
            <a:extLst>
              <a:ext uri="{FF2B5EF4-FFF2-40B4-BE49-F238E27FC236}">
                <a16:creationId xmlns:a16="http://schemas.microsoft.com/office/drawing/2014/main" id="{2847C9A3-C69A-4514-AC7F-D8037ACDA357}"/>
              </a:ext>
            </a:extLst>
          </p:cNvPr>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76" name="Oval 75">
            <a:extLst>
              <a:ext uri="{FF2B5EF4-FFF2-40B4-BE49-F238E27FC236}">
                <a16:creationId xmlns:a16="http://schemas.microsoft.com/office/drawing/2014/main" id="{81D30CC0-2E75-4800-93D7-D5D6DB7171BD}"/>
              </a:ext>
            </a:extLst>
          </p:cNvPr>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77" name="Oval 76">
            <a:extLst>
              <a:ext uri="{FF2B5EF4-FFF2-40B4-BE49-F238E27FC236}">
                <a16:creationId xmlns:a16="http://schemas.microsoft.com/office/drawing/2014/main" id="{6B64DB18-4AEA-4F23-A9D8-4EFF7EB2BC0B}"/>
              </a:ext>
            </a:extLst>
          </p:cNvPr>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78" name="Oval 77">
            <a:extLst>
              <a:ext uri="{FF2B5EF4-FFF2-40B4-BE49-F238E27FC236}">
                <a16:creationId xmlns:a16="http://schemas.microsoft.com/office/drawing/2014/main" id="{9C12E367-D71D-4E2B-92FB-894E0227D63D}"/>
              </a:ext>
            </a:extLst>
          </p:cNvPr>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79" name="Oval 78">
            <a:extLst>
              <a:ext uri="{FF2B5EF4-FFF2-40B4-BE49-F238E27FC236}">
                <a16:creationId xmlns:a16="http://schemas.microsoft.com/office/drawing/2014/main" id="{F77EC177-BDB1-40E1-979A-0B8897E197B9}"/>
              </a:ext>
            </a:extLst>
          </p:cNvPr>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81" name="Oval 80">
            <a:extLst>
              <a:ext uri="{FF2B5EF4-FFF2-40B4-BE49-F238E27FC236}">
                <a16:creationId xmlns:a16="http://schemas.microsoft.com/office/drawing/2014/main" id="{9B326096-4622-4A1A-994E-4DDA1688295D}"/>
              </a:ext>
            </a:extLst>
          </p:cNvPr>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82" name="Oval 81">
            <a:extLst>
              <a:ext uri="{FF2B5EF4-FFF2-40B4-BE49-F238E27FC236}">
                <a16:creationId xmlns:a16="http://schemas.microsoft.com/office/drawing/2014/main" id="{1AD88AAC-F38C-4B3A-89F3-E17E2D3D8BE1}"/>
              </a:ext>
            </a:extLst>
          </p:cNvPr>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83" name="Oval 82">
            <a:extLst>
              <a:ext uri="{FF2B5EF4-FFF2-40B4-BE49-F238E27FC236}">
                <a16:creationId xmlns:a16="http://schemas.microsoft.com/office/drawing/2014/main" id="{96672192-D40F-41B2-881A-28D0E64ACBC6}"/>
              </a:ext>
            </a:extLst>
          </p:cNvPr>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84" name="Oval 83">
            <a:extLst>
              <a:ext uri="{FF2B5EF4-FFF2-40B4-BE49-F238E27FC236}">
                <a16:creationId xmlns:a16="http://schemas.microsoft.com/office/drawing/2014/main" id="{503E7445-FB73-4178-B753-556927C03C63}"/>
              </a:ext>
            </a:extLst>
          </p:cNvPr>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85" name="Oval 84">
            <a:extLst>
              <a:ext uri="{FF2B5EF4-FFF2-40B4-BE49-F238E27FC236}">
                <a16:creationId xmlns:a16="http://schemas.microsoft.com/office/drawing/2014/main" id="{59A7B6AE-9E0B-47F8-AF34-C096B84926AE}"/>
              </a:ext>
            </a:extLst>
          </p:cNvPr>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86" name="Oval 85">
            <a:extLst>
              <a:ext uri="{FF2B5EF4-FFF2-40B4-BE49-F238E27FC236}">
                <a16:creationId xmlns:a16="http://schemas.microsoft.com/office/drawing/2014/main" id="{0971002B-6581-4233-8AF6-375EDBDF8E97}"/>
              </a:ext>
            </a:extLst>
          </p:cNvPr>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87" name="Oval 86">
            <a:extLst>
              <a:ext uri="{FF2B5EF4-FFF2-40B4-BE49-F238E27FC236}">
                <a16:creationId xmlns:a16="http://schemas.microsoft.com/office/drawing/2014/main" id="{A4D4723D-A369-4B05-81A9-5E1E0260368A}"/>
              </a:ext>
            </a:extLst>
          </p:cNvPr>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
        <p:nvSpPr>
          <p:cNvPr id="89" name="Oval 88">
            <a:extLst>
              <a:ext uri="{FF2B5EF4-FFF2-40B4-BE49-F238E27FC236}">
                <a16:creationId xmlns:a16="http://schemas.microsoft.com/office/drawing/2014/main" id="{761DC5B3-F3F5-40F2-9591-39832D7A86FE}"/>
              </a:ext>
            </a:extLst>
          </p:cNvPr>
          <p:cNvSpPr/>
          <p:nvPr/>
        </p:nvSpPr>
        <p:spPr>
          <a:xfrm>
            <a:off x="4131945" y="61531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cxnSp>
        <p:nvCxnSpPr>
          <p:cNvPr id="91" name="Straight Connector 90">
            <a:extLst>
              <a:ext uri="{FF2B5EF4-FFF2-40B4-BE49-F238E27FC236}">
                <a16:creationId xmlns:a16="http://schemas.microsoft.com/office/drawing/2014/main" id="{0FEE3F42-40B6-4886-8F20-94C1BFCD264C}"/>
              </a:ext>
            </a:extLst>
          </p:cNvPr>
          <p:cNvCxnSpPr>
            <a:stCxn id="8" idx="5"/>
            <a:endCxn id="89" idx="1"/>
          </p:cNvCxnSpPr>
          <p:nvPr/>
        </p:nvCxnSpPr>
        <p:spPr>
          <a:xfrm>
            <a:off x="3706859" y="5819214"/>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7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2078689603"/>
              </p:ext>
            </p:extLst>
          </p:nvPr>
        </p:nvGraphicFramePr>
        <p:xfrm>
          <a:off x="5029200" y="2590800"/>
          <a:ext cx="3657600" cy="3048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5877">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285877">
                <a:tc>
                  <a:txBody>
                    <a:bodyPr/>
                    <a:lstStyle/>
                    <a:p>
                      <a:r>
                        <a:rPr lang="en-US" sz="1400"/>
                        <a:t>a</a:t>
                      </a:r>
                    </a:p>
                  </a:txBody>
                  <a:tcPr/>
                </a:tc>
                <a:tc>
                  <a:txBody>
                    <a:bodyPr/>
                    <a:lstStyle/>
                    <a:p>
                      <a:r>
                        <a:rPr lang="en-US" sz="1400"/>
                        <a:t>9</a:t>
                      </a:r>
                    </a:p>
                  </a:txBody>
                  <a:tcPr/>
                </a:tc>
                <a:extLst>
                  <a:ext uri="{0D108BD9-81ED-4DB2-BD59-A6C34878D82A}">
                    <a16:rowId xmlns:a16="http://schemas.microsoft.com/office/drawing/2014/main" val="10001"/>
                  </a:ext>
                </a:extLst>
              </a:tr>
              <a:tr h="285877">
                <a:tc>
                  <a:txBody>
                    <a:bodyPr/>
                    <a:lstStyle/>
                    <a:p>
                      <a:r>
                        <a:rPr lang="en-US" sz="1400"/>
                        <a:t>b</a:t>
                      </a:r>
                    </a:p>
                  </a:txBody>
                  <a:tcPr/>
                </a:tc>
                <a:tc>
                  <a:txBody>
                    <a:bodyPr/>
                    <a:lstStyle/>
                    <a:p>
                      <a:r>
                        <a:rPr lang="en-US" sz="1400"/>
                        <a:t>9</a:t>
                      </a:r>
                    </a:p>
                  </a:txBody>
                  <a:tcPr/>
                </a:tc>
                <a:extLst>
                  <a:ext uri="{0D108BD9-81ED-4DB2-BD59-A6C34878D82A}">
                    <a16:rowId xmlns:a16="http://schemas.microsoft.com/office/drawing/2014/main" val="10002"/>
                  </a:ext>
                </a:extLst>
              </a:tr>
              <a:tr h="285877">
                <a:tc>
                  <a:txBody>
                    <a:bodyPr/>
                    <a:lstStyle/>
                    <a:p>
                      <a:r>
                        <a:rPr lang="en-US" sz="1400"/>
                        <a:t>c</a:t>
                      </a:r>
                    </a:p>
                  </a:txBody>
                  <a:tcPr/>
                </a:tc>
                <a:tc>
                  <a:txBody>
                    <a:bodyPr/>
                    <a:lstStyle/>
                    <a:p>
                      <a:r>
                        <a:rPr lang="en-US" sz="1400"/>
                        <a:t>3</a:t>
                      </a:r>
                    </a:p>
                  </a:txBody>
                  <a:tcPr/>
                </a:tc>
                <a:extLst>
                  <a:ext uri="{0D108BD9-81ED-4DB2-BD59-A6C34878D82A}">
                    <a16:rowId xmlns:a16="http://schemas.microsoft.com/office/drawing/2014/main" val="10003"/>
                  </a:ext>
                </a:extLst>
              </a:tr>
              <a:tr h="285877">
                <a:tc>
                  <a:txBody>
                    <a:bodyPr/>
                    <a:lstStyle/>
                    <a:p>
                      <a:r>
                        <a:rPr lang="en-US" sz="1400">
                          <a:solidFill>
                            <a:srgbClr val="FF0000"/>
                          </a:solidFill>
                        </a:rPr>
                        <a:t>d</a:t>
                      </a:r>
                    </a:p>
                  </a:txBody>
                  <a:tcPr/>
                </a:tc>
                <a:tc>
                  <a:txBody>
                    <a:bodyPr/>
                    <a:lstStyle/>
                    <a:p>
                      <a:r>
                        <a:rPr lang="en-US" sz="1400">
                          <a:solidFill>
                            <a:srgbClr val="FF0000"/>
                          </a:solidFill>
                        </a:rPr>
                        <a:t>4</a:t>
                      </a:r>
                    </a:p>
                  </a:txBody>
                  <a:tcPr/>
                </a:tc>
                <a:extLst>
                  <a:ext uri="{0D108BD9-81ED-4DB2-BD59-A6C34878D82A}">
                    <a16:rowId xmlns:a16="http://schemas.microsoft.com/office/drawing/2014/main" val="10004"/>
                  </a:ext>
                </a:extLst>
              </a:tr>
              <a:tr h="285877">
                <a:tc>
                  <a:txBody>
                    <a:bodyPr/>
                    <a:lstStyle/>
                    <a:p>
                      <a:r>
                        <a:rPr lang="en-US" sz="1400"/>
                        <a:t>e</a:t>
                      </a:r>
                    </a:p>
                  </a:txBody>
                  <a:tcPr/>
                </a:tc>
                <a:tc>
                  <a:txBody>
                    <a:bodyPr/>
                    <a:lstStyle/>
                    <a:p>
                      <a:r>
                        <a:rPr lang="en-US" sz="1400"/>
                        <a:t>10</a:t>
                      </a:r>
                    </a:p>
                  </a:txBody>
                  <a:tcPr/>
                </a:tc>
                <a:extLst>
                  <a:ext uri="{0D108BD9-81ED-4DB2-BD59-A6C34878D82A}">
                    <a16:rowId xmlns:a16="http://schemas.microsoft.com/office/drawing/2014/main" val="10005"/>
                  </a:ext>
                </a:extLst>
              </a:tr>
              <a:tr h="285877">
                <a:tc>
                  <a:txBody>
                    <a:bodyPr/>
                    <a:lstStyle/>
                    <a:p>
                      <a:r>
                        <a:rPr lang="en-US" sz="1400"/>
                        <a:t>F</a:t>
                      </a:r>
                    </a:p>
                  </a:txBody>
                  <a:tcPr/>
                </a:tc>
                <a:tc>
                  <a:txBody>
                    <a:bodyPr/>
                    <a:lstStyle/>
                    <a:p>
                      <a:r>
                        <a:rPr lang="en-US" sz="1400"/>
                        <a:t>10</a:t>
                      </a:r>
                    </a:p>
                  </a:txBody>
                  <a:tcPr/>
                </a:tc>
                <a:extLst>
                  <a:ext uri="{0D108BD9-81ED-4DB2-BD59-A6C34878D82A}">
                    <a16:rowId xmlns:a16="http://schemas.microsoft.com/office/drawing/2014/main" val="10006"/>
                  </a:ext>
                </a:extLst>
              </a:tr>
              <a:tr h="285877">
                <a:tc>
                  <a:txBody>
                    <a:bodyPr/>
                    <a:lstStyle/>
                    <a:p>
                      <a:r>
                        <a:rPr lang="en-US" sz="1400"/>
                        <a:t>G</a:t>
                      </a:r>
                    </a:p>
                  </a:txBody>
                  <a:tcPr/>
                </a:tc>
                <a:tc>
                  <a:txBody>
                    <a:bodyPr/>
                    <a:lstStyle/>
                    <a:p>
                      <a:r>
                        <a:rPr lang="en-US" sz="1400"/>
                        <a:t>14</a:t>
                      </a:r>
                    </a:p>
                  </a:txBody>
                  <a:tcPr/>
                </a:tc>
                <a:extLst>
                  <a:ext uri="{0D108BD9-81ED-4DB2-BD59-A6C34878D82A}">
                    <a16:rowId xmlns:a16="http://schemas.microsoft.com/office/drawing/2014/main" val="10007"/>
                  </a:ext>
                </a:extLst>
              </a:tr>
              <a:tr h="285877">
                <a:tc>
                  <a:txBody>
                    <a:bodyPr/>
                    <a:lstStyle/>
                    <a:p>
                      <a:r>
                        <a:rPr lang="en-US" sz="1400"/>
                        <a:t>H</a:t>
                      </a:r>
                    </a:p>
                  </a:txBody>
                  <a:tcPr/>
                </a:tc>
                <a:tc>
                  <a:txBody>
                    <a:bodyPr/>
                    <a:lstStyle/>
                    <a:p>
                      <a:r>
                        <a:rPr lang="en-US" sz="1400"/>
                        <a:t>14</a:t>
                      </a:r>
                    </a:p>
                  </a:txBody>
                  <a:tcPr/>
                </a:tc>
                <a:extLst>
                  <a:ext uri="{0D108BD9-81ED-4DB2-BD59-A6C34878D82A}">
                    <a16:rowId xmlns:a16="http://schemas.microsoft.com/office/drawing/2014/main" val="10008"/>
                  </a:ext>
                </a:extLst>
              </a:tr>
              <a:tr h="285877">
                <a:tc>
                  <a:txBody>
                    <a:bodyPr/>
                    <a:lstStyle/>
                    <a:p>
                      <a:r>
                        <a:rPr lang="en-US" sz="1400"/>
                        <a:t>x</a:t>
                      </a:r>
                    </a:p>
                  </a:txBody>
                  <a:tcPr/>
                </a:tc>
                <a:tc>
                  <a:txBody>
                    <a:bodyPr/>
                    <a:lstStyle/>
                    <a:p>
                      <a:r>
                        <a:rPr lang="en-US" sz="1400"/>
                        <a:t>10</a:t>
                      </a:r>
                    </a:p>
                  </a:txBody>
                  <a:tcPr/>
                </a:tc>
                <a:extLst>
                  <a:ext uri="{0D108BD9-81ED-4DB2-BD59-A6C34878D82A}">
                    <a16:rowId xmlns:a16="http://schemas.microsoft.com/office/drawing/2014/main" val="10009"/>
                  </a:ext>
                </a:extLst>
              </a:tr>
            </a:tbl>
          </a:graphicData>
        </a:graphic>
      </p:graphicFrame>
      <p:sp>
        <p:nvSpPr>
          <p:cNvPr id="5" name="Oval 4">
            <a:extLst>
              <a:ext uri="{FF2B5EF4-FFF2-40B4-BE49-F238E27FC236}">
                <a16:creationId xmlns:a16="http://schemas.microsoft.com/office/drawing/2014/main" id="{1EDC0B0A-0AE3-461C-BE9F-FAD58831C321}"/>
              </a:ext>
            </a:extLst>
          </p:cNvPr>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6" name="Oval 5">
            <a:extLst>
              <a:ext uri="{FF2B5EF4-FFF2-40B4-BE49-F238E27FC236}">
                <a16:creationId xmlns:a16="http://schemas.microsoft.com/office/drawing/2014/main" id="{56998B47-30A7-4D37-8D14-844A1F775255}"/>
              </a:ext>
            </a:extLst>
          </p:cNvPr>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7" name="Oval 6">
            <a:extLst>
              <a:ext uri="{FF2B5EF4-FFF2-40B4-BE49-F238E27FC236}">
                <a16:creationId xmlns:a16="http://schemas.microsoft.com/office/drawing/2014/main" id="{8D667FBE-953F-4E5E-89C7-B34DEE20ABAC}"/>
              </a:ext>
            </a:extLst>
          </p:cNvPr>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8" name="Oval 7">
            <a:extLst>
              <a:ext uri="{FF2B5EF4-FFF2-40B4-BE49-F238E27FC236}">
                <a16:creationId xmlns:a16="http://schemas.microsoft.com/office/drawing/2014/main" id="{82BDCC6E-69DD-43DE-8AAC-78EF034FA8FC}"/>
              </a:ext>
            </a:extLst>
          </p:cNvPr>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9" name="Straight Connector 8">
            <a:extLst>
              <a:ext uri="{FF2B5EF4-FFF2-40B4-BE49-F238E27FC236}">
                <a16:creationId xmlns:a16="http://schemas.microsoft.com/office/drawing/2014/main" id="{A0BA77A2-38FA-426E-AEE7-C5DBF1D4B070}"/>
              </a:ext>
            </a:extLst>
          </p:cNvPr>
          <p:cNvCxnSpPr>
            <a:cxnSpLocks/>
            <a:stCxn id="5" idx="6"/>
            <a:endCxn id="8"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C51097-4C9F-415D-A0DC-1463DBAC9E8C}"/>
              </a:ext>
            </a:extLst>
          </p:cNvPr>
          <p:cNvCxnSpPr>
            <a:stCxn id="5" idx="4"/>
            <a:endCxn id="6"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61B8A2-959A-41E8-83B9-AE8326E25278}"/>
              </a:ext>
            </a:extLst>
          </p:cNvPr>
          <p:cNvCxnSpPr>
            <a:stCxn id="6" idx="6"/>
            <a:endCxn id="7"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138AC3-62C5-4B82-B1B2-5D60283A08E9}"/>
              </a:ext>
            </a:extLst>
          </p:cNvPr>
          <p:cNvCxnSpPr>
            <a:stCxn id="8" idx="4"/>
            <a:endCxn id="7"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BCBC7C-9E50-4A4F-836B-1951B38F111F}"/>
              </a:ext>
            </a:extLst>
          </p:cNvPr>
          <p:cNvCxnSpPr>
            <a:cxnSpLocks/>
            <a:stCxn id="5" idx="5"/>
            <a:endCxn id="7"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D9145E-BE00-45BC-A8D5-AD75E3987DAB}"/>
              </a:ext>
            </a:extLst>
          </p:cNvPr>
          <p:cNvCxnSpPr>
            <a:stCxn id="6" idx="7"/>
            <a:endCxn id="8"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988BDE4-2B94-4C2D-84C0-C88E7B58D048}"/>
              </a:ext>
            </a:extLst>
          </p:cNvPr>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6" name="Oval 15">
            <a:extLst>
              <a:ext uri="{FF2B5EF4-FFF2-40B4-BE49-F238E27FC236}">
                <a16:creationId xmlns:a16="http://schemas.microsoft.com/office/drawing/2014/main" id="{96B57AFA-9FDF-47F7-9A2B-2CC1D0C94CDB}"/>
              </a:ext>
            </a:extLst>
          </p:cNvPr>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7" name="Oval 16">
            <a:extLst>
              <a:ext uri="{FF2B5EF4-FFF2-40B4-BE49-F238E27FC236}">
                <a16:creationId xmlns:a16="http://schemas.microsoft.com/office/drawing/2014/main" id="{AF07D615-EEDC-4140-8F66-28B076486E16}"/>
              </a:ext>
            </a:extLst>
          </p:cNvPr>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86C458C8-F31C-4BF5-8AC4-6165F59D9290}"/>
              </a:ext>
            </a:extLst>
          </p:cNvPr>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9" name="Oval 18">
            <a:extLst>
              <a:ext uri="{FF2B5EF4-FFF2-40B4-BE49-F238E27FC236}">
                <a16:creationId xmlns:a16="http://schemas.microsoft.com/office/drawing/2014/main" id="{4C8BE137-EB49-46D9-8164-58015141323C}"/>
              </a:ext>
            </a:extLst>
          </p:cNvPr>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70C0667D-2164-42D6-BE7D-68476381DFAA}"/>
              </a:ext>
            </a:extLst>
          </p:cNvPr>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21" name="Oval 20">
            <a:extLst>
              <a:ext uri="{FF2B5EF4-FFF2-40B4-BE49-F238E27FC236}">
                <a16:creationId xmlns:a16="http://schemas.microsoft.com/office/drawing/2014/main" id="{E31954CF-E671-457E-9682-693353EAEA9C}"/>
              </a:ext>
            </a:extLst>
          </p:cNvPr>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22" name="Oval 21">
            <a:extLst>
              <a:ext uri="{FF2B5EF4-FFF2-40B4-BE49-F238E27FC236}">
                <a16:creationId xmlns:a16="http://schemas.microsoft.com/office/drawing/2014/main" id="{9BCA8664-531E-42F8-84CA-51D9E07464FE}"/>
              </a:ext>
            </a:extLst>
          </p:cNvPr>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23" name="Straight Connector 22">
            <a:extLst>
              <a:ext uri="{FF2B5EF4-FFF2-40B4-BE49-F238E27FC236}">
                <a16:creationId xmlns:a16="http://schemas.microsoft.com/office/drawing/2014/main" id="{9C68EB0C-6C71-4176-9AA2-AA8A43E4094B}"/>
              </a:ext>
            </a:extLst>
          </p:cNvPr>
          <p:cNvCxnSpPr>
            <a:stCxn id="15" idx="4"/>
            <a:endCxn id="5"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2A99B0-A70A-40A3-819C-03F3970CF123}"/>
              </a:ext>
            </a:extLst>
          </p:cNvPr>
          <p:cNvCxnSpPr>
            <a:stCxn id="16" idx="6"/>
            <a:endCxn id="5"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184F652-B5CE-4E4C-8A07-4A1ECC82E128}"/>
              </a:ext>
            </a:extLst>
          </p:cNvPr>
          <p:cNvCxnSpPr>
            <a:stCxn id="17" idx="6"/>
            <a:endCxn id="6"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FABD591-C748-4096-B297-48EC3AAAFA30}"/>
              </a:ext>
            </a:extLst>
          </p:cNvPr>
          <p:cNvCxnSpPr>
            <a:stCxn id="6" idx="4"/>
            <a:endCxn id="18"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C14F09-52D2-4159-B44C-90CCA763BC47}"/>
              </a:ext>
            </a:extLst>
          </p:cNvPr>
          <p:cNvCxnSpPr>
            <a:stCxn id="7" idx="4"/>
            <a:endCxn id="19"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8AC1B5-0684-493C-86F0-7955E74B5ADA}"/>
              </a:ext>
            </a:extLst>
          </p:cNvPr>
          <p:cNvCxnSpPr>
            <a:stCxn id="7" idx="6"/>
            <a:endCxn id="20"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535137B-7C2D-4F69-B871-2F49B458F5F0}"/>
              </a:ext>
            </a:extLst>
          </p:cNvPr>
          <p:cNvCxnSpPr>
            <a:stCxn id="8" idx="6"/>
            <a:endCxn id="21"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8BDA32-059D-4F4F-9AE5-E5086E043F57}"/>
              </a:ext>
            </a:extLst>
          </p:cNvPr>
          <p:cNvCxnSpPr>
            <a:stCxn id="22" idx="4"/>
            <a:endCxn id="8"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41DEC58-F5D3-408A-863D-A4D3CDE332C9}"/>
              </a:ext>
            </a:extLst>
          </p:cNvPr>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2" name="Oval 31">
            <a:extLst>
              <a:ext uri="{FF2B5EF4-FFF2-40B4-BE49-F238E27FC236}">
                <a16:creationId xmlns:a16="http://schemas.microsoft.com/office/drawing/2014/main" id="{14EA481D-AF25-4359-939C-1C7A771EFF33}"/>
              </a:ext>
            </a:extLst>
          </p:cNvPr>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3" name="Oval 32">
            <a:extLst>
              <a:ext uri="{FF2B5EF4-FFF2-40B4-BE49-F238E27FC236}">
                <a16:creationId xmlns:a16="http://schemas.microsoft.com/office/drawing/2014/main" id="{E7A63CAE-9F3D-4C31-B84E-3DFAF77268F2}"/>
              </a:ext>
            </a:extLst>
          </p:cNvPr>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4" name="Oval 33">
            <a:extLst>
              <a:ext uri="{FF2B5EF4-FFF2-40B4-BE49-F238E27FC236}">
                <a16:creationId xmlns:a16="http://schemas.microsoft.com/office/drawing/2014/main" id="{B5B1FC5C-AB70-473B-A45B-8191319A1115}"/>
              </a:ext>
            </a:extLst>
          </p:cNvPr>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Oval 34">
            <a:extLst>
              <a:ext uri="{FF2B5EF4-FFF2-40B4-BE49-F238E27FC236}">
                <a16:creationId xmlns:a16="http://schemas.microsoft.com/office/drawing/2014/main" id="{F6A66439-7CF0-476D-AE3C-F22B6D1466DC}"/>
              </a:ext>
            </a:extLst>
          </p:cNvPr>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36" name="Oval 35">
            <a:extLst>
              <a:ext uri="{FF2B5EF4-FFF2-40B4-BE49-F238E27FC236}">
                <a16:creationId xmlns:a16="http://schemas.microsoft.com/office/drawing/2014/main" id="{29913D21-5892-41D4-9437-C8B3341B7E9B}"/>
              </a:ext>
            </a:extLst>
          </p:cNvPr>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37" name="Oval 36">
            <a:extLst>
              <a:ext uri="{FF2B5EF4-FFF2-40B4-BE49-F238E27FC236}">
                <a16:creationId xmlns:a16="http://schemas.microsoft.com/office/drawing/2014/main" id="{9D2FC3EE-308A-4AF1-ACC9-B425A47A1545}"/>
              </a:ext>
            </a:extLst>
          </p:cNvPr>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8" name="Oval 37">
            <a:extLst>
              <a:ext uri="{FF2B5EF4-FFF2-40B4-BE49-F238E27FC236}">
                <a16:creationId xmlns:a16="http://schemas.microsoft.com/office/drawing/2014/main" id="{A55DDDA3-BD25-446E-8F79-7691079FF658}"/>
              </a:ext>
            </a:extLst>
          </p:cNvPr>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39" name="Oval 38">
            <a:extLst>
              <a:ext uri="{FF2B5EF4-FFF2-40B4-BE49-F238E27FC236}">
                <a16:creationId xmlns:a16="http://schemas.microsoft.com/office/drawing/2014/main" id="{F6EA134A-C7EE-4290-BB62-1E9910462A71}"/>
              </a:ext>
            </a:extLst>
          </p:cNvPr>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40" name="Oval 39">
            <a:extLst>
              <a:ext uri="{FF2B5EF4-FFF2-40B4-BE49-F238E27FC236}">
                <a16:creationId xmlns:a16="http://schemas.microsoft.com/office/drawing/2014/main" id="{C8A49BE7-FA4E-452B-B953-CA5BFAA604A5}"/>
              </a:ext>
            </a:extLst>
          </p:cNvPr>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41" name="Oval 40">
            <a:extLst>
              <a:ext uri="{FF2B5EF4-FFF2-40B4-BE49-F238E27FC236}">
                <a16:creationId xmlns:a16="http://schemas.microsoft.com/office/drawing/2014/main" id="{796182AE-BF22-40DD-8690-9477CCD47A3C}"/>
              </a:ext>
            </a:extLst>
          </p:cNvPr>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42" name="Oval 41">
            <a:extLst>
              <a:ext uri="{FF2B5EF4-FFF2-40B4-BE49-F238E27FC236}">
                <a16:creationId xmlns:a16="http://schemas.microsoft.com/office/drawing/2014/main" id="{22B2101D-8862-4FA5-8650-9909AEA87790}"/>
              </a:ext>
            </a:extLst>
          </p:cNvPr>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43" name="Oval 42">
            <a:extLst>
              <a:ext uri="{FF2B5EF4-FFF2-40B4-BE49-F238E27FC236}">
                <a16:creationId xmlns:a16="http://schemas.microsoft.com/office/drawing/2014/main" id="{06D6CBF5-B020-4F6B-978A-D27D8A2134F7}"/>
              </a:ext>
            </a:extLst>
          </p:cNvPr>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44" name="Oval 43">
            <a:extLst>
              <a:ext uri="{FF2B5EF4-FFF2-40B4-BE49-F238E27FC236}">
                <a16:creationId xmlns:a16="http://schemas.microsoft.com/office/drawing/2014/main" id="{928AC590-D18D-48AC-8869-D2FE1F9FF3ED}"/>
              </a:ext>
            </a:extLst>
          </p:cNvPr>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Tree>
    <p:extLst>
      <p:ext uri="{BB962C8B-B14F-4D97-AF65-F5344CB8AC3E}">
        <p14:creationId xmlns:p14="http://schemas.microsoft.com/office/powerpoint/2010/main" val="3719161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800" b="1">
                <a:solidFill>
                  <a:schemeClr val="accent2"/>
                </a:solidFill>
              </a:rPr>
              <a:t>Chương 8 : Lớp truy nhập mạng </a:t>
            </a:r>
            <a:br>
              <a:rPr lang="en-US" sz="800" b="1">
                <a:solidFill>
                  <a:schemeClr val="accent2"/>
                </a:solidFill>
              </a:rPr>
            </a:br>
            <a:r>
              <a:rPr lang="en-US" sz="800" b="1">
                <a:solidFill>
                  <a:schemeClr val="accent2"/>
                </a:solidFill>
              </a:rPr>
              <a:t>Tầng liên kết </a:t>
            </a:r>
            <a:br>
              <a:rPr lang="en-US" sz="800" b="1">
                <a:solidFill>
                  <a:schemeClr val="accent2"/>
                </a:solidFill>
              </a:rPr>
            </a:br>
            <a:endParaRPr lang="en-US" sz="8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8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8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3051781802"/>
              </p:ext>
            </p:extLst>
          </p:nvPr>
        </p:nvGraphicFramePr>
        <p:xfrm>
          <a:off x="5286434" y="1487514"/>
          <a:ext cx="3857566" cy="2159000"/>
        </p:xfrm>
        <a:graphic>
          <a:graphicData uri="http://schemas.openxmlformats.org/drawingml/2006/table">
            <a:tbl>
              <a:tblPr firstRow="1" bandRow="1">
                <a:tableStyleId>{5C22544A-7EE6-4342-B048-85BDC9FD1C3A}</a:tableStyleId>
              </a:tblPr>
              <a:tblGrid>
                <a:gridCol w="1928783">
                  <a:extLst>
                    <a:ext uri="{9D8B030D-6E8A-4147-A177-3AD203B41FA5}">
                      <a16:colId xmlns:a16="http://schemas.microsoft.com/office/drawing/2014/main" val="20000"/>
                    </a:ext>
                  </a:extLst>
                </a:gridCol>
                <a:gridCol w="1928783">
                  <a:extLst>
                    <a:ext uri="{9D8B030D-6E8A-4147-A177-3AD203B41FA5}">
                      <a16:colId xmlns:a16="http://schemas.microsoft.com/office/drawing/2014/main" val="20001"/>
                    </a:ext>
                  </a:extLst>
                </a:gridCol>
              </a:tblGrid>
              <a:tr h="239856">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A.b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B.x</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t>C.X</a:t>
                      </a:r>
                    </a:p>
                  </a:txBody>
                  <a:tcPr/>
                </a:tc>
                <a:tc>
                  <a:txBody>
                    <a:bodyPr/>
                    <a:lstStyle/>
                    <a:p>
                      <a:r>
                        <a:rPr lang="en-US" sz="1400"/>
                        <a:t>13</a:t>
                      </a:r>
                    </a:p>
                  </a:txBody>
                  <a:tcPr/>
                </a:tc>
                <a:extLst>
                  <a:ext uri="{0D108BD9-81ED-4DB2-BD59-A6C34878D82A}">
                    <a16:rowId xmlns:a16="http://schemas.microsoft.com/office/drawing/2014/main" val="10004"/>
                  </a:ext>
                </a:extLst>
              </a:tr>
              <a:tr h="370840">
                <a:tc>
                  <a:txBody>
                    <a:bodyPr/>
                    <a:lstStyle/>
                    <a:p>
                      <a:r>
                        <a:rPr lang="en-US" sz="1400"/>
                        <a:t>D.x</a:t>
                      </a:r>
                    </a:p>
                  </a:txBody>
                  <a:tcPr/>
                </a:tc>
                <a:tc>
                  <a:txBody>
                    <a:bodyPr/>
                    <a:lstStyle/>
                    <a:p>
                      <a:r>
                        <a:rPr lang="en-US" sz="1400"/>
                        <a:t>12</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76BE7276-F5EF-4093-8DA8-DDC61C04F913}"/>
              </a:ext>
            </a:extLst>
          </p:cNvPr>
          <p:cNvSpPr/>
          <p:nvPr/>
        </p:nvSpPr>
        <p:spPr>
          <a:xfrm>
            <a:off x="1657351"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a:t>
            </a:r>
          </a:p>
        </p:txBody>
      </p:sp>
      <p:sp>
        <p:nvSpPr>
          <p:cNvPr id="6" name="Oval 5">
            <a:extLst>
              <a:ext uri="{FF2B5EF4-FFF2-40B4-BE49-F238E27FC236}">
                <a16:creationId xmlns:a16="http://schemas.microsoft.com/office/drawing/2014/main" id="{76978063-58C4-4D4A-B812-90C582A7E09A}"/>
              </a:ext>
            </a:extLst>
          </p:cNvPr>
          <p:cNvSpPr/>
          <p:nvPr/>
        </p:nvSpPr>
        <p:spPr>
          <a:xfrm>
            <a:off x="1638300" y="4433357"/>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a:t>
            </a:r>
          </a:p>
        </p:txBody>
      </p:sp>
      <p:sp>
        <p:nvSpPr>
          <p:cNvPr id="7" name="Oval 6">
            <a:extLst>
              <a:ext uri="{FF2B5EF4-FFF2-40B4-BE49-F238E27FC236}">
                <a16:creationId xmlns:a16="http://schemas.microsoft.com/office/drawing/2014/main" id="{4EEBC288-360B-43C0-813E-247285B9412D}"/>
              </a:ext>
            </a:extLst>
          </p:cNvPr>
          <p:cNvSpPr/>
          <p:nvPr/>
        </p:nvSpPr>
        <p:spPr>
          <a:xfrm>
            <a:off x="3211559" y="4442882"/>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III</a:t>
            </a:r>
          </a:p>
        </p:txBody>
      </p:sp>
      <p:sp>
        <p:nvSpPr>
          <p:cNvPr id="8" name="Oval 7">
            <a:extLst>
              <a:ext uri="{FF2B5EF4-FFF2-40B4-BE49-F238E27FC236}">
                <a16:creationId xmlns:a16="http://schemas.microsoft.com/office/drawing/2014/main" id="{5F9CE587-E6AF-404D-AC73-3AC4D0C2E0EA}"/>
              </a:ext>
            </a:extLst>
          </p:cNvPr>
          <p:cNvSpPr/>
          <p:nvPr/>
        </p:nvSpPr>
        <p:spPr>
          <a:xfrm>
            <a:off x="3181350" y="2880504"/>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IV</a:t>
            </a:r>
          </a:p>
        </p:txBody>
      </p:sp>
      <p:cxnSp>
        <p:nvCxnSpPr>
          <p:cNvPr id="9" name="Straight Connector 8">
            <a:extLst>
              <a:ext uri="{FF2B5EF4-FFF2-40B4-BE49-F238E27FC236}">
                <a16:creationId xmlns:a16="http://schemas.microsoft.com/office/drawing/2014/main" id="{793C3729-1B8F-4F8C-B0AD-D1E122CDADF3}"/>
              </a:ext>
            </a:extLst>
          </p:cNvPr>
          <p:cNvCxnSpPr>
            <a:cxnSpLocks/>
            <a:stCxn id="5" idx="6"/>
            <a:endCxn id="8" idx="2"/>
          </p:cNvCxnSpPr>
          <p:nvPr/>
        </p:nvCxnSpPr>
        <p:spPr>
          <a:xfrm>
            <a:off x="2114551" y="3147204"/>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AE51AA-B697-4894-88E6-A0C3459403A3}"/>
              </a:ext>
            </a:extLst>
          </p:cNvPr>
          <p:cNvCxnSpPr>
            <a:stCxn id="5" idx="4"/>
            <a:endCxn id="6" idx="0"/>
          </p:cNvCxnSpPr>
          <p:nvPr/>
        </p:nvCxnSpPr>
        <p:spPr>
          <a:xfrm>
            <a:off x="1885951" y="3375804"/>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55E36A-55CC-4106-95D6-4EC574AFB58C}"/>
              </a:ext>
            </a:extLst>
          </p:cNvPr>
          <p:cNvCxnSpPr>
            <a:stCxn id="6" idx="6"/>
            <a:endCxn id="7" idx="2"/>
          </p:cNvCxnSpPr>
          <p:nvPr/>
        </p:nvCxnSpPr>
        <p:spPr>
          <a:xfrm>
            <a:off x="2171700" y="4661957"/>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841887-7C7B-4676-B6B4-63EFE062DD59}"/>
              </a:ext>
            </a:extLst>
          </p:cNvPr>
          <p:cNvCxnSpPr>
            <a:stCxn id="8" idx="4"/>
            <a:endCxn id="7" idx="0"/>
          </p:cNvCxnSpPr>
          <p:nvPr/>
        </p:nvCxnSpPr>
        <p:spPr>
          <a:xfrm flipH="1">
            <a:off x="3478259" y="3413904"/>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A637DCB-21F9-4B32-B7B8-8C6FEAFCC405}"/>
              </a:ext>
            </a:extLst>
          </p:cNvPr>
          <p:cNvCxnSpPr>
            <a:cxnSpLocks/>
            <a:stCxn id="5" idx="5"/>
            <a:endCxn id="7" idx="1"/>
          </p:cNvCxnSpPr>
          <p:nvPr/>
        </p:nvCxnSpPr>
        <p:spPr>
          <a:xfrm>
            <a:off x="2047596" y="3308849"/>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CCAC4E-C210-4B5F-890A-EFB01E26645C}"/>
              </a:ext>
            </a:extLst>
          </p:cNvPr>
          <p:cNvCxnSpPr>
            <a:stCxn id="6" idx="7"/>
            <a:endCxn id="8" idx="3"/>
          </p:cNvCxnSpPr>
          <p:nvPr/>
        </p:nvCxnSpPr>
        <p:spPr>
          <a:xfrm flipV="1">
            <a:off x="2093585" y="3335789"/>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C6CE9F5-C47F-41F2-9C30-3601C14C7949}"/>
              </a:ext>
            </a:extLst>
          </p:cNvPr>
          <p:cNvSpPr/>
          <p:nvPr/>
        </p:nvSpPr>
        <p:spPr>
          <a:xfrm>
            <a:off x="1676400" y="19126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Aa</a:t>
            </a:r>
          </a:p>
        </p:txBody>
      </p:sp>
      <p:sp>
        <p:nvSpPr>
          <p:cNvPr id="16" name="Oval 15">
            <a:extLst>
              <a:ext uri="{FF2B5EF4-FFF2-40B4-BE49-F238E27FC236}">
                <a16:creationId xmlns:a16="http://schemas.microsoft.com/office/drawing/2014/main" id="{F30F6B1A-BD6B-4536-A1D8-1B25EF2AC92E}"/>
              </a:ext>
            </a:extLst>
          </p:cNvPr>
          <p:cNvSpPr/>
          <p:nvPr/>
        </p:nvSpPr>
        <p:spPr>
          <a:xfrm>
            <a:off x="717250" y="29567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Ab</a:t>
            </a:r>
          </a:p>
        </p:txBody>
      </p:sp>
      <p:sp>
        <p:nvSpPr>
          <p:cNvPr id="17" name="Oval 16">
            <a:extLst>
              <a:ext uri="{FF2B5EF4-FFF2-40B4-BE49-F238E27FC236}">
                <a16:creationId xmlns:a16="http://schemas.microsoft.com/office/drawing/2014/main" id="{C33CCBB4-CA27-4367-B961-27CBADDBD0AC}"/>
              </a:ext>
            </a:extLst>
          </p:cNvPr>
          <p:cNvSpPr/>
          <p:nvPr/>
        </p:nvSpPr>
        <p:spPr>
          <a:xfrm>
            <a:off x="658183"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Bc</a:t>
            </a:r>
          </a:p>
        </p:txBody>
      </p:sp>
      <p:sp>
        <p:nvSpPr>
          <p:cNvPr id="18" name="Oval 17">
            <a:extLst>
              <a:ext uri="{FF2B5EF4-FFF2-40B4-BE49-F238E27FC236}">
                <a16:creationId xmlns:a16="http://schemas.microsoft.com/office/drawing/2014/main" id="{CB0FE909-0550-49E1-9260-EE0A9A937A51}"/>
              </a:ext>
            </a:extLst>
          </p:cNvPr>
          <p:cNvSpPr/>
          <p:nvPr/>
        </p:nvSpPr>
        <p:spPr>
          <a:xfrm>
            <a:off x="1676400"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Bd</a:t>
            </a:r>
          </a:p>
        </p:txBody>
      </p:sp>
      <p:sp>
        <p:nvSpPr>
          <p:cNvPr id="19" name="Oval 18">
            <a:extLst>
              <a:ext uri="{FF2B5EF4-FFF2-40B4-BE49-F238E27FC236}">
                <a16:creationId xmlns:a16="http://schemas.microsoft.com/office/drawing/2014/main" id="{62211E5C-141F-4A32-8BDB-CDC1646A2C50}"/>
              </a:ext>
            </a:extLst>
          </p:cNvPr>
          <p:cNvSpPr/>
          <p:nvPr/>
        </p:nvSpPr>
        <p:spPr>
          <a:xfrm>
            <a:off x="3249659"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Ce</a:t>
            </a:r>
          </a:p>
        </p:txBody>
      </p:sp>
      <p:sp>
        <p:nvSpPr>
          <p:cNvPr id="20" name="Oval 19">
            <a:extLst>
              <a:ext uri="{FF2B5EF4-FFF2-40B4-BE49-F238E27FC236}">
                <a16:creationId xmlns:a16="http://schemas.microsoft.com/office/drawing/2014/main" id="{535ECA98-289D-4396-83FF-46C9680E2764}"/>
              </a:ext>
            </a:extLst>
          </p:cNvPr>
          <p:cNvSpPr/>
          <p:nvPr/>
        </p:nvSpPr>
        <p:spPr>
          <a:xfrm>
            <a:off x="4320530"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Cf</a:t>
            </a:r>
          </a:p>
        </p:txBody>
      </p:sp>
      <p:sp>
        <p:nvSpPr>
          <p:cNvPr id="21" name="Oval 20">
            <a:extLst>
              <a:ext uri="{FF2B5EF4-FFF2-40B4-BE49-F238E27FC236}">
                <a16:creationId xmlns:a16="http://schemas.microsoft.com/office/drawing/2014/main" id="{CE16E742-FCE2-4E0B-BE78-FBA614AA36DF}"/>
              </a:ext>
            </a:extLst>
          </p:cNvPr>
          <p:cNvSpPr/>
          <p:nvPr/>
        </p:nvSpPr>
        <p:spPr>
          <a:xfrm>
            <a:off x="4367914"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Dg</a:t>
            </a:r>
          </a:p>
        </p:txBody>
      </p:sp>
      <p:sp>
        <p:nvSpPr>
          <p:cNvPr id="22" name="Oval 21">
            <a:extLst>
              <a:ext uri="{FF2B5EF4-FFF2-40B4-BE49-F238E27FC236}">
                <a16:creationId xmlns:a16="http://schemas.microsoft.com/office/drawing/2014/main" id="{A7A65931-662E-4E96-A0A5-ED4CF9D4678E}"/>
              </a:ext>
            </a:extLst>
          </p:cNvPr>
          <p:cNvSpPr/>
          <p:nvPr/>
        </p:nvSpPr>
        <p:spPr>
          <a:xfrm>
            <a:off x="3221084" y="196610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Dh</a:t>
            </a:r>
          </a:p>
        </p:txBody>
      </p:sp>
      <p:cxnSp>
        <p:nvCxnSpPr>
          <p:cNvPr id="23" name="Straight Connector 22">
            <a:extLst>
              <a:ext uri="{FF2B5EF4-FFF2-40B4-BE49-F238E27FC236}">
                <a16:creationId xmlns:a16="http://schemas.microsoft.com/office/drawing/2014/main" id="{674575AE-D765-4FAC-A899-40CFB7115041}"/>
              </a:ext>
            </a:extLst>
          </p:cNvPr>
          <p:cNvCxnSpPr>
            <a:stCxn id="15" idx="4"/>
            <a:endCxn id="5" idx="0"/>
          </p:cNvCxnSpPr>
          <p:nvPr/>
        </p:nvCxnSpPr>
        <p:spPr>
          <a:xfrm flipH="1">
            <a:off x="1885951" y="2369820"/>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F68BA-D307-4456-BC71-DFAC21F839CF}"/>
              </a:ext>
            </a:extLst>
          </p:cNvPr>
          <p:cNvCxnSpPr>
            <a:stCxn id="16" idx="6"/>
            <a:endCxn id="5" idx="2"/>
          </p:cNvCxnSpPr>
          <p:nvPr/>
        </p:nvCxnSpPr>
        <p:spPr>
          <a:xfrm flipV="1">
            <a:off x="1174450" y="3147204"/>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896B5C-0404-4731-99B3-E985C94BC936}"/>
              </a:ext>
            </a:extLst>
          </p:cNvPr>
          <p:cNvCxnSpPr>
            <a:stCxn id="17" idx="6"/>
            <a:endCxn id="6" idx="2"/>
          </p:cNvCxnSpPr>
          <p:nvPr/>
        </p:nvCxnSpPr>
        <p:spPr>
          <a:xfrm>
            <a:off x="1115383" y="4661956"/>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7B697A-29EE-4B36-8CA8-9B69DCCD091F}"/>
              </a:ext>
            </a:extLst>
          </p:cNvPr>
          <p:cNvCxnSpPr>
            <a:stCxn id="6" idx="4"/>
            <a:endCxn id="18" idx="0"/>
          </p:cNvCxnSpPr>
          <p:nvPr/>
        </p:nvCxnSpPr>
        <p:spPr>
          <a:xfrm>
            <a:off x="1905000" y="4890556"/>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BAC416-AE77-4844-9DF0-A57982E7CB9D}"/>
              </a:ext>
            </a:extLst>
          </p:cNvPr>
          <p:cNvCxnSpPr>
            <a:stCxn id="7" idx="4"/>
            <a:endCxn id="19" idx="0"/>
          </p:cNvCxnSpPr>
          <p:nvPr/>
        </p:nvCxnSpPr>
        <p:spPr>
          <a:xfrm>
            <a:off x="3478259" y="4900081"/>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4B1C41-C5AF-4641-B8D2-12FF1C15CFDF}"/>
              </a:ext>
            </a:extLst>
          </p:cNvPr>
          <p:cNvCxnSpPr>
            <a:stCxn id="7" idx="6"/>
            <a:endCxn id="20" idx="2"/>
          </p:cNvCxnSpPr>
          <p:nvPr/>
        </p:nvCxnSpPr>
        <p:spPr>
          <a:xfrm flipV="1">
            <a:off x="3744959" y="4661956"/>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D708ED1-71D6-43A6-B64E-0C3EDD77A073}"/>
              </a:ext>
            </a:extLst>
          </p:cNvPr>
          <p:cNvCxnSpPr>
            <a:stCxn id="8" idx="6"/>
            <a:endCxn id="21" idx="2"/>
          </p:cNvCxnSpPr>
          <p:nvPr/>
        </p:nvCxnSpPr>
        <p:spPr>
          <a:xfrm>
            <a:off x="3790950" y="3147204"/>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9028A7-FF86-410F-A461-B77D7FE8F0EF}"/>
              </a:ext>
            </a:extLst>
          </p:cNvPr>
          <p:cNvCxnSpPr>
            <a:stCxn id="22" idx="4"/>
            <a:endCxn id="8" idx="0"/>
          </p:cNvCxnSpPr>
          <p:nvPr/>
        </p:nvCxnSpPr>
        <p:spPr>
          <a:xfrm>
            <a:off x="3449684" y="2423305"/>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2DD5B8F-95E8-4EA9-992D-1945F8141EE0}"/>
              </a:ext>
            </a:extLst>
          </p:cNvPr>
          <p:cNvSpPr/>
          <p:nvPr/>
        </p:nvSpPr>
        <p:spPr>
          <a:xfrm>
            <a:off x="1467131" y="236982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a:t>
            </a:r>
          </a:p>
        </p:txBody>
      </p:sp>
      <p:sp>
        <p:nvSpPr>
          <p:cNvPr id="32" name="Oval 31">
            <a:extLst>
              <a:ext uri="{FF2B5EF4-FFF2-40B4-BE49-F238E27FC236}">
                <a16:creationId xmlns:a16="http://schemas.microsoft.com/office/drawing/2014/main" id="{E1B99EE8-D43E-45B0-9F9F-60FD6933E486}"/>
              </a:ext>
            </a:extLst>
          </p:cNvPr>
          <p:cNvSpPr/>
          <p:nvPr/>
        </p:nvSpPr>
        <p:spPr>
          <a:xfrm>
            <a:off x="1171181" y="317984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2</a:t>
            </a:r>
          </a:p>
        </p:txBody>
      </p:sp>
      <p:sp>
        <p:nvSpPr>
          <p:cNvPr id="33" name="Oval 32">
            <a:extLst>
              <a:ext uri="{FF2B5EF4-FFF2-40B4-BE49-F238E27FC236}">
                <a16:creationId xmlns:a16="http://schemas.microsoft.com/office/drawing/2014/main" id="{8E631087-6587-4FBB-AEFF-25DBE2BCDD7A}"/>
              </a:ext>
            </a:extLst>
          </p:cNvPr>
          <p:cNvSpPr/>
          <p:nvPr/>
        </p:nvSpPr>
        <p:spPr>
          <a:xfrm>
            <a:off x="1082862" y="46727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3</a:t>
            </a:r>
          </a:p>
        </p:txBody>
      </p:sp>
      <p:sp>
        <p:nvSpPr>
          <p:cNvPr id="34" name="Oval 33">
            <a:extLst>
              <a:ext uri="{FF2B5EF4-FFF2-40B4-BE49-F238E27FC236}">
                <a16:creationId xmlns:a16="http://schemas.microsoft.com/office/drawing/2014/main" id="{6AA3D158-2C9D-4C45-9FC1-3DD9B2E4A575}"/>
              </a:ext>
            </a:extLst>
          </p:cNvPr>
          <p:cNvSpPr/>
          <p:nvPr/>
        </p:nvSpPr>
        <p:spPr>
          <a:xfrm>
            <a:off x="196773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4</a:t>
            </a:r>
          </a:p>
        </p:txBody>
      </p:sp>
      <p:sp>
        <p:nvSpPr>
          <p:cNvPr id="35" name="Oval 34">
            <a:extLst>
              <a:ext uri="{FF2B5EF4-FFF2-40B4-BE49-F238E27FC236}">
                <a16:creationId xmlns:a16="http://schemas.microsoft.com/office/drawing/2014/main" id="{46C6A690-4644-4C6E-BC3E-03014D676E43}"/>
              </a:ext>
            </a:extLst>
          </p:cNvPr>
          <p:cNvSpPr/>
          <p:nvPr/>
        </p:nvSpPr>
        <p:spPr>
          <a:xfrm>
            <a:off x="302895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5</a:t>
            </a:r>
          </a:p>
        </p:txBody>
      </p:sp>
      <p:sp>
        <p:nvSpPr>
          <p:cNvPr id="36" name="Oval 35">
            <a:extLst>
              <a:ext uri="{FF2B5EF4-FFF2-40B4-BE49-F238E27FC236}">
                <a16:creationId xmlns:a16="http://schemas.microsoft.com/office/drawing/2014/main" id="{EC2E075F-4B46-408E-89FC-5A4B541693DF}"/>
              </a:ext>
            </a:extLst>
          </p:cNvPr>
          <p:cNvSpPr/>
          <p:nvPr/>
        </p:nvSpPr>
        <p:spPr>
          <a:xfrm>
            <a:off x="3834233" y="4215237"/>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6</a:t>
            </a:r>
          </a:p>
        </p:txBody>
      </p:sp>
      <p:sp>
        <p:nvSpPr>
          <p:cNvPr id="37" name="Oval 36">
            <a:extLst>
              <a:ext uri="{FF2B5EF4-FFF2-40B4-BE49-F238E27FC236}">
                <a16:creationId xmlns:a16="http://schemas.microsoft.com/office/drawing/2014/main" id="{06BFB3AA-9B2B-4F57-8919-C1B4C3D3D017}"/>
              </a:ext>
            </a:extLst>
          </p:cNvPr>
          <p:cNvSpPr/>
          <p:nvPr/>
        </p:nvSpPr>
        <p:spPr>
          <a:xfrm>
            <a:off x="3878088" y="264421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7</a:t>
            </a:r>
          </a:p>
        </p:txBody>
      </p:sp>
      <p:sp>
        <p:nvSpPr>
          <p:cNvPr id="38" name="Oval 37">
            <a:extLst>
              <a:ext uri="{FF2B5EF4-FFF2-40B4-BE49-F238E27FC236}">
                <a16:creationId xmlns:a16="http://schemas.microsoft.com/office/drawing/2014/main" id="{3D701E84-BF19-443C-B2ED-94FFF15CA635}"/>
              </a:ext>
            </a:extLst>
          </p:cNvPr>
          <p:cNvSpPr/>
          <p:nvPr/>
        </p:nvSpPr>
        <p:spPr>
          <a:xfrm>
            <a:off x="2970166" y="242458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8</a:t>
            </a:r>
          </a:p>
        </p:txBody>
      </p:sp>
      <p:sp>
        <p:nvSpPr>
          <p:cNvPr id="39" name="Oval 38">
            <a:extLst>
              <a:ext uri="{FF2B5EF4-FFF2-40B4-BE49-F238E27FC236}">
                <a16:creationId xmlns:a16="http://schemas.microsoft.com/office/drawing/2014/main" id="{77FFF7C1-FE51-4DC3-AEEC-F38DD4B8762D}"/>
              </a:ext>
            </a:extLst>
          </p:cNvPr>
          <p:cNvSpPr/>
          <p:nvPr/>
        </p:nvSpPr>
        <p:spPr>
          <a:xfrm>
            <a:off x="1418036" y="366956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9</a:t>
            </a:r>
          </a:p>
        </p:txBody>
      </p:sp>
      <p:sp>
        <p:nvSpPr>
          <p:cNvPr id="40" name="Oval 39">
            <a:extLst>
              <a:ext uri="{FF2B5EF4-FFF2-40B4-BE49-F238E27FC236}">
                <a16:creationId xmlns:a16="http://schemas.microsoft.com/office/drawing/2014/main" id="{486C8B72-4296-4BC8-875D-9CD6FA72E9C1}"/>
              </a:ext>
            </a:extLst>
          </p:cNvPr>
          <p:cNvSpPr/>
          <p:nvPr/>
        </p:nvSpPr>
        <p:spPr>
          <a:xfrm>
            <a:off x="2348730" y="473967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10</a:t>
            </a:r>
          </a:p>
        </p:txBody>
      </p:sp>
      <p:sp>
        <p:nvSpPr>
          <p:cNvPr id="41" name="Oval 40">
            <a:extLst>
              <a:ext uri="{FF2B5EF4-FFF2-40B4-BE49-F238E27FC236}">
                <a16:creationId xmlns:a16="http://schemas.microsoft.com/office/drawing/2014/main" id="{8F51BA00-673F-4BB0-A5FA-25B2525469D4}"/>
              </a:ext>
            </a:extLst>
          </p:cNvPr>
          <p:cNvSpPr/>
          <p:nvPr/>
        </p:nvSpPr>
        <p:spPr>
          <a:xfrm>
            <a:off x="3464253" y="365075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11</a:t>
            </a:r>
          </a:p>
        </p:txBody>
      </p:sp>
      <p:sp>
        <p:nvSpPr>
          <p:cNvPr id="42" name="Oval 41">
            <a:extLst>
              <a:ext uri="{FF2B5EF4-FFF2-40B4-BE49-F238E27FC236}">
                <a16:creationId xmlns:a16="http://schemas.microsoft.com/office/drawing/2014/main" id="{1B811F36-1C23-4D23-A784-C2E98730A83E}"/>
              </a:ext>
            </a:extLst>
          </p:cNvPr>
          <p:cNvSpPr/>
          <p:nvPr/>
        </p:nvSpPr>
        <p:spPr>
          <a:xfrm>
            <a:off x="2360451" y="269000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12</a:t>
            </a:r>
          </a:p>
        </p:txBody>
      </p:sp>
      <p:sp>
        <p:nvSpPr>
          <p:cNvPr id="43" name="Oval 42">
            <a:extLst>
              <a:ext uri="{FF2B5EF4-FFF2-40B4-BE49-F238E27FC236}">
                <a16:creationId xmlns:a16="http://schemas.microsoft.com/office/drawing/2014/main" id="{94B1663D-3BED-464C-9347-32184256C1E5}"/>
              </a:ext>
            </a:extLst>
          </p:cNvPr>
          <p:cNvSpPr/>
          <p:nvPr/>
        </p:nvSpPr>
        <p:spPr>
          <a:xfrm>
            <a:off x="2200525" y="3289798"/>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13</a:t>
            </a:r>
          </a:p>
        </p:txBody>
      </p:sp>
      <p:sp>
        <p:nvSpPr>
          <p:cNvPr id="44" name="Oval 43">
            <a:extLst>
              <a:ext uri="{FF2B5EF4-FFF2-40B4-BE49-F238E27FC236}">
                <a16:creationId xmlns:a16="http://schemas.microsoft.com/office/drawing/2014/main" id="{B2F78F47-4B29-49E5-AF39-774DEAD32F3F}"/>
              </a:ext>
            </a:extLst>
          </p:cNvPr>
          <p:cNvSpPr/>
          <p:nvPr/>
        </p:nvSpPr>
        <p:spPr>
          <a:xfrm>
            <a:off x="1950989" y="385053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14</a:t>
            </a:r>
          </a:p>
        </p:txBody>
      </p:sp>
      <p:sp>
        <p:nvSpPr>
          <p:cNvPr id="45" name="Oval 44">
            <a:extLst>
              <a:ext uri="{FF2B5EF4-FFF2-40B4-BE49-F238E27FC236}">
                <a16:creationId xmlns:a16="http://schemas.microsoft.com/office/drawing/2014/main" id="{9DEFC368-4AFD-45C2-8D59-7CD46688734A}"/>
              </a:ext>
            </a:extLst>
          </p:cNvPr>
          <p:cNvSpPr/>
          <p:nvPr/>
        </p:nvSpPr>
        <p:spPr>
          <a:xfrm>
            <a:off x="4091930" y="51670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Cx</a:t>
            </a:r>
          </a:p>
        </p:txBody>
      </p:sp>
      <p:cxnSp>
        <p:nvCxnSpPr>
          <p:cNvPr id="46" name="Straight Connector 45">
            <a:extLst>
              <a:ext uri="{FF2B5EF4-FFF2-40B4-BE49-F238E27FC236}">
                <a16:creationId xmlns:a16="http://schemas.microsoft.com/office/drawing/2014/main" id="{5BE51762-BAB0-43E5-956D-85907D2DE06D}"/>
              </a:ext>
            </a:extLst>
          </p:cNvPr>
          <p:cNvCxnSpPr>
            <a:stCxn id="7" idx="5"/>
            <a:endCxn id="45" idx="1"/>
          </p:cNvCxnSpPr>
          <p:nvPr/>
        </p:nvCxnSpPr>
        <p:spPr>
          <a:xfrm>
            <a:off x="3666844" y="4833126"/>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7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nvGraphicFramePr>
        <p:xfrm>
          <a:off x="1371599" y="2057400"/>
          <a:ext cx="4203036" cy="1828800"/>
        </p:xfrm>
        <a:graphic>
          <a:graphicData uri="http://schemas.openxmlformats.org/drawingml/2006/table">
            <a:tbl>
              <a:tblPr firstRow="1" bandRow="1">
                <a:tableStyleId>{5C22544A-7EE6-4342-B048-85BDC9FD1C3A}</a:tableStyleId>
              </a:tblPr>
              <a:tblGrid>
                <a:gridCol w="2101518">
                  <a:extLst>
                    <a:ext uri="{9D8B030D-6E8A-4147-A177-3AD203B41FA5}">
                      <a16:colId xmlns:a16="http://schemas.microsoft.com/office/drawing/2014/main" val="20000"/>
                    </a:ext>
                  </a:extLst>
                </a:gridCol>
                <a:gridCol w="2101518">
                  <a:extLst>
                    <a:ext uri="{9D8B030D-6E8A-4147-A177-3AD203B41FA5}">
                      <a16:colId xmlns:a16="http://schemas.microsoft.com/office/drawing/2014/main" val="20001"/>
                    </a:ext>
                  </a:extLst>
                </a:gridCol>
              </a:tblGrid>
              <a:tr h="18923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189230">
                <a:tc>
                  <a:txBody>
                    <a:bodyPr/>
                    <a:lstStyle/>
                    <a:p>
                      <a:r>
                        <a:rPr lang="en-US" sz="1400"/>
                        <a:t>A.x</a:t>
                      </a:r>
                    </a:p>
                  </a:txBody>
                  <a:tcPr/>
                </a:tc>
                <a:tc>
                  <a:txBody>
                    <a:bodyPr/>
                    <a:lstStyle/>
                    <a:p>
                      <a:r>
                        <a:rPr lang="en-US" sz="1400"/>
                        <a:t>9</a:t>
                      </a:r>
                    </a:p>
                  </a:txBody>
                  <a:tcPr/>
                </a:tc>
                <a:extLst>
                  <a:ext uri="{0D108BD9-81ED-4DB2-BD59-A6C34878D82A}">
                    <a16:rowId xmlns:a16="http://schemas.microsoft.com/office/drawing/2014/main" val="10001"/>
                  </a:ext>
                </a:extLst>
              </a:tr>
              <a:tr h="200660">
                <a:tc>
                  <a:txBody>
                    <a:bodyPr/>
                    <a:lstStyle/>
                    <a:p>
                      <a:r>
                        <a:rPr lang="en-US" sz="1400" err="1"/>
                        <a:t>C.c</a:t>
                      </a:r>
                      <a:endParaRPr lang="en-US" sz="1400"/>
                    </a:p>
                  </a:txBody>
                  <a:tcPr/>
                </a:tc>
                <a:tc>
                  <a:txBody>
                    <a:bodyPr/>
                    <a:lstStyle/>
                    <a:p>
                      <a:r>
                        <a:rPr lang="en-US" sz="1400"/>
                        <a:t>3</a:t>
                      </a:r>
                    </a:p>
                  </a:txBody>
                  <a:tcPr/>
                </a:tc>
                <a:extLst>
                  <a:ext uri="{0D108BD9-81ED-4DB2-BD59-A6C34878D82A}">
                    <a16:rowId xmlns:a16="http://schemas.microsoft.com/office/drawing/2014/main" val="10002"/>
                  </a:ext>
                </a:extLst>
              </a:tr>
              <a:tr h="189230">
                <a:tc>
                  <a:txBody>
                    <a:bodyPr/>
                    <a:lstStyle/>
                    <a:p>
                      <a:r>
                        <a:rPr lang="en-US" sz="1400" err="1"/>
                        <a:t>C.d</a:t>
                      </a:r>
                      <a:endParaRPr lang="en-US" sz="1400"/>
                    </a:p>
                  </a:txBody>
                  <a:tcPr/>
                </a:tc>
                <a:tc>
                  <a:txBody>
                    <a:bodyPr/>
                    <a:lstStyle/>
                    <a:p>
                      <a:r>
                        <a:rPr lang="en-US" sz="1400"/>
                        <a:t>4</a:t>
                      </a:r>
                    </a:p>
                  </a:txBody>
                  <a:tcPr/>
                </a:tc>
                <a:extLst>
                  <a:ext uri="{0D108BD9-81ED-4DB2-BD59-A6C34878D82A}">
                    <a16:rowId xmlns:a16="http://schemas.microsoft.com/office/drawing/2014/main" val="10003"/>
                  </a:ext>
                </a:extLst>
              </a:tr>
              <a:tr h="189230">
                <a:tc>
                  <a:txBody>
                    <a:bodyPr/>
                    <a:lstStyle/>
                    <a:p>
                      <a:r>
                        <a:rPr lang="en-US" sz="1400" err="1"/>
                        <a:t>D.x</a:t>
                      </a:r>
                      <a:endParaRPr lang="en-US" sz="1400"/>
                    </a:p>
                  </a:txBody>
                  <a:tcPr/>
                </a:tc>
                <a:tc>
                  <a:txBody>
                    <a:bodyPr/>
                    <a:lstStyle/>
                    <a:p>
                      <a:r>
                        <a:rPr lang="en-US" sz="1400"/>
                        <a:t>10</a:t>
                      </a:r>
                    </a:p>
                  </a:txBody>
                  <a:tcPr/>
                </a:tc>
                <a:extLst>
                  <a:ext uri="{0D108BD9-81ED-4DB2-BD59-A6C34878D82A}">
                    <a16:rowId xmlns:a16="http://schemas.microsoft.com/office/drawing/2014/main" val="10004"/>
                  </a:ext>
                </a:extLst>
              </a:tr>
              <a:tr h="189230">
                <a:tc>
                  <a:txBody>
                    <a:bodyPr/>
                    <a:lstStyle/>
                    <a:p>
                      <a:r>
                        <a:rPr lang="en-US" sz="1400"/>
                        <a:t>E.x</a:t>
                      </a:r>
                    </a:p>
                  </a:txBody>
                  <a:tcPr/>
                </a:tc>
                <a:tc>
                  <a:txBody>
                    <a:bodyPr/>
                    <a:lstStyle/>
                    <a:p>
                      <a:r>
                        <a:rPr lang="en-US" sz="1400"/>
                        <a:t>14</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1B66E2F1-FA81-46A8-A29B-D1BC2EA05C6C}"/>
              </a:ext>
            </a:extLst>
          </p:cNvPr>
          <p:cNvSpPr/>
          <p:nvPr/>
        </p:nvSpPr>
        <p:spPr>
          <a:xfrm>
            <a:off x="5738464"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6" name="Oval 5">
            <a:extLst>
              <a:ext uri="{FF2B5EF4-FFF2-40B4-BE49-F238E27FC236}">
                <a16:creationId xmlns:a16="http://schemas.microsoft.com/office/drawing/2014/main" id="{49CC09EF-C8E8-498C-9E6A-258CA57C1EBF}"/>
              </a:ext>
            </a:extLst>
          </p:cNvPr>
          <p:cNvSpPr/>
          <p:nvPr/>
        </p:nvSpPr>
        <p:spPr>
          <a:xfrm>
            <a:off x="5719413" y="5375978"/>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7" name="Oval 6">
            <a:extLst>
              <a:ext uri="{FF2B5EF4-FFF2-40B4-BE49-F238E27FC236}">
                <a16:creationId xmlns:a16="http://schemas.microsoft.com/office/drawing/2014/main" id="{6DD8E6FE-3A44-499A-A051-3623A3C48431}"/>
              </a:ext>
            </a:extLst>
          </p:cNvPr>
          <p:cNvSpPr/>
          <p:nvPr/>
        </p:nvSpPr>
        <p:spPr>
          <a:xfrm>
            <a:off x="7292672" y="5385503"/>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8" name="Oval 7">
            <a:extLst>
              <a:ext uri="{FF2B5EF4-FFF2-40B4-BE49-F238E27FC236}">
                <a16:creationId xmlns:a16="http://schemas.microsoft.com/office/drawing/2014/main" id="{00D8CB5F-8EC2-4EF0-8D73-CA3B3200C3FF}"/>
              </a:ext>
            </a:extLst>
          </p:cNvPr>
          <p:cNvSpPr/>
          <p:nvPr/>
        </p:nvSpPr>
        <p:spPr>
          <a:xfrm>
            <a:off x="7262463" y="3823125"/>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9" name="Straight Connector 8">
            <a:extLst>
              <a:ext uri="{FF2B5EF4-FFF2-40B4-BE49-F238E27FC236}">
                <a16:creationId xmlns:a16="http://schemas.microsoft.com/office/drawing/2014/main" id="{C8A38E50-9A4B-46DF-84C3-7A167E994E1F}"/>
              </a:ext>
            </a:extLst>
          </p:cNvPr>
          <p:cNvCxnSpPr>
            <a:cxnSpLocks/>
            <a:stCxn id="5" idx="6"/>
            <a:endCxn id="8" idx="2"/>
          </p:cNvCxnSpPr>
          <p:nvPr/>
        </p:nvCxnSpPr>
        <p:spPr>
          <a:xfrm>
            <a:off x="6195664" y="4089825"/>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85E53C-2321-442F-906D-2956EA762963}"/>
              </a:ext>
            </a:extLst>
          </p:cNvPr>
          <p:cNvCxnSpPr>
            <a:cxnSpLocks/>
            <a:stCxn id="5" idx="4"/>
            <a:endCxn id="6" idx="0"/>
          </p:cNvCxnSpPr>
          <p:nvPr/>
        </p:nvCxnSpPr>
        <p:spPr>
          <a:xfrm>
            <a:off x="5967064" y="4318425"/>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7502A0-A480-4CC2-8C1B-11895C9523EA}"/>
              </a:ext>
            </a:extLst>
          </p:cNvPr>
          <p:cNvCxnSpPr>
            <a:cxnSpLocks/>
            <a:stCxn id="6" idx="6"/>
            <a:endCxn id="7" idx="2"/>
          </p:cNvCxnSpPr>
          <p:nvPr/>
        </p:nvCxnSpPr>
        <p:spPr>
          <a:xfrm>
            <a:off x="6252813" y="5604578"/>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48CE2A-3824-4DCC-8919-B4C8A2E1871A}"/>
              </a:ext>
            </a:extLst>
          </p:cNvPr>
          <p:cNvCxnSpPr>
            <a:cxnSpLocks/>
            <a:stCxn id="8" idx="4"/>
            <a:endCxn id="7" idx="0"/>
          </p:cNvCxnSpPr>
          <p:nvPr/>
        </p:nvCxnSpPr>
        <p:spPr>
          <a:xfrm flipH="1">
            <a:off x="7559372" y="4356525"/>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D76727-81BF-4665-B8DE-4DBB3A59E20D}"/>
              </a:ext>
            </a:extLst>
          </p:cNvPr>
          <p:cNvCxnSpPr>
            <a:cxnSpLocks/>
            <a:stCxn id="5" idx="5"/>
            <a:endCxn id="7" idx="1"/>
          </p:cNvCxnSpPr>
          <p:nvPr/>
        </p:nvCxnSpPr>
        <p:spPr>
          <a:xfrm>
            <a:off x="6128709" y="4251470"/>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8918B2-8BA3-4E75-AB45-DE7027583F7E}"/>
              </a:ext>
            </a:extLst>
          </p:cNvPr>
          <p:cNvCxnSpPr>
            <a:cxnSpLocks/>
            <a:stCxn id="6" idx="7"/>
            <a:endCxn id="8" idx="3"/>
          </p:cNvCxnSpPr>
          <p:nvPr/>
        </p:nvCxnSpPr>
        <p:spPr>
          <a:xfrm flipV="1">
            <a:off x="6174698" y="4278410"/>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3134B49-EFBA-497D-8A65-CA8BDE0A8935}"/>
              </a:ext>
            </a:extLst>
          </p:cNvPr>
          <p:cNvSpPr/>
          <p:nvPr/>
        </p:nvSpPr>
        <p:spPr>
          <a:xfrm>
            <a:off x="5757512" y="2855240"/>
            <a:ext cx="524125" cy="510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A.a</a:t>
            </a:r>
            <a:endParaRPr lang="en-US" sz="800"/>
          </a:p>
        </p:txBody>
      </p:sp>
      <p:sp>
        <p:nvSpPr>
          <p:cNvPr id="16" name="Oval 15">
            <a:extLst>
              <a:ext uri="{FF2B5EF4-FFF2-40B4-BE49-F238E27FC236}">
                <a16:creationId xmlns:a16="http://schemas.microsoft.com/office/drawing/2014/main" id="{C4CC22F0-EF60-4DE2-BA8A-3B828E978CEA}"/>
              </a:ext>
            </a:extLst>
          </p:cNvPr>
          <p:cNvSpPr/>
          <p:nvPr/>
        </p:nvSpPr>
        <p:spPr>
          <a:xfrm>
            <a:off x="4798363" y="38993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A.b</a:t>
            </a:r>
            <a:endParaRPr lang="en-US" sz="800"/>
          </a:p>
        </p:txBody>
      </p:sp>
      <p:sp>
        <p:nvSpPr>
          <p:cNvPr id="17" name="Oval 16">
            <a:extLst>
              <a:ext uri="{FF2B5EF4-FFF2-40B4-BE49-F238E27FC236}">
                <a16:creationId xmlns:a16="http://schemas.microsoft.com/office/drawing/2014/main" id="{C5067FAC-D4C1-4871-A40F-DC434E023171}"/>
              </a:ext>
            </a:extLst>
          </p:cNvPr>
          <p:cNvSpPr/>
          <p:nvPr/>
        </p:nvSpPr>
        <p:spPr>
          <a:xfrm>
            <a:off x="4739296"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D9F96504-4455-4569-A636-369586704225}"/>
              </a:ext>
            </a:extLst>
          </p:cNvPr>
          <p:cNvSpPr/>
          <p:nvPr/>
        </p:nvSpPr>
        <p:spPr>
          <a:xfrm>
            <a:off x="5757513"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9" name="Oval 18">
            <a:extLst>
              <a:ext uri="{FF2B5EF4-FFF2-40B4-BE49-F238E27FC236}">
                <a16:creationId xmlns:a16="http://schemas.microsoft.com/office/drawing/2014/main" id="{C67D9E60-D241-4978-AC0D-7D78B40BFB30}"/>
              </a:ext>
            </a:extLst>
          </p:cNvPr>
          <p:cNvSpPr/>
          <p:nvPr/>
        </p:nvSpPr>
        <p:spPr>
          <a:xfrm>
            <a:off x="7330772"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2BA0B46B-3C3D-4766-A5D5-2199EDA5F75F}"/>
              </a:ext>
            </a:extLst>
          </p:cNvPr>
          <p:cNvSpPr/>
          <p:nvPr/>
        </p:nvSpPr>
        <p:spPr>
          <a:xfrm>
            <a:off x="8401643"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21" name="Oval 20">
            <a:extLst>
              <a:ext uri="{FF2B5EF4-FFF2-40B4-BE49-F238E27FC236}">
                <a16:creationId xmlns:a16="http://schemas.microsoft.com/office/drawing/2014/main" id="{DAE71A61-B7FE-4EA1-9547-DEDD1CE7DD98}"/>
              </a:ext>
            </a:extLst>
          </p:cNvPr>
          <p:cNvSpPr/>
          <p:nvPr/>
        </p:nvSpPr>
        <p:spPr>
          <a:xfrm>
            <a:off x="8449027"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22" name="Oval 21">
            <a:extLst>
              <a:ext uri="{FF2B5EF4-FFF2-40B4-BE49-F238E27FC236}">
                <a16:creationId xmlns:a16="http://schemas.microsoft.com/office/drawing/2014/main" id="{378BC77E-7D49-40DC-B81A-495ADA2481C8}"/>
              </a:ext>
            </a:extLst>
          </p:cNvPr>
          <p:cNvSpPr/>
          <p:nvPr/>
        </p:nvSpPr>
        <p:spPr>
          <a:xfrm>
            <a:off x="7302197" y="290872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23" name="Straight Connector 22">
            <a:extLst>
              <a:ext uri="{FF2B5EF4-FFF2-40B4-BE49-F238E27FC236}">
                <a16:creationId xmlns:a16="http://schemas.microsoft.com/office/drawing/2014/main" id="{E55B0FE7-8248-4378-8344-F2A3B9D44833}"/>
              </a:ext>
            </a:extLst>
          </p:cNvPr>
          <p:cNvCxnSpPr>
            <a:cxnSpLocks/>
            <a:stCxn id="15" idx="4"/>
            <a:endCxn id="5" idx="0"/>
          </p:cNvCxnSpPr>
          <p:nvPr/>
        </p:nvCxnSpPr>
        <p:spPr>
          <a:xfrm flipH="1">
            <a:off x="5967064" y="3365923"/>
            <a:ext cx="52511" cy="495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2DEF44-A103-4337-A136-D92D2126B023}"/>
              </a:ext>
            </a:extLst>
          </p:cNvPr>
          <p:cNvCxnSpPr>
            <a:cxnSpLocks/>
            <a:stCxn id="16" idx="6"/>
            <a:endCxn id="5" idx="2"/>
          </p:cNvCxnSpPr>
          <p:nvPr/>
        </p:nvCxnSpPr>
        <p:spPr>
          <a:xfrm flipV="1">
            <a:off x="5255563" y="4089825"/>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254508-B497-4208-AA94-C95C3C493DF9}"/>
              </a:ext>
            </a:extLst>
          </p:cNvPr>
          <p:cNvCxnSpPr>
            <a:cxnSpLocks/>
            <a:stCxn id="17" idx="6"/>
            <a:endCxn id="6" idx="2"/>
          </p:cNvCxnSpPr>
          <p:nvPr/>
        </p:nvCxnSpPr>
        <p:spPr>
          <a:xfrm>
            <a:off x="5196496" y="5604577"/>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A0131E-C0C7-4E1A-84BC-24F69C6D8C35}"/>
              </a:ext>
            </a:extLst>
          </p:cNvPr>
          <p:cNvCxnSpPr>
            <a:cxnSpLocks/>
            <a:stCxn id="6" idx="4"/>
            <a:endCxn id="18" idx="0"/>
          </p:cNvCxnSpPr>
          <p:nvPr/>
        </p:nvCxnSpPr>
        <p:spPr>
          <a:xfrm>
            <a:off x="5986113" y="5833177"/>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A029FB-983F-4649-A7B4-2879412372F9}"/>
              </a:ext>
            </a:extLst>
          </p:cNvPr>
          <p:cNvCxnSpPr>
            <a:cxnSpLocks/>
            <a:stCxn id="7" idx="4"/>
            <a:endCxn id="19" idx="0"/>
          </p:cNvCxnSpPr>
          <p:nvPr/>
        </p:nvCxnSpPr>
        <p:spPr>
          <a:xfrm>
            <a:off x="7559372" y="5842702"/>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6202F2F-4C1E-444A-9D1C-FC798590771F}"/>
              </a:ext>
            </a:extLst>
          </p:cNvPr>
          <p:cNvCxnSpPr>
            <a:cxnSpLocks/>
            <a:stCxn id="7" idx="6"/>
            <a:endCxn id="20" idx="2"/>
          </p:cNvCxnSpPr>
          <p:nvPr/>
        </p:nvCxnSpPr>
        <p:spPr>
          <a:xfrm flipV="1">
            <a:off x="7826072" y="5604577"/>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87333F-2A4A-4968-AE5F-0C7A34BF0052}"/>
              </a:ext>
            </a:extLst>
          </p:cNvPr>
          <p:cNvCxnSpPr>
            <a:cxnSpLocks/>
            <a:stCxn id="8" idx="6"/>
            <a:endCxn id="21" idx="2"/>
          </p:cNvCxnSpPr>
          <p:nvPr/>
        </p:nvCxnSpPr>
        <p:spPr>
          <a:xfrm>
            <a:off x="7872063" y="4089825"/>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5E0ECA-FEDC-421A-819B-53D8B81877FA}"/>
              </a:ext>
            </a:extLst>
          </p:cNvPr>
          <p:cNvCxnSpPr>
            <a:cxnSpLocks/>
            <a:stCxn id="22" idx="4"/>
            <a:endCxn id="8" idx="0"/>
          </p:cNvCxnSpPr>
          <p:nvPr/>
        </p:nvCxnSpPr>
        <p:spPr>
          <a:xfrm>
            <a:off x="7530797" y="3365926"/>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27127949-3A7C-4174-BE13-01F216D463B1}"/>
              </a:ext>
            </a:extLst>
          </p:cNvPr>
          <p:cNvSpPr/>
          <p:nvPr/>
        </p:nvSpPr>
        <p:spPr>
          <a:xfrm>
            <a:off x="5548244" y="331244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2" name="Oval 31">
            <a:extLst>
              <a:ext uri="{FF2B5EF4-FFF2-40B4-BE49-F238E27FC236}">
                <a16:creationId xmlns:a16="http://schemas.microsoft.com/office/drawing/2014/main" id="{D413C95B-0354-4C23-BF3D-0127BE163FA4}"/>
              </a:ext>
            </a:extLst>
          </p:cNvPr>
          <p:cNvSpPr/>
          <p:nvPr/>
        </p:nvSpPr>
        <p:spPr>
          <a:xfrm>
            <a:off x="5252294" y="412246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3" name="Oval 32">
            <a:extLst>
              <a:ext uri="{FF2B5EF4-FFF2-40B4-BE49-F238E27FC236}">
                <a16:creationId xmlns:a16="http://schemas.microsoft.com/office/drawing/2014/main" id="{C3E06145-AB2B-46A2-831F-F37ADD7DE214}"/>
              </a:ext>
            </a:extLst>
          </p:cNvPr>
          <p:cNvSpPr/>
          <p:nvPr/>
        </p:nvSpPr>
        <p:spPr>
          <a:xfrm>
            <a:off x="5163975" y="56153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4" name="Oval 33">
            <a:extLst>
              <a:ext uri="{FF2B5EF4-FFF2-40B4-BE49-F238E27FC236}">
                <a16:creationId xmlns:a16="http://schemas.microsoft.com/office/drawing/2014/main" id="{39990BF0-A634-4822-A8EE-92EE1BE43242}"/>
              </a:ext>
            </a:extLst>
          </p:cNvPr>
          <p:cNvSpPr/>
          <p:nvPr/>
        </p:nvSpPr>
        <p:spPr>
          <a:xfrm>
            <a:off x="604884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Oval 34">
            <a:extLst>
              <a:ext uri="{FF2B5EF4-FFF2-40B4-BE49-F238E27FC236}">
                <a16:creationId xmlns:a16="http://schemas.microsoft.com/office/drawing/2014/main" id="{9BB46B0B-5D41-4BCA-84AC-20D300990DD1}"/>
              </a:ext>
            </a:extLst>
          </p:cNvPr>
          <p:cNvSpPr/>
          <p:nvPr/>
        </p:nvSpPr>
        <p:spPr>
          <a:xfrm>
            <a:off x="711006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36" name="Oval 35">
            <a:extLst>
              <a:ext uri="{FF2B5EF4-FFF2-40B4-BE49-F238E27FC236}">
                <a16:creationId xmlns:a16="http://schemas.microsoft.com/office/drawing/2014/main" id="{2195C3E7-4BC8-4844-B74C-3F88B7A9F65F}"/>
              </a:ext>
            </a:extLst>
          </p:cNvPr>
          <p:cNvSpPr/>
          <p:nvPr/>
        </p:nvSpPr>
        <p:spPr>
          <a:xfrm>
            <a:off x="7915346" y="515785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37" name="Oval 36">
            <a:extLst>
              <a:ext uri="{FF2B5EF4-FFF2-40B4-BE49-F238E27FC236}">
                <a16:creationId xmlns:a16="http://schemas.microsoft.com/office/drawing/2014/main" id="{CB82D920-BA41-4CE5-B492-DA0872A56D43}"/>
              </a:ext>
            </a:extLst>
          </p:cNvPr>
          <p:cNvSpPr/>
          <p:nvPr/>
        </p:nvSpPr>
        <p:spPr>
          <a:xfrm>
            <a:off x="7959201" y="358683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8" name="Oval 37">
            <a:extLst>
              <a:ext uri="{FF2B5EF4-FFF2-40B4-BE49-F238E27FC236}">
                <a16:creationId xmlns:a16="http://schemas.microsoft.com/office/drawing/2014/main" id="{08515058-9FBB-4ED2-BAE6-4F1D93ABBDD0}"/>
              </a:ext>
            </a:extLst>
          </p:cNvPr>
          <p:cNvSpPr/>
          <p:nvPr/>
        </p:nvSpPr>
        <p:spPr>
          <a:xfrm>
            <a:off x="7051279" y="336720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39" name="Oval 38">
            <a:extLst>
              <a:ext uri="{FF2B5EF4-FFF2-40B4-BE49-F238E27FC236}">
                <a16:creationId xmlns:a16="http://schemas.microsoft.com/office/drawing/2014/main" id="{DF7FF003-9C75-4DCA-BFFA-C9FD38F8CD90}"/>
              </a:ext>
            </a:extLst>
          </p:cNvPr>
          <p:cNvSpPr/>
          <p:nvPr/>
        </p:nvSpPr>
        <p:spPr>
          <a:xfrm>
            <a:off x="5499149" y="461218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40" name="Oval 39">
            <a:extLst>
              <a:ext uri="{FF2B5EF4-FFF2-40B4-BE49-F238E27FC236}">
                <a16:creationId xmlns:a16="http://schemas.microsoft.com/office/drawing/2014/main" id="{24BDD2F1-D347-4C6C-A6F4-E6ECF2C4E806}"/>
              </a:ext>
            </a:extLst>
          </p:cNvPr>
          <p:cNvSpPr/>
          <p:nvPr/>
        </p:nvSpPr>
        <p:spPr>
          <a:xfrm>
            <a:off x="6429843" y="568229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41" name="Oval 40">
            <a:extLst>
              <a:ext uri="{FF2B5EF4-FFF2-40B4-BE49-F238E27FC236}">
                <a16:creationId xmlns:a16="http://schemas.microsoft.com/office/drawing/2014/main" id="{88F09966-A87C-4BDD-89F6-1713A2B7661A}"/>
              </a:ext>
            </a:extLst>
          </p:cNvPr>
          <p:cNvSpPr/>
          <p:nvPr/>
        </p:nvSpPr>
        <p:spPr>
          <a:xfrm>
            <a:off x="7545366" y="459337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42" name="Oval 41">
            <a:extLst>
              <a:ext uri="{FF2B5EF4-FFF2-40B4-BE49-F238E27FC236}">
                <a16:creationId xmlns:a16="http://schemas.microsoft.com/office/drawing/2014/main" id="{DCAD786F-E31B-4EB6-B7AA-46BDCDF2B3D0}"/>
              </a:ext>
            </a:extLst>
          </p:cNvPr>
          <p:cNvSpPr/>
          <p:nvPr/>
        </p:nvSpPr>
        <p:spPr>
          <a:xfrm>
            <a:off x="6441564" y="3632625"/>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43" name="Oval 42">
            <a:extLst>
              <a:ext uri="{FF2B5EF4-FFF2-40B4-BE49-F238E27FC236}">
                <a16:creationId xmlns:a16="http://schemas.microsoft.com/office/drawing/2014/main" id="{526207FE-C770-4A9E-B8E1-75BF06E7182E}"/>
              </a:ext>
            </a:extLst>
          </p:cNvPr>
          <p:cNvSpPr/>
          <p:nvPr/>
        </p:nvSpPr>
        <p:spPr>
          <a:xfrm>
            <a:off x="6281638" y="423241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44" name="Oval 43">
            <a:extLst>
              <a:ext uri="{FF2B5EF4-FFF2-40B4-BE49-F238E27FC236}">
                <a16:creationId xmlns:a16="http://schemas.microsoft.com/office/drawing/2014/main" id="{89593027-FBFD-43CA-AC7D-115A593A9B3F}"/>
              </a:ext>
            </a:extLst>
          </p:cNvPr>
          <p:cNvSpPr/>
          <p:nvPr/>
        </p:nvSpPr>
        <p:spPr>
          <a:xfrm>
            <a:off x="6032102" y="4793160"/>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Tree>
    <p:extLst>
      <p:ext uri="{BB962C8B-B14F-4D97-AF65-F5344CB8AC3E}">
        <p14:creationId xmlns:p14="http://schemas.microsoft.com/office/powerpoint/2010/main" val="3301170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Địa chỉ MAC có dạng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Có 2 phương pháp đánh địa chỉ</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Mặt phẳng (không phân cấp). Các con số để nhận dạng không có phân cụm</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Phân cấp: Các con số để nhận dạng có phân cụm (lớp)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Ký hiệu:</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nhận dạng nút của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nhận dạng liên kết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nhân dạng thiết bị đầu cuối</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là việc gán cho các thiết bị đầu cuối để nhận dạng”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gắn liền với kế hoạch định tuyến</a:t>
            </a:r>
          </a:p>
        </p:txBody>
      </p:sp>
    </p:spTree>
    <p:extLst>
      <p:ext uri="{BB962C8B-B14F-4D97-AF65-F5344CB8AC3E}">
        <p14:creationId xmlns:p14="http://schemas.microsoft.com/office/powerpoint/2010/main" val="3131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2936668372"/>
              </p:ext>
            </p:extLst>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c</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solidFill>
                            <a:srgbClr val="FF0000"/>
                          </a:solidFill>
                        </a:rPr>
                        <a:t>d</a:t>
                      </a:r>
                    </a:p>
                  </a:txBody>
                  <a:tcPr/>
                </a:tc>
                <a:tc>
                  <a:txBody>
                    <a:bodyPr/>
                    <a:lstStyle/>
                    <a:p>
                      <a:r>
                        <a:rPr lang="en-US" sz="1400">
                          <a:solidFill>
                            <a:srgbClr val="FF0000"/>
                          </a:solidFill>
                        </a:rPr>
                        <a:t>9</a:t>
                      </a:r>
                    </a:p>
                  </a:txBody>
                  <a:tcPr/>
                </a:tc>
                <a:extLst>
                  <a:ext uri="{0D108BD9-81ED-4DB2-BD59-A6C34878D82A}">
                    <a16:rowId xmlns:a16="http://schemas.microsoft.com/office/drawing/2014/main" val="10004"/>
                  </a:ext>
                </a:extLst>
              </a:tr>
              <a:tr h="370840">
                <a:tc>
                  <a:txBody>
                    <a:bodyPr/>
                    <a:lstStyle/>
                    <a:p>
                      <a:r>
                        <a:rPr lang="en-US" sz="1400"/>
                        <a:t>e</a:t>
                      </a:r>
                    </a:p>
                  </a:txBody>
                  <a:tcPr/>
                </a:tc>
                <a:tc>
                  <a:txBody>
                    <a:bodyPr/>
                    <a:lstStyle/>
                    <a:p>
                      <a:r>
                        <a:rPr lang="en-US" sz="1400"/>
                        <a:t>13</a:t>
                      </a:r>
                    </a:p>
                  </a:txBody>
                  <a:tcPr/>
                </a:tc>
                <a:extLst>
                  <a:ext uri="{0D108BD9-81ED-4DB2-BD59-A6C34878D82A}">
                    <a16:rowId xmlns:a16="http://schemas.microsoft.com/office/drawing/2014/main" val="10005"/>
                  </a:ext>
                </a:extLst>
              </a:tr>
              <a:tr h="370840">
                <a:tc>
                  <a:txBody>
                    <a:bodyPr/>
                    <a:lstStyle/>
                    <a:p>
                      <a:r>
                        <a:rPr lang="en-US" sz="1400"/>
                        <a:t>F</a:t>
                      </a:r>
                    </a:p>
                  </a:txBody>
                  <a:tcPr/>
                </a:tc>
                <a:tc>
                  <a:txBody>
                    <a:bodyPr/>
                    <a:lstStyle/>
                    <a:p>
                      <a:r>
                        <a:rPr lang="en-US" sz="1400"/>
                        <a:t>13</a:t>
                      </a:r>
                    </a:p>
                  </a:txBody>
                  <a:tcPr/>
                </a:tc>
                <a:extLst>
                  <a:ext uri="{0D108BD9-81ED-4DB2-BD59-A6C34878D82A}">
                    <a16:rowId xmlns:a16="http://schemas.microsoft.com/office/drawing/2014/main" val="10006"/>
                  </a:ext>
                </a:extLst>
              </a:tr>
              <a:tr h="370840">
                <a:tc>
                  <a:txBody>
                    <a:bodyPr/>
                    <a:lstStyle/>
                    <a:p>
                      <a:r>
                        <a:rPr lang="en-US" sz="1400"/>
                        <a:t>G</a:t>
                      </a:r>
                    </a:p>
                  </a:txBody>
                  <a:tcPr/>
                </a:tc>
                <a:tc>
                  <a:txBody>
                    <a:bodyPr/>
                    <a:lstStyle/>
                    <a:p>
                      <a:r>
                        <a:rPr lang="en-US" sz="1400"/>
                        <a:t>12</a:t>
                      </a:r>
                    </a:p>
                  </a:txBody>
                  <a:tcPr/>
                </a:tc>
                <a:extLst>
                  <a:ext uri="{0D108BD9-81ED-4DB2-BD59-A6C34878D82A}">
                    <a16:rowId xmlns:a16="http://schemas.microsoft.com/office/drawing/2014/main" val="10007"/>
                  </a:ext>
                </a:extLst>
              </a:tr>
              <a:tr h="370840">
                <a:tc>
                  <a:txBody>
                    <a:bodyPr/>
                    <a:lstStyle/>
                    <a:p>
                      <a:r>
                        <a:rPr lang="en-US" sz="1400"/>
                        <a:t>H</a:t>
                      </a:r>
                    </a:p>
                  </a:txBody>
                  <a:tcPr/>
                </a:tc>
                <a:tc>
                  <a:txBody>
                    <a:bodyPr/>
                    <a:lstStyle/>
                    <a:p>
                      <a:r>
                        <a:rPr lang="en-US" sz="1400"/>
                        <a:t>12</a:t>
                      </a:r>
                    </a:p>
                  </a:txBody>
                  <a:tcPr/>
                </a:tc>
                <a:extLst>
                  <a:ext uri="{0D108BD9-81ED-4DB2-BD59-A6C34878D82A}">
                    <a16:rowId xmlns:a16="http://schemas.microsoft.com/office/drawing/2014/main" val="10008"/>
                  </a:ext>
                </a:extLst>
              </a:tr>
              <a:tr h="370840">
                <a:tc>
                  <a:txBody>
                    <a:bodyPr/>
                    <a:lstStyle/>
                    <a:p>
                      <a:r>
                        <a:rPr lang="en-US" sz="1400"/>
                        <a:t>X</a:t>
                      </a:r>
                    </a:p>
                  </a:txBody>
                  <a:tcPr/>
                </a:tc>
                <a:tc>
                  <a:txBody>
                    <a:bodyPr/>
                    <a:lstStyle/>
                    <a:p>
                      <a:r>
                        <a:rPr lang="en-US" sz="1400"/>
                        <a:t>13</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5016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Thông tin môn học</a:t>
            </a:r>
            <a:endParaRPr lang="en-US" sz="2400" b="1" dirty="0">
              <a:solidFill>
                <a:schemeClr val="accent2"/>
              </a:solidFill>
            </a:endParaRPr>
          </a:p>
        </p:txBody>
      </p:sp>
      <p:sp>
        <p:nvSpPr>
          <p:cNvPr id="5"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Đơn</a:t>
            </a:r>
            <a:r>
              <a:rPr lang="en-US" sz="1600" kern="0" dirty="0">
                <a:solidFill>
                  <a:schemeClr val="folHlink"/>
                </a:solidFill>
                <a:cs typeface="+mn-cs"/>
              </a:rPr>
              <a:t> </a:t>
            </a:r>
            <a:r>
              <a:rPr lang="en-US" sz="1600" kern="0" dirty="0" err="1">
                <a:solidFill>
                  <a:schemeClr val="folHlink"/>
                </a:solidFill>
                <a:cs typeface="+mn-cs"/>
              </a:rPr>
              <a:t>vị</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3 </a:t>
            </a:r>
            <a:r>
              <a:rPr lang="en-US" sz="1600" kern="0" dirty="0" err="1">
                <a:solidFill>
                  <a:schemeClr val="folHlink"/>
                </a:solidFill>
                <a:cs typeface="+mn-cs"/>
              </a:rPr>
              <a:t>tín</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chính</a:t>
            </a:r>
            <a:r>
              <a:rPr lang="en-US" sz="1600" kern="0" dirty="0">
                <a:solidFill>
                  <a:schemeClr val="folHlink"/>
                </a:solidFill>
                <a:cs typeface="+mn-cs"/>
              </a:rPr>
              <a:t>: “</a:t>
            </a:r>
            <a:r>
              <a:rPr lang="en-US" sz="1600" kern="0" dirty="0" err="1">
                <a:solidFill>
                  <a:schemeClr val="folHlink"/>
                </a:solidFill>
                <a:cs typeface="+mn-cs"/>
              </a:rPr>
              <a:t>Cơ</a:t>
            </a:r>
            <a:r>
              <a:rPr lang="en-US" sz="1600" kern="0" dirty="0">
                <a:solidFill>
                  <a:schemeClr val="folHlink"/>
                </a:solidFill>
                <a:cs typeface="+mn-cs"/>
              </a:rPr>
              <a:t> </a:t>
            </a:r>
            <a:r>
              <a:rPr lang="en-US" sz="1600" kern="0" dirty="0" err="1">
                <a:solidFill>
                  <a:schemeClr val="folHlink"/>
                </a:solidFill>
                <a:cs typeface="+mn-cs"/>
              </a:rPr>
              <a:t>sở</a:t>
            </a:r>
            <a:r>
              <a:rPr lang="en-US" sz="1600" kern="0" dirty="0">
                <a:solidFill>
                  <a:schemeClr val="folHlink"/>
                </a:solidFill>
                <a:cs typeface="+mn-cs"/>
              </a:rPr>
              <a:t> </a:t>
            </a:r>
            <a:r>
              <a:rPr lang="en-US" sz="1600" kern="0" dirty="0" err="1">
                <a:solidFill>
                  <a:schemeClr val="folHlink"/>
                </a:solidFill>
                <a:cs typeface="+mn-cs"/>
              </a:rPr>
              <a:t>kỹ</a:t>
            </a:r>
            <a:r>
              <a:rPr lang="en-US" sz="1600" kern="0" dirty="0">
                <a:solidFill>
                  <a:schemeClr val="folHlink"/>
                </a:solidFill>
                <a:cs typeface="+mn-cs"/>
              </a:rPr>
              <a:t> </a:t>
            </a:r>
            <a:r>
              <a:rPr lang="en-US" sz="1600" kern="0" dirty="0" err="1">
                <a:solidFill>
                  <a:schemeClr val="folHlink"/>
                </a:solidFill>
                <a:cs typeface="+mn-cs"/>
              </a:rPr>
              <a:t>thuật</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truyền</a:t>
            </a:r>
            <a:r>
              <a:rPr lang="en-US" sz="1600" kern="0" dirty="0">
                <a:solidFill>
                  <a:schemeClr val="folHlink"/>
                </a:solidFill>
                <a:cs typeface="+mn-cs"/>
              </a:rPr>
              <a:t> </a:t>
            </a:r>
            <a:r>
              <a:rPr lang="en-US" sz="1600" kern="0" dirty="0" err="1">
                <a:solidFill>
                  <a:schemeClr val="folHlink"/>
                </a:solidFill>
                <a:cs typeface="+mn-cs"/>
              </a:rPr>
              <a:t>thông</a:t>
            </a:r>
            <a:r>
              <a:rPr lang="en-US" sz="1600" kern="0" dirty="0">
                <a:solidFill>
                  <a:schemeClr val="folHlink"/>
                </a:solidFill>
                <a:cs typeface="+mn-cs"/>
              </a:rPr>
              <a:t>” do </a:t>
            </a:r>
            <a:r>
              <a:rPr lang="en-US" sz="1600" kern="0" dirty="0" err="1">
                <a:solidFill>
                  <a:schemeClr val="folHlink"/>
                </a:solidFill>
                <a:cs typeface="+mn-cs"/>
              </a:rPr>
              <a:t>thầy</a:t>
            </a:r>
            <a:r>
              <a:rPr lang="en-US" sz="1600" kern="0" dirty="0">
                <a:solidFill>
                  <a:schemeClr val="folHlink"/>
                </a:solidFill>
                <a:cs typeface="+mn-cs"/>
              </a:rPr>
              <a:t> TS. </a:t>
            </a:r>
            <a:r>
              <a:rPr lang="en-US" sz="1600" kern="0" dirty="0" err="1">
                <a:solidFill>
                  <a:schemeClr val="folHlink"/>
                </a:solidFill>
                <a:cs typeface="+mn-cs"/>
              </a:rPr>
              <a:t>Nguyễn</a:t>
            </a:r>
            <a:r>
              <a:rPr lang="en-US" sz="1600" kern="0" dirty="0">
                <a:solidFill>
                  <a:schemeClr val="folHlink"/>
                </a:solidFill>
                <a:cs typeface="+mn-cs"/>
              </a:rPr>
              <a:t> </a:t>
            </a:r>
            <a:r>
              <a:rPr lang="en-US" sz="1600" kern="0" dirty="0" err="1">
                <a:solidFill>
                  <a:schemeClr val="folHlink"/>
                </a:solidFill>
                <a:cs typeface="+mn-cs"/>
              </a:rPr>
              <a:t>Tiến</a:t>
            </a:r>
            <a:r>
              <a:rPr lang="en-US" sz="1600" kern="0" dirty="0">
                <a:solidFill>
                  <a:schemeClr val="folHlink"/>
                </a:solidFill>
                <a:cs typeface="+mn-cs"/>
              </a:rPr>
              <a:t> Ban </a:t>
            </a:r>
            <a:r>
              <a:rPr lang="en-US" sz="1600" kern="0" dirty="0" err="1">
                <a:solidFill>
                  <a:schemeClr val="folHlink"/>
                </a:solidFill>
                <a:cs typeface="+mn-cs"/>
              </a:rPr>
              <a:t>biên</a:t>
            </a:r>
            <a:r>
              <a:rPr lang="en-US" sz="1600" kern="0" dirty="0">
                <a:solidFill>
                  <a:schemeClr val="folHlink"/>
                </a:solidFill>
                <a:cs typeface="+mn-cs"/>
              </a:rPr>
              <a:t> </a:t>
            </a:r>
            <a:r>
              <a:rPr lang="en-US" sz="1600" kern="0" dirty="0" err="1">
                <a:solidFill>
                  <a:schemeClr val="folHlink"/>
                </a:solidFill>
                <a:cs typeface="+mn-cs"/>
              </a:rPr>
              <a:t>soạn</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bổ</a:t>
            </a:r>
            <a:r>
              <a:rPr lang="en-US" sz="1600" kern="0" dirty="0">
                <a:solidFill>
                  <a:schemeClr val="folHlink"/>
                </a:solidFill>
                <a:cs typeface="+mn-cs"/>
              </a:rPr>
              <a:t> sung: </a:t>
            </a:r>
            <a:r>
              <a:rPr lang="en-US" sz="1600" kern="0" dirty="0" err="1">
                <a:solidFill>
                  <a:schemeClr val="folHlink"/>
                </a:solidFill>
                <a:cs typeface="+mn-cs"/>
              </a:rPr>
              <a:t>giáo</a:t>
            </a:r>
            <a:r>
              <a:rPr lang="en-US" sz="1600" kern="0" dirty="0">
                <a:solidFill>
                  <a:schemeClr val="folHlink"/>
                </a:solidFill>
                <a:cs typeface="+mn-cs"/>
              </a:rPr>
              <a:t> </a:t>
            </a:r>
            <a:r>
              <a:rPr lang="en-US" sz="1600" kern="0" dirty="0" err="1">
                <a:solidFill>
                  <a:schemeClr val="folHlink"/>
                </a:solidFill>
                <a:cs typeface="+mn-cs"/>
              </a:rPr>
              <a:t>trình</a:t>
            </a:r>
            <a:r>
              <a:rPr lang="en-US" sz="1600" kern="0" dirty="0">
                <a:solidFill>
                  <a:schemeClr val="folHlink"/>
                </a:solidFill>
                <a:cs typeface="+mn-cs"/>
              </a:rPr>
              <a:t> CCNA (</a:t>
            </a:r>
            <a:r>
              <a:rPr lang="en-US" sz="1600" kern="0" dirty="0" err="1">
                <a:solidFill>
                  <a:schemeClr val="folHlink"/>
                </a:solidFill>
                <a:cs typeface="+mn-cs"/>
              </a:rPr>
              <a:t>tiếng</a:t>
            </a:r>
            <a:r>
              <a:rPr lang="en-US" sz="1600" kern="0" dirty="0">
                <a:solidFill>
                  <a:schemeClr val="folHlink"/>
                </a:solidFill>
                <a:cs typeface="+mn-cs"/>
              </a:rPr>
              <a:t> </a:t>
            </a:r>
            <a:r>
              <a:rPr lang="en-US" sz="1600" kern="0" dirty="0" err="1">
                <a:solidFill>
                  <a:schemeClr val="folHlink"/>
                </a:solidFill>
                <a:cs typeface="+mn-cs"/>
              </a:rPr>
              <a:t>Việt</a:t>
            </a:r>
            <a:r>
              <a:rPr lang="en-US" sz="1600" kern="0" dirty="0">
                <a:solidFill>
                  <a:schemeClr val="folHlink"/>
                </a:solidFill>
                <a:cs typeface="+mn-cs"/>
              </a:rPr>
              <a:t>, </a:t>
            </a:r>
            <a:r>
              <a:rPr lang="en-US" sz="1600" kern="0" dirty="0" err="1">
                <a:solidFill>
                  <a:schemeClr val="folHlink"/>
                </a:solidFill>
                <a:cs typeface="+mn-cs"/>
              </a:rPr>
              <a:t>tiếng</a:t>
            </a:r>
            <a:r>
              <a:rPr lang="en-US" sz="1600" kern="0" dirty="0">
                <a:solidFill>
                  <a:schemeClr val="folHlink"/>
                </a:solidFill>
                <a:cs typeface="+mn-cs"/>
              </a:rPr>
              <a:t> Anh)</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Điểm</a:t>
            </a:r>
            <a:r>
              <a:rPr lang="en-US" sz="1600" kern="0" dirty="0">
                <a:solidFill>
                  <a:schemeClr val="folHlink"/>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60%	: </a:t>
            </a:r>
            <a:r>
              <a:rPr lang="en-US" sz="1600" kern="0" dirty="0" err="1">
                <a:solidFill>
                  <a:schemeClr val="folHlink"/>
                </a:solidFill>
                <a:cs typeface="+mn-cs"/>
              </a:rPr>
              <a:t>Thi</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kỳ</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Chuyên</a:t>
            </a:r>
            <a:r>
              <a:rPr lang="en-US" sz="1600" kern="0" dirty="0">
                <a:solidFill>
                  <a:schemeClr val="folHlink"/>
                </a:solidFill>
                <a:cs typeface="+mn-cs"/>
              </a:rPr>
              <a:t> </a:t>
            </a:r>
            <a:r>
              <a:rPr lang="en-US" sz="1600" kern="0" dirty="0" err="1">
                <a:solidFill>
                  <a:schemeClr val="folHlink"/>
                </a:solidFill>
                <a:cs typeface="+mn-cs"/>
              </a:rPr>
              <a:t>cần</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lấy</a:t>
            </a:r>
            <a:r>
              <a:rPr lang="en-US" sz="1600" kern="0" dirty="0">
                <a:solidFill>
                  <a:srgbClr val="FF0000"/>
                </a:solidFill>
                <a:cs typeface="+mn-cs"/>
              </a:rPr>
              <a:t> </a:t>
            </a:r>
            <a:r>
              <a:rPr lang="en-US" sz="1600" kern="0" dirty="0" err="1">
                <a:solidFill>
                  <a:srgbClr val="FF0000"/>
                </a:solidFill>
                <a:cs typeface="+mn-cs"/>
              </a:rPr>
              <a:t>từ</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thực</a:t>
            </a:r>
            <a:r>
              <a:rPr lang="en-US" sz="1600" kern="0" dirty="0">
                <a:solidFill>
                  <a:srgbClr val="FF0000"/>
                </a:solidFill>
                <a:cs typeface="+mn-cs"/>
              </a:rPr>
              <a:t> </a:t>
            </a:r>
            <a:r>
              <a:rPr lang="en-US" sz="1600" kern="0" dirty="0" err="1">
                <a:solidFill>
                  <a:srgbClr val="FF0000"/>
                </a:solidFill>
                <a:cs typeface="+mn-cs"/>
              </a:rPr>
              <a:t>hành</a:t>
            </a:r>
            <a:r>
              <a:rPr lang="en-US" sz="1600" kern="0" dirty="0">
                <a:solidFill>
                  <a:srgbClr val="FF0000"/>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Bài</a:t>
            </a:r>
            <a:r>
              <a:rPr lang="en-US" sz="1600" kern="0" dirty="0">
                <a:solidFill>
                  <a:schemeClr val="folHlink"/>
                </a:solidFill>
                <a:cs typeface="+mn-cs"/>
              </a:rPr>
              <a:t> </a:t>
            </a:r>
            <a:r>
              <a:rPr lang="en-US" sz="1600" kern="0" dirty="0" err="1">
                <a:solidFill>
                  <a:schemeClr val="folHlink"/>
                </a:solidFill>
                <a:cs typeface="+mn-cs"/>
              </a:rPr>
              <a:t>tập</a:t>
            </a:r>
            <a:r>
              <a:rPr lang="en-US" sz="1600" kern="0" dirty="0">
                <a:solidFill>
                  <a:schemeClr val="folHlink"/>
                </a:solidFill>
                <a:cs typeface="+mn-cs"/>
              </a:rPr>
              <a:t> </a:t>
            </a:r>
            <a:r>
              <a:rPr lang="en-US" sz="1600" kern="0" dirty="0" err="1">
                <a:solidFill>
                  <a:schemeClr val="folHlink"/>
                </a:solidFill>
                <a:cs typeface="+mn-cs"/>
              </a:rPr>
              <a:t>lớn</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469900" indent="-469900">
              <a:lnSpc>
                <a:spcPct val="135000"/>
              </a:lnSpc>
              <a:spcBef>
                <a:spcPct val="35000"/>
              </a:spcBef>
              <a:buClr>
                <a:schemeClr val="accent2"/>
              </a:buClr>
              <a:buFont typeface="Wingdings" pitchFamily="2" charset="2"/>
              <a:buChar char="Ø"/>
              <a:defRPr/>
            </a:pPr>
            <a:endParaRPr lang="en-US" sz="1600" kern="0" dirty="0">
              <a:solidFill>
                <a:schemeClr val="folHlink"/>
              </a:solidFill>
              <a:cs typeface="+mn-cs"/>
            </a:endParaRPr>
          </a:p>
        </p:txBody>
      </p:sp>
    </p:spTree>
    <p:extLst>
      <p:ext uri="{BB962C8B-B14F-4D97-AF65-F5344CB8AC3E}">
        <p14:creationId xmlns:p14="http://schemas.microsoft.com/office/powerpoint/2010/main" val="1827753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2231083921"/>
              </p:ext>
            </p:extLst>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t>
                      </a:r>
                    </a:p>
                  </a:txBody>
                  <a:tcPr/>
                </a:tc>
                <a:tc>
                  <a:txBody>
                    <a:bodyPr/>
                    <a:lstStyle/>
                    <a:p>
                      <a:r>
                        <a:rPr lang="en-US" sz="1400"/>
                        <a:t>9</a:t>
                      </a:r>
                    </a:p>
                  </a:txBody>
                  <a:tcPr/>
                </a:tc>
                <a:extLst>
                  <a:ext uri="{0D108BD9-81ED-4DB2-BD59-A6C34878D82A}">
                    <a16:rowId xmlns:a16="http://schemas.microsoft.com/office/drawing/2014/main" val="10001"/>
                  </a:ext>
                </a:extLst>
              </a:tr>
              <a:tr h="370840">
                <a:tc>
                  <a:txBody>
                    <a:bodyPr/>
                    <a:lstStyle/>
                    <a:p>
                      <a:r>
                        <a:rPr lang="en-US" sz="1400"/>
                        <a:t>b</a:t>
                      </a:r>
                    </a:p>
                  </a:txBody>
                  <a:tcPr/>
                </a:tc>
                <a:tc>
                  <a:txBody>
                    <a:bodyPr/>
                    <a:lstStyle/>
                    <a:p>
                      <a:r>
                        <a:rPr lang="en-US" sz="1400"/>
                        <a:t>9</a:t>
                      </a:r>
                    </a:p>
                  </a:txBody>
                  <a:tcPr/>
                </a:tc>
                <a:extLst>
                  <a:ext uri="{0D108BD9-81ED-4DB2-BD59-A6C34878D82A}">
                    <a16:rowId xmlns:a16="http://schemas.microsoft.com/office/drawing/2014/main" val="10002"/>
                  </a:ext>
                </a:extLst>
              </a:tr>
              <a:tr h="370840">
                <a:tc>
                  <a:txBody>
                    <a:bodyPr/>
                    <a:lstStyle/>
                    <a:p>
                      <a:r>
                        <a:rPr lang="en-US" sz="1400"/>
                        <a:t>c</a:t>
                      </a:r>
                    </a:p>
                  </a:txBody>
                  <a:tcPr/>
                </a:tc>
                <a:tc>
                  <a:txBody>
                    <a:bodyPr/>
                    <a:lstStyle/>
                    <a:p>
                      <a:r>
                        <a:rPr lang="en-US" sz="1400"/>
                        <a:t>3</a:t>
                      </a:r>
                    </a:p>
                  </a:txBody>
                  <a:tcPr/>
                </a:tc>
                <a:extLst>
                  <a:ext uri="{0D108BD9-81ED-4DB2-BD59-A6C34878D82A}">
                    <a16:rowId xmlns:a16="http://schemas.microsoft.com/office/drawing/2014/main" val="10003"/>
                  </a:ext>
                </a:extLst>
              </a:tr>
              <a:tr h="370840">
                <a:tc>
                  <a:txBody>
                    <a:bodyPr/>
                    <a:lstStyle/>
                    <a:p>
                      <a:r>
                        <a:rPr lang="en-US" sz="1400">
                          <a:solidFill>
                            <a:srgbClr val="FF0000"/>
                          </a:solidFill>
                        </a:rPr>
                        <a:t>d</a:t>
                      </a:r>
                    </a:p>
                  </a:txBody>
                  <a:tcPr/>
                </a:tc>
                <a:tc>
                  <a:txBody>
                    <a:bodyPr/>
                    <a:lstStyle/>
                    <a:p>
                      <a:r>
                        <a:rPr lang="en-US" sz="1400">
                          <a:solidFill>
                            <a:srgbClr val="FF0000"/>
                          </a:solidFill>
                        </a:rPr>
                        <a:t>4</a:t>
                      </a:r>
                    </a:p>
                  </a:txBody>
                  <a:tcPr/>
                </a:tc>
                <a:extLst>
                  <a:ext uri="{0D108BD9-81ED-4DB2-BD59-A6C34878D82A}">
                    <a16:rowId xmlns:a16="http://schemas.microsoft.com/office/drawing/2014/main" val="10004"/>
                  </a:ext>
                </a:extLst>
              </a:tr>
              <a:tr h="370840">
                <a:tc>
                  <a:txBody>
                    <a:bodyPr/>
                    <a:lstStyle/>
                    <a:p>
                      <a:r>
                        <a:rPr lang="en-US" sz="1400"/>
                        <a:t>e</a:t>
                      </a:r>
                    </a:p>
                  </a:txBody>
                  <a:tcPr/>
                </a:tc>
                <a:tc>
                  <a:txBody>
                    <a:bodyPr/>
                    <a:lstStyle/>
                    <a:p>
                      <a:r>
                        <a:rPr lang="en-US" sz="1400"/>
                        <a:t>10</a:t>
                      </a:r>
                    </a:p>
                  </a:txBody>
                  <a:tcPr/>
                </a:tc>
                <a:extLst>
                  <a:ext uri="{0D108BD9-81ED-4DB2-BD59-A6C34878D82A}">
                    <a16:rowId xmlns:a16="http://schemas.microsoft.com/office/drawing/2014/main" val="10005"/>
                  </a:ext>
                </a:extLst>
              </a:tr>
              <a:tr h="370840">
                <a:tc>
                  <a:txBody>
                    <a:bodyPr/>
                    <a:lstStyle/>
                    <a:p>
                      <a:r>
                        <a:rPr lang="en-US" sz="1400"/>
                        <a:t>F</a:t>
                      </a:r>
                    </a:p>
                  </a:txBody>
                  <a:tcPr/>
                </a:tc>
                <a:tc>
                  <a:txBody>
                    <a:bodyPr/>
                    <a:lstStyle/>
                    <a:p>
                      <a:r>
                        <a:rPr lang="en-US" sz="1400"/>
                        <a:t>10</a:t>
                      </a:r>
                    </a:p>
                  </a:txBody>
                  <a:tcPr/>
                </a:tc>
                <a:extLst>
                  <a:ext uri="{0D108BD9-81ED-4DB2-BD59-A6C34878D82A}">
                    <a16:rowId xmlns:a16="http://schemas.microsoft.com/office/drawing/2014/main" val="10006"/>
                  </a:ext>
                </a:extLst>
              </a:tr>
              <a:tr h="370840">
                <a:tc>
                  <a:txBody>
                    <a:bodyPr/>
                    <a:lstStyle/>
                    <a:p>
                      <a:r>
                        <a:rPr lang="en-US" sz="1400"/>
                        <a:t>G</a:t>
                      </a:r>
                    </a:p>
                  </a:txBody>
                  <a:tcPr/>
                </a:tc>
                <a:tc>
                  <a:txBody>
                    <a:bodyPr/>
                    <a:lstStyle/>
                    <a:p>
                      <a:r>
                        <a:rPr lang="en-US" sz="1400"/>
                        <a:t>14</a:t>
                      </a:r>
                    </a:p>
                  </a:txBody>
                  <a:tcPr/>
                </a:tc>
                <a:extLst>
                  <a:ext uri="{0D108BD9-81ED-4DB2-BD59-A6C34878D82A}">
                    <a16:rowId xmlns:a16="http://schemas.microsoft.com/office/drawing/2014/main" val="10007"/>
                  </a:ext>
                </a:extLst>
              </a:tr>
              <a:tr h="370840">
                <a:tc>
                  <a:txBody>
                    <a:bodyPr/>
                    <a:lstStyle/>
                    <a:p>
                      <a:r>
                        <a:rPr lang="en-US" sz="1400"/>
                        <a:t>H</a:t>
                      </a:r>
                    </a:p>
                  </a:txBody>
                  <a:tcPr/>
                </a:tc>
                <a:tc>
                  <a:txBody>
                    <a:bodyPr/>
                    <a:lstStyle/>
                    <a:p>
                      <a:r>
                        <a:rPr lang="en-US" sz="1400"/>
                        <a:t>14</a:t>
                      </a:r>
                    </a:p>
                  </a:txBody>
                  <a:tcPr/>
                </a:tc>
                <a:extLst>
                  <a:ext uri="{0D108BD9-81ED-4DB2-BD59-A6C34878D82A}">
                    <a16:rowId xmlns:a16="http://schemas.microsoft.com/office/drawing/2014/main" val="10008"/>
                  </a:ext>
                </a:extLst>
              </a:tr>
              <a:tr h="370840">
                <a:tc>
                  <a:txBody>
                    <a:bodyPr/>
                    <a:lstStyle/>
                    <a:p>
                      <a:r>
                        <a:rPr lang="en-US" sz="1400"/>
                        <a:t>x</a:t>
                      </a:r>
                    </a:p>
                  </a:txBody>
                  <a:tcPr/>
                </a:tc>
                <a:tc>
                  <a:txBody>
                    <a:bodyPr/>
                    <a:lstStyle/>
                    <a:p>
                      <a:r>
                        <a:rPr lang="en-US" sz="1400"/>
                        <a:t>10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2391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2035673268"/>
              </p:ext>
            </p:extLst>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A.b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C.x</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t>D.X</a:t>
                      </a:r>
                    </a:p>
                  </a:txBody>
                  <a:tcPr/>
                </a:tc>
                <a:tc>
                  <a:txBody>
                    <a:bodyPr/>
                    <a:lstStyle/>
                    <a:p>
                      <a:r>
                        <a:rPr lang="en-US" sz="1400"/>
                        <a:t>13</a:t>
                      </a:r>
                    </a:p>
                  </a:txBody>
                  <a:tcPr/>
                </a:tc>
                <a:extLst>
                  <a:ext uri="{0D108BD9-81ED-4DB2-BD59-A6C34878D82A}">
                    <a16:rowId xmlns:a16="http://schemas.microsoft.com/office/drawing/2014/main" val="10004"/>
                  </a:ext>
                </a:extLst>
              </a:tr>
              <a:tr h="370840">
                <a:tc>
                  <a:txBody>
                    <a:bodyPr/>
                    <a:lstStyle/>
                    <a:p>
                      <a:r>
                        <a:rPr lang="en-US" sz="1400"/>
                        <a:t>E.x</a:t>
                      </a:r>
                    </a:p>
                  </a:txBody>
                  <a:tcPr/>
                </a:tc>
                <a:tc>
                  <a:txBody>
                    <a:bodyPr/>
                    <a:lstStyle/>
                    <a:p>
                      <a:r>
                        <a:rPr lang="en-US" sz="1400"/>
                        <a:t>12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027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3512890612"/>
              </p:ext>
            </p:extLst>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A.x</a:t>
                      </a:r>
                    </a:p>
                  </a:txBody>
                  <a:tcPr/>
                </a:tc>
                <a:tc>
                  <a:txBody>
                    <a:bodyPr/>
                    <a:lstStyle/>
                    <a:p>
                      <a:r>
                        <a:rPr lang="en-US" sz="1400"/>
                        <a:t>9</a:t>
                      </a:r>
                    </a:p>
                  </a:txBody>
                  <a:tcPr/>
                </a:tc>
                <a:extLst>
                  <a:ext uri="{0D108BD9-81ED-4DB2-BD59-A6C34878D82A}">
                    <a16:rowId xmlns:a16="http://schemas.microsoft.com/office/drawing/2014/main" val="10001"/>
                  </a:ext>
                </a:extLst>
              </a:tr>
              <a:tr h="370840">
                <a:tc>
                  <a:txBody>
                    <a:bodyPr/>
                    <a:lstStyle/>
                    <a:p>
                      <a:r>
                        <a:rPr lang="en-US" sz="1400"/>
                        <a:t>C.c</a:t>
                      </a:r>
                    </a:p>
                  </a:txBody>
                  <a:tcPr/>
                </a:tc>
                <a:tc>
                  <a:txBody>
                    <a:bodyPr/>
                    <a:lstStyle/>
                    <a:p>
                      <a:r>
                        <a:rPr lang="en-US" sz="1400"/>
                        <a:t>3</a:t>
                      </a:r>
                    </a:p>
                  </a:txBody>
                  <a:tcPr/>
                </a:tc>
                <a:extLst>
                  <a:ext uri="{0D108BD9-81ED-4DB2-BD59-A6C34878D82A}">
                    <a16:rowId xmlns:a16="http://schemas.microsoft.com/office/drawing/2014/main" val="10002"/>
                  </a:ext>
                </a:extLst>
              </a:tr>
              <a:tr h="370840">
                <a:tc>
                  <a:txBody>
                    <a:bodyPr/>
                    <a:lstStyle/>
                    <a:p>
                      <a:r>
                        <a:rPr lang="en-US" sz="1400"/>
                        <a:t>C.d</a:t>
                      </a:r>
                    </a:p>
                  </a:txBody>
                  <a:tcPr/>
                </a:tc>
                <a:tc>
                  <a:txBody>
                    <a:bodyPr/>
                    <a:lstStyle/>
                    <a:p>
                      <a:r>
                        <a:rPr lang="en-US" sz="1400"/>
                        <a:t>4</a:t>
                      </a:r>
                    </a:p>
                  </a:txBody>
                  <a:tcPr/>
                </a:tc>
                <a:extLst>
                  <a:ext uri="{0D108BD9-81ED-4DB2-BD59-A6C34878D82A}">
                    <a16:rowId xmlns:a16="http://schemas.microsoft.com/office/drawing/2014/main" val="10003"/>
                  </a:ext>
                </a:extLst>
              </a:tr>
              <a:tr h="370840">
                <a:tc>
                  <a:txBody>
                    <a:bodyPr/>
                    <a:lstStyle/>
                    <a:p>
                      <a:r>
                        <a:rPr lang="en-US" sz="1400"/>
                        <a:t>D.x</a:t>
                      </a:r>
                    </a:p>
                  </a:txBody>
                  <a:tcPr/>
                </a:tc>
                <a:tc>
                  <a:txBody>
                    <a:bodyPr/>
                    <a:lstStyle/>
                    <a:p>
                      <a:r>
                        <a:rPr lang="en-US" sz="1400"/>
                        <a:t>10</a:t>
                      </a:r>
                    </a:p>
                  </a:txBody>
                  <a:tcPr/>
                </a:tc>
                <a:extLst>
                  <a:ext uri="{0D108BD9-81ED-4DB2-BD59-A6C34878D82A}">
                    <a16:rowId xmlns:a16="http://schemas.microsoft.com/office/drawing/2014/main" val="10004"/>
                  </a:ext>
                </a:extLst>
              </a:tr>
              <a:tr h="370840">
                <a:tc>
                  <a:txBody>
                    <a:bodyPr/>
                    <a:lstStyle/>
                    <a:p>
                      <a:r>
                        <a:rPr lang="en-US" sz="1400"/>
                        <a:t>E.x</a:t>
                      </a:r>
                    </a:p>
                  </a:txBody>
                  <a:tcPr/>
                </a:tc>
                <a:tc>
                  <a:txBody>
                    <a:bodyPr/>
                    <a:lstStyle/>
                    <a:p>
                      <a:r>
                        <a:rPr lang="en-US" sz="1400"/>
                        <a:t>14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8522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6. Ethernet Switch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Thực hiện đến lớp 2 (~ Thực hiện đến lớp 2 trong mô hình OSI, # Thực hiện đến lớp 2 trong mô hình TCP/IP) </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Hoạt động dựa trên nguyên tắc tiếp nhận Khung tin và chuyển tiếp khung tin đó căn cứ vào địa chỉ MAC đích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Để thực hiện chuyên tiếp khung, Switch dựa vào bảng ánh xạ giữa Địa chỉ MAC và Số cổng vật lý</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Để xây dựng bảng ánh xạ này, Switch thực hiện quá trình </a:t>
            </a:r>
            <a:r>
              <a:rPr lang="en-US" sz="1600" kern="0">
                <a:solidFill>
                  <a:srgbClr val="002060"/>
                </a:solidFill>
                <a:highlight>
                  <a:srgbClr val="FF0000"/>
                </a:highlight>
                <a:cs typeface="+mn-cs"/>
              </a:rPr>
              <a:t>MAC Learning </a:t>
            </a:r>
            <a:r>
              <a:rPr lang="en-US" sz="1600" kern="0">
                <a:solidFill>
                  <a:srgbClr val="002060"/>
                </a:solidFill>
                <a:cs typeface="+mn-cs"/>
              </a:rPr>
              <a:t>và giao thức </a:t>
            </a:r>
            <a:r>
              <a:rPr lang="en-US" sz="1600" kern="0">
                <a:solidFill>
                  <a:srgbClr val="002060"/>
                </a:solidFill>
                <a:highlight>
                  <a:srgbClr val="FF0000"/>
                </a:highlight>
                <a:cs typeface="+mn-cs"/>
              </a:rPr>
              <a:t>STP (Spanning Tree Protocol)</a:t>
            </a:r>
          </a:p>
        </p:txBody>
      </p:sp>
    </p:spTree>
    <p:extLst>
      <p:ext uri="{BB962C8B-B14F-4D97-AF65-F5344CB8AC3E}">
        <p14:creationId xmlns:p14="http://schemas.microsoft.com/office/powerpoint/2010/main" val="179019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95" y="914400"/>
            <a:ext cx="7784705"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1BEF2862-1EDF-43F1-8292-717B3B79D7E0}"/>
              </a:ext>
            </a:extLst>
          </p:cNvPr>
          <p:cNvPicPr>
            <a:picLocks noChangeAspect="1"/>
          </p:cNvPicPr>
          <p:nvPr/>
        </p:nvPicPr>
        <p:blipFill>
          <a:blip r:embed="rId3"/>
          <a:stretch>
            <a:fillRect/>
          </a:stretch>
        </p:blipFill>
        <p:spPr>
          <a:xfrm>
            <a:off x="894249" y="4858468"/>
            <a:ext cx="2667000" cy="1886975"/>
          </a:xfrm>
          <a:prstGeom prst="rect">
            <a:avLst/>
          </a:prstGeom>
        </p:spPr>
      </p:pic>
      <p:pic>
        <p:nvPicPr>
          <p:cNvPr id="3" name="Picture 2">
            <a:extLst>
              <a:ext uri="{FF2B5EF4-FFF2-40B4-BE49-F238E27FC236}">
                <a16:creationId xmlns:a16="http://schemas.microsoft.com/office/drawing/2014/main" id="{A2521553-CBD9-4253-9BBD-9C639A5DDF40}"/>
              </a:ext>
            </a:extLst>
          </p:cNvPr>
          <p:cNvPicPr>
            <a:picLocks noChangeAspect="1"/>
          </p:cNvPicPr>
          <p:nvPr/>
        </p:nvPicPr>
        <p:blipFill>
          <a:blip r:embed="rId4"/>
          <a:stretch>
            <a:fillRect/>
          </a:stretch>
        </p:blipFill>
        <p:spPr>
          <a:xfrm>
            <a:off x="4744549" y="4662487"/>
            <a:ext cx="2494451" cy="2278938"/>
          </a:xfrm>
          <a:prstGeom prst="rect">
            <a:avLst/>
          </a:prstGeom>
        </p:spPr>
      </p:pic>
    </p:spTree>
    <p:extLst>
      <p:ext uri="{BB962C8B-B14F-4D97-AF65-F5344CB8AC3E}">
        <p14:creationId xmlns:p14="http://schemas.microsoft.com/office/powerpoint/2010/main" val="1300990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6. Ethernet Switch</a:t>
            </a:r>
          </a:p>
          <a:p>
            <a:pPr>
              <a:lnSpc>
                <a:spcPct val="135000"/>
              </a:lnSpc>
              <a:spcBef>
                <a:spcPct val="35000"/>
              </a:spcBef>
              <a:buClr>
                <a:schemeClr val="accent2"/>
              </a:buClr>
              <a:defRPr/>
            </a:pPr>
            <a:r>
              <a:rPr lang="en-US" sz="1600" kern="0">
                <a:solidFill>
                  <a:srgbClr val="002060"/>
                </a:solidFill>
                <a:cs typeface="+mn-cs"/>
              </a:rPr>
              <a:t>xét quá trình Host 1 gửi 1 </a:t>
            </a:r>
            <a:r>
              <a:rPr lang="en-US" sz="1600" kern="0">
                <a:solidFill>
                  <a:srgbClr val="002060"/>
                </a:solidFill>
                <a:highlight>
                  <a:srgbClr val="00FF00"/>
                </a:highlight>
                <a:cs typeface="+mn-cs"/>
              </a:rPr>
              <a:t>khung</a:t>
            </a:r>
            <a:r>
              <a:rPr lang="en-US" sz="1600" kern="0">
                <a:solidFill>
                  <a:srgbClr val="002060"/>
                </a:solidFill>
                <a:cs typeface="+mn-cs"/>
              </a:rPr>
              <a:t> tin tới Host 7</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B1: Tại Host 1, dữ liệu được đóng thành khung với MACn=MAC1, MACđ=MAC7</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B2: Khung tin này được gửi tới S1. Tại S1, căn cứ vào MACđ và nội dung của bảng ánh xạ, S1 chuyển tiếp khung tin này đến cổng 8</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B3. </a:t>
            </a:r>
            <a:r>
              <a:rPr lang="en-US" sz="1600" kern="0">
                <a:solidFill>
                  <a:srgbClr val="002060"/>
                </a:solidFill>
              </a:rPr>
              <a:t>Khung tin này được gửi tới S2. Tại S2, căn cứ vào MACđ và nội dung của bảng ánh xạ, S2 chuyển tiếp khung tin này đế cổng 8</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rPr>
              <a:t>B4: Đã học ở phần Hub</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 Kết quả Khung tin  được gửi từ Host 1 tới Host 7</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spTree>
    <p:extLst>
      <p:ext uri="{BB962C8B-B14F-4D97-AF65-F5344CB8AC3E}">
        <p14:creationId xmlns:p14="http://schemas.microsoft.com/office/powerpoint/2010/main" val="2681880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4347548"/>
              </p:ext>
            </p:extLst>
          </p:nvPr>
        </p:nvGraphicFramePr>
        <p:xfrm>
          <a:off x="3657600" y="3032760"/>
          <a:ext cx="3962400" cy="29565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260773">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p>
                  </a:txBody>
                  <a:tcPr/>
                </a:tc>
                <a:extLst>
                  <a:ext uri="{0D108BD9-81ED-4DB2-BD59-A6C34878D82A}">
                    <a16:rowId xmlns:a16="http://schemas.microsoft.com/office/drawing/2014/main" val="10000"/>
                  </a:ext>
                </a:extLst>
              </a:tr>
              <a:tr h="260773">
                <a:tc>
                  <a:txBody>
                    <a:bodyPr/>
                    <a:lstStyle/>
                    <a:p>
                      <a:r>
                        <a:rPr lang="en-US" sz="1400"/>
                        <a:t>MAC1</a:t>
                      </a:r>
                    </a:p>
                  </a:txBody>
                  <a:tcPr/>
                </a:tc>
                <a:tc>
                  <a:txBody>
                    <a:bodyPr/>
                    <a:lstStyle/>
                    <a:p>
                      <a:r>
                        <a:rPr lang="en-US" sz="1400"/>
                        <a:t>2</a:t>
                      </a:r>
                    </a:p>
                  </a:txBody>
                  <a:tcPr/>
                </a:tc>
                <a:extLst>
                  <a:ext uri="{0D108BD9-81ED-4DB2-BD59-A6C34878D82A}">
                    <a16:rowId xmlns:a16="http://schemas.microsoft.com/office/drawing/2014/main" val="10001"/>
                  </a:ext>
                </a:extLst>
              </a:tr>
              <a:tr h="260773">
                <a:tc>
                  <a:txBody>
                    <a:bodyPr/>
                    <a:lstStyle/>
                    <a:p>
                      <a:r>
                        <a:rPr lang="en-US" sz="1400"/>
                        <a:t>MAC2</a:t>
                      </a:r>
                    </a:p>
                  </a:txBody>
                  <a:tcPr/>
                </a:tc>
                <a:tc>
                  <a:txBody>
                    <a:bodyPr/>
                    <a:lstStyle/>
                    <a:p>
                      <a:r>
                        <a:rPr lang="en-US" sz="1400"/>
                        <a:t>1</a:t>
                      </a:r>
                    </a:p>
                  </a:txBody>
                  <a:tcPr/>
                </a:tc>
                <a:extLst>
                  <a:ext uri="{0D108BD9-81ED-4DB2-BD59-A6C34878D82A}">
                    <a16:rowId xmlns:a16="http://schemas.microsoft.com/office/drawing/2014/main" val="10002"/>
                  </a:ext>
                </a:extLst>
              </a:tr>
              <a:tr h="260773">
                <a:tc>
                  <a:txBody>
                    <a:bodyPr/>
                    <a:lstStyle/>
                    <a:p>
                      <a:r>
                        <a:rPr lang="en-US" sz="1400"/>
                        <a:t>MAC3</a:t>
                      </a:r>
                    </a:p>
                  </a:txBody>
                  <a:tcPr/>
                </a:tc>
                <a:tc>
                  <a:txBody>
                    <a:bodyPr/>
                    <a:lstStyle/>
                    <a:p>
                      <a:r>
                        <a:rPr lang="en-US" sz="1400"/>
                        <a:t>3</a:t>
                      </a:r>
                    </a:p>
                  </a:txBody>
                  <a:tcPr/>
                </a:tc>
                <a:extLst>
                  <a:ext uri="{0D108BD9-81ED-4DB2-BD59-A6C34878D82A}">
                    <a16:rowId xmlns:a16="http://schemas.microsoft.com/office/drawing/2014/main" val="10003"/>
                  </a:ext>
                </a:extLst>
              </a:tr>
              <a:tr h="260773">
                <a:tc>
                  <a:txBody>
                    <a:bodyPr/>
                    <a:lstStyle/>
                    <a:p>
                      <a:r>
                        <a:rPr lang="en-US" sz="1400"/>
                        <a:t>MAC4</a:t>
                      </a:r>
                    </a:p>
                  </a:txBody>
                  <a:tcPr/>
                </a:tc>
                <a:tc>
                  <a:txBody>
                    <a:bodyPr/>
                    <a:lstStyle/>
                    <a:p>
                      <a:r>
                        <a:rPr lang="en-US" sz="1400"/>
                        <a:t>8</a:t>
                      </a:r>
                    </a:p>
                  </a:txBody>
                  <a:tcPr/>
                </a:tc>
                <a:extLst>
                  <a:ext uri="{0D108BD9-81ED-4DB2-BD59-A6C34878D82A}">
                    <a16:rowId xmlns:a16="http://schemas.microsoft.com/office/drawing/2014/main" val="10004"/>
                  </a:ext>
                </a:extLst>
              </a:tr>
              <a:tr h="260773">
                <a:tc>
                  <a:txBody>
                    <a:bodyPr/>
                    <a:lstStyle/>
                    <a:p>
                      <a:r>
                        <a:rPr lang="en-US" sz="1400"/>
                        <a:t>MAC5</a:t>
                      </a:r>
                    </a:p>
                  </a:txBody>
                  <a:tcPr/>
                </a:tc>
                <a:tc>
                  <a:txBody>
                    <a:bodyPr/>
                    <a:lstStyle/>
                    <a:p>
                      <a:r>
                        <a:rPr lang="en-US" sz="1400"/>
                        <a:t>8</a:t>
                      </a:r>
                    </a:p>
                  </a:txBody>
                  <a:tcPr/>
                </a:tc>
                <a:extLst>
                  <a:ext uri="{0D108BD9-81ED-4DB2-BD59-A6C34878D82A}">
                    <a16:rowId xmlns:a16="http://schemas.microsoft.com/office/drawing/2014/main" val="10005"/>
                  </a:ext>
                </a:extLst>
              </a:tr>
              <a:tr h="260773">
                <a:tc>
                  <a:txBody>
                    <a:bodyPr/>
                    <a:lstStyle/>
                    <a:p>
                      <a:r>
                        <a:rPr lang="en-US" sz="1400"/>
                        <a:t>MAC6</a:t>
                      </a:r>
                    </a:p>
                  </a:txBody>
                  <a:tcPr/>
                </a:tc>
                <a:tc>
                  <a:txBody>
                    <a:bodyPr/>
                    <a:lstStyle/>
                    <a:p>
                      <a:r>
                        <a:rPr lang="en-US" sz="1400"/>
                        <a:t>8</a:t>
                      </a:r>
                    </a:p>
                  </a:txBody>
                  <a:tcPr/>
                </a:tc>
                <a:extLst>
                  <a:ext uri="{0D108BD9-81ED-4DB2-BD59-A6C34878D82A}">
                    <a16:rowId xmlns:a16="http://schemas.microsoft.com/office/drawing/2014/main" val="10006"/>
                  </a:ext>
                </a:extLst>
              </a:tr>
              <a:tr h="260773">
                <a:tc>
                  <a:txBody>
                    <a:bodyPr/>
                    <a:lstStyle/>
                    <a:p>
                      <a:r>
                        <a:rPr lang="en-US" sz="1400">
                          <a:solidFill>
                            <a:srgbClr val="FF0000"/>
                          </a:solidFill>
                        </a:rPr>
                        <a:t>MAC7</a:t>
                      </a:r>
                    </a:p>
                  </a:txBody>
                  <a:tcPr/>
                </a:tc>
                <a:tc>
                  <a:txBody>
                    <a:bodyPr/>
                    <a:lstStyle/>
                    <a:p>
                      <a:r>
                        <a:rPr lang="en-US" sz="1400">
                          <a:solidFill>
                            <a:srgbClr val="FF0000"/>
                          </a:solidFill>
                        </a:rPr>
                        <a:t>8</a:t>
                      </a:r>
                    </a:p>
                  </a:txBody>
                  <a:tcPr/>
                </a:tc>
                <a:extLst>
                  <a:ext uri="{0D108BD9-81ED-4DB2-BD59-A6C34878D82A}">
                    <a16:rowId xmlns:a16="http://schemas.microsoft.com/office/drawing/2014/main" val="10007"/>
                  </a:ext>
                </a:extLst>
              </a:tr>
              <a:tr h="260773">
                <a:tc>
                  <a:txBody>
                    <a:bodyPr/>
                    <a:lstStyle/>
                    <a:p>
                      <a:r>
                        <a:rPr lang="en-US" sz="1400"/>
                        <a:t>MAC8</a:t>
                      </a:r>
                    </a:p>
                  </a:txBody>
                  <a:tcPr/>
                </a:tc>
                <a:tc>
                  <a:txBody>
                    <a:bodyPr/>
                    <a:lstStyle/>
                    <a:p>
                      <a:r>
                        <a:rPr lang="en-US" sz="1400"/>
                        <a:t>8</a:t>
                      </a:r>
                    </a:p>
                  </a:txBody>
                  <a:tcPr/>
                </a:tc>
                <a:extLst>
                  <a:ext uri="{0D108BD9-81ED-4DB2-BD59-A6C34878D82A}">
                    <a16:rowId xmlns:a16="http://schemas.microsoft.com/office/drawing/2014/main" val="10008"/>
                  </a:ext>
                </a:extLst>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headEnd/>
            <a:tailEnd/>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S1</a:t>
            </a:r>
          </a:p>
        </p:txBody>
      </p:sp>
    </p:spTree>
    <p:extLst>
      <p:ext uri="{BB962C8B-B14F-4D97-AF65-F5344CB8AC3E}">
        <p14:creationId xmlns:p14="http://schemas.microsoft.com/office/powerpoint/2010/main" val="3867672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93106768"/>
              </p:ext>
            </p:extLst>
          </p:nvPr>
        </p:nvGraphicFramePr>
        <p:xfrm>
          <a:off x="4343400" y="3032760"/>
          <a:ext cx="3276600" cy="29565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69240">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p>
                  </a:txBody>
                  <a:tcPr/>
                </a:tc>
                <a:extLst>
                  <a:ext uri="{0D108BD9-81ED-4DB2-BD59-A6C34878D82A}">
                    <a16:rowId xmlns:a16="http://schemas.microsoft.com/office/drawing/2014/main" val="10000"/>
                  </a:ext>
                </a:extLst>
              </a:tr>
              <a:tr h="269240">
                <a:tc>
                  <a:txBody>
                    <a:bodyPr/>
                    <a:lstStyle/>
                    <a:p>
                      <a:r>
                        <a:rPr lang="en-US" sz="1400"/>
                        <a:t>MAC1</a:t>
                      </a:r>
                    </a:p>
                  </a:txBody>
                  <a:tcPr/>
                </a:tc>
                <a:tc>
                  <a:txBody>
                    <a:bodyPr/>
                    <a:lstStyle/>
                    <a:p>
                      <a:r>
                        <a:rPr lang="en-US" sz="1400"/>
                        <a:t>1</a:t>
                      </a:r>
                    </a:p>
                  </a:txBody>
                  <a:tcPr/>
                </a:tc>
                <a:extLst>
                  <a:ext uri="{0D108BD9-81ED-4DB2-BD59-A6C34878D82A}">
                    <a16:rowId xmlns:a16="http://schemas.microsoft.com/office/drawing/2014/main" val="10001"/>
                  </a:ext>
                </a:extLst>
              </a:tr>
              <a:tr h="269240">
                <a:tc>
                  <a:txBody>
                    <a:bodyPr/>
                    <a:lstStyle/>
                    <a:p>
                      <a:r>
                        <a:rPr lang="en-US" sz="1400"/>
                        <a:t>MAC2</a:t>
                      </a:r>
                    </a:p>
                  </a:txBody>
                  <a:tcPr/>
                </a:tc>
                <a:tc>
                  <a:txBody>
                    <a:bodyPr/>
                    <a:lstStyle/>
                    <a:p>
                      <a:r>
                        <a:rPr lang="en-US" sz="1400"/>
                        <a:t>1</a:t>
                      </a:r>
                    </a:p>
                  </a:txBody>
                  <a:tcPr/>
                </a:tc>
                <a:extLst>
                  <a:ext uri="{0D108BD9-81ED-4DB2-BD59-A6C34878D82A}">
                    <a16:rowId xmlns:a16="http://schemas.microsoft.com/office/drawing/2014/main" val="10002"/>
                  </a:ext>
                </a:extLst>
              </a:tr>
              <a:tr h="269240">
                <a:tc>
                  <a:txBody>
                    <a:bodyPr/>
                    <a:lstStyle/>
                    <a:p>
                      <a:r>
                        <a:rPr lang="en-US" sz="1400"/>
                        <a:t>MAC3</a:t>
                      </a:r>
                    </a:p>
                  </a:txBody>
                  <a:tcPr/>
                </a:tc>
                <a:tc>
                  <a:txBody>
                    <a:bodyPr/>
                    <a:lstStyle/>
                    <a:p>
                      <a:r>
                        <a:rPr lang="en-US" sz="1400"/>
                        <a:t>1</a:t>
                      </a:r>
                    </a:p>
                  </a:txBody>
                  <a:tcPr/>
                </a:tc>
                <a:extLst>
                  <a:ext uri="{0D108BD9-81ED-4DB2-BD59-A6C34878D82A}">
                    <a16:rowId xmlns:a16="http://schemas.microsoft.com/office/drawing/2014/main" val="10003"/>
                  </a:ext>
                </a:extLst>
              </a:tr>
              <a:tr h="269240">
                <a:tc>
                  <a:txBody>
                    <a:bodyPr/>
                    <a:lstStyle/>
                    <a:p>
                      <a:r>
                        <a:rPr lang="en-US" sz="1400"/>
                        <a:t>MAC4</a:t>
                      </a:r>
                    </a:p>
                  </a:txBody>
                  <a:tcPr/>
                </a:tc>
                <a:tc>
                  <a:txBody>
                    <a:bodyPr/>
                    <a:lstStyle/>
                    <a:p>
                      <a:r>
                        <a:rPr lang="en-US" sz="1400"/>
                        <a:t>2</a:t>
                      </a:r>
                    </a:p>
                  </a:txBody>
                  <a:tcPr/>
                </a:tc>
                <a:extLst>
                  <a:ext uri="{0D108BD9-81ED-4DB2-BD59-A6C34878D82A}">
                    <a16:rowId xmlns:a16="http://schemas.microsoft.com/office/drawing/2014/main" val="10004"/>
                  </a:ext>
                </a:extLst>
              </a:tr>
              <a:tr h="269240">
                <a:tc>
                  <a:txBody>
                    <a:bodyPr/>
                    <a:lstStyle/>
                    <a:p>
                      <a:r>
                        <a:rPr lang="en-US" sz="1400"/>
                        <a:t>MAC5</a:t>
                      </a:r>
                    </a:p>
                  </a:txBody>
                  <a:tcPr/>
                </a:tc>
                <a:tc>
                  <a:txBody>
                    <a:bodyPr/>
                    <a:lstStyle/>
                    <a:p>
                      <a:r>
                        <a:rPr lang="en-US" sz="1400"/>
                        <a:t>3</a:t>
                      </a:r>
                    </a:p>
                  </a:txBody>
                  <a:tcPr/>
                </a:tc>
                <a:extLst>
                  <a:ext uri="{0D108BD9-81ED-4DB2-BD59-A6C34878D82A}">
                    <a16:rowId xmlns:a16="http://schemas.microsoft.com/office/drawing/2014/main" val="10005"/>
                  </a:ext>
                </a:extLst>
              </a:tr>
              <a:tr h="269240">
                <a:tc>
                  <a:txBody>
                    <a:bodyPr/>
                    <a:lstStyle/>
                    <a:p>
                      <a:r>
                        <a:rPr lang="en-US" sz="1400"/>
                        <a:t>MAC6</a:t>
                      </a:r>
                    </a:p>
                  </a:txBody>
                  <a:tcPr/>
                </a:tc>
                <a:tc>
                  <a:txBody>
                    <a:bodyPr/>
                    <a:lstStyle/>
                    <a:p>
                      <a:r>
                        <a:rPr lang="en-US" sz="1400"/>
                        <a:t>8</a:t>
                      </a:r>
                    </a:p>
                  </a:txBody>
                  <a:tcPr/>
                </a:tc>
                <a:extLst>
                  <a:ext uri="{0D108BD9-81ED-4DB2-BD59-A6C34878D82A}">
                    <a16:rowId xmlns:a16="http://schemas.microsoft.com/office/drawing/2014/main" val="10006"/>
                  </a:ext>
                </a:extLst>
              </a:tr>
              <a:tr h="269240">
                <a:tc>
                  <a:txBody>
                    <a:bodyPr/>
                    <a:lstStyle/>
                    <a:p>
                      <a:r>
                        <a:rPr lang="en-US" sz="1400"/>
                        <a:t>MAC7</a:t>
                      </a:r>
                    </a:p>
                  </a:txBody>
                  <a:tcPr/>
                </a:tc>
                <a:tc>
                  <a:txBody>
                    <a:bodyPr/>
                    <a:lstStyle/>
                    <a:p>
                      <a:r>
                        <a:rPr lang="en-US" sz="1400"/>
                        <a:t>8</a:t>
                      </a:r>
                    </a:p>
                  </a:txBody>
                  <a:tcPr/>
                </a:tc>
                <a:extLst>
                  <a:ext uri="{0D108BD9-81ED-4DB2-BD59-A6C34878D82A}">
                    <a16:rowId xmlns:a16="http://schemas.microsoft.com/office/drawing/2014/main" val="10007"/>
                  </a:ext>
                </a:extLst>
              </a:tr>
              <a:tr h="269240">
                <a:tc>
                  <a:txBody>
                    <a:bodyPr/>
                    <a:lstStyle/>
                    <a:p>
                      <a:r>
                        <a:rPr lang="en-US" sz="1400"/>
                        <a:t>MAC8</a:t>
                      </a:r>
                    </a:p>
                  </a:txBody>
                  <a:tcPr/>
                </a:tc>
                <a:tc>
                  <a:txBody>
                    <a:bodyPr/>
                    <a:lstStyle/>
                    <a:p>
                      <a:r>
                        <a:rPr lang="en-US" sz="1400"/>
                        <a:t>8</a:t>
                      </a:r>
                    </a:p>
                  </a:txBody>
                  <a:tcPr/>
                </a:tc>
                <a:extLst>
                  <a:ext uri="{0D108BD9-81ED-4DB2-BD59-A6C34878D82A}">
                    <a16:rowId xmlns:a16="http://schemas.microsoft.com/office/drawing/2014/main" val="10008"/>
                  </a:ext>
                </a:extLst>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headEnd/>
            <a:tailEnd/>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S2</a:t>
            </a:r>
          </a:p>
        </p:txBody>
      </p:sp>
    </p:spTree>
    <p:extLst>
      <p:ext uri="{BB962C8B-B14F-4D97-AF65-F5344CB8AC3E}">
        <p14:creationId xmlns:p14="http://schemas.microsoft.com/office/powerpoint/2010/main" val="268512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7. Broadcast Domain và Mạng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Broadcast Domain: Là miền mạng mà trong đó giá trị địa chỉ Broadcast có ý nghĩa</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Broadcast Domain = Mạng (Network)</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Qui tắc đếm số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QT1: các phần tử thực hiện đến chức năng lớp 3 kết nối với nhau thông qua các HUB hoặc </a:t>
            </a:r>
            <a:r>
              <a:rPr lang="en-US" sz="1600" kern="0">
                <a:solidFill>
                  <a:srgbClr val="002060"/>
                </a:solidFill>
                <a:highlight>
                  <a:srgbClr val="FF0000"/>
                </a:highlight>
                <a:sym typeface="Wingdings" panose="05000000000000000000" pitchFamily="2" charset="2"/>
              </a:rPr>
              <a:t>các</a:t>
            </a:r>
            <a:r>
              <a:rPr lang="en-US" sz="1600" kern="0">
                <a:solidFill>
                  <a:srgbClr val="002060"/>
                </a:solidFill>
                <a:sym typeface="Wingdings" panose="05000000000000000000" pitchFamily="2" charset="2"/>
              </a:rPr>
              <a:t> Switch tạo thành 1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QT2: các phần tử thực hiện đến chức năng lớp 3 kết nối trực tiếp với nhau tạo thành 1 mạng</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8. Định tuyến giữa các mạng Router</a:t>
            </a:r>
          </a:p>
          <a:p>
            <a:pPr>
              <a:lnSpc>
                <a:spcPct val="135000"/>
              </a:lnSpc>
              <a:spcBef>
                <a:spcPct val="35000"/>
              </a:spcBef>
              <a:buClr>
                <a:schemeClr val="accent2"/>
              </a:buClr>
              <a:defRPr/>
            </a:pP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4" name="Picture 3">
            <a:extLst>
              <a:ext uri="{FF2B5EF4-FFF2-40B4-BE49-F238E27FC236}">
                <a16:creationId xmlns:a16="http://schemas.microsoft.com/office/drawing/2014/main" id="{3F55E8F5-0524-44DD-9457-7EFB68C5BED4}"/>
              </a:ext>
            </a:extLst>
          </p:cNvPr>
          <p:cNvPicPr>
            <a:picLocks noChangeAspect="1"/>
          </p:cNvPicPr>
          <p:nvPr/>
        </p:nvPicPr>
        <p:blipFill>
          <a:blip r:embed="rId2"/>
          <a:stretch>
            <a:fillRect/>
          </a:stretch>
        </p:blipFill>
        <p:spPr>
          <a:xfrm>
            <a:off x="1066800" y="4419600"/>
            <a:ext cx="6049108" cy="2286000"/>
          </a:xfrm>
          <a:prstGeom prst="rect">
            <a:avLst/>
          </a:prstGeom>
        </p:spPr>
      </p:pic>
    </p:spTree>
    <p:extLst>
      <p:ext uri="{BB962C8B-B14F-4D97-AF65-F5344CB8AC3E}">
        <p14:creationId xmlns:p14="http://schemas.microsoft.com/office/powerpoint/2010/main" val="2524263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3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marL="400050" indent="-400050">
              <a:lnSpc>
                <a:spcPct val="135000"/>
              </a:lnSpc>
              <a:spcBef>
                <a:spcPct val="35000"/>
              </a:spcBef>
              <a:buClr>
                <a:schemeClr val="accent2"/>
              </a:buClr>
              <a:buAutoNum type="romanUcPeriod"/>
              <a:defRPr/>
            </a:pPr>
            <a:r>
              <a:rPr lang="en-US" sz="1600" kern="0" err="1">
                <a:solidFill>
                  <a:schemeClr val="folHlink"/>
                </a:solidFill>
                <a:cs typeface="+mn-cs"/>
                <a:sym typeface="Wingdings" panose="05000000000000000000" pitchFamily="2" charset="2"/>
              </a:rPr>
              <a:t>Chức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năng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lớp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Đánh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logic) </a:t>
            </a: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Định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tuyến</a:t>
            </a:r>
            <a:endParaRPr lang="en-US" sz="1600" kern="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r>
              <a:rPr lang="en-US" sz="1600" kern="0">
                <a:solidFill>
                  <a:schemeClr val="folHlink"/>
                </a:solidFill>
                <a:cs typeface="+mn-cs"/>
                <a:sym typeface="Wingdings" panose="05000000000000000000" pitchFamily="2" charset="2"/>
              </a:rPr>
              <a:t> tam </a:t>
            </a:r>
            <a:r>
              <a:rPr lang="en-US" sz="1600" kern="0" err="1">
                <a:solidFill>
                  <a:schemeClr val="folHlink"/>
                </a:solidFill>
                <a:cs typeface="+mn-cs"/>
                <a:sym typeface="Wingdings" panose="05000000000000000000" pitchFamily="2" charset="2"/>
              </a:rPr>
              <a:t>khảo</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III. Địa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 </a:t>
            </a:r>
            <a:r>
              <a:rPr lang="en-US" sz="1600" kern="0" err="1">
                <a:solidFill>
                  <a:schemeClr val="folHlink"/>
                </a:solidFill>
                <a:cs typeface="+mn-cs"/>
                <a:sym typeface="Wingdings" panose="05000000000000000000" pitchFamily="2" charset="2"/>
              </a:rPr>
              <a:t>Cấu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trúc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 </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Gói</a:t>
            </a:r>
            <a:r>
              <a:rPr lang="en-US" sz="1600" kern="0">
                <a:solidFill>
                  <a:srgbClr val="002060"/>
                </a:solidFill>
              </a:rPr>
              <a:t> tin IPv4 </a:t>
            </a:r>
            <a:r>
              <a:rPr lang="en-US" sz="1600" kern="0" err="1">
                <a:solidFill>
                  <a:srgbClr val="002060"/>
                </a:solidFill>
              </a:rPr>
              <a:t>gồm</a:t>
            </a:r>
            <a:r>
              <a:rPr lang="en-US" sz="1600" kern="0">
                <a:solidFill>
                  <a:srgbClr val="002060"/>
                </a:solidFill>
              </a:rPr>
              <a:t> 64 bit </a:t>
            </a:r>
            <a:r>
              <a:rPr lang="en-US" sz="1600" kern="0" err="1">
                <a:solidFill>
                  <a:srgbClr val="002060"/>
                </a:solidFill>
              </a:rPr>
              <a:t>mang</a:t>
            </a:r>
            <a:r>
              <a:rPr lang="en-US" sz="1600" kern="0">
                <a:solidFill>
                  <a:srgbClr val="002060"/>
                </a:solidFill>
              </a:rPr>
              <a:t> </a:t>
            </a:r>
            <a:r>
              <a:rPr lang="en-US" sz="1600" kern="0" err="1">
                <a:solidFill>
                  <a:srgbClr val="002060"/>
                </a:solidFill>
              </a:rPr>
              <a:t>thông</a:t>
            </a:r>
            <a:r>
              <a:rPr lang="en-US" sz="1600" kern="0">
                <a:solidFill>
                  <a:srgbClr val="002060"/>
                </a:solidFill>
              </a:rPr>
              <a:t> tin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nguồn</a:t>
            </a:r>
            <a:r>
              <a:rPr lang="en-US" sz="1600" kern="0">
                <a:solidFill>
                  <a:srgbClr val="002060"/>
                </a:solidFill>
              </a:rPr>
              <a:t> </a:t>
            </a:r>
            <a:r>
              <a:rPr lang="en-US" sz="1600" kern="0" err="1">
                <a:solidFill>
                  <a:srgbClr val="002060"/>
                </a:solidFill>
              </a:rPr>
              <a:t>và</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đích</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IP </a:t>
            </a:r>
            <a:r>
              <a:rPr lang="en-US" sz="1600" kern="0" err="1">
                <a:solidFill>
                  <a:srgbClr val="002060"/>
                </a:solidFill>
              </a:rPr>
              <a:t>có</a:t>
            </a:r>
            <a:r>
              <a:rPr lang="en-US" sz="1600" kern="0">
                <a:solidFill>
                  <a:srgbClr val="002060"/>
                </a:solidFill>
              </a:rPr>
              <a:t> </a:t>
            </a:r>
            <a:r>
              <a:rPr lang="en-US" sz="1600" kern="0" err="1">
                <a:solidFill>
                  <a:srgbClr val="002060"/>
                </a:solidFill>
              </a:rPr>
              <a:t>cấu</a:t>
            </a:r>
            <a:r>
              <a:rPr lang="en-US" sz="1600" kern="0">
                <a:solidFill>
                  <a:srgbClr val="002060"/>
                </a:solidFill>
              </a:rPr>
              <a:t> </a:t>
            </a:r>
            <a:r>
              <a:rPr lang="en-US" sz="1600" kern="0" err="1">
                <a:solidFill>
                  <a:srgbClr val="002060"/>
                </a:solidFill>
              </a:rPr>
              <a:t>trúc</a:t>
            </a:r>
            <a:r>
              <a:rPr lang="en-US" sz="1600" kern="0">
                <a:solidFill>
                  <a:srgbClr val="002060"/>
                </a:solidFill>
              </a:rPr>
              <a:t> </a:t>
            </a:r>
            <a:r>
              <a:rPr lang="en-US" sz="1600" kern="0" err="1">
                <a:solidFill>
                  <a:srgbClr val="002060"/>
                </a:solidFill>
              </a:rPr>
              <a:t>phân</a:t>
            </a:r>
            <a:r>
              <a:rPr lang="en-US" sz="1600" kern="0">
                <a:solidFill>
                  <a:srgbClr val="002060"/>
                </a:solidFill>
              </a:rPr>
              <a:t> </a:t>
            </a:r>
            <a:r>
              <a:rPr lang="en-US" sz="1600" kern="0" err="1">
                <a:solidFill>
                  <a:srgbClr val="002060"/>
                </a:solidFill>
              </a:rPr>
              <a:t>cấp</a:t>
            </a:r>
            <a:r>
              <a:rPr lang="en-US" sz="1600" kern="0">
                <a:solidFill>
                  <a:srgbClr val="002060"/>
                </a:solidFill>
              </a:rPr>
              <a:t>, </a:t>
            </a:r>
            <a:r>
              <a:rPr lang="en-US" sz="1600" kern="0" err="1">
                <a:solidFill>
                  <a:srgbClr val="002060"/>
                </a:solidFill>
              </a:rPr>
              <a:t>gồm</a:t>
            </a:r>
            <a:r>
              <a:rPr lang="en-US" sz="1600" kern="0">
                <a:solidFill>
                  <a:srgbClr val="002060"/>
                </a:solidFill>
              </a:rPr>
              <a:t> 2 </a:t>
            </a:r>
            <a:r>
              <a:rPr lang="en-US" sz="1600" kern="0" err="1">
                <a:solidFill>
                  <a:srgbClr val="002060"/>
                </a:solidFill>
              </a:rPr>
              <a:t>cấp</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669"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2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Thực hành</a:t>
            </a:r>
            <a:endParaRPr lang="en-US" sz="2400" b="1" dirty="0">
              <a:solidFill>
                <a:schemeClr val="accent2"/>
              </a:solidFill>
            </a:endParaRPr>
          </a:p>
        </p:txBody>
      </p:sp>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Công</a:t>
            </a:r>
            <a:r>
              <a:rPr lang="en-US" sz="1600" kern="0" dirty="0">
                <a:solidFill>
                  <a:schemeClr val="folHlink"/>
                </a:solidFill>
                <a:cs typeface="+mn-cs"/>
              </a:rPr>
              <a:t> </a:t>
            </a:r>
            <a:r>
              <a:rPr lang="en-US" sz="1600" kern="0" dirty="0" err="1">
                <a:solidFill>
                  <a:schemeClr val="folHlink"/>
                </a:solidFill>
                <a:cs typeface="+mn-cs"/>
              </a:rPr>
              <a:t>cụ</a:t>
            </a:r>
            <a:r>
              <a:rPr lang="en-US" sz="1600" kern="0" dirty="0">
                <a:solidFill>
                  <a:schemeClr val="folHlink"/>
                </a:solidFill>
                <a:cs typeface="+mn-cs"/>
              </a:rPr>
              <a:t>: Packet Tracer</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Nội</a:t>
            </a:r>
            <a:r>
              <a:rPr lang="en-US" sz="1600" kern="0" dirty="0">
                <a:solidFill>
                  <a:schemeClr val="folHlink"/>
                </a:solidFill>
                <a:cs typeface="+mn-cs"/>
              </a:rPr>
              <a:t> dung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r>
              <a:rPr lang="en-US" sz="1600" kern="0" dirty="0">
                <a:solidFill>
                  <a:schemeClr val="folHlink"/>
                </a:solidFill>
                <a:cs typeface="+mn-cs"/>
              </a:rPr>
              <a:t> IP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tử</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(PC, Router...)</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Subnetting </a:t>
            </a:r>
            <a:r>
              <a:rPr lang="en-US" sz="1600" kern="0" dirty="0" err="1">
                <a:solidFill>
                  <a:schemeClr val="folHlink"/>
                </a:solidFill>
                <a:cs typeface="+mn-cs"/>
              </a:rPr>
              <a:t>trong</a:t>
            </a:r>
            <a:r>
              <a:rPr lang="en-US" sz="1600" kern="0" dirty="0">
                <a:solidFill>
                  <a:schemeClr val="folHlink"/>
                </a:solidFill>
                <a:cs typeface="+mn-cs"/>
              </a:rPr>
              <a:t> </a:t>
            </a: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Sử</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phương</a:t>
            </a:r>
            <a:r>
              <a:rPr lang="en-US" sz="1600" kern="0" dirty="0">
                <a:solidFill>
                  <a:schemeClr val="folHlink"/>
                </a:solidFill>
                <a:cs typeface="+mn-cs"/>
              </a:rPr>
              <a:t> </a:t>
            </a:r>
            <a:r>
              <a:rPr lang="en-US" sz="1600" kern="0" dirty="0" err="1">
                <a:solidFill>
                  <a:schemeClr val="folHlink"/>
                </a:solidFill>
                <a:cs typeface="+mn-cs"/>
              </a:rPr>
              <a:t>pháp</a:t>
            </a:r>
            <a:r>
              <a:rPr lang="en-US" sz="1600" kern="0" dirty="0">
                <a:solidFill>
                  <a:schemeClr val="folHlink"/>
                </a:solidFill>
                <a:cs typeface="+mn-cs"/>
              </a:rPr>
              <a:t>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RIPv1</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RIPv2</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OSPF</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sẽ</a:t>
            </a:r>
            <a:r>
              <a:rPr lang="en-US" sz="1600" kern="0" dirty="0">
                <a:solidFill>
                  <a:schemeClr val="folHlink"/>
                </a:solidFill>
                <a:cs typeface="+mn-cs"/>
              </a:rPr>
              <a:t> </a:t>
            </a:r>
            <a:r>
              <a:rPr lang="en-US" sz="1600" kern="0" dirty="0" err="1">
                <a:solidFill>
                  <a:schemeClr val="folHlink"/>
                </a:solidFill>
                <a:cs typeface="+mn-cs"/>
              </a:rPr>
              <a:t>cung</a:t>
            </a:r>
            <a:r>
              <a:rPr lang="en-US" sz="1600" kern="0" dirty="0">
                <a:solidFill>
                  <a:schemeClr val="folHlink"/>
                </a:solidFill>
                <a:cs typeface="+mn-cs"/>
              </a:rPr>
              <a:t> </a:t>
            </a:r>
            <a:r>
              <a:rPr lang="en-US" sz="1600" kern="0" dirty="0" err="1">
                <a:solidFill>
                  <a:schemeClr val="folHlink"/>
                </a:solidFill>
                <a:cs typeface="+mn-cs"/>
              </a:rPr>
              <a:t>cấp</a:t>
            </a:r>
            <a:r>
              <a:rPr lang="en-US" sz="1600" kern="0" dirty="0">
                <a:solidFill>
                  <a:schemeClr val="folHlink"/>
                </a:solidFill>
                <a:cs typeface="+mn-cs"/>
              </a:rPr>
              <a:t> </a:t>
            </a:r>
            <a:r>
              <a:rPr lang="en-US" sz="1600" kern="0" dirty="0" err="1">
                <a:solidFill>
                  <a:schemeClr val="folHlink"/>
                </a:solidFill>
                <a:cs typeface="+mn-cs"/>
              </a:rPr>
              <a:t>đề</a:t>
            </a:r>
            <a:r>
              <a:rPr lang="en-US" sz="1600" kern="0" dirty="0">
                <a:solidFill>
                  <a:schemeClr val="folHlink"/>
                </a:solidFill>
                <a:cs typeface="+mn-cs"/>
              </a:rPr>
              <a:t>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mẫu</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err="1">
                <a:solidFill>
                  <a:schemeClr val="folHlink"/>
                </a:solidFill>
                <a:cs typeface="+mn-cs"/>
              </a:rPr>
              <a:t>thực</a:t>
            </a:r>
            <a:r>
              <a:rPr lang="en-US" sz="1600" kern="0">
                <a:solidFill>
                  <a:schemeClr val="folHlink"/>
                </a:solidFill>
                <a:cs typeface="+mn-cs"/>
              </a:rPr>
              <a:t> hành</a:t>
            </a:r>
          </a:p>
          <a:p>
            <a:pPr marL="469900" indent="-469900">
              <a:lnSpc>
                <a:spcPct val="135000"/>
              </a:lnSpc>
              <a:spcBef>
                <a:spcPct val="35000"/>
              </a:spcBef>
              <a:buClr>
                <a:schemeClr val="accent2"/>
              </a:buClr>
              <a:buFont typeface="Wingdings" pitchFamily="2" charset="2"/>
              <a:buChar char="Ø"/>
              <a:defRPr/>
            </a:pPr>
            <a:r>
              <a:rPr lang="en-US" sz="1600" kern="0">
                <a:solidFill>
                  <a:schemeClr val="folHlink"/>
                </a:solidFill>
                <a:cs typeface="+mn-cs"/>
              </a:rPr>
              <a:t>Kiểm tra thực hành:</a:t>
            </a:r>
          </a:p>
          <a:p>
            <a:pPr marL="927100" lvl="1" indent="-469900">
              <a:lnSpc>
                <a:spcPct val="135000"/>
              </a:lnSpc>
              <a:spcBef>
                <a:spcPct val="35000"/>
              </a:spcBef>
              <a:buClr>
                <a:schemeClr val="accent2"/>
              </a:buClr>
              <a:buFont typeface="Wingdings" pitchFamily="2" charset="2"/>
              <a:buChar char="Ø"/>
              <a:defRPr/>
            </a:pPr>
            <a:r>
              <a:rPr lang="en-US" sz="1600" kern="0">
                <a:solidFill>
                  <a:schemeClr val="folHlink"/>
                </a:solidFill>
                <a:cs typeface="+mn-cs"/>
              </a:rPr>
              <a:t>Bài 1: Subnetting + Định tuyến tĩnh</a:t>
            </a:r>
          </a:p>
          <a:p>
            <a:pPr marL="927100" lvl="1" indent="-469900">
              <a:lnSpc>
                <a:spcPct val="135000"/>
              </a:lnSpc>
              <a:spcBef>
                <a:spcPct val="35000"/>
              </a:spcBef>
              <a:buClr>
                <a:schemeClr val="accent2"/>
              </a:buClr>
              <a:buFont typeface="Wingdings" pitchFamily="2" charset="2"/>
              <a:buChar char="Ø"/>
              <a:defRPr/>
            </a:pPr>
            <a:r>
              <a:rPr lang="en-US" sz="1600" kern="0">
                <a:solidFill>
                  <a:schemeClr val="folHlink"/>
                </a:solidFill>
                <a:cs typeface="+mn-cs"/>
              </a:rPr>
              <a:t>Bài 2: Định tuyến động (RIPv1, RIPv2, OSPF)</a:t>
            </a:r>
          </a:p>
          <a:p>
            <a:pPr marL="927100" lvl="1" indent="-469900">
              <a:lnSpc>
                <a:spcPct val="135000"/>
              </a:lnSpc>
              <a:spcBef>
                <a:spcPct val="35000"/>
              </a:spcBef>
              <a:buClr>
                <a:schemeClr val="accent2"/>
              </a:buClr>
              <a:buFont typeface="Wingdings" pitchFamily="2" charset="2"/>
              <a:buChar char="Ø"/>
              <a:defRPr/>
            </a:pPr>
            <a:endParaRPr lang="en-US" sz="1600" kern="0" dirty="0">
              <a:solidFill>
                <a:schemeClr val="folHlink"/>
              </a:solidFill>
              <a:cs typeface="+mn-cs"/>
            </a:endParaRPr>
          </a:p>
        </p:txBody>
      </p:sp>
      <p:pic>
        <p:nvPicPr>
          <p:cNvPr id="5" name="Picture 4">
            <a:extLst>
              <a:ext uri="{FF2B5EF4-FFF2-40B4-BE49-F238E27FC236}">
                <a16:creationId xmlns:a16="http://schemas.microsoft.com/office/drawing/2014/main" id="{73528328-172B-4321-90A5-7F081F12B75A}"/>
              </a:ext>
            </a:extLst>
          </p:cNvPr>
          <p:cNvPicPr>
            <a:picLocks noChangeAspect="1"/>
          </p:cNvPicPr>
          <p:nvPr/>
        </p:nvPicPr>
        <p:blipFill>
          <a:blip r:embed="rId2"/>
          <a:stretch>
            <a:fillRect/>
          </a:stretch>
        </p:blipFill>
        <p:spPr>
          <a:xfrm>
            <a:off x="0" y="1905000"/>
            <a:ext cx="9144000" cy="838075"/>
          </a:xfrm>
          <a:prstGeom prst="rect">
            <a:avLst/>
          </a:prstGeom>
        </p:spPr>
      </p:pic>
    </p:spTree>
    <p:extLst>
      <p:ext uri="{BB962C8B-B14F-4D97-AF65-F5344CB8AC3E}">
        <p14:creationId xmlns:p14="http://schemas.microsoft.com/office/powerpoint/2010/main" val="1532141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600" kern="0">
                <a:solidFill>
                  <a:schemeClr val="folHlink"/>
                </a:solidFill>
                <a:sym typeface="Wingdings" panose="05000000000000000000" pitchFamily="2" charset="2"/>
              </a:rPr>
              <a:t>Cấu trúc địa chỉ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32 bit = NNNNNNNNN HHHHHHHHHH</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N: Net Bit H: Host Bit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không có sự đang xen giữa Net bit và Host bit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2. Cách biểu diễn</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Biểu diễn dưới dạng “Hệ cơ số thập phân có ngăn cách”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Ví dụ: 192.168.1.100</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Cách chuyển đổi từ nhị phân sang </a:t>
            </a:r>
            <a:r>
              <a:rPr lang="en-US" sz="1600" kern="0">
                <a:solidFill>
                  <a:schemeClr val="folHlink"/>
                </a:solidFill>
                <a:sym typeface="Wingdings" panose="05000000000000000000" pitchFamily="2" charset="2"/>
              </a:rPr>
              <a:t>“Hệ cơ số thập phân có ngăn cách”</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Ví dụ x31x30x29...................................................x0</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B1: ngăn cách bởi các dấu chấm: </a:t>
            </a:r>
            <a:r>
              <a:rPr lang="en-US" sz="1600" kern="0">
                <a:solidFill>
                  <a:srgbClr val="FF0000"/>
                </a:solidFill>
                <a:cs typeface="+mn-cs"/>
                <a:sym typeface="Wingdings" panose="05000000000000000000" pitchFamily="2" charset="2"/>
              </a:rPr>
              <a:t>x31....x24 .</a:t>
            </a:r>
            <a:r>
              <a:rPr lang="en-US" sz="1600" kern="0">
                <a:solidFill>
                  <a:schemeClr val="folHlink"/>
                </a:solidFill>
                <a:cs typeface="+mn-cs"/>
                <a:sym typeface="Wingdings" panose="05000000000000000000" pitchFamily="2" charset="2"/>
              </a:rPr>
              <a:t> </a:t>
            </a:r>
            <a:r>
              <a:rPr lang="en-US" sz="1600" kern="0">
                <a:solidFill>
                  <a:srgbClr val="92D050"/>
                </a:solidFill>
                <a:cs typeface="+mn-cs"/>
                <a:sym typeface="Wingdings" panose="05000000000000000000" pitchFamily="2" charset="2"/>
              </a:rPr>
              <a:t>x23....x16 </a:t>
            </a:r>
            <a:r>
              <a:rPr lang="en-US" sz="1600" kern="0">
                <a:solidFill>
                  <a:srgbClr val="FF0000"/>
                </a:solidFill>
                <a:cs typeface="+mn-cs"/>
                <a:sym typeface="Wingdings" panose="05000000000000000000" pitchFamily="2" charset="2"/>
              </a:rPr>
              <a:t>.</a:t>
            </a:r>
            <a:r>
              <a:rPr lang="en-US" sz="1600" kern="0">
                <a:solidFill>
                  <a:schemeClr val="folHlink"/>
                </a:solidFill>
                <a:cs typeface="+mn-cs"/>
                <a:sym typeface="Wingdings" panose="05000000000000000000" pitchFamily="2" charset="2"/>
              </a:rPr>
              <a:t> x15..x8 </a:t>
            </a:r>
            <a:r>
              <a:rPr lang="en-US" sz="1600" kern="0">
                <a:solidFill>
                  <a:srgbClr val="FF0000"/>
                </a:solidFill>
                <a:cs typeface="+mn-cs"/>
                <a:sym typeface="Wingdings" panose="05000000000000000000" pitchFamily="2" charset="2"/>
              </a:rPr>
              <a:t>.</a:t>
            </a:r>
            <a:r>
              <a:rPr lang="en-US" sz="1600" kern="0">
                <a:solidFill>
                  <a:schemeClr val="folHlink"/>
                </a:solidFill>
                <a:cs typeface="+mn-cs"/>
                <a:sym typeface="Wingdings" panose="05000000000000000000" pitchFamily="2" charset="2"/>
              </a:rPr>
              <a:t> </a:t>
            </a:r>
            <a:r>
              <a:rPr lang="en-US" sz="1600" kern="0">
                <a:solidFill>
                  <a:srgbClr val="C00000"/>
                </a:solidFill>
                <a:cs typeface="+mn-cs"/>
                <a:sym typeface="Wingdings" panose="05000000000000000000" pitchFamily="2" charset="2"/>
              </a:rPr>
              <a:t>x7...x0</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cs typeface="+mn-cs"/>
                <a:sym typeface="Wingdings" panose="05000000000000000000" pitchFamily="2" charset="2"/>
              </a:rPr>
              <a:t>B2. Chuyển các Octet thành hệ cơ số thập phân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cs typeface="+mn-cs"/>
                <a:sym typeface="Wingdings" panose="05000000000000000000" pitchFamily="2" charset="2"/>
              </a:rPr>
              <a:t>Ví dụ: chuyển 10101100111100000000111111111111 thành hệ cơ số thập phân có ngăn cách</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10101100.11110000.00001111.11111111 = 172.240.15.255</a:t>
            </a:r>
          </a:p>
          <a:p>
            <a:pPr marL="1200150" lvl="2" indent="-285750">
              <a:lnSpc>
                <a:spcPct val="135000"/>
              </a:lnSpc>
              <a:spcBef>
                <a:spcPct val="35000"/>
              </a:spcBef>
              <a:buClr>
                <a:schemeClr val="accent2"/>
              </a:buClr>
              <a:buFont typeface="Arial" panose="020B0604020202020204" pitchFamily="34" charset="0"/>
              <a:buChar char="•"/>
              <a:defRPr/>
            </a:pPr>
            <a:endParaRPr lang="en-US" sz="1600" kern="0">
              <a:solidFill>
                <a:srgbClr val="C00000"/>
              </a:solidFill>
              <a:cs typeface="+mn-cs"/>
            </a:endParaRPr>
          </a:p>
        </p:txBody>
      </p:sp>
    </p:spTree>
    <p:extLst>
      <p:ext uri="{BB962C8B-B14F-4D97-AF65-F5344CB8AC3E}">
        <p14:creationId xmlns:p14="http://schemas.microsoft.com/office/powerpoint/2010/main" val="369318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r>
              <a:rPr lang="en-US" sz="1600" kern="0" err="1">
                <a:solidFill>
                  <a:schemeClr val="folHlink"/>
                </a:solidFill>
                <a:sym typeface="Wingdings" panose="05000000000000000000" pitchFamily="2" charset="2"/>
              </a:rPr>
              <a:t>Cách</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chuyển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từ</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hệ</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cơ</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số</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thập</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có</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ngăn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cách</a:t>
            </a:r>
            <a:r>
              <a:rPr lang="en-US" sz="1600" kern="0">
                <a:solidFill>
                  <a:schemeClr val="folHlink"/>
                </a:solidFill>
                <a:sym typeface="Wingdings" panose="05000000000000000000" pitchFamily="2" charset="2"/>
              </a:rPr>
              <a:t> sang </a:t>
            </a:r>
            <a:r>
              <a:rPr lang="en-US" sz="1600" kern="0" err="1">
                <a:solidFill>
                  <a:schemeClr val="folHlink"/>
                </a:solidFill>
                <a:sym typeface="Wingdings" panose="05000000000000000000" pitchFamily="2" charset="2"/>
              </a:rPr>
              <a:t>hệ</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cơ</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số</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nhị</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 192.168.1.100</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Bước</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chuyển</a:t>
            </a:r>
            <a:r>
              <a:rPr lang="en-US" sz="1600" kern="0">
                <a:solidFill>
                  <a:schemeClr val="folHlink"/>
                </a:solidFill>
                <a:cs typeface="+mn-cs"/>
                <a:sym typeface="Wingdings" panose="05000000000000000000" pitchFamily="2" charset="2"/>
              </a:rPr>
              <a:t> 192 sang </a:t>
            </a:r>
            <a:r>
              <a:rPr lang="en-US" sz="1600" kern="0" err="1">
                <a:solidFill>
                  <a:schemeClr val="folHlink"/>
                </a:solidFill>
                <a:cs typeface="+mn-cs"/>
                <a:sym typeface="Wingdings" panose="05000000000000000000" pitchFamily="2" charset="2"/>
              </a:rPr>
              <a:t>nhị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phân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Bước</a:t>
            </a:r>
            <a:r>
              <a:rPr lang="en-US" sz="1600" kern="0">
                <a:solidFill>
                  <a:schemeClr val="folHlink"/>
                </a:solidFill>
                <a:cs typeface="+mn-cs"/>
                <a:sym typeface="Wingdings" panose="05000000000000000000" pitchFamily="2" charset="2"/>
              </a:rPr>
              <a:t> 2: </a:t>
            </a:r>
            <a:r>
              <a:rPr lang="en-US" sz="1600" kern="0" err="1">
                <a:solidFill>
                  <a:schemeClr val="folHlink"/>
                </a:solidFill>
                <a:cs typeface="+mn-cs"/>
                <a:sym typeface="Wingdings" panose="05000000000000000000" pitchFamily="2" charset="2"/>
              </a:rPr>
              <a:t>chuyển</a:t>
            </a:r>
            <a:r>
              <a:rPr lang="en-US" sz="1600" kern="0">
                <a:solidFill>
                  <a:schemeClr val="folHlink"/>
                </a:solidFill>
                <a:cs typeface="+mn-cs"/>
                <a:sym typeface="Wingdings" panose="05000000000000000000" pitchFamily="2" charset="2"/>
              </a:rPr>
              <a:t> 168 </a:t>
            </a:r>
            <a:r>
              <a:rPr lang="en-US" sz="1600" kern="0">
                <a:solidFill>
                  <a:schemeClr val="folHlink"/>
                </a:solidFill>
                <a:sym typeface="Wingdings" panose="05000000000000000000" pitchFamily="2" charset="2"/>
              </a:rPr>
              <a:t>sang </a:t>
            </a:r>
            <a:r>
              <a:rPr lang="en-US" sz="1600" kern="0" err="1">
                <a:solidFill>
                  <a:schemeClr val="folHlink"/>
                </a:solidFill>
                <a:sym typeface="Wingdings" panose="05000000000000000000" pitchFamily="2" charset="2"/>
              </a:rPr>
              <a:t>nhị</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r>
              <a:rPr lang="en-US" sz="1600" kern="0">
                <a:solidFill>
                  <a:schemeClr val="folHlink"/>
                </a:solidFill>
                <a:highlight>
                  <a:srgbClr val="00FF00"/>
                </a:highlight>
                <a:cs typeface="+mn-cs"/>
                <a:sym typeface="Wingdings" panose="05000000000000000000" pitchFamily="2" charset="2"/>
              </a:rPr>
              <a:t>: 1=00000001</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Chú</a:t>
            </a:r>
            <a:r>
              <a:rPr lang="en-US" sz="1600" kern="0">
                <a:solidFill>
                  <a:schemeClr val="folHlink"/>
                </a:solidFill>
                <a:cs typeface="+mn-cs"/>
                <a:sym typeface="Wingdings" panose="05000000000000000000" pitchFamily="2" charset="2"/>
              </a:rPr>
              <a:t> ý: </a:t>
            </a:r>
            <a:r>
              <a:rPr lang="en-US" sz="1600" kern="0" err="1">
                <a:solidFill>
                  <a:schemeClr val="folHlink"/>
                </a:solidFill>
                <a:cs typeface="+mn-cs"/>
                <a:sym typeface="Wingdings" panose="05000000000000000000" pitchFamily="2" charset="2"/>
              </a:rPr>
              <a:t>bổ</a:t>
            </a:r>
            <a:r>
              <a:rPr lang="en-US" sz="1600" kern="0">
                <a:solidFill>
                  <a:schemeClr val="folHlink"/>
                </a:solidFill>
                <a:cs typeface="+mn-cs"/>
                <a:sym typeface="Wingdings" panose="05000000000000000000" pitchFamily="2" charset="2"/>
              </a:rPr>
              <a:t> sung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“0”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đủ</a:t>
            </a:r>
            <a:r>
              <a:rPr lang="en-US" sz="1600" kern="0">
                <a:solidFill>
                  <a:schemeClr val="folHlink"/>
                </a:solidFill>
                <a:cs typeface="+mn-cs"/>
                <a:sym typeface="Wingdings" panose="05000000000000000000" pitchFamily="2" charset="2"/>
              </a:rPr>
              <a:t> 8 bit </a:t>
            </a:r>
            <a:r>
              <a:rPr lang="en-US" sz="1600" kern="0" err="1">
                <a:solidFill>
                  <a:schemeClr val="folHlink"/>
                </a:solidFill>
                <a:cs typeface="+mn-cs"/>
                <a:sym typeface="Wingdings" panose="05000000000000000000" pitchFamily="2" charset="2"/>
              </a:rPr>
              <a:t>với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mỗi</a:t>
            </a:r>
            <a:r>
              <a:rPr lang="en-US" sz="1600" kern="0">
                <a:solidFill>
                  <a:schemeClr val="folHlink"/>
                </a:solidFill>
                <a:cs typeface="+mn-cs"/>
                <a:sym typeface="Wingdings" panose="05000000000000000000" pitchFamily="2" charset="2"/>
              </a:rPr>
              <a:t> Octet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 	199.2</a:t>
            </a:r>
            <a:r>
              <a:rPr lang="en-US" sz="1600" kern="0" baseline="30000">
                <a:solidFill>
                  <a:schemeClr val="folHlink"/>
                </a:solidFill>
                <a:sym typeface="Wingdings" panose="05000000000000000000" pitchFamily="2" charset="2"/>
              </a:rPr>
              <a:t>8.</a:t>
            </a:r>
            <a:r>
              <a:rPr lang="en-US" sz="1600" kern="0">
                <a:solidFill>
                  <a:schemeClr val="folHlink"/>
                </a:solidFill>
                <a:sym typeface="Wingdings" panose="05000000000000000000" pitchFamily="2" charset="2"/>
              </a:rPr>
              <a:t>.0.0   199.256.0.0  199.255.256.0    199.255.255.256							 -         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199.255.255.255			</a:t>
            </a:r>
            <a:endParaRPr lang="en-US" sz="1600" kern="0">
              <a:solidFill>
                <a:srgbClr val="C00000"/>
              </a:solidFill>
              <a:cs typeface="+mn-cs"/>
            </a:endParaRPr>
          </a:p>
        </p:txBody>
      </p:sp>
    </p:spTree>
    <p:extLst>
      <p:ext uri="{BB962C8B-B14F-4D97-AF65-F5344CB8AC3E}">
        <p14:creationId xmlns:p14="http://schemas.microsoft.com/office/powerpoint/2010/main" val="15854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2. Subnet Mark (SM)</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Bao </a:t>
            </a:r>
            <a:r>
              <a:rPr lang="en-US" sz="1600" kern="0" err="1">
                <a:solidFill>
                  <a:schemeClr val="folHlink"/>
                </a:solidFill>
                <a:cs typeface="+mn-cs"/>
                <a:sym typeface="Wingdings" panose="05000000000000000000" pitchFamily="2" charset="2"/>
              </a:rPr>
              <a:t>gồm</a:t>
            </a:r>
            <a:r>
              <a:rPr lang="en-US" sz="1600" kern="0">
                <a:solidFill>
                  <a:schemeClr val="folHlink"/>
                </a:solidFill>
                <a:cs typeface="+mn-cs"/>
                <a:sym typeface="Wingdings" panose="05000000000000000000" pitchFamily="2" charset="2"/>
              </a:rPr>
              <a:t> 32 bit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Gồm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chuỗi</a:t>
            </a:r>
            <a:r>
              <a:rPr lang="en-US" sz="1600" kern="0">
                <a:solidFill>
                  <a:schemeClr val="folHlink"/>
                </a:solidFill>
                <a:cs typeface="+mn-cs"/>
                <a:sym typeface="Wingdings" panose="05000000000000000000" pitchFamily="2" charset="2"/>
              </a:rPr>
              <a:t> bit “1”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tiếp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chuỗi</a:t>
            </a:r>
            <a:r>
              <a:rPr lang="en-US" sz="1600" kern="0">
                <a:solidFill>
                  <a:schemeClr val="folHlink"/>
                </a:solidFill>
                <a:cs typeface="+mn-cs"/>
                <a:sym typeface="Wingdings" panose="05000000000000000000" pitchFamily="2" charset="2"/>
              </a:rPr>
              <a:t> bit “0”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tiếp</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Bit “1” </a:t>
            </a:r>
            <a:r>
              <a:rPr lang="en-US" sz="1600" kern="0" err="1">
                <a:solidFill>
                  <a:schemeClr val="folHlink"/>
                </a:solidFill>
                <a:cs typeface="+mn-cs"/>
                <a:sym typeface="Wingdings" panose="05000000000000000000" pitchFamily="2" charset="2"/>
              </a:rPr>
              <a:t>miêu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tả</a:t>
            </a:r>
            <a:r>
              <a:rPr lang="en-US" sz="1600" kern="0">
                <a:solidFill>
                  <a:schemeClr val="folHlink"/>
                </a:solidFill>
                <a:cs typeface="+mn-cs"/>
                <a:sym typeface="Wingdings" panose="05000000000000000000" pitchFamily="2" charset="2"/>
              </a:rPr>
              <a:t> Net bit. Bit “0” </a:t>
            </a:r>
            <a:r>
              <a:rPr lang="en-US" sz="1600" kern="0" err="1">
                <a:solidFill>
                  <a:schemeClr val="folHlink"/>
                </a:solidFill>
                <a:cs typeface="+mn-cs"/>
                <a:sym typeface="Wingdings" panose="05000000000000000000" pitchFamily="2" charset="2"/>
              </a:rPr>
              <a:t>miêu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tả</a:t>
            </a:r>
            <a:r>
              <a:rPr lang="en-US" sz="1600" kern="0">
                <a:solidFill>
                  <a:schemeClr val="folHlink"/>
                </a:solidFill>
                <a:cs typeface="+mn-cs"/>
                <a:sym typeface="Wingdings" panose="05000000000000000000" pitchFamily="2" charset="2"/>
              </a:rPr>
              <a:t> Host bit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Đc</a:t>
            </a:r>
            <a:r>
              <a:rPr lang="en-US" sz="1600" kern="0">
                <a:solidFill>
                  <a:schemeClr val="folHlink"/>
                </a:solidFill>
                <a:cs typeface="+mn-cs"/>
                <a:sym typeface="Wingdings" panose="05000000000000000000" pitchFamily="2" charset="2"/>
              </a:rPr>
              <a:t> IP	</a:t>
            </a:r>
            <a:r>
              <a:rPr lang="en-US" sz="1600" kern="0">
                <a:solidFill>
                  <a:srgbClr val="C00000"/>
                </a:solidFill>
                <a:cs typeface="+mn-cs"/>
                <a:sym typeface="Wingdings" panose="05000000000000000000" pitchFamily="2" charset="2"/>
              </a:rPr>
              <a:t>11101100.00001111.1100</a:t>
            </a:r>
            <a:r>
              <a:rPr lang="en-US" sz="1600" kern="0">
                <a:solidFill>
                  <a:schemeClr val="folHlink"/>
                </a:solidFill>
                <a:cs typeface="+mn-cs"/>
                <a:sym typeface="Wingdings" panose="05000000000000000000" pitchFamily="2" charset="2"/>
              </a:rPr>
              <a:t>1111.00000000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SM	</a:t>
            </a:r>
            <a:r>
              <a:rPr lang="en-US" sz="1600" kern="0">
                <a:solidFill>
                  <a:srgbClr val="C00000"/>
                </a:solidFill>
                <a:cs typeface="+mn-cs"/>
                <a:sym typeface="Wingdings" panose="05000000000000000000" pitchFamily="2" charset="2"/>
              </a:rPr>
              <a:t>11111111.11111111.1111</a:t>
            </a:r>
            <a:r>
              <a:rPr lang="en-US" sz="1600" kern="0">
                <a:solidFill>
                  <a:schemeClr val="folHlink"/>
                </a:solidFill>
                <a:cs typeface="+mn-cs"/>
                <a:sym typeface="Wingdings" panose="05000000000000000000" pitchFamily="2" charset="2"/>
              </a:rPr>
              <a:t>0000.00000000</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biểu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diễn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Hệ</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thập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phân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có</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ngăn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2: </a:t>
            </a:r>
            <a:r>
              <a:rPr lang="en-US" sz="1600" kern="0">
                <a:solidFill>
                  <a:schemeClr val="folHlink"/>
                </a:solidFill>
                <a:highlight>
                  <a:srgbClr val="FFFF00"/>
                </a:highlight>
                <a:cs typeface="+mn-cs"/>
                <a:sym typeface="Wingdings" panose="05000000000000000000" pitchFamily="2" charset="2"/>
              </a:rPr>
              <a:t>/</a:t>
            </a:r>
            <a:r>
              <a:rPr lang="en-US" sz="1600" kern="0" err="1">
                <a:solidFill>
                  <a:schemeClr val="folHlink"/>
                </a:solidFill>
                <a:highlight>
                  <a:srgbClr val="FFFF00"/>
                </a:highlight>
                <a:cs typeface="+mn-cs"/>
                <a:sym typeface="Wingdings" panose="05000000000000000000" pitchFamily="2" charset="2"/>
              </a:rPr>
              <a:t>số</a:t>
            </a:r>
            <a:r>
              <a:rPr lang="en-US" sz="1600" kern="0">
                <a:solidFill>
                  <a:schemeClr val="folHlink"/>
                </a:solidFill>
                <a:highlight>
                  <a:srgbClr val="FFFF00"/>
                </a:highlight>
                <a:cs typeface="+mn-cs"/>
                <a:sym typeface="Wingdings" panose="05000000000000000000" pitchFamily="2" charset="2"/>
              </a:rPr>
              <a:t> bit 1</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 192.168.1.100  SM: </a:t>
            </a:r>
            <a:r>
              <a:rPr lang="en-US" sz="1600" kern="0">
                <a:solidFill>
                  <a:srgbClr val="C00000"/>
                </a:solidFill>
                <a:cs typeface="+mn-cs"/>
                <a:sym typeface="Wingdings" panose="05000000000000000000" pitchFamily="2" charset="2"/>
              </a:rPr>
              <a:t>255.255.255.0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192.168.1.100</a:t>
            </a:r>
            <a:r>
              <a:rPr lang="en-US" sz="1600" kern="0">
                <a:solidFill>
                  <a:srgbClr val="C00000"/>
                </a:solidFill>
                <a:cs typeface="+mn-cs"/>
                <a:sym typeface="Wingdings" panose="05000000000000000000" pitchFamily="2" charset="2"/>
              </a:rPr>
              <a:t>/24</a:t>
            </a:r>
            <a:r>
              <a:rPr lang="en-US" sz="1600" kern="0">
                <a:solidFill>
                  <a:schemeClr val="folHlink"/>
                </a:solidFill>
                <a:cs typeface="+mn-cs"/>
                <a:sym typeface="Wingdings" panose="05000000000000000000" pitchFamily="2" charset="2"/>
              </a:rPr>
              <a:t>	   </a:t>
            </a:r>
          </a:p>
        </p:txBody>
      </p:sp>
    </p:spTree>
    <p:extLst>
      <p:ext uri="{BB962C8B-B14F-4D97-AF65-F5344CB8AC3E}">
        <p14:creationId xmlns:p14="http://schemas.microsoft.com/office/powerpoint/2010/main" val="4255735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3.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tập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hợp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có</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cùng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Netbit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rgbClr val="C00000"/>
                </a:solidFill>
                <a:highlight>
                  <a:srgbClr val="FFFF00"/>
                </a:highlight>
                <a:cs typeface="+mn-cs"/>
                <a:sym typeface="Wingdings" panose="05000000000000000000" pitchFamily="2" charset="2"/>
              </a:rPr>
              <a:t>192.168.1</a:t>
            </a:r>
            <a:r>
              <a:rPr lang="en-US" sz="1600" kern="0">
                <a:solidFill>
                  <a:schemeClr val="folHlink"/>
                </a:solidFill>
                <a:highlight>
                  <a:srgbClr val="FFFF00"/>
                </a:highlight>
                <a:cs typeface="+mn-cs"/>
                <a:sym typeface="Wingdings" panose="05000000000000000000" pitchFamily="2" charset="2"/>
              </a:rPr>
              <a:t>.0/</a:t>
            </a:r>
            <a:r>
              <a:rPr lang="en-US" sz="1600" kern="0">
                <a:solidFill>
                  <a:srgbClr val="C00000"/>
                </a:solidFill>
                <a:highlight>
                  <a:srgbClr val="FFFF00"/>
                </a:highlight>
                <a:cs typeface="+mn-cs"/>
                <a:sym typeface="Wingdings" panose="05000000000000000000" pitchFamily="2" charset="2"/>
              </a:rPr>
              <a:t>24</a:t>
            </a:r>
            <a:r>
              <a:rPr lang="en-US" sz="1600" kern="0">
                <a:solidFill>
                  <a:srgbClr val="C00000"/>
                </a:solidFill>
                <a:cs typeface="+mn-cs"/>
                <a:sym typeface="Wingdings" panose="05000000000000000000" pitchFamily="2" charset="2"/>
              </a:rPr>
              <a:t>			</a:t>
            </a:r>
            <a:r>
              <a:rPr lang="en-US" sz="1600" kern="0">
                <a:solidFill>
                  <a:srgbClr val="C00000"/>
                </a:solidFill>
                <a:highlight>
                  <a:srgbClr val="FFFF00"/>
                </a:highlight>
                <a:cs typeface="+mn-cs"/>
                <a:sym typeface="Wingdings" panose="05000000000000000000" pitchFamily="2" charset="2"/>
              </a:rPr>
              <a:t>00000000</a:t>
            </a:r>
          </a:p>
          <a:p>
            <a:pPr>
              <a:lnSpc>
                <a:spcPct val="135000"/>
              </a:lnSpc>
              <a:spcBef>
                <a:spcPct val="35000"/>
              </a:spcBef>
              <a:buClr>
                <a:schemeClr val="accent2"/>
              </a:buClr>
              <a:defRPr/>
            </a:pPr>
            <a:r>
              <a:rPr lang="en-US" sz="1600" kern="0">
                <a:solidFill>
                  <a:srgbClr val="C00000"/>
                </a:solidFill>
                <a:sym typeface="Wingdings" panose="05000000000000000000" pitchFamily="2" charset="2"/>
              </a:rPr>
              <a:t>192.168.1</a:t>
            </a:r>
            <a:r>
              <a:rPr lang="en-US" sz="1600" kern="0">
                <a:solidFill>
                  <a:schemeClr val="folHlink"/>
                </a:solidFill>
                <a:sym typeface="Wingdings" panose="05000000000000000000" pitchFamily="2" charset="2"/>
              </a:rPr>
              <a:t>.1/</a:t>
            </a:r>
            <a:r>
              <a:rPr lang="en-US" sz="1600" kern="0">
                <a:solidFill>
                  <a:srgbClr val="C00000"/>
                </a:solidFill>
                <a:sym typeface="Wingdings" panose="05000000000000000000" pitchFamily="2" charset="2"/>
              </a:rPr>
              <a:t>24			00000001	</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rgbClr val="C00000"/>
                </a:solidFill>
                <a:highlight>
                  <a:srgbClr val="FFFF00"/>
                </a:highlight>
                <a:sym typeface="Wingdings" panose="05000000000000000000" pitchFamily="2" charset="2"/>
              </a:rPr>
              <a:t>192.168.1</a:t>
            </a:r>
            <a:r>
              <a:rPr lang="en-US" sz="1600" kern="0">
                <a:solidFill>
                  <a:schemeClr val="folHlink"/>
                </a:solidFill>
                <a:highlight>
                  <a:srgbClr val="FFFF00"/>
                </a:highlight>
                <a:sym typeface="Wingdings" panose="05000000000000000000" pitchFamily="2" charset="2"/>
              </a:rPr>
              <a:t>.255/</a:t>
            </a:r>
            <a:r>
              <a:rPr lang="en-US" sz="1600" kern="0">
                <a:solidFill>
                  <a:srgbClr val="C00000"/>
                </a:solidFill>
                <a:highlight>
                  <a:srgbClr val="FFFF00"/>
                </a:highlight>
                <a:sym typeface="Wingdings" panose="05000000000000000000" pitchFamily="2" charset="2"/>
              </a:rPr>
              <a:t>24</a:t>
            </a:r>
            <a:r>
              <a:rPr lang="en-US" sz="1600" kern="0">
                <a:solidFill>
                  <a:srgbClr val="C00000"/>
                </a:solidFill>
                <a:sym typeface="Wingdings" panose="05000000000000000000" pitchFamily="2" charset="2"/>
              </a:rPr>
              <a:t>			</a:t>
            </a:r>
            <a:r>
              <a:rPr lang="en-US" sz="1600" kern="0">
                <a:solidFill>
                  <a:srgbClr val="C00000"/>
                </a:solidFill>
                <a:highlight>
                  <a:srgbClr val="FFFF00"/>
                </a:highlight>
                <a:sym typeface="Wingdings" panose="05000000000000000000" pitchFamily="2" charset="2"/>
              </a:rPr>
              <a:t>11111111</a:t>
            </a:r>
          </a:p>
          <a:p>
            <a:pPr marL="285750" indent="-285750">
              <a:lnSpc>
                <a:spcPct val="135000"/>
              </a:lnSpc>
              <a:spcBef>
                <a:spcPct val="35000"/>
              </a:spcBef>
              <a:buClr>
                <a:schemeClr val="accent2"/>
              </a:buClr>
              <a:buFont typeface="Wingdings"/>
              <a:buChar char="à"/>
              <a:defRPr/>
            </a:pPr>
            <a:r>
              <a:rPr lang="en-US" sz="1600" kern="0">
                <a:solidFill>
                  <a:srgbClr val="C00000"/>
                </a:solidFill>
                <a:sym typeface="Wingdings" panose="05000000000000000000" pitchFamily="2" charset="2"/>
              </a:rPr>
              <a:t>SM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chúng</a:t>
            </a:r>
            <a:r>
              <a:rPr lang="en-US" sz="1600" kern="0">
                <a:solidFill>
                  <a:srgbClr val="C00000"/>
                </a:solidFill>
                <a:sym typeface="Wingdings" panose="05000000000000000000" pitchFamily="2" charset="2"/>
              </a:rPr>
              <a:t> ta </a:t>
            </a:r>
            <a:r>
              <a:rPr lang="en-US" sz="1600" kern="0" err="1">
                <a:solidFill>
                  <a:srgbClr val="C00000"/>
                </a:solidFill>
                <a:sym typeface="Wingdings" panose="05000000000000000000" pitchFamily="2" charset="2"/>
              </a:rPr>
              <a:t>biết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bít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thuộc</a:t>
            </a:r>
            <a:r>
              <a:rPr lang="en-US" sz="1600" kern="0">
                <a:solidFill>
                  <a:srgbClr val="C00000"/>
                </a:solidFill>
                <a:sym typeface="Wingdings" panose="05000000000000000000" pitchFamily="2" charset="2"/>
              </a:rPr>
              <a:t> Net bit,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bít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thuộc</a:t>
            </a:r>
            <a:r>
              <a:rPr lang="en-US" sz="1600" kern="0">
                <a:solidFill>
                  <a:srgbClr val="C00000"/>
                </a:solidFill>
                <a:sym typeface="Wingdings" panose="05000000000000000000" pitchFamily="2" charset="2"/>
              </a:rPr>
              <a:t> Host bit</a:t>
            </a:r>
          </a:p>
          <a:p>
            <a:pPr marL="285750" indent="-285750">
              <a:lnSpc>
                <a:spcPct val="135000"/>
              </a:lnSpc>
              <a:spcBef>
                <a:spcPct val="35000"/>
              </a:spcBef>
              <a:buClr>
                <a:schemeClr val="accent2"/>
              </a:buClr>
              <a:buFont typeface="Wingdings"/>
              <a:buChar char="à"/>
              <a:defRPr/>
            </a:pPr>
            <a:r>
              <a:rPr lang="en-US" sz="1600" kern="0">
                <a:solidFill>
                  <a:srgbClr val="C00000"/>
                </a:solidFill>
                <a:sym typeface="Wingdings" panose="05000000000000000000" pitchFamily="2" charset="2"/>
              </a:rPr>
              <a:t>SM </a:t>
            </a:r>
            <a:r>
              <a:rPr lang="en-US" sz="1600" kern="0" err="1">
                <a:solidFill>
                  <a:srgbClr val="C00000"/>
                </a:solidFill>
                <a:sym typeface="Wingdings" panose="05000000000000000000" pitchFamily="2" charset="2"/>
              </a:rPr>
              <a:t>còn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cúng</a:t>
            </a:r>
            <a:r>
              <a:rPr lang="en-US" sz="1600" kern="0">
                <a:solidFill>
                  <a:srgbClr val="C00000"/>
                </a:solidFill>
                <a:sym typeface="Wingdings" panose="05000000000000000000" pitchFamily="2" charset="2"/>
              </a:rPr>
              <a:t> ta </a:t>
            </a:r>
            <a:r>
              <a:rPr lang="en-US" sz="1600" kern="0" err="1">
                <a:solidFill>
                  <a:srgbClr val="C00000"/>
                </a:solidFill>
                <a:sym typeface="Wingdings" panose="05000000000000000000" pitchFamily="2" charset="2"/>
              </a:rPr>
              <a:t>biết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độ</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dài</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a:t>
            </a:r>
          </a:p>
          <a:p>
            <a:pPr marL="285750" indent="-285750">
              <a:lnSpc>
                <a:spcPct val="135000"/>
              </a:lnSpc>
              <a:spcBef>
                <a:spcPct val="35000"/>
              </a:spcBef>
              <a:buClr>
                <a:schemeClr val="accent2"/>
              </a:buClr>
              <a:buFont typeface="Wingdings"/>
              <a:buChar char="à"/>
              <a:defRPr/>
            </a:pPr>
            <a:r>
              <a:rPr lang="en-US" sz="1600" err="1"/>
              <a:t>Độ</a:t>
            </a:r>
            <a:r>
              <a:rPr lang="en-US" sz="1600"/>
              <a:t> </a:t>
            </a:r>
            <a:r>
              <a:rPr lang="en-US" sz="1600" err="1"/>
              <a:t>dài</a:t>
            </a:r>
            <a:r>
              <a:rPr lang="en-US" sz="1600"/>
              <a:t> </a:t>
            </a:r>
            <a:r>
              <a:rPr lang="en-US" sz="1600" err="1"/>
              <a:t>địa</a:t>
            </a:r>
            <a:r>
              <a:rPr lang="en-US" sz="1600"/>
              <a:t> </a:t>
            </a:r>
            <a:r>
              <a:rPr lang="en-US" sz="1600" err="1"/>
              <a:t>chỉ</a:t>
            </a:r>
            <a:r>
              <a:rPr lang="en-US" sz="1600"/>
              <a:t> IP (L) = 2</a:t>
            </a:r>
            <a:r>
              <a:rPr lang="en-US" sz="1600" baseline="30000"/>
              <a:t>32-[SM]</a:t>
            </a:r>
          </a:p>
          <a:p>
            <a:pPr marL="285750" indent="-285750">
              <a:lnSpc>
                <a:spcPct val="135000"/>
              </a:lnSpc>
              <a:spcBef>
                <a:spcPct val="35000"/>
              </a:spcBef>
              <a:buClr>
                <a:schemeClr val="accent2"/>
              </a:buClr>
              <a:buFont typeface="Wingdings"/>
              <a:buChar char="à"/>
              <a:defRPr/>
            </a:pPr>
            <a:r>
              <a:rPr lang="en-US" sz="1600"/>
              <a:t>[SM]: </a:t>
            </a:r>
            <a:r>
              <a:rPr lang="en-US" sz="1600" err="1"/>
              <a:t>số</a:t>
            </a:r>
            <a:r>
              <a:rPr lang="en-US" sz="1600"/>
              <a:t> </a:t>
            </a:r>
            <a:r>
              <a:rPr lang="en-US" sz="1600" err="1"/>
              <a:t>bít</a:t>
            </a:r>
            <a:r>
              <a:rPr lang="en-US" sz="1600"/>
              <a:t> 1 </a:t>
            </a:r>
            <a:r>
              <a:rPr lang="en-US" sz="1600" err="1"/>
              <a:t>của</a:t>
            </a:r>
            <a:r>
              <a:rPr lang="en-US" sz="1600"/>
              <a:t> Subnet Mark</a:t>
            </a:r>
          </a:p>
          <a:p>
            <a:pPr>
              <a:lnSpc>
                <a:spcPct val="135000"/>
              </a:lnSpc>
              <a:spcBef>
                <a:spcPct val="35000"/>
              </a:spcBef>
              <a:buClr>
                <a:schemeClr val="accent2"/>
              </a:buClr>
              <a:defRPr/>
            </a:pPr>
            <a:endParaRPr lang="en-US" sz="1600"/>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737124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942EC14-AA88-4376-9193-759B1196AC36}"/>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Thuật toán AND:</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01100100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	111</a:t>
            </a:r>
            <a:r>
              <a:rPr lang="en-US" sz="1600" kern="0">
                <a:solidFill>
                  <a:srgbClr val="C00000"/>
                </a:solidFill>
                <a:highlight>
                  <a:srgbClr val="FF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a:t>
            </a:r>
            <a:r>
              <a:rPr lang="en-US" sz="1600" kern="0">
                <a:solidFill>
                  <a:srgbClr val="C00000"/>
                </a:solidFill>
                <a:highlight>
                  <a:srgbClr val="00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192.168.1.96</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Input	10 10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ĐK	11 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Output	10 00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a:t>
            </a:r>
          </a:p>
        </p:txBody>
      </p:sp>
    </p:spTree>
    <p:extLst>
      <p:ext uri="{BB962C8B-B14F-4D97-AF65-F5344CB8AC3E}">
        <p14:creationId xmlns:p14="http://schemas.microsoft.com/office/powerpoint/2010/main" val="1413326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4. </a:t>
            </a:r>
            <a:r>
              <a:rPr lang="en-US" sz="1600" kern="0" err="1">
                <a:solidFill>
                  <a:schemeClr val="folHlink"/>
                </a:solidFill>
                <a:cs typeface="+mn-cs"/>
                <a:sym typeface="Wingdings" panose="05000000000000000000" pitchFamily="2" charset="2"/>
              </a:rPr>
              <a:t>SubNet</a:t>
            </a:r>
            <a:r>
              <a:rPr lang="en-US" sz="1600" kern="0">
                <a:solidFill>
                  <a:schemeClr val="folHlink"/>
                </a:solidFill>
                <a:cs typeface="+mn-cs"/>
                <a:sym typeface="Wingdings" panose="05000000000000000000" pitchFamily="2" charset="2"/>
              </a:rPr>
              <a:t> ID, Net ID</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rPr>
              <a:t>Là</a:t>
            </a:r>
            <a:r>
              <a:rPr lang="en-US" sz="1600" kern="0">
                <a:solidFill>
                  <a:schemeClr val="folHlink"/>
                </a:solidFill>
                <a:cs typeface="+mn-cs"/>
              </a:rPr>
              <a:t> </a:t>
            </a:r>
            <a:r>
              <a:rPr lang="en-US" sz="1600" kern="0" err="1">
                <a:solidFill>
                  <a:schemeClr val="folHlink"/>
                </a:solidFill>
                <a:cs typeface="+mn-cs"/>
              </a:rPr>
              <a:t>giá</a:t>
            </a:r>
            <a:r>
              <a:rPr lang="en-US" sz="1600" kern="0">
                <a:solidFill>
                  <a:schemeClr val="folHlink"/>
                </a:solidFill>
                <a:cs typeface="+mn-cs"/>
              </a:rPr>
              <a:t> </a:t>
            </a:r>
            <a:r>
              <a:rPr lang="en-US" sz="1600" kern="0" err="1">
                <a:solidFill>
                  <a:schemeClr val="folHlink"/>
                </a:solidFill>
                <a:cs typeface="+mn-cs"/>
              </a:rPr>
              <a:t>trị</a:t>
            </a:r>
            <a:r>
              <a:rPr lang="en-US" sz="1600" kern="0">
                <a:solidFill>
                  <a:schemeClr val="folHlink"/>
                </a:solidFill>
                <a:cs typeface="+mn-cs"/>
              </a:rPr>
              <a:t> </a:t>
            </a:r>
            <a:r>
              <a:rPr lang="en-US" sz="1600" kern="0" err="1">
                <a:solidFill>
                  <a:schemeClr val="folHlink"/>
                </a:solidFill>
                <a:cs typeface="+mn-cs"/>
              </a:rPr>
              <a:t>đầu</a:t>
            </a:r>
            <a:r>
              <a:rPr lang="en-US" sz="1600" kern="0">
                <a:solidFill>
                  <a:schemeClr val="folHlink"/>
                </a:solidFill>
                <a:cs typeface="+mn-cs"/>
              </a:rPr>
              <a:t> </a:t>
            </a:r>
            <a:r>
              <a:rPr lang="en-US" sz="1600" kern="0" err="1">
                <a:solidFill>
                  <a:schemeClr val="folHlink"/>
                </a:solidFill>
                <a:cs typeface="+mn-cs"/>
              </a:rPr>
              <a:t>tiên</a:t>
            </a:r>
            <a:r>
              <a:rPr lang="en-US" sz="1600" kern="0">
                <a:solidFill>
                  <a:schemeClr val="folHlink"/>
                </a:solidFill>
                <a:cs typeface="+mn-cs"/>
              </a:rPr>
              <a:t> </a:t>
            </a:r>
            <a:r>
              <a:rPr lang="en-US" sz="1600" kern="0" err="1">
                <a:solidFill>
                  <a:schemeClr val="folHlink"/>
                </a:solidFill>
                <a:cs typeface="+mn-cs"/>
              </a:rPr>
              <a:t>của</a:t>
            </a:r>
            <a:r>
              <a:rPr lang="en-US" sz="1600" kern="0">
                <a:solidFill>
                  <a:schemeClr val="folHlink"/>
                </a:solidFill>
                <a:cs typeface="+mn-cs"/>
              </a:rPr>
              <a:t> 1 </a:t>
            </a:r>
            <a:r>
              <a:rPr lang="en-US" sz="1600" kern="0" err="1">
                <a:solidFill>
                  <a:schemeClr val="folHlink"/>
                </a:solidFill>
                <a:cs typeface="+mn-cs"/>
              </a:rPr>
              <a:t>dải</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highlight>
                  <a:srgbClr val="FFFF00"/>
                </a:highlight>
                <a:cs typeface="+mn-cs"/>
              </a:rPr>
              <a:t>Có</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đặc</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điểm</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là</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tất</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cả</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các</a:t>
            </a:r>
            <a:r>
              <a:rPr lang="en-US" sz="1600" kern="0">
                <a:solidFill>
                  <a:srgbClr val="FF0000"/>
                </a:solidFill>
                <a:highlight>
                  <a:srgbClr val="FFFF00"/>
                </a:highlight>
                <a:cs typeface="+mn-cs"/>
              </a:rPr>
              <a:t> bit </a:t>
            </a:r>
            <a:r>
              <a:rPr lang="en-US" sz="1600" kern="0" err="1">
                <a:solidFill>
                  <a:srgbClr val="FF0000"/>
                </a:solidFill>
                <a:highlight>
                  <a:srgbClr val="FFFF00"/>
                </a:highlight>
                <a:cs typeface="+mn-cs"/>
              </a:rPr>
              <a:t>thuộc</a:t>
            </a:r>
            <a:r>
              <a:rPr lang="en-US" sz="1600" kern="0">
                <a:solidFill>
                  <a:srgbClr val="FF0000"/>
                </a:solidFill>
                <a:highlight>
                  <a:srgbClr val="FFFF00"/>
                </a:highlight>
                <a:cs typeface="+mn-cs"/>
              </a:rPr>
              <a:t> Host bit = “0”</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Cách</a:t>
            </a:r>
            <a:r>
              <a:rPr lang="en-US" sz="1600" kern="0">
                <a:solidFill>
                  <a:srgbClr val="002060"/>
                </a:solidFill>
                <a:cs typeface="+mn-cs"/>
              </a:rPr>
              <a:t> </a:t>
            </a:r>
            <a:r>
              <a:rPr lang="en-US" sz="1600" kern="0" err="1">
                <a:solidFill>
                  <a:srgbClr val="002060"/>
                </a:solidFill>
                <a:cs typeface="+mn-cs"/>
              </a:rPr>
              <a:t>biểu</a:t>
            </a:r>
            <a:r>
              <a:rPr lang="en-US" sz="1600" kern="0">
                <a:solidFill>
                  <a:srgbClr val="002060"/>
                </a:solidFill>
                <a:cs typeface="+mn-cs"/>
              </a:rPr>
              <a:t> </a:t>
            </a:r>
            <a:r>
              <a:rPr lang="en-US" sz="1600" kern="0" err="1">
                <a:solidFill>
                  <a:srgbClr val="002060"/>
                </a:solidFill>
                <a:cs typeface="+mn-cs"/>
              </a:rPr>
              <a:t>diễn</a:t>
            </a:r>
            <a:r>
              <a:rPr lang="en-US" sz="1600" kern="0">
                <a:solidFill>
                  <a:srgbClr val="002060"/>
                </a:solidFill>
                <a:cs typeface="+mn-cs"/>
              </a:rPr>
              <a:t> 1 “</a:t>
            </a:r>
            <a:r>
              <a:rPr lang="en-US" sz="1600" kern="0" err="1">
                <a:solidFill>
                  <a:srgbClr val="002060"/>
                </a:solidFill>
                <a:cs typeface="+mn-cs"/>
              </a:rPr>
              <a:t>dải</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r>
              <a:rPr lang="en-US" sz="1600" kern="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192.168.1.0/24</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200.0.0.0/24</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10.0.0.0/8</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Cách</a:t>
            </a:r>
            <a:r>
              <a:rPr lang="en-US" sz="1600" kern="0">
                <a:solidFill>
                  <a:srgbClr val="002060"/>
                </a:solidFill>
                <a:cs typeface="+mn-cs"/>
              </a:rPr>
              <a:t> </a:t>
            </a:r>
            <a:r>
              <a:rPr lang="en-US" sz="1600" kern="0" err="1">
                <a:solidFill>
                  <a:srgbClr val="002060"/>
                </a:solidFill>
                <a:cs typeface="+mn-cs"/>
              </a:rPr>
              <a:t>biểu</a:t>
            </a:r>
            <a:r>
              <a:rPr lang="en-US" sz="1600" kern="0">
                <a:solidFill>
                  <a:srgbClr val="002060"/>
                </a:solidFill>
                <a:cs typeface="+mn-cs"/>
              </a:rPr>
              <a:t> </a:t>
            </a:r>
            <a:r>
              <a:rPr lang="en-US" sz="1600" kern="0" err="1">
                <a:solidFill>
                  <a:srgbClr val="002060"/>
                </a:solidFill>
                <a:cs typeface="+mn-cs"/>
              </a:rPr>
              <a:t>diễn</a:t>
            </a:r>
            <a:r>
              <a:rPr lang="en-US" sz="1600" kern="0">
                <a:solidFill>
                  <a:srgbClr val="002060"/>
                </a:solidFill>
                <a:cs typeface="+mn-cs"/>
              </a:rPr>
              <a:t> 1 “</a:t>
            </a:r>
            <a:r>
              <a:rPr lang="en-US" sz="1600" kern="0" err="1">
                <a:solidFill>
                  <a:srgbClr val="002060"/>
                </a:solidFill>
                <a:cs typeface="+mn-cs"/>
              </a:rPr>
              <a:t>giá</a:t>
            </a:r>
            <a:r>
              <a:rPr lang="en-US" sz="1600" kern="0">
                <a:solidFill>
                  <a:srgbClr val="002060"/>
                </a:solidFill>
                <a:cs typeface="+mn-cs"/>
              </a:rPr>
              <a:t> </a:t>
            </a:r>
            <a:r>
              <a:rPr lang="en-US" sz="1600" kern="0" err="1">
                <a:solidFill>
                  <a:srgbClr val="002060"/>
                </a:solidFill>
                <a:cs typeface="+mn-cs"/>
              </a:rPr>
              <a:t>trị</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r>
              <a:rPr lang="en-US" sz="1600" kern="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192.168.1.100/24</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64 = 01000000</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highlight>
                  <a:srgbClr val="FFFF00"/>
                </a:highlight>
                <a:cs typeface="+mn-cs"/>
              </a:rPr>
              <a:t>32=00100000</a:t>
            </a: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38316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5. Địa chỉ Broadcast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Là giá trị cuối cùng của 1 dải địa chỉ</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Có đặc điểm là: tất cả các bit thuộc Host bit = “1”</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Được dùng vào mục đích gửi gói tin quản bá tới tất cả các trạm trong 1 mạng</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6. Dải địa chỉ IP khả dụng: Các địa chỉ của 1 dải- Subnet ID - Broadcast</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7. Phân lớp trong địa chỉ IPv4</a:t>
            </a:r>
          </a:p>
          <a:p>
            <a:pPr>
              <a:lnSpc>
                <a:spcPct val="135000"/>
              </a:lnSpc>
              <a:spcBef>
                <a:spcPct val="35000"/>
              </a:spcBef>
              <a:buClr>
                <a:schemeClr val="accent2"/>
              </a:buClr>
              <a:defRPr/>
            </a:pPr>
            <a:endParaRPr lang="en-US" sz="1600" kern="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Chia làm 5 lớp ABCDE</a:t>
            </a: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2252319482"/>
              </p:ext>
            </p:extLst>
          </p:nvPr>
        </p:nvGraphicFramePr>
        <p:xfrm>
          <a:off x="838200" y="3375660"/>
          <a:ext cx="7162799" cy="2494280"/>
        </p:xfrm>
        <a:graphic>
          <a:graphicData uri="http://schemas.openxmlformats.org/drawingml/2006/table">
            <a:tbl>
              <a:tblPr firstRow="1" bandRow="1">
                <a:tableStyleId>{5C22544A-7EE6-4342-B048-85BDC9FD1C3A}</a:tableStyleId>
              </a:tblPr>
              <a:tblGrid>
                <a:gridCol w="963065">
                  <a:extLst>
                    <a:ext uri="{9D8B030D-6E8A-4147-A177-3AD203B41FA5}">
                      <a16:colId xmlns:a16="http://schemas.microsoft.com/office/drawing/2014/main" val="20000"/>
                    </a:ext>
                  </a:extLst>
                </a:gridCol>
                <a:gridCol w="722299">
                  <a:extLst>
                    <a:ext uri="{9D8B030D-6E8A-4147-A177-3AD203B41FA5}">
                      <a16:colId xmlns:a16="http://schemas.microsoft.com/office/drawing/2014/main" val="20001"/>
                    </a:ext>
                  </a:extLst>
                </a:gridCol>
                <a:gridCol w="1023257">
                  <a:extLst>
                    <a:ext uri="{9D8B030D-6E8A-4147-A177-3AD203B41FA5}">
                      <a16:colId xmlns:a16="http://schemas.microsoft.com/office/drawing/2014/main" val="20002"/>
                    </a:ext>
                  </a:extLst>
                </a:gridCol>
                <a:gridCol w="1558579">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1262742">
                  <a:extLst>
                    <a:ext uri="{9D8B030D-6E8A-4147-A177-3AD203B41FA5}">
                      <a16:colId xmlns:a16="http://schemas.microsoft.com/office/drawing/2014/main" val="20005"/>
                    </a:ext>
                  </a:extLst>
                </a:gridCol>
                <a:gridCol w="1023257">
                  <a:extLst>
                    <a:ext uri="{9D8B030D-6E8A-4147-A177-3AD203B41FA5}">
                      <a16:colId xmlns:a16="http://schemas.microsoft.com/office/drawing/2014/main" val="20006"/>
                    </a:ext>
                  </a:extLst>
                </a:gridCol>
              </a:tblGrid>
              <a:tr h="370840">
                <a:tc>
                  <a:txBody>
                    <a:bodyPr/>
                    <a:lstStyle/>
                    <a:p>
                      <a:r>
                        <a:rPr lang="en-US" sz="1200"/>
                        <a:t>Lớp</a:t>
                      </a:r>
                      <a:r>
                        <a:rPr lang="en-US" sz="1200" baseline="0"/>
                        <a:t> địa chỉ</a:t>
                      </a:r>
                      <a:endParaRPr lang="en-US" sz="120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a:t>Default</a:t>
                      </a:r>
                      <a:r>
                        <a:rPr lang="en-US" sz="1200" baseline="0"/>
                        <a:t> SM</a:t>
                      </a:r>
                      <a:endParaRPr lang="en-US" sz="120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extLst>
                  <a:ext uri="{0D108BD9-81ED-4DB2-BD59-A6C34878D82A}">
                    <a16:rowId xmlns:a16="http://schemas.microsoft.com/office/drawing/2014/main" val="10000"/>
                  </a:ext>
                </a:extLst>
              </a:tr>
              <a:tr h="370840">
                <a:tc>
                  <a:txBody>
                    <a:bodyPr/>
                    <a:lstStyle/>
                    <a:p>
                      <a:r>
                        <a:rPr lang="en-US" sz="1200"/>
                        <a:t>A</a:t>
                      </a:r>
                    </a:p>
                  </a:txBody>
                  <a:tcPr/>
                </a:tc>
                <a:tc>
                  <a:txBody>
                    <a:bodyPr/>
                    <a:lstStyle/>
                    <a:p>
                      <a:r>
                        <a:rPr lang="en-US" sz="1200"/>
                        <a:t>0</a:t>
                      </a:r>
                    </a:p>
                  </a:txBody>
                  <a:tcPr/>
                </a:tc>
                <a:tc>
                  <a:txBody>
                    <a:bodyPr/>
                    <a:lstStyle/>
                    <a:p>
                      <a:r>
                        <a:rPr lang="en-US" sz="1200"/>
                        <a:t>0.0.0.0</a:t>
                      </a:r>
                    </a:p>
                  </a:txBody>
                  <a:tcPr/>
                </a:tc>
                <a:tc>
                  <a:txBody>
                    <a:bodyPr/>
                    <a:lstStyle/>
                    <a:p>
                      <a:r>
                        <a:rPr lang="en-US" sz="1200"/>
                        <a:t>127.255.255.255</a:t>
                      </a:r>
                    </a:p>
                  </a:txBody>
                  <a:tcPr/>
                </a:tc>
                <a:tc>
                  <a:txBody>
                    <a:bodyPr/>
                    <a:lstStyle/>
                    <a:p>
                      <a:r>
                        <a:rPr lang="en-US" sz="1200">
                          <a:solidFill>
                            <a:srgbClr val="FF0000"/>
                          </a:solidFill>
                        </a:rPr>
                        <a:t>/8</a:t>
                      </a:r>
                    </a:p>
                  </a:txBody>
                  <a:tcPr/>
                </a:tc>
                <a:tc>
                  <a:txBody>
                    <a:bodyPr/>
                    <a:lstStyle/>
                    <a:p>
                      <a:r>
                        <a:rPr lang="en-US" sz="1200">
                          <a:solidFill>
                            <a:srgbClr val="FF0000"/>
                          </a:solidFill>
                        </a:rPr>
                        <a:t>(2 mũ</a:t>
                      </a:r>
                      <a:r>
                        <a:rPr lang="en-US" sz="1200" baseline="0">
                          <a:solidFill>
                            <a:srgbClr val="FF0000"/>
                          </a:solidFill>
                        </a:rPr>
                        <a:t>7)-1</a:t>
                      </a:r>
                      <a:r>
                        <a:rPr lang="en-US" sz="1200" baseline="0"/>
                        <a:t>-1</a:t>
                      </a:r>
                      <a:endParaRPr lang="en-US" sz="1200"/>
                    </a:p>
                  </a:txBody>
                  <a:tcPr/>
                </a:tc>
                <a:tc>
                  <a:txBody>
                    <a:bodyPr/>
                    <a:lstStyle/>
                    <a:p>
                      <a:r>
                        <a:rPr lang="en-US" sz="1200"/>
                        <a:t>2 mũ</a:t>
                      </a:r>
                      <a:r>
                        <a:rPr lang="en-US" sz="1200" baseline="0"/>
                        <a:t> 24</a:t>
                      </a:r>
                      <a:endParaRPr lang="en-US" sz="1200"/>
                    </a:p>
                  </a:txBody>
                  <a:tcPr/>
                </a:tc>
                <a:extLst>
                  <a:ext uri="{0D108BD9-81ED-4DB2-BD59-A6C34878D82A}">
                    <a16:rowId xmlns:a16="http://schemas.microsoft.com/office/drawing/2014/main" val="10001"/>
                  </a:ext>
                </a:extLst>
              </a:tr>
              <a:tr h="370840">
                <a:tc>
                  <a:txBody>
                    <a:bodyPr/>
                    <a:lstStyle/>
                    <a:p>
                      <a:r>
                        <a:rPr lang="en-US" sz="1200"/>
                        <a:t>B</a:t>
                      </a:r>
                    </a:p>
                  </a:txBody>
                  <a:tcPr/>
                </a:tc>
                <a:tc>
                  <a:txBody>
                    <a:bodyPr/>
                    <a:lstStyle/>
                    <a:p>
                      <a:r>
                        <a:rPr lang="en-US" sz="1200"/>
                        <a:t>10</a:t>
                      </a:r>
                    </a:p>
                  </a:txBody>
                  <a:tcPr/>
                </a:tc>
                <a:tc>
                  <a:txBody>
                    <a:bodyPr/>
                    <a:lstStyle/>
                    <a:p>
                      <a:r>
                        <a:rPr lang="en-US" sz="1200">
                          <a:solidFill>
                            <a:srgbClr val="FF0000"/>
                          </a:solidFill>
                        </a:rPr>
                        <a:t>128.0.0.0</a:t>
                      </a:r>
                    </a:p>
                  </a:txBody>
                  <a:tcPr/>
                </a:tc>
                <a:tc>
                  <a:txBody>
                    <a:bodyPr/>
                    <a:lstStyle/>
                    <a:p>
                      <a:r>
                        <a:rPr lang="en-US" sz="1200">
                          <a:solidFill>
                            <a:srgbClr val="FF0000"/>
                          </a:solidFill>
                        </a:rPr>
                        <a:t>191.255.255.255</a:t>
                      </a:r>
                    </a:p>
                  </a:txBody>
                  <a:tcPr/>
                </a:tc>
                <a:tc>
                  <a:txBody>
                    <a:bodyPr/>
                    <a:lstStyle/>
                    <a:p>
                      <a:r>
                        <a:rPr lang="en-US" sz="1200">
                          <a:solidFill>
                            <a:srgbClr val="FF0000"/>
                          </a:solidFill>
                        </a:rPr>
                        <a:t>/16</a:t>
                      </a: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extLst>
                  <a:ext uri="{0D108BD9-81ED-4DB2-BD59-A6C34878D82A}">
                    <a16:rowId xmlns:a16="http://schemas.microsoft.com/office/drawing/2014/main" val="10002"/>
                  </a:ext>
                </a:extLst>
              </a:tr>
              <a:tr h="370840">
                <a:tc>
                  <a:txBody>
                    <a:bodyPr/>
                    <a:lstStyle/>
                    <a:p>
                      <a:r>
                        <a:rPr lang="en-US" sz="1200"/>
                        <a:t>C</a:t>
                      </a:r>
                    </a:p>
                  </a:txBody>
                  <a:tcPr/>
                </a:tc>
                <a:tc>
                  <a:txBody>
                    <a:bodyPr/>
                    <a:lstStyle/>
                    <a:p>
                      <a:r>
                        <a:rPr lang="en-US" sz="1200"/>
                        <a:t>110</a:t>
                      </a:r>
                    </a:p>
                  </a:txBody>
                  <a:tcPr/>
                </a:tc>
                <a:tc>
                  <a:txBody>
                    <a:bodyPr/>
                    <a:lstStyle/>
                    <a:p>
                      <a:r>
                        <a:rPr lang="en-US" sz="1200"/>
                        <a:t>192.0.0.0</a:t>
                      </a:r>
                    </a:p>
                  </a:txBody>
                  <a:tcPr/>
                </a:tc>
                <a:tc>
                  <a:txBody>
                    <a:bodyPr/>
                    <a:lstStyle/>
                    <a:p>
                      <a:r>
                        <a:rPr lang="en-US" sz="1200"/>
                        <a:t>223.255.255.255</a:t>
                      </a:r>
                    </a:p>
                  </a:txBody>
                  <a:tcPr/>
                </a:tc>
                <a:tc>
                  <a:txBody>
                    <a:bodyPr/>
                    <a:lstStyle/>
                    <a:p>
                      <a:r>
                        <a:rPr lang="en-US" sz="1200">
                          <a:solidFill>
                            <a:srgbClr val="FF0000"/>
                          </a:solidFill>
                        </a:rPr>
                        <a:t>/24</a:t>
                      </a: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extLst>
                  <a:ext uri="{0D108BD9-81ED-4DB2-BD59-A6C34878D82A}">
                    <a16:rowId xmlns:a16="http://schemas.microsoft.com/office/drawing/2014/main" val="10003"/>
                  </a:ext>
                </a:extLst>
              </a:tr>
              <a:tr h="370840">
                <a:tc>
                  <a:txBody>
                    <a:bodyPr/>
                    <a:lstStyle/>
                    <a:p>
                      <a:r>
                        <a:rPr lang="en-US" sz="1200"/>
                        <a:t>D</a:t>
                      </a:r>
                    </a:p>
                  </a:txBody>
                  <a:tcPr/>
                </a:tc>
                <a:tc>
                  <a:txBody>
                    <a:bodyPr/>
                    <a:lstStyle/>
                    <a:p>
                      <a:r>
                        <a:rPr lang="en-US" sz="1200"/>
                        <a:t>1110</a:t>
                      </a:r>
                    </a:p>
                  </a:txBody>
                  <a:tcPr/>
                </a:tc>
                <a:tc>
                  <a:txBody>
                    <a:bodyPr/>
                    <a:lstStyle/>
                    <a:p>
                      <a:r>
                        <a:rPr lang="en-US" sz="1200"/>
                        <a:t>224.0.0.0</a:t>
                      </a:r>
                    </a:p>
                  </a:txBody>
                  <a:tcPr/>
                </a:tc>
                <a:tc>
                  <a:txBody>
                    <a:bodyPr/>
                    <a:lstStyle/>
                    <a:p>
                      <a:r>
                        <a:rPr lang="en-US" sz="1200"/>
                        <a:t>247.255.255.255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4"/>
                  </a:ext>
                </a:extLst>
              </a:tr>
              <a:tr h="370840">
                <a:tc>
                  <a:txBody>
                    <a:bodyPr/>
                    <a:lstStyle/>
                    <a:p>
                      <a:r>
                        <a:rPr lang="en-US" sz="1200"/>
                        <a:t>E</a:t>
                      </a:r>
                    </a:p>
                  </a:txBody>
                  <a:tcPr/>
                </a:tc>
                <a:tc>
                  <a:txBody>
                    <a:bodyPr/>
                    <a:lstStyle/>
                    <a:p>
                      <a:r>
                        <a:rPr lang="en-US" sz="1200"/>
                        <a:t>1111</a:t>
                      </a:r>
                    </a:p>
                  </a:txBody>
                  <a:tcPr/>
                </a:tc>
                <a:tc>
                  <a:txBody>
                    <a:bodyPr/>
                    <a:lstStyle/>
                    <a:p>
                      <a:r>
                        <a:rPr lang="en-US" sz="1200"/>
                        <a:t>240.0.0.0</a:t>
                      </a:r>
                    </a:p>
                  </a:txBody>
                  <a:tcPr/>
                </a:tc>
                <a:tc>
                  <a:txBody>
                    <a:bodyPr/>
                    <a:lstStyle/>
                    <a:p>
                      <a:r>
                        <a:rPr lang="en-US" sz="1200"/>
                        <a:t>255.255.255.255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6327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A: </a:t>
            </a:r>
            <a:r>
              <a:rPr lang="en-US" sz="1600" kern="0">
                <a:solidFill>
                  <a:srgbClr val="FF0000"/>
                </a:solidFill>
                <a:cs typeface="+mn-cs"/>
                <a:sym typeface="Wingdings" panose="05000000000000000000" pitchFamily="2" charset="2"/>
              </a:rPr>
              <a:t>0NNNNNNN.</a:t>
            </a:r>
            <a:r>
              <a:rPr lang="en-US" sz="1600" kern="0">
                <a:solidFill>
                  <a:schemeClr val="folHlink"/>
                </a:solidFill>
                <a:cs typeface="+mn-cs"/>
                <a:sym typeface="Wingdings" panose="05000000000000000000" pitchFamily="2" charset="2"/>
              </a:rPr>
              <a:t>HHHHHHHH.HHHHHHHH.HHHHHHHH</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 </a:t>
            </a:r>
            <a:r>
              <a:rPr lang="en-US" sz="1600" kern="0">
                <a:solidFill>
                  <a:srgbClr val="FF0000"/>
                </a:solidFill>
                <a:cs typeface="+mn-cs"/>
                <a:sym typeface="Wingdings" panose="05000000000000000000" pitchFamily="2" charset="2"/>
              </a:rPr>
              <a:t>10NNNNNN.</a:t>
            </a:r>
            <a:r>
              <a:rPr lang="en-US" sz="1600" kern="0">
                <a:solidFill>
                  <a:srgbClr val="FF0000"/>
                </a:solidFill>
                <a:sym typeface="Wingdings" panose="05000000000000000000" pitchFamily="2" charset="2"/>
              </a:rPr>
              <a:t>NNNNNNNN.</a:t>
            </a:r>
            <a:r>
              <a:rPr lang="en-US" sz="1600" kern="0">
                <a:solidFill>
                  <a:schemeClr val="folHlink"/>
                </a:solidFill>
                <a:sym typeface="Wingdings" panose="05000000000000000000" pitchFamily="2" charset="2"/>
              </a:rPr>
              <a:t>HHHHHHHH.HHHHHHHH</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C: </a:t>
            </a:r>
            <a:r>
              <a:rPr lang="en-US" sz="1600" kern="0">
                <a:solidFill>
                  <a:srgbClr val="FF0000"/>
                </a:solidFill>
                <a:sym typeface="Wingdings" panose="05000000000000000000" pitchFamily="2" charset="2"/>
              </a:rPr>
              <a:t>110NNNNN.NNNNNNNN.NNNNNNNN.</a:t>
            </a:r>
            <a:r>
              <a:rPr lang="en-US" sz="1600" kern="0">
                <a:solidFill>
                  <a:schemeClr val="folHlink"/>
                </a:solidFill>
                <a:sym typeface="Wingdings" panose="05000000000000000000" pitchFamily="2" charset="2"/>
              </a:rPr>
              <a:t>HHHHHHHH</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A,B,C </a:t>
            </a:r>
            <a:r>
              <a:rPr lang="en-US" sz="1600" kern="0" err="1">
                <a:solidFill>
                  <a:srgbClr val="C00000"/>
                </a:solidFill>
                <a:sym typeface="Wingdings" panose="05000000000000000000" pitchFamily="2" charset="2"/>
              </a:rPr>
              <a:t>đc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lấy</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để</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gán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các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phần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tử</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trong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liên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mạng</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D: Multicast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E: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nghiên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cứu</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và</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dự</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phòng</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Một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giá</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trị</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 </a:t>
            </a:r>
            <a:r>
              <a:rPr lang="en-US" sz="1600" kern="0" err="1">
                <a:solidFill>
                  <a:srgbClr val="C00000"/>
                </a:solidFill>
                <a:sym typeface="Wingdings" panose="05000000000000000000" pitchFamily="2" charset="2"/>
              </a:rPr>
              <a:t>đặc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biệt</a:t>
            </a:r>
            <a:r>
              <a:rPr lang="en-US" sz="1600" kern="0">
                <a:solidFill>
                  <a:srgbClr val="C00000"/>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0.0.0.0/8 </a:t>
            </a:r>
            <a:r>
              <a:rPr lang="en-US" sz="1600" kern="0" err="1">
                <a:solidFill>
                  <a:srgbClr val="C00000"/>
                </a:solidFill>
                <a:sym typeface="Wingdings" panose="05000000000000000000" pitchFamily="2" charset="2"/>
              </a:rPr>
              <a:t>được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sử</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dụng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Default Route </a:t>
            </a:r>
            <a:r>
              <a:rPr lang="en-US" sz="1600" kern="0" err="1">
                <a:solidFill>
                  <a:srgbClr val="C00000"/>
                </a:solidFill>
                <a:sym typeface="Wingdings" panose="05000000000000000000" pitchFamily="2" charset="2"/>
              </a:rPr>
              <a:t>và</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Defaul</a:t>
            </a:r>
            <a:r>
              <a:rPr lang="en-US" sz="1600" kern="0">
                <a:solidFill>
                  <a:srgbClr val="C00000"/>
                </a:solidFill>
                <a:sym typeface="Wingdings" panose="05000000000000000000" pitchFamily="2" charset="2"/>
              </a:rPr>
              <a:t> Network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127.0.0.0/8 (127.0.0.0-&gt;127.255.255.255):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làm</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 </a:t>
            </a:r>
            <a:r>
              <a:rPr lang="en-US" sz="1600" kern="0" err="1">
                <a:solidFill>
                  <a:srgbClr val="C00000"/>
                </a:solidFill>
                <a:sym typeface="Wingdings" panose="05000000000000000000" pitchFamily="2" charset="2"/>
              </a:rPr>
              <a:t>Lopback</a:t>
            </a:r>
            <a:endParaRPr lang="en-US" sz="1600" kern="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255.255.255.255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làm</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Global Broadcast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236880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900148"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8.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PC </a:t>
            </a:r>
            <a:r>
              <a:rPr lang="en-US" sz="1600" kern="0" err="1">
                <a:solidFill>
                  <a:schemeClr val="folHlink"/>
                </a:solidFill>
                <a:cs typeface="+mn-cs"/>
                <a:sym typeface="Wingdings" panose="05000000000000000000" pitchFamily="2" charset="2"/>
              </a:rPr>
              <a:t>nhận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của</a:t>
            </a:r>
            <a:r>
              <a:rPr lang="en-US" sz="1600" kern="0">
                <a:solidFill>
                  <a:schemeClr val="folHlink"/>
                </a:solidFill>
                <a:cs typeface="+mn-cs"/>
                <a:sym typeface="Wingdings" panose="05000000000000000000" pitchFamily="2" charset="2"/>
              </a:rPr>
              <a:t> Router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Default gateway:</a:t>
            </a: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Giúp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hướng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a:t>
            </a:r>
            <a:r>
              <a:rPr lang="en-US" sz="1600" kern="0" err="1">
                <a:solidFill>
                  <a:schemeClr val="folHlink"/>
                </a:solidFill>
                <a:cs typeface="+mn-cs"/>
                <a:sym typeface="Wingdings" panose="05000000000000000000" pitchFamily="2" charset="2"/>
              </a:rPr>
              <a:t>từ</a:t>
            </a:r>
            <a:r>
              <a:rPr lang="en-US" sz="1600" kern="0">
                <a:solidFill>
                  <a:schemeClr val="folHlink"/>
                </a:solidFill>
                <a:cs typeface="+mn-cs"/>
                <a:sym typeface="Wingdings" panose="05000000000000000000" pitchFamily="2" charset="2"/>
              </a:rPr>
              <a:t> PC ra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ngoài</a:t>
            </a:r>
            <a:endParaRPr lang="en-US" sz="16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Default gateway </a:t>
            </a:r>
            <a:r>
              <a:rPr lang="en-US" sz="1600" kern="0" err="1">
                <a:solidFill>
                  <a:schemeClr val="folHlink"/>
                </a:solidFill>
                <a:cs typeface="+mn-cs"/>
                <a:sym typeface="Wingdings" panose="05000000000000000000" pitchFamily="2" charset="2"/>
              </a:rPr>
              <a:t>và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cùng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pic>
        <p:nvPicPr>
          <p:cNvPr id="7" name="Picture 6">
            <a:extLst>
              <a:ext uri="{FF2B5EF4-FFF2-40B4-BE49-F238E27FC236}">
                <a16:creationId xmlns:a16="http://schemas.microsoft.com/office/drawing/2014/main" id="{27DBB79E-92FB-4E72-8575-6BB4EB69B1DC}"/>
              </a:ext>
            </a:extLst>
          </p:cNvPr>
          <p:cNvPicPr>
            <a:picLocks noChangeAspect="1"/>
          </p:cNvPicPr>
          <p:nvPr/>
        </p:nvPicPr>
        <p:blipFill>
          <a:blip r:embed="rId2"/>
          <a:stretch>
            <a:fillRect/>
          </a:stretch>
        </p:blipFill>
        <p:spPr>
          <a:xfrm>
            <a:off x="759324" y="3005847"/>
            <a:ext cx="8065477" cy="3048000"/>
          </a:xfrm>
          <a:prstGeom prst="rect">
            <a:avLst/>
          </a:prstGeom>
        </p:spPr>
      </p:pic>
    </p:spTree>
    <p:extLst>
      <p:ext uri="{BB962C8B-B14F-4D97-AF65-F5344CB8AC3E}">
        <p14:creationId xmlns:p14="http://schemas.microsoft.com/office/powerpoint/2010/main" val="893474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4A1F03B-50F5-41D4-8268-EB728BE81726}"/>
              </a:ext>
            </a:extLst>
          </p:cNvPr>
          <p:cNvSpPr txBox="1">
            <a:spLocks noChangeArrowheads="1"/>
          </p:cNvSpPr>
          <p:nvPr/>
        </p:nvSpPr>
        <p:spPr bwMode="auto">
          <a:xfrm>
            <a:off x="900148"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9. Qui tắc gán địa chỉ IP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QT1: trong liên mạng mỗi một mạng được gán chọn 1 dải địa chỉ IP (thuộc lớp A, B, 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QT2: Trong một mạng, </a:t>
            </a:r>
            <a:r>
              <a:rPr lang="en-US" sz="1600" kern="0">
                <a:solidFill>
                  <a:schemeClr val="folHlink"/>
                </a:solidFill>
                <a:highlight>
                  <a:srgbClr val="FFFF00"/>
                </a:highlight>
                <a:cs typeface="+mn-cs"/>
                <a:sym typeface="Wingdings" panose="05000000000000000000" pitchFamily="2" charset="2"/>
              </a:rPr>
              <a:t>các phần tử thực hiện đến chức năng lớp 3 (HOST)</a:t>
            </a:r>
            <a:r>
              <a:rPr lang="en-US" sz="1600" kern="0">
                <a:solidFill>
                  <a:schemeClr val="folHlink"/>
                </a:solidFill>
                <a:cs typeface="+mn-cs"/>
                <a:sym typeface="Wingdings" panose="05000000000000000000" pitchFamily="2" charset="2"/>
              </a:rPr>
              <a:t> được gán </a:t>
            </a:r>
            <a:r>
              <a:rPr lang="en-US" sz="1600" kern="0">
                <a:solidFill>
                  <a:schemeClr val="folHlink"/>
                </a:solidFill>
                <a:highlight>
                  <a:srgbClr val="FFFF00"/>
                </a:highlight>
                <a:cs typeface="+mn-cs"/>
                <a:sym typeface="Wingdings" panose="05000000000000000000" pitchFamily="2" charset="2"/>
              </a:rPr>
              <a:t>1 địa chỉ IP </a:t>
            </a:r>
            <a:r>
              <a:rPr lang="en-US" sz="1600" kern="0">
                <a:solidFill>
                  <a:schemeClr val="folHlink"/>
                </a:solidFill>
                <a:cs typeface="+mn-cs"/>
                <a:sym typeface="Wingdings" panose="05000000000000000000" pitchFamily="2" charset="2"/>
              </a:rPr>
              <a:t>thuộc cùng </a:t>
            </a:r>
            <a:r>
              <a:rPr lang="en-US" sz="1600" kern="0">
                <a:solidFill>
                  <a:schemeClr val="folHlink"/>
                </a:solidFill>
                <a:highlight>
                  <a:srgbClr val="FFFF00"/>
                </a:highlight>
                <a:cs typeface="+mn-cs"/>
                <a:sym typeface="Wingdings" panose="05000000000000000000" pitchFamily="2" charset="2"/>
              </a:rPr>
              <a:t>1 dả</a:t>
            </a:r>
            <a:r>
              <a:rPr lang="en-US" sz="1600" kern="0">
                <a:solidFill>
                  <a:schemeClr val="folHlink"/>
                </a:solidFill>
                <a:cs typeface="+mn-cs"/>
                <a:sym typeface="Wingdings" panose="05000000000000000000" pitchFamily="2" charset="2"/>
              </a:rPr>
              <a:t>i, khác nhau, </a:t>
            </a:r>
            <a:r>
              <a:rPr lang="en-US" sz="1600" kern="0">
                <a:solidFill>
                  <a:schemeClr val="folHlink"/>
                </a:solidFill>
                <a:highlight>
                  <a:srgbClr val="FFFF00"/>
                </a:highlight>
                <a:cs typeface="+mn-cs"/>
                <a:sym typeface="Wingdings" panose="05000000000000000000" pitchFamily="2" charset="2"/>
              </a:rPr>
              <a:t>khác giá trị đầu Net ID, khác giá trị cuối (Broadcast)</a:t>
            </a:r>
            <a:r>
              <a:rPr lang="en-US" sz="1600" kern="0">
                <a:solidFill>
                  <a:schemeClr val="folHlink"/>
                </a:solidFill>
                <a:cs typeface="+mn-cs"/>
                <a:sym typeface="Wingdings" panose="05000000000000000000" pitchFamily="2" charset="2"/>
              </a:rPr>
              <a:t> (cùng thuộc 1 dải địa chỉ IP </a:t>
            </a:r>
            <a:r>
              <a:rPr lang="en-US" sz="1600" kern="0">
                <a:solidFill>
                  <a:schemeClr val="folHlink"/>
                </a:solidFill>
                <a:highlight>
                  <a:srgbClr val="FFFF00"/>
                </a:highlight>
                <a:cs typeface="+mn-cs"/>
                <a:sym typeface="Wingdings" panose="05000000000000000000" pitchFamily="2" charset="2"/>
              </a:rPr>
              <a:t>khả dụng</a:t>
            </a:r>
            <a:r>
              <a:rPr lang="en-US" sz="1600" kern="0">
                <a:solidFill>
                  <a:schemeClr val="folHlink"/>
                </a:solidFill>
                <a:cs typeface="+mn-cs"/>
                <a:sym typeface="Wingdings" panose="05000000000000000000" pitchFamily="2" charset="2"/>
              </a:rPr>
              <a:t>) </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12842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9E5B903-BD6B-4196-9402-8D774FBA6E3A}"/>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
        <p:nvSpPr>
          <p:cNvPr id="3" name="Rectangle 3">
            <a:extLst>
              <a:ext uri="{FF2B5EF4-FFF2-40B4-BE49-F238E27FC236}">
                <a16:creationId xmlns:a16="http://schemas.microsoft.com/office/drawing/2014/main" id="{22183466-F52A-40E0-875F-597BA4EA84F1}"/>
              </a:ext>
            </a:extLst>
          </p:cNvPr>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Tự</a:t>
            </a:r>
            <a:r>
              <a:rPr lang="en-US" sz="1600" kern="0" dirty="0">
                <a:solidFill>
                  <a:schemeClr val="folHlink"/>
                </a:solidFill>
                <a:cs typeface="+mn-cs"/>
              </a:rPr>
              <a:t> </a:t>
            </a:r>
            <a:r>
              <a:rPr lang="en-US" sz="1600" kern="0" dirty="0" err="1">
                <a:solidFill>
                  <a:schemeClr val="folHlink"/>
                </a:solidFill>
                <a:cs typeface="+mn-cs"/>
              </a:rPr>
              <a:t>đọc</a:t>
            </a:r>
            <a:r>
              <a:rPr lang="en-US" sz="1600" kern="0" dirty="0">
                <a:solidFill>
                  <a:schemeClr val="folHlink"/>
                </a:solidFill>
                <a:cs typeface="+mn-cs"/>
              </a:rPr>
              <a:t> </a:t>
            </a: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và</a:t>
            </a:r>
            <a:r>
              <a:rPr lang="en-US" sz="1600" kern="0" dirty="0">
                <a:solidFill>
                  <a:schemeClr val="folHlink"/>
                </a:solidFill>
                <a:cs typeface="+mn-cs"/>
              </a:rPr>
              <a:t> </a:t>
            </a:r>
            <a:r>
              <a:rPr lang="en-US" sz="1600" kern="0" dirty="0" err="1">
                <a:solidFill>
                  <a:schemeClr val="folHlink"/>
                </a:solidFill>
                <a:cs typeface="+mn-cs"/>
              </a:rPr>
              <a:t>trả</a:t>
            </a:r>
            <a:r>
              <a:rPr lang="en-US" sz="1600" kern="0" dirty="0">
                <a:solidFill>
                  <a:schemeClr val="folHlink"/>
                </a:solidFill>
                <a:cs typeface="+mn-cs"/>
              </a:rPr>
              <a:t> </a:t>
            </a:r>
            <a:r>
              <a:rPr lang="en-US" sz="1600" kern="0" dirty="0" err="1">
                <a:solidFill>
                  <a:schemeClr val="folHlink"/>
                </a:solidFill>
                <a:cs typeface="+mn-cs"/>
              </a:rPr>
              <a:t>lời</a:t>
            </a:r>
            <a:r>
              <a:rPr lang="en-US" sz="1600" kern="0" dirty="0">
                <a:solidFill>
                  <a:schemeClr val="folHlink"/>
                </a:solidFill>
                <a:cs typeface="+mn-cs"/>
              </a:rPr>
              <a:t> </a:t>
            </a:r>
            <a:r>
              <a:rPr lang="en-US" sz="1600" kern="0" dirty="0" err="1">
                <a:solidFill>
                  <a:schemeClr val="folHlink"/>
                </a:solidFill>
                <a:cs typeface="+mn-cs"/>
              </a:rPr>
              <a:t>câu</a:t>
            </a:r>
            <a:r>
              <a:rPr lang="en-US" sz="1600" kern="0" dirty="0">
                <a:solidFill>
                  <a:schemeClr val="folHlink"/>
                </a:solidFill>
                <a:cs typeface="+mn-cs"/>
              </a:rPr>
              <a:t> </a:t>
            </a:r>
            <a:r>
              <a:rPr lang="en-US" sz="1600" kern="0" dirty="0" err="1">
                <a:solidFill>
                  <a:schemeClr val="folHlink"/>
                </a:solidFill>
                <a:cs typeface="+mn-cs"/>
              </a:rPr>
              <a:t>hỏi</a:t>
            </a:r>
            <a:r>
              <a:rPr lang="en-US" sz="1600" kern="0" dirty="0">
                <a:solidFill>
                  <a:schemeClr val="folHlink"/>
                </a:solidFill>
                <a:cs typeface="+mn-cs"/>
              </a:rPr>
              <a:t> </a:t>
            </a:r>
            <a:r>
              <a:rPr lang="en-US" sz="1600" kern="0" dirty="0" err="1">
                <a:solidFill>
                  <a:schemeClr val="folHlink"/>
                </a:solidFill>
                <a:cs typeface="+mn-cs"/>
              </a:rPr>
              <a:t>trắc</a:t>
            </a:r>
            <a:r>
              <a:rPr lang="en-US" sz="1600" kern="0" dirty="0">
                <a:solidFill>
                  <a:schemeClr val="folHlink"/>
                </a:solidFill>
                <a:cs typeface="+mn-cs"/>
              </a:rPr>
              <a:t> </a:t>
            </a:r>
            <a:r>
              <a:rPr lang="en-US" sz="1600" kern="0" dirty="0" err="1">
                <a:solidFill>
                  <a:schemeClr val="folHlink"/>
                </a:solidFill>
                <a:cs typeface="+mn-cs"/>
              </a:rPr>
              <a:t>nghiệm</a:t>
            </a:r>
            <a:r>
              <a:rPr lang="en-US" sz="1600" kern="0" dirty="0">
                <a:solidFill>
                  <a:schemeClr val="folHlink"/>
                </a:solidFill>
                <a:cs typeface="+mn-cs"/>
              </a:rPr>
              <a:t> qua </a:t>
            </a:r>
            <a:r>
              <a:rPr lang="en-US" sz="1600" kern="0" dirty="0" err="1">
                <a:solidFill>
                  <a:schemeClr val="folHlink"/>
                </a:solidFill>
                <a:cs typeface="+mn-cs"/>
              </a:rPr>
              <a:t>nhóm</a:t>
            </a:r>
            <a:r>
              <a:rPr lang="en-US" sz="1600" kern="0" dirty="0">
                <a:solidFill>
                  <a:schemeClr val="folHlink"/>
                </a:solidFill>
                <a:cs typeface="+mn-cs"/>
              </a:rPr>
              <a:t> Viber</a:t>
            </a:r>
          </a:p>
        </p:txBody>
      </p:sp>
    </p:spTree>
    <p:extLst>
      <p:ext uri="{BB962C8B-B14F-4D97-AF65-F5344CB8AC3E}">
        <p14:creationId xmlns:p14="http://schemas.microsoft.com/office/powerpoint/2010/main" val="1038541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106680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10. Subnetting</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việc</a:t>
            </a:r>
            <a:r>
              <a:rPr lang="en-US" sz="1600" kern="0">
                <a:solidFill>
                  <a:schemeClr val="folHlink"/>
                </a:solidFill>
                <a:cs typeface="+mn-cs"/>
                <a:sym typeface="Wingdings" panose="05000000000000000000" pitchFamily="2" charset="2"/>
              </a:rPr>
              <a:t> chia </a:t>
            </a:r>
            <a:r>
              <a:rPr lang="en-US" sz="1600" kern="0" err="1">
                <a:solidFill>
                  <a:schemeClr val="folHlink"/>
                </a:solidFill>
                <a:cs typeface="+mn-cs"/>
                <a:sym typeface="Wingdings" panose="05000000000000000000" pitchFamily="2" charset="2"/>
              </a:rPr>
              <a:t>nhỏ</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thành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con (subnet)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Mục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ban </a:t>
            </a:r>
            <a:r>
              <a:rPr lang="en-US" sz="1600" kern="0" err="1">
                <a:solidFill>
                  <a:schemeClr val="folHlink"/>
                </a:solidFill>
                <a:cs typeface="+mn-cs"/>
                <a:sym typeface="Wingdings" panose="05000000000000000000" pitchFamily="2" charset="2"/>
              </a:rPr>
              <a:t>đầu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gán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nhiều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a:t>
            </a:r>
            <a:r>
              <a:rPr lang="en-US" sz="1600" kern="0" err="1">
                <a:solidFill>
                  <a:schemeClr val="folHlink"/>
                </a:solidFill>
                <a:cs typeface="+mn-cs"/>
                <a:sym typeface="Wingdings" panose="05000000000000000000" pitchFamily="2" charset="2"/>
              </a:rPr>
              <a:t>Quá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trình</a:t>
            </a:r>
            <a:r>
              <a:rPr lang="en-US" sz="1600" kern="0">
                <a:solidFill>
                  <a:schemeClr val="folHlink"/>
                </a:solidFill>
                <a:cs typeface="+mn-cs"/>
                <a:sym typeface="Wingdings" panose="05000000000000000000" pitchFamily="2" charset="2"/>
              </a:rPr>
              <a:t> Subnetting </a:t>
            </a:r>
            <a:r>
              <a:rPr lang="en-US" sz="1600" kern="0" err="1">
                <a:solidFill>
                  <a:schemeClr val="folHlink"/>
                </a:solidFill>
                <a:cs typeface="+mn-cs"/>
                <a:sym typeface="Wingdings" panose="05000000000000000000" pitchFamily="2" charset="2"/>
              </a:rPr>
              <a:t>được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thực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hiện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bằng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mượn</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Hot Bit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trước</a:t>
            </a:r>
            <a:r>
              <a:rPr lang="en-US" sz="1600" kern="0">
                <a:solidFill>
                  <a:schemeClr val="folHlink"/>
                </a:solidFill>
                <a:cs typeface="+mn-cs"/>
                <a:sym typeface="Wingdings" panose="05000000000000000000" pitchFamily="2" charset="2"/>
              </a:rPr>
              <a:t> Subnetting	: Net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Host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Subnet Bit + Host Bit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Sau 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 Host Bit (mới)</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
        <p:nvSpPr>
          <p:cNvPr id="4" name="Left Brace 3">
            <a:extLst>
              <a:ext uri="{FF2B5EF4-FFF2-40B4-BE49-F238E27FC236}">
                <a16:creationId xmlns:a16="http://schemas.microsoft.com/office/drawing/2014/main" id="{5FD58E4D-62F2-4E7A-9330-71CAE93A7390}"/>
              </a:ext>
            </a:extLst>
          </p:cNvPr>
          <p:cNvSpPr/>
          <p:nvPr/>
        </p:nvSpPr>
        <p:spPr>
          <a:xfrm rot="5400000">
            <a:off x="6601178" y="2638779"/>
            <a:ext cx="208844" cy="12192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2F3CB66D-5A7F-4178-854A-D38AC49DA782}"/>
              </a:ext>
            </a:extLst>
          </p:cNvPr>
          <p:cNvSpPr/>
          <p:nvPr/>
        </p:nvSpPr>
        <p:spPr>
          <a:xfrm rot="16200000">
            <a:off x="4985385" y="3091815"/>
            <a:ext cx="316230" cy="14478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63055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10. Subnetting</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Thực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hiện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quá</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trình</a:t>
            </a:r>
            <a:r>
              <a:rPr lang="en-US" sz="1400" kern="0">
                <a:solidFill>
                  <a:schemeClr val="folHlink"/>
                </a:solidFill>
                <a:cs typeface="+mn-cs"/>
                <a:sym typeface="Wingdings" panose="05000000000000000000" pitchFamily="2" charset="2"/>
              </a:rPr>
              <a:t> Subnetting </a:t>
            </a:r>
            <a:r>
              <a:rPr lang="en-US" sz="1400" kern="0" err="1">
                <a:solidFill>
                  <a:schemeClr val="folHlink"/>
                </a:solidFill>
                <a:cs typeface="+mn-cs"/>
                <a:sym typeface="Wingdings" panose="05000000000000000000" pitchFamily="2" charset="2"/>
              </a:rPr>
              <a:t>dải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a:t>
            </a:r>
            <a:r>
              <a:rPr lang="en-US" sz="1400" kern="0">
                <a:solidFill>
                  <a:schemeClr val="folHlink"/>
                </a:solidFill>
                <a:highlight>
                  <a:srgbClr val="FFFF00"/>
                </a:highlight>
                <a:cs typeface="+mn-cs"/>
                <a:sym typeface="Wingdings" panose="05000000000000000000" pitchFamily="2" charset="2"/>
              </a:rPr>
              <a:t>192.168.1.0/</a:t>
            </a:r>
            <a:r>
              <a:rPr lang="en-US" sz="1400" kern="0">
                <a:solidFill>
                  <a:srgbClr val="C00000"/>
                </a:solidFill>
                <a:cs typeface="+mn-cs"/>
                <a:sym typeface="Wingdings" panose="05000000000000000000" pitchFamily="2" charset="2"/>
              </a:rPr>
              <a:t>24</a:t>
            </a:r>
            <a:r>
              <a:rPr lang="en-US" sz="1400" kern="0">
                <a:solidFill>
                  <a:schemeClr val="folHlink"/>
                </a:solidFill>
                <a:cs typeface="+mn-cs"/>
                <a:sym typeface="Wingdings" panose="05000000000000000000" pitchFamily="2" charset="2"/>
              </a:rPr>
              <a:t> </a:t>
            </a:r>
            <a:r>
              <a:rPr lang="en-US" sz="1400" kern="0">
                <a:solidFill>
                  <a:schemeClr val="folHlink"/>
                </a:solidFill>
                <a:highlight>
                  <a:srgbClr val="00FFFF"/>
                </a:highlight>
                <a:cs typeface="+mn-cs"/>
                <a:sym typeface="Wingdings" panose="05000000000000000000" pitchFamily="2" charset="2"/>
              </a:rPr>
              <a:t>(192.168.1.255</a:t>
            </a:r>
            <a:r>
              <a:rPr lang="en-US" sz="1400" kern="0">
                <a:solidFill>
                  <a:schemeClr val="folHlink"/>
                </a:solidFill>
                <a:cs typeface="+mn-cs"/>
                <a:sym typeface="Wingdings" panose="05000000000000000000" pitchFamily="2" charset="2"/>
              </a:rPr>
              <a:t>)bằng </a:t>
            </a:r>
            <a:r>
              <a:rPr lang="en-US" sz="1400" kern="0" err="1">
                <a:solidFill>
                  <a:schemeClr val="folHlink"/>
                </a:solidFill>
                <a:cs typeface="+mn-cs"/>
                <a:sym typeface="Wingdings" panose="05000000000000000000" pitchFamily="2" charset="2"/>
              </a:rPr>
              <a:t>cách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mượn</a:t>
            </a:r>
            <a:r>
              <a:rPr lang="en-US" sz="1400" kern="0">
                <a:solidFill>
                  <a:schemeClr val="folHlink"/>
                </a:solidFill>
                <a:cs typeface="+mn-cs"/>
                <a:sym typeface="Wingdings" panose="05000000000000000000" pitchFamily="2" charset="2"/>
              </a:rPr>
              <a:t> </a:t>
            </a:r>
            <a:r>
              <a:rPr lang="en-US" sz="1400" kern="0">
                <a:solidFill>
                  <a:srgbClr val="00B0F0"/>
                </a:solidFill>
                <a:cs typeface="+mn-cs"/>
                <a:sym typeface="Wingdings" panose="05000000000000000000" pitchFamily="2" charset="2"/>
              </a:rPr>
              <a:t>2</a:t>
            </a:r>
            <a:r>
              <a:rPr lang="en-US" sz="1400" kern="0">
                <a:solidFill>
                  <a:schemeClr val="folHlink"/>
                </a:solidFill>
                <a:cs typeface="+mn-cs"/>
                <a:sym typeface="Wingdings" panose="05000000000000000000" pitchFamily="2" charset="2"/>
              </a:rPr>
              <a:t> bit </a:t>
            </a:r>
            <a:r>
              <a:rPr lang="en-US" sz="1400" kern="0" err="1">
                <a:solidFill>
                  <a:schemeClr val="folHlink"/>
                </a:solidFill>
                <a:cs typeface="+mn-cs"/>
                <a:sym typeface="Wingdings" panose="05000000000000000000" pitchFamily="2" charset="2"/>
              </a:rPr>
              <a:t>làm</a:t>
            </a:r>
            <a:r>
              <a:rPr lang="en-US" sz="14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Chuyển</a:t>
            </a:r>
            <a:r>
              <a:rPr lang="en-US" sz="1400" kern="0">
                <a:solidFill>
                  <a:schemeClr val="folHlink"/>
                </a:solidFill>
                <a:cs typeface="+mn-cs"/>
                <a:sym typeface="Wingdings" panose="05000000000000000000" pitchFamily="2" charset="2"/>
              </a:rPr>
              <a:t> sang </a:t>
            </a:r>
            <a:r>
              <a:rPr lang="en-US" sz="1400" kern="0" err="1">
                <a:solidFill>
                  <a:schemeClr val="folHlink"/>
                </a:solidFill>
                <a:cs typeface="+mn-cs"/>
                <a:sym typeface="Wingdings" panose="05000000000000000000" pitchFamily="2" charset="2"/>
              </a:rPr>
              <a:t>hệ</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nhị</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phân</a:t>
            </a:r>
            <a:r>
              <a:rPr lang="en-US" sz="1400" kern="0">
                <a:solidFill>
                  <a:schemeClr val="folHlink"/>
                </a:solidFill>
                <a:cs typeface="+mn-cs"/>
                <a:sym typeface="Wingdings" panose="05000000000000000000" pitchFamily="2" charset="2"/>
              </a:rPr>
              <a:t> 192.168.1.0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FF0000"/>
                </a:solidFill>
                <a:cs typeface="+mn-cs"/>
                <a:sym typeface="Wingdings" panose="05000000000000000000" pitchFamily="2" charset="2"/>
              </a:rPr>
              <a:t>00000000</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2: </a:t>
            </a:r>
            <a:r>
              <a:rPr lang="en-US" sz="1400" kern="0" err="1">
                <a:solidFill>
                  <a:schemeClr val="folHlink"/>
                </a:solidFill>
                <a:cs typeface="+mn-cs"/>
                <a:sym typeface="Wingdings" panose="05000000000000000000" pitchFamily="2" charset="2"/>
              </a:rPr>
              <a:t>Mượn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bít</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làm</a:t>
            </a:r>
            <a:r>
              <a:rPr lang="en-US" sz="14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00B0F0"/>
                </a:solidFill>
                <a:cs typeface="+mn-cs"/>
                <a:sym typeface="Wingdings" panose="05000000000000000000" pitchFamily="2" charset="2"/>
              </a:rPr>
              <a:t>00</a:t>
            </a:r>
            <a:r>
              <a:rPr lang="en-US" sz="1400" kern="0">
                <a:solidFill>
                  <a:srgbClr val="FF0000"/>
                </a:solidFill>
                <a:cs typeface="+mn-cs"/>
                <a:sym typeface="Wingdings" panose="05000000000000000000" pitchFamily="2" charset="2"/>
              </a:rPr>
              <a:t> 000000</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3: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Subnet Bit </a:t>
            </a:r>
            <a:r>
              <a:rPr lang="en-US" sz="1400" kern="0" err="1">
                <a:solidFill>
                  <a:schemeClr val="folHlink"/>
                </a:solidFill>
                <a:cs typeface="+mn-cs"/>
                <a:sym typeface="Wingdings" panose="05000000000000000000" pitchFamily="2" charset="2"/>
              </a:rPr>
              <a:t>thay</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đổi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từ</a:t>
            </a:r>
            <a:r>
              <a:rPr lang="en-US" sz="1400" kern="0">
                <a:solidFill>
                  <a:schemeClr val="folHlink"/>
                </a:solidFill>
                <a:cs typeface="+mn-cs"/>
                <a:sym typeface="Wingdings" panose="05000000000000000000" pitchFamily="2" charset="2"/>
              </a:rPr>
              <a:t> “0” </a:t>
            </a:r>
            <a:r>
              <a:rPr lang="en-US" sz="1400" kern="0" err="1">
                <a:solidFill>
                  <a:schemeClr val="folHlink"/>
                </a:solidFill>
                <a:cs typeface="+mn-cs"/>
                <a:sym typeface="Wingdings" panose="05000000000000000000" pitchFamily="2" charset="2"/>
              </a:rPr>
              <a:t>đến</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ID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0: 11000000.10101000.00000001.</a:t>
            </a:r>
            <a:r>
              <a:rPr lang="en-US" sz="1400" kern="0">
                <a:solidFill>
                  <a:srgbClr val="00B0F0"/>
                </a:solidFill>
                <a:cs typeface="+mn-cs"/>
                <a:sym typeface="Wingdings" panose="05000000000000000000" pitchFamily="2" charset="2"/>
              </a:rPr>
              <a:t>00</a:t>
            </a:r>
            <a:r>
              <a:rPr lang="en-US" sz="1400" kern="0">
                <a:solidFill>
                  <a:srgbClr val="FF0000"/>
                </a:solidFill>
                <a:cs typeface="+mn-cs"/>
                <a:sym typeface="Wingdings" panose="05000000000000000000" pitchFamily="2" charset="2"/>
              </a:rPr>
              <a:t> 000000 ~ </a:t>
            </a:r>
            <a:r>
              <a:rPr lang="en-US" sz="1400" kern="0">
                <a:solidFill>
                  <a:schemeClr val="folHlink"/>
                </a:solidFill>
                <a:highlight>
                  <a:srgbClr val="FFFF00"/>
                </a:highlight>
                <a:cs typeface="+mn-cs"/>
                <a:sym typeface="Wingdings" panose="05000000000000000000" pitchFamily="2" charset="2"/>
              </a:rPr>
              <a:t>192.168.1.0/</a:t>
            </a:r>
            <a:r>
              <a:rPr lang="en-US" sz="1400" kern="0">
                <a:solidFill>
                  <a:schemeClr val="folHlink"/>
                </a:solidFill>
                <a:cs typeface="+mn-cs"/>
                <a:sym typeface="Wingdings" panose="05000000000000000000" pitchFamily="2" charset="2"/>
              </a:rPr>
              <a:t>26 (</a:t>
            </a:r>
            <a:r>
              <a:rPr lang="en-US" sz="1400" kern="0" err="1">
                <a:solidFill>
                  <a:srgbClr val="FF0000"/>
                </a:solidFill>
                <a:cs typeface="+mn-cs"/>
                <a:sym typeface="Wingdings" panose="05000000000000000000" pitchFamily="2" charset="2"/>
              </a:rPr>
              <a:t>Không</a:t>
            </a:r>
            <a:r>
              <a:rPr lang="en-US" sz="1400" kern="0">
                <a:solidFill>
                  <a:srgbClr val="FF0000"/>
                </a:solidFill>
                <a:cs typeface="+mn-cs"/>
                <a:sym typeface="Wingdings" panose="05000000000000000000" pitchFamily="2" charset="2"/>
              </a:rPr>
              <a:t> </a:t>
            </a:r>
            <a:r>
              <a:rPr lang="en-US" sz="1400" kern="0" err="1">
                <a:solidFill>
                  <a:srgbClr val="FF0000"/>
                </a:solidFill>
                <a:cs typeface="+mn-cs"/>
                <a:sym typeface="Wingdings" panose="05000000000000000000" pitchFamily="2" charset="2"/>
              </a:rPr>
              <a:t>khả</a:t>
            </a:r>
            <a:r>
              <a:rPr lang="en-US" sz="1400" kern="0">
                <a:solidFill>
                  <a:srgbClr val="FF0000"/>
                </a:solidFill>
                <a:cs typeface="+mn-cs"/>
                <a:sym typeface="Wingdings" panose="05000000000000000000" pitchFamily="2" charset="2"/>
              </a:rPr>
              <a:t> </a:t>
            </a:r>
            <a:r>
              <a:rPr lang="en-US" sz="1400" kern="0" err="1">
                <a:solidFill>
                  <a:srgbClr val="FF0000"/>
                </a:solidFill>
                <a:cs typeface="+mn-cs"/>
                <a:sym typeface="Wingdings" panose="05000000000000000000" pitchFamily="2" charset="2"/>
              </a:rPr>
              <a:t>dụng</a:t>
            </a:r>
            <a:r>
              <a:rPr lang="en-US" sz="1400" kern="0">
                <a:solidFill>
                  <a:srgbClr val="FF0000"/>
                </a:solidFill>
                <a:cs typeface="+mn-cs"/>
                <a:sym typeface="Wingdings" panose="05000000000000000000" pitchFamily="2" charset="2"/>
              </a:rPr>
              <a:t> </a:t>
            </a:r>
            <a:r>
              <a:rPr lang="en-US" sz="1400" kern="0" err="1">
                <a:solidFill>
                  <a:srgbClr val="FF0000"/>
                </a:solidFill>
                <a:cs typeface="+mn-cs"/>
                <a:sym typeface="Wingdings" panose="05000000000000000000" pitchFamily="2" charset="2"/>
              </a:rPr>
              <a:t>nếu</a:t>
            </a:r>
            <a:r>
              <a:rPr lang="en-US" sz="1400" kern="0">
                <a:solidFill>
                  <a:srgbClr val="FF0000"/>
                </a:solidFill>
                <a:cs typeface="+mn-cs"/>
                <a:sym typeface="Wingdings" panose="05000000000000000000" pitchFamily="2" charset="2"/>
              </a:rPr>
              <a:t> </a:t>
            </a:r>
            <a:r>
              <a:rPr lang="en-US" sz="1400" kern="0" err="1">
                <a:solidFill>
                  <a:srgbClr val="FF0000"/>
                </a:solidFill>
                <a:cs typeface="+mn-cs"/>
                <a:sym typeface="Wingdings" panose="05000000000000000000" pitchFamily="2" charset="2"/>
              </a:rPr>
              <a:t>không</a:t>
            </a:r>
            <a:r>
              <a:rPr lang="en-US" sz="1400" kern="0">
                <a:solidFill>
                  <a:srgbClr val="FF0000"/>
                </a:solidFill>
                <a:cs typeface="+mn-cs"/>
                <a:sym typeface="Wingdings" panose="05000000000000000000" pitchFamily="2" charset="2"/>
              </a:rPr>
              <a:t> </a:t>
            </a:r>
            <a:r>
              <a:rPr lang="en-US" sz="1400" kern="0" err="1">
                <a:solidFill>
                  <a:srgbClr val="FF0000"/>
                </a:solidFill>
                <a:cs typeface="+mn-cs"/>
                <a:sym typeface="Wingdings" panose="05000000000000000000" pitchFamily="2" charset="2"/>
              </a:rPr>
              <a:t>dùng</a:t>
            </a:r>
            <a:r>
              <a:rPr lang="en-US" sz="1400" kern="0">
                <a:solidFill>
                  <a:srgbClr val="FF0000"/>
                </a:solidFill>
                <a:cs typeface="+mn-cs"/>
                <a:sym typeface="Wingdings" panose="05000000000000000000" pitchFamily="2" charset="2"/>
              </a:rPr>
              <a:t> Subnet Zero</a:t>
            </a:r>
            <a:r>
              <a:rPr lang="en-US" sz="1400" kern="0">
                <a:solidFill>
                  <a:schemeClr val="folHlink"/>
                </a:solidFill>
                <a:cs typeface="+mn-cs"/>
                <a:sym typeface="Wingdings" panose="05000000000000000000" pitchFamily="2" charset="2"/>
              </a:rPr>
              <a:t>)</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1: 11000000.10101000.00000001.</a:t>
            </a:r>
            <a:r>
              <a:rPr lang="en-US" sz="1400" kern="0">
                <a:solidFill>
                  <a:srgbClr val="00B0F0"/>
                </a:solidFill>
                <a:cs typeface="+mn-cs"/>
                <a:sym typeface="Wingdings" panose="05000000000000000000" pitchFamily="2" charset="2"/>
              </a:rPr>
              <a:t>01</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192.168.1.64/26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00B0F0"/>
                </a:solidFill>
                <a:cs typeface="+mn-cs"/>
                <a:sym typeface="Wingdings" panose="05000000000000000000" pitchFamily="2" charset="2"/>
              </a:rPr>
              <a:t>10</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192.168.1.128/26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00B0F0"/>
                </a:solidFill>
                <a:cs typeface="+mn-cs"/>
                <a:sym typeface="Wingdings" panose="05000000000000000000" pitchFamily="2" charset="2"/>
              </a:rPr>
              <a:t>11</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192.168.1.192/26 (</a:t>
            </a:r>
            <a:r>
              <a:rPr lang="en-US" sz="1400" kern="0" err="1">
                <a:solidFill>
                  <a:srgbClr val="FF0000"/>
                </a:solidFill>
                <a:cs typeface="+mn-cs"/>
                <a:sym typeface="Wingdings" panose="05000000000000000000" pitchFamily="2" charset="2"/>
              </a:rPr>
              <a:t>Không</a:t>
            </a:r>
            <a:r>
              <a:rPr lang="en-US" sz="1400" kern="0">
                <a:solidFill>
                  <a:srgbClr val="FF0000"/>
                </a:solidFill>
                <a:cs typeface="+mn-cs"/>
                <a:sym typeface="Wingdings" panose="05000000000000000000" pitchFamily="2" charset="2"/>
              </a:rPr>
              <a:t> </a:t>
            </a:r>
            <a:r>
              <a:rPr lang="en-US" sz="1400" kern="0" err="1">
                <a:solidFill>
                  <a:srgbClr val="FF0000"/>
                </a:solidFill>
                <a:cs typeface="+mn-cs"/>
                <a:sym typeface="Wingdings" panose="05000000000000000000" pitchFamily="2" charset="2"/>
              </a:rPr>
              <a:t>khả</a:t>
            </a:r>
            <a:r>
              <a:rPr lang="en-US" sz="1400" kern="0">
                <a:solidFill>
                  <a:srgbClr val="FF0000"/>
                </a:solidFill>
                <a:cs typeface="+mn-cs"/>
                <a:sym typeface="Wingdings" panose="05000000000000000000" pitchFamily="2" charset="2"/>
              </a:rPr>
              <a:t> </a:t>
            </a:r>
            <a:r>
              <a:rPr lang="en-US" sz="1400" kern="0" err="1">
                <a:solidFill>
                  <a:srgbClr val="FF0000"/>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a:solidFill>
                  <a:schemeClr val="folHlink"/>
                </a:solidFill>
                <a:highlight>
                  <a:srgbClr val="00FFFF"/>
                </a:highlight>
                <a:cs typeface="+mn-cs"/>
                <a:sym typeface="Wingdings" panose="05000000000000000000" pitchFamily="2" charset="2"/>
              </a:rPr>
              <a:t>192.168.1.255)</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4: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Mask </a:t>
            </a:r>
            <a:r>
              <a:rPr lang="en-US" sz="1400" kern="0" err="1">
                <a:solidFill>
                  <a:schemeClr val="folHlink"/>
                </a:solidFill>
                <a:cs typeface="+mn-cs"/>
                <a:sym typeface="Wingdings" panose="05000000000000000000" pitchFamily="2" charset="2"/>
              </a:rPr>
              <a:t>mới</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Cũ</a:t>
            </a:r>
            <a:r>
              <a:rPr lang="en-US" sz="1400" kern="0">
                <a:solidFill>
                  <a:schemeClr val="folHlink"/>
                </a:solidFill>
                <a:cs typeface="+mn-cs"/>
                <a:sym typeface="Wingdings" panose="05000000000000000000" pitchFamily="2" charset="2"/>
              </a:rPr>
              <a:t>: 11111111.11111111.11111111.00000000</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Mới</a:t>
            </a:r>
            <a:r>
              <a:rPr lang="en-US" sz="1400" kern="0">
                <a:solidFill>
                  <a:schemeClr val="folHlink"/>
                </a:solidFill>
                <a:cs typeface="+mn-cs"/>
                <a:sym typeface="Wingdings" panose="05000000000000000000" pitchFamily="2" charset="2"/>
              </a:rPr>
              <a:t>: 11111111.11111111.11111111.</a:t>
            </a:r>
            <a:r>
              <a:rPr lang="en-US" sz="1400" kern="0">
                <a:solidFill>
                  <a:srgbClr val="00B0F0"/>
                </a:solidFill>
                <a:cs typeface="+mn-cs"/>
                <a:sym typeface="Wingdings" panose="05000000000000000000" pitchFamily="2" charset="2"/>
              </a:rPr>
              <a:t>11</a:t>
            </a:r>
            <a:r>
              <a:rPr lang="en-US" sz="1400" kern="0">
                <a:solidFill>
                  <a:schemeClr val="folHlink"/>
                </a:solidFill>
                <a:cs typeface="+mn-cs"/>
                <a:sym typeface="Wingdings" panose="05000000000000000000" pitchFamily="2" charset="2"/>
              </a:rPr>
              <a:t> 000000 ~ 255.255.255.192</a:t>
            </a: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997896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D3B987-0E45-40AE-A51F-7A5420BEAA38}"/>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944E0EFC-845B-4DEC-B16F-7ACA8D3D4833}"/>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10. Subnetting</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2: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192.168.1.0/24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tử</a:t>
            </a: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EB3BF8B4-C771-4880-830C-ED70D0D78680}"/>
              </a:ext>
            </a:extLst>
          </p:cNvPr>
          <p:cNvPicPr>
            <a:picLocks noChangeAspect="1"/>
          </p:cNvPicPr>
          <p:nvPr/>
        </p:nvPicPr>
        <p:blipFill>
          <a:blip r:embed="rId2"/>
          <a:stretch>
            <a:fillRect/>
          </a:stretch>
        </p:blipFill>
        <p:spPr>
          <a:xfrm>
            <a:off x="1905000" y="1524000"/>
            <a:ext cx="5048250" cy="2562225"/>
          </a:xfrm>
          <a:prstGeom prst="rect">
            <a:avLst/>
          </a:prstGeom>
        </p:spPr>
      </p:pic>
    </p:spTree>
    <p:extLst>
      <p:ext uri="{BB962C8B-B14F-4D97-AF65-F5344CB8AC3E}">
        <p14:creationId xmlns:p14="http://schemas.microsoft.com/office/powerpoint/2010/main" val="21980792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400F1-7D52-4EB2-BDDB-52AAF8FA5801}"/>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3 &lt;= Sb &lt;=5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mạng + [0,1,</a:t>
            </a:r>
            <a:r>
              <a:rPr lang="en-US" sz="1400" kern="0">
                <a:solidFill>
                  <a:schemeClr val="folHlink"/>
                </a:solidFill>
                <a:highlight>
                  <a:srgbClr val="FF0000"/>
                </a:highlight>
                <a:cs typeface="+mn-cs"/>
                <a:sym typeface="Wingdings" panose="05000000000000000000" pitchFamily="2" charset="2"/>
              </a:rPr>
              <a:t>2</a:t>
            </a:r>
            <a:r>
              <a:rPr lang="en-US" sz="1400" kern="0">
                <a:solidFill>
                  <a:schemeClr val="folHlink"/>
                </a:solidFill>
                <a:cs typeface="+mn-cs"/>
                <a:sym typeface="Wingdings" panose="05000000000000000000" pitchFamily="2" charset="2"/>
              </a:rPr>
              <a:t>] (1), 			vậy Sb min = 3 : Số mạng = 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(2)	vậy Sb max = 5 : SM cũ = 24, Host max = 3 </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11111111.11111111.11111111.00000000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11111111.11111111.11111111.</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00000 ~ 255.255.255.224</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00B0F0"/>
                </a:solidFill>
                <a:highlight>
                  <a:srgbClr val="FFFF00"/>
                </a:highlight>
                <a:cs typeface="+mn-cs"/>
                <a:sym typeface="Wingdings" panose="05000000000000000000" pitchFamily="2" charset="2"/>
              </a:rPr>
              <a:t>000</a:t>
            </a:r>
            <a:r>
              <a:rPr lang="en-US" sz="1200" kern="0">
                <a:solidFill>
                  <a:srgbClr val="FF0000"/>
                </a:solidFill>
                <a:cs typeface="+mn-cs"/>
                <a:sym typeface="Wingdings" panose="05000000000000000000" pitchFamily="2" charset="2"/>
              </a:rPr>
              <a:t> 00000 ~ 192.168.1.0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00000 ~ 192.168.1.32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00000 ~ 192.168.1.64</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00000 ~ 192.168.1.96</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00000 ~ 192.168.1.128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00000 ~ 192.168.1.160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00000 ~ 192.168.1.192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a:t>
            </a:r>
            <a:r>
              <a:rPr lang="en-US" sz="1200" kern="0">
                <a:solidFill>
                  <a:srgbClr val="00B0F0"/>
                </a:solidFill>
                <a:highlight>
                  <a:srgbClr val="FFFF00"/>
                </a:highlight>
                <a:cs typeface="+mn-cs"/>
                <a:sym typeface="Wingdings" panose="05000000000000000000" pitchFamily="2" charset="2"/>
              </a:rPr>
              <a:t>111</a:t>
            </a:r>
            <a:r>
              <a:rPr lang="en-US" sz="1200" kern="0">
                <a:solidFill>
                  <a:srgbClr val="FF0000"/>
                </a:solidFill>
                <a:cs typeface="+mn-cs"/>
                <a:sym typeface="Wingdings" panose="05000000000000000000" pitchFamily="2" charset="2"/>
              </a:rPr>
              <a:t> 00000 ~ 192.168.1.224</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3715123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350FC8A-ACA1-44E5-B352-E4D2DBCD2208}"/>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a:extLst>
              <a:ext uri="{FF2B5EF4-FFF2-40B4-BE49-F238E27FC236}">
                <a16:creationId xmlns:a16="http://schemas.microsoft.com/office/drawing/2014/main" id="{580E4642-4AAD-4DAB-B183-9FA4A12411FA}"/>
              </a:ext>
            </a:extLst>
          </p:cNvPr>
          <p:cNvGraphicFramePr>
            <a:graphicFrameLocks noGrp="1"/>
          </p:cNvGraphicFramePr>
          <p:nvPr>
            <p:extLst>
              <p:ext uri="{D42A27DB-BD31-4B8C-83A1-F6EECF244321}">
                <p14:modId xmlns:p14="http://schemas.microsoft.com/office/powerpoint/2010/main" val="2565749814"/>
              </p:ext>
            </p:extLst>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225508094"/>
                    </a:ext>
                  </a:extLst>
                </a:gridCol>
                <a:gridCol w="1828800">
                  <a:extLst>
                    <a:ext uri="{9D8B030D-6E8A-4147-A177-3AD203B41FA5}">
                      <a16:colId xmlns:a16="http://schemas.microsoft.com/office/drawing/2014/main" val="1376975559"/>
                    </a:ext>
                  </a:extLst>
                </a:gridCol>
                <a:gridCol w="3124200">
                  <a:extLst>
                    <a:ext uri="{9D8B030D-6E8A-4147-A177-3AD203B41FA5}">
                      <a16:colId xmlns:a16="http://schemas.microsoft.com/office/drawing/2014/main" val="1439158731"/>
                    </a:ext>
                  </a:extLst>
                </a:gridCol>
                <a:gridCol w="1981200">
                  <a:extLst>
                    <a:ext uri="{9D8B030D-6E8A-4147-A177-3AD203B41FA5}">
                      <a16:colId xmlns:a16="http://schemas.microsoft.com/office/drawing/2014/main" val="1310101259"/>
                    </a:ext>
                  </a:extLst>
                </a:gridCol>
                <a:gridCol w="990600">
                  <a:extLst>
                    <a:ext uri="{9D8B030D-6E8A-4147-A177-3AD203B41FA5}">
                      <a16:colId xmlns:a16="http://schemas.microsoft.com/office/drawing/2014/main" val="3049142688"/>
                    </a:ext>
                  </a:extLst>
                </a:gridCol>
              </a:tblGrid>
              <a:tr h="370840">
                <a:tc>
                  <a:txBody>
                    <a:bodyPr/>
                    <a:lstStyle/>
                    <a:p>
                      <a:pPr algn="ctr"/>
                      <a:r>
                        <a:rPr lang="en-US" sz="1200"/>
                        <a:t>TT</a:t>
                      </a:r>
                    </a:p>
                  </a:txBody>
                  <a:tcPr/>
                </a:tc>
                <a:tc>
                  <a:txBody>
                    <a:bodyPr/>
                    <a:lstStyle/>
                    <a:p>
                      <a:pPr algn="ctr"/>
                      <a:r>
                        <a:rPr lang="en-US" sz="1200"/>
                        <a:t>Subnet ID</a:t>
                      </a:r>
                    </a:p>
                  </a:txBody>
                  <a:tcPr/>
                </a:tc>
                <a:tc>
                  <a:txBody>
                    <a:bodyPr/>
                    <a:lstStyle/>
                    <a:p>
                      <a:pPr algn="ctr"/>
                      <a:r>
                        <a:rPr lang="en-US" sz="1200"/>
                        <a:t>Dải địa chỉ IP khả dụng</a:t>
                      </a:r>
                    </a:p>
                  </a:txBody>
                  <a:tcPr/>
                </a:tc>
                <a:tc>
                  <a:txBody>
                    <a:bodyPr/>
                    <a:lstStyle/>
                    <a:p>
                      <a:pPr algn="ctr"/>
                      <a:r>
                        <a:rPr lang="en-US" sz="1200"/>
                        <a:t>Địa chỉ Broadcast</a:t>
                      </a:r>
                    </a:p>
                  </a:txBody>
                  <a:tcPr/>
                </a:tc>
                <a:tc>
                  <a:txBody>
                    <a:bodyPr/>
                    <a:lstStyle/>
                    <a:p>
                      <a:pPr algn="ctr"/>
                      <a:r>
                        <a:rPr lang="en-US" sz="1200"/>
                        <a:t>Độ khả dụng</a:t>
                      </a:r>
                    </a:p>
                  </a:txBody>
                  <a:tcPr/>
                </a:tc>
                <a:extLst>
                  <a:ext uri="{0D108BD9-81ED-4DB2-BD59-A6C34878D82A}">
                    <a16:rowId xmlns:a16="http://schemas.microsoft.com/office/drawing/2014/main" val="3365009425"/>
                  </a:ext>
                </a:extLst>
              </a:tr>
              <a:tr h="370840">
                <a:tc>
                  <a:txBody>
                    <a:bodyPr/>
                    <a:lstStyle/>
                    <a:p>
                      <a:pPr algn="ctr"/>
                      <a:r>
                        <a:rPr lang="en-US" sz="1200"/>
                        <a:t>0</a:t>
                      </a:r>
                    </a:p>
                  </a:txBody>
                  <a:tcPr/>
                </a:tc>
                <a:tc>
                  <a:txBody>
                    <a:bodyPr/>
                    <a:lstStyle/>
                    <a:p>
                      <a:r>
                        <a:rPr lang="en-US" sz="1200">
                          <a:highlight>
                            <a:srgbClr val="FF0000"/>
                          </a:highlight>
                        </a:rPr>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192.168.1.1 -&gt; 192.168.1.30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192.168.1.31</a:t>
                      </a:r>
                    </a:p>
                    <a:p>
                      <a:endParaRPr lang="en-US" sz="1200"/>
                    </a:p>
                  </a:txBody>
                  <a:tcPr/>
                </a:tc>
                <a:tc>
                  <a:txBody>
                    <a:bodyPr/>
                    <a:lstStyle/>
                    <a:p>
                      <a:r>
                        <a:rPr lang="en-US" sz="1200">
                          <a:highlight>
                            <a:srgbClr val="FF0000"/>
                          </a:highlight>
                        </a:rPr>
                        <a:t>Không</a:t>
                      </a:r>
                    </a:p>
                  </a:txBody>
                  <a:tcPr/>
                </a:tc>
                <a:extLst>
                  <a:ext uri="{0D108BD9-81ED-4DB2-BD59-A6C34878D82A}">
                    <a16:rowId xmlns:a16="http://schemas.microsoft.com/office/drawing/2014/main" val="1815021492"/>
                  </a:ext>
                </a:extLst>
              </a:tr>
              <a:tr h="370840">
                <a:tc>
                  <a:txBody>
                    <a:bodyPr/>
                    <a:lstStyle/>
                    <a:p>
                      <a:pPr algn="ctr"/>
                      <a:r>
                        <a:rPr lang="en-US" sz="1200"/>
                        <a:t>1</a:t>
                      </a:r>
                    </a:p>
                  </a:txBody>
                  <a:tcPr/>
                </a:tc>
                <a:tc>
                  <a:txBody>
                    <a:bodyPr/>
                    <a:lstStyle/>
                    <a:p>
                      <a:r>
                        <a:rPr lang="en-US" sz="1200"/>
                        <a:t>192.168.1.32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192.168.1.33 -&gt; 192.168.1.62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192.168.1.63</a:t>
                      </a:r>
                    </a:p>
                    <a:p>
                      <a:endParaRPr lang="en-US" sz="1200"/>
                    </a:p>
                  </a:txBody>
                  <a:tcPr/>
                </a:tc>
                <a:tc>
                  <a:txBody>
                    <a:bodyPr/>
                    <a:lstStyle/>
                    <a:p>
                      <a:r>
                        <a:rPr lang="en-US" sz="1200"/>
                        <a:t>Có</a:t>
                      </a:r>
                    </a:p>
                  </a:txBody>
                  <a:tcPr/>
                </a:tc>
                <a:extLst>
                  <a:ext uri="{0D108BD9-81ED-4DB2-BD59-A6C34878D82A}">
                    <a16:rowId xmlns:a16="http://schemas.microsoft.com/office/drawing/2014/main" val="3346604634"/>
                  </a:ext>
                </a:extLst>
              </a:tr>
              <a:tr h="370840">
                <a:tc>
                  <a:txBody>
                    <a:bodyPr/>
                    <a:lstStyle/>
                    <a:p>
                      <a:pPr algn="ctr"/>
                      <a:r>
                        <a:rPr lang="en-US" sz="1200"/>
                        <a:t>2</a:t>
                      </a:r>
                    </a:p>
                  </a:txBody>
                  <a:tcPr/>
                </a:tc>
                <a:tc>
                  <a:txBody>
                    <a:bodyPr/>
                    <a:lstStyle/>
                    <a:p>
                      <a:r>
                        <a:rPr lang="en-US" sz="1200"/>
                        <a:t>192.168.1.64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192.168.1.65 -&gt; 192.168.1.94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192.168.1.95</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711720781"/>
                  </a:ext>
                </a:extLst>
              </a:tr>
              <a:tr h="370840">
                <a:tc>
                  <a:txBody>
                    <a:bodyPr/>
                    <a:lstStyle/>
                    <a:p>
                      <a:pPr algn="ctr"/>
                      <a:r>
                        <a:rPr lang="en-US" sz="1200"/>
                        <a:t>3</a:t>
                      </a:r>
                    </a:p>
                  </a:txBody>
                  <a:tcPr/>
                </a:tc>
                <a:tc>
                  <a:txBody>
                    <a:bodyPr/>
                    <a:lstStyle/>
                    <a:p>
                      <a:r>
                        <a:rPr lang="en-US" sz="1200"/>
                        <a:t>192.168.1.96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192.168.1.97 -&gt; 192.168.1.126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192.168.1.127</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1184210493"/>
                  </a:ext>
                </a:extLst>
              </a:tr>
              <a:tr h="370840">
                <a:tc>
                  <a:txBody>
                    <a:bodyPr/>
                    <a:lstStyle/>
                    <a:p>
                      <a:pPr algn="ctr"/>
                      <a:r>
                        <a:rPr lang="en-US" sz="1200"/>
                        <a:t>4</a:t>
                      </a:r>
                    </a:p>
                  </a:txBody>
                  <a:tcPr/>
                </a:tc>
                <a:tc>
                  <a:txBody>
                    <a:bodyPr/>
                    <a:lstStyle/>
                    <a:p>
                      <a:r>
                        <a:rPr lang="en-US" sz="1200"/>
                        <a:t>192.168.1.128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192.168.1.129 -&gt; 192.168.1.158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192.168.1.159</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483879633"/>
                  </a:ext>
                </a:extLst>
              </a:tr>
              <a:tr h="370840">
                <a:tc>
                  <a:txBody>
                    <a:bodyPr/>
                    <a:lstStyle/>
                    <a:p>
                      <a:pPr algn="ctr"/>
                      <a:r>
                        <a:rPr lang="en-US" sz="1200"/>
                        <a:t>5</a:t>
                      </a:r>
                    </a:p>
                  </a:txBody>
                  <a:tcPr/>
                </a:tc>
                <a:tc>
                  <a:txBody>
                    <a:bodyPr/>
                    <a:lstStyle/>
                    <a:p>
                      <a:r>
                        <a:rPr lang="en-US" sz="1200"/>
                        <a:t>192.168.1.160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192.168.1.161 -&gt; 192.168.1.190</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192.168.1.191</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3316651688"/>
                  </a:ext>
                </a:extLst>
              </a:tr>
              <a:tr h="370840">
                <a:tc>
                  <a:txBody>
                    <a:bodyPr/>
                    <a:lstStyle/>
                    <a:p>
                      <a:pPr algn="ctr"/>
                      <a:r>
                        <a:rPr lang="en-US" sz="1200"/>
                        <a:t>6</a:t>
                      </a:r>
                    </a:p>
                  </a:txBody>
                  <a:tcPr/>
                </a:tc>
                <a:tc>
                  <a:txBody>
                    <a:bodyPr/>
                    <a:lstStyle/>
                    <a:p>
                      <a:r>
                        <a:rPr lang="en-US" sz="1200"/>
                        <a:t>192.168.1.192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192.168.1.193 -&gt; 192.168.1.222</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192.168.1.223</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243572158"/>
                  </a:ext>
                </a:extLst>
              </a:tr>
              <a:tr h="370840">
                <a:tc>
                  <a:txBody>
                    <a:bodyPr/>
                    <a:lstStyle/>
                    <a:p>
                      <a:pPr algn="ctr"/>
                      <a:r>
                        <a:rPr lang="en-US" sz="1200"/>
                        <a:t>7</a:t>
                      </a:r>
                    </a:p>
                  </a:txBody>
                  <a:tcPr/>
                </a:tc>
                <a:tc>
                  <a:txBody>
                    <a:bodyPr/>
                    <a:lstStyle/>
                    <a:p>
                      <a:r>
                        <a:rPr lang="en-US" sz="1200"/>
                        <a:t>192.168.1.224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192.168.1.225 -&gt; 192.168.1.254</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0000"/>
                          </a:highlight>
                        </a:rPr>
                        <a:t>192.168.1.255</a:t>
                      </a:r>
                    </a:p>
                    <a:p>
                      <a:endParaRPr lang="en-US" sz="1200"/>
                    </a:p>
                  </a:txBody>
                  <a:tcPr/>
                </a:tc>
                <a:tc>
                  <a:txBody>
                    <a:bodyPr/>
                    <a:lstStyle/>
                    <a:p>
                      <a:r>
                        <a:rPr lang="en-US" sz="1200">
                          <a:highlight>
                            <a:srgbClr val="FF0000"/>
                          </a:highlight>
                        </a:rPr>
                        <a:t>Không</a:t>
                      </a:r>
                    </a:p>
                  </a:txBody>
                  <a:tcPr/>
                </a:tc>
                <a:extLst>
                  <a:ext uri="{0D108BD9-81ED-4DB2-BD59-A6C34878D82A}">
                    <a16:rowId xmlns:a16="http://schemas.microsoft.com/office/drawing/2014/main" val="1545796205"/>
                  </a:ext>
                </a:extLst>
              </a:tr>
            </a:tbl>
          </a:graphicData>
        </a:graphic>
      </p:graphicFrame>
    </p:spTree>
    <p:extLst>
      <p:ext uri="{BB962C8B-B14F-4D97-AF65-F5344CB8AC3E}">
        <p14:creationId xmlns:p14="http://schemas.microsoft.com/office/powerpoint/2010/main" val="2378954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E7AB876-BB4B-456F-B56E-67CB837B7F15}"/>
              </a:ext>
            </a:extLst>
          </p:cNvPr>
          <p:cNvGraphicFramePr>
            <a:graphicFrameLocks noGrp="1"/>
          </p:cNvGraphicFramePr>
          <p:nvPr>
            <p:extLst>
              <p:ext uri="{D42A27DB-BD31-4B8C-83A1-F6EECF244321}">
                <p14:modId xmlns:p14="http://schemas.microsoft.com/office/powerpoint/2010/main" val="3902967800"/>
              </p:ext>
            </p:extLst>
          </p:nvPr>
        </p:nvGraphicFramePr>
        <p:xfrm>
          <a:off x="685800" y="1397000"/>
          <a:ext cx="8000999" cy="5191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5508094"/>
                    </a:ext>
                  </a:extLst>
                </a:gridCol>
                <a:gridCol w="2819400">
                  <a:extLst>
                    <a:ext uri="{9D8B030D-6E8A-4147-A177-3AD203B41FA5}">
                      <a16:colId xmlns:a16="http://schemas.microsoft.com/office/drawing/2014/main" val="1376975559"/>
                    </a:ext>
                  </a:extLst>
                </a:gridCol>
                <a:gridCol w="2136084">
                  <a:extLst>
                    <a:ext uri="{9D8B030D-6E8A-4147-A177-3AD203B41FA5}">
                      <a16:colId xmlns:a16="http://schemas.microsoft.com/office/drawing/2014/main" val="1439158731"/>
                    </a:ext>
                  </a:extLst>
                </a:gridCol>
                <a:gridCol w="1826315">
                  <a:extLst>
                    <a:ext uri="{9D8B030D-6E8A-4147-A177-3AD203B41FA5}">
                      <a16:colId xmlns:a16="http://schemas.microsoft.com/office/drawing/2014/main" val="1310101259"/>
                    </a:ext>
                  </a:extLst>
                </a:gridCol>
              </a:tblGrid>
              <a:tr h="370840">
                <a:tc>
                  <a:txBody>
                    <a:bodyPr/>
                    <a:lstStyle/>
                    <a:p>
                      <a:pPr algn="ctr"/>
                      <a:r>
                        <a:rPr lang="en-US" sz="1200"/>
                        <a:t>Phần tử</a:t>
                      </a:r>
                    </a:p>
                  </a:txBody>
                  <a:tcPr/>
                </a:tc>
                <a:tc>
                  <a:txBody>
                    <a:bodyPr/>
                    <a:lstStyle/>
                    <a:p>
                      <a:pPr algn="ctr"/>
                      <a:r>
                        <a:rPr lang="en-US" sz="1200"/>
                        <a:t>Địa chỉ IP</a:t>
                      </a:r>
                    </a:p>
                  </a:txBody>
                  <a:tcPr/>
                </a:tc>
                <a:tc>
                  <a:txBody>
                    <a:bodyPr/>
                    <a:lstStyle/>
                    <a:p>
                      <a:pPr algn="ctr"/>
                      <a:r>
                        <a:rPr lang="en-US" sz="1200"/>
                        <a:t>Subnet Mask</a:t>
                      </a:r>
                    </a:p>
                  </a:txBody>
                  <a:tcPr/>
                </a:tc>
                <a:tc>
                  <a:txBody>
                    <a:bodyPr/>
                    <a:lstStyle/>
                    <a:p>
                      <a:pPr algn="ctr"/>
                      <a:r>
                        <a:rPr lang="en-US" sz="1200"/>
                        <a:t>Default Gateway</a:t>
                      </a:r>
                    </a:p>
                  </a:txBody>
                  <a:tcPr/>
                </a:tc>
                <a:extLst>
                  <a:ext uri="{0D108BD9-81ED-4DB2-BD59-A6C34878D82A}">
                    <a16:rowId xmlns:a16="http://schemas.microsoft.com/office/drawing/2014/main" val="3365009425"/>
                  </a:ext>
                </a:extLst>
              </a:tr>
              <a:tr h="370840">
                <a:tc>
                  <a:txBody>
                    <a:bodyPr/>
                    <a:lstStyle/>
                    <a:p>
                      <a:pPr algn="ctr"/>
                      <a:r>
                        <a:rPr lang="en-US" sz="1200">
                          <a:highlight>
                            <a:srgbClr val="FFFF00"/>
                          </a:highlight>
                        </a:rPr>
                        <a:t>Fe0 của R0</a:t>
                      </a:r>
                    </a:p>
                  </a:txBody>
                  <a:tcPr/>
                </a:tc>
                <a:tc>
                  <a:txBody>
                    <a:bodyPr/>
                    <a:lstStyle/>
                    <a:p>
                      <a:r>
                        <a:rPr lang="en-US" sz="1200">
                          <a:highlight>
                            <a:srgbClr val="FF0000"/>
                          </a:highlight>
                        </a:rPr>
                        <a:t>192.168.1.32</a:t>
                      </a:r>
                    </a:p>
                  </a:txBody>
                  <a:tcPr/>
                </a:tc>
                <a:tc>
                  <a:txBody>
                    <a:bodyPr/>
                    <a:lstStyle/>
                    <a:p>
                      <a:r>
                        <a:rPr lang="en-US" sz="1200">
                          <a:highlight>
                            <a:srgbClr val="FFFF00"/>
                          </a:highlight>
                        </a:rPr>
                        <a:t>255.255.255.224</a:t>
                      </a:r>
                    </a:p>
                  </a:txBody>
                  <a:tcPr/>
                </a:tc>
                <a:tc>
                  <a:txBody>
                    <a:bodyPr/>
                    <a:lstStyle/>
                    <a:p>
                      <a:r>
                        <a:rPr lang="en-US" sz="1200">
                          <a:highlight>
                            <a:srgbClr val="FFFF00"/>
                          </a:highlight>
                        </a:rPr>
                        <a:t>NA</a:t>
                      </a:r>
                    </a:p>
                  </a:txBody>
                  <a:tcPr/>
                </a:tc>
                <a:extLst>
                  <a:ext uri="{0D108BD9-81ED-4DB2-BD59-A6C34878D82A}">
                    <a16:rowId xmlns:a16="http://schemas.microsoft.com/office/drawing/2014/main" val="1815021492"/>
                  </a:ext>
                </a:extLst>
              </a:tr>
              <a:tr h="370840">
                <a:tc>
                  <a:txBody>
                    <a:bodyPr/>
                    <a:lstStyle/>
                    <a:p>
                      <a:pPr algn="ctr"/>
                      <a:r>
                        <a:rPr lang="en-US" sz="1200">
                          <a:highlight>
                            <a:srgbClr val="FFFF00"/>
                          </a:highlight>
                        </a:rPr>
                        <a:t>PC0</a:t>
                      </a:r>
                    </a:p>
                  </a:txBody>
                  <a:tcPr/>
                </a:tc>
                <a:tc>
                  <a:txBody>
                    <a:bodyPr/>
                    <a:lstStyle/>
                    <a:p>
                      <a:r>
                        <a:rPr lang="en-US" sz="1200">
                          <a:highlight>
                            <a:srgbClr val="FFFF00"/>
                          </a:highlight>
                        </a:rPr>
                        <a:t>192.168.1.34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255.255.255.224</a:t>
                      </a:r>
                    </a:p>
                  </a:txBody>
                  <a:tcPr/>
                </a:tc>
                <a:tc>
                  <a:txBody>
                    <a:bodyPr/>
                    <a:lstStyle/>
                    <a:p>
                      <a:r>
                        <a:rPr lang="en-US" sz="1200">
                          <a:highlight>
                            <a:srgbClr val="FFFF00"/>
                          </a:highlight>
                        </a:rPr>
                        <a:t>192.168.1.33</a:t>
                      </a:r>
                    </a:p>
                  </a:txBody>
                  <a:tcPr/>
                </a:tc>
                <a:extLst>
                  <a:ext uri="{0D108BD9-81ED-4DB2-BD59-A6C34878D82A}">
                    <a16:rowId xmlns:a16="http://schemas.microsoft.com/office/drawing/2014/main" val="3346604634"/>
                  </a:ext>
                </a:extLst>
              </a:tr>
              <a:tr h="370840">
                <a:tc>
                  <a:txBody>
                    <a:bodyPr/>
                    <a:lstStyle/>
                    <a:p>
                      <a:pPr algn="ctr"/>
                      <a:r>
                        <a:rPr lang="en-US" sz="1200">
                          <a:highlight>
                            <a:srgbClr val="FFFF00"/>
                          </a:highlight>
                        </a:rPr>
                        <a:t>PC1</a:t>
                      </a:r>
                    </a:p>
                  </a:txBody>
                  <a:tcPr/>
                </a:tc>
                <a:tc>
                  <a:txBody>
                    <a:bodyPr/>
                    <a:lstStyle/>
                    <a:p>
                      <a:r>
                        <a:rPr lang="en-US" sz="1200">
                          <a:highlight>
                            <a:srgbClr val="FFFF00"/>
                          </a:highlight>
                        </a:rPr>
                        <a:t>192.168.1.35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255.255.255.224</a:t>
                      </a:r>
                    </a:p>
                  </a:txBody>
                  <a:tcPr/>
                </a:tc>
                <a:tc>
                  <a:txBody>
                    <a:bodyPr/>
                    <a:lstStyle/>
                    <a:p>
                      <a:r>
                        <a:rPr lang="en-US" sz="1200">
                          <a:highlight>
                            <a:srgbClr val="FFFF00"/>
                          </a:highlight>
                        </a:rPr>
                        <a:t>192.168.1.33</a:t>
                      </a:r>
                    </a:p>
                  </a:txBody>
                  <a:tcPr/>
                </a:tc>
                <a:extLst>
                  <a:ext uri="{0D108BD9-81ED-4DB2-BD59-A6C34878D82A}">
                    <a16:rowId xmlns:a16="http://schemas.microsoft.com/office/drawing/2014/main" val="2711720781"/>
                  </a:ext>
                </a:extLst>
              </a:tr>
              <a:tr h="370840">
                <a:tc>
                  <a:txBody>
                    <a:bodyPr/>
                    <a:lstStyle/>
                    <a:p>
                      <a:pPr algn="ctr"/>
                      <a:r>
                        <a:rPr lang="en-US" sz="1200"/>
                        <a:t>Fe0 của R1</a:t>
                      </a:r>
                    </a:p>
                  </a:txBody>
                  <a:tcPr/>
                </a:tc>
                <a:tc>
                  <a:txBody>
                    <a:bodyPr/>
                    <a:lstStyle/>
                    <a:p>
                      <a:r>
                        <a:rPr lang="en-US" sz="1200"/>
                        <a:t>192.168.1.65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1184210493"/>
                  </a:ext>
                </a:extLst>
              </a:tr>
              <a:tr h="370840">
                <a:tc>
                  <a:txBody>
                    <a:bodyPr/>
                    <a:lstStyle/>
                    <a:p>
                      <a:pPr algn="ctr"/>
                      <a:r>
                        <a:rPr lang="en-US" sz="1200"/>
                        <a:t>PC2</a:t>
                      </a:r>
                    </a:p>
                  </a:txBody>
                  <a:tcPr/>
                </a:tc>
                <a:tc>
                  <a:txBody>
                    <a:bodyPr/>
                    <a:lstStyle/>
                    <a:p>
                      <a:r>
                        <a:rPr lang="en-US" sz="1200"/>
                        <a:t>192.168.1.66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192.168.1.65</a:t>
                      </a:r>
                    </a:p>
                  </a:txBody>
                  <a:tcPr/>
                </a:tc>
                <a:extLst>
                  <a:ext uri="{0D108BD9-81ED-4DB2-BD59-A6C34878D82A}">
                    <a16:rowId xmlns:a16="http://schemas.microsoft.com/office/drawing/2014/main" val="2483879633"/>
                  </a:ext>
                </a:extLst>
              </a:tr>
              <a:tr h="370840">
                <a:tc>
                  <a:txBody>
                    <a:bodyPr/>
                    <a:lstStyle/>
                    <a:p>
                      <a:pPr algn="ctr"/>
                      <a:r>
                        <a:rPr lang="en-US" sz="1200"/>
                        <a:t>PC3</a:t>
                      </a:r>
                    </a:p>
                  </a:txBody>
                  <a:tcPr/>
                </a:tc>
                <a:tc>
                  <a:txBody>
                    <a:bodyPr/>
                    <a:lstStyle/>
                    <a:p>
                      <a:r>
                        <a:rPr lang="en-US" sz="1200"/>
                        <a:t>192.168.1.67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192.168.1.65</a:t>
                      </a:r>
                    </a:p>
                  </a:txBody>
                  <a:tcPr/>
                </a:tc>
                <a:extLst>
                  <a:ext uri="{0D108BD9-81ED-4DB2-BD59-A6C34878D82A}">
                    <a16:rowId xmlns:a16="http://schemas.microsoft.com/office/drawing/2014/main" val="3316651688"/>
                  </a:ext>
                </a:extLst>
              </a:tr>
              <a:tr h="370840">
                <a:tc>
                  <a:txBody>
                    <a:bodyPr/>
                    <a:lstStyle/>
                    <a:p>
                      <a:pPr algn="ctr"/>
                      <a:r>
                        <a:rPr lang="en-US" sz="1200">
                          <a:highlight>
                            <a:srgbClr val="FFFF00"/>
                          </a:highlight>
                        </a:rPr>
                        <a:t>Fe0 của R2</a:t>
                      </a:r>
                    </a:p>
                  </a:txBody>
                  <a:tcPr/>
                </a:tc>
                <a:tc>
                  <a:txBody>
                    <a:bodyPr/>
                    <a:lstStyle/>
                    <a:p>
                      <a:r>
                        <a:rPr lang="en-US" sz="1200">
                          <a:highlight>
                            <a:srgbClr val="FFFF00"/>
                          </a:highlight>
                        </a:rPr>
                        <a:t>192.168.1.97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NA</a:t>
                      </a:r>
                    </a:p>
                  </a:txBody>
                  <a:tcPr/>
                </a:tc>
                <a:extLst>
                  <a:ext uri="{0D108BD9-81ED-4DB2-BD59-A6C34878D82A}">
                    <a16:rowId xmlns:a16="http://schemas.microsoft.com/office/drawing/2014/main" val="2243572158"/>
                  </a:ext>
                </a:extLst>
              </a:tr>
              <a:tr h="370840">
                <a:tc>
                  <a:txBody>
                    <a:bodyPr/>
                    <a:lstStyle/>
                    <a:p>
                      <a:pPr algn="ctr"/>
                      <a:r>
                        <a:rPr lang="en-US" sz="1200">
                          <a:highlight>
                            <a:srgbClr val="FFFF00"/>
                          </a:highlight>
                        </a:rPr>
                        <a:t>PC4</a:t>
                      </a:r>
                    </a:p>
                  </a:txBody>
                  <a:tcPr/>
                </a:tc>
                <a:tc>
                  <a:txBody>
                    <a:bodyPr/>
                    <a:lstStyle/>
                    <a:p>
                      <a:r>
                        <a:rPr lang="en-US" sz="1200">
                          <a:highlight>
                            <a:srgbClr val="FFFF00"/>
                          </a:highlight>
                        </a:rPr>
                        <a:t>192.168.1.98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255.255.255.224</a:t>
                      </a:r>
                    </a:p>
                  </a:txBody>
                  <a:tcPr/>
                </a:tc>
                <a:tc>
                  <a:txBody>
                    <a:bodyPr/>
                    <a:lstStyle/>
                    <a:p>
                      <a:r>
                        <a:rPr lang="en-US" sz="1200">
                          <a:highlight>
                            <a:srgbClr val="FFFF00"/>
                          </a:highlight>
                        </a:rPr>
                        <a:t>192.168.1.97</a:t>
                      </a:r>
                    </a:p>
                  </a:txBody>
                  <a:tcPr/>
                </a:tc>
                <a:extLst>
                  <a:ext uri="{0D108BD9-81ED-4DB2-BD59-A6C34878D82A}">
                    <a16:rowId xmlns:a16="http://schemas.microsoft.com/office/drawing/2014/main" val="1545796205"/>
                  </a:ext>
                </a:extLst>
              </a:tr>
              <a:tr h="370840">
                <a:tc>
                  <a:txBody>
                    <a:bodyPr/>
                    <a:lstStyle/>
                    <a:p>
                      <a:pPr algn="ctr"/>
                      <a:r>
                        <a:rPr lang="en-US" sz="1200">
                          <a:highlight>
                            <a:srgbClr val="FFFF00"/>
                          </a:highlight>
                        </a:rPr>
                        <a:t>PC5</a:t>
                      </a:r>
                    </a:p>
                  </a:txBody>
                  <a:tcPr/>
                </a:tc>
                <a:tc>
                  <a:txBody>
                    <a:bodyPr/>
                    <a:lstStyle/>
                    <a:p>
                      <a:r>
                        <a:rPr lang="en-US" sz="1200">
                          <a:highlight>
                            <a:srgbClr val="FFFF00"/>
                          </a:highlight>
                        </a:rPr>
                        <a:t>192.168.1.99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255.255.255.224</a:t>
                      </a:r>
                    </a:p>
                  </a:txBody>
                  <a:tcPr/>
                </a:tc>
                <a:tc>
                  <a:txBody>
                    <a:bodyPr/>
                    <a:lstStyle/>
                    <a:p>
                      <a:r>
                        <a:rPr lang="en-US" sz="1200">
                          <a:highlight>
                            <a:srgbClr val="FFFF00"/>
                          </a:highlight>
                        </a:rPr>
                        <a:t>192.168.1.97</a:t>
                      </a:r>
                    </a:p>
                  </a:txBody>
                  <a:tcPr/>
                </a:tc>
                <a:extLst>
                  <a:ext uri="{0D108BD9-81ED-4DB2-BD59-A6C34878D82A}">
                    <a16:rowId xmlns:a16="http://schemas.microsoft.com/office/drawing/2014/main" val="3832297037"/>
                  </a:ext>
                </a:extLst>
              </a:tr>
              <a:tr h="370840">
                <a:tc>
                  <a:txBody>
                    <a:bodyPr/>
                    <a:lstStyle/>
                    <a:p>
                      <a:pPr algn="ctr"/>
                      <a:r>
                        <a:rPr lang="en-US" sz="1200"/>
                        <a:t>S0/0 của R0</a:t>
                      </a:r>
                    </a:p>
                  </a:txBody>
                  <a:tcPr/>
                </a:tc>
                <a:tc>
                  <a:txBody>
                    <a:bodyPr/>
                    <a:lstStyle/>
                    <a:p>
                      <a:r>
                        <a:rPr lang="en-US" sz="1200">
                          <a:highlight>
                            <a:srgbClr val="FF0000"/>
                          </a:highlight>
                        </a:rPr>
                        <a:t>192.168.1.129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792802234"/>
                  </a:ext>
                </a:extLst>
              </a:tr>
              <a:tr h="370840">
                <a:tc>
                  <a:txBody>
                    <a:bodyPr/>
                    <a:lstStyle/>
                    <a:p>
                      <a:pPr algn="ctr"/>
                      <a:r>
                        <a:rPr lang="en-US" sz="1200"/>
                        <a:t>S0/0 của R1</a:t>
                      </a:r>
                    </a:p>
                  </a:txBody>
                  <a:tcPr/>
                </a:tc>
                <a:tc>
                  <a:txBody>
                    <a:bodyPr/>
                    <a:lstStyle/>
                    <a:p>
                      <a:r>
                        <a:rPr lang="en-US" sz="1200"/>
                        <a:t>192.168.1.130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3470666297"/>
                  </a:ext>
                </a:extLst>
              </a:tr>
              <a:tr h="370840">
                <a:tc>
                  <a:txBody>
                    <a:bodyPr/>
                    <a:lstStyle/>
                    <a:p>
                      <a:pPr algn="ctr"/>
                      <a:r>
                        <a:rPr lang="en-US" sz="1200">
                          <a:highlight>
                            <a:srgbClr val="FFFF00"/>
                          </a:highlight>
                        </a:rPr>
                        <a:t>S0/1 của R1</a:t>
                      </a:r>
                    </a:p>
                  </a:txBody>
                  <a:tcPr/>
                </a:tc>
                <a:tc>
                  <a:txBody>
                    <a:bodyPr/>
                    <a:lstStyle/>
                    <a:p>
                      <a:r>
                        <a:rPr lang="en-US" sz="1200">
                          <a:highlight>
                            <a:srgbClr val="FFFF00"/>
                          </a:highlight>
                        </a:rPr>
                        <a:t>192.168.1.161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255.255.255.224</a:t>
                      </a:r>
                    </a:p>
                  </a:txBody>
                  <a:tcPr/>
                </a:tc>
                <a:tc>
                  <a:txBody>
                    <a:bodyPr/>
                    <a:lstStyle/>
                    <a:p>
                      <a:r>
                        <a:rPr lang="en-US" sz="1200">
                          <a:highlight>
                            <a:srgbClr val="FFFF00"/>
                          </a:highlight>
                        </a:rPr>
                        <a:t>NA</a:t>
                      </a:r>
                    </a:p>
                  </a:txBody>
                  <a:tcPr/>
                </a:tc>
                <a:extLst>
                  <a:ext uri="{0D108BD9-81ED-4DB2-BD59-A6C34878D82A}">
                    <a16:rowId xmlns:a16="http://schemas.microsoft.com/office/drawing/2014/main" val="2972811180"/>
                  </a:ext>
                </a:extLst>
              </a:tr>
              <a:tr h="370840">
                <a:tc>
                  <a:txBody>
                    <a:bodyPr/>
                    <a:lstStyle/>
                    <a:p>
                      <a:pPr algn="ctr"/>
                      <a:r>
                        <a:rPr lang="en-US" sz="1200">
                          <a:highlight>
                            <a:srgbClr val="FFFF00"/>
                          </a:highlight>
                        </a:rPr>
                        <a:t>S0/0 của R2</a:t>
                      </a:r>
                    </a:p>
                  </a:txBody>
                  <a:tcPr/>
                </a:tc>
                <a:tc>
                  <a:txBody>
                    <a:bodyPr/>
                    <a:lstStyle/>
                    <a:p>
                      <a:r>
                        <a:rPr lang="en-US" sz="1200">
                          <a:highlight>
                            <a:srgbClr val="FFFF00"/>
                          </a:highlight>
                        </a:rPr>
                        <a:t>192.168.1.162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255.255.255.224</a:t>
                      </a:r>
                    </a:p>
                  </a:txBody>
                  <a:tcPr/>
                </a:tc>
                <a:tc>
                  <a:txBody>
                    <a:bodyPr/>
                    <a:lstStyle/>
                    <a:p>
                      <a:r>
                        <a:rPr lang="en-US" sz="1200">
                          <a:highlight>
                            <a:srgbClr val="FFFF00"/>
                          </a:highlight>
                        </a:rPr>
                        <a:t>NA</a:t>
                      </a:r>
                    </a:p>
                  </a:txBody>
                  <a:tcPr/>
                </a:tc>
                <a:extLst>
                  <a:ext uri="{0D108BD9-81ED-4DB2-BD59-A6C34878D82A}">
                    <a16:rowId xmlns:a16="http://schemas.microsoft.com/office/drawing/2014/main" val="568147797"/>
                  </a:ext>
                </a:extLst>
              </a:tr>
            </a:tbl>
          </a:graphicData>
        </a:graphic>
      </p:graphicFrame>
      <p:sp>
        <p:nvSpPr>
          <p:cNvPr id="5" name="Rectangle 3">
            <a:extLst>
              <a:ext uri="{FF2B5EF4-FFF2-40B4-BE49-F238E27FC236}">
                <a16:creationId xmlns:a16="http://schemas.microsoft.com/office/drawing/2014/main" id="{9C74CDCD-0681-48AC-BE84-BB741D9FC348}"/>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a:extLst>
              <a:ext uri="{FF2B5EF4-FFF2-40B4-BE49-F238E27FC236}">
                <a16:creationId xmlns:a16="http://schemas.microsoft.com/office/drawing/2014/main" id="{A8DA5E85-CED9-443B-A89E-BC305BE9AF58}"/>
              </a:ext>
            </a:extLst>
          </p:cNvPr>
          <p:cNvPicPr>
            <a:picLocks noChangeAspect="1"/>
          </p:cNvPicPr>
          <p:nvPr/>
        </p:nvPicPr>
        <p:blipFill>
          <a:blip r:embed="rId2"/>
          <a:stretch>
            <a:fillRect/>
          </a:stretch>
        </p:blipFill>
        <p:spPr>
          <a:xfrm>
            <a:off x="8686799" y="1676400"/>
            <a:ext cx="5048250" cy="2562225"/>
          </a:xfrm>
          <a:prstGeom prst="rect">
            <a:avLst/>
          </a:prstGeom>
        </p:spPr>
      </p:pic>
      <p:sp>
        <p:nvSpPr>
          <p:cNvPr id="2" name="Oval 1">
            <a:extLst>
              <a:ext uri="{FF2B5EF4-FFF2-40B4-BE49-F238E27FC236}">
                <a16:creationId xmlns:a16="http://schemas.microsoft.com/office/drawing/2014/main" id="{5A162504-6857-41A2-B4B1-3BE91FC17F4C}"/>
              </a:ext>
            </a:extLst>
          </p:cNvPr>
          <p:cNvSpPr/>
          <p:nvPr/>
        </p:nvSpPr>
        <p:spPr>
          <a:xfrm>
            <a:off x="8991600" y="2286000"/>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E019CF-3BB0-4C74-9A9E-AAD829BDDD09}"/>
              </a:ext>
            </a:extLst>
          </p:cNvPr>
          <p:cNvSpPr/>
          <p:nvPr/>
        </p:nvSpPr>
        <p:spPr>
          <a:xfrm>
            <a:off x="10668001" y="2286000"/>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FD73B2B-5126-4171-848F-8A33FF5A49DC}"/>
              </a:ext>
            </a:extLst>
          </p:cNvPr>
          <p:cNvSpPr/>
          <p:nvPr/>
        </p:nvSpPr>
        <p:spPr>
          <a:xfrm>
            <a:off x="12181647" y="2286000"/>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5BCF152-F96A-4765-B92C-ABED666B1659}"/>
              </a:ext>
            </a:extLst>
          </p:cNvPr>
          <p:cNvSpPr/>
          <p:nvPr/>
        </p:nvSpPr>
        <p:spPr>
          <a:xfrm>
            <a:off x="9845950" y="1828800"/>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C9A890B-EEC7-4E25-B2D5-6CCA47CD76BE}"/>
              </a:ext>
            </a:extLst>
          </p:cNvPr>
          <p:cNvSpPr/>
          <p:nvPr/>
        </p:nvSpPr>
        <p:spPr>
          <a:xfrm>
            <a:off x="11240741" y="1828800"/>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descr="192.168.1.32/27">
            <a:extLst>
              <a:ext uri="{FF2B5EF4-FFF2-40B4-BE49-F238E27FC236}">
                <a16:creationId xmlns:a16="http://schemas.microsoft.com/office/drawing/2014/main" id="{D9A86C2F-7C88-4704-ABC3-E7FFE4F88478}"/>
              </a:ext>
            </a:extLst>
          </p:cNvPr>
          <p:cNvSpPr/>
          <p:nvPr/>
        </p:nvSpPr>
        <p:spPr>
          <a:xfrm>
            <a:off x="8839199" y="4419600"/>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192.168.1.32/24</a:t>
            </a:r>
          </a:p>
        </p:txBody>
      </p:sp>
      <p:sp>
        <p:nvSpPr>
          <p:cNvPr id="11" name="Rectangle 10" descr="192.168.1.32/27">
            <a:extLst>
              <a:ext uri="{FF2B5EF4-FFF2-40B4-BE49-F238E27FC236}">
                <a16:creationId xmlns:a16="http://schemas.microsoft.com/office/drawing/2014/main" id="{44FC6FB3-237D-4B2C-B31C-9B5CC4E28370}"/>
              </a:ext>
            </a:extLst>
          </p:cNvPr>
          <p:cNvSpPr/>
          <p:nvPr/>
        </p:nvSpPr>
        <p:spPr>
          <a:xfrm>
            <a:off x="10515600" y="4419600"/>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192.168.1.64/24</a:t>
            </a:r>
          </a:p>
        </p:txBody>
      </p:sp>
      <p:sp>
        <p:nvSpPr>
          <p:cNvPr id="12" name="Rectangle 11" descr="192.168.1.32/27">
            <a:extLst>
              <a:ext uri="{FF2B5EF4-FFF2-40B4-BE49-F238E27FC236}">
                <a16:creationId xmlns:a16="http://schemas.microsoft.com/office/drawing/2014/main" id="{3F4CF084-E684-4CB8-AAC5-F99055653047}"/>
              </a:ext>
            </a:extLst>
          </p:cNvPr>
          <p:cNvSpPr/>
          <p:nvPr/>
        </p:nvSpPr>
        <p:spPr>
          <a:xfrm>
            <a:off x="12237552" y="4419600"/>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192.168.1.96/24</a:t>
            </a:r>
          </a:p>
        </p:txBody>
      </p:sp>
      <p:sp>
        <p:nvSpPr>
          <p:cNvPr id="13" name="Rectangle 12" descr="192.168.1.32/27">
            <a:extLst>
              <a:ext uri="{FF2B5EF4-FFF2-40B4-BE49-F238E27FC236}">
                <a16:creationId xmlns:a16="http://schemas.microsoft.com/office/drawing/2014/main" id="{9ECB5653-A9EE-4CC2-9AA7-8B0AEAE41AB0}"/>
              </a:ext>
            </a:extLst>
          </p:cNvPr>
          <p:cNvSpPr/>
          <p:nvPr/>
        </p:nvSpPr>
        <p:spPr>
          <a:xfrm>
            <a:off x="9716740" y="73342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192.168.1.128/24</a:t>
            </a:r>
          </a:p>
        </p:txBody>
      </p:sp>
      <p:sp>
        <p:nvSpPr>
          <p:cNvPr id="14" name="Rectangle 13" descr="192.168.1.32/27">
            <a:extLst>
              <a:ext uri="{FF2B5EF4-FFF2-40B4-BE49-F238E27FC236}">
                <a16:creationId xmlns:a16="http://schemas.microsoft.com/office/drawing/2014/main" id="{AD62ECBD-8081-4674-A21E-D9B593B27810}"/>
              </a:ext>
            </a:extLst>
          </p:cNvPr>
          <p:cNvSpPr/>
          <p:nvPr/>
        </p:nvSpPr>
        <p:spPr>
          <a:xfrm>
            <a:off x="11419646" y="823913"/>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192.168.1.160/24</a:t>
            </a:r>
          </a:p>
        </p:txBody>
      </p:sp>
    </p:spTree>
    <p:extLst>
      <p:ext uri="{BB962C8B-B14F-4D97-AF65-F5344CB8AC3E}">
        <p14:creationId xmlns:p14="http://schemas.microsoft.com/office/powerpoint/2010/main" val="1191203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D3B987-0E45-40AE-A51F-7A5420BEAA38}"/>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944E0EFC-845B-4DEC-B16F-7ACA8D3D4833}"/>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10. Subnetting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Kiểm tra: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192.168.1.0/26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tử (Nộp trước 21h30)</a:t>
            </a: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EB3BF8B4-C771-4880-830C-ED70D0D78680}"/>
              </a:ext>
            </a:extLst>
          </p:cNvPr>
          <p:cNvPicPr>
            <a:picLocks noChangeAspect="1"/>
          </p:cNvPicPr>
          <p:nvPr/>
        </p:nvPicPr>
        <p:blipFill>
          <a:blip r:embed="rId2"/>
          <a:stretch>
            <a:fillRect/>
          </a:stretch>
        </p:blipFill>
        <p:spPr>
          <a:xfrm>
            <a:off x="1981200" y="2438400"/>
            <a:ext cx="5048250" cy="2562225"/>
          </a:xfrm>
          <a:prstGeom prst="rect">
            <a:avLst/>
          </a:prstGeom>
        </p:spPr>
      </p:pic>
    </p:spTree>
    <p:extLst>
      <p:ext uri="{BB962C8B-B14F-4D97-AF65-F5344CB8AC3E}">
        <p14:creationId xmlns:p14="http://schemas.microsoft.com/office/powerpoint/2010/main" val="3065534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400F1-7D52-4EB2-BDDB-52AAF8FA5801}"/>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 [0,</a:t>
            </a:r>
            <a:r>
              <a:rPr lang="en-US" sz="1400" kern="0">
                <a:solidFill>
                  <a:srgbClr val="FF0000"/>
                </a:solidFill>
                <a:cs typeface="+mn-cs"/>
                <a:sym typeface="Wingdings" panose="05000000000000000000" pitchFamily="2" charset="2"/>
              </a:rPr>
              <a:t>1</a:t>
            </a:r>
            <a:r>
              <a:rPr lang="en-US" sz="1400" kern="0">
                <a:solidFill>
                  <a:schemeClr val="folHlink"/>
                </a:solidFill>
                <a:cs typeface="+mn-cs"/>
                <a:sym typeface="Wingdings" panose="05000000000000000000" pitchFamily="2" charset="2"/>
              </a:rPr>
              <a:t>,2] (1),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min = 3 (1): Số mạng = 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max = 3 (2): SM cũ = 24, Host max = 3 </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11111111.11111111.11111111.11 000000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11111111.11111111.11111111.11 </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 ~ 255.255.255.248</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FF0000"/>
                </a:solidFill>
                <a:cs typeface="+mn-cs"/>
                <a:sym typeface="Wingdings" panose="05000000000000000000" pitchFamily="2" charset="2"/>
              </a:rPr>
              <a:t>00</a:t>
            </a:r>
            <a:r>
              <a:rPr lang="en-US" sz="1200" kern="0">
                <a:solidFill>
                  <a:schemeClr val="folHlink"/>
                </a:solidFill>
                <a:cs typeface="+mn-cs"/>
                <a:sym typeface="Wingdings" panose="05000000000000000000" pitchFamily="2" charset="2"/>
              </a:rPr>
              <a:t> </a:t>
            </a:r>
            <a:r>
              <a:rPr lang="en-US" sz="1200" kern="0">
                <a:solidFill>
                  <a:srgbClr val="00B0F0"/>
                </a:solidFill>
                <a:cs typeface="+mn-cs"/>
                <a:sym typeface="Wingdings" panose="05000000000000000000" pitchFamily="2" charset="2"/>
              </a:rPr>
              <a:t>000</a:t>
            </a:r>
            <a:r>
              <a:rPr lang="en-US" sz="1200" kern="0">
                <a:solidFill>
                  <a:srgbClr val="FF0000"/>
                </a:solidFill>
                <a:cs typeface="+mn-cs"/>
                <a:sym typeface="Wingdings" panose="05000000000000000000" pitchFamily="2" charset="2"/>
              </a:rPr>
              <a:t> 000 ~ 192.168.1.0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11000000.10101000.00000001.00 </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 ~ 192.168.1.8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11000000.10101000.00000001.00 </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 ~ 192.168.1.16</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11000000.10101000.00000001.00 </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 ~ 192.168.1.24</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11000000.10101000.00000001.00 </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 ~ 192.168.1.32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11000000.10101000.00000001.00 </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 ~ 192.168.1.40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11000000.10101000.00000001.00 </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 ~ 192.168.1.48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11000000.10101000.00000001.00 </a:t>
            </a:r>
            <a:r>
              <a:rPr lang="en-US" sz="1200" kern="0">
                <a:solidFill>
                  <a:srgbClr val="00B0F0"/>
                </a:solidFill>
                <a:cs typeface="+mn-cs"/>
                <a:sym typeface="Wingdings" panose="05000000000000000000" pitchFamily="2" charset="2"/>
              </a:rPr>
              <a:t>111</a:t>
            </a:r>
            <a:r>
              <a:rPr lang="en-US" sz="1200" kern="0">
                <a:solidFill>
                  <a:srgbClr val="FF0000"/>
                </a:solidFill>
                <a:cs typeface="+mn-cs"/>
                <a:sym typeface="Wingdings" panose="05000000000000000000" pitchFamily="2" charset="2"/>
              </a:rPr>
              <a:t> 000 ~ 192.168.1.56</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1563238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350FC8A-ACA1-44E5-B352-E4D2DBCD2208}"/>
              </a:ext>
            </a:extLst>
          </p:cNvPr>
          <p:cNvSpPr txBox="1">
            <a:spLocks noChangeArrowheads="1"/>
          </p:cNvSpPr>
          <p:nvPr/>
        </p:nvSpPr>
        <p:spPr bwMode="auto">
          <a:xfrm>
            <a:off x="697523"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a:extLst>
              <a:ext uri="{FF2B5EF4-FFF2-40B4-BE49-F238E27FC236}">
                <a16:creationId xmlns:a16="http://schemas.microsoft.com/office/drawing/2014/main" id="{580E4642-4AAD-4DAB-B183-9FA4A12411FA}"/>
              </a:ext>
            </a:extLst>
          </p:cNvPr>
          <p:cNvGraphicFramePr>
            <a:graphicFrameLocks noGrp="1"/>
          </p:cNvGraphicFramePr>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225508094"/>
                    </a:ext>
                  </a:extLst>
                </a:gridCol>
                <a:gridCol w="1828800">
                  <a:extLst>
                    <a:ext uri="{9D8B030D-6E8A-4147-A177-3AD203B41FA5}">
                      <a16:colId xmlns:a16="http://schemas.microsoft.com/office/drawing/2014/main" val="1376975559"/>
                    </a:ext>
                  </a:extLst>
                </a:gridCol>
                <a:gridCol w="3124200">
                  <a:extLst>
                    <a:ext uri="{9D8B030D-6E8A-4147-A177-3AD203B41FA5}">
                      <a16:colId xmlns:a16="http://schemas.microsoft.com/office/drawing/2014/main" val="1439158731"/>
                    </a:ext>
                  </a:extLst>
                </a:gridCol>
                <a:gridCol w="1981200">
                  <a:extLst>
                    <a:ext uri="{9D8B030D-6E8A-4147-A177-3AD203B41FA5}">
                      <a16:colId xmlns:a16="http://schemas.microsoft.com/office/drawing/2014/main" val="1310101259"/>
                    </a:ext>
                  </a:extLst>
                </a:gridCol>
                <a:gridCol w="990600">
                  <a:extLst>
                    <a:ext uri="{9D8B030D-6E8A-4147-A177-3AD203B41FA5}">
                      <a16:colId xmlns:a16="http://schemas.microsoft.com/office/drawing/2014/main" val="3049142688"/>
                    </a:ext>
                  </a:extLst>
                </a:gridCol>
              </a:tblGrid>
              <a:tr h="370840">
                <a:tc>
                  <a:txBody>
                    <a:bodyPr/>
                    <a:lstStyle/>
                    <a:p>
                      <a:pPr algn="ctr"/>
                      <a:r>
                        <a:rPr lang="en-US" sz="1200"/>
                        <a:t>TT</a:t>
                      </a:r>
                    </a:p>
                  </a:txBody>
                  <a:tcPr/>
                </a:tc>
                <a:tc>
                  <a:txBody>
                    <a:bodyPr/>
                    <a:lstStyle/>
                    <a:p>
                      <a:pPr algn="ctr"/>
                      <a:r>
                        <a:rPr lang="en-US" sz="1200"/>
                        <a:t>Subnet ID</a:t>
                      </a:r>
                    </a:p>
                  </a:txBody>
                  <a:tcPr/>
                </a:tc>
                <a:tc>
                  <a:txBody>
                    <a:bodyPr/>
                    <a:lstStyle/>
                    <a:p>
                      <a:pPr algn="ctr"/>
                      <a:r>
                        <a:rPr lang="en-US" sz="1200"/>
                        <a:t>Dải địa chỉ IP khả dụng</a:t>
                      </a:r>
                    </a:p>
                  </a:txBody>
                  <a:tcPr/>
                </a:tc>
                <a:tc>
                  <a:txBody>
                    <a:bodyPr/>
                    <a:lstStyle/>
                    <a:p>
                      <a:pPr algn="ctr"/>
                      <a:r>
                        <a:rPr lang="en-US" sz="1200"/>
                        <a:t>Địa chỉ Broadcast</a:t>
                      </a:r>
                    </a:p>
                  </a:txBody>
                  <a:tcPr/>
                </a:tc>
                <a:tc>
                  <a:txBody>
                    <a:bodyPr/>
                    <a:lstStyle/>
                    <a:p>
                      <a:pPr algn="ctr"/>
                      <a:r>
                        <a:rPr lang="en-US" sz="1200"/>
                        <a:t>Độ khả dụng</a:t>
                      </a:r>
                    </a:p>
                  </a:txBody>
                  <a:tcPr/>
                </a:tc>
                <a:extLst>
                  <a:ext uri="{0D108BD9-81ED-4DB2-BD59-A6C34878D82A}">
                    <a16:rowId xmlns:a16="http://schemas.microsoft.com/office/drawing/2014/main" val="3365009425"/>
                  </a:ext>
                </a:extLst>
              </a:tr>
              <a:tr h="370840">
                <a:tc>
                  <a:txBody>
                    <a:bodyPr/>
                    <a:lstStyle/>
                    <a:p>
                      <a:pPr algn="ctr"/>
                      <a:r>
                        <a:rPr lang="en-US" sz="1200"/>
                        <a:t>0</a:t>
                      </a:r>
                    </a:p>
                  </a:txBody>
                  <a:tcPr/>
                </a:tc>
                <a:tc>
                  <a:txBody>
                    <a:bodyPr/>
                    <a:lstStyle/>
                    <a:p>
                      <a:r>
                        <a:rPr lang="en-US" sz="120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192.168.1.1 -&gt; 192.168.1.6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192.168.1.7</a:t>
                      </a:r>
                    </a:p>
                    <a:p>
                      <a:endParaRPr lang="en-US" sz="1200"/>
                    </a:p>
                  </a:txBody>
                  <a:tcPr/>
                </a:tc>
                <a:tc>
                  <a:txBody>
                    <a:bodyPr/>
                    <a:lstStyle/>
                    <a:p>
                      <a:r>
                        <a:rPr lang="en-US" sz="1200"/>
                        <a:t>Ko</a:t>
                      </a:r>
                    </a:p>
                  </a:txBody>
                  <a:tcPr/>
                </a:tc>
                <a:extLst>
                  <a:ext uri="{0D108BD9-81ED-4DB2-BD59-A6C34878D82A}">
                    <a16:rowId xmlns:a16="http://schemas.microsoft.com/office/drawing/2014/main" val="1815021492"/>
                  </a:ext>
                </a:extLst>
              </a:tr>
              <a:tr h="370840">
                <a:tc>
                  <a:txBody>
                    <a:bodyPr/>
                    <a:lstStyle/>
                    <a:p>
                      <a:pPr algn="ctr"/>
                      <a:r>
                        <a:rPr lang="en-US" sz="1200"/>
                        <a:t>1</a:t>
                      </a:r>
                    </a:p>
                  </a:txBody>
                  <a:tcPr/>
                </a:tc>
                <a:tc>
                  <a:txBody>
                    <a:bodyPr/>
                    <a:lstStyle/>
                    <a:p>
                      <a:r>
                        <a:rPr lang="en-US" sz="1200"/>
                        <a:t>192.168.1.8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192.168.1.9 -&gt; 192.168.1.14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192.168.1.15</a:t>
                      </a:r>
                    </a:p>
                    <a:p>
                      <a:endParaRPr lang="en-US" sz="1200"/>
                    </a:p>
                  </a:txBody>
                  <a:tcPr/>
                </a:tc>
                <a:tc>
                  <a:txBody>
                    <a:bodyPr/>
                    <a:lstStyle/>
                    <a:p>
                      <a:r>
                        <a:rPr lang="en-US" sz="1200"/>
                        <a:t>Có</a:t>
                      </a:r>
                    </a:p>
                  </a:txBody>
                  <a:tcPr/>
                </a:tc>
                <a:extLst>
                  <a:ext uri="{0D108BD9-81ED-4DB2-BD59-A6C34878D82A}">
                    <a16:rowId xmlns:a16="http://schemas.microsoft.com/office/drawing/2014/main" val="3346604634"/>
                  </a:ext>
                </a:extLst>
              </a:tr>
              <a:tr h="370840">
                <a:tc>
                  <a:txBody>
                    <a:bodyPr/>
                    <a:lstStyle/>
                    <a:p>
                      <a:pPr algn="ctr"/>
                      <a:r>
                        <a:rPr lang="en-US" sz="1200"/>
                        <a:t>2</a:t>
                      </a:r>
                    </a:p>
                  </a:txBody>
                  <a:tcPr/>
                </a:tc>
                <a:tc>
                  <a:txBody>
                    <a:bodyPr/>
                    <a:lstStyle/>
                    <a:p>
                      <a:r>
                        <a:rPr lang="en-US" sz="1200"/>
                        <a:t>192.168.1.16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192.168.1.17 -&gt; 192.168.1.22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192.168.1.23</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711720781"/>
                  </a:ext>
                </a:extLst>
              </a:tr>
              <a:tr h="370840">
                <a:tc>
                  <a:txBody>
                    <a:bodyPr/>
                    <a:lstStyle/>
                    <a:p>
                      <a:pPr algn="ctr"/>
                      <a:r>
                        <a:rPr lang="en-US" sz="1200"/>
                        <a:t>3</a:t>
                      </a:r>
                    </a:p>
                  </a:txBody>
                  <a:tcPr/>
                </a:tc>
                <a:tc>
                  <a:txBody>
                    <a:bodyPr/>
                    <a:lstStyle/>
                    <a:p>
                      <a:r>
                        <a:rPr lang="en-US" sz="1200"/>
                        <a:t>192.168.1.24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192.168.1.25 -&gt; 192.168.1.30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192.168.1.31</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1184210493"/>
                  </a:ext>
                </a:extLst>
              </a:tr>
              <a:tr h="370840">
                <a:tc>
                  <a:txBody>
                    <a:bodyPr/>
                    <a:lstStyle/>
                    <a:p>
                      <a:pPr algn="ctr"/>
                      <a:r>
                        <a:rPr lang="en-US" sz="1200"/>
                        <a:t>4</a:t>
                      </a:r>
                    </a:p>
                  </a:txBody>
                  <a:tcPr/>
                </a:tc>
                <a:tc>
                  <a:txBody>
                    <a:bodyPr/>
                    <a:lstStyle/>
                    <a:p>
                      <a:r>
                        <a:rPr lang="en-US" sz="1200"/>
                        <a:t>192.168.1.32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192.168.1.33 -&gt; 192.168.1.38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192.168.1.39</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483879633"/>
                  </a:ext>
                </a:extLst>
              </a:tr>
              <a:tr h="370840">
                <a:tc>
                  <a:txBody>
                    <a:bodyPr/>
                    <a:lstStyle/>
                    <a:p>
                      <a:pPr algn="ctr"/>
                      <a:r>
                        <a:rPr lang="en-US" sz="1200"/>
                        <a:t>5</a:t>
                      </a:r>
                    </a:p>
                  </a:txBody>
                  <a:tcPr/>
                </a:tc>
                <a:tc>
                  <a:txBody>
                    <a:bodyPr/>
                    <a:lstStyle/>
                    <a:p>
                      <a:r>
                        <a:rPr lang="en-US" sz="1200"/>
                        <a:t>192.168.1.40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192.168.1.41 -&gt; 192.168.1.46</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192.168.1.47</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3316651688"/>
                  </a:ext>
                </a:extLst>
              </a:tr>
              <a:tr h="370840">
                <a:tc>
                  <a:txBody>
                    <a:bodyPr/>
                    <a:lstStyle/>
                    <a:p>
                      <a:pPr algn="ctr"/>
                      <a:r>
                        <a:rPr lang="en-US" sz="1200"/>
                        <a:t>6</a:t>
                      </a:r>
                    </a:p>
                  </a:txBody>
                  <a:tcPr/>
                </a:tc>
                <a:tc>
                  <a:txBody>
                    <a:bodyPr/>
                    <a:lstStyle/>
                    <a:p>
                      <a:r>
                        <a:rPr lang="en-US" sz="1200"/>
                        <a:t>192.168.1.48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192.168.1.49 -&gt; 192.168.1.54</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192.168.1.55</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243572158"/>
                  </a:ext>
                </a:extLst>
              </a:tr>
              <a:tr h="370840">
                <a:tc>
                  <a:txBody>
                    <a:bodyPr/>
                    <a:lstStyle/>
                    <a:p>
                      <a:pPr algn="ctr"/>
                      <a:r>
                        <a:rPr lang="en-US" sz="1200"/>
                        <a:t>7</a:t>
                      </a:r>
                    </a:p>
                  </a:txBody>
                  <a:tcPr/>
                </a:tc>
                <a:tc>
                  <a:txBody>
                    <a:bodyPr/>
                    <a:lstStyle/>
                    <a:p>
                      <a:r>
                        <a:rPr lang="en-US" sz="1200"/>
                        <a:t>192.168.1.56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192.168.1.57 -&gt; 192.168.1.</a:t>
                      </a:r>
                      <a:r>
                        <a:rPr lang="en-US" sz="1200">
                          <a:highlight>
                            <a:srgbClr val="00FF00"/>
                          </a:highlight>
                        </a:rPr>
                        <a:t>62</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00FF00"/>
                          </a:highlight>
                        </a:rPr>
                        <a:t>192.168.1.63</a:t>
                      </a:r>
                    </a:p>
                    <a:p>
                      <a:endParaRPr lang="en-US" sz="1200"/>
                    </a:p>
                  </a:txBody>
                  <a:tcPr/>
                </a:tc>
                <a:tc>
                  <a:txBody>
                    <a:bodyPr/>
                    <a:lstStyle/>
                    <a:p>
                      <a:r>
                        <a:rPr lang="en-US" sz="1200">
                          <a:highlight>
                            <a:srgbClr val="00FF00"/>
                          </a:highlight>
                        </a:rPr>
                        <a:t>Có</a:t>
                      </a:r>
                    </a:p>
                  </a:txBody>
                  <a:tcPr/>
                </a:tc>
                <a:extLst>
                  <a:ext uri="{0D108BD9-81ED-4DB2-BD59-A6C34878D82A}">
                    <a16:rowId xmlns:a16="http://schemas.microsoft.com/office/drawing/2014/main" val="1545796205"/>
                  </a:ext>
                </a:extLst>
              </a:tr>
            </a:tbl>
          </a:graphicData>
        </a:graphic>
      </p:graphicFrame>
    </p:spTree>
    <p:extLst>
      <p:ext uri="{BB962C8B-B14F-4D97-AF65-F5344CB8AC3E}">
        <p14:creationId xmlns:p14="http://schemas.microsoft.com/office/powerpoint/2010/main" val="3579832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E7AB876-BB4B-456F-B56E-67CB837B7F15}"/>
              </a:ext>
            </a:extLst>
          </p:cNvPr>
          <p:cNvGraphicFramePr>
            <a:graphicFrameLocks noGrp="1"/>
          </p:cNvGraphicFramePr>
          <p:nvPr/>
        </p:nvGraphicFramePr>
        <p:xfrm>
          <a:off x="685800" y="1397000"/>
          <a:ext cx="8000999" cy="5191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5508094"/>
                    </a:ext>
                  </a:extLst>
                </a:gridCol>
                <a:gridCol w="2819400">
                  <a:extLst>
                    <a:ext uri="{9D8B030D-6E8A-4147-A177-3AD203B41FA5}">
                      <a16:colId xmlns:a16="http://schemas.microsoft.com/office/drawing/2014/main" val="1376975559"/>
                    </a:ext>
                  </a:extLst>
                </a:gridCol>
                <a:gridCol w="2136084">
                  <a:extLst>
                    <a:ext uri="{9D8B030D-6E8A-4147-A177-3AD203B41FA5}">
                      <a16:colId xmlns:a16="http://schemas.microsoft.com/office/drawing/2014/main" val="1439158731"/>
                    </a:ext>
                  </a:extLst>
                </a:gridCol>
                <a:gridCol w="1826315">
                  <a:extLst>
                    <a:ext uri="{9D8B030D-6E8A-4147-A177-3AD203B41FA5}">
                      <a16:colId xmlns:a16="http://schemas.microsoft.com/office/drawing/2014/main" val="1310101259"/>
                    </a:ext>
                  </a:extLst>
                </a:gridCol>
              </a:tblGrid>
              <a:tr h="370840">
                <a:tc>
                  <a:txBody>
                    <a:bodyPr/>
                    <a:lstStyle/>
                    <a:p>
                      <a:pPr algn="ctr"/>
                      <a:r>
                        <a:rPr lang="en-US" sz="1200"/>
                        <a:t>Phần tử</a:t>
                      </a:r>
                    </a:p>
                  </a:txBody>
                  <a:tcPr/>
                </a:tc>
                <a:tc>
                  <a:txBody>
                    <a:bodyPr/>
                    <a:lstStyle/>
                    <a:p>
                      <a:pPr algn="ctr"/>
                      <a:r>
                        <a:rPr lang="en-US" sz="1200"/>
                        <a:t>Địa chỉ IP</a:t>
                      </a:r>
                    </a:p>
                  </a:txBody>
                  <a:tcPr/>
                </a:tc>
                <a:tc>
                  <a:txBody>
                    <a:bodyPr/>
                    <a:lstStyle/>
                    <a:p>
                      <a:pPr algn="ctr"/>
                      <a:r>
                        <a:rPr lang="en-US" sz="1200"/>
                        <a:t>Subnet Mask</a:t>
                      </a:r>
                    </a:p>
                  </a:txBody>
                  <a:tcPr/>
                </a:tc>
                <a:tc>
                  <a:txBody>
                    <a:bodyPr/>
                    <a:lstStyle/>
                    <a:p>
                      <a:pPr algn="ctr"/>
                      <a:r>
                        <a:rPr lang="en-US" sz="1200"/>
                        <a:t>Default Gateway</a:t>
                      </a:r>
                    </a:p>
                  </a:txBody>
                  <a:tcPr/>
                </a:tc>
                <a:extLst>
                  <a:ext uri="{0D108BD9-81ED-4DB2-BD59-A6C34878D82A}">
                    <a16:rowId xmlns:a16="http://schemas.microsoft.com/office/drawing/2014/main" val="3365009425"/>
                  </a:ext>
                </a:extLst>
              </a:tr>
              <a:tr h="370840">
                <a:tc>
                  <a:txBody>
                    <a:bodyPr/>
                    <a:lstStyle/>
                    <a:p>
                      <a:pPr algn="ctr"/>
                      <a:r>
                        <a:rPr lang="en-US" sz="1200">
                          <a:highlight>
                            <a:srgbClr val="FFFF00"/>
                          </a:highlight>
                        </a:rPr>
                        <a:t>Fe0 của R0</a:t>
                      </a:r>
                    </a:p>
                  </a:txBody>
                  <a:tcPr/>
                </a:tc>
                <a:tc>
                  <a:txBody>
                    <a:bodyPr/>
                    <a:lstStyle/>
                    <a:p>
                      <a:r>
                        <a:rPr lang="en-US" sz="1200">
                          <a:highlight>
                            <a:srgbClr val="00FF00"/>
                          </a:highlight>
                        </a:rPr>
                        <a:t>192.168.1.9</a:t>
                      </a:r>
                    </a:p>
                  </a:txBody>
                  <a:tcPr/>
                </a:tc>
                <a:tc>
                  <a:txBody>
                    <a:bodyPr/>
                    <a:lstStyle/>
                    <a:p>
                      <a:r>
                        <a:rPr lang="en-US" sz="1200">
                          <a:highlight>
                            <a:srgbClr val="00FF00"/>
                          </a:highlight>
                        </a:rPr>
                        <a:t>255.255.255.248</a:t>
                      </a:r>
                    </a:p>
                  </a:txBody>
                  <a:tcPr/>
                </a:tc>
                <a:tc>
                  <a:txBody>
                    <a:bodyPr/>
                    <a:lstStyle/>
                    <a:p>
                      <a:r>
                        <a:rPr lang="en-US" sz="1200">
                          <a:highlight>
                            <a:srgbClr val="FFFF00"/>
                          </a:highlight>
                        </a:rPr>
                        <a:t>NA</a:t>
                      </a:r>
                    </a:p>
                  </a:txBody>
                  <a:tcPr/>
                </a:tc>
                <a:extLst>
                  <a:ext uri="{0D108BD9-81ED-4DB2-BD59-A6C34878D82A}">
                    <a16:rowId xmlns:a16="http://schemas.microsoft.com/office/drawing/2014/main" val="1815021492"/>
                  </a:ext>
                </a:extLst>
              </a:tr>
              <a:tr h="370840">
                <a:tc>
                  <a:txBody>
                    <a:bodyPr/>
                    <a:lstStyle/>
                    <a:p>
                      <a:pPr algn="ctr"/>
                      <a:r>
                        <a:rPr lang="en-US" sz="1200">
                          <a:highlight>
                            <a:srgbClr val="FFFF00"/>
                          </a:highlight>
                        </a:rPr>
                        <a:t>PC0</a:t>
                      </a:r>
                    </a:p>
                  </a:txBody>
                  <a:tcPr/>
                </a:tc>
                <a:tc>
                  <a:txBody>
                    <a:bodyPr/>
                    <a:lstStyle/>
                    <a:p>
                      <a:r>
                        <a:rPr lang="en-US" sz="1200">
                          <a:highlight>
                            <a:srgbClr val="FFFF00"/>
                          </a:highlight>
                        </a:rPr>
                        <a:t>192.168.1.10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255.255.255.248</a:t>
                      </a:r>
                    </a:p>
                  </a:txBody>
                  <a:tcPr/>
                </a:tc>
                <a:tc>
                  <a:txBody>
                    <a:bodyPr/>
                    <a:lstStyle/>
                    <a:p>
                      <a:r>
                        <a:rPr lang="en-US" sz="1200">
                          <a:highlight>
                            <a:srgbClr val="FFFF00"/>
                          </a:highlight>
                        </a:rPr>
                        <a:t>192.168.1.9</a:t>
                      </a:r>
                    </a:p>
                  </a:txBody>
                  <a:tcPr/>
                </a:tc>
                <a:extLst>
                  <a:ext uri="{0D108BD9-81ED-4DB2-BD59-A6C34878D82A}">
                    <a16:rowId xmlns:a16="http://schemas.microsoft.com/office/drawing/2014/main" val="3346604634"/>
                  </a:ext>
                </a:extLst>
              </a:tr>
              <a:tr h="370840">
                <a:tc>
                  <a:txBody>
                    <a:bodyPr/>
                    <a:lstStyle/>
                    <a:p>
                      <a:pPr algn="ctr"/>
                      <a:r>
                        <a:rPr lang="en-US" sz="1200">
                          <a:highlight>
                            <a:srgbClr val="FFFF00"/>
                          </a:highlight>
                        </a:rPr>
                        <a:t>PC1</a:t>
                      </a:r>
                    </a:p>
                  </a:txBody>
                  <a:tcPr/>
                </a:tc>
                <a:tc>
                  <a:txBody>
                    <a:bodyPr/>
                    <a:lstStyle/>
                    <a:p>
                      <a:r>
                        <a:rPr lang="en-US" sz="1200">
                          <a:highlight>
                            <a:srgbClr val="FFFF00"/>
                          </a:highlight>
                        </a:rPr>
                        <a:t>192.168.1.11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255.255.255.248</a:t>
                      </a:r>
                    </a:p>
                  </a:txBody>
                  <a:tcPr/>
                </a:tc>
                <a:tc>
                  <a:txBody>
                    <a:bodyPr/>
                    <a:lstStyle/>
                    <a:p>
                      <a:r>
                        <a:rPr lang="en-US" sz="1200">
                          <a:highlight>
                            <a:srgbClr val="FFFF00"/>
                          </a:highlight>
                        </a:rPr>
                        <a:t>192.168.1.9</a:t>
                      </a:r>
                    </a:p>
                  </a:txBody>
                  <a:tcPr/>
                </a:tc>
                <a:extLst>
                  <a:ext uri="{0D108BD9-81ED-4DB2-BD59-A6C34878D82A}">
                    <a16:rowId xmlns:a16="http://schemas.microsoft.com/office/drawing/2014/main" val="2711720781"/>
                  </a:ext>
                </a:extLst>
              </a:tr>
              <a:tr h="370840">
                <a:tc>
                  <a:txBody>
                    <a:bodyPr/>
                    <a:lstStyle/>
                    <a:p>
                      <a:pPr algn="ctr"/>
                      <a:r>
                        <a:rPr lang="en-US" sz="1200"/>
                        <a:t>Fe0 của R1</a:t>
                      </a:r>
                    </a:p>
                  </a:txBody>
                  <a:tcPr/>
                </a:tc>
                <a:tc>
                  <a:txBody>
                    <a:bodyPr/>
                    <a:lstStyle/>
                    <a:p>
                      <a:r>
                        <a:rPr lang="en-US" sz="1200"/>
                        <a:t>192.168.1.17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1184210493"/>
                  </a:ext>
                </a:extLst>
              </a:tr>
              <a:tr h="370840">
                <a:tc>
                  <a:txBody>
                    <a:bodyPr/>
                    <a:lstStyle/>
                    <a:p>
                      <a:pPr algn="ctr"/>
                      <a:r>
                        <a:rPr lang="en-US" sz="1200"/>
                        <a:t>PC2</a:t>
                      </a:r>
                    </a:p>
                  </a:txBody>
                  <a:tcPr/>
                </a:tc>
                <a:tc>
                  <a:txBody>
                    <a:bodyPr/>
                    <a:lstStyle/>
                    <a:p>
                      <a:r>
                        <a:rPr lang="en-US" sz="1200"/>
                        <a:t>192.168.1.18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192.168.1.17</a:t>
                      </a:r>
                    </a:p>
                  </a:txBody>
                  <a:tcPr/>
                </a:tc>
                <a:extLst>
                  <a:ext uri="{0D108BD9-81ED-4DB2-BD59-A6C34878D82A}">
                    <a16:rowId xmlns:a16="http://schemas.microsoft.com/office/drawing/2014/main" val="2483879633"/>
                  </a:ext>
                </a:extLst>
              </a:tr>
              <a:tr h="370840">
                <a:tc>
                  <a:txBody>
                    <a:bodyPr/>
                    <a:lstStyle/>
                    <a:p>
                      <a:pPr algn="ctr"/>
                      <a:r>
                        <a:rPr lang="en-US" sz="1200"/>
                        <a:t>PC3</a:t>
                      </a:r>
                    </a:p>
                  </a:txBody>
                  <a:tcPr/>
                </a:tc>
                <a:tc>
                  <a:txBody>
                    <a:bodyPr/>
                    <a:lstStyle/>
                    <a:p>
                      <a:r>
                        <a:rPr lang="en-US" sz="1200"/>
                        <a:t>192.168.1.19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192.168.1.17</a:t>
                      </a:r>
                    </a:p>
                  </a:txBody>
                  <a:tcPr/>
                </a:tc>
                <a:extLst>
                  <a:ext uri="{0D108BD9-81ED-4DB2-BD59-A6C34878D82A}">
                    <a16:rowId xmlns:a16="http://schemas.microsoft.com/office/drawing/2014/main" val="3316651688"/>
                  </a:ext>
                </a:extLst>
              </a:tr>
              <a:tr h="370840">
                <a:tc>
                  <a:txBody>
                    <a:bodyPr/>
                    <a:lstStyle/>
                    <a:p>
                      <a:pPr algn="ctr"/>
                      <a:r>
                        <a:rPr lang="en-US" sz="1200">
                          <a:highlight>
                            <a:srgbClr val="FFFF00"/>
                          </a:highlight>
                        </a:rPr>
                        <a:t>Fe0 của R2</a:t>
                      </a:r>
                    </a:p>
                  </a:txBody>
                  <a:tcPr/>
                </a:tc>
                <a:tc>
                  <a:txBody>
                    <a:bodyPr/>
                    <a:lstStyle/>
                    <a:p>
                      <a:r>
                        <a:rPr lang="en-US" sz="1200">
                          <a:highlight>
                            <a:srgbClr val="FFFF00"/>
                          </a:highlight>
                        </a:rPr>
                        <a:t>192.168.1.25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NA</a:t>
                      </a:r>
                    </a:p>
                  </a:txBody>
                  <a:tcPr/>
                </a:tc>
                <a:extLst>
                  <a:ext uri="{0D108BD9-81ED-4DB2-BD59-A6C34878D82A}">
                    <a16:rowId xmlns:a16="http://schemas.microsoft.com/office/drawing/2014/main" val="2243572158"/>
                  </a:ext>
                </a:extLst>
              </a:tr>
              <a:tr h="370840">
                <a:tc>
                  <a:txBody>
                    <a:bodyPr/>
                    <a:lstStyle/>
                    <a:p>
                      <a:pPr algn="ctr"/>
                      <a:r>
                        <a:rPr lang="en-US" sz="1200">
                          <a:highlight>
                            <a:srgbClr val="FFFF00"/>
                          </a:highlight>
                        </a:rPr>
                        <a:t>PC4</a:t>
                      </a:r>
                    </a:p>
                  </a:txBody>
                  <a:tcPr/>
                </a:tc>
                <a:tc>
                  <a:txBody>
                    <a:bodyPr/>
                    <a:lstStyle/>
                    <a:p>
                      <a:r>
                        <a:rPr lang="en-US" sz="1200">
                          <a:highlight>
                            <a:srgbClr val="FFFF00"/>
                          </a:highlight>
                        </a:rPr>
                        <a:t>192.168.1.26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255.255.255.248</a:t>
                      </a:r>
                    </a:p>
                  </a:txBody>
                  <a:tcPr/>
                </a:tc>
                <a:tc>
                  <a:txBody>
                    <a:bodyPr/>
                    <a:lstStyle/>
                    <a:p>
                      <a:r>
                        <a:rPr lang="en-US" sz="1200">
                          <a:highlight>
                            <a:srgbClr val="FFFF00"/>
                          </a:highlight>
                        </a:rPr>
                        <a:t>192.168.1.25</a:t>
                      </a:r>
                    </a:p>
                  </a:txBody>
                  <a:tcPr/>
                </a:tc>
                <a:extLst>
                  <a:ext uri="{0D108BD9-81ED-4DB2-BD59-A6C34878D82A}">
                    <a16:rowId xmlns:a16="http://schemas.microsoft.com/office/drawing/2014/main" val="1545796205"/>
                  </a:ext>
                </a:extLst>
              </a:tr>
              <a:tr h="370840">
                <a:tc>
                  <a:txBody>
                    <a:bodyPr/>
                    <a:lstStyle/>
                    <a:p>
                      <a:pPr algn="ctr"/>
                      <a:r>
                        <a:rPr lang="en-US" sz="1200">
                          <a:highlight>
                            <a:srgbClr val="FFFF00"/>
                          </a:highlight>
                        </a:rPr>
                        <a:t>PC5</a:t>
                      </a:r>
                    </a:p>
                  </a:txBody>
                  <a:tcPr/>
                </a:tc>
                <a:tc>
                  <a:txBody>
                    <a:bodyPr/>
                    <a:lstStyle/>
                    <a:p>
                      <a:r>
                        <a:rPr lang="en-US" sz="1200">
                          <a:highlight>
                            <a:srgbClr val="FFFF00"/>
                          </a:highlight>
                        </a:rPr>
                        <a:t>192.168.1.27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255.255.255.248</a:t>
                      </a:r>
                    </a:p>
                  </a:txBody>
                  <a:tcPr/>
                </a:tc>
                <a:tc>
                  <a:txBody>
                    <a:bodyPr/>
                    <a:lstStyle/>
                    <a:p>
                      <a:r>
                        <a:rPr lang="en-US" sz="1200">
                          <a:highlight>
                            <a:srgbClr val="FFFF00"/>
                          </a:highlight>
                        </a:rPr>
                        <a:t>192.168.1.25</a:t>
                      </a:r>
                    </a:p>
                  </a:txBody>
                  <a:tcPr/>
                </a:tc>
                <a:extLst>
                  <a:ext uri="{0D108BD9-81ED-4DB2-BD59-A6C34878D82A}">
                    <a16:rowId xmlns:a16="http://schemas.microsoft.com/office/drawing/2014/main" val="3832297037"/>
                  </a:ext>
                </a:extLst>
              </a:tr>
              <a:tr h="370840">
                <a:tc>
                  <a:txBody>
                    <a:bodyPr/>
                    <a:lstStyle/>
                    <a:p>
                      <a:pPr algn="ctr"/>
                      <a:r>
                        <a:rPr lang="en-US" sz="1200"/>
                        <a:t>S0/0 của R0</a:t>
                      </a:r>
                    </a:p>
                  </a:txBody>
                  <a:tcPr/>
                </a:tc>
                <a:tc>
                  <a:txBody>
                    <a:bodyPr/>
                    <a:lstStyle/>
                    <a:p>
                      <a:r>
                        <a:rPr lang="en-US" sz="1200"/>
                        <a:t>192.168.1.33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792802234"/>
                  </a:ext>
                </a:extLst>
              </a:tr>
              <a:tr h="370840">
                <a:tc>
                  <a:txBody>
                    <a:bodyPr/>
                    <a:lstStyle/>
                    <a:p>
                      <a:pPr algn="ctr"/>
                      <a:r>
                        <a:rPr lang="en-US" sz="1200"/>
                        <a:t>S0/0 của R1</a:t>
                      </a:r>
                    </a:p>
                  </a:txBody>
                  <a:tcPr/>
                </a:tc>
                <a:tc>
                  <a:txBody>
                    <a:bodyPr/>
                    <a:lstStyle/>
                    <a:p>
                      <a:r>
                        <a:rPr lang="en-US" sz="1200"/>
                        <a:t>192.168.1.34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3470666297"/>
                  </a:ext>
                </a:extLst>
              </a:tr>
              <a:tr h="370840">
                <a:tc>
                  <a:txBody>
                    <a:bodyPr/>
                    <a:lstStyle/>
                    <a:p>
                      <a:pPr algn="ctr"/>
                      <a:r>
                        <a:rPr lang="en-US" sz="1200">
                          <a:highlight>
                            <a:srgbClr val="FFFF00"/>
                          </a:highlight>
                        </a:rPr>
                        <a:t>S0/1 của R1</a:t>
                      </a:r>
                    </a:p>
                  </a:txBody>
                  <a:tcPr/>
                </a:tc>
                <a:tc>
                  <a:txBody>
                    <a:bodyPr/>
                    <a:lstStyle/>
                    <a:p>
                      <a:r>
                        <a:rPr lang="en-US" sz="1200">
                          <a:highlight>
                            <a:srgbClr val="FFFF00"/>
                          </a:highlight>
                        </a:rPr>
                        <a:t>192.168.1.41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255.255.255.248</a:t>
                      </a:r>
                    </a:p>
                  </a:txBody>
                  <a:tcPr/>
                </a:tc>
                <a:tc>
                  <a:txBody>
                    <a:bodyPr/>
                    <a:lstStyle/>
                    <a:p>
                      <a:r>
                        <a:rPr lang="en-US" sz="1200">
                          <a:highlight>
                            <a:srgbClr val="FFFF00"/>
                          </a:highlight>
                        </a:rPr>
                        <a:t>NA</a:t>
                      </a:r>
                    </a:p>
                  </a:txBody>
                  <a:tcPr/>
                </a:tc>
                <a:extLst>
                  <a:ext uri="{0D108BD9-81ED-4DB2-BD59-A6C34878D82A}">
                    <a16:rowId xmlns:a16="http://schemas.microsoft.com/office/drawing/2014/main" val="2972811180"/>
                  </a:ext>
                </a:extLst>
              </a:tr>
              <a:tr h="370840">
                <a:tc>
                  <a:txBody>
                    <a:bodyPr/>
                    <a:lstStyle/>
                    <a:p>
                      <a:pPr algn="ctr"/>
                      <a:r>
                        <a:rPr lang="en-US" sz="1200">
                          <a:highlight>
                            <a:srgbClr val="FFFF00"/>
                          </a:highlight>
                        </a:rPr>
                        <a:t>S0/0 của R2</a:t>
                      </a:r>
                    </a:p>
                  </a:txBody>
                  <a:tcPr/>
                </a:tc>
                <a:tc>
                  <a:txBody>
                    <a:bodyPr/>
                    <a:lstStyle/>
                    <a:p>
                      <a:r>
                        <a:rPr lang="en-US" sz="1200">
                          <a:highlight>
                            <a:srgbClr val="FFFF00"/>
                          </a:highlight>
                        </a:rPr>
                        <a:t>192.168.1.42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ighlight>
                            <a:srgbClr val="FFFF00"/>
                          </a:highlight>
                        </a:rPr>
                        <a:t>255.255.255.248</a:t>
                      </a:r>
                    </a:p>
                  </a:txBody>
                  <a:tcPr/>
                </a:tc>
                <a:tc>
                  <a:txBody>
                    <a:bodyPr/>
                    <a:lstStyle/>
                    <a:p>
                      <a:r>
                        <a:rPr lang="en-US" sz="1200">
                          <a:highlight>
                            <a:srgbClr val="FFFF00"/>
                          </a:highlight>
                        </a:rPr>
                        <a:t>NA</a:t>
                      </a:r>
                    </a:p>
                  </a:txBody>
                  <a:tcPr/>
                </a:tc>
                <a:extLst>
                  <a:ext uri="{0D108BD9-81ED-4DB2-BD59-A6C34878D82A}">
                    <a16:rowId xmlns:a16="http://schemas.microsoft.com/office/drawing/2014/main" val="568147797"/>
                  </a:ext>
                </a:extLst>
              </a:tr>
            </a:tbl>
          </a:graphicData>
        </a:graphic>
      </p:graphicFrame>
      <p:sp>
        <p:nvSpPr>
          <p:cNvPr id="5" name="Rectangle 3">
            <a:extLst>
              <a:ext uri="{FF2B5EF4-FFF2-40B4-BE49-F238E27FC236}">
                <a16:creationId xmlns:a16="http://schemas.microsoft.com/office/drawing/2014/main" id="{9C74CDCD-0681-48AC-BE84-BB741D9FC348}"/>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a:extLst>
              <a:ext uri="{FF2B5EF4-FFF2-40B4-BE49-F238E27FC236}">
                <a16:creationId xmlns:a16="http://schemas.microsoft.com/office/drawing/2014/main" id="{A8DA5E85-CED9-443B-A89E-BC305BE9AF58}"/>
              </a:ext>
            </a:extLst>
          </p:cNvPr>
          <p:cNvPicPr>
            <a:picLocks noChangeAspect="1"/>
          </p:cNvPicPr>
          <p:nvPr/>
        </p:nvPicPr>
        <p:blipFill>
          <a:blip r:embed="rId2"/>
          <a:stretch>
            <a:fillRect/>
          </a:stretch>
        </p:blipFill>
        <p:spPr>
          <a:xfrm>
            <a:off x="8686799" y="1676400"/>
            <a:ext cx="5048250" cy="2562225"/>
          </a:xfrm>
          <a:prstGeom prst="rect">
            <a:avLst/>
          </a:prstGeom>
        </p:spPr>
      </p:pic>
    </p:spTree>
    <p:extLst>
      <p:ext uri="{BB962C8B-B14F-4D97-AF65-F5344CB8AC3E}">
        <p14:creationId xmlns:p14="http://schemas.microsoft.com/office/powerpoint/2010/main" val="3239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en-US" sz="1600" kern="0">
                <a:solidFill>
                  <a:schemeClr val="folHlink"/>
                </a:solidFill>
                <a:cs typeface="+mn-cs"/>
              </a:rPr>
              <a:t>Nguyên lý hoạt động chung của mạng truyền thông</a:t>
            </a:r>
          </a:p>
          <a:p>
            <a:pPr>
              <a:lnSpc>
                <a:spcPct val="135000"/>
              </a:lnSpc>
              <a:spcBef>
                <a:spcPct val="35000"/>
              </a:spcBef>
              <a:buClr>
                <a:schemeClr val="accent2"/>
              </a:buClr>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cơ bản:</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“Chức năng tổng thể”: Mạng thực hiện chức năng tổng thể là trao đổi thông tin người dùng từ Nguồn tớ Đích.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Để thực hiện Chức năng tổng thể, hệ thống mạng cần chia nhỏ ra nhiều chức năng nhỏ gọi là “Thực thể chức năng”</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 </a:t>
            </a:r>
            <a:r>
              <a:rPr lang="en-US" sz="1600" kern="0">
                <a:solidFill>
                  <a:schemeClr val="folHlink"/>
                </a:solidFill>
              </a:rPr>
              <a:t>“Thực thể chức năng” được thực hiện bởi 01 Giao thức </a:t>
            </a:r>
            <a:r>
              <a:rPr lang="en-US" sz="1600" kern="0">
                <a:solidFill>
                  <a:schemeClr val="folHlink"/>
                </a:solidFill>
                <a:highlight>
                  <a:srgbClr val="FFFF00"/>
                </a:highlight>
              </a:rPr>
              <a:t>(Protocol)</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“Protocol” là tập các định nghĩa về Khuôn dạng bản tin và cách thức trao đổi bản tin giữa 02 phần tử</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4" name="Rectangle 4">
            <a:extLst>
              <a:ext uri="{FF2B5EF4-FFF2-40B4-BE49-F238E27FC236}">
                <a16:creationId xmlns:a16="http://schemas.microsoft.com/office/drawing/2014/main" id="{8C54DF72-9CEE-4E1D-B685-A377E722DEAC}"/>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616272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E82C1CC-A455-4EC4-8FFD-61F84678DA6E}"/>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Input	192	.168	.1	.9	(Địa chỉ IP)</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Control	255	.255	.255	.248	(Subnet Mask)</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Output	192	.168	.1	.8	(Subnet ID)</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743969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Quá trình Subneting chia dải địa chỉ ban đầu thành các dải địa chỉ mạng con có độ dài như nhau</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Trong thực tế số Host là không đồng đều</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Ví dụ: Sủ dụng giải địa chỉ 192.168.1.0/24 để gán cho các phần tử </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min = 3</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max = 2</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542545" y="3048000"/>
            <a:ext cx="6527540" cy="3581400"/>
          </a:xfrm>
          <a:prstGeom prst="rect">
            <a:avLst/>
          </a:prstGeom>
        </p:spPr>
      </p:pic>
      <p:sp>
        <p:nvSpPr>
          <p:cNvPr id="4" name="Oval 3">
            <a:extLst>
              <a:ext uri="{FF2B5EF4-FFF2-40B4-BE49-F238E27FC236}">
                <a16:creationId xmlns:a16="http://schemas.microsoft.com/office/drawing/2014/main" id="{EF5A3284-2AC9-4047-B07F-955AFB4738D5}"/>
              </a:ext>
            </a:extLst>
          </p:cNvPr>
          <p:cNvSpPr/>
          <p:nvPr/>
        </p:nvSpPr>
        <p:spPr>
          <a:xfrm>
            <a:off x="2209800" y="3581400"/>
            <a:ext cx="190500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2202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1: 192.168.1.32/</a:t>
            </a:r>
            <a:r>
              <a:rPr lang="en-US" sz="1400" kern="0">
                <a:solidFill>
                  <a:srgbClr val="FF0000"/>
                </a:solidFill>
                <a:cs typeface="+mn-cs"/>
                <a:sym typeface="Wingdings" panose="05000000000000000000" pitchFamily="2" charset="2"/>
              </a:rPr>
              <a:t>27 (192.168.1.32 -&gt; 192.168.1.63)</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2: 192.168.1.64/</a:t>
            </a:r>
            <a:r>
              <a:rPr lang="en-US" sz="1400" kern="0">
                <a:solidFill>
                  <a:srgbClr val="FF0000"/>
                </a:solidFill>
                <a:cs typeface="+mn-cs"/>
                <a:sym typeface="Wingdings" panose="05000000000000000000" pitchFamily="2" charset="2"/>
              </a:rPr>
              <a:t>26</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3:  192.168.1.128/</a:t>
            </a:r>
            <a:r>
              <a:rPr lang="en-US" sz="1400" kern="0">
                <a:solidFill>
                  <a:srgbClr val="FF0000"/>
                </a:solidFill>
                <a:cs typeface="+mn-cs"/>
                <a:sym typeface="Wingdings" panose="05000000000000000000" pitchFamily="2" charset="2"/>
              </a:rPr>
              <a:t>26</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4: 192.168.1.192/</a:t>
            </a:r>
            <a:r>
              <a:rPr lang="en-US" sz="1400" kern="0">
                <a:solidFill>
                  <a:srgbClr val="FF0000"/>
                </a:solidFill>
                <a:cs typeface="+mn-cs"/>
                <a:sym typeface="Wingdings" panose="05000000000000000000" pitchFamily="2" charset="2"/>
              </a:rPr>
              <a:t>28</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5: 192.168.1.208/</a:t>
            </a:r>
            <a:r>
              <a:rPr lang="en-US" sz="1400" kern="0">
                <a:solidFill>
                  <a:srgbClr val="FF0000"/>
                </a:solidFill>
                <a:cs typeface="+mn-cs"/>
                <a:sym typeface="Wingdings" panose="05000000000000000000" pitchFamily="2" charset="2"/>
              </a:rPr>
              <a:t>28</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600200" y="3167737"/>
            <a:ext cx="5657369" cy="3103972"/>
          </a:xfrm>
          <a:prstGeom prst="rect">
            <a:avLst/>
          </a:prstGeom>
        </p:spPr>
      </p:pic>
      <p:cxnSp>
        <p:nvCxnSpPr>
          <p:cNvPr id="6" name="Straight Connector 5">
            <a:extLst>
              <a:ext uri="{FF2B5EF4-FFF2-40B4-BE49-F238E27FC236}">
                <a16:creationId xmlns:a16="http://schemas.microsoft.com/office/drawing/2014/main" id="{563118EA-0188-466D-9C7F-5184AA71827F}"/>
              </a:ext>
            </a:extLst>
          </p:cNvPr>
          <p:cNvCxnSpPr>
            <a:cxnSpLocks/>
          </p:cNvCxnSpPr>
          <p:nvPr/>
        </p:nvCxnSpPr>
        <p:spPr>
          <a:xfrm flipV="1">
            <a:off x="4038600" y="2057400"/>
            <a:ext cx="45720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7BC6B5-5565-426D-86AB-4F76AF1A895D}"/>
              </a:ext>
            </a:extLst>
          </p:cNvPr>
          <p:cNvCxnSpPr/>
          <p:nvPr/>
        </p:nvCxnSpPr>
        <p:spPr>
          <a:xfrm>
            <a:off x="4038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6CA355-7B4B-4480-B940-66F35FFC0597}"/>
              </a:ext>
            </a:extLst>
          </p:cNvPr>
          <p:cNvCxnSpPr/>
          <p:nvPr/>
        </p:nvCxnSpPr>
        <p:spPr>
          <a:xfrm>
            <a:off x="8610600" y="1905000"/>
            <a:ext cx="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E70C0D-4CD9-460E-A8C0-6B344377C9B7}"/>
              </a:ext>
            </a:extLst>
          </p:cNvPr>
          <p:cNvSpPr txBox="1"/>
          <p:nvPr/>
        </p:nvSpPr>
        <p:spPr>
          <a:xfrm>
            <a:off x="3428767" y="1644650"/>
            <a:ext cx="1402948" cy="369332"/>
          </a:xfrm>
          <a:prstGeom prst="rect">
            <a:avLst/>
          </a:prstGeom>
          <a:noFill/>
        </p:spPr>
        <p:txBody>
          <a:bodyPr wrap="none" rtlCol="0">
            <a:spAutoFit/>
          </a:bodyPr>
          <a:lstStyle/>
          <a:p>
            <a:r>
              <a:rPr lang="en-US"/>
              <a:t>192.168.1.0</a:t>
            </a:r>
          </a:p>
        </p:txBody>
      </p:sp>
      <p:sp>
        <p:nvSpPr>
          <p:cNvPr id="13" name="TextBox 12">
            <a:extLst>
              <a:ext uri="{FF2B5EF4-FFF2-40B4-BE49-F238E27FC236}">
                <a16:creationId xmlns:a16="http://schemas.microsoft.com/office/drawing/2014/main" id="{06799266-14DB-470A-8F32-9A9563BAABA9}"/>
              </a:ext>
            </a:extLst>
          </p:cNvPr>
          <p:cNvSpPr txBox="1"/>
          <p:nvPr/>
        </p:nvSpPr>
        <p:spPr>
          <a:xfrm>
            <a:off x="7680526" y="1453634"/>
            <a:ext cx="1659429" cy="369332"/>
          </a:xfrm>
          <a:prstGeom prst="rect">
            <a:avLst/>
          </a:prstGeom>
          <a:noFill/>
        </p:spPr>
        <p:txBody>
          <a:bodyPr wrap="none" rtlCol="0">
            <a:spAutoFit/>
          </a:bodyPr>
          <a:lstStyle/>
          <a:p>
            <a:r>
              <a:rPr lang="en-US"/>
              <a:t>192.168.1.255</a:t>
            </a:r>
          </a:p>
        </p:txBody>
      </p:sp>
      <p:cxnSp>
        <p:nvCxnSpPr>
          <p:cNvPr id="14" name="Straight Connector 13">
            <a:extLst>
              <a:ext uri="{FF2B5EF4-FFF2-40B4-BE49-F238E27FC236}">
                <a16:creationId xmlns:a16="http://schemas.microsoft.com/office/drawing/2014/main" id="{45746B45-34B8-4645-8E56-746A66AB00AF}"/>
              </a:ext>
            </a:extLst>
          </p:cNvPr>
          <p:cNvCxnSpPr/>
          <p:nvPr/>
        </p:nvCxnSpPr>
        <p:spPr>
          <a:xfrm>
            <a:off x="6400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2144F6-E215-44A2-BACA-6DB2A325EBE7}"/>
              </a:ext>
            </a:extLst>
          </p:cNvPr>
          <p:cNvCxnSpPr/>
          <p:nvPr/>
        </p:nvCxnSpPr>
        <p:spPr>
          <a:xfrm>
            <a:off x="5257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DFE76B2-FA76-4634-AA0A-54B1B5187F0F}"/>
              </a:ext>
            </a:extLst>
          </p:cNvPr>
          <p:cNvCxnSpPr/>
          <p:nvPr/>
        </p:nvCxnSpPr>
        <p:spPr>
          <a:xfrm>
            <a:off x="7467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B60B74-A9AA-40C0-B5C6-8927D5F2271F}"/>
              </a:ext>
            </a:extLst>
          </p:cNvPr>
          <p:cNvSpPr txBox="1"/>
          <p:nvPr/>
        </p:nvSpPr>
        <p:spPr>
          <a:xfrm>
            <a:off x="4941046" y="2337157"/>
            <a:ext cx="954107" cy="369332"/>
          </a:xfrm>
          <a:prstGeom prst="rect">
            <a:avLst/>
          </a:prstGeom>
          <a:noFill/>
        </p:spPr>
        <p:txBody>
          <a:bodyPr wrap="none" rtlCol="0">
            <a:spAutoFit/>
          </a:bodyPr>
          <a:lstStyle/>
          <a:p>
            <a:r>
              <a:rPr lang="en-US"/>
              <a:t>1.64/26</a:t>
            </a:r>
          </a:p>
        </p:txBody>
      </p:sp>
      <p:sp>
        <p:nvSpPr>
          <p:cNvPr id="18" name="TextBox 17">
            <a:extLst>
              <a:ext uri="{FF2B5EF4-FFF2-40B4-BE49-F238E27FC236}">
                <a16:creationId xmlns:a16="http://schemas.microsoft.com/office/drawing/2014/main" id="{4BEC96C8-31A1-41A0-9651-5042235C505D}"/>
              </a:ext>
            </a:extLst>
          </p:cNvPr>
          <p:cNvSpPr txBox="1"/>
          <p:nvPr/>
        </p:nvSpPr>
        <p:spPr>
          <a:xfrm>
            <a:off x="6084046" y="1487527"/>
            <a:ext cx="1082348" cy="369332"/>
          </a:xfrm>
          <a:prstGeom prst="rect">
            <a:avLst/>
          </a:prstGeom>
          <a:noFill/>
        </p:spPr>
        <p:txBody>
          <a:bodyPr wrap="none" rtlCol="0">
            <a:spAutoFit/>
          </a:bodyPr>
          <a:lstStyle/>
          <a:p>
            <a:r>
              <a:rPr lang="en-US"/>
              <a:t>1.128/26</a:t>
            </a:r>
          </a:p>
        </p:txBody>
      </p:sp>
      <p:sp>
        <p:nvSpPr>
          <p:cNvPr id="19" name="TextBox 18">
            <a:extLst>
              <a:ext uri="{FF2B5EF4-FFF2-40B4-BE49-F238E27FC236}">
                <a16:creationId xmlns:a16="http://schemas.microsoft.com/office/drawing/2014/main" id="{216BE55A-999E-4F35-9DF2-BC9FB0FA6FBE}"/>
              </a:ext>
            </a:extLst>
          </p:cNvPr>
          <p:cNvSpPr txBox="1"/>
          <p:nvPr/>
        </p:nvSpPr>
        <p:spPr>
          <a:xfrm>
            <a:off x="7162800" y="2286000"/>
            <a:ext cx="1082348" cy="369332"/>
          </a:xfrm>
          <a:prstGeom prst="rect">
            <a:avLst/>
          </a:prstGeom>
          <a:noFill/>
        </p:spPr>
        <p:txBody>
          <a:bodyPr wrap="none" rtlCol="0">
            <a:spAutoFit/>
          </a:bodyPr>
          <a:lstStyle/>
          <a:p>
            <a:r>
              <a:rPr lang="en-US"/>
              <a:t>1.192/26</a:t>
            </a:r>
          </a:p>
        </p:txBody>
      </p:sp>
      <p:sp>
        <p:nvSpPr>
          <p:cNvPr id="21" name="TextBox 20">
            <a:extLst>
              <a:ext uri="{FF2B5EF4-FFF2-40B4-BE49-F238E27FC236}">
                <a16:creationId xmlns:a16="http://schemas.microsoft.com/office/drawing/2014/main" id="{87652ACB-8B29-4EA0-A8F7-26A2048BE442}"/>
              </a:ext>
            </a:extLst>
          </p:cNvPr>
          <p:cNvSpPr txBox="1"/>
          <p:nvPr/>
        </p:nvSpPr>
        <p:spPr>
          <a:xfrm>
            <a:off x="5410210" y="1723747"/>
            <a:ext cx="902811" cy="369332"/>
          </a:xfrm>
          <a:prstGeom prst="rect">
            <a:avLst/>
          </a:prstGeom>
          <a:noFill/>
        </p:spPr>
        <p:txBody>
          <a:bodyPr wrap="none" rtlCol="0">
            <a:spAutoFit/>
          </a:bodyPr>
          <a:lstStyle/>
          <a:p>
            <a:r>
              <a:rPr lang="en-US"/>
              <a:t>N: 31H</a:t>
            </a:r>
          </a:p>
        </p:txBody>
      </p:sp>
      <p:sp>
        <p:nvSpPr>
          <p:cNvPr id="22" name="TextBox 21">
            <a:extLst>
              <a:ext uri="{FF2B5EF4-FFF2-40B4-BE49-F238E27FC236}">
                <a16:creationId xmlns:a16="http://schemas.microsoft.com/office/drawing/2014/main" id="{0548D0EE-735F-4290-AB22-F99C40F59856}"/>
              </a:ext>
            </a:extLst>
          </p:cNvPr>
          <p:cNvSpPr txBox="1"/>
          <p:nvPr/>
        </p:nvSpPr>
        <p:spPr>
          <a:xfrm>
            <a:off x="6429652" y="1689695"/>
            <a:ext cx="902811" cy="369332"/>
          </a:xfrm>
          <a:prstGeom prst="rect">
            <a:avLst/>
          </a:prstGeom>
          <a:noFill/>
        </p:spPr>
        <p:txBody>
          <a:bodyPr wrap="none" rtlCol="0">
            <a:spAutoFit/>
          </a:bodyPr>
          <a:lstStyle/>
          <a:p>
            <a:r>
              <a:rPr lang="en-US"/>
              <a:t>N: 41H</a:t>
            </a:r>
          </a:p>
        </p:txBody>
      </p:sp>
      <p:cxnSp>
        <p:nvCxnSpPr>
          <p:cNvPr id="23" name="Straight Connector 22">
            <a:extLst>
              <a:ext uri="{FF2B5EF4-FFF2-40B4-BE49-F238E27FC236}">
                <a16:creationId xmlns:a16="http://schemas.microsoft.com/office/drawing/2014/main" id="{972E19DC-4AA8-4BB4-A3F7-BA34201C5F8F}"/>
              </a:ext>
            </a:extLst>
          </p:cNvPr>
          <p:cNvCxnSpPr/>
          <p:nvPr/>
        </p:nvCxnSpPr>
        <p:spPr>
          <a:xfrm>
            <a:off x="46482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C98857-5C6B-494F-B33A-ED35616A2370}"/>
              </a:ext>
            </a:extLst>
          </p:cNvPr>
          <p:cNvSpPr txBox="1"/>
          <p:nvPr/>
        </p:nvSpPr>
        <p:spPr>
          <a:xfrm>
            <a:off x="4038600" y="2197021"/>
            <a:ext cx="954107" cy="369332"/>
          </a:xfrm>
          <a:prstGeom prst="rect">
            <a:avLst/>
          </a:prstGeom>
          <a:noFill/>
        </p:spPr>
        <p:txBody>
          <a:bodyPr wrap="none" rtlCol="0">
            <a:spAutoFit/>
          </a:bodyPr>
          <a:lstStyle/>
          <a:p>
            <a:r>
              <a:rPr lang="en-US"/>
              <a:t>1.32/27</a:t>
            </a:r>
          </a:p>
        </p:txBody>
      </p:sp>
      <p:sp>
        <p:nvSpPr>
          <p:cNvPr id="25" name="TextBox 24">
            <a:extLst>
              <a:ext uri="{FF2B5EF4-FFF2-40B4-BE49-F238E27FC236}">
                <a16:creationId xmlns:a16="http://schemas.microsoft.com/office/drawing/2014/main" id="{454DB0E2-6986-476D-B6A8-1543C452EEE0}"/>
              </a:ext>
            </a:extLst>
          </p:cNvPr>
          <p:cNvSpPr txBox="1"/>
          <p:nvPr/>
        </p:nvSpPr>
        <p:spPr>
          <a:xfrm>
            <a:off x="4597901" y="1778695"/>
            <a:ext cx="736099" cy="369332"/>
          </a:xfrm>
          <a:prstGeom prst="rect">
            <a:avLst/>
          </a:prstGeom>
          <a:noFill/>
        </p:spPr>
        <p:txBody>
          <a:bodyPr wrap="none" rtlCol="0">
            <a:spAutoFit/>
          </a:bodyPr>
          <a:lstStyle/>
          <a:p>
            <a:r>
              <a:rPr lang="en-US"/>
              <a:t>N: 20</a:t>
            </a:r>
          </a:p>
        </p:txBody>
      </p:sp>
      <p:cxnSp>
        <p:nvCxnSpPr>
          <p:cNvPr id="26" name="Straight Connector 25">
            <a:extLst>
              <a:ext uri="{FF2B5EF4-FFF2-40B4-BE49-F238E27FC236}">
                <a16:creationId xmlns:a16="http://schemas.microsoft.com/office/drawing/2014/main" id="{2316F1A6-18AF-4F71-A532-56EE6C79ACBA}"/>
              </a:ext>
            </a:extLst>
          </p:cNvPr>
          <p:cNvCxnSpPr>
            <a:cxnSpLocks/>
          </p:cNvCxnSpPr>
          <p:nvPr/>
        </p:nvCxnSpPr>
        <p:spPr>
          <a:xfrm>
            <a:off x="8077200" y="2071827"/>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DA7905-889B-4CC4-A0AF-BC7C21CB268A}"/>
              </a:ext>
            </a:extLst>
          </p:cNvPr>
          <p:cNvCxnSpPr>
            <a:cxnSpLocks/>
          </p:cNvCxnSpPr>
          <p:nvPr/>
        </p:nvCxnSpPr>
        <p:spPr>
          <a:xfrm>
            <a:off x="77724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EC33049-C52F-42E4-8268-B15B8CC433A5}"/>
              </a:ext>
            </a:extLst>
          </p:cNvPr>
          <p:cNvCxnSpPr>
            <a:cxnSpLocks/>
          </p:cNvCxnSpPr>
          <p:nvPr/>
        </p:nvCxnSpPr>
        <p:spPr>
          <a:xfrm>
            <a:off x="83820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3163770-911A-4772-9828-5F901E3BB11D}"/>
              </a:ext>
            </a:extLst>
          </p:cNvPr>
          <p:cNvSpPr txBox="1"/>
          <p:nvPr/>
        </p:nvSpPr>
        <p:spPr>
          <a:xfrm>
            <a:off x="1905000" y="6271709"/>
            <a:ext cx="696024" cy="276999"/>
          </a:xfrm>
          <a:prstGeom prst="rect">
            <a:avLst/>
          </a:prstGeom>
          <a:noFill/>
        </p:spPr>
        <p:txBody>
          <a:bodyPr wrap="none" rtlCol="0">
            <a:spAutoFit/>
          </a:bodyPr>
          <a:lstStyle/>
          <a:p>
            <a:r>
              <a:rPr lang="en-US" sz="1200"/>
              <a:t>1.34/27</a:t>
            </a:r>
          </a:p>
        </p:txBody>
      </p:sp>
      <p:sp>
        <p:nvSpPr>
          <p:cNvPr id="36" name="TextBox 35">
            <a:extLst>
              <a:ext uri="{FF2B5EF4-FFF2-40B4-BE49-F238E27FC236}">
                <a16:creationId xmlns:a16="http://schemas.microsoft.com/office/drawing/2014/main" id="{49C85266-4329-474F-9710-648AA4DD3F5A}"/>
              </a:ext>
            </a:extLst>
          </p:cNvPr>
          <p:cNvSpPr txBox="1"/>
          <p:nvPr/>
        </p:nvSpPr>
        <p:spPr>
          <a:xfrm>
            <a:off x="2133600" y="3757506"/>
            <a:ext cx="696024" cy="276999"/>
          </a:xfrm>
          <a:prstGeom prst="rect">
            <a:avLst/>
          </a:prstGeom>
          <a:noFill/>
        </p:spPr>
        <p:txBody>
          <a:bodyPr wrap="none" rtlCol="0">
            <a:spAutoFit/>
          </a:bodyPr>
          <a:lstStyle/>
          <a:p>
            <a:r>
              <a:rPr lang="en-US" sz="1200"/>
              <a:t>1.33/27</a:t>
            </a:r>
          </a:p>
        </p:txBody>
      </p:sp>
      <p:sp>
        <p:nvSpPr>
          <p:cNvPr id="37" name="TextBox 36">
            <a:extLst>
              <a:ext uri="{FF2B5EF4-FFF2-40B4-BE49-F238E27FC236}">
                <a16:creationId xmlns:a16="http://schemas.microsoft.com/office/drawing/2014/main" id="{548A6228-1B91-47D8-A9A4-8305C0C64091}"/>
              </a:ext>
            </a:extLst>
          </p:cNvPr>
          <p:cNvSpPr txBox="1"/>
          <p:nvPr/>
        </p:nvSpPr>
        <p:spPr>
          <a:xfrm>
            <a:off x="2951713" y="6271709"/>
            <a:ext cx="696024" cy="276999"/>
          </a:xfrm>
          <a:prstGeom prst="rect">
            <a:avLst/>
          </a:prstGeom>
          <a:noFill/>
        </p:spPr>
        <p:txBody>
          <a:bodyPr wrap="none" rtlCol="0">
            <a:spAutoFit/>
          </a:bodyPr>
          <a:lstStyle/>
          <a:p>
            <a:r>
              <a:rPr lang="en-US" sz="1200"/>
              <a:t>1.35/27</a:t>
            </a:r>
          </a:p>
        </p:txBody>
      </p:sp>
      <p:sp>
        <p:nvSpPr>
          <p:cNvPr id="38" name="TextBox 37">
            <a:extLst>
              <a:ext uri="{FF2B5EF4-FFF2-40B4-BE49-F238E27FC236}">
                <a16:creationId xmlns:a16="http://schemas.microsoft.com/office/drawing/2014/main" id="{20952C80-2C30-4D83-A948-C7874190C830}"/>
              </a:ext>
            </a:extLst>
          </p:cNvPr>
          <p:cNvSpPr txBox="1"/>
          <p:nvPr/>
        </p:nvSpPr>
        <p:spPr>
          <a:xfrm>
            <a:off x="3852208" y="6249298"/>
            <a:ext cx="696024" cy="276999"/>
          </a:xfrm>
          <a:prstGeom prst="rect">
            <a:avLst/>
          </a:prstGeom>
          <a:noFill/>
        </p:spPr>
        <p:txBody>
          <a:bodyPr wrap="none" rtlCol="0">
            <a:spAutoFit/>
          </a:bodyPr>
          <a:lstStyle/>
          <a:p>
            <a:r>
              <a:rPr lang="en-US" sz="1200"/>
              <a:t>1.66/26</a:t>
            </a:r>
          </a:p>
        </p:txBody>
      </p:sp>
      <p:sp>
        <p:nvSpPr>
          <p:cNvPr id="39" name="TextBox 38">
            <a:extLst>
              <a:ext uri="{FF2B5EF4-FFF2-40B4-BE49-F238E27FC236}">
                <a16:creationId xmlns:a16="http://schemas.microsoft.com/office/drawing/2014/main" id="{CAC39019-1454-48FB-AD0A-902C8B3F89A2}"/>
              </a:ext>
            </a:extLst>
          </p:cNvPr>
          <p:cNvSpPr txBox="1"/>
          <p:nvPr/>
        </p:nvSpPr>
        <p:spPr>
          <a:xfrm>
            <a:off x="4548232" y="6249298"/>
            <a:ext cx="696024" cy="276999"/>
          </a:xfrm>
          <a:prstGeom prst="rect">
            <a:avLst/>
          </a:prstGeom>
          <a:noFill/>
        </p:spPr>
        <p:txBody>
          <a:bodyPr wrap="none" rtlCol="0">
            <a:spAutoFit/>
          </a:bodyPr>
          <a:lstStyle/>
          <a:p>
            <a:r>
              <a:rPr lang="en-US" sz="1200"/>
              <a:t>1.75/26</a:t>
            </a:r>
          </a:p>
        </p:txBody>
      </p:sp>
      <p:sp>
        <p:nvSpPr>
          <p:cNvPr id="40" name="TextBox 39">
            <a:extLst>
              <a:ext uri="{FF2B5EF4-FFF2-40B4-BE49-F238E27FC236}">
                <a16:creationId xmlns:a16="http://schemas.microsoft.com/office/drawing/2014/main" id="{CDDB7650-E821-4187-A771-3979F693382F}"/>
              </a:ext>
            </a:extLst>
          </p:cNvPr>
          <p:cNvSpPr txBox="1"/>
          <p:nvPr/>
        </p:nvSpPr>
        <p:spPr>
          <a:xfrm>
            <a:off x="3894257" y="3896005"/>
            <a:ext cx="696024" cy="276999"/>
          </a:xfrm>
          <a:prstGeom prst="rect">
            <a:avLst/>
          </a:prstGeom>
          <a:noFill/>
        </p:spPr>
        <p:txBody>
          <a:bodyPr wrap="none" rtlCol="0">
            <a:spAutoFit/>
          </a:bodyPr>
          <a:lstStyle/>
          <a:p>
            <a:r>
              <a:rPr lang="en-US" sz="1200"/>
              <a:t>1.65/26</a:t>
            </a:r>
          </a:p>
        </p:txBody>
      </p:sp>
      <p:sp>
        <p:nvSpPr>
          <p:cNvPr id="41" name="TextBox 40">
            <a:extLst>
              <a:ext uri="{FF2B5EF4-FFF2-40B4-BE49-F238E27FC236}">
                <a16:creationId xmlns:a16="http://schemas.microsoft.com/office/drawing/2014/main" id="{954C534E-5980-4F48-9068-77F5BADD8EDA}"/>
              </a:ext>
            </a:extLst>
          </p:cNvPr>
          <p:cNvSpPr txBox="1"/>
          <p:nvPr/>
        </p:nvSpPr>
        <p:spPr>
          <a:xfrm>
            <a:off x="6185033" y="3896454"/>
            <a:ext cx="780983" cy="276999"/>
          </a:xfrm>
          <a:prstGeom prst="rect">
            <a:avLst/>
          </a:prstGeom>
          <a:noFill/>
        </p:spPr>
        <p:txBody>
          <a:bodyPr wrap="none" rtlCol="0">
            <a:spAutoFit/>
          </a:bodyPr>
          <a:lstStyle/>
          <a:p>
            <a:r>
              <a:rPr lang="en-US" sz="1200"/>
              <a:t>1.129/26</a:t>
            </a:r>
          </a:p>
        </p:txBody>
      </p:sp>
      <p:sp>
        <p:nvSpPr>
          <p:cNvPr id="42" name="TextBox 41">
            <a:extLst>
              <a:ext uri="{FF2B5EF4-FFF2-40B4-BE49-F238E27FC236}">
                <a16:creationId xmlns:a16="http://schemas.microsoft.com/office/drawing/2014/main" id="{A8779CD8-B68E-4B1B-B385-7F46436F5B06}"/>
              </a:ext>
            </a:extLst>
          </p:cNvPr>
          <p:cNvSpPr txBox="1"/>
          <p:nvPr/>
        </p:nvSpPr>
        <p:spPr>
          <a:xfrm>
            <a:off x="5413871" y="6172200"/>
            <a:ext cx="780983" cy="276999"/>
          </a:xfrm>
          <a:prstGeom prst="rect">
            <a:avLst/>
          </a:prstGeom>
          <a:noFill/>
        </p:spPr>
        <p:txBody>
          <a:bodyPr wrap="none" rtlCol="0">
            <a:spAutoFit/>
          </a:bodyPr>
          <a:lstStyle/>
          <a:p>
            <a:r>
              <a:rPr lang="en-US" sz="1200"/>
              <a:t>1.130/26</a:t>
            </a:r>
          </a:p>
        </p:txBody>
      </p:sp>
      <p:sp>
        <p:nvSpPr>
          <p:cNvPr id="43" name="TextBox 42">
            <a:extLst>
              <a:ext uri="{FF2B5EF4-FFF2-40B4-BE49-F238E27FC236}">
                <a16:creationId xmlns:a16="http://schemas.microsoft.com/office/drawing/2014/main" id="{F87C372D-C766-4C24-BF52-7E59975D3EB7}"/>
              </a:ext>
            </a:extLst>
          </p:cNvPr>
          <p:cNvSpPr txBox="1"/>
          <p:nvPr/>
        </p:nvSpPr>
        <p:spPr>
          <a:xfrm>
            <a:off x="6238579" y="6179820"/>
            <a:ext cx="780983" cy="276999"/>
          </a:xfrm>
          <a:prstGeom prst="rect">
            <a:avLst/>
          </a:prstGeom>
          <a:noFill/>
        </p:spPr>
        <p:txBody>
          <a:bodyPr wrap="none" rtlCol="0">
            <a:spAutoFit/>
          </a:bodyPr>
          <a:lstStyle/>
          <a:p>
            <a:r>
              <a:rPr lang="en-US" sz="1200"/>
              <a:t>1.159/26</a:t>
            </a:r>
          </a:p>
        </p:txBody>
      </p:sp>
      <p:sp>
        <p:nvSpPr>
          <p:cNvPr id="44" name="TextBox 43">
            <a:extLst>
              <a:ext uri="{FF2B5EF4-FFF2-40B4-BE49-F238E27FC236}">
                <a16:creationId xmlns:a16="http://schemas.microsoft.com/office/drawing/2014/main" id="{FB44B8CB-7280-44D7-83CD-CCE4149319F7}"/>
              </a:ext>
            </a:extLst>
          </p:cNvPr>
          <p:cNvSpPr txBox="1"/>
          <p:nvPr/>
        </p:nvSpPr>
        <p:spPr>
          <a:xfrm>
            <a:off x="3113274" y="3199547"/>
            <a:ext cx="780983" cy="276999"/>
          </a:xfrm>
          <a:prstGeom prst="rect">
            <a:avLst/>
          </a:prstGeom>
          <a:noFill/>
        </p:spPr>
        <p:txBody>
          <a:bodyPr wrap="none" rtlCol="0">
            <a:spAutoFit/>
          </a:bodyPr>
          <a:lstStyle/>
          <a:p>
            <a:r>
              <a:rPr lang="en-US" sz="1200"/>
              <a:t>1.193/28</a:t>
            </a:r>
          </a:p>
        </p:txBody>
      </p:sp>
      <p:sp>
        <p:nvSpPr>
          <p:cNvPr id="45" name="TextBox 44">
            <a:extLst>
              <a:ext uri="{FF2B5EF4-FFF2-40B4-BE49-F238E27FC236}">
                <a16:creationId xmlns:a16="http://schemas.microsoft.com/office/drawing/2014/main" id="{6AE20F66-F080-4EA6-AA61-3CDD800662E5}"/>
              </a:ext>
            </a:extLst>
          </p:cNvPr>
          <p:cNvSpPr txBox="1"/>
          <p:nvPr/>
        </p:nvSpPr>
        <p:spPr>
          <a:xfrm>
            <a:off x="3894257" y="3199547"/>
            <a:ext cx="780983" cy="276999"/>
          </a:xfrm>
          <a:prstGeom prst="rect">
            <a:avLst/>
          </a:prstGeom>
          <a:noFill/>
        </p:spPr>
        <p:txBody>
          <a:bodyPr wrap="none" rtlCol="0">
            <a:spAutoFit/>
          </a:bodyPr>
          <a:lstStyle/>
          <a:p>
            <a:r>
              <a:rPr lang="en-US" sz="1200"/>
              <a:t>1.194/28</a:t>
            </a:r>
          </a:p>
        </p:txBody>
      </p:sp>
      <p:sp>
        <p:nvSpPr>
          <p:cNvPr id="46" name="TextBox 45">
            <a:extLst>
              <a:ext uri="{FF2B5EF4-FFF2-40B4-BE49-F238E27FC236}">
                <a16:creationId xmlns:a16="http://schemas.microsoft.com/office/drawing/2014/main" id="{3A0398AE-BD31-4155-AA32-A4FF8F518671}"/>
              </a:ext>
            </a:extLst>
          </p:cNvPr>
          <p:cNvSpPr txBox="1"/>
          <p:nvPr/>
        </p:nvSpPr>
        <p:spPr>
          <a:xfrm>
            <a:off x="4590281" y="3228816"/>
            <a:ext cx="780983" cy="276999"/>
          </a:xfrm>
          <a:prstGeom prst="rect">
            <a:avLst/>
          </a:prstGeom>
          <a:noFill/>
        </p:spPr>
        <p:txBody>
          <a:bodyPr wrap="none" rtlCol="0">
            <a:spAutoFit/>
          </a:bodyPr>
          <a:lstStyle/>
          <a:p>
            <a:r>
              <a:rPr lang="en-US" sz="1200"/>
              <a:t>1.209/28</a:t>
            </a:r>
          </a:p>
        </p:txBody>
      </p:sp>
      <p:sp>
        <p:nvSpPr>
          <p:cNvPr id="47" name="TextBox 46">
            <a:extLst>
              <a:ext uri="{FF2B5EF4-FFF2-40B4-BE49-F238E27FC236}">
                <a16:creationId xmlns:a16="http://schemas.microsoft.com/office/drawing/2014/main" id="{2770A564-294F-4164-962A-A979D57346FF}"/>
              </a:ext>
            </a:extLst>
          </p:cNvPr>
          <p:cNvSpPr txBox="1"/>
          <p:nvPr/>
        </p:nvSpPr>
        <p:spPr>
          <a:xfrm>
            <a:off x="5303063" y="3197483"/>
            <a:ext cx="780983" cy="276999"/>
          </a:xfrm>
          <a:prstGeom prst="rect">
            <a:avLst/>
          </a:prstGeom>
          <a:noFill/>
        </p:spPr>
        <p:txBody>
          <a:bodyPr wrap="none" rtlCol="0">
            <a:spAutoFit/>
          </a:bodyPr>
          <a:lstStyle/>
          <a:p>
            <a:r>
              <a:rPr lang="en-US" sz="1200"/>
              <a:t>1.210/28</a:t>
            </a:r>
          </a:p>
        </p:txBody>
      </p:sp>
    </p:spTree>
    <p:extLst>
      <p:ext uri="{BB962C8B-B14F-4D97-AF65-F5344CB8AC3E}">
        <p14:creationId xmlns:p14="http://schemas.microsoft.com/office/powerpoint/2010/main" val="2430309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12. Quá trình gửi gói tin trong liên mạng Packet Traveling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Gói tin có địa chỉ IPng=IP1, IPđ=IP3</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Thực hiện phép toán IPng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IPđ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(của chính nó). Do kết quả là khác nhau -&gt; </a:t>
            </a:r>
            <a:r>
              <a:rPr lang="en-US" sz="1400" kern="0">
                <a:solidFill>
                  <a:srgbClr val="FF0000"/>
                </a:solidFill>
                <a:cs typeface="+mn-cs"/>
                <a:sym typeface="Wingdings" panose="05000000000000000000" pitchFamily="2" charset="2"/>
              </a:rPr>
              <a:t>PC1 kết luận PC3 khác mạng</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  Gói tin được đóng thành khung với MACng=MAC1, MACđ=</a:t>
            </a:r>
            <a:r>
              <a:rPr lang="en-US" sz="1400" kern="0">
                <a:solidFill>
                  <a:srgbClr val="FF0000"/>
                </a:solidFill>
                <a:cs typeface="+mn-cs"/>
                <a:sym typeface="Wingdings" panose="05000000000000000000" pitchFamily="2" charset="2"/>
              </a:rPr>
              <a:t>MAC-G1</a:t>
            </a:r>
            <a:r>
              <a:rPr lang="en-US" sz="1400" kern="0">
                <a:solidFill>
                  <a:schemeClr val="folHlink"/>
                </a:solidFill>
                <a:cs typeface="+mn-cs"/>
                <a:sym typeface="Wingdings" panose="05000000000000000000" pitchFamily="2" charset="2"/>
              </a:rPr>
              <a:t> (sử dụng giao thức ARP kết hợp giá trị địa chỉ IP của </a:t>
            </a:r>
            <a:r>
              <a:rPr lang="en-US" sz="1400" kern="0">
                <a:solidFill>
                  <a:srgbClr val="FF0000"/>
                </a:solidFill>
                <a:cs typeface="+mn-cs"/>
                <a:sym typeface="Wingdings" panose="05000000000000000000" pitchFamily="2" charset="2"/>
              </a:rPr>
              <a:t>Default Gateway</a:t>
            </a:r>
            <a:r>
              <a:rPr lang="en-US" sz="1400" kern="0">
                <a:solidFill>
                  <a:schemeClr val="folHlink"/>
                </a:solidFill>
                <a:cs typeface="+mn-cs"/>
                <a:sym typeface="Wingdings" panose="05000000000000000000" pitchFamily="2" charset="2"/>
              </a:rPr>
              <a: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Khung tin chứa gói tin được Switch-1 hướng tới Router-0</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Tại Router-0, phần tiêu đề của khung tin bị loại bỏ, địa chỉ IP đích được phân tích, so sánh với nội dung bảng định tuyến để đưa ra quyết định hướng gói tin tới lối ra tương ứng </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a:extLst>
              <a:ext uri="{FF2B5EF4-FFF2-40B4-BE49-F238E27FC236}">
                <a16:creationId xmlns:a16="http://schemas.microsoft.com/office/drawing/2014/main" id="{1AA0454F-44E0-4BC6-81F0-54381915B1CD}"/>
              </a:ext>
            </a:extLst>
          </p:cNvPr>
          <p:cNvPicPr>
            <a:picLocks noChangeAspect="1"/>
          </p:cNvPicPr>
          <p:nvPr/>
        </p:nvPicPr>
        <p:blipFill>
          <a:blip r:embed="rId2"/>
          <a:stretch>
            <a:fillRect/>
          </a:stretch>
        </p:blipFill>
        <p:spPr>
          <a:xfrm>
            <a:off x="1371600" y="4190745"/>
            <a:ext cx="6582694" cy="1829055"/>
          </a:xfrm>
          <a:prstGeom prst="rect">
            <a:avLst/>
          </a:prstGeom>
        </p:spPr>
      </p:pic>
    </p:spTree>
    <p:extLst>
      <p:ext uri="{BB962C8B-B14F-4D97-AF65-F5344CB8AC3E}">
        <p14:creationId xmlns:p14="http://schemas.microsoft.com/office/powerpoint/2010/main" val="2774934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10. Quá trình gửi gói tin trong liên mạng Packet Traveling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Dựa vào kế hoạch định tuyến, gói tin được gửi từ R-0 tới R-n</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Tại Rn, gói tin được đóng thành khung với MACng=MAC-Gn, MACđ=MAC3</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Switch n gửi khung tin chứa gói tin này tới PC3</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MAC chỉ có ý nghĩa trong một mạng, các phần tử trong 1 mạng biết địa chỉ MAC của nhau thông qua giao thức ARP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IP không thay đổi từ nguồn tới đích (trừ 02 trường hợp: gói tin đi qua NAT, gói tin đi qua phần tử thực hiện Proxy)</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a:extLst>
              <a:ext uri="{FF2B5EF4-FFF2-40B4-BE49-F238E27FC236}">
                <a16:creationId xmlns:a16="http://schemas.microsoft.com/office/drawing/2014/main" id="{1AA0454F-44E0-4BC6-81F0-54381915B1CD}"/>
              </a:ext>
            </a:extLst>
          </p:cNvPr>
          <p:cNvPicPr>
            <a:picLocks noChangeAspect="1"/>
          </p:cNvPicPr>
          <p:nvPr/>
        </p:nvPicPr>
        <p:blipFill>
          <a:blip r:embed="rId2"/>
          <a:stretch>
            <a:fillRect/>
          </a:stretch>
        </p:blipFill>
        <p:spPr>
          <a:xfrm>
            <a:off x="1280653" y="4648200"/>
            <a:ext cx="6582694" cy="1829055"/>
          </a:xfrm>
          <a:prstGeom prst="rect">
            <a:avLst/>
          </a:prstGeom>
        </p:spPr>
      </p:pic>
    </p:spTree>
    <p:extLst>
      <p:ext uri="{BB962C8B-B14F-4D97-AF65-F5344CB8AC3E}">
        <p14:creationId xmlns:p14="http://schemas.microsoft.com/office/powerpoint/2010/main" val="30091806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BC62FB0-EB57-49AF-8281-14DF62D35D28}"/>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(Input) 	192.	168.	1.	0~255 	(Địa IP)</a:t>
            </a:r>
          </a:p>
          <a:p>
            <a:pPr>
              <a:lnSpc>
                <a:spcPct val="135000"/>
              </a:lnSpc>
              <a:spcBef>
                <a:spcPct val="35000"/>
              </a:spcBef>
              <a:buClr>
                <a:schemeClr val="accent2"/>
              </a:buClr>
              <a:defRPr/>
            </a:pPr>
            <a:r>
              <a:rPr lang="en-US" sz="1400" kern="0">
                <a:cs typeface="+mn-cs"/>
                <a:sym typeface="Wingdings" panose="05000000000000000000" pitchFamily="2" charset="2"/>
              </a:rPr>
              <a:t>AND	(Control)	255.	255.	255.	0  	(SM)	</a:t>
            </a: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Kết quả	(Output)	192.	168.	1.	0 	(Subnet ID, NET ID)</a:t>
            </a: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Chú ý	(Input)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1</a:t>
            </a:r>
          </a:p>
          <a:p>
            <a:pPr>
              <a:lnSpc>
                <a:spcPct val="135000"/>
              </a:lnSpc>
              <a:spcBef>
                <a:spcPct val="35000"/>
              </a:spcBef>
              <a:buClr>
                <a:schemeClr val="accent2"/>
              </a:buClr>
              <a:defRPr/>
            </a:pPr>
            <a:r>
              <a:rPr lang="en-US" sz="1400" kern="0">
                <a:cs typeface="+mn-cs"/>
                <a:sym typeface="Wingdings" panose="05000000000000000000" pitchFamily="2" charset="2"/>
              </a:rPr>
              <a:t>AND	(Control)	</a:t>
            </a:r>
            <a:r>
              <a:rPr lang="en-US" sz="1400" kern="0">
                <a:highlight>
                  <a:srgbClr val="FFFF00"/>
                </a:highlight>
                <a:cs typeface="+mn-cs"/>
                <a:sym typeface="Wingdings" panose="05000000000000000000" pitchFamily="2" charset="2"/>
              </a:rPr>
              <a:t>1	1</a:t>
            </a:r>
            <a:r>
              <a:rPr lang="en-US" sz="1400" kern="0">
                <a:cs typeface="+mn-cs"/>
                <a:sym typeface="Wingdings" panose="05000000000000000000" pitchFamily="2" charset="2"/>
              </a:rPr>
              <a:t>	0	0</a:t>
            </a:r>
          </a:p>
          <a:p>
            <a:pPr>
              <a:lnSpc>
                <a:spcPct val="135000"/>
              </a:lnSpc>
              <a:spcBef>
                <a:spcPct val="35000"/>
              </a:spcBef>
              <a:buClr>
                <a:schemeClr val="accent2"/>
              </a:buClr>
              <a:defRPr/>
            </a:pPr>
            <a:r>
              <a:rPr lang="en-US" sz="1400" kern="0">
                <a:cs typeface="+mn-cs"/>
                <a:sym typeface="Wingdings" panose="05000000000000000000" pitchFamily="2" charset="2"/>
              </a:rPr>
              <a:t>KQ	(Output)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0</a:t>
            </a:r>
          </a:p>
        </p:txBody>
      </p:sp>
    </p:spTree>
    <p:extLst>
      <p:ext uri="{BB962C8B-B14F-4D97-AF65-F5344CB8AC3E}">
        <p14:creationId xmlns:p14="http://schemas.microsoft.com/office/powerpoint/2010/main" val="3146747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733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13. Địa chỉ Private, Public, NAT (Network Address Translation) </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gian địa chỉ IPv4 lớp A,B,C được IETF chia thành 02 phần: địa chỉ Private và địa chỉ Public</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Private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10.0.0.0/8</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172.16.0.0/16 -&gt; 172.31.0.0/16 (Supernetting 172.16.0.0/12)</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192.168.0.0/24 -&gt; 192.168.255.0/24 (Supernetting 192.168.0.0/16)</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Public = (A+B+C)\Private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Mục đích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Tiết kiệm không gian địa chỉ IPv4 bằng cách tái sử dụng địa chỉ thuộc Private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Bảo vệ vùng mạng có địa chỉ Private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Public gọi là Public Domain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Private gồm Private Domain và DMZ</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NAT (Network Address Translation)  thực hiện chức năng biên dịch địa chỉ khi gói tin đi qua 2 vùng Public Domain, Private Domain  và DMZ</a:t>
            </a: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2090312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259080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400" kern="0">
                <a:solidFill>
                  <a:schemeClr val="folHlink"/>
                </a:solidFill>
                <a:cs typeface="+mn-cs"/>
                <a:sym typeface="Wingdings" panose="05000000000000000000" pitchFamily="2" charset="2"/>
              </a:rPr>
              <a:t>Chức năng định tuyến</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thực hiện chức năng hướng gói tin từ </a:t>
            </a:r>
            <a:r>
              <a:rPr lang="en-US" sz="1400" kern="0">
                <a:solidFill>
                  <a:schemeClr val="folHlink"/>
                </a:solidFill>
                <a:highlight>
                  <a:srgbClr val="FFFF00"/>
                </a:highlight>
                <a:cs typeface="+mn-cs"/>
                <a:sym typeface="Wingdings" panose="05000000000000000000" pitchFamily="2" charset="2"/>
              </a:rPr>
              <a:t>mạng nguồn</a:t>
            </a:r>
            <a:r>
              <a:rPr lang="en-US" sz="1400" kern="0">
                <a:solidFill>
                  <a:schemeClr val="folHlink"/>
                </a:solidFill>
                <a:cs typeface="+mn-cs"/>
                <a:sym typeface="Wingdings" panose="05000000000000000000" pitchFamily="2" charset="2"/>
              </a:rPr>
              <a:t> tới </a:t>
            </a:r>
            <a:r>
              <a:rPr lang="en-US" sz="1400" kern="0">
                <a:solidFill>
                  <a:schemeClr val="folHlink"/>
                </a:solidFill>
                <a:highlight>
                  <a:srgbClr val="FFFF00"/>
                </a:highlight>
                <a:cs typeface="+mn-cs"/>
                <a:sym typeface="Wingdings" panose="05000000000000000000" pitchFamily="2" charset="2"/>
              </a:rPr>
              <a:t>mạng đích</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Chức năng định tuyến được thực hiện bởi Router hoặc Multilayer Switch</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Để thực hiện chức năng định tuyến, Router sở hữu bảng định tuyến</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Bảng định tuyến gồm nhiều thực thể định tuyến, mỗi thực thể định tuyến miêu tả đường đi từ router đó tới 1 mạng đích </a:t>
            </a:r>
            <a:r>
              <a:rPr lang="en-US" sz="1400" kern="0">
                <a:solidFill>
                  <a:schemeClr val="folHlink"/>
                </a:solidFill>
                <a:highlight>
                  <a:srgbClr val="00FF00"/>
                </a:highlight>
                <a:cs typeface="+mn-cs"/>
                <a:sym typeface="Wingdings" panose="05000000000000000000" pitchFamily="2" charset="2"/>
              </a:rPr>
              <a:t>hoặc 1 nhóm mạng đích (Super-Netting)</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trong mạng IP thuộc loại định tuyến Hop by Hop (trái ngược với nó là định tuyến End to End). </a:t>
            </a:r>
            <a:r>
              <a:rPr lang="en-US" sz="1400" kern="0">
                <a:solidFill>
                  <a:schemeClr val="folHlink"/>
                </a:solidFill>
                <a:highlight>
                  <a:srgbClr val="FFFF00"/>
                </a:highlight>
                <a:cs typeface="+mn-cs"/>
                <a:sym typeface="Wingdings" panose="05000000000000000000" pitchFamily="2" charset="2"/>
              </a:rPr>
              <a:t>Bảng định tuyến trong mỗi Router chỉ có thông tin về địa chỉ IP của Next Hop</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
        <p:nvSpPr>
          <p:cNvPr id="4" name="Rectangle 3">
            <a:extLst>
              <a:ext uri="{FF2B5EF4-FFF2-40B4-BE49-F238E27FC236}">
                <a16:creationId xmlns:a16="http://schemas.microsoft.com/office/drawing/2014/main" id="{D274BD49-EBB2-43FC-AC3E-672973635A5D}"/>
              </a:ext>
            </a:extLst>
          </p:cNvPr>
          <p:cNvSpPr/>
          <p:nvPr/>
        </p:nvSpPr>
        <p:spPr>
          <a:xfrm>
            <a:off x="2819400" y="41529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a:t>
            </a:r>
          </a:p>
        </p:txBody>
      </p:sp>
      <p:sp>
        <p:nvSpPr>
          <p:cNvPr id="5" name="Rectangle 4">
            <a:extLst>
              <a:ext uri="{FF2B5EF4-FFF2-40B4-BE49-F238E27FC236}">
                <a16:creationId xmlns:a16="http://schemas.microsoft.com/office/drawing/2014/main" id="{E93F7B8F-0C0E-4E53-80C5-7DCB173F86BB}"/>
              </a:ext>
            </a:extLst>
          </p:cNvPr>
          <p:cNvSpPr/>
          <p:nvPr/>
        </p:nvSpPr>
        <p:spPr>
          <a:xfrm>
            <a:off x="1447800"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tĩnh</a:t>
            </a:r>
          </a:p>
        </p:txBody>
      </p:sp>
      <p:sp>
        <p:nvSpPr>
          <p:cNvPr id="6" name="Rectangle 5">
            <a:extLst>
              <a:ext uri="{FF2B5EF4-FFF2-40B4-BE49-F238E27FC236}">
                <a16:creationId xmlns:a16="http://schemas.microsoft.com/office/drawing/2014/main" id="{9A94EAF4-F41E-4498-B7B1-6E0C39935B7F}"/>
              </a:ext>
            </a:extLst>
          </p:cNvPr>
          <p:cNvSpPr/>
          <p:nvPr/>
        </p:nvSpPr>
        <p:spPr>
          <a:xfrm>
            <a:off x="4859937"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động</a:t>
            </a:r>
          </a:p>
        </p:txBody>
      </p:sp>
      <p:sp>
        <p:nvSpPr>
          <p:cNvPr id="7" name="Rectangle 6">
            <a:extLst>
              <a:ext uri="{FF2B5EF4-FFF2-40B4-BE49-F238E27FC236}">
                <a16:creationId xmlns:a16="http://schemas.microsoft.com/office/drawing/2014/main" id="{32D15F9F-88C5-4C93-B696-87E90A843746}"/>
              </a:ext>
            </a:extLst>
          </p:cNvPr>
          <p:cNvSpPr/>
          <p:nvPr/>
        </p:nvSpPr>
        <p:spPr>
          <a:xfrm>
            <a:off x="2362200"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DV vs LS</a:t>
            </a:r>
          </a:p>
        </p:txBody>
      </p:sp>
      <p:sp>
        <p:nvSpPr>
          <p:cNvPr id="8" name="Rectangle 7">
            <a:extLst>
              <a:ext uri="{FF2B5EF4-FFF2-40B4-BE49-F238E27FC236}">
                <a16:creationId xmlns:a16="http://schemas.microsoft.com/office/drawing/2014/main" id="{C2642153-947B-4C5B-AFB1-A10BD1D840CD}"/>
              </a:ext>
            </a:extLst>
          </p:cNvPr>
          <p:cNvSpPr/>
          <p:nvPr/>
        </p:nvSpPr>
        <p:spPr>
          <a:xfrm>
            <a:off x="4114800" y="56388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Classfull vs Classless</a:t>
            </a:r>
          </a:p>
        </p:txBody>
      </p:sp>
      <p:sp>
        <p:nvSpPr>
          <p:cNvPr id="9" name="Rectangle 8">
            <a:extLst>
              <a:ext uri="{FF2B5EF4-FFF2-40B4-BE49-F238E27FC236}">
                <a16:creationId xmlns:a16="http://schemas.microsoft.com/office/drawing/2014/main" id="{3E5F2B3E-C9F6-4BF7-B62B-1773E0CE8A7C}"/>
              </a:ext>
            </a:extLst>
          </p:cNvPr>
          <p:cNvSpPr/>
          <p:nvPr/>
        </p:nvSpPr>
        <p:spPr>
          <a:xfrm>
            <a:off x="6671874"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IGP vs EGP</a:t>
            </a:r>
          </a:p>
        </p:txBody>
      </p:sp>
      <p:cxnSp>
        <p:nvCxnSpPr>
          <p:cNvPr id="11" name="Straight Connector 10">
            <a:extLst>
              <a:ext uri="{FF2B5EF4-FFF2-40B4-BE49-F238E27FC236}">
                <a16:creationId xmlns:a16="http://schemas.microsoft.com/office/drawing/2014/main" id="{51CF52B3-D703-4F91-852A-02F08608A1B1}"/>
              </a:ext>
            </a:extLst>
          </p:cNvPr>
          <p:cNvCxnSpPr/>
          <p:nvPr/>
        </p:nvCxnSpPr>
        <p:spPr>
          <a:xfrm>
            <a:off x="3276600" y="5410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1AC12D-3D03-41D4-BA4E-2CCB3B273DB5}"/>
              </a:ext>
            </a:extLst>
          </p:cNvPr>
          <p:cNvCxnSpPr/>
          <p:nvPr/>
        </p:nvCxnSpPr>
        <p:spPr>
          <a:xfrm>
            <a:off x="32766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4827D5-D5CC-46EE-AF90-D8BE576669EF}"/>
              </a:ext>
            </a:extLst>
          </p:cNvPr>
          <p:cNvCxnSpPr/>
          <p:nvPr/>
        </p:nvCxnSpPr>
        <p:spPr>
          <a:xfrm>
            <a:off x="53340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8FDF23-424F-4650-9ED5-D7CF7736FC27}"/>
              </a:ext>
            </a:extLst>
          </p:cNvPr>
          <p:cNvCxnSpPr/>
          <p:nvPr/>
        </p:nvCxnSpPr>
        <p:spPr>
          <a:xfrm>
            <a:off x="791118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0456F2-6D44-4FBE-A380-E1E0770D2303}"/>
              </a:ext>
            </a:extLst>
          </p:cNvPr>
          <p:cNvCxnSpPr/>
          <p:nvPr/>
        </p:nvCxnSpPr>
        <p:spPr>
          <a:xfrm>
            <a:off x="6096000" y="5181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65BE4D-DB5A-4929-A64F-CCD42C5A80CD}"/>
              </a:ext>
            </a:extLst>
          </p:cNvPr>
          <p:cNvCxnSpPr/>
          <p:nvPr/>
        </p:nvCxnSpPr>
        <p:spPr>
          <a:xfrm>
            <a:off x="2362200" y="4648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12A3F-48B7-4625-A3D4-86A7A1A20DA5}"/>
              </a:ext>
            </a:extLst>
          </p:cNvPr>
          <p:cNvCxnSpPr/>
          <p:nvPr/>
        </p:nvCxnSpPr>
        <p:spPr>
          <a:xfrm>
            <a:off x="2362200"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1D01EE-74C0-4D4E-9C13-1B5ABFFD0453}"/>
              </a:ext>
            </a:extLst>
          </p:cNvPr>
          <p:cNvCxnSpPr/>
          <p:nvPr/>
        </p:nvCxnSpPr>
        <p:spPr>
          <a:xfrm>
            <a:off x="6993537"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F50036-5F52-4722-A91B-B72B5FCD4926}"/>
              </a:ext>
            </a:extLst>
          </p:cNvPr>
          <p:cNvCxnSpPr/>
          <p:nvPr/>
        </p:nvCxnSpPr>
        <p:spPr>
          <a:xfrm>
            <a:off x="4495150" y="45176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41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40786"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10" name="Table 10">
            <a:extLst>
              <a:ext uri="{FF2B5EF4-FFF2-40B4-BE49-F238E27FC236}">
                <a16:creationId xmlns:a16="http://schemas.microsoft.com/office/drawing/2014/main" id="{D451E52C-416E-469D-BB02-1BA209A8ED91}"/>
              </a:ext>
            </a:extLst>
          </p:cNvPr>
          <p:cNvGraphicFramePr>
            <a:graphicFrameLocks noGrp="1"/>
          </p:cNvGraphicFramePr>
          <p:nvPr/>
        </p:nvGraphicFramePr>
        <p:xfrm>
          <a:off x="914400" y="1397000"/>
          <a:ext cx="7936229" cy="23723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710905174"/>
                    </a:ext>
                  </a:extLst>
                </a:gridCol>
                <a:gridCol w="1143000">
                  <a:extLst>
                    <a:ext uri="{9D8B030D-6E8A-4147-A177-3AD203B41FA5}">
                      <a16:colId xmlns:a16="http://schemas.microsoft.com/office/drawing/2014/main" val="3800688945"/>
                    </a:ext>
                  </a:extLst>
                </a:gridCol>
                <a:gridCol w="1143000">
                  <a:extLst>
                    <a:ext uri="{9D8B030D-6E8A-4147-A177-3AD203B41FA5}">
                      <a16:colId xmlns:a16="http://schemas.microsoft.com/office/drawing/2014/main" val="1232857985"/>
                    </a:ext>
                  </a:extLst>
                </a:gridCol>
                <a:gridCol w="1066800">
                  <a:extLst>
                    <a:ext uri="{9D8B030D-6E8A-4147-A177-3AD203B41FA5}">
                      <a16:colId xmlns:a16="http://schemas.microsoft.com/office/drawing/2014/main" val="516244945"/>
                    </a:ext>
                  </a:extLst>
                </a:gridCol>
                <a:gridCol w="1143000">
                  <a:extLst>
                    <a:ext uri="{9D8B030D-6E8A-4147-A177-3AD203B41FA5}">
                      <a16:colId xmlns:a16="http://schemas.microsoft.com/office/drawing/2014/main" val="4293201818"/>
                    </a:ext>
                  </a:extLst>
                </a:gridCol>
                <a:gridCol w="914400">
                  <a:extLst>
                    <a:ext uri="{9D8B030D-6E8A-4147-A177-3AD203B41FA5}">
                      <a16:colId xmlns:a16="http://schemas.microsoft.com/office/drawing/2014/main" val="3381258931"/>
                    </a:ext>
                  </a:extLst>
                </a:gridCol>
                <a:gridCol w="1078229">
                  <a:extLst>
                    <a:ext uri="{9D8B030D-6E8A-4147-A177-3AD203B41FA5}">
                      <a16:colId xmlns:a16="http://schemas.microsoft.com/office/drawing/2014/main" val="2876418487"/>
                    </a:ext>
                  </a:extLst>
                </a:gridCol>
              </a:tblGrid>
              <a:tr h="370840">
                <a:tc>
                  <a:txBody>
                    <a:bodyPr/>
                    <a:lstStyle/>
                    <a:p>
                      <a:pPr algn="ctr"/>
                      <a:r>
                        <a:rPr lang="en-US" sz="1400"/>
                        <a:t>Giao thức định tuyến</a:t>
                      </a:r>
                    </a:p>
                  </a:txBody>
                  <a:tcPr/>
                </a:tc>
                <a:tc>
                  <a:txBody>
                    <a:bodyPr/>
                    <a:lstStyle/>
                    <a:p>
                      <a:pPr algn="ctr"/>
                      <a:r>
                        <a:rPr lang="en-US" sz="1400"/>
                        <a:t>DV</a:t>
                      </a:r>
                    </a:p>
                  </a:txBody>
                  <a:tcPr/>
                </a:tc>
                <a:tc>
                  <a:txBody>
                    <a:bodyPr/>
                    <a:lstStyle/>
                    <a:p>
                      <a:pPr algn="ctr"/>
                      <a:r>
                        <a:rPr lang="en-US" sz="1400"/>
                        <a:t>LS</a:t>
                      </a:r>
                    </a:p>
                  </a:txBody>
                  <a:tcPr/>
                </a:tc>
                <a:tc>
                  <a:txBody>
                    <a:bodyPr/>
                    <a:lstStyle/>
                    <a:p>
                      <a:pPr algn="ctr"/>
                      <a:r>
                        <a:rPr lang="en-US" sz="1400"/>
                        <a:t>Classfull</a:t>
                      </a:r>
                    </a:p>
                  </a:txBody>
                  <a:tcPr/>
                </a:tc>
                <a:tc>
                  <a:txBody>
                    <a:bodyPr/>
                    <a:lstStyle/>
                    <a:p>
                      <a:pPr algn="ctr"/>
                      <a:r>
                        <a:rPr lang="en-US" sz="1400"/>
                        <a:t>Classless</a:t>
                      </a:r>
                    </a:p>
                  </a:txBody>
                  <a:tcPr/>
                </a:tc>
                <a:tc>
                  <a:txBody>
                    <a:bodyPr/>
                    <a:lstStyle/>
                    <a:p>
                      <a:pPr algn="ctr"/>
                      <a:r>
                        <a:rPr lang="en-US" sz="1400"/>
                        <a:t>IGP</a:t>
                      </a:r>
                    </a:p>
                  </a:txBody>
                  <a:tcPr/>
                </a:tc>
                <a:tc>
                  <a:txBody>
                    <a:bodyPr/>
                    <a:lstStyle/>
                    <a:p>
                      <a:pPr algn="ctr"/>
                      <a:r>
                        <a:rPr lang="en-US" sz="1400"/>
                        <a:t>EGP</a:t>
                      </a:r>
                    </a:p>
                  </a:txBody>
                  <a:tcPr/>
                </a:tc>
                <a:extLst>
                  <a:ext uri="{0D108BD9-81ED-4DB2-BD59-A6C34878D82A}">
                    <a16:rowId xmlns:a16="http://schemas.microsoft.com/office/drawing/2014/main" val="268944238"/>
                  </a:ext>
                </a:extLst>
              </a:tr>
              <a:tr h="370840">
                <a:tc>
                  <a:txBody>
                    <a:bodyPr/>
                    <a:lstStyle/>
                    <a:p>
                      <a:r>
                        <a:rPr lang="en-US" sz="1400"/>
                        <a:t>Ripv1</a:t>
                      </a:r>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648017665"/>
                  </a:ext>
                </a:extLst>
              </a:tr>
              <a:tr h="370840">
                <a:tc>
                  <a:txBody>
                    <a:bodyPr/>
                    <a:lstStyle/>
                    <a:p>
                      <a:r>
                        <a:rPr lang="en-US" sz="1400"/>
                        <a:t>Ripv2</a:t>
                      </a:r>
                    </a:p>
                  </a:txBody>
                  <a:tcPr/>
                </a:tc>
                <a:tc>
                  <a:txBody>
                    <a:bodyPr/>
                    <a:lstStyle/>
                    <a:p>
                      <a:pPr algn="ctr"/>
                      <a:r>
                        <a:rPr lang="en-US" sz="1400"/>
                        <a:t>V</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040321167"/>
                  </a:ext>
                </a:extLst>
              </a:tr>
              <a:tr h="370840">
                <a:tc>
                  <a:txBody>
                    <a:bodyPr/>
                    <a:lstStyle/>
                    <a:p>
                      <a:r>
                        <a:rPr lang="en-US" sz="1400"/>
                        <a:t>OSPF</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2314990920"/>
                  </a:ext>
                </a:extLst>
              </a:tr>
              <a:tr h="370840">
                <a:tc>
                  <a:txBody>
                    <a:bodyPr/>
                    <a:lstStyle/>
                    <a:p>
                      <a:r>
                        <a:rPr lang="en-US" sz="1400"/>
                        <a:t>IS-IS</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139139345"/>
                  </a:ext>
                </a:extLst>
              </a:tr>
              <a:tr h="370840">
                <a:tc>
                  <a:txBody>
                    <a:bodyPr/>
                    <a:lstStyle/>
                    <a:p>
                      <a:r>
                        <a:rPr lang="en-US" sz="1400"/>
                        <a:t>BGP</a:t>
                      </a:r>
                    </a:p>
                  </a:txBody>
                  <a:tcPr/>
                </a:tc>
                <a:tc>
                  <a:txBody>
                    <a:bodyPr/>
                    <a:lstStyle/>
                    <a:p>
                      <a:pPr algn="ctr"/>
                      <a:r>
                        <a:rPr lang="en-US" sz="1400"/>
                        <a:t>v</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extLst>
                  <a:ext uri="{0D108BD9-81ED-4DB2-BD59-A6C34878D82A}">
                    <a16:rowId xmlns:a16="http://schemas.microsoft.com/office/drawing/2014/main" val="1648159734"/>
                  </a:ext>
                </a:extLst>
              </a:tr>
            </a:tbl>
          </a:graphicData>
        </a:graphic>
      </p:graphicFrame>
    </p:spTree>
    <p:extLst>
      <p:ext uri="{BB962C8B-B14F-4D97-AF65-F5344CB8AC3E}">
        <p14:creationId xmlns:p14="http://schemas.microsoft.com/office/powerpoint/2010/main" val="22473710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		: Nguồn gốc thực thể định tuyến được xây dựng (Rip)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192.168.2.0	: Subnet ID của mạng đích</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/24		: Số bit thuộc tiền tố định tuyến (Routing prefix)</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120		: AD Administrative Distance đặc tả độ ưu tiên của phương pháp định tuyến, (RIP mặc định là 120, OSPF là 110, định tuyến tĩnh là 1</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 		: Metric đặc tả độ dài quãng đường</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Via 192.168.4.2	: Địa chỉ IP của Next Hop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FastEth 0/1	: Output</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720AF79B-1E8D-478B-BACB-7DBFF43E7F3E}"/>
              </a:ext>
            </a:extLst>
          </p:cNvPr>
          <p:cNvPicPr>
            <a:picLocks noChangeAspect="1"/>
          </p:cNvPicPr>
          <p:nvPr/>
        </p:nvPicPr>
        <p:blipFill>
          <a:blip r:embed="rId2"/>
          <a:stretch>
            <a:fillRect/>
          </a:stretch>
        </p:blipFill>
        <p:spPr>
          <a:xfrm>
            <a:off x="1222920" y="4115236"/>
            <a:ext cx="7358449" cy="2590800"/>
          </a:xfrm>
          <a:prstGeom prst="rect">
            <a:avLst/>
          </a:prstGeom>
        </p:spPr>
      </p:pic>
    </p:spTree>
    <p:extLst>
      <p:ext uri="{BB962C8B-B14F-4D97-AF65-F5344CB8AC3E}">
        <p14:creationId xmlns:p14="http://schemas.microsoft.com/office/powerpoint/2010/main" val="315984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Phân tầng trong hệ thống: Layer</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Mục tiêu:</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Xây dựng hệ thống theo một </a:t>
            </a:r>
            <a:r>
              <a:rPr lang="en-US" sz="1600" b="1" kern="0">
                <a:solidFill>
                  <a:schemeClr val="folHlink"/>
                </a:solidFill>
                <a:cs typeface="+mn-cs"/>
              </a:rPr>
              <a:t>Kiến trúc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phát triển: các tầng phát triển </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chuẩn hóa</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truyền đạt</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Cách thức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 chức năng gần giống nhau được xếp vào cùng 01 lớp. Được gọi là Lớp chức năng, lớp giao thức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Đảm tính Pear to Pear</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Top- Down (phía nguồn), Bottom up (phía đích) </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4" name="Rectangle 4">
            <a:extLst>
              <a:ext uri="{FF2B5EF4-FFF2-40B4-BE49-F238E27FC236}">
                <a16:creationId xmlns:a16="http://schemas.microsoft.com/office/drawing/2014/main" id="{6B114C02-D54A-4F47-BCB8-35B52F9139E5}"/>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72799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tham số tính toán Metric</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Hop count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Bandwidth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Delay</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Reliability</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Stick</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29132855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4. Mạng kết nối trực tiếp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Ngay khi một giao diện được kích hoạt và khai báo địa chỉ IP, Router sẽ tự động cặp nhật mạng chứa giao diện đó vào bảng định tuyến mà không cần thông qua bất kỳ giao thức định tuyến nào</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Được bắt đầu bằng chữ cái C</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D54E791F-BAD0-42F8-B2AB-22A6394DFE5D}"/>
              </a:ext>
            </a:extLst>
          </p:cNvPr>
          <p:cNvPicPr>
            <a:picLocks noChangeAspect="1"/>
          </p:cNvPicPr>
          <p:nvPr/>
        </p:nvPicPr>
        <p:blipFill>
          <a:blip r:embed="rId2"/>
          <a:stretch>
            <a:fillRect/>
          </a:stretch>
        </p:blipFill>
        <p:spPr>
          <a:xfrm>
            <a:off x="1371600" y="3170838"/>
            <a:ext cx="6936477" cy="198895"/>
          </a:xfrm>
          <a:prstGeom prst="rect">
            <a:avLst/>
          </a:prstGeom>
        </p:spPr>
      </p:pic>
    </p:spTree>
    <p:extLst>
      <p:ext uri="{BB962C8B-B14F-4D97-AF65-F5344CB8AC3E}">
        <p14:creationId xmlns:p14="http://schemas.microsoft.com/office/powerpoint/2010/main" val="3440828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5. Định tuyến tĩnh và định tuyến động</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tĩnh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hoạch định các tuyến đường trong chính sách tìm đường và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xây dựng các thực thể trong bảng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thích ứng với sự thay đổi cẩu hình (topo) mạng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tốn băng thông để trao đổi thông tin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động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Một trong các giao thức định tuyến được kích hoạt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thông qua giao thức định tuyến sẽ trao đổi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các thông tin định tuyến thu thập được, các Router tự động tính toán quãng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thực thể định tuyến tự động được xây dựng và cặp nhật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Thích ứng khi mạng thay đổi cấu hình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bang thông để trao đổi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bộ nhớ để lưu trữ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CPU để tính toán quãng đường ngắn nhất</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1071667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6. Định tuyến Classfull và Classless</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Classfull:</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KHÔNG BAO GỒM thông tin về tiền tố định tuyến (Routing prefix)</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tự suy luận thông tin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dựa trên:</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Lớp của địa chỉ</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Subnetmask của giao diện tiếp nhận được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có thể cho kết quả không đúng -&gt; Giao thức định tuyến kiểu Classfull không hỗ trợ kỹ thuật VLSM và Discontinuous-Subnetting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Classfull gồm: RIPv1, IGRP (Cisco)</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Classless</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BAO GỒM thông tin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Các Router có thông tin chính xác về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hỗ trợ VLSM và Discontinuous-Subnetting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bao gồm: RIPv2, OSPF, IS-IS, EIGRP</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4058583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 Định tuyến kiểu Distance Vector và Links State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Distance Vector</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giải thuật Bellman-Ford để tìm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Gần như nội dung của toàn bộ thực thể định tuyến được chia sẻ giữa các Router</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Thông tin chiều dài tuyến là Metric, không phải trọng số của các liên kết đơn lẻ</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Tính toán phân tán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giao thức định tuyến kiểu DV: RIPv1, RIPv2, IGRP, BGP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Links State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Dựa trên giải thuật Dijkstra để tìm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Thông tin định tuyến gồm: Trạng thái và Trọng số các liên kết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Mỗi Router xây dựng riêng cho mình LSDB</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Giải thuật Dijkstra sử dụng dữ liệu trong LSDB để tính toán và đưa ra kết quả SPF Tree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giao thức định tuyến kiểu LS: OSPF, IS-IS</a:t>
            </a: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41569881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mạng như hình vẽ gồm các nút R1,R2,R3,R4, các liên kết có trọng số (cost) L1,L2,L3,L4</a:t>
            </a: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quá trình các nút học đường đi tới N1</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1: N1 kết nối trực tiếp với R1 nên R1 nhận N1 làm mạng kết nối trực tiếp (C)</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R1 gửi thông tin [N1,L1] tới nút mạng kết nối trực tiếp với nó; L1 là trọng số của liên kết</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N1 chưa tồn tại trong bảng định tuyến của R2 nên R2 cập nhật N1 vào bảng định tuyến của nó với Metric=L1, địa chỉ IP next-hop là R1</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R2 gửi thông tin [N1,L1+L2] tới nút kế cận; L1 lấy trong metric của bảng định tuyến, L2 là trọng số của liên kết   </a:t>
            </a:r>
          </a:p>
        </p:txBody>
      </p:sp>
      <p:pic>
        <p:nvPicPr>
          <p:cNvPr id="9" name="Picture 8">
            <a:extLst>
              <a:ext uri="{FF2B5EF4-FFF2-40B4-BE49-F238E27FC236}">
                <a16:creationId xmlns:a16="http://schemas.microsoft.com/office/drawing/2014/main" id="{466D3AAF-5205-4781-8053-DA2E1BC85419}"/>
              </a:ext>
            </a:extLst>
          </p:cNvPr>
          <p:cNvPicPr>
            <a:picLocks noChangeAspect="1"/>
          </p:cNvPicPr>
          <p:nvPr/>
        </p:nvPicPr>
        <p:blipFill>
          <a:blip r:embed="rId2"/>
          <a:stretch>
            <a:fillRect/>
          </a:stretch>
        </p:blipFill>
        <p:spPr>
          <a:xfrm>
            <a:off x="2736850" y="3886200"/>
            <a:ext cx="4102100" cy="2895600"/>
          </a:xfrm>
          <a:prstGeom prst="rect">
            <a:avLst/>
          </a:prstGeom>
        </p:spPr>
      </p:pic>
    </p:spTree>
    <p:extLst>
      <p:ext uri="{BB962C8B-B14F-4D97-AF65-F5344CB8AC3E}">
        <p14:creationId xmlns:p14="http://schemas.microsoft.com/office/powerpoint/2010/main" val="39257116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R3 nhận được thông tin định tuyến từ R2; N1 chưa tồn tại trong bảng định tuyến nên R3 cập nhật N1 vào bảng định tuyến với Metric=L1+L2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6: R2 gửi thông tin [N1,L1+L4] tới nút kế cận; L1 lấy trong metric của bảng định tuyến, L4 là trọng số của liên kết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7: R4 nhận được thông tin định tuyến từ R2; N1 chưa tồn tại trong bảng định tuyến nên R4 cập nhật N1 vào bảng định tuyến với Metric=L1+L4;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8: R3 gửi thông tin [N1,L1+L2+L3] tới nút kế cận; L1+L2 lấy trong metric của bảng định tuyến, L3 là trọng số của liên kết</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38936596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9: N1 đã tồn tại trong bảng định tuyến của R4; R4 sẽ thực hiện so sánh giữa Metric cũ L1+L4 với Metric mới L1+L2+L3 để lựa chọn đường đi ngắn nhất có Metric nhỏ nhất</a:t>
            </a:r>
            <a:br>
              <a:rPr lang="en-US" sz="1400" kern="0">
                <a:solidFill>
                  <a:schemeClr val="folHlink"/>
                </a:solidFill>
                <a:cs typeface="+mn-cs"/>
                <a:sym typeface="Wingdings" panose="05000000000000000000" pitchFamily="2" charset="2"/>
              </a:rPr>
            </a:br>
            <a:r>
              <a:rPr lang="en-US" sz="1400" kern="0">
                <a:solidFill>
                  <a:schemeClr val="folHlink"/>
                </a:solidFill>
                <a:cs typeface="+mn-cs"/>
                <a:sym typeface="Wingdings" panose="05000000000000000000" pitchFamily="2" charset="2"/>
              </a:rPr>
              <a:t>- Trường hợp 1: Nếu L1+L4 &lt; L1+L2+L3 tuyến đường cũ giữ nguyên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2: Nếu L1+L4 &gt; L1+L2+L3 tuyến đường mới được lựa chon (địa chỉ IP next-hop là R3)</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3: Nếu L1+L4 = L1+L2+L3 cả 2 tuyến đường được lựa chọn (1 tuyến đường có địa chỉ IP next-hop là R2; 1 tuyến đường có địa chỉ IP next-hop là R3)</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27906388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KHÔNG thực hiện trọn vẹn giải thuật Bellman-Ford mà chỉ thực hiện thao tác so sánh Metric cũ và Metric mới. Hay nói cách khác các nút thực hiện tính toán phân tán theo giải thuật Bellman-Ford</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có thể không biết toàn bộ các trọng số của từng liên kết vì Metric nhận được từ việc tiếp nhận thông tin định tuyến đã thực hiện CỘNG GỘP </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Có thể xảy ra hiện tượng định tuyến lặp vòng (LOOP)</a:t>
            </a:r>
            <a:endParaRPr lang="en-US" sz="1400" kern="0">
              <a:solidFill>
                <a:schemeClr val="folHlink"/>
              </a:solidFill>
              <a:cs typeface="+mn-cs"/>
              <a:sym typeface="Wingdings" panose="05000000000000000000" pitchFamily="2" charset="2"/>
            </a:endParaRP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40831652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Hiện tượng định tuyến lặp vòng</a:t>
            </a:r>
          </a:p>
          <a:p>
            <a:pPr>
              <a:lnSpc>
                <a:spcPct val="135000"/>
              </a:lnSpc>
              <a:spcBef>
                <a:spcPct val="35000"/>
              </a:spcBef>
              <a:buClr>
                <a:schemeClr val="accent2"/>
              </a:buClr>
              <a:defRPr/>
            </a:pPr>
            <a:r>
              <a:rPr lang="en-US" sz="1400" kern="0">
                <a:solidFill>
                  <a:schemeClr val="folHlink"/>
                </a:solidFill>
                <a:cs typeface="+mn-cs"/>
              </a:rPr>
              <a:t>- Xét một mạng như hình vẽ</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Trong trường hợp N1 chuyển trạng thái từ UP sáng DOWN</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R1 sẽ không gửi thông tin định tuyến tới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R2 không nhận biết được sự lật trạng thái này của N1. Theo quán tính R2 vẫn gửi thông tin định tuyến tới các nút kế cận</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Kết quả là thông tin định tuyến về N1 vẫn được các nút trong VÒNG R2-R3-R4 luân chuyển. Điều này gây ra hiện tượng LẶP VÒNG</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266463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38200"/>
            <a:ext cx="7924800" cy="59055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trong phân tầng</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Lớp giao thức: bao gồm nhiều giao thức trong 1 lớp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Chồng giao thức: gồm nhiều lớp giao thức</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Encapsulation, De-</a:t>
            </a:r>
            <a:r>
              <a:rPr lang="en-US" sz="1600" kern="0">
                <a:solidFill>
                  <a:schemeClr val="folHlink"/>
                </a:solidFill>
              </a:rPr>
              <a:t> Encapsulation</a:t>
            </a:r>
            <a:r>
              <a:rPr lang="en-US" sz="1600" kern="0">
                <a:solidFill>
                  <a:schemeClr val="folHlink"/>
                </a:solidFill>
                <a:cs typeface="+mn-cs"/>
              </a:rPr>
              <a:t>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(Information) dữ liệu từ tầng i+1 gửi xuống, Header thông tin thêm vào tại tầng i</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SDU Service Data Unit, PCI Protocol Control Information, PDU Protocol Data Unit, SAP Service Access Point</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Unit của từng tầng: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(lớp ứng dụng)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Segment (lớp giao vân)</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Packet (lớp liên mạng)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Frame (lớp liên kết dữ liệu)</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Bit (lớp vật lý)</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4" name="Rectangle 4">
            <a:extLst>
              <a:ext uri="{FF2B5EF4-FFF2-40B4-BE49-F238E27FC236}">
                <a16:creationId xmlns:a16="http://schemas.microsoft.com/office/drawing/2014/main" id="{526AB604-E1C3-46E2-BF1C-45C0706071CC}"/>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105545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Các phương pháp chống lặp vòng trong phương pháp định tuyến theo kiểu DV</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Hop-count limited: Số lượng Hop-count tối đa được xác định. Ví dụ RIPv1, RIPv2 có Hop-count limited = 15. Trong trường hợp Hop-count = 16 được coi là VÔ CÙNG LỚN</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Split-horizon: Các nút không gửi thông tin định tuyến về N1 tới hướng ngược lại (hướng mà nó HỌC được đường đi tới N1), (chú ý: hướng được miêu tả bằng Next-Hop)</a:t>
            </a:r>
            <a:r>
              <a:rPr lang="en-US" sz="1400" kern="0">
                <a:solidFill>
                  <a:schemeClr val="folHlink"/>
                </a:solidFill>
                <a:cs typeface="+mn-cs"/>
                <a:sym typeface="Wingdings" panose="05000000000000000000" pitchFamily="2" charset="2"/>
              </a:rPr>
              <a:t> </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Hold time: Các nút không xóa thực thể định tuyến không đảm bảo thời gian của chu kỳ cặp nhật. Tuy nhiên cũng không quảng bá thông tin về mạng này khi Gửi thông tin định tuyến. Thực thể định tuyến ở trạng thái BỊ TREO. Ví dụ Hold time của RIP là 180s. Tuy nhiên chính phương phát Hold Time làm kéo dài thời gian hội tụ (Convergence Time)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Trigger: Ngay khi nút trong mạng phát hiện ra SỰ LẬT TRẠNG THÁI, nó sẽ gửi bản tin Trigger tới nút kế cận để thông báo. Khi nhận được thông báo Trigger, nút sẽ loại bỏ ngay lập tức thực thể định tuyến mà KHÔNG trải qua đoạn Hold Time </a:t>
            </a:r>
          </a:p>
        </p:txBody>
      </p:sp>
      <p:pic>
        <p:nvPicPr>
          <p:cNvPr id="6" name="Picture 5">
            <a:extLst>
              <a:ext uri="{FF2B5EF4-FFF2-40B4-BE49-F238E27FC236}">
                <a16:creationId xmlns:a16="http://schemas.microsoft.com/office/drawing/2014/main" id="{78CE5550-21A1-4A93-94A6-5F5CCF210AB9}"/>
              </a:ext>
            </a:extLst>
          </p:cNvPr>
          <p:cNvPicPr>
            <a:picLocks noChangeAspect="1"/>
          </p:cNvPicPr>
          <p:nvPr/>
        </p:nvPicPr>
        <p:blipFill>
          <a:blip r:embed="rId2"/>
          <a:stretch>
            <a:fillRect/>
          </a:stretch>
        </p:blipFill>
        <p:spPr>
          <a:xfrm>
            <a:off x="3402623" y="4724400"/>
            <a:ext cx="2338754" cy="2133600"/>
          </a:xfrm>
          <a:prstGeom prst="rect">
            <a:avLst/>
          </a:prstGeom>
        </p:spPr>
      </p:pic>
    </p:spTree>
    <p:extLst>
      <p:ext uri="{BB962C8B-B14F-4D97-AF65-F5344CB8AC3E}">
        <p14:creationId xmlns:p14="http://schemas.microsoft.com/office/powerpoint/2010/main" val="14693063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971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Thông tin định tuyến được các nút mạng trao đổi bao gồm TRỌNG SỐ và TRẠNG THÁI của tất cả các liên kết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Dựa các thông tin này, các nút trong mạng xây dựng LSDB- </a:t>
            </a:r>
            <a:r>
              <a:rPr lang="en-US" sz="1400" kern="0">
                <a:solidFill>
                  <a:schemeClr val="folHlink"/>
                </a:solidFill>
                <a:cs typeface="+mn-cs"/>
              </a:rPr>
              <a:t>Link State Database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LSDB + Giải thuật Dijkstra =&gt; SPF Tree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Từ SPF Tree, các nút xây dựng các thực thể trong bảng định tuyến</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Chú ý: SPF Tree miêu tả đường đi trọn vẹn từ nguồn (Nó) tới đích. Tuy nhiên bảng định tuyến vẫn chỉ bao gồm Next- Hop (Định tuyến Hop by Hop) mà KHÔNG có thông tin miêu tả toàn trình (KHÔNG phải là End to End)  </a:t>
            </a:r>
          </a:p>
        </p:txBody>
      </p:sp>
      <p:pic>
        <p:nvPicPr>
          <p:cNvPr id="5" name="Picture 4">
            <a:extLst>
              <a:ext uri="{FF2B5EF4-FFF2-40B4-BE49-F238E27FC236}">
                <a16:creationId xmlns:a16="http://schemas.microsoft.com/office/drawing/2014/main" id="{5D5BB118-9239-42A6-B438-A9652FA43BB1}"/>
              </a:ext>
            </a:extLst>
          </p:cNvPr>
          <p:cNvPicPr>
            <a:picLocks noChangeAspect="1"/>
          </p:cNvPicPr>
          <p:nvPr/>
        </p:nvPicPr>
        <p:blipFill>
          <a:blip r:embed="rId2"/>
          <a:stretch>
            <a:fillRect/>
          </a:stretch>
        </p:blipFill>
        <p:spPr>
          <a:xfrm>
            <a:off x="663293" y="4538817"/>
            <a:ext cx="4000500" cy="1562100"/>
          </a:xfrm>
          <a:prstGeom prst="rect">
            <a:avLst/>
          </a:prstGeom>
        </p:spPr>
      </p:pic>
      <p:pic>
        <p:nvPicPr>
          <p:cNvPr id="8" name="Picture 7">
            <a:extLst>
              <a:ext uri="{FF2B5EF4-FFF2-40B4-BE49-F238E27FC236}">
                <a16:creationId xmlns:a16="http://schemas.microsoft.com/office/drawing/2014/main" id="{245B0CCE-B89C-4776-A3AD-8FF8238EA9A2}"/>
              </a:ext>
            </a:extLst>
          </p:cNvPr>
          <p:cNvPicPr>
            <a:picLocks noChangeAspect="1"/>
          </p:cNvPicPr>
          <p:nvPr/>
        </p:nvPicPr>
        <p:blipFill>
          <a:blip r:embed="rId3"/>
          <a:stretch>
            <a:fillRect/>
          </a:stretch>
        </p:blipFill>
        <p:spPr>
          <a:xfrm>
            <a:off x="4663792" y="4245818"/>
            <a:ext cx="4480207" cy="2183867"/>
          </a:xfrm>
          <a:prstGeom prst="rect">
            <a:avLst/>
          </a:prstGeom>
        </p:spPr>
      </p:pic>
    </p:spTree>
    <p:extLst>
      <p:ext uri="{BB962C8B-B14F-4D97-AF65-F5344CB8AC3E}">
        <p14:creationId xmlns:p14="http://schemas.microsoft.com/office/powerpoint/2010/main" val="2934202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971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Ví dụ: Tìm đường đi ngắn nhất từ nút A tới tất cả các nút còn lại</a:t>
            </a:r>
          </a:p>
        </p:txBody>
      </p:sp>
      <p:pic>
        <p:nvPicPr>
          <p:cNvPr id="5" name="Picture 4">
            <a:extLst>
              <a:ext uri="{FF2B5EF4-FFF2-40B4-BE49-F238E27FC236}">
                <a16:creationId xmlns:a16="http://schemas.microsoft.com/office/drawing/2014/main" id="{5D5BB118-9239-42A6-B438-A9652FA43BB1}"/>
              </a:ext>
            </a:extLst>
          </p:cNvPr>
          <p:cNvPicPr>
            <a:picLocks noChangeAspect="1"/>
          </p:cNvPicPr>
          <p:nvPr/>
        </p:nvPicPr>
        <p:blipFill>
          <a:blip r:embed="rId2"/>
          <a:stretch>
            <a:fillRect/>
          </a:stretch>
        </p:blipFill>
        <p:spPr>
          <a:xfrm>
            <a:off x="1447800" y="1466850"/>
            <a:ext cx="5025018" cy="1962150"/>
          </a:xfrm>
          <a:prstGeom prst="rect">
            <a:avLst/>
          </a:prstGeom>
        </p:spPr>
      </p:pic>
      <p:pic>
        <p:nvPicPr>
          <p:cNvPr id="8" name="Picture 7">
            <a:extLst>
              <a:ext uri="{FF2B5EF4-FFF2-40B4-BE49-F238E27FC236}">
                <a16:creationId xmlns:a16="http://schemas.microsoft.com/office/drawing/2014/main" id="{245B0CCE-B89C-4776-A3AD-8FF8238EA9A2}"/>
              </a:ext>
            </a:extLst>
          </p:cNvPr>
          <p:cNvPicPr>
            <a:picLocks noChangeAspect="1"/>
          </p:cNvPicPr>
          <p:nvPr/>
        </p:nvPicPr>
        <p:blipFill>
          <a:blip r:embed="rId3"/>
          <a:stretch>
            <a:fillRect/>
          </a:stretch>
        </p:blipFill>
        <p:spPr>
          <a:xfrm>
            <a:off x="1676400" y="3657600"/>
            <a:ext cx="5627680" cy="2743200"/>
          </a:xfrm>
          <a:prstGeom prst="rect">
            <a:avLst/>
          </a:prstGeom>
        </p:spPr>
      </p:pic>
    </p:spTree>
    <p:extLst>
      <p:ext uri="{BB962C8B-B14F-4D97-AF65-F5344CB8AC3E}">
        <p14:creationId xmlns:p14="http://schemas.microsoft.com/office/powerpoint/2010/main" val="1797667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1147AB-3755-4B81-B7C0-FC6B907540A6}"/>
              </a:ext>
            </a:extLst>
          </p:cNvPr>
          <p:cNvPicPr>
            <a:picLocks noChangeAspect="1"/>
          </p:cNvPicPr>
          <p:nvPr/>
        </p:nvPicPr>
        <p:blipFill>
          <a:blip r:embed="rId2"/>
          <a:stretch>
            <a:fillRect/>
          </a:stretch>
        </p:blipFill>
        <p:spPr>
          <a:xfrm>
            <a:off x="0" y="914400"/>
            <a:ext cx="6346855" cy="1981200"/>
          </a:xfrm>
          <a:prstGeom prst="rect">
            <a:avLst/>
          </a:prstGeom>
        </p:spPr>
      </p:pic>
      <p:pic>
        <p:nvPicPr>
          <p:cNvPr id="6" name="Picture 5">
            <a:extLst>
              <a:ext uri="{FF2B5EF4-FFF2-40B4-BE49-F238E27FC236}">
                <a16:creationId xmlns:a16="http://schemas.microsoft.com/office/drawing/2014/main" id="{3B26CEB3-05D1-46DF-9299-DCF672A6BDC2}"/>
              </a:ext>
            </a:extLst>
          </p:cNvPr>
          <p:cNvPicPr>
            <a:picLocks noChangeAspect="1"/>
          </p:cNvPicPr>
          <p:nvPr/>
        </p:nvPicPr>
        <p:blipFill>
          <a:blip r:embed="rId3"/>
          <a:stretch>
            <a:fillRect/>
          </a:stretch>
        </p:blipFill>
        <p:spPr>
          <a:xfrm>
            <a:off x="6346855" y="922866"/>
            <a:ext cx="2677559" cy="4965937"/>
          </a:xfrm>
          <a:prstGeom prst="rect">
            <a:avLst/>
          </a:prstGeom>
        </p:spPr>
      </p:pic>
    </p:spTree>
    <p:extLst>
      <p:ext uri="{BB962C8B-B14F-4D97-AF65-F5344CB8AC3E}">
        <p14:creationId xmlns:p14="http://schemas.microsoft.com/office/powerpoint/2010/main" val="23291542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khác</a:t>
            </a:r>
            <a:r>
              <a:rPr lang="en-US" sz="1600" kern="0">
                <a:solidFill>
                  <a:schemeClr val="folHlink"/>
                </a:solidFill>
                <a:cs typeface="+mn-cs"/>
                <a:sym typeface="Wingdings" panose="05000000000000000000" pitchFamily="2" charset="2"/>
              </a:rPr>
              <a:t>: ICMP, ARP, RARP/DHCP</a:t>
            </a:r>
          </a:p>
          <a:p>
            <a:pPr marL="285750" indent="-285750">
              <a:lnSpc>
                <a:spcPct val="135000"/>
              </a:lnSpc>
              <a:spcBef>
                <a:spcPct val="35000"/>
              </a:spcBef>
              <a:buClr>
                <a:schemeClr val="accent2"/>
              </a:buClr>
              <a:buFont typeface="Wingdings" panose="05000000000000000000" pitchFamily="2" charset="2"/>
              <a:buChar char="Ø"/>
              <a:defRPr/>
            </a:pPr>
            <a:r>
              <a:rPr lang="en-US" sz="1600" kern="0" err="1">
                <a:solidFill>
                  <a:schemeClr val="folHlink"/>
                </a:solidFill>
                <a:cs typeface="+mn-cs"/>
                <a:sym typeface="Wingdings" panose="05000000000000000000" pitchFamily="2" charset="2"/>
              </a:rPr>
              <a:t>Tự</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đọc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chemeClr val="folHlink"/>
                </a:solidFill>
                <a:cs typeface="+mn-cs"/>
                <a:sym typeface="Wingdings" panose="05000000000000000000" pitchFamily="2" charset="2"/>
              </a:rPr>
              <a:t>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nhóm</a:t>
            </a:r>
            <a:r>
              <a:rPr lang="en-US" sz="1600" kern="0">
                <a:solidFill>
                  <a:schemeClr val="folHlink"/>
                </a:solidFill>
                <a:cs typeface="+mn-cs"/>
                <a:sym typeface="Wingdings" panose="05000000000000000000" pitchFamily="2" charset="2"/>
              </a:rPr>
              <a:t> Viber, </a:t>
            </a:r>
            <a:r>
              <a:rPr lang="en-US" sz="1600" kern="0" err="1">
                <a:solidFill>
                  <a:schemeClr val="folHlink"/>
                </a:solidFill>
                <a:cs typeface="+mn-cs"/>
                <a:sym typeface="Wingdings" panose="05000000000000000000" pitchFamily="2" charset="2"/>
              </a:rPr>
              <a:t>trả</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lời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câu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hỏi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trắc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nghiệm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điểm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danh</a:t>
            </a:r>
            <a:r>
              <a:rPr lang="en-US" sz="1600" kern="0">
                <a:solidFill>
                  <a:schemeClr val="folHlink"/>
                </a:solidFill>
                <a:cs typeface="+mn-cs"/>
                <a:sym typeface="Wingdings" panose="05000000000000000000" pitchFamily="2" charset="2"/>
              </a:rPr>
              <a:t> SV </a:t>
            </a:r>
            <a:r>
              <a:rPr lang="en-US" sz="1600" kern="0" err="1">
                <a:solidFill>
                  <a:schemeClr val="folHlink"/>
                </a:solidFill>
                <a:cs typeface="+mn-cs"/>
                <a:sym typeface="Wingdings" panose="05000000000000000000" pitchFamily="2" charset="2"/>
              </a:rPr>
              <a:t>thông</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kết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quả</a:t>
            </a:r>
            <a:r>
              <a:rPr lang="en-US" sz="1600" kern="0">
                <a:solidFill>
                  <a:schemeClr val="folHlink"/>
                </a:solidFill>
                <a:cs typeface="+mn-cs"/>
                <a:sym typeface="Wingdings" panose="05000000000000000000" pitchFamily="2" charset="2"/>
              </a:rPr>
              <a:t> 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trên</a:t>
            </a:r>
            <a:r>
              <a:rPr lang="en-US" sz="1600" kern="0">
                <a:solidFill>
                  <a:schemeClr val="folHlink"/>
                </a:solidFill>
                <a:cs typeface="+mn-cs"/>
                <a:sym typeface="Wingdings" panose="05000000000000000000" pitchFamily="2" charset="2"/>
              </a:rPr>
              <a:t> Viber)</a:t>
            </a: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pic>
        <p:nvPicPr>
          <p:cNvPr id="4" name="Picture 3">
            <a:extLst>
              <a:ext uri="{FF2B5EF4-FFF2-40B4-BE49-F238E27FC236}">
                <a16:creationId xmlns:a16="http://schemas.microsoft.com/office/drawing/2014/main" id="{BFB80F1D-ECF6-4FE8-B713-68125969B851}"/>
              </a:ext>
            </a:extLst>
          </p:cNvPr>
          <p:cNvPicPr>
            <a:picLocks noChangeAspect="1"/>
          </p:cNvPicPr>
          <p:nvPr/>
        </p:nvPicPr>
        <p:blipFill>
          <a:blip r:embed="rId2"/>
          <a:stretch>
            <a:fillRect/>
          </a:stretch>
        </p:blipFill>
        <p:spPr>
          <a:xfrm>
            <a:off x="990600" y="2362200"/>
            <a:ext cx="3000794" cy="3115110"/>
          </a:xfrm>
          <a:prstGeom prst="rect">
            <a:avLst/>
          </a:prstGeom>
        </p:spPr>
      </p:pic>
      <p:pic>
        <p:nvPicPr>
          <p:cNvPr id="5" name="Picture 4">
            <a:extLst>
              <a:ext uri="{FF2B5EF4-FFF2-40B4-BE49-F238E27FC236}">
                <a16:creationId xmlns:a16="http://schemas.microsoft.com/office/drawing/2014/main" id="{EE6C1E0D-383E-470F-988C-E491ED4B40A6}"/>
              </a:ext>
            </a:extLst>
          </p:cNvPr>
          <p:cNvPicPr>
            <a:picLocks noChangeAspect="1"/>
          </p:cNvPicPr>
          <p:nvPr/>
        </p:nvPicPr>
        <p:blipFill>
          <a:blip r:embed="rId3"/>
          <a:stretch>
            <a:fillRect/>
          </a:stretch>
        </p:blipFill>
        <p:spPr>
          <a:xfrm>
            <a:off x="4121005" y="2362200"/>
            <a:ext cx="3010320" cy="3343742"/>
          </a:xfrm>
          <a:prstGeom prst="rect">
            <a:avLst/>
          </a:prstGeom>
        </p:spPr>
      </p:pic>
    </p:spTree>
    <p:extLst>
      <p:ext uri="{BB962C8B-B14F-4D97-AF65-F5344CB8AC3E}">
        <p14:creationId xmlns:p14="http://schemas.microsoft.com/office/powerpoint/2010/main" val="32347142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5E8FBC-E7AA-4AED-AA9B-6602CD92B38F}"/>
              </a:ext>
            </a:extLst>
          </p:cNvPr>
          <p:cNvPicPr>
            <a:picLocks noChangeAspect="1"/>
          </p:cNvPicPr>
          <p:nvPr/>
        </p:nvPicPr>
        <p:blipFill>
          <a:blip r:embed="rId2"/>
          <a:stretch>
            <a:fillRect/>
          </a:stretch>
        </p:blipFill>
        <p:spPr>
          <a:xfrm>
            <a:off x="838200" y="914400"/>
            <a:ext cx="2962688" cy="3038899"/>
          </a:xfrm>
          <a:prstGeom prst="rect">
            <a:avLst/>
          </a:prstGeom>
        </p:spPr>
      </p:pic>
      <p:pic>
        <p:nvPicPr>
          <p:cNvPr id="3" name="Picture 2">
            <a:extLst>
              <a:ext uri="{FF2B5EF4-FFF2-40B4-BE49-F238E27FC236}">
                <a16:creationId xmlns:a16="http://schemas.microsoft.com/office/drawing/2014/main" id="{6EB905A2-588A-47E2-8039-7B17C1C14DB7}"/>
              </a:ext>
            </a:extLst>
          </p:cNvPr>
          <p:cNvPicPr>
            <a:picLocks noChangeAspect="1"/>
          </p:cNvPicPr>
          <p:nvPr/>
        </p:nvPicPr>
        <p:blipFill>
          <a:blip r:embed="rId3"/>
          <a:stretch>
            <a:fillRect/>
          </a:stretch>
        </p:blipFill>
        <p:spPr>
          <a:xfrm>
            <a:off x="3806532" y="914400"/>
            <a:ext cx="2981741" cy="3277057"/>
          </a:xfrm>
          <a:prstGeom prst="rect">
            <a:avLst/>
          </a:prstGeom>
        </p:spPr>
      </p:pic>
      <p:pic>
        <p:nvPicPr>
          <p:cNvPr id="4" name="Picture 3">
            <a:extLst>
              <a:ext uri="{FF2B5EF4-FFF2-40B4-BE49-F238E27FC236}">
                <a16:creationId xmlns:a16="http://schemas.microsoft.com/office/drawing/2014/main" id="{9051269E-997F-4282-AF35-6423A1773C3E}"/>
              </a:ext>
            </a:extLst>
          </p:cNvPr>
          <p:cNvPicPr>
            <a:picLocks noChangeAspect="1"/>
          </p:cNvPicPr>
          <p:nvPr/>
        </p:nvPicPr>
        <p:blipFill>
          <a:blip r:embed="rId4"/>
          <a:stretch>
            <a:fillRect/>
          </a:stretch>
        </p:blipFill>
        <p:spPr>
          <a:xfrm>
            <a:off x="690720" y="3953299"/>
            <a:ext cx="3096057" cy="2724530"/>
          </a:xfrm>
          <a:prstGeom prst="rect">
            <a:avLst/>
          </a:prstGeom>
        </p:spPr>
      </p:pic>
      <p:pic>
        <p:nvPicPr>
          <p:cNvPr id="5" name="Picture 4">
            <a:extLst>
              <a:ext uri="{FF2B5EF4-FFF2-40B4-BE49-F238E27FC236}">
                <a16:creationId xmlns:a16="http://schemas.microsoft.com/office/drawing/2014/main" id="{34AC3577-DCE9-44BF-AC7A-6BFE0F0E1BCB}"/>
              </a:ext>
            </a:extLst>
          </p:cNvPr>
          <p:cNvPicPr>
            <a:picLocks noChangeAspect="1"/>
          </p:cNvPicPr>
          <p:nvPr/>
        </p:nvPicPr>
        <p:blipFill>
          <a:blip r:embed="rId5"/>
          <a:stretch>
            <a:fillRect/>
          </a:stretch>
        </p:blipFill>
        <p:spPr>
          <a:xfrm>
            <a:off x="3701742" y="4198340"/>
            <a:ext cx="3191320" cy="2200582"/>
          </a:xfrm>
          <a:prstGeom prst="rect">
            <a:avLst/>
          </a:prstGeom>
        </p:spPr>
      </p:pic>
    </p:spTree>
    <p:extLst>
      <p:ext uri="{BB962C8B-B14F-4D97-AF65-F5344CB8AC3E}">
        <p14:creationId xmlns:p14="http://schemas.microsoft.com/office/powerpoint/2010/main" val="2014690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34D38E-6418-48DA-91F4-DD2E52DA4A56}"/>
              </a:ext>
            </a:extLst>
          </p:cNvPr>
          <p:cNvPicPr>
            <a:picLocks noChangeAspect="1"/>
          </p:cNvPicPr>
          <p:nvPr/>
        </p:nvPicPr>
        <p:blipFill>
          <a:blip r:embed="rId2"/>
          <a:stretch>
            <a:fillRect/>
          </a:stretch>
        </p:blipFill>
        <p:spPr>
          <a:xfrm>
            <a:off x="838200" y="838200"/>
            <a:ext cx="3010320" cy="3248478"/>
          </a:xfrm>
          <a:prstGeom prst="rect">
            <a:avLst/>
          </a:prstGeom>
        </p:spPr>
      </p:pic>
      <p:pic>
        <p:nvPicPr>
          <p:cNvPr id="3" name="Picture 2">
            <a:extLst>
              <a:ext uri="{FF2B5EF4-FFF2-40B4-BE49-F238E27FC236}">
                <a16:creationId xmlns:a16="http://schemas.microsoft.com/office/drawing/2014/main" id="{A9FD4CA9-4D21-4B66-A880-A5E117A06C71}"/>
              </a:ext>
            </a:extLst>
          </p:cNvPr>
          <p:cNvPicPr>
            <a:picLocks noChangeAspect="1"/>
          </p:cNvPicPr>
          <p:nvPr/>
        </p:nvPicPr>
        <p:blipFill>
          <a:blip r:embed="rId3"/>
          <a:stretch>
            <a:fillRect/>
          </a:stretch>
        </p:blipFill>
        <p:spPr>
          <a:xfrm>
            <a:off x="4114800" y="1120806"/>
            <a:ext cx="3143689" cy="2305372"/>
          </a:xfrm>
          <a:prstGeom prst="rect">
            <a:avLst/>
          </a:prstGeom>
        </p:spPr>
      </p:pic>
    </p:spTree>
    <p:extLst>
      <p:ext uri="{BB962C8B-B14F-4D97-AF65-F5344CB8AC3E}">
        <p14:creationId xmlns:p14="http://schemas.microsoft.com/office/powerpoint/2010/main" val="16475469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ARP</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0949729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err="1">
                <a:solidFill>
                  <a:schemeClr val="accent2"/>
                </a:solidFill>
              </a:rPr>
              <a:t>Chương</a:t>
            </a:r>
            <a:r>
              <a:rPr lang="en-US" sz="2000" b="1" dirty="0">
                <a:solidFill>
                  <a:schemeClr val="accent2"/>
                </a:solidFill>
              </a:rPr>
              <a:t> 3 :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mạng</a:t>
            </a:r>
            <a:r>
              <a:rPr lang="en-US" sz="2000" b="1" dirty="0">
                <a:solidFill>
                  <a:schemeClr val="accent2"/>
                </a:solidFill>
              </a:rPr>
              <a:t> </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marL="400050" indent="-400050">
              <a:lnSpc>
                <a:spcPct val="135000"/>
              </a:lnSpc>
              <a:spcBef>
                <a:spcPct val="35000"/>
              </a:spcBef>
              <a:buClr>
                <a:schemeClr val="accent2"/>
              </a:buClr>
              <a:buAutoNum type="romanUcPeriod"/>
              <a:defRPr/>
            </a:pPr>
            <a:r>
              <a:rPr lang="en-US" sz="1600" kern="0" dirty="0" err="1">
                <a:solidFill>
                  <a:schemeClr val="folHlink"/>
                </a:solidFill>
                <a:cs typeface="+mn-cs"/>
                <a:sym typeface="Wingdings" panose="05000000000000000000" pitchFamily="2" charset="2"/>
              </a:rPr>
              <a:t>Chức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năng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lớp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Đánh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logic) </a:t>
            </a:r>
          </a:p>
          <a:p>
            <a:pPr marL="857250" lvl="1" indent="-4000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tuyến</a:t>
            </a:r>
            <a:endParaRPr lang="en-US" sz="1600" kern="0" dirty="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dirty="0" err="1">
                <a:solidFill>
                  <a:schemeClr val="folHlink"/>
                </a:solidFill>
                <a:cs typeface="+mn-cs"/>
                <a:sym typeface="Wingdings" panose="05000000000000000000" pitchFamily="2" charset="2"/>
              </a:rPr>
              <a:t>Gói</a:t>
            </a:r>
            <a:r>
              <a:rPr lang="en-US" sz="1600" kern="0" dirty="0">
                <a:solidFill>
                  <a:schemeClr val="folHlink"/>
                </a:solidFill>
                <a:cs typeface="+mn-cs"/>
                <a:sym typeface="Wingdings" panose="05000000000000000000" pitchFamily="2" charset="2"/>
              </a:rPr>
              <a:t> tin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liệu</a:t>
            </a:r>
            <a:r>
              <a:rPr lang="en-US" sz="1600" kern="0" dirty="0">
                <a:solidFill>
                  <a:schemeClr val="folHlink"/>
                </a:solidFill>
                <a:cs typeface="+mn-cs"/>
                <a:sym typeface="Wingdings" panose="05000000000000000000" pitchFamily="2" charset="2"/>
              </a:rPr>
              <a:t> tam </a:t>
            </a:r>
            <a:r>
              <a:rPr lang="en-US" sz="1600" kern="0" dirty="0" err="1">
                <a:solidFill>
                  <a:schemeClr val="folHlink"/>
                </a:solidFill>
                <a:cs typeface="+mn-cs"/>
                <a:sym typeface="Wingdings" panose="05000000000000000000" pitchFamily="2" charset="2"/>
              </a:rPr>
              <a:t>khảo</a:t>
            </a:r>
            <a:r>
              <a:rPr lang="en-US" sz="1600" kern="0" dirty="0">
                <a:solidFill>
                  <a:schemeClr val="folHlink"/>
                </a:solidFill>
                <a:cs typeface="+mn-cs"/>
                <a:sym typeface="Wingdings" panose="05000000000000000000" pitchFamily="2" charset="2"/>
              </a:rPr>
              <a:t>)</a:t>
            </a:r>
          </a:p>
          <a:p>
            <a:pPr algn="ct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1. </a:t>
            </a:r>
            <a:r>
              <a:rPr lang="en-US" sz="1600" kern="0" dirty="0" err="1">
                <a:solidFill>
                  <a:schemeClr val="folHlink"/>
                </a:solidFill>
                <a:cs typeface="+mn-cs"/>
                <a:sym typeface="Wingdings" panose="05000000000000000000" pitchFamily="2" charset="2"/>
              </a:rPr>
              <a:t>Cấu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trúc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IPv4 </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rPr>
              <a:t>Gói</a:t>
            </a:r>
            <a:r>
              <a:rPr lang="en-US" sz="1600" kern="0" dirty="0">
                <a:solidFill>
                  <a:srgbClr val="002060"/>
                </a:solidFill>
              </a:rPr>
              <a:t> tin IPv4 </a:t>
            </a:r>
            <a:r>
              <a:rPr lang="en-US" sz="1600" kern="0" dirty="0" err="1">
                <a:solidFill>
                  <a:srgbClr val="002060"/>
                </a:solidFill>
              </a:rPr>
              <a:t>gồm</a:t>
            </a:r>
            <a:r>
              <a:rPr lang="en-US" sz="1600" kern="0" dirty="0">
                <a:solidFill>
                  <a:srgbClr val="002060"/>
                </a:solidFill>
              </a:rPr>
              <a:t> 64 bit </a:t>
            </a:r>
            <a:r>
              <a:rPr lang="en-US" sz="1600" kern="0" dirty="0" err="1">
                <a:solidFill>
                  <a:srgbClr val="002060"/>
                </a:solidFill>
              </a:rPr>
              <a:t>mang</a:t>
            </a:r>
            <a:r>
              <a:rPr lang="en-US" sz="1600" kern="0" dirty="0">
                <a:solidFill>
                  <a:srgbClr val="002060"/>
                </a:solidFill>
              </a:rPr>
              <a:t> </a:t>
            </a:r>
            <a:r>
              <a:rPr lang="en-US" sz="1600" kern="0" dirty="0" err="1">
                <a:solidFill>
                  <a:srgbClr val="002060"/>
                </a:solidFill>
              </a:rPr>
              <a:t>thông</a:t>
            </a:r>
            <a:r>
              <a:rPr lang="en-US" sz="1600" kern="0" dirty="0">
                <a:solidFill>
                  <a:srgbClr val="002060"/>
                </a:solidFill>
              </a:rPr>
              <a:t> tin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32 </a:t>
            </a:r>
            <a:r>
              <a:rPr lang="en-US" sz="1600" kern="0" dirty="0" err="1">
                <a:solidFill>
                  <a:srgbClr val="002060"/>
                </a:solidFill>
              </a:rPr>
              <a:t>bít</a:t>
            </a:r>
            <a:r>
              <a:rPr lang="en-US" sz="1600" kern="0" dirty="0">
                <a:solidFill>
                  <a:srgbClr val="002060"/>
                </a:solidFill>
              </a:rPr>
              <a:t>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a:t>
            </a:r>
            <a:r>
              <a:rPr lang="en-US" sz="1600" kern="0" dirty="0" err="1">
                <a:solidFill>
                  <a:srgbClr val="002060"/>
                </a:solidFill>
              </a:rPr>
              <a:t>nguồn</a:t>
            </a:r>
            <a:r>
              <a:rPr lang="en-US" sz="1600" kern="0" dirty="0">
                <a:solidFill>
                  <a:srgbClr val="002060"/>
                </a:solidFill>
              </a:rPr>
              <a:t> </a:t>
            </a:r>
            <a:r>
              <a:rPr lang="en-US" sz="1600" kern="0" dirty="0" err="1">
                <a:solidFill>
                  <a:srgbClr val="002060"/>
                </a:solidFill>
              </a:rPr>
              <a:t>và</a:t>
            </a:r>
            <a:r>
              <a:rPr lang="en-US" sz="1600" kern="0" dirty="0">
                <a:solidFill>
                  <a:srgbClr val="002060"/>
                </a:solidFill>
              </a:rPr>
              <a:t> 32 </a:t>
            </a:r>
            <a:r>
              <a:rPr lang="en-US" sz="1600" kern="0" dirty="0" err="1">
                <a:solidFill>
                  <a:srgbClr val="002060"/>
                </a:solidFill>
              </a:rPr>
              <a:t>bít</a:t>
            </a:r>
            <a:r>
              <a:rPr lang="en-US" sz="1600" kern="0" dirty="0">
                <a:solidFill>
                  <a:srgbClr val="002060"/>
                </a:solidFill>
              </a:rPr>
              <a:t>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a:t>
            </a:r>
            <a:r>
              <a:rPr lang="en-US" sz="1600" kern="0" dirty="0" err="1">
                <a:solidFill>
                  <a:srgbClr val="002060"/>
                </a:solidFill>
              </a:rPr>
              <a:t>đích</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IP </a:t>
            </a:r>
            <a:r>
              <a:rPr lang="en-US" sz="1600" kern="0" dirty="0" err="1">
                <a:solidFill>
                  <a:srgbClr val="002060"/>
                </a:solidFill>
              </a:rPr>
              <a:t>có</a:t>
            </a:r>
            <a:r>
              <a:rPr lang="en-US" sz="1600" kern="0" dirty="0">
                <a:solidFill>
                  <a:srgbClr val="002060"/>
                </a:solidFill>
              </a:rPr>
              <a:t> </a:t>
            </a:r>
            <a:r>
              <a:rPr lang="en-US" sz="1600" kern="0" dirty="0" err="1">
                <a:solidFill>
                  <a:srgbClr val="002060"/>
                </a:solidFill>
              </a:rPr>
              <a:t>cấu</a:t>
            </a:r>
            <a:r>
              <a:rPr lang="en-US" sz="1600" kern="0" dirty="0">
                <a:solidFill>
                  <a:srgbClr val="002060"/>
                </a:solidFill>
              </a:rPr>
              <a:t> </a:t>
            </a:r>
            <a:r>
              <a:rPr lang="en-US" sz="1600" kern="0" dirty="0" err="1">
                <a:solidFill>
                  <a:srgbClr val="002060"/>
                </a:solidFill>
              </a:rPr>
              <a:t>trúc</a:t>
            </a:r>
            <a:r>
              <a:rPr lang="en-US" sz="1600" kern="0" dirty="0">
                <a:solidFill>
                  <a:srgbClr val="002060"/>
                </a:solidFill>
              </a:rPr>
              <a:t> </a:t>
            </a:r>
            <a:r>
              <a:rPr lang="en-US" sz="1600" kern="0" dirty="0" err="1">
                <a:solidFill>
                  <a:srgbClr val="002060"/>
                </a:solidFill>
              </a:rPr>
              <a:t>phân</a:t>
            </a:r>
            <a:r>
              <a:rPr lang="en-US" sz="1600" kern="0" dirty="0">
                <a:solidFill>
                  <a:srgbClr val="002060"/>
                </a:solidFill>
              </a:rPr>
              <a:t> </a:t>
            </a:r>
            <a:r>
              <a:rPr lang="en-US" sz="1600" kern="0" dirty="0" err="1">
                <a:solidFill>
                  <a:srgbClr val="002060"/>
                </a:solidFill>
              </a:rPr>
              <a:t>cấp</a:t>
            </a:r>
            <a:r>
              <a:rPr lang="en-US" sz="1600" kern="0" dirty="0">
                <a:solidFill>
                  <a:srgbClr val="002060"/>
                </a:solidFill>
              </a:rPr>
              <a:t>, </a:t>
            </a:r>
            <a:r>
              <a:rPr lang="en-US" sz="1600" kern="0" dirty="0" err="1">
                <a:solidFill>
                  <a:srgbClr val="002060"/>
                </a:solidFill>
              </a:rPr>
              <a:t>gồm</a:t>
            </a:r>
            <a:r>
              <a:rPr lang="en-US" sz="1600" kern="0" dirty="0">
                <a:solidFill>
                  <a:srgbClr val="002060"/>
                </a:solidFill>
              </a:rPr>
              <a:t> 2 </a:t>
            </a:r>
            <a:r>
              <a:rPr lang="en-US" sz="1600" kern="0" dirty="0" err="1">
                <a:solidFill>
                  <a:srgbClr val="002060"/>
                </a:solidFill>
              </a:rPr>
              <a:t>cấp</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669"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015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600" kern="0" dirty="0" err="1">
                <a:solidFill>
                  <a:schemeClr val="folHlink"/>
                </a:solidFill>
                <a:sym typeface="Wingdings" panose="05000000000000000000" pitchFamily="2" charset="2"/>
              </a:rPr>
              <a:t>Cấu</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trúc</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địa</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chỉ</a:t>
            </a:r>
            <a:r>
              <a:rPr lang="en-US" sz="1600" kern="0" dirty="0">
                <a:solidFill>
                  <a:schemeClr val="folHlink"/>
                </a:solidFill>
                <a:sym typeface="Wingdings" panose="05000000000000000000" pitchFamily="2" charset="2"/>
              </a:rPr>
              <a:t>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32 bit = NNNNNNNNN HHHHHHHHHH</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N: Net Bit H: Host Bit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Chú</a:t>
            </a:r>
            <a:r>
              <a:rPr lang="en-US" sz="1600" kern="0" dirty="0">
                <a:solidFill>
                  <a:schemeClr val="folHlink"/>
                </a:solidFill>
                <a:cs typeface="+mn-cs"/>
                <a:sym typeface="Wingdings" panose="05000000000000000000" pitchFamily="2" charset="2"/>
              </a:rPr>
              <a:t> ý: </a:t>
            </a:r>
            <a:r>
              <a:rPr lang="en-US" sz="1600" kern="0" dirty="0" err="1">
                <a:solidFill>
                  <a:schemeClr val="folHlink"/>
                </a:solidFill>
                <a:cs typeface="+mn-cs"/>
                <a:sym typeface="Wingdings" panose="05000000000000000000" pitchFamily="2" charset="2"/>
              </a:rPr>
              <a:t>không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sự</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đang</a:t>
            </a:r>
            <a:r>
              <a:rPr lang="en-US" sz="1600" kern="0" dirty="0">
                <a:solidFill>
                  <a:schemeClr val="folHlink"/>
                </a:solidFill>
                <a:cs typeface="+mn-cs"/>
                <a:sym typeface="Wingdings" panose="05000000000000000000" pitchFamily="2" charset="2"/>
              </a:rPr>
              <a:t> xen </a:t>
            </a:r>
            <a:r>
              <a:rPr lang="en-US" sz="1600" kern="0" dirty="0" err="1">
                <a:solidFill>
                  <a:schemeClr val="folHlink"/>
                </a:solidFill>
                <a:cs typeface="+mn-cs"/>
                <a:sym typeface="Wingdings" panose="05000000000000000000" pitchFamily="2" charset="2"/>
              </a:rPr>
              <a:t>giữa</a:t>
            </a: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Host bit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dưới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chuyển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đổi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từ</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sang </a:t>
            </a:r>
            <a:r>
              <a:rPr lang="en-US" sz="1600" kern="0" dirty="0">
                <a:solidFill>
                  <a:schemeClr val="folHlink"/>
                </a:solidFill>
                <a:sym typeface="Wingdings" panose="05000000000000000000" pitchFamily="2" charset="2"/>
              </a:rPr>
              <a:t>“</a:t>
            </a:r>
            <a:r>
              <a:rPr lang="en-US" sz="1600" kern="0" dirty="0" err="1">
                <a:solidFill>
                  <a:schemeClr val="folHlink"/>
                </a:solidFill>
                <a:sym typeface="Wingdings" panose="05000000000000000000" pitchFamily="2" charset="2"/>
              </a:rPr>
              <a:t>Hệ</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cơ</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số</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thập</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phân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có</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ngăn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cách</a:t>
            </a:r>
            <a:r>
              <a:rPr lang="en-US" sz="1600" kern="0" dirty="0">
                <a:solidFill>
                  <a:schemeClr val="folHlink"/>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x31x30x29...................................................x0</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B1: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bởi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chấm</a:t>
            </a:r>
            <a:r>
              <a:rPr lang="en-US" sz="1600" kern="0" dirty="0">
                <a:solidFill>
                  <a:schemeClr val="folHlink"/>
                </a:solidFill>
                <a:cs typeface="+mn-cs"/>
                <a:sym typeface="Wingdings" panose="05000000000000000000" pitchFamily="2" charset="2"/>
              </a:rPr>
              <a:t>: </a:t>
            </a:r>
            <a:r>
              <a:rPr lang="en-US" sz="1600" kern="0" dirty="0">
                <a:solidFill>
                  <a:srgbClr val="FF0000"/>
                </a:solidFill>
                <a:cs typeface="+mn-cs"/>
                <a:sym typeface="Wingdings" panose="05000000000000000000" pitchFamily="2" charset="2"/>
              </a:rPr>
              <a:t>x31....x24 .</a:t>
            </a:r>
            <a:r>
              <a:rPr lang="en-US" sz="1600" kern="0" dirty="0">
                <a:solidFill>
                  <a:schemeClr val="folHlink"/>
                </a:solidFill>
                <a:cs typeface="+mn-cs"/>
                <a:sym typeface="Wingdings" panose="05000000000000000000" pitchFamily="2" charset="2"/>
              </a:rPr>
              <a:t> </a:t>
            </a:r>
            <a:r>
              <a:rPr lang="en-US" sz="1600" kern="0" dirty="0">
                <a:solidFill>
                  <a:srgbClr val="92D050"/>
                </a:solidFill>
                <a:cs typeface="+mn-cs"/>
                <a:sym typeface="Wingdings" panose="05000000000000000000" pitchFamily="2" charset="2"/>
              </a:rPr>
              <a:t>x23....x16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x15..x8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a:t>
            </a:r>
            <a:r>
              <a:rPr lang="en-US" sz="1600" kern="0" dirty="0">
                <a:solidFill>
                  <a:srgbClr val="C00000"/>
                </a:solidFill>
                <a:cs typeface="+mn-cs"/>
                <a:sym typeface="Wingdings" panose="05000000000000000000" pitchFamily="2" charset="2"/>
              </a:rPr>
              <a:t>x7...x0</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cs typeface="+mn-cs"/>
                <a:sym typeface="Wingdings" panose="05000000000000000000" pitchFamily="2" charset="2"/>
              </a:rPr>
              <a:t>B2.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các</a:t>
            </a:r>
            <a:r>
              <a:rPr lang="en-US" sz="1600" kern="0" dirty="0">
                <a:solidFill>
                  <a:srgbClr val="C00000"/>
                </a:solidFill>
                <a:cs typeface="+mn-cs"/>
                <a:sym typeface="Wingdings" panose="05000000000000000000" pitchFamily="2" charset="2"/>
              </a:rPr>
              <a:t> Octet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r>
              <a:rPr lang="en-US" sz="1600" kern="0" dirty="0">
                <a:solidFill>
                  <a:srgbClr val="C00000"/>
                </a:solidFill>
                <a:cs typeface="+mn-cs"/>
                <a:sym typeface="Wingdings" panose="05000000000000000000" pitchFamily="2" charset="2"/>
              </a:rPr>
              <a:t>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10101100111100000000111111111111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endParaRPr lang="en-US" sz="1600" kern="0" dirty="0">
              <a:solidFill>
                <a:srgbClr val="C00000"/>
              </a:solidFill>
              <a:cs typeface="+mn-cs"/>
              <a:sym typeface="Wingdings" panose="05000000000000000000" pitchFamily="2" charset="2"/>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10101100.11110000.00001111.11111111 = 172.240.15.255</a:t>
            </a:r>
          </a:p>
          <a:p>
            <a:pPr marL="1200150" lvl="2" indent="-285750">
              <a:lnSpc>
                <a:spcPct val="135000"/>
              </a:lnSpc>
              <a:spcBef>
                <a:spcPct val="35000"/>
              </a:spcBef>
              <a:buClr>
                <a:schemeClr val="accent2"/>
              </a:buClr>
              <a:buFont typeface="Arial" panose="020B0604020202020204" pitchFamily="34" charset="0"/>
              <a:buChar char="•"/>
              <a:defRPr/>
            </a:pPr>
            <a:endParaRPr lang="en-US" sz="1600" kern="0" dirty="0">
              <a:solidFill>
                <a:srgbClr val="C00000"/>
              </a:solidFill>
              <a:cs typeface="+mn-cs"/>
            </a:endParaRPr>
          </a:p>
        </p:txBody>
      </p:sp>
    </p:spTree>
    <p:extLst>
      <p:ext uri="{BB962C8B-B14F-4D97-AF65-F5344CB8AC3E}">
        <p14:creationId xmlns:p14="http://schemas.microsoft.com/office/powerpoint/2010/main" val="188746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tham</a:t>
            </a:r>
            <a:r>
              <a:rPr lang="en-US" sz="1600" kern="0" dirty="0">
                <a:solidFill>
                  <a:srgbClr val="FF0000"/>
                </a:solidFill>
                <a:cs typeface="+mn-cs"/>
              </a:rPr>
              <a:t> </a:t>
            </a:r>
            <a:r>
              <a:rPr lang="en-US" sz="1600" kern="0" dirty="0" err="1">
                <a:solidFill>
                  <a:srgbClr val="FF0000"/>
                </a:solidFill>
                <a:cs typeface="+mn-cs"/>
              </a:rPr>
              <a:t>chiếu</a:t>
            </a:r>
            <a:r>
              <a:rPr lang="en-US" sz="1600" kern="0" dirty="0">
                <a:solidFill>
                  <a:srgbClr val="FF0000"/>
                </a:solidFill>
                <a:cs typeface="+mn-cs"/>
              </a:rPr>
              <a:t>” </a:t>
            </a:r>
            <a:r>
              <a:rPr lang="en-US" sz="1600" kern="0" dirty="0">
                <a:solidFill>
                  <a:schemeClr val="folHlink"/>
                </a:solidFill>
                <a:cs typeface="+mn-cs"/>
              </a:rPr>
              <a:t>OSI</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1970s</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ISO</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7 </a:t>
            </a:r>
            <a:r>
              <a:rPr lang="en-US" sz="1600" kern="0" dirty="0" err="1">
                <a:solidFill>
                  <a:schemeClr val="folHlink"/>
                </a:solidFill>
                <a:cs typeface="+mn-cs"/>
              </a:rPr>
              <a:t>lớp</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a:t>
            </a:r>
            <a:r>
              <a:rPr lang="en-US" sz="1600" kern="0" dirty="0" err="1">
                <a:solidFill>
                  <a:schemeClr val="folHlink"/>
                </a:solidFill>
                <a:cs typeface="+mn-cs"/>
              </a:rPr>
              <a:t>Làm</a:t>
            </a:r>
            <a:r>
              <a:rPr lang="en-US" sz="1600" kern="0" dirty="0">
                <a:solidFill>
                  <a:schemeClr val="folHlink"/>
                </a:solidFill>
                <a:cs typeface="+mn-cs"/>
              </a:rPr>
              <a:t> </a:t>
            </a:r>
            <a:r>
              <a:rPr lang="en-US" sz="1600" kern="0" dirty="0" err="1">
                <a:solidFill>
                  <a:schemeClr val="folHlink"/>
                </a:solidFill>
                <a:cs typeface="+mn-cs"/>
              </a:rPr>
              <a:t>thước</a:t>
            </a:r>
            <a:r>
              <a:rPr lang="en-US" sz="1600" kern="0" dirty="0">
                <a:solidFill>
                  <a:schemeClr val="folHlink"/>
                </a:solidFill>
                <a:cs typeface="+mn-cs"/>
              </a:rPr>
              <a:t>”</a:t>
            </a:r>
          </a:p>
          <a:p>
            <a:pPr marL="469900" indent="-469900">
              <a:lnSpc>
                <a:spcPct val="135000"/>
              </a:lnSpc>
              <a:spcBef>
                <a:spcPct val="35000"/>
              </a:spcBef>
              <a:buClr>
                <a:schemeClr val="accent2"/>
              </a:buClr>
              <a:buFont typeface="+mj-lt"/>
              <a:buAutoNum type="arabicPeriod" startAt="3"/>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TCP/IP</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1960s </a:t>
            </a:r>
            <a:r>
              <a:rPr lang="en-US" sz="1600" kern="0" dirty="0" err="1">
                <a:solidFill>
                  <a:schemeClr val="folHlink"/>
                </a:solidFill>
                <a:cs typeface="+mn-cs"/>
              </a:rPr>
              <a:t>đầu</a:t>
            </a:r>
            <a:r>
              <a:rPr lang="en-US" sz="1600" kern="0" dirty="0">
                <a:solidFill>
                  <a:schemeClr val="folHlink"/>
                </a:solidFill>
                <a:cs typeface="+mn-cs"/>
              </a:rPr>
              <a:t> 1970s</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Bộ</a:t>
            </a:r>
            <a:r>
              <a:rPr lang="en-US" sz="1600" kern="0" dirty="0">
                <a:solidFill>
                  <a:schemeClr val="folHlink"/>
                </a:solidFill>
                <a:cs typeface="+mn-cs"/>
              </a:rPr>
              <a:t> </a:t>
            </a:r>
            <a:r>
              <a:rPr lang="en-US" sz="1600" kern="0" dirty="0" err="1">
                <a:solidFill>
                  <a:schemeClr val="folHlink"/>
                </a:solidFill>
                <a:cs typeface="+mn-cs"/>
              </a:rPr>
              <a:t>Quốc</a:t>
            </a:r>
            <a:r>
              <a:rPr lang="en-US" sz="1600" kern="0" dirty="0">
                <a:solidFill>
                  <a:schemeClr val="folHlink"/>
                </a:solidFill>
                <a:cs typeface="+mn-cs"/>
              </a:rPr>
              <a:t> </a:t>
            </a:r>
            <a:r>
              <a:rPr lang="en-US" sz="1600" kern="0" dirty="0" err="1">
                <a:solidFill>
                  <a:schemeClr val="folHlink"/>
                </a:solidFill>
                <a:cs typeface="+mn-cs"/>
              </a:rPr>
              <a:t>phòng</a:t>
            </a:r>
            <a:r>
              <a:rPr lang="en-US" sz="1600" kern="0" dirty="0">
                <a:solidFill>
                  <a:schemeClr val="folHlink"/>
                </a:solidFill>
                <a:cs typeface="+mn-cs"/>
              </a:rPr>
              <a:t> </a:t>
            </a:r>
            <a:r>
              <a:rPr lang="en-US" sz="1600" kern="0" dirty="0" err="1">
                <a:solidFill>
                  <a:schemeClr val="folHlink"/>
                </a:solidFill>
                <a:cs typeface="+mn-cs"/>
              </a:rPr>
              <a:t>Mỹ</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1980s </a:t>
            </a: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để</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kết</a:t>
            </a:r>
            <a:r>
              <a:rPr lang="en-US" sz="1600" kern="0" dirty="0">
                <a:solidFill>
                  <a:schemeClr val="folHlink"/>
                </a:solidFill>
                <a:cs typeface="+mn-cs"/>
              </a:rPr>
              <a:t> </a:t>
            </a:r>
            <a:r>
              <a:rPr lang="en-US" sz="1600" kern="0" dirty="0" err="1">
                <a:solidFill>
                  <a:schemeClr val="folHlink"/>
                </a:solidFill>
                <a:cs typeface="+mn-cs"/>
              </a:rPr>
              <a:t>nối</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Trường</a:t>
            </a:r>
            <a:r>
              <a:rPr lang="en-US" sz="1600" kern="0" dirty="0">
                <a:solidFill>
                  <a:schemeClr val="folHlink"/>
                </a:solidFill>
                <a:cs typeface="+mn-cs"/>
              </a:rPr>
              <a:t> </a:t>
            </a:r>
            <a:r>
              <a:rPr lang="en-US" sz="1600" kern="0" dirty="0" err="1">
                <a:solidFill>
                  <a:schemeClr val="folHlink"/>
                </a:solidFill>
                <a:cs typeface="+mn-cs"/>
              </a:rPr>
              <a:t>đại</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và</a:t>
            </a:r>
            <a:r>
              <a:rPr lang="en-US" sz="1600" kern="0" dirty="0">
                <a:solidFill>
                  <a:schemeClr val="folHlink"/>
                </a:solidFill>
                <a:cs typeface="+mn-cs"/>
              </a:rPr>
              <a:t> </a:t>
            </a:r>
            <a:r>
              <a:rPr lang="en-US" sz="1600" kern="0" dirty="0" err="1">
                <a:solidFill>
                  <a:schemeClr val="folHlink"/>
                </a:solidFill>
                <a:cs typeface="+mn-cs"/>
              </a:rPr>
              <a:t>Viện</a:t>
            </a:r>
            <a:r>
              <a:rPr lang="en-US" sz="1600" kern="0" dirty="0">
                <a:solidFill>
                  <a:schemeClr val="folHlink"/>
                </a:solidFill>
                <a:cs typeface="+mn-cs"/>
              </a:rPr>
              <a:t> </a:t>
            </a:r>
            <a:r>
              <a:rPr lang="en-US" sz="1600" kern="0" dirty="0" err="1">
                <a:solidFill>
                  <a:schemeClr val="folHlink"/>
                </a:solidFill>
                <a:cs typeface="+mn-cs"/>
              </a:rPr>
              <a:t>nghiên</a:t>
            </a:r>
            <a:r>
              <a:rPr lang="en-US" sz="1600" kern="0" dirty="0">
                <a:solidFill>
                  <a:schemeClr val="folHlink"/>
                </a:solidFill>
                <a:cs typeface="+mn-cs"/>
              </a:rPr>
              <a:t> </a:t>
            </a:r>
            <a:r>
              <a:rPr lang="en-US" sz="1600" kern="0" dirty="0" err="1">
                <a:solidFill>
                  <a:schemeClr val="folHlink"/>
                </a:solidFill>
                <a:cs typeface="+mn-cs"/>
              </a:rPr>
              <a:t>cứu</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1990s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Internet</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2000s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hầu</a:t>
            </a:r>
            <a:r>
              <a:rPr lang="en-US" sz="1600" kern="0" dirty="0">
                <a:solidFill>
                  <a:schemeClr val="folHlink"/>
                </a:solidFill>
                <a:cs typeface="+mn-cs"/>
              </a:rPr>
              <a:t> </a:t>
            </a:r>
            <a:r>
              <a:rPr lang="en-US" sz="1600" kern="0" dirty="0" err="1">
                <a:solidFill>
                  <a:schemeClr val="folHlink"/>
                </a:solidFill>
                <a:cs typeface="+mn-cs"/>
              </a:rPr>
              <a:t>hết</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truyền</a:t>
            </a:r>
            <a:r>
              <a:rPr lang="en-US" sz="1600" kern="0" dirty="0">
                <a:solidFill>
                  <a:schemeClr val="folHlink"/>
                </a:solidFill>
                <a:cs typeface="+mn-cs"/>
              </a:rPr>
              <a:t> </a:t>
            </a:r>
            <a:r>
              <a:rPr lang="en-US" sz="1600" kern="0" dirty="0" err="1">
                <a:solidFill>
                  <a:schemeClr val="folHlink"/>
                </a:solidFill>
                <a:cs typeface="+mn-cs"/>
              </a:rPr>
              <a:t>thông</a:t>
            </a:r>
            <a:r>
              <a:rPr lang="en-US" sz="1600" kern="0" dirty="0">
                <a:solidFill>
                  <a:schemeClr val="folHlink"/>
                </a:solidFill>
                <a:cs typeface="+mn-cs"/>
              </a:rPr>
              <a:t> </a:t>
            </a:r>
            <a:r>
              <a:rPr lang="en-US" sz="1600" kern="0" dirty="0" err="1">
                <a:solidFill>
                  <a:schemeClr val="folHlink"/>
                </a:solidFill>
                <a:cs typeface="+mn-cs"/>
              </a:rPr>
              <a:t>số</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4 </a:t>
            </a:r>
            <a:r>
              <a:rPr lang="en-US" sz="1600" kern="0" dirty="0" err="1">
                <a:solidFill>
                  <a:schemeClr val="folHlink"/>
                </a:solidFill>
                <a:cs typeface="+mn-cs"/>
              </a:rPr>
              <a:t>lớp</a:t>
            </a: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a:p>
            <a:pPr lvl="1">
              <a:lnSpc>
                <a:spcPct val="135000"/>
              </a:lnSpc>
              <a:spcBef>
                <a:spcPct val="35000"/>
              </a:spcBef>
              <a:buClr>
                <a:schemeClr val="accent2"/>
              </a:buClr>
              <a:defRPr/>
            </a:pP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p:txBody>
      </p:sp>
      <p:sp>
        <p:nvSpPr>
          <p:cNvPr id="4" name="Rectangle 4">
            <a:extLst>
              <a:ext uri="{FF2B5EF4-FFF2-40B4-BE49-F238E27FC236}">
                <a16:creationId xmlns:a16="http://schemas.microsoft.com/office/drawing/2014/main" id="{15464F14-4D50-40D5-8956-3B7592A469D4}"/>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7869505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sym typeface="Wingdings" panose="05000000000000000000" pitchFamily="2" charset="2"/>
              </a:rPr>
              <a:t>Cách chuyển từ hệ cơ số thập phân có ngăn cách sang hệ cơ số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Ví dụ: 192.168.1.100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1: chuyển 192 sang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2: chuyển 168 </a:t>
            </a:r>
            <a:r>
              <a:rPr lang="en-US" sz="1600" kern="0">
                <a:solidFill>
                  <a:schemeClr val="folHlink"/>
                </a:solidFill>
                <a:sym typeface="Wingdings" panose="05000000000000000000" pitchFamily="2" charset="2"/>
              </a:rPr>
              <a:t>sang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bổ sung bít “0” để cho đủ 8 bit với mỗi Octet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         0.0.0.1      = 199.255.255.255 </a:t>
            </a:r>
          </a:p>
          <a:p>
            <a:pPr>
              <a:lnSpc>
                <a:spcPct val="135000"/>
              </a:lnSpc>
              <a:spcBef>
                <a:spcPct val="35000"/>
              </a:spcBef>
              <a:buClr>
                <a:schemeClr val="accent2"/>
              </a:buClr>
              <a:defRPr/>
            </a:pPr>
            <a:endParaRPr lang="en-US" sz="1600" kern="0">
              <a:solidFill>
                <a:srgbClr val="C00000"/>
              </a:solidFill>
              <a:cs typeface="+mn-cs"/>
            </a:endParaRPr>
          </a:p>
        </p:txBody>
      </p:sp>
    </p:spTree>
    <p:extLst>
      <p:ext uri="{BB962C8B-B14F-4D97-AF65-F5344CB8AC3E}">
        <p14:creationId xmlns:p14="http://schemas.microsoft.com/office/powerpoint/2010/main" val="3655328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Subnet Mark (SM)</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Bao </a:t>
            </a: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32 bit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“1”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“0”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Bit “1”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Net bit. Bit “0”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Host bit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Đc</a:t>
            </a:r>
            <a:r>
              <a:rPr lang="en-US" sz="1600" kern="0" dirty="0">
                <a:solidFill>
                  <a:schemeClr val="folHlink"/>
                </a:solidFill>
                <a:cs typeface="+mn-cs"/>
                <a:sym typeface="Wingdings" panose="05000000000000000000" pitchFamily="2" charset="2"/>
              </a:rPr>
              <a:t> IP	</a:t>
            </a:r>
            <a:r>
              <a:rPr lang="en-US" sz="1600" kern="0" dirty="0">
                <a:solidFill>
                  <a:srgbClr val="C00000"/>
                </a:solidFill>
                <a:cs typeface="+mn-cs"/>
                <a:sym typeface="Wingdings" panose="05000000000000000000" pitchFamily="2" charset="2"/>
              </a:rPr>
              <a:t>11101100.00001111.1100</a:t>
            </a:r>
            <a:r>
              <a:rPr lang="en-US" sz="1600" kern="0" dirty="0">
                <a:solidFill>
                  <a:schemeClr val="folHlink"/>
                </a:solidFill>
                <a:cs typeface="+mn-cs"/>
                <a:sym typeface="Wingdings" panose="05000000000000000000" pitchFamily="2" charset="2"/>
              </a:rPr>
              <a:t>1111.00000000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a:solidFill>
                  <a:srgbClr val="C00000"/>
                </a:solidFill>
                <a:cs typeface="+mn-cs"/>
                <a:sym typeface="Wingdings" panose="05000000000000000000" pitchFamily="2" charset="2"/>
              </a:rPr>
              <a:t>11111111.11111111.1111</a:t>
            </a:r>
            <a:r>
              <a:rPr lang="en-US" sz="1600" kern="0" dirty="0">
                <a:solidFill>
                  <a:schemeClr val="folHlink"/>
                </a:solidFill>
                <a:cs typeface="+mn-cs"/>
                <a:sym typeface="Wingdings" panose="05000000000000000000" pitchFamily="2" charset="2"/>
              </a:rPr>
              <a:t>0000.00000000</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bit 1</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  SM: </a:t>
            </a:r>
            <a:r>
              <a:rPr lang="en-US" sz="1600" kern="0" dirty="0">
                <a:solidFill>
                  <a:srgbClr val="C00000"/>
                </a:solidFill>
                <a:cs typeface="+mn-cs"/>
                <a:sym typeface="Wingdings" panose="05000000000000000000" pitchFamily="2" charset="2"/>
              </a:rPr>
              <a:t>255.255.255.0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192.168.1.100</a:t>
            </a:r>
            <a:r>
              <a:rPr lang="en-US" sz="1600" kern="0" dirty="0">
                <a:solidFill>
                  <a:srgbClr val="C00000"/>
                </a:solidFill>
                <a:cs typeface="+mn-cs"/>
                <a:sym typeface="Wingdings" panose="05000000000000000000" pitchFamily="2" charset="2"/>
              </a:rPr>
              <a:t>/24</a:t>
            </a:r>
            <a:r>
              <a:rPr lang="en-US" sz="1600" kern="0" dirty="0">
                <a:solidFill>
                  <a:schemeClr val="folHlink"/>
                </a:solidFill>
                <a:cs typeface="+mn-cs"/>
                <a:sym typeface="Wingdings" panose="05000000000000000000" pitchFamily="2" charset="2"/>
              </a:rPr>
              <a:t>	   </a:t>
            </a:r>
          </a:p>
        </p:txBody>
      </p:sp>
    </p:spTree>
    <p:extLst>
      <p:ext uri="{BB962C8B-B14F-4D97-AF65-F5344CB8AC3E}">
        <p14:creationId xmlns:p14="http://schemas.microsoft.com/office/powerpoint/2010/main" val="23432422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hợp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Netbit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rgbClr val="C00000"/>
                </a:solidFill>
                <a:cs typeface="+mn-cs"/>
                <a:sym typeface="Wingdings" panose="05000000000000000000" pitchFamily="2" charset="2"/>
              </a:rPr>
              <a:t>192.168.1</a:t>
            </a:r>
            <a:r>
              <a:rPr lang="en-US" sz="1600" kern="0" dirty="0">
                <a:solidFill>
                  <a:schemeClr val="folHlink"/>
                </a:solidFill>
                <a:cs typeface="+mn-cs"/>
                <a:sym typeface="Wingdings" panose="05000000000000000000" pitchFamily="2" charset="2"/>
              </a:rPr>
              <a:t>.0/</a:t>
            </a:r>
            <a:r>
              <a:rPr lang="en-US" sz="1600" kern="0" dirty="0">
                <a:solidFill>
                  <a:srgbClr val="C00000"/>
                </a:solidFill>
                <a:cs typeface="+mn-cs"/>
                <a:sym typeface="Wingdings" panose="05000000000000000000" pitchFamily="2" charset="2"/>
              </a:rPr>
              <a:t>24			00000000</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.1/</a:t>
            </a:r>
            <a:r>
              <a:rPr lang="en-US" sz="1600" kern="0" dirty="0">
                <a:solidFill>
                  <a:srgbClr val="C00000"/>
                </a:solidFill>
                <a:sym typeface="Wingdings" panose="05000000000000000000" pitchFamily="2" charset="2"/>
              </a:rPr>
              <a:t>24			00000001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.255/</a:t>
            </a:r>
            <a:r>
              <a:rPr lang="en-US" sz="1600" kern="0" dirty="0">
                <a:solidFill>
                  <a:srgbClr val="C00000"/>
                </a:solidFill>
                <a:sym typeface="Wingdings" panose="05000000000000000000" pitchFamily="2" charset="2"/>
              </a:rPr>
              <a:t>24			11111111</a:t>
            </a:r>
          </a:p>
          <a:p>
            <a:pPr marL="285750" indent="-285750">
              <a:lnSpc>
                <a:spcPct val="135000"/>
              </a:lnSpc>
              <a:spcBef>
                <a:spcPct val="35000"/>
              </a:spcBef>
              <a:buClr>
                <a:schemeClr val="accent2"/>
              </a:buClr>
              <a:buFont typeface="Wingdings"/>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Net bit,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Host bit</a:t>
            </a:r>
          </a:p>
          <a:p>
            <a:pPr marL="285750" indent="-285750">
              <a:lnSpc>
                <a:spcPct val="135000"/>
              </a:lnSpc>
              <a:spcBef>
                <a:spcPct val="35000"/>
              </a:spcBef>
              <a:buClr>
                <a:schemeClr val="accent2"/>
              </a:buClr>
              <a:buFont typeface="Wingdings"/>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còn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độ</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dài</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a:t>
            </a:r>
          </a:p>
          <a:p>
            <a:pPr marL="285750" indent="-285750">
              <a:lnSpc>
                <a:spcPct val="135000"/>
              </a:lnSpc>
              <a:spcBef>
                <a:spcPct val="35000"/>
              </a:spcBef>
              <a:buClr>
                <a:schemeClr val="accent2"/>
              </a:buClr>
              <a:buFont typeface="Wingdings"/>
              <a:buChar char="à"/>
              <a:defRPr/>
            </a:pPr>
            <a:r>
              <a:rPr lang="en-US" sz="1600" dirty="0" err="1"/>
              <a:t>Độ</a:t>
            </a:r>
            <a:r>
              <a:rPr lang="en-US" sz="1600" dirty="0"/>
              <a:t> </a:t>
            </a:r>
            <a:r>
              <a:rPr lang="en-US" sz="1600" dirty="0" err="1"/>
              <a:t>dài</a:t>
            </a:r>
            <a:r>
              <a:rPr lang="en-US" sz="1600" dirty="0"/>
              <a:t> </a:t>
            </a:r>
            <a:r>
              <a:rPr lang="en-US" sz="1600" dirty="0" err="1"/>
              <a:t>địa</a:t>
            </a:r>
            <a:r>
              <a:rPr lang="en-US" sz="1600" dirty="0"/>
              <a:t> </a:t>
            </a:r>
            <a:r>
              <a:rPr lang="en-US" sz="1600" dirty="0" err="1"/>
              <a:t>chỉ</a:t>
            </a:r>
            <a:r>
              <a:rPr lang="en-US" sz="1600" dirty="0"/>
              <a:t> IP (L) = 2</a:t>
            </a:r>
            <a:r>
              <a:rPr lang="en-US" sz="1600" baseline="30000" dirty="0"/>
              <a:t>32-[SM]</a:t>
            </a:r>
          </a:p>
          <a:p>
            <a:pPr marL="285750" indent="-285750">
              <a:lnSpc>
                <a:spcPct val="135000"/>
              </a:lnSpc>
              <a:spcBef>
                <a:spcPct val="35000"/>
              </a:spcBef>
              <a:buClr>
                <a:schemeClr val="accent2"/>
              </a:buClr>
              <a:buFont typeface="Wingdings"/>
              <a:buChar char="à"/>
              <a:defRPr/>
            </a:pPr>
            <a:r>
              <a:rPr lang="en-US" sz="1600" dirty="0"/>
              <a:t>[SM]: </a:t>
            </a:r>
            <a:r>
              <a:rPr lang="en-US" sz="1600" dirty="0" err="1"/>
              <a:t>số</a:t>
            </a:r>
            <a:r>
              <a:rPr lang="en-US" sz="1600" dirty="0"/>
              <a:t> </a:t>
            </a:r>
            <a:r>
              <a:rPr lang="en-US" sz="1600" dirty="0" err="1"/>
              <a:t>bít</a:t>
            </a:r>
            <a:r>
              <a:rPr lang="en-US" sz="1600" dirty="0"/>
              <a:t> 1 </a:t>
            </a:r>
            <a:r>
              <a:rPr lang="en-US" sz="1600" dirty="0" err="1"/>
              <a:t>của</a:t>
            </a:r>
            <a:r>
              <a:rPr lang="en-US" sz="1600" dirty="0"/>
              <a:t> Subnet Mark</a:t>
            </a:r>
          </a:p>
          <a:p>
            <a:pPr>
              <a:lnSpc>
                <a:spcPct val="135000"/>
              </a:lnSpc>
              <a:spcBef>
                <a:spcPct val="35000"/>
              </a:spcBef>
              <a:buClr>
                <a:schemeClr val="accent2"/>
              </a:buClr>
              <a:defRPr/>
            </a:pPr>
            <a:endParaRPr lang="en-US" sz="1600" dirty="0"/>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3861647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4. </a:t>
            </a:r>
            <a:r>
              <a:rPr lang="en-US" sz="1600" kern="0" dirty="0" err="1">
                <a:solidFill>
                  <a:schemeClr val="folHlink"/>
                </a:solidFill>
                <a:cs typeface="+mn-cs"/>
                <a:sym typeface="Wingdings" panose="05000000000000000000" pitchFamily="2" charset="2"/>
              </a:rPr>
              <a:t>SubNet</a:t>
            </a:r>
            <a:r>
              <a:rPr lang="en-US" sz="1600" kern="0" dirty="0">
                <a:solidFill>
                  <a:schemeClr val="folHlink"/>
                </a:solidFill>
                <a:cs typeface="+mn-cs"/>
                <a:sym typeface="Wingdings" panose="05000000000000000000" pitchFamily="2" charset="2"/>
              </a:rPr>
              <a:t> ID, Net ID</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đầu</a:t>
            </a:r>
            <a:r>
              <a:rPr lang="en-US" sz="1600" kern="0" dirty="0">
                <a:solidFill>
                  <a:schemeClr val="folHlink"/>
                </a:solidFill>
                <a:cs typeface="+mn-cs"/>
              </a:rPr>
              <a:t> </a:t>
            </a:r>
            <a:r>
              <a:rPr lang="en-US" sz="1600" kern="0" dirty="0" err="1">
                <a:solidFill>
                  <a:schemeClr val="folHlink"/>
                </a:solidFill>
                <a:cs typeface="+mn-cs"/>
              </a:rPr>
              <a:t>tiên</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cs typeface="+mn-cs"/>
              </a:rPr>
              <a:t>Có</a:t>
            </a:r>
            <a:r>
              <a:rPr lang="en-US" sz="1600" kern="0" dirty="0">
                <a:solidFill>
                  <a:srgbClr val="FF0000"/>
                </a:solidFill>
                <a:cs typeface="+mn-cs"/>
              </a:rPr>
              <a:t> </a:t>
            </a:r>
            <a:r>
              <a:rPr lang="en-US" sz="1600" kern="0" dirty="0" err="1">
                <a:solidFill>
                  <a:srgbClr val="FF0000"/>
                </a:solidFill>
                <a:cs typeface="+mn-cs"/>
              </a:rPr>
              <a:t>đặc</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là</a:t>
            </a:r>
            <a:r>
              <a:rPr lang="en-US" sz="1600" kern="0" dirty="0">
                <a:solidFill>
                  <a:srgbClr val="FF0000"/>
                </a:solidFill>
                <a:cs typeface="+mn-cs"/>
              </a:rPr>
              <a:t>: </a:t>
            </a:r>
            <a:r>
              <a:rPr lang="en-US" sz="1600" kern="0" dirty="0" err="1">
                <a:solidFill>
                  <a:srgbClr val="FF0000"/>
                </a:solidFill>
                <a:cs typeface="+mn-cs"/>
              </a:rPr>
              <a:t>tất</a:t>
            </a:r>
            <a:r>
              <a:rPr lang="en-US" sz="1600" kern="0" dirty="0">
                <a:solidFill>
                  <a:srgbClr val="FF0000"/>
                </a:solidFill>
                <a:cs typeface="+mn-cs"/>
              </a:rPr>
              <a:t> </a:t>
            </a:r>
            <a:r>
              <a:rPr lang="en-US" sz="1600" kern="0" dirty="0" err="1">
                <a:solidFill>
                  <a:srgbClr val="FF0000"/>
                </a:solidFill>
                <a:cs typeface="+mn-cs"/>
              </a:rPr>
              <a:t>cả</a:t>
            </a:r>
            <a:r>
              <a:rPr lang="en-US" sz="1600" kern="0" dirty="0">
                <a:solidFill>
                  <a:srgbClr val="FF0000"/>
                </a:solidFill>
                <a:cs typeface="+mn-cs"/>
              </a:rPr>
              <a:t> </a:t>
            </a:r>
            <a:r>
              <a:rPr lang="en-US" sz="1600" kern="0" dirty="0" err="1">
                <a:solidFill>
                  <a:srgbClr val="FF0000"/>
                </a:solidFill>
                <a:cs typeface="+mn-cs"/>
              </a:rPr>
              <a:t>các</a:t>
            </a:r>
            <a:r>
              <a:rPr lang="en-US" sz="1600" kern="0" dirty="0">
                <a:solidFill>
                  <a:srgbClr val="FF0000"/>
                </a:solidFill>
                <a:cs typeface="+mn-cs"/>
              </a:rPr>
              <a:t> bit </a:t>
            </a:r>
            <a:r>
              <a:rPr lang="en-US" sz="1600" kern="0" dirty="0" err="1">
                <a:solidFill>
                  <a:srgbClr val="FF0000"/>
                </a:solidFill>
                <a:cs typeface="+mn-cs"/>
              </a:rPr>
              <a:t>thuộc</a:t>
            </a:r>
            <a:r>
              <a:rPr lang="en-US" sz="1600" kern="0" dirty="0">
                <a:solidFill>
                  <a:srgbClr val="FF0000"/>
                </a:solidFill>
                <a:cs typeface="+mn-cs"/>
              </a:rPr>
              <a:t> Host bit = “0”</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192.168.1.0/24</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200.0.0.0/24</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10.0.0.0/8</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giá</a:t>
            </a:r>
            <a:r>
              <a:rPr lang="en-US" sz="1600" kern="0" dirty="0">
                <a:solidFill>
                  <a:srgbClr val="002060"/>
                </a:solidFill>
                <a:cs typeface="+mn-cs"/>
              </a:rPr>
              <a:t> </a:t>
            </a:r>
            <a:r>
              <a:rPr lang="en-US" sz="1600" kern="0" dirty="0" err="1">
                <a:solidFill>
                  <a:srgbClr val="002060"/>
                </a:solidFill>
                <a:cs typeface="+mn-cs"/>
              </a:rPr>
              <a:t>trị</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192.168.1.100/24</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64 = 01000000</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32=00100000</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40889210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5.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cùng</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cs typeface="+mn-cs"/>
              </a:rPr>
              <a:t>Có</a:t>
            </a:r>
            <a:r>
              <a:rPr lang="en-US" sz="1600" kern="0" dirty="0">
                <a:solidFill>
                  <a:srgbClr val="FF0000"/>
                </a:solidFill>
                <a:cs typeface="+mn-cs"/>
              </a:rPr>
              <a:t> </a:t>
            </a:r>
            <a:r>
              <a:rPr lang="en-US" sz="1600" kern="0" dirty="0" err="1">
                <a:solidFill>
                  <a:srgbClr val="FF0000"/>
                </a:solidFill>
                <a:cs typeface="+mn-cs"/>
              </a:rPr>
              <a:t>đặc</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là</a:t>
            </a:r>
            <a:r>
              <a:rPr lang="en-US" sz="1600" kern="0" dirty="0">
                <a:solidFill>
                  <a:srgbClr val="FF0000"/>
                </a:solidFill>
                <a:cs typeface="+mn-cs"/>
              </a:rPr>
              <a:t>: </a:t>
            </a:r>
            <a:r>
              <a:rPr lang="en-US" sz="1600" kern="0" dirty="0" err="1">
                <a:solidFill>
                  <a:srgbClr val="FF0000"/>
                </a:solidFill>
                <a:cs typeface="+mn-cs"/>
              </a:rPr>
              <a:t>tất</a:t>
            </a:r>
            <a:r>
              <a:rPr lang="en-US" sz="1600" kern="0" dirty="0">
                <a:solidFill>
                  <a:srgbClr val="FF0000"/>
                </a:solidFill>
                <a:cs typeface="+mn-cs"/>
              </a:rPr>
              <a:t> </a:t>
            </a:r>
            <a:r>
              <a:rPr lang="en-US" sz="1600" kern="0" dirty="0" err="1">
                <a:solidFill>
                  <a:srgbClr val="FF0000"/>
                </a:solidFill>
                <a:cs typeface="+mn-cs"/>
              </a:rPr>
              <a:t>cả</a:t>
            </a:r>
            <a:r>
              <a:rPr lang="en-US" sz="1600" kern="0" dirty="0">
                <a:solidFill>
                  <a:srgbClr val="FF0000"/>
                </a:solidFill>
                <a:cs typeface="+mn-cs"/>
              </a:rPr>
              <a:t> </a:t>
            </a:r>
            <a:r>
              <a:rPr lang="en-US" sz="1600" kern="0" dirty="0" err="1">
                <a:solidFill>
                  <a:srgbClr val="FF0000"/>
                </a:solidFill>
                <a:cs typeface="+mn-cs"/>
              </a:rPr>
              <a:t>các</a:t>
            </a:r>
            <a:r>
              <a:rPr lang="en-US" sz="1600" kern="0" dirty="0">
                <a:solidFill>
                  <a:srgbClr val="FF0000"/>
                </a:solidFill>
                <a:cs typeface="+mn-cs"/>
              </a:rPr>
              <a:t> bit </a:t>
            </a:r>
            <a:r>
              <a:rPr lang="en-US" sz="1600" kern="0" dirty="0" err="1">
                <a:solidFill>
                  <a:srgbClr val="FF0000"/>
                </a:solidFill>
                <a:cs typeface="+mn-cs"/>
              </a:rPr>
              <a:t>thuộc</a:t>
            </a:r>
            <a:r>
              <a:rPr lang="en-US" sz="1600" kern="0" dirty="0">
                <a:solidFill>
                  <a:srgbClr val="FF0000"/>
                </a:solidFill>
                <a:cs typeface="+mn-cs"/>
              </a:rPr>
              <a:t> Host bit = “1”</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sym typeface="Wingdings" panose="05000000000000000000" pitchFamily="2" charset="2"/>
              </a:rPr>
              <a:t>Được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dùng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vào</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mục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đích</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gửi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gói</a:t>
            </a:r>
            <a:r>
              <a:rPr lang="en-US" sz="1600" kern="0" dirty="0">
                <a:solidFill>
                  <a:srgbClr val="002060"/>
                </a:solidFill>
                <a:sym typeface="Wingdings" panose="05000000000000000000" pitchFamily="2" charset="2"/>
              </a:rPr>
              <a:t> tin </a:t>
            </a:r>
            <a:r>
              <a:rPr lang="en-US" sz="1600" kern="0" dirty="0" err="1">
                <a:solidFill>
                  <a:srgbClr val="002060"/>
                </a:solidFill>
                <a:sym typeface="Wingdings" panose="05000000000000000000" pitchFamily="2" charset="2"/>
              </a:rPr>
              <a:t>quản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bá</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tới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tất</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cả</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các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trạm</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1 </a:t>
            </a:r>
            <a:r>
              <a:rPr lang="en-US" sz="1600" kern="0" dirty="0" err="1">
                <a:solidFill>
                  <a:srgbClr val="002060"/>
                </a:solidFill>
                <a:sym typeface="Wingdings" panose="05000000000000000000" pitchFamily="2" charset="2"/>
              </a:rPr>
              <a:t>mạng</a:t>
            </a:r>
            <a:endParaRPr lang="en-US" sz="1600" kern="0" dirty="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dirty="0">
                <a:solidFill>
                  <a:srgbClr val="002060"/>
                </a:solidFill>
                <a:sym typeface="Wingdings" panose="05000000000000000000" pitchFamily="2" charset="2"/>
              </a:rPr>
              <a:t>6. </a:t>
            </a:r>
            <a:r>
              <a:rPr lang="en-US" sz="1600" kern="0" dirty="0" err="1">
                <a:solidFill>
                  <a:srgbClr val="002060"/>
                </a:solidFill>
                <a:sym typeface="Wingdings" panose="05000000000000000000" pitchFamily="2" charset="2"/>
              </a:rPr>
              <a:t>Phân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địa</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chỉ</a:t>
            </a:r>
            <a:r>
              <a:rPr lang="en-US" sz="1600" kern="0" dirty="0">
                <a:solidFill>
                  <a:srgbClr val="002060"/>
                </a:solidFill>
                <a:sym typeface="Wingdings" panose="05000000000000000000" pitchFamily="2" charset="2"/>
              </a:rPr>
              <a:t> IPv4</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Chia </a:t>
            </a:r>
            <a:r>
              <a:rPr lang="en-US" sz="1600" kern="0" dirty="0" err="1">
                <a:solidFill>
                  <a:srgbClr val="002060"/>
                </a:solidFill>
                <a:sym typeface="Wingdings" panose="05000000000000000000" pitchFamily="2" charset="2"/>
              </a:rPr>
              <a:t>làm</a:t>
            </a:r>
            <a:r>
              <a:rPr lang="en-US" sz="1600" kern="0" dirty="0">
                <a:solidFill>
                  <a:srgbClr val="002060"/>
                </a:solidFill>
                <a:sym typeface="Wingdings" panose="05000000000000000000" pitchFamily="2" charset="2"/>
              </a:rPr>
              <a:t> 5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ABCDE</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2710569088"/>
              </p:ext>
            </p:extLst>
          </p:nvPr>
        </p:nvGraphicFramePr>
        <p:xfrm>
          <a:off x="838200" y="3375660"/>
          <a:ext cx="7162799" cy="2494280"/>
        </p:xfrm>
        <a:graphic>
          <a:graphicData uri="http://schemas.openxmlformats.org/drawingml/2006/table">
            <a:tbl>
              <a:tblPr firstRow="1" bandRow="1">
                <a:tableStyleId>{5C22544A-7EE6-4342-B048-85BDC9FD1C3A}</a:tableStyleId>
              </a:tblPr>
              <a:tblGrid>
                <a:gridCol w="963065">
                  <a:extLst>
                    <a:ext uri="{9D8B030D-6E8A-4147-A177-3AD203B41FA5}">
                      <a16:colId xmlns:a16="http://schemas.microsoft.com/office/drawing/2014/main" val="20000"/>
                    </a:ext>
                  </a:extLst>
                </a:gridCol>
                <a:gridCol w="722299">
                  <a:extLst>
                    <a:ext uri="{9D8B030D-6E8A-4147-A177-3AD203B41FA5}">
                      <a16:colId xmlns:a16="http://schemas.microsoft.com/office/drawing/2014/main" val="20001"/>
                    </a:ext>
                  </a:extLst>
                </a:gridCol>
                <a:gridCol w="1023257">
                  <a:extLst>
                    <a:ext uri="{9D8B030D-6E8A-4147-A177-3AD203B41FA5}">
                      <a16:colId xmlns:a16="http://schemas.microsoft.com/office/drawing/2014/main" val="20002"/>
                    </a:ext>
                  </a:extLst>
                </a:gridCol>
                <a:gridCol w="1558579">
                  <a:extLst>
                    <a:ext uri="{9D8B030D-6E8A-4147-A177-3AD203B41FA5}">
                      <a16:colId xmlns:a16="http://schemas.microsoft.com/office/drawing/2014/main" val="20003"/>
                    </a:ext>
                  </a:extLst>
                </a:gridCol>
                <a:gridCol w="849085">
                  <a:extLst>
                    <a:ext uri="{9D8B030D-6E8A-4147-A177-3AD203B41FA5}">
                      <a16:colId xmlns:a16="http://schemas.microsoft.com/office/drawing/2014/main" val="20004"/>
                    </a:ext>
                  </a:extLst>
                </a:gridCol>
                <a:gridCol w="1023257">
                  <a:extLst>
                    <a:ext uri="{9D8B030D-6E8A-4147-A177-3AD203B41FA5}">
                      <a16:colId xmlns:a16="http://schemas.microsoft.com/office/drawing/2014/main" val="20005"/>
                    </a:ext>
                  </a:extLst>
                </a:gridCol>
                <a:gridCol w="1023257">
                  <a:extLst>
                    <a:ext uri="{9D8B030D-6E8A-4147-A177-3AD203B41FA5}">
                      <a16:colId xmlns:a16="http://schemas.microsoft.com/office/drawing/2014/main" val="20006"/>
                    </a:ext>
                  </a:extLst>
                </a:gridCol>
              </a:tblGrid>
              <a:tr h="370840">
                <a:tc>
                  <a:txBody>
                    <a:bodyPr/>
                    <a:lstStyle/>
                    <a:p>
                      <a:r>
                        <a:rPr lang="en-US" sz="1200"/>
                        <a:t>Lớp</a:t>
                      </a:r>
                      <a:r>
                        <a:rPr lang="en-US" sz="1200" baseline="0"/>
                        <a:t> địa chỉ</a:t>
                      </a:r>
                      <a:endParaRPr lang="en-US" sz="120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a:t>Default</a:t>
                      </a:r>
                      <a:r>
                        <a:rPr lang="en-US" sz="1200" baseline="0"/>
                        <a:t> SM</a:t>
                      </a:r>
                      <a:endParaRPr lang="en-US" sz="120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extLst>
                  <a:ext uri="{0D108BD9-81ED-4DB2-BD59-A6C34878D82A}">
                    <a16:rowId xmlns:a16="http://schemas.microsoft.com/office/drawing/2014/main" val="10000"/>
                  </a:ext>
                </a:extLst>
              </a:tr>
              <a:tr h="370840">
                <a:tc>
                  <a:txBody>
                    <a:bodyPr/>
                    <a:lstStyle/>
                    <a:p>
                      <a:r>
                        <a:rPr lang="en-US" sz="1200"/>
                        <a:t>A</a:t>
                      </a:r>
                    </a:p>
                  </a:txBody>
                  <a:tcPr/>
                </a:tc>
                <a:tc>
                  <a:txBody>
                    <a:bodyPr/>
                    <a:lstStyle/>
                    <a:p>
                      <a:r>
                        <a:rPr lang="en-US" sz="1200"/>
                        <a:t>0</a:t>
                      </a:r>
                    </a:p>
                  </a:txBody>
                  <a:tcPr/>
                </a:tc>
                <a:tc>
                  <a:txBody>
                    <a:bodyPr/>
                    <a:lstStyle/>
                    <a:p>
                      <a:r>
                        <a:rPr lang="en-US" sz="1200"/>
                        <a:t>0.0.0.0</a:t>
                      </a:r>
                    </a:p>
                  </a:txBody>
                  <a:tcPr/>
                </a:tc>
                <a:tc>
                  <a:txBody>
                    <a:bodyPr/>
                    <a:lstStyle/>
                    <a:p>
                      <a:r>
                        <a:rPr lang="en-US" sz="1200"/>
                        <a:t>127.255.255.255</a:t>
                      </a:r>
                    </a:p>
                  </a:txBody>
                  <a:tcPr/>
                </a:tc>
                <a:tc>
                  <a:txBody>
                    <a:bodyPr/>
                    <a:lstStyle/>
                    <a:p>
                      <a:r>
                        <a:rPr lang="en-US" sz="1200">
                          <a:solidFill>
                            <a:srgbClr val="FF0000"/>
                          </a:solidFill>
                        </a:rPr>
                        <a:t>/8</a:t>
                      </a:r>
                    </a:p>
                  </a:txBody>
                  <a:tcPr/>
                </a:tc>
                <a:tc>
                  <a:txBody>
                    <a:bodyPr/>
                    <a:lstStyle/>
                    <a:p>
                      <a:r>
                        <a:rPr lang="en-US" sz="1200"/>
                        <a:t>(2 mũ</a:t>
                      </a:r>
                      <a:r>
                        <a:rPr lang="en-US" sz="1200" baseline="0"/>
                        <a:t>7)-2</a:t>
                      </a:r>
                      <a:endParaRPr lang="en-US" sz="1200"/>
                    </a:p>
                  </a:txBody>
                  <a:tcPr/>
                </a:tc>
                <a:tc>
                  <a:txBody>
                    <a:bodyPr/>
                    <a:lstStyle/>
                    <a:p>
                      <a:r>
                        <a:rPr lang="en-US" sz="1200"/>
                        <a:t>2 mũ</a:t>
                      </a:r>
                      <a:r>
                        <a:rPr lang="en-US" sz="1200" baseline="0"/>
                        <a:t> 24</a:t>
                      </a:r>
                      <a:endParaRPr lang="en-US" sz="1200"/>
                    </a:p>
                  </a:txBody>
                  <a:tcPr/>
                </a:tc>
                <a:extLst>
                  <a:ext uri="{0D108BD9-81ED-4DB2-BD59-A6C34878D82A}">
                    <a16:rowId xmlns:a16="http://schemas.microsoft.com/office/drawing/2014/main" val="10001"/>
                  </a:ext>
                </a:extLst>
              </a:tr>
              <a:tr h="370840">
                <a:tc>
                  <a:txBody>
                    <a:bodyPr/>
                    <a:lstStyle/>
                    <a:p>
                      <a:r>
                        <a:rPr lang="en-US" sz="1200"/>
                        <a:t>B</a:t>
                      </a:r>
                    </a:p>
                  </a:txBody>
                  <a:tcPr/>
                </a:tc>
                <a:tc>
                  <a:txBody>
                    <a:bodyPr/>
                    <a:lstStyle/>
                    <a:p>
                      <a:r>
                        <a:rPr lang="en-US" sz="1200"/>
                        <a:t>10</a:t>
                      </a:r>
                    </a:p>
                  </a:txBody>
                  <a:tcPr/>
                </a:tc>
                <a:tc>
                  <a:txBody>
                    <a:bodyPr/>
                    <a:lstStyle/>
                    <a:p>
                      <a:r>
                        <a:rPr lang="en-US" sz="1200">
                          <a:solidFill>
                            <a:srgbClr val="FF0000"/>
                          </a:solidFill>
                        </a:rPr>
                        <a:t>128.0.0.0</a:t>
                      </a:r>
                    </a:p>
                  </a:txBody>
                  <a:tcPr/>
                </a:tc>
                <a:tc>
                  <a:txBody>
                    <a:bodyPr/>
                    <a:lstStyle/>
                    <a:p>
                      <a:r>
                        <a:rPr lang="en-US" sz="1200">
                          <a:solidFill>
                            <a:srgbClr val="FF0000"/>
                          </a:solidFill>
                        </a:rPr>
                        <a:t>191.255.255.255</a:t>
                      </a:r>
                    </a:p>
                  </a:txBody>
                  <a:tcPr/>
                </a:tc>
                <a:tc>
                  <a:txBody>
                    <a:bodyPr/>
                    <a:lstStyle/>
                    <a:p>
                      <a:r>
                        <a:rPr lang="en-US" sz="1200">
                          <a:solidFill>
                            <a:srgbClr val="FF0000"/>
                          </a:solidFill>
                        </a:rPr>
                        <a:t>/16</a:t>
                      </a: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extLst>
                  <a:ext uri="{0D108BD9-81ED-4DB2-BD59-A6C34878D82A}">
                    <a16:rowId xmlns:a16="http://schemas.microsoft.com/office/drawing/2014/main" val="10002"/>
                  </a:ext>
                </a:extLst>
              </a:tr>
              <a:tr h="370840">
                <a:tc>
                  <a:txBody>
                    <a:bodyPr/>
                    <a:lstStyle/>
                    <a:p>
                      <a:r>
                        <a:rPr lang="en-US" sz="1200"/>
                        <a:t>C</a:t>
                      </a:r>
                    </a:p>
                  </a:txBody>
                  <a:tcPr/>
                </a:tc>
                <a:tc>
                  <a:txBody>
                    <a:bodyPr/>
                    <a:lstStyle/>
                    <a:p>
                      <a:r>
                        <a:rPr lang="en-US" sz="1200"/>
                        <a:t>110</a:t>
                      </a:r>
                    </a:p>
                  </a:txBody>
                  <a:tcPr/>
                </a:tc>
                <a:tc>
                  <a:txBody>
                    <a:bodyPr/>
                    <a:lstStyle/>
                    <a:p>
                      <a:r>
                        <a:rPr lang="en-US" sz="1200"/>
                        <a:t>192.0.0.0</a:t>
                      </a:r>
                    </a:p>
                  </a:txBody>
                  <a:tcPr/>
                </a:tc>
                <a:tc>
                  <a:txBody>
                    <a:bodyPr/>
                    <a:lstStyle/>
                    <a:p>
                      <a:r>
                        <a:rPr lang="en-US" sz="1200"/>
                        <a:t>223.255.255.255</a:t>
                      </a:r>
                    </a:p>
                  </a:txBody>
                  <a:tcPr/>
                </a:tc>
                <a:tc>
                  <a:txBody>
                    <a:bodyPr/>
                    <a:lstStyle/>
                    <a:p>
                      <a:r>
                        <a:rPr lang="en-US" sz="1200">
                          <a:solidFill>
                            <a:srgbClr val="FF0000"/>
                          </a:solidFill>
                        </a:rPr>
                        <a:t>/24</a:t>
                      </a: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extLst>
                  <a:ext uri="{0D108BD9-81ED-4DB2-BD59-A6C34878D82A}">
                    <a16:rowId xmlns:a16="http://schemas.microsoft.com/office/drawing/2014/main" val="10003"/>
                  </a:ext>
                </a:extLst>
              </a:tr>
              <a:tr h="370840">
                <a:tc>
                  <a:txBody>
                    <a:bodyPr/>
                    <a:lstStyle/>
                    <a:p>
                      <a:r>
                        <a:rPr lang="en-US" sz="1200"/>
                        <a:t>D</a:t>
                      </a:r>
                    </a:p>
                  </a:txBody>
                  <a:tcPr/>
                </a:tc>
                <a:tc>
                  <a:txBody>
                    <a:bodyPr/>
                    <a:lstStyle/>
                    <a:p>
                      <a:r>
                        <a:rPr lang="en-US" sz="1200"/>
                        <a:t>1110</a:t>
                      </a:r>
                    </a:p>
                  </a:txBody>
                  <a:tcPr/>
                </a:tc>
                <a:tc>
                  <a:txBody>
                    <a:bodyPr/>
                    <a:lstStyle/>
                    <a:p>
                      <a:r>
                        <a:rPr lang="en-US" sz="1200"/>
                        <a:t>224.0.0.0</a:t>
                      </a:r>
                    </a:p>
                  </a:txBody>
                  <a:tcPr/>
                </a:tc>
                <a:tc>
                  <a:txBody>
                    <a:bodyPr/>
                    <a:lstStyle/>
                    <a:p>
                      <a:r>
                        <a:rPr lang="en-US" sz="1200"/>
                        <a:t>247.255.255.255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4"/>
                  </a:ext>
                </a:extLst>
              </a:tr>
              <a:tr h="370840">
                <a:tc>
                  <a:txBody>
                    <a:bodyPr/>
                    <a:lstStyle/>
                    <a:p>
                      <a:r>
                        <a:rPr lang="en-US" sz="1200"/>
                        <a:t>E</a:t>
                      </a:r>
                    </a:p>
                  </a:txBody>
                  <a:tcPr/>
                </a:tc>
                <a:tc>
                  <a:txBody>
                    <a:bodyPr/>
                    <a:lstStyle/>
                    <a:p>
                      <a:r>
                        <a:rPr lang="en-US" sz="1200"/>
                        <a:t>1111</a:t>
                      </a:r>
                    </a:p>
                  </a:txBody>
                  <a:tcPr/>
                </a:tc>
                <a:tc>
                  <a:txBody>
                    <a:bodyPr/>
                    <a:lstStyle/>
                    <a:p>
                      <a:r>
                        <a:rPr lang="en-US" sz="1200"/>
                        <a:t>248.0.0.0</a:t>
                      </a:r>
                    </a:p>
                  </a:txBody>
                  <a:tcPr/>
                </a:tc>
                <a:tc>
                  <a:txBody>
                    <a:bodyPr/>
                    <a:lstStyle/>
                    <a:p>
                      <a:r>
                        <a:rPr lang="en-US" sz="1200"/>
                        <a:t>255.255.255.255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70579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 </a:t>
            </a:r>
            <a:r>
              <a:rPr lang="en-US" sz="1600" kern="0" dirty="0">
                <a:solidFill>
                  <a:srgbClr val="FF0000"/>
                </a:solidFill>
                <a:cs typeface="+mn-cs"/>
                <a:sym typeface="Wingdings" panose="05000000000000000000" pitchFamily="2" charset="2"/>
              </a:rPr>
              <a:t>0NNNNNNN.</a:t>
            </a:r>
            <a:r>
              <a:rPr lang="en-US" sz="1600" kern="0" dirty="0">
                <a:solidFill>
                  <a:schemeClr val="folHlink"/>
                </a:solidFill>
                <a:cs typeface="+mn-cs"/>
                <a:sym typeface="Wingdings" panose="05000000000000000000" pitchFamily="2" charset="2"/>
              </a:rPr>
              <a:t>HHHHHHHH.HHHHHHHH.HHHHHHHH</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B: </a:t>
            </a:r>
            <a:r>
              <a:rPr lang="en-US" sz="1600" kern="0" dirty="0">
                <a:solidFill>
                  <a:srgbClr val="FF0000"/>
                </a:solidFill>
                <a:cs typeface="+mn-cs"/>
                <a:sym typeface="Wingdings" panose="05000000000000000000" pitchFamily="2" charset="2"/>
              </a:rPr>
              <a:t>10NNNNNN.</a:t>
            </a:r>
            <a:r>
              <a:rPr lang="en-US" sz="1600" kern="0" dirty="0">
                <a:solidFill>
                  <a:srgbClr val="FF0000"/>
                </a:solidFill>
                <a:sym typeface="Wingdings" panose="05000000000000000000" pitchFamily="2" charset="2"/>
              </a:rPr>
              <a:t>NNNNNNNN.</a:t>
            </a:r>
            <a:r>
              <a:rPr lang="en-US" sz="1600" kern="0" dirty="0">
                <a:solidFill>
                  <a:schemeClr val="folHlink"/>
                </a:solidFill>
                <a:sym typeface="Wingdings" panose="05000000000000000000" pitchFamily="2" charset="2"/>
              </a:rPr>
              <a:t>HHHHHHHH.HHHHHHHH</a:t>
            </a:r>
          </a:p>
          <a:p>
            <a:pPr>
              <a:lnSpc>
                <a:spcPct val="135000"/>
              </a:lnSpc>
              <a:spcBef>
                <a:spcPct val="35000"/>
              </a:spcBef>
              <a:buClr>
                <a:schemeClr val="accent2"/>
              </a:buClr>
              <a:defRPr/>
            </a:pPr>
            <a:r>
              <a:rPr lang="en-US" sz="1600" kern="0" dirty="0">
                <a:solidFill>
                  <a:schemeClr val="folHlink"/>
                </a:solidFill>
                <a:sym typeface="Wingdings" panose="05000000000000000000" pitchFamily="2" charset="2"/>
              </a:rPr>
              <a:t>C: </a:t>
            </a:r>
            <a:r>
              <a:rPr lang="en-US" sz="1600" kern="0" dirty="0">
                <a:solidFill>
                  <a:srgbClr val="FF0000"/>
                </a:solidFill>
                <a:sym typeface="Wingdings" panose="05000000000000000000" pitchFamily="2" charset="2"/>
              </a:rPr>
              <a:t>110NNNNN.NNNNNNNN.NNNNNNNN.</a:t>
            </a:r>
            <a:r>
              <a:rPr lang="en-US" sz="1600" kern="0" dirty="0">
                <a:solidFill>
                  <a:schemeClr val="folHlink"/>
                </a:solidFill>
                <a:sym typeface="Wingdings" panose="05000000000000000000" pitchFamily="2" charset="2"/>
              </a:rPr>
              <a:t>HHHHHHHH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A,B,C </a:t>
            </a:r>
            <a:r>
              <a:rPr lang="en-US" sz="1600" kern="0" dirty="0" err="1">
                <a:solidFill>
                  <a:srgbClr val="C00000"/>
                </a:solidFill>
                <a:sym typeface="Wingdings" panose="05000000000000000000" pitchFamily="2" charset="2"/>
              </a:rPr>
              <a:t>đc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lấy</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để</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gán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các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phần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trong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mạng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D: Multicast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E: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nghiên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cứu</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dự</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phòng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Một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giá</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trị</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đặc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biệt</a:t>
            </a:r>
            <a:r>
              <a:rPr lang="en-US" sz="1600" kern="0" dirty="0">
                <a:solidFill>
                  <a:srgbClr val="C00000"/>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0.0.0.0/8 </a:t>
            </a:r>
            <a:r>
              <a:rPr lang="en-US" sz="1600" kern="0" dirty="0" err="1">
                <a:solidFill>
                  <a:srgbClr val="C00000"/>
                </a:solidFill>
                <a:sym typeface="Wingdings" panose="05000000000000000000" pitchFamily="2" charset="2"/>
              </a:rPr>
              <a:t>được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dụng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Default Route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Defaul</a:t>
            </a:r>
            <a:r>
              <a:rPr lang="en-US" sz="1600" kern="0" dirty="0">
                <a:solidFill>
                  <a:srgbClr val="C00000"/>
                </a:solidFill>
                <a:sym typeface="Wingdings" panose="05000000000000000000" pitchFamily="2" charset="2"/>
              </a:rPr>
              <a:t> Network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127.0.0.0/8: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Lopback</a:t>
            </a:r>
            <a:endParaRPr lang="en-US" sz="1600" kern="0" dirty="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255.255.255.255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Global Broadcast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8069659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BDD65C-8261-4B1A-AFA6-49715ED140D9}"/>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Qui </a:t>
            </a:r>
            <a:r>
              <a:rPr lang="en-US" sz="2000" b="1" dirty="0" err="1">
                <a:solidFill>
                  <a:schemeClr val="accent2"/>
                </a:solidFill>
              </a:rPr>
              <a:t>tắc</a:t>
            </a:r>
            <a:r>
              <a:rPr lang="en-US" sz="2000" b="1" dirty="0">
                <a:solidFill>
                  <a:schemeClr val="accent2"/>
                </a:solidFill>
              </a:rPr>
              <a:t> </a:t>
            </a:r>
            <a:r>
              <a:rPr lang="en-US" sz="2000" b="1" dirty="0" err="1">
                <a:solidFill>
                  <a:schemeClr val="accent2"/>
                </a:solidFill>
              </a:rPr>
              <a:t>gán</a:t>
            </a:r>
            <a:r>
              <a:rPr lang="en-US" sz="2000" b="1" dirty="0">
                <a:solidFill>
                  <a:schemeClr val="accent2"/>
                </a:solidFill>
              </a:rPr>
              <a:t> </a:t>
            </a:r>
            <a:r>
              <a:rPr lang="en-US" sz="2000" b="1" dirty="0" err="1">
                <a:solidFill>
                  <a:schemeClr val="accent2"/>
                </a:solidFill>
              </a:rPr>
              <a:t>địa</a:t>
            </a:r>
            <a:r>
              <a:rPr lang="en-US" sz="2000" b="1" dirty="0">
                <a:solidFill>
                  <a:schemeClr val="accent2"/>
                </a:solidFill>
              </a:rPr>
              <a:t> </a:t>
            </a:r>
            <a:r>
              <a:rPr lang="en-US" sz="2000" b="1" dirty="0" err="1">
                <a:solidFill>
                  <a:schemeClr val="accent2"/>
                </a:solidFill>
              </a:rPr>
              <a:t>chỉ</a:t>
            </a:r>
            <a:r>
              <a:rPr lang="en-US" sz="2000" b="1" dirty="0">
                <a:solidFill>
                  <a:schemeClr val="accent2"/>
                </a:solidFill>
              </a:rPr>
              <a:t> IP</a:t>
            </a:r>
          </a:p>
        </p:txBody>
      </p:sp>
      <p:sp>
        <p:nvSpPr>
          <p:cNvPr id="3" name="Rectangle 3">
            <a:extLst>
              <a:ext uri="{FF2B5EF4-FFF2-40B4-BE49-F238E27FC236}">
                <a16:creationId xmlns:a16="http://schemas.microsoft.com/office/drawing/2014/main" id="{252B540C-2AE0-4C2E-840F-C989457EF313}"/>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rgbClr val="C00000"/>
                </a:solidFill>
                <a:cs typeface="+mn-cs"/>
                <a:sym typeface="Wingdings" panose="05000000000000000000" pitchFamily="2" charset="2"/>
              </a:rPr>
              <a:t>Qui </a:t>
            </a:r>
            <a:r>
              <a:rPr lang="en-US" sz="1600" kern="0" dirty="0" err="1">
                <a:solidFill>
                  <a:srgbClr val="C00000"/>
                </a:solidFill>
                <a:cs typeface="+mn-cs"/>
                <a:sym typeface="Wingdings" panose="05000000000000000000" pitchFamily="2" charset="2"/>
              </a:rPr>
              <a:t>tắc</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liên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mỗi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một</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được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gán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chọn</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rgbClr val="C00000"/>
                </a:solidFill>
                <a:cs typeface="+mn-cs"/>
                <a:sym typeface="Wingdings" panose="05000000000000000000" pitchFamily="2" charset="2"/>
              </a:rPr>
              <a:t>Qui </a:t>
            </a:r>
            <a:r>
              <a:rPr lang="en-US" sz="1600" kern="0" dirty="0" err="1">
                <a:solidFill>
                  <a:srgbClr val="C00000"/>
                </a:solidFill>
                <a:cs typeface="+mn-cs"/>
                <a:sym typeface="Wingdings" panose="05000000000000000000" pitchFamily="2" charset="2"/>
              </a:rPr>
              <a:t>tắc</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một</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mỗi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 </a:t>
            </a:r>
            <a:r>
              <a:rPr lang="en-US" sz="1600" kern="0" dirty="0" err="1">
                <a:solidFill>
                  <a:srgbClr val="C00000"/>
                </a:solidFill>
                <a:cs typeface="+mn-cs"/>
                <a:sym typeface="Wingdings" panose="05000000000000000000" pitchFamily="2" charset="2"/>
              </a:rPr>
              <a:t>được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gán</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giá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đầu</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tiên</a:t>
            </a:r>
            <a:r>
              <a:rPr lang="en-US" sz="1600" kern="0" dirty="0">
                <a:solidFill>
                  <a:srgbClr val="C00000"/>
                </a:solidFill>
                <a:cs typeface="+mn-cs"/>
                <a:sym typeface="Wingdings" panose="05000000000000000000" pitchFamily="2" charset="2"/>
              </a:rPr>
              <a:t> (Net ID), </a:t>
            </a:r>
            <a:r>
              <a:rPr lang="en-US" sz="1600" kern="0" dirty="0" err="1">
                <a:solidFill>
                  <a:srgbClr val="C00000"/>
                </a:solidFill>
                <a:cs typeface="+mn-cs"/>
                <a:sym typeface="Wingdings" panose="05000000000000000000" pitchFamily="2" charset="2"/>
              </a:rPr>
              <a:t>khác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giá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cuối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(Broadcast)</a:t>
            </a:r>
          </a:p>
        </p:txBody>
      </p:sp>
      <p:pic>
        <p:nvPicPr>
          <p:cNvPr id="4" name="Picture 3">
            <a:extLst>
              <a:ext uri="{FF2B5EF4-FFF2-40B4-BE49-F238E27FC236}">
                <a16:creationId xmlns:a16="http://schemas.microsoft.com/office/drawing/2014/main" id="{BC32FEFD-8749-4AF7-8E61-FDA55F663108}"/>
              </a:ext>
            </a:extLst>
          </p:cNvPr>
          <p:cNvPicPr>
            <a:picLocks noChangeAspect="1"/>
          </p:cNvPicPr>
          <p:nvPr/>
        </p:nvPicPr>
        <p:blipFill>
          <a:blip r:embed="rId2"/>
          <a:stretch>
            <a:fillRect/>
          </a:stretch>
        </p:blipFill>
        <p:spPr>
          <a:xfrm>
            <a:off x="1905000" y="2895600"/>
            <a:ext cx="5047619" cy="2561905"/>
          </a:xfrm>
          <a:prstGeom prst="rect">
            <a:avLst/>
          </a:prstGeom>
        </p:spPr>
      </p:pic>
    </p:spTree>
    <p:extLst>
      <p:ext uri="{BB962C8B-B14F-4D97-AF65-F5344CB8AC3E}">
        <p14:creationId xmlns:p14="http://schemas.microsoft.com/office/powerpoint/2010/main" val="11311701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BDD65C-8261-4B1A-AFA6-49715ED140D9}"/>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Default Gateway</a:t>
            </a:r>
          </a:p>
        </p:txBody>
      </p:sp>
      <p:sp>
        <p:nvSpPr>
          <p:cNvPr id="3" name="Rectangle 3">
            <a:extLst>
              <a:ext uri="{FF2B5EF4-FFF2-40B4-BE49-F238E27FC236}">
                <a16:creationId xmlns:a16="http://schemas.microsoft.com/office/drawing/2014/main" id="{252B540C-2AE0-4C2E-840F-C989457EF313}"/>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02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dựa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vào</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bảng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Router, Multilayer Switch)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không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khả</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PC, Smart Phone, </a:t>
            </a:r>
            <a:r>
              <a:rPr lang="en-US" sz="1600" kern="0" dirty="0" err="1">
                <a:solidFill>
                  <a:srgbClr val="C00000"/>
                </a:solidFill>
                <a:cs typeface="+mn-cs"/>
                <a:sym typeface="Wingdings" panose="05000000000000000000" pitchFamily="2" charset="2"/>
              </a:rPr>
              <a:t>máy</a:t>
            </a:r>
            <a:r>
              <a:rPr lang="en-US" sz="1600" kern="0" dirty="0">
                <a:solidFill>
                  <a:srgbClr val="C00000"/>
                </a:solidFill>
                <a:cs typeface="+mn-cs"/>
                <a:sym typeface="Wingdings" panose="05000000000000000000" pitchFamily="2" charset="2"/>
              </a:rPr>
              <a:t> in…).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nhờ</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hộ</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Khi </a:t>
            </a:r>
            <a:r>
              <a:rPr lang="en-US" sz="1600" kern="0" dirty="0" err="1">
                <a:solidFill>
                  <a:srgbClr val="C00000"/>
                </a:solidFill>
                <a:cs typeface="+mn-cs"/>
                <a:sym typeface="Wingdings" panose="05000000000000000000" pitchFamily="2" charset="2"/>
              </a:rPr>
              <a:t>đó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này</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sẽ</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nhận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làm</a:t>
            </a:r>
            <a:r>
              <a:rPr lang="en-US" sz="1600" kern="0" dirty="0">
                <a:solidFill>
                  <a:srgbClr val="C00000"/>
                </a:solidFill>
                <a:cs typeface="+mn-cs"/>
                <a:sym typeface="Wingdings" panose="05000000000000000000" pitchFamily="2" charset="2"/>
              </a:rPr>
              <a:t>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và</a:t>
            </a:r>
            <a:r>
              <a:rPr lang="en-US" sz="1600" kern="0" dirty="0">
                <a:solidFill>
                  <a:srgbClr val="C00000"/>
                </a:solidFill>
                <a:cs typeface="+mn-cs"/>
                <a:sym typeface="Wingdings" panose="05000000000000000000" pitchFamily="2" charset="2"/>
              </a:rPr>
              <a:t> Default Gateway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3426121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nghĩa</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việc</a:t>
            </a:r>
            <a:r>
              <a:rPr lang="en-US" sz="1600" kern="0" dirty="0">
                <a:solidFill>
                  <a:schemeClr val="folHlink"/>
                </a:solidFill>
                <a:cs typeface="+mn-cs"/>
                <a:sym typeface="Wingdings" panose="05000000000000000000" pitchFamily="2" charset="2"/>
              </a:rPr>
              <a:t> chia 01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thành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nhiều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nhỏ</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một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bít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Host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 </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Subnet Bit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a:t>
            </a: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
        <p:nvSpPr>
          <p:cNvPr id="4" name="Left Brace 3">
            <a:extLst>
              <a:ext uri="{FF2B5EF4-FFF2-40B4-BE49-F238E27FC236}">
                <a16:creationId xmlns:a16="http://schemas.microsoft.com/office/drawing/2014/main" id="{007A38B0-BBA6-4FE9-933B-9EE3906FE206}"/>
              </a:ext>
            </a:extLst>
          </p:cNvPr>
          <p:cNvSpPr/>
          <p:nvPr/>
        </p:nvSpPr>
        <p:spPr>
          <a:xfrm rot="5400000">
            <a:off x="5445442" y="1254442"/>
            <a:ext cx="76200" cy="2444115"/>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ACC7715D-2F95-4CA1-9DEE-51C4F244C970}"/>
              </a:ext>
            </a:extLst>
          </p:cNvPr>
          <p:cNvSpPr/>
          <p:nvPr/>
        </p:nvSpPr>
        <p:spPr>
          <a:xfrm rot="16200000">
            <a:off x="4114800" y="1676401"/>
            <a:ext cx="76201" cy="2209799"/>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38671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 Cho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Hãy</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thực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hiện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2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a:t>
            </a:r>
            <a:r>
              <a:rPr lang="en-US" sz="1600" kern="0" dirty="0">
                <a:solidFill>
                  <a:schemeClr val="folHlink"/>
                </a:solidFill>
                <a:cs typeface="+mn-cs"/>
                <a:sym typeface="Wingdings" panose="05000000000000000000" pitchFamily="2" charset="2"/>
              </a:rPr>
              <a:t>000000 (/26)</a:t>
            </a:r>
          </a:p>
          <a:p>
            <a:pPr>
              <a:lnSpc>
                <a:spcPct val="135000"/>
              </a:lnSpc>
              <a:spcBef>
                <a:spcPct val="35000"/>
              </a:spcBef>
              <a:buClr>
                <a:schemeClr val="accent2"/>
              </a:buClr>
              <a:defRPr/>
            </a:pPr>
            <a:r>
              <a:rPr lang="en-US" sz="1600" kern="0" dirty="0">
                <a:solidFill>
                  <a:srgbClr val="002060"/>
                </a:solidFill>
                <a:cs typeface="+mn-cs"/>
              </a:rPr>
              <a:t>~	: 255.255.255.192</a:t>
            </a:r>
          </a:p>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2: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a:t>
            </a:r>
            <a:r>
              <a:rPr lang="en-US" sz="1600" kern="0" dirty="0">
                <a:solidFill>
                  <a:srgbClr val="002060"/>
                </a:solidFill>
                <a:cs typeface="+mn-cs"/>
              </a:rPr>
              <a:t> 000000 ~ 192.168.1.0</a:t>
            </a: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01</a:t>
            </a:r>
            <a:r>
              <a:rPr lang="en-US" sz="1600" kern="0" dirty="0">
                <a:solidFill>
                  <a:srgbClr val="002060"/>
                </a:solidFill>
                <a:cs typeface="+mn-cs"/>
              </a:rPr>
              <a:t> 000000 ~ 192.168.1.64</a:t>
            </a: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10</a:t>
            </a:r>
            <a:r>
              <a:rPr lang="en-US" sz="1600" kern="0" dirty="0">
                <a:solidFill>
                  <a:srgbClr val="002060"/>
                </a:solidFill>
                <a:cs typeface="+mn-cs"/>
              </a:rPr>
              <a:t> 000000 ~ 192.168.1.128</a:t>
            </a: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11</a:t>
            </a:r>
            <a:r>
              <a:rPr lang="en-US" sz="1600" kern="0" dirty="0">
                <a:solidFill>
                  <a:srgbClr val="002060"/>
                </a:solidFill>
                <a:cs typeface="+mn-cs"/>
              </a:rPr>
              <a:t> 000000 ~ 192.168.1.192</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171393981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40350</TotalTime>
  <Words>9423</Words>
  <Application>Microsoft Office PowerPoint</Application>
  <PresentationFormat>On-screen Show (4:3)</PresentationFormat>
  <Paragraphs>1527</Paragraphs>
  <Slides>107</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107</vt:i4>
      </vt:variant>
    </vt:vector>
  </HeadingPairs>
  <TitlesOfParts>
    <vt:vector size="114" baseType="lpstr">
      <vt:lpstr>.VnArial</vt:lpstr>
      <vt:lpstr>Arial</vt:lpstr>
      <vt:lpstr>Calibri</vt:lpstr>
      <vt:lpstr>Verdana</vt:lpstr>
      <vt:lpstr>Wingdings</vt:lpstr>
      <vt:lpstr>Profile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Luận án thạc sĩ</dc:title>
  <dc:creator>longnd</dc:creator>
  <cp:lastModifiedBy>Nguyen Thi Van Ha</cp:lastModifiedBy>
  <cp:revision>787</cp:revision>
  <dcterms:created xsi:type="dcterms:W3CDTF">2007-06-13T01:32:51Z</dcterms:created>
  <dcterms:modified xsi:type="dcterms:W3CDTF">2022-04-18T11:59:27Z</dcterms:modified>
</cp:coreProperties>
</file>