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3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3" r:id="rId10"/>
    <p:sldId id="317" r:id="rId11"/>
    <p:sldId id="318" r:id="rId12"/>
    <p:sldId id="319" r:id="rId13"/>
    <p:sldId id="316" r:id="rId14"/>
    <p:sldId id="292" r:id="rId15"/>
    <p:sldId id="320" r:id="rId16"/>
    <p:sldId id="321" r:id="rId17"/>
    <p:sldId id="323" r:id="rId18"/>
    <p:sldId id="324" r:id="rId19"/>
    <p:sldId id="322" r:id="rId20"/>
    <p:sldId id="294" r:id="rId21"/>
    <p:sldId id="295" r:id="rId22"/>
    <p:sldId id="309" r:id="rId23"/>
    <p:sldId id="311" r:id="rId24"/>
    <p:sldId id="298" r:id="rId25"/>
    <p:sldId id="315" r:id="rId26"/>
    <p:sldId id="310" r:id="rId27"/>
    <p:sldId id="312" r:id="rId28"/>
    <p:sldId id="314" r:id="rId29"/>
    <p:sldId id="313" r:id="rId30"/>
    <p:sldId id="328" r:id="rId31"/>
    <p:sldId id="331" r:id="rId32"/>
    <p:sldId id="300" r:id="rId33"/>
    <p:sldId id="325" r:id="rId34"/>
    <p:sldId id="326" r:id="rId35"/>
    <p:sldId id="327" r:id="rId36"/>
    <p:sldId id="329" r:id="rId37"/>
    <p:sldId id="330" r:id="rId38"/>
    <p:sldId id="299" r:id="rId39"/>
    <p:sldId id="301" r:id="rId40"/>
    <p:sldId id="303" r:id="rId41"/>
    <p:sldId id="302" r:id="rId42"/>
    <p:sldId id="304" r:id="rId43"/>
    <p:sldId id="332" r:id="rId44"/>
    <p:sldId id="305" r:id="rId45"/>
    <p:sldId id="333" r:id="rId46"/>
    <p:sldId id="334" r:id="rId47"/>
    <p:sldId id="335" r:id="rId48"/>
    <p:sldId id="297" r:id="rId49"/>
    <p:sldId id="296" r:id="rId50"/>
    <p:sldId id="340" r:id="rId51"/>
    <p:sldId id="341" r:id="rId52"/>
    <p:sldId id="342" r:id="rId53"/>
    <p:sldId id="343" r:id="rId54"/>
    <p:sldId id="344" r:id="rId55"/>
    <p:sldId id="345" r:id="rId56"/>
    <p:sldId id="347" r:id="rId57"/>
    <p:sldId id="346" r:id="rId58"/>
    <p:sldId id="348" r:id="rId59"/>
    <p:sldId id="349" r:id="rId60"/>
    <p:sldId id="350" r:id="rId61"/>
    <p:sldId id="351" r:id="rId62"/>
    <p:sldId id="352" r:id="rId63"/>
    <p:sldId id="353" r:id="rId64"/>
    <p:sldId id="354" r:id="rId65"/>
    <p:sldId id="355" r:id="rId66"/>
    <p:sldId id="356" r:id="rId67"/>
    <p:sldId id="357" r:id="rId68"/>
    <p:sldId id="358" r:id="rId69"/>
    <p:sldId id="359" r:id="rId70"/>
    <p:sldId id="360" r:id="rId71"/>
    <p:sldId id="361" r:id="rId72"/>
    <p:sldId id="362" r:id="rId73"/>
    <p:sldId id="363" r:id="rId74"/>
    <p:sldId id="364" r:id="rId75"/>
    <p:sldId id="365" r:id="rId76"/>
    <p:sldId id="366" r:id="rId77"/>
    <p:sldId id="367" r:id="rId78"/>
    <p:sldId id="373" r:id="rId79"/>
    <p:sldId id="368" r:id="rId80"/>
    <p:sldId id="369" r:id="rId81"/>
    <p:sldId id="370" r:id="rId82"/>
    <p:sldId id="307" r:id="rId83"/>
    <p:sldId id="374" r:id="rId84"/>
    <p:sldId id="372" r:id="rId85"/>
    <p:sldId id="371" r:id="rId86"/>
    <p:sldId id="375" r:id="rId87"/>
    <p:sldId id="336" r:id="rId88"/>
    <p:sldId id="376" r:id="rId89"/>
    <p:sldId id="377" r:id="rId90"/>
    <p:sldId id="338" r:id="rId91"/>
    <p:sldId id="378" r:id="rId92"/>
    <p:sldId id="379" r:id="rId93"/>
    <p:sldId id="380" r:id="rId94"/>
    <p:sldId id="381" r:id="rId95"/>
    <p:sldId id="382" r:id="rId96"/>
    <p:sldId id="383" r:id="rId97"/>
    <p:sldId id="384" r:id="rId98"/>
    <p:sldId id="386" r:id="rId99"/>
    <p:sldId id="385" r:id="rId100"/>
    <p:sldId id="391" r:id="rId101"/>
    <p:sldId id="387" r:id="rId102"/>
    <p:sldId id="388" r:id="rId103"/>
    <p:sldId id="389" r:id="rId104"/>
    <p:sldId id="390" r:id="rId105"/>
    <p:sldId id="393" r:id="rId106"/>
    <p:sldId id="397" r:id="rId107"/>
    <p:sldId id="398" r:id="rId108"/>
    <p:sldId id="395" r:id="rId109"/>
    <p:sldId id="396" r:id="rId110"/>
    <p:sldId id="394" r:id="rId111"/>
    <p:sldId id="392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6" autoAdjust="0"/>
    <p:restoredTop sz="94413" autoAdjust="0"/>
  </p:normalViewPr>
  <p:slideViewPr>
    <p:cSldViewPr>
      <p:cViewPr varScale="1">
        <p:scale>
          <a:sx n="82" d="100"/>
          <a:sy n="82" d="100"/>
        </p:scale>
        <p:origin x="165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D7B36-E72E-441C-A6C0-6026C3194068}" type="datetimeFigureOut">
              <a:rPr lang="en-US" smtClean="0"/>
              <a:t>07/28/20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C793D-423C-49DD-9593-1F65D551F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1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F159885-9B77-495C-B168-5DBA1CF22127}" type="datetimeFigureOut">
              <a:rPr lang="en-US" smtClean="0"/>
              <a:t>07/28/20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D0DD243-77ED-4C49-B693-0BCDD93914E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9885-9B77-495C-B168-5DBA1CF22127}" type="datetimeFigureOut">
              <a:rPr lang="en-US" smtClean="0"/>
              <a:t>07/28/20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D243-77ED-4C49-B693-0BCDD93914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9885-9B77-495C-B168-5DBA1CF22127}" type="datetimeFigureOut">
              <a:rPr lang="en-US" smtClean="0"/>
              <a:t>07/28/20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D243-77ED-4C49-B693-0BCDD93914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9885-9B77-495C-B168-5DBA1CF22127}" type="datetimeFigureOut">
              <a:rPr lang="en-US" smtClean="0"/>
              <a:t>07/28/20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D243-77ED-4C49-B693-0BCDD93914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9885-9B77-495C-B168-5DBA1CF22127}" type="datetimeFigureOut">
              <a:rPr lang="en-US" smtClean="0"/>
              <a:t>07/28/20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D243-77ED-4C49-B693-0BCDD93914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9885-9B77-495C-B168-5DBA1CF22127}" type="datetimeFigureOut">
              <a:rPr lang="en-US" smtClean="0"/>
              <a:t>07/28/20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D243-77ED-4C49-B693-0BCDD93914E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9885-9B77-495C-B168-5DBA1CF22127}" type="datetimeFigureOut">
              <a:rPr lang="en-US" smtClean="0"/>
              <a:t>07/28/20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D243-77ED-4C49-B693-0BCDD93914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9885-9B77-495C-B168-5DBA1CF22127}" type="datetimeFigureOut">
              <a:rPr lang="en-US" smtClean="0"/>
              <a:t>07/28/20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D243-77ED-4C49-B693-0BCDD93914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9885-9B77-495C-B168-5DBA1CF22127}" type="datetimeFigureOut">
              <a:rPr lang="en-US" smtClean="0"/>
              <a:t>07/28/20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D243-77ED-4C49-B693-0BCDD93914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9885-9B77-495C-B168-5DBA1CF22127}" type="datetimeFigureOut">
              <a:rPr lang="en-US" smtClean="0"/>
              <a:t>07/28/20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D243-77ED-4C49-B693-0BCDD93914E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9885-9B77-495C-B168-5DBA1CF22127}" type="datetimeFigureOut">
              <a:rPr lang="en-US" smtClean="0"/>
              <a:t>07/28/20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D243-77ED-4C49-B693-0BCDD93914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F159885-9B77-495C-B168-5DBA1CF22127}" type="datetimeFigureOut">
              <a:rPr lang="en-US" smtClean="0"/>
              <a:t>07/28/20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D0DD243-77ED-4C49-B693-0BCDD93914E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ACF: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152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Kíp</a:t>
            </a: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1 : 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OFDMA, WCDMA,TDMA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1" y="3834984"/>
            <a:ext cx="8157549" cy="96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281" y="4648200"/>
            <a:ext cx="5257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056" y="1057454"/>
            <a:ext cx="55340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14624"/>
            <a:ext cx="8206854" cy="110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322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799"/>
            <a:ext cx="8154444" cy="3942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62200" y="1295400"/>
            <a:ext cx="5029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s(t)=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Acos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(2πf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t+ θ) 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053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48" y="1143000"/>
            <a:ext cx="4114800" cy="432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128" y="1143000"/>
            <a:ext cx="3886200" cy="4549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206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2162810"/>
            <a:ext cx="8077200" cy="29425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828800" y="5334000"/>
            <a:ext cx="47793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Từ</a:t>
            </a:r>
            <a:r>
              <a:rPr lang="en-US" sz="2800" b="1" dirty="0"/>
              <a:t> </a:t>
            </a:r>
            <a:r>
              <a:rPr lang="en-US" sz="2800" b="1" dirty="0" err="1"/>
              <a:t>mã</a:t>
            </a:r>
            <a:r>
              <a:rPr lang="en-US" sz="2800" b="1" dirty="0"/>
              <a:t> </a:t>
            </a:r>
            <a:r>
              <a:rPr lang="en-US" sz="2800" b="1" dirty="0" err="1"/>
              <a:t>đầu</a:t>
            </a:r>
            <a:r>
              <a:rPr lang="en-US" sz="2800" b="1" dirty="0"/>
              <a:t> </a:t>
            </a:r>
            <a:r>
              <a:rPr lang="en-US" sz="2800" b="1" dirty="0" err="1"/>
              <a:t>ra</a:t>
            </a:r>
            <a:r>
              <a:rPr lang="en-US" sz="2800" b="1" dirty="0"/>
              <a:t> 111 001 001 100</a:t>
            </a:r>
          </a:p>
        </p:txBody>
      </p:sp>
    </p:spTree>
    <p:extLst>
      <p:ext uri="{BB962C8B-B14F-4D97-AF65-F5344CB8AC3E}">
        <p14:creationId xmlns:p14="http://schemas.microsoft.com/office/powerpoint/2010/main" val="269578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90600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BT 37:</a:t>
            </a:r>
          </a:p>
          <a:p>
            <a:r>
              <a:rPr lang="en-US" sz="2800" dirty="0"/>
              <a:t>Cho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xoắn</a:t>
            </a:r>
            <a:r>
              <a:rPr lang="en-US" sz="2800" dirty="0"/>
              <a:t> </a:t>
            </a:r>
            <a:r>
              <a:rPr lang="en-US" sz="2800" dirty="0" err="1"/>
              <a:t>tỉ</a:t>
            </a:r>
            <a:r>
              <a:rPr lang="en-US" sz="2800" dirty="0"/>
              <a:t> </a:t>
            </a:r>
            <a:r>
              <a:rPr lang="en-US" sz="2800" dirty="0" err="1"/>
              <a:t>lệ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r=1/2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r>
              <a:rPr lang="en-US" sz="2800" dirty="0"/>
              <a:t>g(x) = 1 + x + x</a:t>
            </a:r>
            <a:r>
              <a:rPr lang="en-US" sz="2800" baseline="30000" dirty="0"/>
              <a:t>2</a:t>
            </a:r>
            <a:endParaRPr lang="en-US" sz="2800" dirty="0"/>
          </a:p>
          <a:p>
            <a:r>
              <a:rPr lang="en-US" sz="2800" dirty="0"/>
              <a:t>g(x) = 1       + x</a:t>
            </a:r>
            <a:r>
              <a:rPr lang="en-US" sz="2800" baseline="30000" dirty="0"/>
              <a:t>2</a:t>
            </a:r>
            <a:endParaRPr lang="en-US" sz="2800" dirty="0"/>
          </a:p>
          <a:p>
            <a:r>
              <a:rPr lang="en-US" sz="2800" dirty="0"/>
              <a:t>a)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tích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.</a:t>
            </a:r>
          </a:p>
          <a:p>
            <a:r>
              <a:rPr lang="en-US" sz="2800" dirty="0"/>
              <a:t>b) </a:t>
            </a:r>
            <a:r>
              <a:rPr lang="en-US" sz="2800" dirty="0" err="1"/>
              <a:t>Hãy</a:t>
            </a:r>
            <a:r>
              <a:rPr lang="en-US" sz="2800" dirty="0"/>
              <a:t> </a:t>
            </a:r>
            <a:r>
              <a:rPr lang="en-US" sz="2800" dirty="0" err="1"/>
              <a:t>vẽ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lưới</a:t>
            </a:r>
            <a:r>
              <a:rPr lang="en-US" sz="2800" dirty="0"/>
              <a:t>.</a:t>
            </a:r>
          </a:p>
          <a:p>
            <a:r>
              <a:rPr lang="en-US" sz="2800" dirty="0"/>
              <a:t>c)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Viterbi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chuỗi</a:t>
            </a:r>
            <a:r>
              <a:rPr lang="en-US" sz="2800" dirty="0"/>
              <a:t>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 V = [11 10 01 10 00 01 0111]</a:t>
            </a:r>
          </a:p>
        </p:txBody>
      </p:sp>
    </p:spTree>
    <p:extLst>
      <p:ext uri="{BB962C8B-B14F-4D97-AF65-F5344CB8AC3E}">
        <p14:creationId xmlns:p14="http://schemas.microsoft.com/office/powerpoint/2010/main" val="40338748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75438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457200" y="39624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tham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đặc</a:t>
            </a:r>
            <a:r>
              <a:rPr lang="en-US" sz="2400" b="1" dirty="0"/>
              <a:t> </a:t>
            </a:r>
            <a:r>
              <a:rPr lang="en-US" sz="2400" b="1" dirty="0" err="1"/>
              <a:t>trưng</a:t>
            </a:r>
            <a:r>
              <a:rPr lang="en-US" sz="2400" b="1" dirty="0"/>
              <a:t> : </a:t>
            </a:r>
          </a:p>
          <a:p>
            <a:r>
              <a:rPr lang="en-US" sz="2400" b="1" dirty="0"/>
              <a:t>k =1 :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bít</a:t>
            </a:r>
            <a:r>
              <a:rPr lang="en-US" sz="2400" b="1" dirty="0"/>
              <a:t> hay </a:t>
            </a:r>
            <a:r>
              <a:rPr lang="en-US" sz="2400" b="1" dirty="0" err="1"/>
              <a:t>ký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khối</a:t>
            </a:r>
            <a:r>
              <a:rPr lang="en-US" sz="2400" b="1" dirty="0"/>
              <a:t> </a:t>
            </a:r>
            <a:r>
              <a:rPr lang="en-US" sz="2400" b="1" dirty="0" err="1"/>
              <a:t>bản</a:t>
            </a:r>
            <a:r>
              <a:rPr lang="en-US" sz="2400" b="1" dirty="0"/>
              <a:t> tin </a:t>
            </a:r>
            <a:r>
              <a:rPr lang="en-US" sz="2400" b="1" dirty="0" err="1"/>
              <a:t>đầu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</a:t>
            </a:r>
            <a:r>
              <a:rPr lang="en-US" sz="2400" b="1" dirty="0" err="1"/>
              <a:t>đoạn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endParaRPr lang="en-US" sz="2400" b="1" dirty="0"/>
          </a:p>
          <a:p>
            <a:r>
              <a:rPr lang="en-US" sz="2400" b="1" dirty="0"/>
              <a:t>n =2: </a:t>
            </a:r>
            <a:r>
              <a:rPr lang="en-US" sz="2400" b="1" dirty="0" err="1"/>
              <a:t>tổng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bít</a:t>
            </a:r>
            <a:r>
              <a:rPr lang="en-US" sz="2400" b="1" dirty="0"/>
              <a:t> hay </a:t>
            </a:r>
            <a:r>
              <a:rPr lang="en-US" sz="2400" b="1" dirty="0" err="1"/>
              <a:t>ký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khối</a:t>
            </a:r>
            <a:r>
              <a:rPr lang="en-US" sz="2400" b="1" dirty="0"/>
              <a:t> </a:t>
            </a:r>
            <a:r>
              <a:rPr lang="en-US" sz="2400" b="1" dirty="0" err="1"/>
              <a:t>bản</a:t>
            </a:r>
            <a:r>
              <a:rPr lang="en-US" sz="2400" b="1" dirty="0"/>
              <a:t> tin </a:t>
            </a:r>
            <a:r>
              <a:rPr lang="en-US" sz="2400" b="1" dirty="0" err="1"/>
              <a:t>đầu</a:t>
            </a:r>
            <a:r>
              <a:rPr lang="en-US" sz="2400" b="1" dirty="0"/>
              <a:t> </a:t>
            </a:r>
            <a:r>
              <a:rPr lang="en-US" sz="2400" b="1" dirty="0" err="1"/>
              <a:t>ra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bộ</a:t>
            </a:r>
            <a:r>
              <a:rPr lang="en-US" sz="2400" b="1" dirty="0"/>
              <a:t> </a:t>
            </a:r>
            <a:r>
              <a:rPr lang="en-US" sz="2400" b="1" dirty="0" err="1"/>
              <a:t>lập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endParaRPr lang="en-US" sz="2400" b="1" dirty="0"/>
          </a:p>
          <a:p>
            <a:r>
              <a:rPr lang="en-US" sz="2400" b="1" dirty="0"/>
              <a:t>K =3:độ </a:t>
            </a:r>
            <a:r>
              <a:rPr lang="en-US" sz="2400" b="1" dirty="0" err="1"/>
              <a:t>dài</a:t>
            </a:r>
            <a:r>
              <a:rPr lang="en-US" sz="2400" b="1" dirty="0"/>
              <a:t> </a:t>
            </a:r>
            <a:r>
              <a:rPr lang="en-US" sz="2400" b="1" dirty="0" err="1"/>
              <a:t>hạn</a:t>
            </a:r>
            <a:r>
              <a:rPr lang="en-US" sz="2400" b="1" dirty="0"/>
              <a:t> </a:t>
            </a:r>
            <a:r>
              <a:rPr lang="en-US" sz="2400" b="1" dirty="0" err="1"/>
              <a:t>chế</a:t>
            </a:r>
            <a:r>
              <a:rPr lang="en-US" sz="2400" b="1" dirty="0"/>
              <a:t>, </a:t>
            </a:r>
          </a:p>
          <a:p>
            <a:r>
              <a:rPr lang="en-US" sz="2400" b="1" dirty="0"/>
              <a:t>r=k/n =1/2 : </a:t>
            </a:r>
            <a:r>
              <a:rPr lang="en-US" sz="2400" b="1" dirty="0" err="1"/>
              <a:t>tỷ</a:t>
            </a:r>
            <a:r>
              <a:rPr lang="en-US" sz="2400" b="1" dirty="0"/>
              <a:t> </a:t>
            </a:r>
            <a:r>
              <a:rPr lang="en-US" sz="2400" b="1" dirty="0" err="1"/>
              <a:t>lệ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165983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4419600" cy="49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19200"/>
            <a:ext cx="3580447" cy="487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02651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8686800" cy="498598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Biều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lưới</a:t>
            </a:r>
            <a:r>
              <a:rPr lang="en-US" b="1" dirty="0"/>
              <a:t> :</a:t>
            </a:r>
          </a:p>
          <a:p>
            <a:endParaRPr lang="en-US" b="1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0</a:t>
            </a:r>
            <a:r>
              <a:rPr lang="en-US" sz="2400" b="1" dirty="0"/>
              <a:t>=00 	</a:t>
            </a:r>
            <a:r>
              <a:rPr lang="en-US" sz="1400" b="1" dirty="0"/>
              <a:t>o	o	o	o	o	o	o	o	o</a:t>
            </a:r>
            <a:endParaRPr lang="en-US" sz="2400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=10 	</a:t>
            </a:r>
            <a:r>
              <a:rPr lang="en-US" sz="1400" b="1" dirty="0"/>
              <a:t>o	o	o	o	o	o	o	o	o</a:t>
            </a:r>
            <a:endParaRPr lang="en-US" sz="2400" dirty="0"/>
          </a:p>
          <a:p>
            <a:endParaRPr lang="en-US" sz="2400" b="1" baseline="-25000" dirty="0"/>
          </a:p>
          <a:p>
            <a:endParaRPr lang="en-US" sz="2400" b="1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=01 	</a:t>
            </a:r>
            <a:r>
              <a:rPr lang="en-US" sz="1400" b="1" dirty="0"/>
              <a:t>o	o	o	o	o	o	o	o	o</a:t>
            </a:r>
          </a:p>
          <a:p>
            <a:endParaRPr lang="en-US" sz="2400" b="1" baseline="-25000" dirty="0"/>
          </a:p>
          <a:p>
            <a:endParaRPr lang="en-US" sz="2400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3</a:t>
            </a:r>
            <a:r>
              <a:rPr lang="en-US" sz="2400" b="1" dirty="0"/>
              <a:t>=11	</a:t>
            </a:r>
            <a:r>
              <a:rPr lang="en-US" sz="1400" b="1" dirty="0"/>
              <a:t>o	o	o	o	o	o	o	o	o</a:t>
            </a:r>
            <a:endParaRPr lang="en-US" sz="2400" dirty="0"/>
          </a:p>
          <a:p>
            <a:endParaRPr lang="en-US" sz="2400" b="1" baseline="-25000" dirty="0"/>
          </a:p>
          <a:p>
            <a:r>
              <a:rPr lang="en-US" sz="2400" b="1" dirty="0"/>
              <a:t>		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7253" y="4800600"/>
            <a:ext cx="742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87606" y="1528549"/>
            <a:ext cx="912694" cy="1128213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01254" y="1528549"/>
            <a:ext cx="899046" cy="4548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79460" y="1184192"/>
            <a:ext cx="2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38375" y="2123362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9285" y="1195078"/>
            <a:ext cx="50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00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5636" y="1751831"/>
            <a:ext cx="40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5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2" grpId="0"/>
      <p:bldP spid="43" grpId="0"/>
      <p:bldP spid="4" grpId="0"/>
      <p:bldP spid="5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8686800" cy="498598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Biều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lưới</a:t>
            </a:r>
            <a:r>
              <a:rPr lang="en-US" b="1" dirty="0"/>
              <a:t> :</a:t>
            </a:r>
          </a:p>
          <a:p>
            <a:endParaRPr lang="en-US" b="1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0</a:t>
            </a:r>
            <a:r>
              <a:rPr lang="en-US" sz="2400" b="1" dirty="0"/>
              <a:t>=00 	</a:t>
            </a:r>
            <a:r>
              <a:rPr lang="en-US" sz="1400" b="1" dirty="0"/>
              <a:t>o	o	o	o	o	o	o	o	o</a:t>
            </a:r>
            <a:endParaRPr lang="en-US" sz="2400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=10 	</a:t>
            </a:r>
            <a:r>
              <a:rPr lang="en-US" sz="1400" b="1" dirty="0"/>
              <a:t>o	o	o	o	o	o	o	o	o</a:t>
            </a:r>
            <a:endParaRPr lang="en-US" sz="2400" dirty="0"/>
          </a:p>
          <a:p>
            <a:endParaRPr lang="en-US" sz="2400" b="1" baseline="-25000" dirty="0"/>
          </a:p>
          <a:p>
            <a:endParaRPr lang="en-US" sz="2400" b="1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=01 	</a:t>
            </a:r>
            <a:r>
              <a:rPr lang="en-US" sz="1400" b="1" dirty="0"/>
              <a:t>o	o	o	o	o	o	o	o	o</a:t>
            </a:r>
          </a:p>
          <a:p>
            <a:endParaRPr lang="en-US" sz="2400" b="1" baseline="-25000" dirty="0"/>
          </a:p>
          <a:p>
            <a:endParaRPr lang="en-US" sz="2400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3</a:t>
            </a:r>
            <a:r>
              <a:rPr lang="en-US" sz="2400" b="1" dirty="0"/>
              <a:t>=11	</a:t>
            </a:r>
            <a:r>
              <a:rPr lang="en-US" sz="1400" b="1" dirty="0"/>
              <a:t>o	o	o	o	o	o	o	o	o</a:t>
            </a:r>
            <a:endParaRPr lang="en-US" sz="2400" dirty="0"/>
          </a:p>
          <a:p>
            <a:endParaRPr lang="en-US" sz="2400" b="1" baseline="-25000" dirty="0"/>
          </a:p>
          <a:p>
            <a:r>
              <a:rPr lang="en-US" sz="2400" b="1" dirty="0"/>
              <a:t>		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7253" y="4800600"/>
            <a:ext cx="742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1979" y="4782457"/>
            <a:ext cx="65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87606" y="1528549"/>
            <a:ext cx="912694" cy="1128213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01254" y="1528549"/>
            <a:ext cx="899046" cy="4548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11389" y="1539923"/>
            <a:ext cx="899046" cy="4548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19635" y="2656762"/>
            <a:ext cx="879144" cy="995719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00300" y="1544471"/>
            <a:ext cx="898479" cy="1112291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19635" y="2656762"/>
            <a:ext cx="879144" cy="191523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79460" y="1184192"/>
            <a:ext cx="2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38375" y="2123362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52187" y="1157313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55972" y="3185835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52186" y="4038600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70394" y="2128890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94994" y="1184192"/>
            <a:ext cx="50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47394" y="1759558"/>
            <a:ext cx="50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15834" y="2775290"/>
            <a:ext cx="50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97641" y="3673783"/>
            <a:ext cx="50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9006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  <p:bldP spid="42" grpId="0"/>
      <p:bldP spid="43" grpId="0"/>
      <p:bldP spid="44" grpId="0"/>
      <p:bldP spid="45" grpId="0"/>
      <p:bldP spid="46" grpId="0"/>
      <p:bldP spid="47" grpId="0"/>
      <p:bldP spid="50" grpId="0"/>
      <p:bldP spid="54" grpId="0"/>
      <p:bldP spid="55" grpId="0"/>
      <p:bldP spid="5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8686800" cy="498598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Biều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lưới</a:t>
            </a:r>
            <a:r>
              <a:rPr lang="en-US" b="1" dirty="0"/>
              <a:t> :</a:t>
            </a:r>
          </a:p>
          <a:p>
            <a:endParaRPr lang="en-US" b="1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0</a:t>
            </a:r>
            <a:r>
              <a:rPr lang="en-US" sz="2400" b="1" dirty="0"/>
              <a:t>=00 	</a:t>
            </a:r>
            <a:r>
              <a:rPr lang="en-US" sz="1400" b="1" dirty="0"/>
              <a:t>o	o	o	o	o	o	o	o	o</a:t>
            </a:r>
            <a:endParaRPr lang="en-US" sz="2400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=10 	</a:t>
            </a:r>
            <a:r>
              <a:rPr lang="en-US" sz="1400" b="1" dirty="0"/>
              <a:t>o	o	o	o	o	o	o	o	o</a:t>
            </a:r>
            <a:endParaRPr lang="en-US" sz="2400" dirty="0"/>
          </a:p>
          <a:p>
            <a:endParaRPr lang="en-US" sz="2400" b="1" baseline="-25000" dirty="0"/>
          </a:p>
          <a:p>
            <a:endParaRPr lang="en-US" sz="2400" b="1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=01 	</a:t>
            </a:r>
            <a:r>
              <a:rPr lang="en-US" sz="1400" b="1" dirty="0"/>
              <a:t>o	o	o	o	o	o	o	o	o</a:t>
            </a:r>
          </a:p>
          <a:p>
            <a:endParaRPr lang="en-US" sz="2400" b="1" baseline="-25000" dirty="0"/>
          </a:p>
          <a:p>
            <a:endParaRPr lang="en-US" sz="2400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3</a:t>
            </a:r>
            <a:r>
              <a:rPr lang="en-US" sz="2400" b="1" dirty="0"/>
              <a:t>=11	</a:t>
            </a:r>
            <a:r>
              <a:rPr lang="en-US" sz="1400" b="1" dirty="0"/>
              <a:t>o	o	o	o	o	o	o	o	o</a:t>
            </a:r>
            <a:endParaRPr lang="en-US" sz="2400" dirty="0"/>
          </a:p>
          <a:p>
            <a:endParaRPr lang="en-US" sz="2400" b="1" baseline="-25000" dirty="0"/>
          </a:p>
          <a:p>
            <a:r>
              <a:rPr lang="en-US" sz="2400" b="1" dirty="0"/>
              <a:t>		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7253" y="4800600"/>
            <a:ext cx="742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1979" y="4782457"/>
            <a:ext cx="65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87606" y="1528549"/>
            <a:ext cx="912694" cy="1128213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01254" y="1528549"/>
            <a:ext cx="899046" cy="4548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26909" y="4753298"/>
            <a:ext cx="560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01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411389" y="1539923"/>
            <a:ext cx="899046" cy="4548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19635" y="2656762"/>
            <a:ext cx="879144" cy="995719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00300" y="1544471"/>
            <a:ext cx="898479" cy="1112291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19635" y="2656762"/>
            <a:ext cx="879144" cy="191523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79460" y="1184192"/>
            <a:ext cx="2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38375" y="2123362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52187" y="1157313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55972" y="3185835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52186" y="4038600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70394" y="2128890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cxnSp>
        <p:nvCxnSpPr>
          <p:cNvPr id="48" name="Straight Arrow Connector 47"/>
          <p:cNvCxnSpPr>
            <a:stCxn id="45" idx="2"/>
          </p:cNvCxnSpPr>
          <p:nvPr/>
        </p:nvCxnSpPr>
        <p:spPr>
          <a:xfrm flipV="1">
            <a:off x="3337232" y="1553524"/>
            <a:ext cx="929968" cy="2001643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15812" y="1260392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85940" y="2128890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3358055" y="2656762"/>
            <a:ext cx="909145" cy="953542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290544" y="1553524"/>
            <a:ext cx="899046" cy="4548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489749" y="1170591"/>
            <a:ext cx="50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10435" y="2764201"/>
            <a:ext cx="50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89633" y="1075726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7" name="Multiply 56"/>
          <p:cNvSpPr/>
          <p:nvPr/>
        </p:nvSpPr>
        <p:spPr>
          <a:xfrm>
            <a:off x="3514705" y="1477324"/>
            <a:ext cx="301107" cy="152400"/>
          </a:xfrm>
          <a:prstGeom prst="mathMultiply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385848" y="1553524"/>
            <a:ext cx="898479" cy="1112291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32321" y="1759558"/>
            <a:ext cx="50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13574" y="2079478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40067" y="2776735"/>
            <a:ext cx="50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00</a:t>
            </a:r>
          </a:p>
        </p:txBody>
      </p:sp>
      <p:sp>
        <p:nvSpPr>
          <p:cNvPr id="36" name="Multiply 35"/>
          <p:cNvSpPr/>
          <p:nvPr/>
        </p:nvSpPr>
        <p:spPr>
          <a:xfrm>
            <a:off x="3593740" y="1868024"/>
            <a:ext cx="301107" cy="152400"/>
          </a:xfrm>
          <a:prstGeom prst="mathMultiply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5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  <p:bldP spid="42" grpId="0"/>
      <p:bldP spid="43" grpId="0"/>
      <p:bldP spid="44" grpId="0"/>
      <p:bldP spid="45" grpId="0"/>
      <p:bldP spid="47" grpId="0"/>
      <p:bldP spid="51" grpId="0"/>
      <p:bldP spid="52" grpId="0"/>
      <p:bldP spid="54" grpId="0"/>
      <p:bldP spid="55" grpId="0"/>
      <p:bldP spid="56" grpId="0"/>
      <p:bldP spid="57" grpId="0" animBg="1"/>
      <p:bldP spid="32" grpId="0"/>
      <p:bldP spid="34" grpId="0"/>
      <p:bldP spid="35" grpId="0"/>
      <p:bldP spid="3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8686800" cy="498598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Biều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lưới</a:t>
            </a:r>
            <a:r>
              <a:rPr lang="en-US" b="1" dirty="0"/>
              <a:t> :</a:t>
            </a:r>
          </a:p>
          <a:p>
            <a:endParaRPr lang="en-US" b="1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0</a:t>
            </a:r>
            <a:r>
              <a:rPr lang="en-US" sz="2400" b="1" dirty="0"/>
              <a:t>=00 	</a:t>
            </a:r>
            <a:r>
              <a:rPr lang="en-US" sz="1400" b="1" dirty="0"/>
              <a:t>o	o	o	o	o	o	o	o	o</a:t>
            </a:r>
            <a:endParaRPr lang="en-US" sz="2400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=10 	</a:t>
            </a:r>
            <a:r>
              <a:rPr lang="en-US" sz="1400" b="1" dirty="0"/>
              <a:t>o	o	o	o	o	o	o	o	o</a:t>
            </a:r>
            <a:endParaRPr lang="en-US" sz="2400" dirty="0"/>
          </a:p>
          <a:p>
            <a:endParaRPr lang="en-US" sz="2400" b="1" baseline="-25000" dirty="0"/>
          </a:p>
          <a:p>
            <a:endParaRPr lang="en-US" sz="2400" b="1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=01 	</a:t>
            </a:r>
            <a:r>
              <a:rPr lang="en-US" sz="1400" b="1" dirty="0"/>
              <a:t>o	o	o	o	o	o	o	o	o</a:t>
            </a:r>
          </a:p>
          <a:p>
            <a:endParaRPr lang="en-US" sz="2400" b="1" baseline="-25000" dirty="0"/>
          </a:p>
          <a:p>
            <a:endParaRPr lang="en-US" sz="2400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3</a:t>
            </a:r>
            <a:r>
              <a:rPr lang="en-US" sz="2400" b="1" dirty="0"/>
              <a:t>=11	</a:t>
            </a:r>
            <a:r>
              <a:rPr lang="en-US" sz="1400" b="1" dirty="0"/>
              <a:t>o	o	o	o	o	o	o	o	o</a:t>
            </a:r>
            <a:endParaRPr lang="en-US" sz="2400" dirty="0"/>
          </a:p>
          <a:p>
            <a:endParaRPr lang="en-US" sz="2400" b="1" baseline="-25000" dirty="0"/>
          </a:p>
          <a:p>
            <a:r>
              <a:rPr lang="en-US" sz="2400" b="1" dirty="0"/>
              <a:t>		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7253" y="4800600"/>
            <a:ext cx="742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1979" y="4782457"/>
            <a:ext cx="65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87606" y="1528549"/>
            <a:ext cx="912694" cy="1128213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01254" y="1528549"/>
            <a:ext cx="899046" cy="4548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26909" y="4753298"/>
            <a:ext cx="560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01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411389" y="1539923"/>
            <a:ext cx="899046" cy="4548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19635" y="2656762"/>
            <a:ext cx="879144" cy="995719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00300" y="1544471"/>
            <a:ext cx="898479" cy="1112291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19635" y="2656762"/>
            <a:ext cx="879144" cy="191523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79460" y="1184192"/>
            <a:ext cx="2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38375" y="2123362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52187" y="1157313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55972" y="3185835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52186" y="4038600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70394" y="2128890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cxnSp>
        <p:nvCxnSpPr>
          <p:cNvPr id="48" name="Straight Arrow Connector 47"/>
          <p:cNvCxnSpPr>
            <a:stCxn id="45" idx="2"/>
          </p:cNvCxnSpPr>
          <p:nvPr/>
        </p:nvCxnSpPr>
        <p:spPr>
          <a:xfrm flipV="1">
            <a:off x="3337232" y="1553524"/>
            <a:ext cx="929968" cy="2001643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085940" y="2128890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3358055" y="2656762"/>
            <a:ext cx="909145" cy="953542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79363" y="3331337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58055" y="3555167"/>
            <a:ext cx="910810" cy="1016833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87606" y="4074639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333445" y="2656762"/>
            <a:ext cx="933754" cy="191523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089633" y="1075726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337232" y="4572000"/>
            <a:ext cx="884013" cy="0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326976" y="2618662"/>
            <a:ext cx="879144" cy="995719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697030" y="3041492"/>
            <a:ext cx="50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039985" y="3114405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06792" y="3889973"/>
            <a:ext cx="50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566642" y="3410824"/>
            <a:ext cx="50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01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214879" y="4568632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589242" y="4269503"/>
            <a:ext cx="50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10</a:t>
            </a:r>
          </a:p>
        </p:txBody>
      </p:sp>
      <p:sp>
        <p:nvSpPr>
          <p:cNvPr id="78" name="Multiply 77"/>
          <p:cNvSpPr/>
          <p:nvPr/>
        </p:nvSpPr>
        <p:spPr>
          <a:xfrm>
            <a:off x="3774206" y="3185835"/>
            <a:ext cx="301107" cy="152400"/>
          </a:xfrm>
          <a:prstGeom prst="mathMultiply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Multiply 80"/>
          <p:cNvSpPr/>
          <p:nvPr/>
        </p:nvSpPr>
        <p:spPr>
          <a:xfrm>
            <a:off x="3546476" y="4495800"/>
            <a:ext cx="301107" cy="152400"/>
          </a:xfrm>
          <a:prstGeom prst="mathMultiply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6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  <p:bldP spid="42" grpId="0"/>
      <p:bldP spid="43" grpId="0"/>
      <p:bldP spid="44" grpId="0"/>
      <p:bldP spid="45" grpId="0"/>
      <p:bldP spid="46" grpId="0"/>
      <p:bldP spid="47" grpId="0"/>
      <p:bldP spid="52" grpId="0"/>
      <p:bldP spid="58" grpId="0"/>
      <p:bldP spid="62" grpId="0"/>
      <p:bldP spid="56" grpId="0"/>
      <p:bldP spid="68" grpId="0"/>
      <p:bldP spid="69" grpId="0"/>
      <p:bldP spid="70" grpId="0"/>
      <p:bldP spid="73" grpId="0"/>
      <p:bldP spid="74" grpId="0"/>
      <p:bldP spid="77" grpId="0"/>
      <p:bldP spid="78" grpId="0" animBg="1"/>
      <p:bldP spid="8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8686800" cy="498598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Biều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lưới</a:t>
            </a:r>
            <a:r>
              <a:rPr lang="en-US" b="1" dirty="0"/>
              <a:t> :</a:t>
            </a:r>
          </a:p>
          <a:p>
            <a:endParaRPr lang="en-US" b="1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0</a:t>
            </a:r>
            <a:r>
              <a:rPr lang="en-US" sz="2400" b="1" dirty="0"/>
              <a:t>=00 	</a:t>
            </a:r>
            <a:r>
              <a:rPr lang="en-US" sz="1400" b="1" dirty="0"/>
              <a:t>o	o	o	o	o	o	o	o	o</a:t>
            </a:r>
            <a:endParaRPr lang="en-US" sz="2400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=10 	</a:t>
            </a:r>
            <a:r>
              <a:rPr lang="en-US" sz="1400" b="1" dirty="0"/>
              <a:t>o	o	o	o	o	o	o	o	o</a:t>
            </a:r>
            <a:endParaRPr lang="en-US" sz="2400" dirty="0"/>
          </a:p>
          <a:p>
            <a:endParaRPr lang="en-US" sz="2400" b="1" baseline="-25000" dirty="0"/>
          </a:p>
          <a:p>
            <a:endParaRPr lang="en-US" sz="2400" b="1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=01 	</a:t>
            </a:r>
            <a:r>
              <a:rPr lang="en-US" sz="1400" b="1" dirty="0"/>
              <a:t>o	o	o	o	o	o	o	o	o</a:t>
            </a:r>
          </a:p>
          <a:p>
            <a:endParaRPr lang="en-US" sz="2400" b="1" baseline="-25000" dirty="0"/>
          </a:p>
          <a:p>
            <a:endParaRPr lang="en-US" sz="2400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3</a:t>
            </a:r>
            <a:r>
              <a:rPr lang="en-US" sz="2400" b="1" dirty="0"/>
              <a:t>=11	</a:t>
            </a:r>
            <a:r>
              <a:rPr lang="en-US" sz="1400" b="1" dirty="0"/>
              <a:t>o	o	o	o	o	o	o	o	o</a:t>
            </a:r>
            <a:endParaRPr lang="en-US" sz="2400" dirty="0"/>
          </a:p>
          <a:p>
            <a:endParaRPr lang="en-US" sz="2400" b="1" baseline="-25000" dirty="0"/>
          </a:p>
          <a:p>
            <a:r>
              <a:rPr lang="en-US" sz="2400" b="1" dirty="0"/>
              <a:t>		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7253" y="4800600"/>
            <a:ext cx="742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1979" y="4782457"/>
            <a:ext cx="65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87606" y="1528549"/>
            <a:ext cx="912694" cy="1128213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01254" y="1528549"/>
            <a:ext cx="899046" cy="4548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48459" y="4753298"/>
            <a:ext cx="65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09102" y="475228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26909" y="4753298"/>
            <a:ext cx="560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303935" y="475329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226216" y="475228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47497" y="4753297"/>
            <a:ext cx="526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411389" y="1539923"/>
            <a:ext cx="899046" cy="4548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19635" y="2656762"/>
            <a:ext cx="879144" cy="995719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00300" y="1544471"/>
            <a:ext cx="898479" cy="1112291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19635" y="2656762"/>
            <a:ext cx="879144" cy="191523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79460" y="1184192"/>
            <a:ext cx="2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38375" y="2123362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52187" y="1157313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55972" y="3185835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52186" y="4038600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70394" y="2128890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cxnSp>
        <p:nvCxnSpPr>
          <p:cNvPr id="48" name="Straight Arrow Connector 47"/>
          <p:cNvCxnSpPr>
            <a:stCxn id="45" idx="2"/>
          </p:cNvCxnSpPr>
          <p:nvPr/>
        </p:nvCxnSpPr>
        <p:spPr>
          <a:xfrm flipV="1">
            <a:off x="3337232" y="1553524"/>
            <a:ext cx="929968" cy="2001643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85940" y="1175139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85940" y="2128890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3358055" y="2656762"/>
            <a:ext cx="909145" cy="953542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87606" y="3146671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58055" y="3555167"/>
            <a:ext cx="910810" cy="1016833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87606" y="4074639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333445" y="2656762"/>
            <a:ext cx="933754" cy="191523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1" idx="2"/>
          </p:cNvCxnSpPr>
          <p:nvPr/>
        </p:nvCxnSpPr>
        <p:spPr>
          <a:xfrm>
            <a:off x="4267200" y="1544471"/>
            <a:ext cx="904774" cy="9053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990714" y="1184587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268865" y="1553919"/>
            <a:ext cx="903108" cy="1000426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990713" y="2092655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267199" y="2656762"/>
            <a:ext cx="904773" cy="898405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990712" y="3101254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211057" y="2652685"/>
            <a:ext cx="960914" cy="191523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90711" y="4108987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171974" y="1539923"/>
            <a:ext cx="904774" cy="9053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895487" y="1184587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5163672" y="2601625"/>
            <a:ext cx="909145" cy="953542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957707" y="2217728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083280" y="2601625"/>
            <a:ext cx="933754" cy="191523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890129" y="3929621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7017033" y="3566222"/>
            <a:ext cx="910810" cy="1016833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746583" y="3247677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7927843" y="1532467"/>
            <a:ext cx="929968" cy="2001643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676551" y="1207877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053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6728" y="955343"/>
                <a:ext cx="8250072" cy="1578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tự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tương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quan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ACF:       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tục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 Φ(τ)=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latin typeface="Cambria Math"/>
                          </a:rPr>
                          <m:t>𝑻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1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sz="2800" b="1" i="1">
                            <a:latin typeface="Cambria Math"/>
                          </a:rPr>
                          <m:t>𝑻</m:t>
                        </m:r>
                      </m:sup>
                      <m:e>
                        <m:r>
                          <a:rPr lang="en-US" sz="2800" b="1" i="1">
                            <a:latin typeface="Cambria Math"/>
                          </a:rPr>
                          <m:t>𝐬</m:t>
                        </m:r>
                        <m:r>
                          <a:rPr lang="en-US" sz="2800" b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</a:rPr>
                          <m:t>𝐭</m:t>
                        </m:r>
                        <m:r>
                          <a:rPr lang="en-US" sz="2800" b="1">
                            <a:latin typeface="Cambria Math"/>
                          </a:rPr>
                          <m:t>)</m:t>
                        </m:r>
                        <m:r>
                          <a:rPr lang="en-US" sz="2800" b="1" i="1">
                            <a:latin typeface="Cambria Math"/>
                          </a:rPr>
                          <m:t>𝐬</m:t>
                        </m:r>
                        <m:r>
                          <a:rPr lang="en-US" sz="2800" b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</a:rPr>
                          <m:t>𝐭</m:t>
                        </m:r>
                        <m:r>
                          <a:rPr lang="en-US" sz="2800" b="1"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latin typeface="Cambria Math"/>
                          </a:rPr>
                          <m:t>𝛕</m:t>
                        </m:r>
                        <m:r>
                          <a:rPr lang="en-US" sz="2800" b="1">
                            <a:latin typeface="Cambria Math"/>
                          </a:rPr>
                          <m:t>)</m:t>
                        </m:r>
                        <m:r>
                          <a:rPr lang="en-US" sz="2800" b="1" i="1">
                            <a:latin typeface="Cambria Math"/>
                          </a:rPr>
                          <m:t>𝒅𝒕</m:t>
                        </m:r>
                      </m:e>
                    </m:nary>
                  </m:oMath>
                </a14:m>
                <a:endParaRPr lang="en-US" sz="28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28" y="955343"/>
                <a:ext cx="8250072" cy="1578253"/>
              </a:xfrm>
              <a:prstGeom prst="rect">
                <a:avLst/>
              </a:prstGeom>
              <a:blipFill rotWithShape="1">
                <a:blip r:embed="rId2"/>
                <a:stretch>
                  <a:fillRect l="-1552" t="-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4023" y="2107036"/>
                <a:ext cx="8250072" cy="679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Φ(τ)=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>
                            <a:latin typeface="Cambria Math"/>
                          </a:rPr>
                          <m:t>𝑻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1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𝑻</m:t>
                        </m:r>
                      </m:sup>
                      <m:e>
                        <m:r>
                          <a:rPr lang="en-US" sz="2400" b="1" i="1">
                            <a:latin typeface="Cambria Math"/>
                          </a:rPr>
                          <m:t>𝐜𝐨𝐬</m:t>
                        </m:r>
                        <m:r>
                          <a:rPr lang="en-US" sz="2400" b="1">
                            <a:latin typeface="Cambria Math"/>
                          </a:rPr>
                          <m:t>(</m:t>
                        </m:r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</a:rPr>
                          <m:t>𝛑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𝐭</m:t>
                        </m:r>
                        <m:r>
                          <a:rPr lang="en-US" sz="2400" b="1"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latin typeface="Cambria Math"/>
                          </a:rPr>
                          <m:t>𝛉</m:t>
                        </m:r>
                        <m:r>
                          <a:rPr lang="en-US" sz="2400" b="1">
                            <a:latin typeface="Cambria Math"/>
                          </a:rPr>
                          <m:t>)</m:t>
                        </m:r>
                        <m:r>
                          <a:rPr lang="en-US" sz="2400" b="1" i="1">
                            <a:latin typeface="Cambria Math"/>
                          </a:rPr>
                          <m:t>𝐜𝐨𝐬</m:t>
                        </m:r>
                        <m:r>
                          <a:rPr lang="en-US" sz="2400" b="1">
                            <a:latin typeface="Cambria Math"/>
                          </a:rPr>
                          <m:t>(</m:t>
                        </m:r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</a:rPr>
                          <m:t>𝛑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>
                            <a:latin typeface="Cambria Math"/>
                          </a:rPr>
                          <m:t>(</m:t>
                        </m:r>
                        <m:r>
                          <a:rPr lang="en-US" sz="2400" b="1" i="1">
                            <a:latin typeface="Cambria Math"/>
                          </a:rPr>
                          <m:t>𝐭</m:t>
                        </m:r>
                        <m:r>
                          <a:rPr lang="en-US" sz="2400" b="1"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latin typeface="Cambria Math"/>
                          </a:rPr>
                          <m:t>𝛕</m:t>
                        </m:r>
                        <m:r>
                          <a:rPr lang="en-US" sz="2400" b="1">
                            <a:latin typeface="Cambria Math"/>
                          </a:rPr>
                          <m:t>)+</m:t>
                        </m:r>
                        <m:r>
                          <a:rPr lang="en-US" sz="2400" b="1" i="1">
                            <a:latin typeface="Cambria Math"/>
                          </a:rPr>
                          <m:t>𝛉</m:t>
                        </m:r>
                        <m:r>
                          <a:rPr lang="en-US" sz="2400" b="1">
                            <a:latin typeface="Cambria Math"/>
                          </a:rPr>
                          <m:t>)</m:t>
                        </m:r>
                        <m:r>
                          <a:rPr lang="en-US" sz="2400" b="1" i="1">
                            <a:latin typeface="Cambria Math"/>
                          </a:rPr>
                          <m:t>𝒅𝒕</m:t>
                        </m:r>
                      </m:e>
                    </m:nary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3" y="2107036"/>
                <a:ext cx="8250072" cy="679289"/>
              </a:xfrm>
              <a:prstGeom prst="rect">
                <a:avLst/>
              </a:prstGeom>
              <a:blipFill rotWithShape="1">
                <a:blip r:embed="rId3"/>
                <a:stretch>
                  <a:fillRect l="-1109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9474" y="2968388"/>
                <a:ext cx="3479414" cy="7769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Φ(τ)=</a:t>
                </a:r>
                <a14:m>
                  <m:oMath xmlns:m="http://schemas.openxmlformats.org/officeDocument/2006/math">
                    <m:r>
                      <a:rPr lang="en-US" sz="2800" b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800" b="1">
                        <a:latin typeface="Cambria Math"/>
                      </a:rPr>
                      <m:t> </m:t>
                    </m:r>
                    <m:r>
                      <a:rPr lang="en-US" sz="2800" b="1" i="1">
                        <a:latin typeface="Cambria Math"/>
                      </a:rPr>
                      <m:t>𝐜𝐨𝐬</m:t>
                    </m:r>
                    <m:r>
                      <a:rPr lang="en-US" sz="2800" b="1">
                        <a:latin typeface="Cambria Math"/>
                      </a:rPr>
                      <m:t>(</m:t>
                    </m:r>
                    <m:r>
                      <a:rPr lang="en-US" sz="2800" b="1" i="1">
                        <a:latin typeface="Cambria Math"/>
                      </a:rPr>
                      <m:t>𝟐</m:t>
                    </m:r>
                    <m:r>
                      <a:rPr lang="en-US" sz="2800" b="1" i="1">
                        <a:latin typeface="Cambria Math"/>
                      </a:rPr>
                      <m:t>𝛑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latin typeface="Cambria Math"/>
                      </a:rPr>
                      <m:t>𝛕</m:t>
                    </m:r>
                    <m:r>
                      <a:rPr lang="en-US" sz="2800" b="1">
                        <a:latin typeface="Cambria Math"/>
                      </a:rPr>
                      <m:t>)</m:t>
                    </m:r>
                  </m:oMath>
                </a14:m>
                <a:endParaRPr lang="en-US" sz="28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74" y="2968388"/>
                <a:ext cx="3479414" cy="776944"/>
              </a:xfrm>
              <a:prstGeom prst="rect">
                <a:avLst/>
              </a:prstGeom>
              <a:blipFill rotWithShape="1">
                <a:blip r:embed="rId4"/>
                <a:stretch>
                  <a:fillRect l="-3503" b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862" y="3124200"/>
            <a:ext cx="3733800" cy="2777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8686800" cy="498598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Biều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lưới</a:t>
            </a:r>
            <a:r>
              <a:rPr lang="en-US" b="1" dirty="0"/>
              <a:t> :</a:t>
            </a:r>
          </a:p>
          <a:p>
            <a:endParaRPr lang="en-US" b="1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0</a:t>
            </a:r>
            <a:r>
              <a:rPr lang="en-US" sz="2400" b="1" dirty="0"/>
              <a:t>=00 	</a:t>
            </a:r>
            <a:r>
              <a:rPr lang="en-US" sz="1400" b="1" dirty="0"/>
              <a:t>o	o	o	o	o	o	o	o	o</a:t>
            </a:r>
            <a:endParaRPr lang="en-US" sz="2400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=10 	</a:t>
            </a:r>
            <a:r>
              <a:rPr lang="en-US" sz="1400" b="1" dirty="0"/>
              <a:t>o	o	o	o	o	o	o	o	o</a:t>
            </a:r>
            <a:endParaRPr lang="en-US" sz="2400" dirty="0"/>
          </a:p>
          <a:p>
            <a:endParaRPr lang="en-US" sz="2400" b="1" baseline="-25000" dirty="0"/>
          </a:p>
          <a:p>
            <a:endParaRPr lang="en-US" sz="2400" b="1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=01 	</a:t>
            </a:r>
            <a:r>
              <a:rPr lang="en-US" sz="1400" b="1" dirty="0"/>
              <a:t>o	o	o	o	o	o	o	o	o</a:t>
            </a:r>
          </a:p>
          <a:p>
            <a:endParaRPr lang="en-US" sz="2400" b="1" baseline="-25000" dirty="0"/>
          </a:p>
          <a:p>
            <a:endParaRPr lang="en-US" sz="2400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3</a:t>
            </a:r>
            <a:r>
              <a:rPr lang="en-US" sz="2400" b="1" dirty="0"/>
              <a:t>=11	</a:t>
            </a:r>
            <a:r>
              <a:rPr lang="en-US" sz="1400" b="1" dirty="0"/>
              <a:t>o	o	o	o	o	o	o	o	o</a:t>
            </a:r>
            <a:endParaRPr lang="en-US" sz="2400" dirty="0"/>
          </a:p>
          <a:p>
            <a:endParaRPr lang="en-US" sz="2400" b="1" baseline="-25000" dirty="0"/>
          </a:p>
          <a:p>
            <a:r>
              <a:rPr lang="en-US" sz="2400" b="1" dirty="0"/>
              <a:t>	</a:t>
            </a:r>
            <a:r>
              <a:rPr lang="en-US" sz="2400" b="1" dirty="0" err="1"/>
              <a:t>từ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r>
              <a:rPr lang="en-US" sz="2400" b="1" dirty="0"/>
              <a:t> </a:t>
            </a:r>
            <a:r>
              <a:rPr lang="en-US" sz="2400" b="1" dirty="0" err="1"/>
              <a:t>đầu</a:t>
            </a:r>
            <a:r>
              <a:rPr lang="en-US" sz="2400" b="1" dirty="0"/>
              <a:t> </a:t>
            </a:r>
            <a:r>
              <a:rPr lang="en-US" sz="2400" b="1"/>
              <a:t>vào	10101100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84077" y="9995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641979" y="1028958"/>
            <a:ext cx="65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1166" y="5943600"/>
            <a:ext cx="6343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Từ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r>
              <a:rPr lang="en-US" sz="2400" b="1" dirty="0"/>
              <a:t> </a:t>
            </a:r>
            <a:r>
              <a:rPr lang="en-US" sz="2400" b="1" dirty="0" err="1"/>
              <a:t>đầu</a:t>
            </a:r>
            <a:r>
              <a:rPr lang="en-US" sz="2400" b="1" dirty="0"/>
              <a:t> </a:t>
            </a:r>
            <a:r>
              <a:rPr lang="en-US" sz="2400" b="1" dirty="0" err="1"/>
              <a:t>ra</a:t>
            </a:r>
            <a:r>
              <a:rPr lang="en-US" sz="2400" b="1" dirty="0"/>
              <a:t> 10 11 10 11 10 01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487606" y="1528549"/>
            <a:ext cx="912694" cy="1128213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501254" y="1528549"/>
            <a:ext cx="899046" cy="4548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15174" y="987691"/>
            <a:ext cx="65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90931" y="10431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11</a:t>
            </a:r>
            <a:endParaRPr lang="en-US" sz="2800" b="1" dirty="0"/>
          </a:p>
        </p:txBody>
      </p:sp>
      <p:sp>
        <p:nvSpPr>
          <p:cNvPr id="17" name="Rectangle 16"/>
          <p:cNvSpPr/>
          <p:nvPr/>
        </p:nvSpPr>
        <p:spPr>
          <a:xfrm>
            <a:off x="3572970" y="954639"/>
            <a:ext cx="560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01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324600" y="102248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01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252648" y="1058529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01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353230" y="956913"/>
            <a:ext cx="4640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00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411389" y="1539923"/>
            <a:ext cx="899046" cy="4548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419635" y="2656762"/>
            <a:ext cx="879144" cy="995719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400300" y="1544471"/>
            <a:ext cx="898479" cy="1112291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419635" y="2656762"/>
            <a:ext cx="879144" cy="191523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79460" y="1184192"/>
            <a:ext cx="2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38375" y="2123362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52187" y="1157313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55972" y="3185835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52186" y="4038600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70394" y="2128890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cxnSp>
        <p:nvCxnSpPr>
          <p:cNvPr id="48" name="Straight Arrow Connector 47"/>
          <p:cNvCxnSpPr>
            <a:stCxn id="45" idx="2"/>
          </p:cNvCxnSpPr>
          <p:nvPr/>
        </p:nvCxnSpPr>
        <p:spPr>
          <a:xfrm flipV="1">
            <a:off x="3337232" y="1553524"/>
            <a:ext cx="929968" cy="2001643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85940" y="1175139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85940" y="2128890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3358055" y="2656762"/>
            <a:ext cx="909145" cy="953542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87606" y="3146671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3358055" y="3555167"/>
            <a:ext cx="910810" cy="1016833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087606" y="4074639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333445" y="2656762"/>
            <a:ext cx="933754" cy="191523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1" idx="2"/>
          </p:cNvCxnSpPr>
          <p:nvPr/>
        </p:nvCxnSpPr>
        <p:spPr>
          <a:xfrm>
            <a:off x="4267200" y="1544471"/>
            <a:ext cx="904774" cy="9053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990714" y="1184587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268865" y="1553919"/>
            <a:ext cx="903108" cy="1000426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990713" y="2092655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267199" y="2656762"/>
            <a:ext cx="904773" cy="898405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990712" y="3101254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211057" y="2652685"/>
            <a:ext cx="960914" cy="191523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90711" y="4108987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5171974" y="1539923"/>
            <a:ext cx="904774" cy="9053"/>
          </a:xfrm>
          <a:prstGeom prst="straightConnector1">
            <a:avLst/>
          </a:prstGeom>
          <a:ln w="381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895487" y="1184587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5163672" y="2601625"/>
            <a:ext cx="909145" cy="953542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957707" y="2217728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6083280" y="2601625"/>
            <a:ext cx="933754" cy="1915238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890129" y="3929621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V="1">
            <a:off x="7017033" y="3566222"/>
            <a:ext cx="910810" cy="1016833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746583" y="3247677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7927843" y="1532467"/>
            <a:ext cx="929968" cy="2001643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676551" y="1207877"/>
            <a:ext cx="362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1594630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61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1440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PSD : Φ(f)=F(Φ(τ))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7200" y="1600200"/>
                <a:ext cx="8229600" cy="799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Φ(f)=</a:t>
                </a:r>
                <a14:m>
                  <m:oMath xmlns:m="http://schemas.openxmlformats.org/officeDocument/2006/math">
                    <m:r>
                      <a:rPr lang="en-US" sz="2800" b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800" b="1" i="1" smtClean="0"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 ( δ(f+f</a:t>
                </a:r>
                <a:r>
                  <a:rPr lang="en-US" sz="2800" b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)+ δ(f-f</a:t>
                </a:r>
                <a:r>
                  <a:rPr lang="en-US" sz="2800" b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) 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799193"/>
              </a:xfrm>
              <a:prstGeom prst="rect">
                <a:avLst/>
              </a:prstGeom>
              <a:blipFill rotWithShape="1">
                <a:blip r:embed="rId2"/>
                <a:stretch>
                  <a:fillRect l="-1481" b="-5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086100" y="3464973"/>
            <a:ext cx="55626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867400" y="1828800"/>
            <a:ext cx="0" cy="25908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562901" y="2478354"/>
            <a:ext cx="0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15200" y="2474373"/>
            <a:ext cx="0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50143" y="3526387"/>
            <a:ext cx="41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1031" y="352638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-f1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26687" y="3581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50143" y="203006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/4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7674" y="4953000"/>
                <a:ext cx="6216382" cy="799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Công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suất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trung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bình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P(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/>
                      </a:rPr>
                      <m:t>∞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) = Φ(τ =0)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A</m:t>
                            </m:r>
                          </m:e>
                          <m:sup>
                            <m:r>
                              <a:rPr lang="en-US" sz="28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74" y="4953000"/>
                <a:ext cx="6216382" cy="799193"/>
              </a:xfrm>
              <a:prstGeom prst="rect">
                <a:avLst/>
              </a:prstGeom>
              <a:blipFill rotWithShape="1">
                <a:blip r:embed="rId3"/>
                <a:stretch>
                  <a:fillRect l="-1961" b="-8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09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4" grpId="0"/>
      <p:bldP spid="15" grpId="0"/>
      <p:bldP spid="16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946" y="838200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BT 2: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dãy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±A,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đây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a)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Fourier. b)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PSD. c)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ACF. d)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61" y="2080039"/>
            <a:ext cx="8193888" cy="240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43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15" y="3186182"/>
            <a:ext cx="5502322" cy="137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61" y="762000"/>
            <a:ext cx="2590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38400"/>
            <a:ext cx="284797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76800" y="1280615"/>
            <a:ext cx="36928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x(t)=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Acos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(2πf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t+ θ) . 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1279834" y="4844927"/>
            <a:ext cx="54377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s(t) =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sgn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(2π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b="1" baseline="-25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1135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98142" y="659642"/>
                <a:ext cx="8112457" cy="1147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Hàm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tự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tương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quan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ACF:       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liên</a:t>
                </a: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dirty="0" err="1">
                    <a:latin typeface="Times New Roman" pitchFamily="18" charset="0"/>
                    <a:cs typeface="Times New Roman" pitchFamily="18" charset="0"/>
                  </a:rPr>
                  <a:t>tục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800" b="1" dirty="0">
                    <a:latin typeface="Times New Roman" pitchFamily="18" charset="0"/>
                    <a:cs typeface="Times New Roman" pitchFamily="18" charset="0"/>
                  </a:rPr>
                  <a:t> Φ(τ)=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latin typeface="Cambria Math"/>
                          </a:rPr>
                          <m:t>𝑻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1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sz="2800" b="1" i="1">
                            <a:latin typeface="Cambria Math"/>
                          </a:rPr>
                          <m:t>𝑻</m:t>
                        </m:r>
                      </m:sup>
                      <m:e>
                        <m:r>
                          <a:rPr lang="en-US" sz="2800" b="1" i="1">
                            <a:latin typeface="Cambria Math"/>
                          </a:rPr>
                          <m:t>𝐬</m:t>
                        </m:r>
                        <m:r>
                          <a:rPr lang="en-US" sz="2800" b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</a:rPr>
                          <m:t>𝐭</m:t>
                        </m:r>
                        <m:r>
                          <a:rPr lang="en-US" sz="2800" b="1">
                            <a:latin typeface="Cambria Math"/>
                          </a:rPr>
                          <m:t>)</m:t>
                        </m:r>
                        <m:r>
                          <a:rPr lang="en-US" sz="2800" b="1" i="1">
                            <a:latin typeface="Cambria Math"/>
                          </a:rPr>
                          <m:t>𝐬</m:t>
                        </m:r>
                        <m:r>
                          <a:rPr lang="en-US" sz="2800" b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</a:rPr>
                          <m:t>𝐭</m:t>
                        </m:r>
                        <m:r>
                          <a:rPr lang="en-US" sz="2800" b="1"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latin typeface="Cambria Math"/>
                          </a:rPr>
                          <m:t>𝛕</m:t>
                        </m:r>
                        <m:r>
                          <a:rPr lang="en-US" sz="2800" b="1">
                            <a:latin typeface="Cambria Math"/>
                          </a:rPr>
                          <m:t>)</m:t>
                        </m:r>
                        <m:r>
                          <a:rPr lang="en-US" sz="2800" b="1" i="1">
                            <a:latin typeface="Cambria Math"/>
                          </a:rPr>
                          <m:t>𝒅𝒕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2" y="659642"/>
                <a:ext cx="8112457" cy="1147365"/>
              </a:xfrm>
              <a:prstGeom prst="rect">
                <a:avLst/>
              </a:prstGeom>
              <a:blipFill rotWithShape="1">
                <a:blip r:embed="rId2"/>
                <a:stretch>
                  <a:fillRect l="-1579" t="-5319"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2" y="1817243"/>
            <a:ext cx="5502322" cy="137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38" y="3505200"/>
            <a:ext cx="52387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487" y="5095875"/>
            <a:ext cx="31813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124450"/>
            <a:ext cx="19716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515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1143000"/>
                <a:ext cx="8229600" cy="28305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latin typeface="Times New Roman" pitchFamily="18" charset="0"/>
                    <a:cs typeface="Times New Roman" pitchFamily="18" charset="0"/>
                  </a:rPr>
                  <a:t>Φ(τ)=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4000" b="1" i="1">
                            <a:latin typeface="Cambria Math"/>
                          </a:rPr>
                          <m:t>𝑻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b="1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sz="4000" b="1" i="1">
                            <a:latin typeface="Cambria Math"/>
                          </a:rPr>
                          <m:t>𝑻</m:t>
                        </m:r>
                      </m:sup>
                      <m:e>
                        <m:r>
                          <a:rPr lang="en-US" sz="4000" b="1" i="1">
                            <a:latin typeface="Cambria Math"/>
                          </a:rPr>
                          <m:t>𝐬</m:t>
                        </m:r>
                        <m:r>
                          <a:rPr lang="en-US" sz="4000" b="1">
                            <a:latin typeface="Cambria Math"/>
                          </a:rPr>
                          <m:t>(</m:t>
                        </m:r>
                        <m:r>
                          <a:rPr lang="en-US" sz="4000" b="1" i="1">
                            <a:latin typeface="Cambria Math"/>
                          </a:rPr>
                          <m:t>𝐭</m:t>
                        </m:r>
                        <m:r>
                          <a:rPr lang="en-US" sz="4000" b="1">
                            <a:latin typeface="Cambria Math"/>
                          </a:rPr>
                          <m:t>)</m:t>
                        </m:r>
                        <m:r>
                          <a:rPr lang="en-US" sz="4000" b="1" i="1">
                            <a:latin typeface="Cambria Math"/>
                          </a:rPr>
                          <m:t>𝐬</m:t>
                        </m:r>
                        <m:r>
                          <a:rPr lang="en-US" sz="4000" b="1">
                            <a:latin typeface="Cambria Math"/>
                          </a:rPr>
                          <m:t>(</m:t>
                        </m:r>
                        <m:r>
                          <a:rPr lang="en-US" sz="4000" b="1" i="1">
                            <a:latin typeface="Cambria Math"/>
                          </a:rPr>
                          <m:t>𝐭</m:t>
                        </m:r>
                        <m:r>
                          <a:rPr lang="en-US" sz="4000" b="1">
                            <a:latin typeface="Cambria Math"/>
                          </a:rPr>
                          <m:t>+</m:t>
                        </m:r>
                        <m:r>
                          <a:rPr lang="en-US" sz="4000" b="1" i="1">
                            <a:latin typeface="Cambria Math"/>
                          </a:rPr>
                          <m:t>𝛕</m:t>
                        </m:r>
                        <m:r>
                          <a:rPr lang="en-US" sz="4000" b="1">
                            <a:latin typeface="Cambria Math"/>
                          </a:rPr>
                          <m:t>)</m:t>
                        </m:r>
                        <m:r>
                          <a:rPr lang="en-US" sz="4000" b="1" i="1">
                            <a:latin typeface="Cambria Math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sz="4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r>
                  <a:rPr lang="en-US" sz="4000" b="1" dirty="0">
                    <a:latin typeface="Times New Roman" pitchFamily="18" charset="0"/>
                    <a:cs typeface="Times New Roman" pitchFamily="18" charset="0"/>
                  </a:rPr>
                  <a:t>       = A</a:t>
                </a:r>
                <a:r>
                  <a:rPr lang="en-US" sz="4000" b="1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4000" b="1" dirty="0">
                    <a:latin typeface="Times New Roman" pitchFamily="18" charset="0"/>
                    <a:cs typeface="Times New Roman" pitchFamily="18" charset="0"/>
                  </a:rPr>
                  <a:t>(1 – 2|τ|/T)</a:t>
                </a:r>
              </a:p>
              <a:p>
                <a:r>
                  <a:rPr lang="en-US" sz="4000" b="1" dirty="0">
                    <a:latin typeface="Times New Roman" pitchFamily="18" charset="0"/>
                    <a:cs typeface="Times New Roman" pitchFamily="18" charset="0"/>
                  </a:rPr>
                  <a:t>       =A</a:t>
                </a:r>
                <a:r>
                  <a:rPr lang="en-US" sz="4000" b="1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4000" b="1" dirty="0">
                    <a:latin typeface="Times New Roman" pitchFamily="18" charset="0"/>
                    <a:cs typeface="Times New Roman" pitchFamily="18" charset="0"/>
                  </a:rPr>
                  <a:t>(1 – |τ|/(T/2))</a:t>
                </a:r>
              </a:p>
              <a:p>
                <a:r>
                  <a:rPr lang="en-US" sz="4000" b="1" dirty="0">
                    <a:latin typeface="Times New Roman" pitchFamily="18" charset="0"/>
                    <a:cs typeface="Times New Roman" pitchFamily="18" charset="0"/>
                  </a:rPr>
                  <a:t>	 = A</a:t>
                </a:r>
                <a:r>
                  <a:rPr lang="en-US" sz="4000" b="1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4000" b="1" dirty="0">
                    <a:latin typeface="Times New Roman" pitchFamily="18" charset="0"/>
                    <a:cs typeface="Times New Roman" pitchFamily="18" charset="0"/>
                  </a:rPr>
                  <a:t>Λ</a:t>
                </a:r>
                <a:r>
                  <a:rPr lang="en-US" sz="4000" b="1" baseline="-25000" dirty="0">
                    <a:latin typeface="Times New Roman" pitchFamily="18" charset="0"/>
                    <a:cs typeface="Times New Roman" pitchFamily="18" charset="0"/>
                  </a:rPr>
                  <a:t>T/2</a:t>
                </a:r>
                <a:r>
                  <a:rPr lang="en-US" sz="4000" b="1" dirty="0">
                    <a:latin typeface="Times New Roman" pitchFamily="18" charset="0"/>
                    <a:cs typeface="Times New Roman" pitchFamily="18" charset="0"/>
                  </a:rPr>
                  <a:t>(τ)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8229600" cy="2830583"/>
              </a:xfrm>
              <a:prstGeom prst="rect">
                <a:avLst/>
              </a:prstGeom>
              <a:blipFill rotWithShape="1">
                <a:blip r:embed="rId2"/>
                <a:stretch>
                  <a:fillRect l="-2593" b="-8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4236131"/>
                <a:ext cx="8246660" cy="21007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latin typeface="Times New Roman" pitchFamily="18" charset="0"/>
                    <a:cs typeface="Times New Roman" pitchFamily="18" charset="0"/>
                  </a:rPr>
                  <a:t>Φ(f)=F(Φ(τ)) </a:t>
                </a:r>
              </a:p>
              <a:p>
                <a:r>
                  <a:rPr lang="en-US" sz="4000" b="1" dirty="0">
                    <a:latin typeface="Times New Roman" pitchFamily="18" charset="0"/>
                    <a:cs typeface="Times New Roman" pitchFamily="18" charset="0"/>
                  </a:rPr>
                  <a:t>	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b="1" i="1">
                            <a:latin typeface="Cambria Math"/>
                          </a:rPr>
                          <m:t>−</m:t>
                        </m:r>
                        <m:r>
                          <a:rPr lang="en-US" sz="4000" b="1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4000" b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sz="4000" b="1" i="1">
                            <a:latin typeface="Cambria Math"/>
                          </a:rPr>
                          <m:t>𝚽</m:t>
                        </m:r>
                        <m:r>
                          <a:rPr lang="en-US" sz="4000" b="1">
                            <a:latin typeface="Cambria Math"/>
                          </a:rPr>
                          <m:t>(</m:t>
                        </m:r>
                        <m:r>
                          <a:rPr lang="en-US" sz="4000" b="1" i="1">
                            <a:latin typeface="Cambria Math"/>
                          </a:rPr>
                          <m:t>𝛕</m:t>
                        </m:r>
                        <m:r>
                          <a:rPr lang="en-US" sz="4000" b="1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1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sz="40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4000" b="1" i="1">
                                <a:latin typeface="Cambria Math"/>
                              </a:rPr>
                              <m:t>𝒋</m:t>
                            </m:r>
                            <m:r>
                              <a:rPr lang="en-US" sz="4000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US" sz="4000" b="1" i="1">
                                <a:latin typeface="Cambria Math"/>
                              </a:rPr>
                              <m:t>𝝅</m:t>
                            </m:r>
                            <m:r>
                              <a:rPr lang="en-US" sz="4000" b="1" i="1">
                                <a:latin typeface="Cambria Math"/>
                              </a:rPr>
                              <m:t>𝒇𝒕</m:t>
                            </m:r>
                          </m:sup>
                        </m:sSup>
                        <m:r>
                          <a:rPr lang="en-US" sz="4000" b="1" i="1">
                            <a:latin typeface="Cambria Math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sz="4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r>
                  <a:rPr lang="en-US" sz="4000" b="1" dirty="0">
                    <a:latin typeface="Times New Roman" pitchFamily="18" charset="0"/>
                    <a:cs typeface="Times New Roman" pitchFamily="18" charset="0"/>
                  </a:rPr>
                  <a:t>	= ½ .TA</a:t>
                </a:r>
                <a:r>
                  <a:rPr lang="en-US" sz="4000" b="1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4000" b="1" dirty="0">
                    <a:latin typeface="Times New Roman" pitchFamily="18" charset="0"/>
                    <a:cs typeface="Times New Roman" pitchFamily="18" charset="0"/>
                  </a:rPr>
                  <a:t>sinc</a:t>
                </a:r>
                <a:r>
                  <a:rPr lang="en-US" sz="4000" b="1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40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4000" b="1" dirty="0" err="1">
                    <a:latin typeface="Times New Roman" pitchFamily="18" charset="0"/>
                    <a:cs typeface="Times New Roman" pitchFamily="18" charset="0"/>
                  </a:rPr>
                  <a:t>T.f</a:t>
                </a:r>
                <a:r>
                  <a:rPr lang="en-US" sz="4000" b="1" dirty="0">
                    <a:latin typeface="Times New Roman" pitchFamily="18" charset="0"/>
                    <a:cs typeface="Times New Roman" pitchFamily="18" charset="0"/>
                  </a:rPr>
                  <a:t>/2 )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36131"/>
                <a:ext cx="8246660" cy="2100703"/>
              </a:xfrm>
              <a:prstGeom prst="rect">
                <a:avLst/>
              </a:prstGeom>
              <a:blipFill rotWithShape="1">
                <a:blip r:embed="rId3"/>
                <a:stretch>
                  <a:fillRect l="-2587" t="-5217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8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066800"/>
            <a:ext cx="8153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BT 3: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dẫy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xung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X(t)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ngẫu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nhiên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={+A,-A}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+A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-A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1/2.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a)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ACF. b)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PSD. c)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362200"/>
            <a:ext cx="4419600" cy="12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5142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143000"/>
            <a:ext cx="816892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962400"/>
            <a:ext cx="8193888" cy="2409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33400"/>
            <a:ext cx="4419600" cy="12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500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838200"/>
                <a:ext cx="8229600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tự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tương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quan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ACF Φ</a:t>
                </a:r>
                <a:r>
                  <a:rPr lang="en-US" sz="3200" baseline="-250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(τ)=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/>
                      </a:rPr>
                      <m:t>E</m:t>
                    </m:r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[ X(t).X(t+ τ)]</a:t>
                </a:r>
              </a:p>
              <a:p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Φ</a:t>
                </a:r>
                <a:r>
                  <a:rPr lang="en-US" sz="3200" baseline="-250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(τ)= A</a:t>
                </a:r>
                <a:r>
                  <a:rPr lang="en-US" sz="3200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Λ</a:t>
                </a:r>
                <a:r>
                  <a:rPr lang="en-US" sz="3200" baseline="-25000" dirty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(τ)</a:t>
                </a:r>
              </a:p>
              <a:p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Hàm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mật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độ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phổ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công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suất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PSD Φ(f)=F(Φ</a:t>
                </a:r>
                <a:r>
                  <a:rPr lang="en-US" sz="3200" baseline="-250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(τ))</a:t>
                </a:r>
              </a:p>
              <a:p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Φ(f)= A</a:t>
                </a:r>
                <a:r>
                  <a:rPr lang="en-US" sz="3200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Tsinc</a:t>
                </a:r>
                <a:r>
                  <a:rPr lang="en-US" sz="3200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fT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Công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suất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trung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3200" dirty="0" err="1">
                    <a:latin typeface="Times New Roman" pitchFamily="18" charset="0"/>
                    <a:cs typeface="Times New Roman" pitchFamily="18" charset="0"/>
                  </a:rPr>
                  <a:t>bình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	P(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∞</m:t>
                    </m:r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) = </a:t>
                </a:r>
                <a:r>
                  <a:rPr lang="en-US" sz="3200" i="1" dirty="0">
                    <a:latin typeface="Times New Roman" pitchFamily="18" charset="0"/>
                    <a:cs typeface="Times New Roman" pitchFamily="18" charset="0"/>
                  </a:rPr>
                  <a:t>Φ(τ =0)</a:t>
                </a:r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P(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∞</m:t>
                    </m:r>
                  </m:oMath>
                </a14:m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) = A</a:t>
                </a:r>
                <a:r>
                  <a:rPr lang="en-US" sz="3200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38200"/>
                <a:ext cx="8229600" cy="4031873"/>
              </a:xfrm>
              <a:prstGeom prst="rect">
                <a:avLst/>
              </a:prstGeom>
              <a:blipFill rotWithShape="1">
                <a:blip r:embed="rId2"/>
                <a:stretch>
                  <a:fillRect l="-1852" t="-2118" r="-741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46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052" y="2340591"/>
            <a:ext cx="6580834" cy="2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95813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48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838200"/>
            <a:ext cx="8229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4</a:t>
            </a:r>
          </a:p>
          <a:p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Một  đường truyền dẫn băng gốc trong  đó mỗi ký hiệu truyền  được 2 bit có thừa số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dốc </a:t>
            </a:r>
            <a:r>
              <a:rPr lang="el-GR" sz="2400" b="1" dirty="0">
                <a:latin typeface="Times New Roman" pitchFamily="18" charset="0"/>
                <a:cs typeface="Times New Roman" pitchFamily="18" charset="0"/>
              </a:rPr>
              <a:t>α=1. 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Nếu tốc độ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liệu cần truyền là 9600 bps, tìm: </a:t>
            </a:r>
          </a:p>
          <a:p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a) Tốc độtruyền dẫn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gốc</a:t>
            </a:r>
            <a:endParaRPr lang="vi-V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b) Băng thông Nyquist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gốc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a) Tốc độ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truyền dẫn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thông</a:t>
            </a:r>
            <a:endParaRPr lang="vi-V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400" b="1" dirty="0">
                <a:latin typeface="Times New Roman" pitchFamily="18" charset="0"/>
                <a:cs typeface="Times New Roman" pitchFamily="18" charset="0"/>
              </a:rPr>
              <a:t>b) Băng thông Nyquist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30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>
            <a:endCxn id="5" idx="1"/>
          </p:cNvCxnSpPr>
          <p:nvPr/>
        </p:nvCxnSpPr>
        <p:spPr>
          <a:xfrm>
            <a:off x="1022445" y="2202976"/>
            <a:ext cx="2590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613245" y="1707676"/>
            <a:ext cx="1676400" cy="9906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phát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89645" y="2202976"/>
            <a:ext cx="2590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" y="3124200"/>
            <a:ext cx="815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1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bít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			    log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bít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thông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57749" y="3429000"/>
            <a:ext cx="193684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3845" y="1524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gốc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1533099"/>
            <a:ext cx="304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thông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83022" y="1096790"/>
            <a:ext cx="335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mức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1" y="4267200"/>
            <a:ext cx="822959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VD: 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QPSK  :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bít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thái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sóng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mang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đương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tăng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2 so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bít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41471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2" grpId="0"/>
      <p:bldP spid="13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633" y="685800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/k = 9600/2 = 4800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Nyquist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α =1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f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.(1+α)/2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.(1+α)/2 = 4800 HZ</a:t>
            </a:r>
          </a:p>
        </p:txBody>
      </p:sp>
      <p:cxnSp>
        <p:nvCxnSpPr>
          <p:cNvPr id="3" name="Straight Arrow Connector 2"/>
          <p:cNvCxnSpPr>
            <a:endCxn id="4" idx="1"/>
          </p:cNvCxnSpPr>
          <p:nvPr/>
        </p:nvCxnSpPr>
        <p:spPr>
          <a:xfrm>
            <a:off x="1022445" y="2202976"/>
            <a:ext cx="2590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613245" y="1707676"/>
            <a:ext cx="1676400" cy="9906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phát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3845" y="1524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gốc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2445" y="224863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633" y="3132623"/>
            <a:ext cx="815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bít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			1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gốc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35406" y="3355032"/>
            <a:ext cx="62438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9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633" y="454967"/>
            <a:ext cx="8229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truyền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.k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9600.2 = 19200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Nyquist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α =1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f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.(1+α)/2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.(1+α) = 38400 HZ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Arrow Connector 2"/>
          <p:cNvCxnSpPr>
            <a:endCxn id="4" idx="1"/>
          </p:cNvCxnSpPr>
          <p:nvPr/>
        </p:nvCxnSpPr>
        <p:spPr>
          <a:xfrm>
            <a:off x="1022445" y="1972143"/>
            <a:ext cx="2590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613245" y="1476843"/>
            <a:ext cx="1676400" cy="9906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phát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7479" y="2289578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633" y="2901790"/>
            <a:ext cx="8153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1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bít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gốc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        2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bít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thông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56879" y="3132622"/>
            <a:ext cx="62438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289645" y="1972143"/>
            <a:ext cx="2590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1302266"/>
            <a:ext cx="304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thông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9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/>
      <p:bldP spid="9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906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BT 6: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BPSK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tục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mắc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50000 bit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=10000bps, N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WHz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bit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bit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a)</a:t>
            </a:r>
          </a:p>
        </p:txBody>
      </p:sp>
    </p:spTree>
    <p:extLst>
      <p:ext uri="{BB962C8B-B14F-4D97-AF65-F5344CB8AC3E}">
        <p14:creationId xmlns:p14="http://schemas.microsoft.com/office/powerpoint/2010/main" val="152491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9060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7501" y="1752600"/>
            <a:ext cx="81792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50000/(10000.60.60.24) = 5.78.10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-5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66700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 P/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M-PSK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0206" y="3429000"/>
                <a:ext cx="8206594" cy="84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Xác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suất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lỗi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bít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BPSK :                  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= Q(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06" y="3429000"/>
                <a:ext cx="8206594" cy="843885"/>
              </a:xfrm>
              <a:prstGeom prst="rect">
                <a:avLst/>
              </a:prstGeom>
              <a:blipFill rotWithShape="1">
                <a:blip r:embed="rId2"/>
                <a:stretch>
                  <a:fillRect l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7501" y="4309995"/>
                <a:ext cx="7198445" cy="84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Với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= 5.78.10</a:t>
                </a:r>
                <a:r>
                  <a:rPr lang="en-US" sz="2400" baseline="30000" dirty="0">
                    <a:latin typeface="Times New Roman" pitchFamily="18" charset="0"/>
                    <a:cs typeface="Times New Roman" pitchFamily="18" charset="0"/>
                  </a:rPr>
                  <a:t>-5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tra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bảng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ta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có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giá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trị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) = 3,855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01" y="4309995"/>
                <a:ext cx="7198445" cy="843885"/>
              </a:xfrm>
              <a:prstGeom prst="rect">
                <a:avLst/>
              </a:prstGeom>
              <a:blipFill rotWithShape="1">
                <a:blip r:embed="rId3"/>
                <a:stretch>
                  <a:fillRect l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50765" y="5334000"/>
            <a:ext cx="8236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P/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 = 7,43.10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-6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(w)</a:t>
            </a:r>
          </a:p>
        </p:txBody>
      </p:sp>
    </p:spTree>
    <p:extLst>
      <p:ext uri="{BB962C8B-B14F-4D97-AF65-F5344CB8AC3E}">
        <p14:creationId xmlns:p14="http://schemas.microsoft.com/office/powerpoint/2010/main" val="2263071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BT 8: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16-QAM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QPSK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avr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 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=5000bps; N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WHz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Nyquist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dốc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α=0,2</a:t>
            </a:r>
          </a:p>
        </p:txBody>
      </p:sp>
    </p:spTree>
    <p:extLst>
      <p:ext uri="{BB962C8B-B14F-4D97-AF65-F5344CB8AC3E}">
        <p14:creationId xmlns:p14="http://schemas.microsoft.com/office/powerpoint/2010/main" val="2086997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5886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điều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chế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M-QAM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830" y="1323833"/>
            <a:ext cx="38862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48" y="2971800"/>
            <a:ext cx="1828800" cy="894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40475" y="3188007"/>
            <a:ext cx="220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bít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0475" y="4726632"/>
            <a:ext cx="5981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 P/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13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300" y="685799"/>
            <a:ext cx="82489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16-QAM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(16-QAM) = R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.log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(16)= 20000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16-QAM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avr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5.10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16-QAM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av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(M-1).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/3 = (16-1).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/3 =2,5.10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-9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16-QAM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4.( 1 - ¼ ) . Q (2,23) = 3,861.10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Nyquist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16-QAM:α =0,2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f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.(1+α)/2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.(1+0,2) = 24000 HZ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8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101" y="6858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QPSK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(QPSK) = R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.log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(4)= 10000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sps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QPSK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avr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1.10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-9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QPSK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/log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4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/2= 5.10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-10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QPSK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 Q (3,16) = 7,9.10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Nyquist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QPSK: α =0,2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f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.(1+α)/2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.(1+0,2) = 12000 HZ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0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88903"/>
            <a:ext cx="8229600" cy="2178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797" y="3429000"/>
            <a:ext cx="4572000" cy="3028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24" y="3581400"/>
            <a:ext cx="1495425" cy="1361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46849" y="4943104"/>
            <a:ext cx="23399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Với</a:t>
            </a:r>
            <a:r>
              <a:rPr lang="en-US" sz="2000" b="1" dirty="0"/>
              <a:t> 	f</a:t>
            </a:r>
            <a:r>
              <a:rPr lang="en-US" sz="2000" b="1" baseline="-25000" dirty="0"/>
              <a:t>1 </a:t>
            </a:r>
            <a:r>
              <a:rPr lang="en-US" sz="2000" b="1" dirty="0"/>
              <a:t>= ½</a:t>
            </a:r>
          </a:p>
          <a:p>
            <a:r>
              <a:rPr lang="en-US" sz="2000" b="1" dirty="0"/>
              <a:t>	f</a:t>
            </a:r>
            <a:r>
              <a:rPr lang="en-US" sz="2000" b="1" baseline="-25000" dirty="0"/>
              <a:t>2</a:t>
            </a:r>
            <a:r>
              <a:rPr lang="en-US" sz="2000" b="1" dirty="0"/>
              <a:t>= 5/2</a:t>
            </a:r>
          </a:p>
          <a:p>
            <a:endParaRPr lang="en-US" sz="2000" b="1" dirty="0"/>
          </a:p>
          <a:p>
            <a:r>
              <a:rPr lang="en-US" sz="2000" b="1" dirty="0"/>
              <a:t> </a:t>
            </a:r>
            <a:r>
              <a:rPr lang="el-GR" sz="2000" b="1" dirty="0">
                <a:latin typeface="Cambria Math"/>
                <a:ea typeface="Cambria Math"/>
              </a:rPr>
              <a:t>ϕ</a:t>
            </a:r>
            <a:r>
              <a:rPr lang="en-US" sz="2000" b="1" dirty="0">
                <a:latin typeface="Cambria Math"/>
                <a:ea typeface="Cambria Math"/>
              </a:rPr>
              <a:t>(f)=A</a:t>
            </a:r>
            <a:r>
              <a:rPr lang="en-US" sz="2000" b="1" baseline="30000" dirty="0">
                <a:latin typeface="Cambria Math"/>
                <a:ea typeface="Cambria Math"/>
              </a:rPr>
              <a:t>2</a:t>
            </a:r>
            <a:r>
              <a:rPr lang="en-US" sz="2000" b="1" dirty="0">
                <a:latin typeface="Cambria Math"/>
                <a:ea typeface="Cambria Math"/>
              </a:rPr>
              <a:t>Tsinc</a:t>
            </a:r>
            <a:r>
              <a:rPr lang="en-US" sz="2000" b="1" baseline="30000" dirty="0">
                <a:latin typeface="Cambria Math"/>
                <a:ea typeface="Cambria Math"/>
              </a:rPr>
              <a:t>2</a:t>
            </a:r>
            <a:r>
              <a:rPr lang="en-US" sz="2000" b="1" dirty="0">
                <a:latin typeface="Cambria Math"/>
                <a:ea typeface="Cambria Math"/>
              </a:rPr>
              <a:t>(</a:t>
            </a:r>
            <a:r>
              <a:rPr lang="en-US" sz="2000" b="1" dirty="0" err="1">
                <a:latin typeface="Cambria Math"/>
                <a:ea typeface="Cambria Math"/>
              </a:rPr>
              <a:t>fT</a:t>
            </a:r>
            <a:r>
              <a:rPr lang="en-US" sz="2000" b="1" dirty="0">
                <a:latin typeface="Cambria Math"/>
                <a:ea typeface="Cambria Math"/>
              </a:rPr>
              <a:t>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9794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51578" y="1905000"/>
            <a:ext cx="1349422" cy="1143000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thu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81600" y="1883223"/>
            <a:ext cx="7961" cy="5886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erge 4"/>
          <p:cNvSpPr/>
          <p:nvPr/>
        </p:nvSpPr>
        <p:spPr>
          <a:xfrm>
            <a:off x="5029200" y="1643362"/>
            <a:ext cx="304800" cy="304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6161" y="1905000"/>
            <a:ext cx="1219200" cy="1143000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phát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82097" y="1905000"/>
            <a:ext cx="7961" cy="5886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erge 8"/>
          <p:cNvSpPr/>
          <p:nvPr/>
        </p:nvSpPr>
        <p:spPr>
          <a:xfrm>
            <a:off x="3229697" y="1643362"/>
            <a:ext cx="304800" cy="25817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043149" y="11430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Lp</a:t>
            </a:r>
            <a:endParaRPr lang="en-US" b="1" dirty="0"/>
          </a:p>
        </p:txBody>
      </p:sp>
      <p:cxnSp>
        <p:nvCxnSpPr>
          <p:cNvPr id="15" name="Straight Connector 14"/>
          <p:cNvCxnSpPr>
            <a:stCxn id="7" idx="3"/>
          </p:cNvCxnSpPr>
          <p:nvPr/>
        </p:nvCxnSpPr>
        <p:spPr>
          <a:xfrm flipV="1">
            <a:off x="2065361" y="2471840"/>
            <a:ext cx="1316736" cy="46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59222" y="914400"/>
            <a:ext cx="1469978" cy="466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3" idx="1"/>
          </p:cNvCxnSpPr>
          <p:nvPr/>
        </p:nvCxnSpPr>
        <p:spPr>
          <a:xfrm>
            <a:off x="5189561" y="2454600"/>
            <a:ext cx="1462017" cy="219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73122" y="3410285"/>
            <a:ext cx="41639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/>
              <a:t>EIRP</a:t>
            </a:r>
            <a:r>
              <a:rPr lang="en-US" sz="2800"/>
              <a:t> </a:t>
            </a:r>
            <a:r>
              <a:rPr lang="en-US" sz="2800" dirty="0"/>
              <a:t>:</a:t>
            </a:r>
            <a:r>
              <a:rPr lang="vi-VN" sz="2800" dirty="0"/>
              <a:t>Là  công  suất  bức  xạ  tương  đương  của  một  anten  vô  hướng  để  có  thể  đạt</a:t>
            </a:r>
            <a:r>
              <a:rPr lang="en-US" sz="2800" dirty="0"/>
              <a:t> </a:t>
            </a:r>
            <a:r>
              <a:rPr lang="vi-VN" sz="2800" dirty="0"/>
              <a:t>được cường độ trường tại điểm thu bằng với khi dùng anten có hướng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40" y="3137453"/>
            <a:ext cx="402907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83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 animBg="1"/>
      <p:bldP spid="14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90600"/>
            <a:ext cx="8153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EIRP</a:t>
            </a:r>
            <a:r>
              <a:rPr lang="en-US" sz="3200" dirty="0"/>
              <a:t>(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xạ</a:t>
            </a:r>
            <a:r>
              <a:rPr lang="en-US" sz="3200" dirty="0"/>
              <a:t> </a:t>
            </a:r>
            <a:r>
              <a:rPr lang="en-US" sz="3200" dirty="0" err="1"/>
              <a:t>đẳng</a:t>
            </a:r>
            <a:r>
              <a:rPr lang="en-US" sz="3200" dirty="0"/>
              <a:t> </a:t>
            </a:r>
            <a:r>
              <a:rPr lang="en-US" sz="3200" dirty="0" err="1"/>
              <a:t>hướng</a:t>
            </a:r>
            <a:r>
              <a:rPr lang="en-US" sz="3200" dirty="0"/>
              <a:t>):</a:t>
            </a:r>
          </a:p>
          <a:p>
            <a:r>
              <a:rPr lang="en-US" sz="3200" dirty="0"/>
              <a:t> 			</a:t>
            </a:r>
            <a:r>
              <a:rPr lang="en-US" sz="3200" b="1" dirty="0"/>
              <a:t>EIRP = P</a:t>
            </a:r>
            <a:r>
              <a:rPr lang="en-US" sz="3200" b="1" baseline="-25000" dirty="0"/>
              <a:t>tx</a:t>
            </a:r>
            <a:r>
              <a:rPr lang="en-US" sz="3200" b="1" dirty="0"/>
              <a:t>.G</a:t>
            </a:r>
            <a:r>
              <a:rPr lang="en-US" sz="3200" b="1" baseline="-25000" dirty="0"/>
              <a:t>1</a:t>
            </a:r>
            <a:r>
              <a:rPr lang="en-US" sz="3200" b="1" dirty="0"/>
              <a:t> / L</a:t>
            </a:r>
            <a:r>
              <a:rPr lang="en-US" sz="3200" b="1" baseline="-25000" dirty="0"/>
              <a:t>rf1</a:t>
            </a:r>
            <a:r>
              <a:rPr lang="en-US" sz="3200" b="1" dirty="0"/>
              <a:t>.L</a:t>
            </a:r>
            <a:r>
              <a:rPr lang="en-US" sz="3200" b="1" baseline="-25000" dirty="0"/>
              <a:t>ph1</a:t>
            </a:r>
            <a:r>
              <a:rPr lang="en-US" sz="3200" dirty="0"/>
              <a:t> </a:t>
            </a:r>
          </a:p>
          <a:p>
            <a:r>
              <a:rPr lang="en-US" sz="3200" dirty="0"/>
              <a:t>(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nói</a:t>
            </a:r>
            <a:r>
              <a:rPr lang="en-US" sz="3200" dirty="0"/>
              <a:t> </a:t>
            </a:r>
            <a:r>
              <a:rPr lang="en-US" sz="3200" dirty="0" err="1"/>
              <a:t>gì</a:t>
            </a:r>
            <a:r>
              <a:rPr lang="en-US" sz="3200" dirty="0"/>
              <a:t> </a:t>
            </a:r>
            <a:r>
              <a:rPr lang="en-US" sz="3200" dirty="0" err="1"/>
              <a:t>coi</a:t>
            </a:r>
            <a:r>
              <a:rPr lang="en-US" sz="3200" dirty="0"/>
              <a:t> </a:t>
            </a:r>
            <a:r>
              <a:rPr lang="en-US" sz="3200" dirty="0" err="1"/>
              <a:t>mẫu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1)</a:t>
            </a:r>
          </a:p>
        </p:txBody>
      </p:sp>
      <p:sp>
        <p:nvSpPr>
          <p:cNvPr id="3" name="Rectangle 2"/>
          <p:cNvSpPr/>
          <p:nvPr/>
        </p:nvSpPr>
        <p:spPr>
          <a:xfrm>
            <a:off x="476534" y="2782669"/>
            <a:ext cx="82102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Công</a:t>
            </a:r>
            <a:r>
              <a:rPr lang="en-US" sz="2800" b="1" dirty="0"/>
              <a:t> </a:t>
            </a:r>
            <a:r>
              <a:rPr lang="en-US" sz="2800" b="1" dirty="0" err="1"/>
              <a:t>suất</a:t>
            </a:r>
            <a:r>
              <a:rPr lang="en-US" sz="2800" b="1" dirty="0"/>
              <a:t> </a:t>
            </a:r>
            <a:r>
              <a:rPr lang="en-US" sz="2800" b="1" dirty="0" err="1"/>
              <a:t>thu</a:t>
            </a:r>
            <a:r>
              <a:rPr lang="en-US" sz="2800" dirty="0"/>
              <a:t> </a:t>
            </a:r>
            <a:r>
              <a:rPr lang="en-US" sz="2800" b="1" dirty="0"/>
              <a:t>P</a:t>
            </a:r>
            <a:r>
              <a:rPr lang="en-US" sz="2800" b="1" baseline="-25000" dirty="0"/>
              <a:t>RX</a:t>
            </a:r>
            <a:r>
              <a:rPr lang="en-US" sz="2800" b="1" dirty="0"/>
              <a:t> : </a:t>
            </a:r>
          </a:p>
          <a:p>
            <a:r>
              <a:rPr lang="en-US" sz="2800" b="1" dirty="0"/>
              <a:t>P</a:t>
            </a:r>
            <a:r>
              <a:rPr lang="en-US" sz="2800" b="1" baseline="-25000" dirty="0"/>
              <a:t>RX </a:t>
            </a:r>
            <a:r>
              <a:rPr lang="en-US" sz="2800" b="1" dirty="0"/>
              <a:t>= P</a:t>
            </a:r>
            <a:r>
              <a:rPr lang="en-US" sz="2800" b="1" baseline="-25000" dirty="0"/>
              <a:t>TX</a:t>
            </a:r>
            <a:r>
              <a:rPr lang="en-US" sz="2800" b="1" dirty="0"/>
              <a:t> .G1.G2</a:t>
            </a:r>
            <a:r>
              <a:rPr lang="en-US" sz="2800" b="1" baseline="-25000" dirty="0"/>
              <a:t> </a:t>
            </a:r>
            <a:r>
              <a:rPr lang="en-US" sz="2800" b="1" dirty="0"/>
              <a:t>/ ( L</a:t>
            </a:r>
            <a:r>
              <a:rPr lang="en-US" sz="2800" b="1" baseline="-25000" dirty="0"/>
              <a:t>p</a:t>
            </a:r>
            <a:r>
              <a:rPr lang="en-US" sz="2800" b="1" dirty="0"/>
              <a:t>.</a:t>
            </a:r>
            <a:r>
              <a:rPr lang="en-US" sz="2800" i="1" dirty="0"/>
              <a:t>L</a:t>
            </a:r>
            <a:r>
              <a:rPr lang="en-US" sz="2800" i="1" baseline="-25000" dirty="0"/>
              <a:t>rf1</a:t>
            </a:r>
            <a:r>
              <a:rPr lang="en-US" sz="2800" i="1" dirty="0"/>
              <a:t>.L</a:t>
            </a:r>
            <a:r>
              <a:rPr lang="en-US" sz="2800" i="1" baseline="-25000" dirty="0"/>
              <a:t>ph1</a:t>
            </a:r>
            <a:r>
              <a:rPr lang="en-US" sz="2800" i="1" dirty="0"/>
              <a:t> .L</a:t>
            </a:r>
            <a:r>
              <a:rPr lang="en-US" sz="2800" i="1" baseline="-25000" dirty="0"/>
              <a:t>rf2</a:t>
            </a:r>
            <a:r>
              <a:rPr lang="en-US" sz="2800" i="1" dirty="0"/>
              <a:t>.L</a:t>
            </a:r>
            <a:r>
              <a:rPr lang="en-US" sz="2800" i="1" baseline="-25000" dirty="0"/>
              <a:t>ph2</a:t>
            </a:r>
            <a:r>
              <a:rPr lang="en-US" sz="2800" b="1" dirty="0"/>
              <a:t>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76534" y="4114800"/>
            <a:ext cx="82102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Tổn</a:t>
            </a:r>
            <a:r>
              <a:rPr lang="en-US" sz="2800" b="1" dirty="0"/>
              <a:t> </a:t>
            </a:r>
            <a:r>
              <a:rPr lang="en-US" sz="2800" b="1" dirty="0" err="1"/>
              <a:t>hao</a:t>
            </a:r>
            <a:r>
              <a:rPr lang="en-US" sz="2800" b="1" dirty="0"/>
              <a:t> </a:t>
            </a:r>
            <a:r>
              <a:rPr lang="en-US" sz="2800" b="1" dirty="0" err="1"/>
              <a:t>đường</a:t>
            </a:r>
            <a:r>
              <a:rPr lang="en-US" sz="2800" b="1" dirty="0"/>
              <a:t> </a:t>
            </a:r>
            <a:r>
              <a:rPr lang="en-US" sz="2800" b="1" dirty="0" err="1"/>
              <a:t>truyền</a:t>
            </a:r>
            <a:r>
              <a:rPr lang="en-US" sz="2800" dirty="0"/>
              <a:t> </a:t>
            </a:r>
          </a:p>
          <a:p>
            <a:r>
              <a:rPr lang="en-US" sz="2800" b="1" dirty="0"/>
              <a:t>		</a:t>
            </a:r>
            <a:r>
              <a:rPr lang="en-US" sz="2800" b="1" dirty="0" err="1"/>
              <a:t>L</a:t>
            </a:r>
            <a:r>
              <a:rPr lang="en-US" sz="2800" b="1" baseline="-25000" dirty="0" err="1"/>
              <a:t>p</a:t>
            </a:r>
            <a:r>
              <a:rPr lang="en-US" sz="2800" b="1" dirty="0"/>
              <a:t> : </a:t>
            </a:r>
            <a:r>
              <a:rPr lang="en-US" sz="2800" b="1" dirty="0" err="1"/>
              <a:t>L</a:t>
            </a:r>
            <a:r>
              <a:rPr lang="en-US" sz="2800" b="1" baseline="-25000" dirty="0" err="1"/>
              <a:t>p</a:t>
            </a:r>
            <a:r>
              <a:rPr lang="en-US" sz="2800" b="1" dirty="0"/>
              <a:t> = (4.π.d)</a:t>
            </a:r>
            <a:r>
              <a:rPr lang="en-US" sz="2800" b="1" baseline="30000" dirty="0"/>
              <a:t>2</a:t>
            </a:r>
            <a:r>
              <a:rPr lang="en-US" sz="2800" b="1" dirty="0"/>
              <a:t> / λ </a:t>
            </a:r>
          </a:p>
          <a:p>
            <a:r>
              <a:rPr lang="en-US" sz="2800" b="1" dirty="0"/>
              <a:t>					</a:t>
            </a:r>
            <a:r>
              <a:rPr lang="en-US" sz="2800" dirty="0"/>
              <a:t>( d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cự</a:t>
            </a:r>
            <a:r>
              <a:rPr lang="en-US" sz="2800" dirty="0"/>
              <a:t> </a:t>
            </a:r>
            <a:r>
              <a:rPr lang="en-US" sz="2800" dirty="0" err="1"/>
              <a:t>ly</a:t>
            </a:r>
            <a:r>
              <a:rPr lang="en-US" sz="2800" dirty="0"/>
              <a:t>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dẫn</a:t>
            </a:r>
            <a:r>
              <a:rPr lang="en-US" sz="2800" dirty="0"/>
              <a:t> ).</a:t>
            </a:r>
          </a:p>
          <a:p>
            <a:r>
              <a:rPr lang="en-US" sz="2800" b="1" dirty="0"/>
              <a:t>		   </a:t>
            </a:r>
            <a:r>
              <a:rPr lang="en-US" sz="2800" b="1" i="1" dirty="0" err="1"/>
              <a:t>Lp</a:t>
            </a:r>
            <a:r>
              <a:rPr lang="en-US" sz="2800" b="1" i="1" dirty="0"/>
              <a:t>(dB)= 92,5+20lg(</a:t>
            </a:r>
            <a:r>
              <a:rPr lang="en-US" sz="2800" b="1" i="1" dirty="0" err="1"/>
              <a:t>f</a:t>
            </a:r>
            <a:r>
              <a:rPr lang="en-US" sz="2800" b="1" i="1" baseline="-25000" dirty="0" err="1"/>
              <a:t>GHz</a:t>
            </a:r>
            <a:r>
              <a:rPr lang="en-US" sz="2800" b="1" i="1" dirty="0"/>
              <a:t>) +20 </a:t>
            </a:r>
            <a:r>
              <a:rPr lang="en-US" sz="2800" b="1" i="1" dirty="0" err="1"/>
              <a:t>lg</a:t>
            </a:r>
            <a:r>
              <a:rPr lang="en-US" sz="2800" b="1" i="1" dirty="0"/>
              <a:t> (</a:t>
            </a:r>
            <a:r>
              <a:rPr lang="en-US" sz="2800" b="1" i="1" dirty="0" err="1"/>
              <a:t>d</a:t>
            </a:r>
            <a:r>
              <a:rPr lang="en-US" sz="2800" b="1" i="1" baseline="-25000" dirty="0" err="1"/>
              <a:t>km</a:t>
            </a:r>
            <a:r>
              <a:rPr lang="en-US" sz="2800" b="1" i="1" dirty="0"/>
              <a:t>)</a:t>
            </a:r>
          </a:p>
          <a:p>
            <a:pPr algn="ctr"/>
            <a:r>
              <a:rPr lang="en-US" sz="2800" b="1" i="1" dirty="0" err="1">
                <a:solidFill>
                  <a:srgbClr val="FF0000"/>
                </a:solidFill>
              </a:rPr>
              <a:t>Sử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dụng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công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thức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dưới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là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chủ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i="1" dirty="0" err="1">
                <a:solidFill>
                  <a:srgbClr val="FF0000"/>
                </a:solidFill>
              </a:rPr>
              <a:t>yếu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1443251" y="2882489"/>
            <a:ext cx="2057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93827" y="2315650"/>
            <a:ext cx="1905000" cy="1143000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05651" y="2882489"/>
            <a:ext cx="2667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443251" y="2293874"/>
            <a:ext cx="7961" cy="5886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erge 8"/>
          <p:cNvSpPr/>
          <p:nvPr/>
        </p:nvSpPr>
        <p:spPr>
          <a:xfrm>
            <a:off x="1290851" y="2010850"/>
            <a:ext cx="304800" cy="304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1432927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Anten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Thu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67100" y="3657600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đại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0300" y="3657599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đại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81200" y="216325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baseline="-250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03426" y="1443224"/>
            <a:ext cx="84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baseline="-250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8400" y="216324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endParaRPr 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6120" y="796893"/>
            <a:ext cx="7300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nhiệt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N= 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k.T.Δf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200" y="5486400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Mật</a:t>
            </a:r>
            <a:r>
              <a:rPr lang="en-US" sz="2800" b="1" dirty="0"/>
              <a:t> </a:t>
            </a:r>
            <a:r>
              <a:rPr lang="en-US" sz="2800" b="1" dirty="0" err="1"/>
              <a:t>độ</a:t>
            </a:r>
            <a:r>
              <a:rPr lang="en-US" sz="2800" b="1" dirty="0"/>
              <a:t> </a:t>
            </a:r>
            <a:r>
              <a:rPr lang="en-US" sz="2800" b="1" dirty="0" err="1"/>
              <a:t>phổ</a:t>
            </a:r>
            <a:r>
              <a:rPr lang="en-US" sz="2800" b="1" dirty="0"/>
              <a:t> </a:t>
            </a:r>
            <a:r>
              <a:rPr lang="en-US" sz="2800" b="1" dirty="0" err="1"/>
              <a:t>công</a:t>
            </a:r>
            <a:r>
              <a:rPr lang="en-US" sz="2800" b="1" dirty="0"/>
              <a:t> </a:t>
            </a:r>
            <a:r>
              <a:rPr lang="en-US" sz="2800" b="1" dirty="0" err="1"/>
              <a:t>suất</a:t>
            </a:r>
            <a:r>
              <a:rPr lang="en-US" sz="2800" b="1" dirty="0"/>
              <a:t> </a:t>
            </a:r>
            <a:r>
              <a:rPr lang="en-US" sz="2800" b="1" dirty="0" err="1"/>
              <a:t>tạp</a:t>
            </a:r>
            <a:r>
              <a:rPr lang="en-US" sz="2800" b="1" dirty="0"/>
              <a:t> </a:t>
            </a:r>
            <a:r>
              <a:rPr lang="en-US" sz="2800" b="1" dirty="0" err="1"/>
              <a:t>âm</a:t>
            </a:r>
            <a:r>
              <a:rPr lang="en-US" sz="2800" dirty="0"/>
              <a:t>: </a:t>
            </a:r>
            <a:r>
              <a:rPr lang="en-US" sz="2800" b="1" dirty="0"/>
              <a:t> </a:t>
            </a:r>
          </a:p>
          <a:p>
            <a:pPr algn="ctr"/>
            <a:r>
              <a:rPr lang="en-US" sz="2800" b="1" dirty="0"/>
              <a:t>N</a:t>
            </a:r>
            <a:r>
              <a:rPr lang="en-US" sz="2800" b="1" baseline="-25000" dirty="0"/>
              <a:t>o</a:t>
            </a:r>
            <a:r>
              <a:rPr lang="en-US" sz="2800" b="1" dirty="0"/>
              <a:t>= N / </a:t>
            </a:r>
            <a:r>
              <a:rPr lang="en-US" sz="2800" b="1" dirty="0" err="1"/>
              <a:t>Δf</a:t>
            </a:r>
            <a:r>
              <a:rPr lang="en-US" sz="2800" b="1" dirty="0"/>
              <a:t> = </a:t>
            </a:r>
            <a:r>
              <a:rPr lang="en-US" sz="2800" b="1" dirty="0" err="1"/>
              <a:t>kT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517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/>
      <p:bldP spid="11" grpId="0"/>
      <p:bldP spid="13" grpId="0"/>
      <p:bldP spid="19" grpId="0"/>
      <p:bldP spid="20" grpId="0"/>
      <p:bldP spid="21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634320" y="1954442"/>
            <a:ext cx="2057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684896" y="1387603"/>
            <a:ext cx="1905000" cy="1143000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đại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596720" y="1954442"/>
            <a:ext cx="2667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634320" y="1365827"/>
            <a:ext cx="7961" cy="5886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erge 5"/>
          <p:cNvSpPr/>
          <p:nvPr/>
        </p:nvSpPr>
        <p:spPr>
          <a:xfrm>
            <a:off x="1481920" y="1082803"/>
            <a:ext cx="304800" cy="304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8269" y="5048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Anten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Thu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216325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baseline="-250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8400" y="216324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endParaRPr 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376" y="3921441"/>
            <a:ext cx="82295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NF =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SNR</a:t>
            </a:r>
            <a:r>
              <a:rPr lang="en-US" sz="2800" b="1" baseline="-25000" dirty="0" err="1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SNR</a:t>
            </a:r>
            <a:r>
              <a:rPr lang="en-US" sz="2800" b="1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endParaRPr lang="en-US" sz="2800" b="1" baseline="-25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SNR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= P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/N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SNR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= P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1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413681" y="2070164"/>
            <a:ext cx="2057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4257" y="1503325"/>
            <a:ext cx="1905000" cy="1143000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đại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376081" y="2070164"/>
            <a:ext cx="2667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413681" y="1481549"/>
            <a:ext cx="7961" cy="5886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erge 5"/>
          <p:cNvSpPr/>
          <p:nvPr/>
        </p:nvSpPr>
        <p:spPr>
          <a:xfrm>
            <a:off x="1261281" y="1198525"/>
            <a:ext cx="304800" cy="304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7630" y="620602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Anten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Thu</a:t>
            </a:r>
          </a:p>
        </p:txBody>
      </p:sp>
      <p:sp>
        <p:nvSpPr>
          <p:cNvPr id="8" name="Up Arrow 7"/>
          <p:cNvSpPr/>
          <p:nvPr/>
        </p:nvSpPr>
        <p:spPr>
          <a:xfrm>
            <a:off x="1388660" y="2286000"/>
            <a:ext cx="948519" cy="11430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6627" y="3886200"/>
            <a:ext cx="77043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nguồn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)	N</a:t>
            </a:r>
            <a:r>
              <a:rPr lang="en-US" sz="2800" b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k.T</a:t>
            </a:r>
            <a:r>
              <a:rPr lang="en-US" sz="2800" b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Δf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2361" y="4876800"/>
            <a:ext cx="4371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nhiệt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anten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41645" y="1210937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baseline="-250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1020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8" grpId="0" animBg="1"/>
      <p:bldP spid="9" grpId="0"/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461448" y="2310989"/>
            <a:ext cx="2057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512024" y="1744150"/>
            <a:ext cx="1905000" cy="1143000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đại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23848" y="2310989"/>
            <a:ext cx="2667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461448" y="1722374"/>
            <a:ext cx="7961" cy="5886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erge 5"/>
          <p:cNvSpPr/>
          <p:nvPr/>
        </p:nvSpPr>
        <p:spPr>
          <a:xfrm>
            <a:off x="1309048" y="1439350"/>
            <a:ext cx="304800" cy="304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5397" y="861427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Anten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Thu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4938215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âm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tử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32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= G ( N</a:t>
            </a:r>
            <a:r>
              <a:rPr lang="en-US" sz="3200" b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baseline="-25000" dirty="0" err="1"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baseline="-25000" dirty="0" err="1">
                <a:latin typeface="Times New Roman" pitchFamily="18" charset="0"/>
                <a:cs typeface="Times New Roman" pitchFamily="18" charset="0"/>
              </a:rPr>
              <a:t>ai</a:t>
            </a:r>
            <a:r>
              <a:rPr lang="en-US" sz="32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= N</a:t>
            </a:r>
            <a:r>
              <a:rPr lang="en-US" sz="3200" b="1" baseline="-25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/G</a:t>
            </a:r>
          </a:p>
          <a:p>
            <a:r>
              <a:rPr lang="en-US" sz="3200" b="1" dirty="0" err="1"/>
              <a:t>Nhiệt</a:t>
            </a:r>
            <a:r>
              <a:rPr lang="en-US" sz="3200" b="1" dirty="0"/>
              <a:t> </a:t>
            </a:r>
            <a:r>
              <a:rPr lang="en-US" sz="3200" b="1" dirty="0" err="1"/>
              <a:t>độ</a:t>
            </a:r>
            <a:r>
              <a:rPr lang="en-US" sz="3200" b="1" dirty="0"/>
              <a:t> </a:t>
            </a:r>
            <a:r>
              <a:rPr lang="en-US" sz="3200" b="1" dirty="0" err="1"/>
              <a:t>tạp</a:t>
            </a:r>
            <a:r>
              <a:rPr lang="en-US" sz="3200" b="1" dirty="0"/>
              <a:t> </a:t>
            </a:r>
            <a:r>
              <a:rPr lang="en-US" sz="3200" b="1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thu</a:t>
            </a:r>
            <a:r>
              <a:rPr lang="en-US" sz="3200" dirty="0"/>
              <a:t>  </a:t>
            </a:r>
            <a:r>
              <a:rPr lang="en-US" sz="3200" b="1" dirty="0"/>
              <a:t>T</a:t>
            </a:r>
            <a:r>
              <a:rPr lang="en-US" sz="3200" b="1" baseline="-25000" dirty="0"/>
              <a:t>R</a:t>
            </a:r>
            <a:r>
              <a:rPr lang="en-US" sz="3200" b="1" dirty="0"/>
              <a:t>=(NF-1).290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39737" y="1003536"/>
            <a:ext cx="84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baseline="-250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47248" y="1682815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baseline="-250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23948" y="1578474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endParaRPr 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endCxn id="16" idx="2"/>
          </p:cNvCxnSpPr>
          <p:nvPr/>
        </p:nvCxnSpPr>
        <p:spPr>
          <a:xfrm>
            <a:off x="1580297" y="4067033"/>
            <a:ext cx="96529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88258" y="3276600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baseline="-250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6" name="Flowchart: Or 15"/>
          <p:cNvSpPr/>
          <p:nvPr/>
        </p:nvSpPr>
        <p:spPr>
          <a:xfrm>
            <a:off x="2545592" y="3826020"/>
            <a:ext cx="481652" cy="482025"/>
          </a:xfrm>
          <a:prstGeom prst="flowChar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6" idx="0"/>
          </p:cNvCxnSpPr>
          <p:nvPr/>
        </p:nvCxnSpPr>
        <p:spPr>
          <a:xfrm>
            <a:off x="2786418" y="3276600"/>
            <a:ext cx="0" cy="54942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91051" y="2984212"/>
            <a:ext cx="84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baseline="-25000" dirty="0" err="1">
                <a:latin typeface="Times New Roman" pitchFamily="18" charset="0"/>
                <a:cs typeface="Times New Roman" pitchFamily="18" charset="0"/>
              </a:rPr>
              <a:t>ai</a:t>
            </a:r>
            <a:endParaRPr 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47431" y="4067033"/>
            <a:ext cx="1219769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lay 23"/>
          <p:cNvSpPr/>
          <p:nvPr/>
        </p:nvSpPr>
        <p:spPr>
          <a:xfrm>
            <a:off x="4267200" y="3566095"/>
            <a:ext cx="838200" cy="102069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19064" y="3273707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endParaRPr lang="en-US" sz="32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105400" y="4067032"/>
            <a:ext cx="2185348" cy="94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6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8" grpId="0"/>
      <p:bldP spid="9" grpId="0"/>
      <p:bldP spid="10" grpId="0"/>
      <p:bldP spid="12" grpId="0"/>
      <p:bldP spid="15" grpId="0"/>
      <p:bldP spid="16" grpId="0" animBg="1"/>
      <p:bldP spid="21" grpId="0"/>
      <p:bldP spid="24" grpId="0" animBg="1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206787"/>
            <a:ext cx="4368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/>
              <a:t>N</a:t>
            </a:r>
            <a:r>
              <a:rPr lang="en-US" sz="3200" b="1" baseline="-25000" dirty="0" err="1"/>
              <a:t>ai</a:t>
            </a:r>
            <a:r>
              <a:rPr lang="en-US" sz="3200" b="1" baseline="-25000" dirty="0"/>
              <a:t> </a:t>
            </a:r>
            <a:r>
              <a:rPr lang="en-US" sz="3200" b="1" dirty="0"/>
              <a:t>= (NF-1).N</a:t>
            </a:r>
            <a:r>
              <a:rPr lang="en-US" sz="3200" b="1" baseline="-25000" dirty="0"/>
              <a:t>i</a:t>
            </a:r>
            <a:r>
              <a:rPr lang="en-US" sz="3200" b="1" dirty="0"/>
              <a:t>= </a:t>
            </a:r>
            <a:r>
              <a:rPr lang="en-US" sz="3200" b="1" dirty="0" err="1"/>
              <a:t>k.T</a:t>
            </a:r>
            <a:r>
              <a:rPr lang="en-US" sz="3200" b="1" baseline="-25000" dirty="0" err="1"/>
              <a:t>R</a:t>
            </a:r>
            <a:r>
              <a:rPr lang="en-US" sz="3200" b="1" dirty="0" err="1"/>
              <a:t>.Δf</a:t>
            </a:r>
            <a:endParaRPr lang="en-US" sz="32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413681" y="4605439"/>
            <a:ext cx="2057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64257" y="4038600"/>
            <a:ext cx="1905000" cy="1143000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đại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76081" y="4605439"/>
            <a:ext cx="26670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413681" y="4016824"/>
            <a:ext cx="7961" cy="5886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Merge 6"/>
          <p:cNvSpPr/>
          <p:nvPr/>
        </p:nvSpPr>
        <p:spPr>
          <a:xfrm>
            <a:off x="1261281" y="3733800"/>
            <a:ext cx="304800" cy="304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7630" y="3155877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Anten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Thu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38862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</a:t>
            </a:r>
            <a:r>
              <a:rPr lang="en-US" sz="2800" b="1" baseline="-25000" dirty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18438" y="3244334"/>
            <a:ext cx="596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T</a:t>
            </a:r>
            <a:r>
              <a:rPr lang="en-US" sz="2800" b="1" baseline="-25000" dirty="0"/>
              <a:t>R</a:t>
            </a:r>
            <a:endParaRPr lang="en-US" b="1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6400800" y="4012991"/>
            <a:ext cx="4835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T</a:t>
            </a:r>
            <a:r>
              <a:rPr lang="en-US" sz="2800" b="1" baseline="-25000" dirty="0" err="1"/>
              <a:t>s</a:t>
            </a:r>
            <a:endParaRPr lang="en-US" b="1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457200" y="5682018"/>
            <a:ext cx="822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/>
              <a:t>Nhiệt</a:t>
            </a:r>
            <a:r>
              <a:rPr lang="en-US" sz="3200" b="1" dirty="0"/>
              <a:t> </a:t>
            </a:r>
            <a:r>
              <a:rPr lang="en-US" sz="3200" b="1" dirty="0" err="1"/>
              <a:t>độ</a:t>
            </a:r>
            <a:r>
              <a:rPr lang="en-US" sz="3200" b="1" dirty="0"/>
              <a:t> </a:t>
            </a:r>
            <a:r>
              <a:rPr lang="en-US" sz="3200" b="1" dirty="0" err="1"/>
              <a:t>tạp</a:t>
            </a:r>
            <a:r>
              <a:rPr lang="en-US" sz="3200" b="1" dirty="0"/>
              <a:t> </a:t>
            </a:r>
            <a:r>
              <a:rPr lang="en-US" sz="3200" b="1" dirty="0" err="1"/>
              <a:t>âm</a:t>
            </a:r>
            <a:r>
              <a:rPr lang="en-US" sz="3200" b="1" dirty="0"/>
              <a:t> </a:t>
            </a:r>
            <a:r>
              <a:rPr lang="en-US" sz="3200" b="1" dirty="0" err="1"/>
              <a:t>hệ</a:t>
            </a:r>
            <a:r>
              <a:rPr lang="en-US" sz="3200" b="1" dirty="0"/>
              <a:t> </a:t>
            </a:r>
            <a:r>
              <a:rPr lang="en-US" sz="3200" b="1" dirty="0" err="1"/>
              <a:t>thống</a:t>
            </a:r>
            <a:r>
              <a:rPr lang="en-US" sz="3200" b="1" dirty="0"/>
              <a:t> T</a:t>
            </a:r>
            <a:r>
              <a:rPr lang="en-US" sz="3200" b="1" baseline="-25000" dirty="0"/>
              <a:t>S </a:t>
            </a:r>
            <a:r>
              <a:rPr lang="en-US" sz="3200" b="1" dirty="0"/>
              <a:t>= T</a:t>
            </a:r>
            <a:r>
              <a:rPr lang="en-US" sz="3200" b="1" baseline="-25000" dirty="0"/>
              <a:t>A</a:t>
            </a:r>
            <a:r>
              <a:rPr lang="en-US" sz="3200" b="1" dirty="0"/>
              <a:t>+T</a:t>
            </a:r>
            <a:r>
              <a:rPr lang="en-US" sz="3200" b="1" baseline="-25000" dirty="0"/>
              <a:t>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67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375012" y="3031454"/>
            <a:ext cx="68238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047733" y="2476847"/>
            <a:ext cx="1600200" cy="1143000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1</a:t>
            </a:r>
          </a:p>
        </p:txBody>
      </p:sp>
      <p:cxnSp>
        <p:nvCxnSpPr>
          <p:cNvPr id="4" name="Straight Arrow Connector 3"/>
          <p:cNvCxnSpPr>
            <a:endCxn id="9" idx="1"/>
          </p:cNvCxnSpPr>
          <p:nvPr/>
        </p:nvCxnSpPr>
        <p:spPr>
          <a:xfrm>
            <a:off x="3647933" y="3036116"/>
            <a:ext cx="695467" cy="1894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1367051" y="2447499"/>
            <a:ext cx="7961" cy="58861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Merge 5"/>
          <p:cNvSpPr/>
          <p:nvPr/>
        </p:nvSpPr>
        <p:spPr>
          <a:xfrm>
            <a:off x="1214651" y="2158510"/>
            <a:ext cx="304800" cy="30480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4773" y="1564776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Anten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Thu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2483560"/>
            <a:ext cx="1600200" cy="1143000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39067" y="2447499"/>
            <a:ext cx="1209533" cy="1143000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khuếch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943600" y="2995394"/>
            <a:ext cx="695467" cy="1894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850875" y="2995394"/>
            <a:ext cx="695467" cy="1711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68572" y="4038600"/>
                <a:ext cx="8218227" cy="2299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err="1"/>
                  <a:t>Tổng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hệ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số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tạp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âm</a:t>
                </a:r>
                <a:endParaRPr lang="en-US" sz="2800" b="1" dirty="0"/>
              </a:p>
              <a:p>
                <a:r>
                  <a:rPr lang="en-US" sz="2800" dirty="0"/>
                  <a:t> </a:t>
                </a:r>
                <a:r>
                  <a:rPr lang="en-US" sz="2800" dirty="0" err="1"/>
                  <a:t>NF</a:t>
                </a:r>
                <a:r>
                  <a:rPr lang="en-US" sz="2800" baseline="-25000" dirty="0" err="1"/>
                  <a:t>tol</a:t>
                </a:r>
                <a:r>
                  <a:rPr lang="en-US" sz="2800" dirty="0"/>
                  <a:t> = NF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𝑁𝐹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−1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 +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𝑁𝐹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−1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 + …..</a:t>
                </a:r>
              </a:p>
              <a:p>
                <a:r>
                  <a:rPr lang="en-US" sz="2800" b="1" dirty="0" err="1"/>
                  <a:t>Nhiệt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độ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tạp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âm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quy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đổi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đầu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vào</a:t>
                </a:r>
                <a:r>
                  <a:rPr lang="en-US" sz="2800" dirty="0"/>
                  <a:t> : </a:t>
                </a:r>
              </a:p>
              <a:p>
                <a:r>
                  <a:rPr lang="en-US" sz="2800" dirty="0" err="1"/>
                  <a:t>T</a:t>
                </a:r>
                <a:r>
                  <a:rPr lang="en-US" sz="2800" baseline="-25000" dirty="0" err="1"/>
                  <a:t>tol</a:t>
                </a:r>
                <a:r>
                  <a:rPr lang="en-US" sz="2800" dirty="0"/>
                  <a:t> = 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 …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72" y="4038600"/>
                <a:ext cx="8218227" cy="2299476"/>
              </a:xfrm>
              <a:prstGeom prst="rect">
                <a:avLst/>
              </a:prstGeom>
              <a:blipFill rotWithShape="1">
                <a:blip r:embed="rId2"/>
                <a:stretch>
                  <a:fillRect l="-1558" t="-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91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9" grpId="0" animBg="1"/>
      <p:bldP spid="12" grpId="0" animBg="1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BT 11:</a:t>
            </a:r>
          </a:p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vô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tuyến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3 W,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tần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2 GHz,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anten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anten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đường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 m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anten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0,55. </a:t>
            </a:r>
          </a:p>
          <a:p>
            <a:pPr marL="514350" indent="-514350">
              <a:buAutoNum type="alphaLcParenR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khuyếch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anten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14350" indent="-514350">
              <a:buAutoNum type="alphaL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EIRP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dBW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514350" indent="-514350">
              <a:buAutoNum type="alphaL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dBW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cự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tin 10 km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hao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672" y="4495799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Tóm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Tắt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560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762000"/>
                <a:ext cx="8229600" cy="4368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/>
                  <a:t>BT11 : 				</a:t>
                </a:r>
                <a:r>
                  <a:rPr lang="en-US" sz="3200" b="1" dirty="0" err="1"/>
                  <a:t>Giải</a:t>
                </a:r>
                <a:endParaRPr lang="en-US" sz="3200" dirty="0"/>
              </a:p>
              <a:p>
                <a:r>
                  <a:rPr lang="en-US" sz="3200" dirty="0" err="1"/>
                  <a:t>Hệ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số</a:t>
                </a:r>
                <a:r>
                  <a:rPr lang="en-US" sz="3200" dirty="0"/>
                  <a:t> </a:t>
                </a:r>
                <a:r>
                  <a:rPr lang="en-US" sz="3200" dirty="0" err="1"/>
                  <a:t>khuếch</a:t>
                </a:r>
                <a:r>
                  <a:rPr lang="en-US" sz="3200" dirty="0"/>
                  <a:t> </a:t>
                </a:r>
                <a:r>
                  <a:rPr lang="en-US" sz="3200" dirty="0" err="1"/>
                  <a:t>đại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của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anten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là</a:t>
                </a:r>
                <a:r>
                  <a:rPr lang="en-US" sz="3200" dirty="0"/>
                  <a:t>  : </a:t>
                </a:r>
              </a:p>
              <a:p>
                <a:r>
                  <a:rPr lang="en-US" sz="3200" dirty="0"/>
                  <a:t>G</a:t>
                </a:r>
                <a:r>
                  <a:rPr lang="en-US" sz="3200" baseline="-25000" dirty="0"/>
                  <a:t>1</a:t>
                </a:r>
                <a:r>
                  <a:rPr lang="en-US" sz="3200" dirty="0"/>
                  <a:t>=G</a:t>
                </a:r>
                <a:r>
                  <a:rPr lang="en-US" sz="3200" baseline="-25000" dirty="0"/>
                  <a:t>2</a:t>
                </a:r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𝜂</m:t>
                        </m:r>
                        <m:r>
                          <a:rPr lang="en-US" sz="3200" i="1">
                            <a:latin typeface="Cambria Math"/>
                          </a:rPr>
                          <m:t>.(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.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𝐷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.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3200" i="1">
                                <a:latin typeface="Cambria Math"/>
                              </a:rPr>
                              <m:t>𝑐</m:t>
                            </m:r>
                          </m:den>
                        </m:f>
                        <m:r>
                          <a:rPr lang="en-US" sz="32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 = 0,55.(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/>
                          </a:rPr>
                          <m:t>𝜋</m:t>
                        </m:r>
                        <m:r>
                          <a:rPr lang="en-US" sz="3200" i="1">
                            <a:latin typeface="Cambria Math"/>
                          </a:rPr>
                          <m:t>.1.2.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3.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/>
                              </a:rPr>
                              <m:t>8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/>
                  <a:t>)</a:t>
                </a:r>
                <a:r>
                  <a:rPr lang="en-US" sz="3200" baseline="30000" dirty="0"/>
                  <a:t>2 </a:t>
                </a:r>
                <a:r>
                  <a:rPr lang="en-US" sz="3200" dirty="0"/>
                  <a:t>=  241,26</a:t>
                </a:r>
              </a:p>
              <a:p>
                <a:r>
                  <a:rPr lang="en-US" sz="3200" dirty="0"/>
                  <a:t>EIRP = P</a:t>
                </a:r>
                <a:r>
                  <a:rPr lang="en-US" sz="3200" baseline="-25000" dirty="0"/>
                  <a:t>TX</a:t>
                </a:r>
                <a:r>
                  <a:rPr lang="en-US" sz="3200" dirty="0"/>
                  <a:t>.G</a:t>
                </a:r>
                <a:r>
                  <a:rPr lang="en-US" sz="3200" baseline="-25000" dirty="0"/>
                  <a:t>1 </a:t>
                </a:r>
                <a:r>
                  <a:rPr lang="en-US" sz="3200" dirty="0"/>
                  <a:t>= 723,78 (w)</a:t>
                </a:r>
              </a:p>
              <a:p>
                <a:r>
                  <a:rPr lang="en-US" sz="3200" dirty="0"/>
                  <a:t>EIRP(</a:t>
                </a:r>
                <a:r>
                  <a:rPr lang="en-US" sz="3200" dirty="0" err="1"/>
                  <a:t>dBW</a:t>
                </a:r>
                <a:r>
                  <a:rPr lang="en-US" sz="3200" dirty="0"/>
                  <a:t>) = 28,6 (</a:t>
                </a:r>
                <a:r>
                  <a:rPr lang="en-US" sz="3200" dirty="0" err="1"/>
                  <a:t>dBW</a:t>
                </a:r>
                <a:r>
                  <a:rPr lang="en-US" sz="3200" dirty="0"/>
                  <a:t>)</a:t>
                </a:r>
              </a:p>
              <a:p>
                <a:r>
                  <a:rPr lang="en-US" sz="3200" dirty="0" err="1"/>
                  <a:t>Công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suất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thu</a:t>
                </a:r>
                <a:r>
                  <a:rPr lang="en-US" sz="3200" dirty="0"/>
                  <a:t> P</a:t>
                </a:r>
                <a:r>
                  <a:rPr lang="en-US" sz="3200" baseline="-25000" dirty="0"/>
                  <a:t>RX</a:t>
                </a:r>
                <a:r>
                  <a:rPr lang="en-US" sz="3200" dirty="0"/>
                  <a:t> = P</a:t>
                </a:r>
                <a:r>
                  <a:rPr lang="en-US" sz="3200" baseline="-25000" dirty="0"/>
                  <a:t>TX</a:t>
                </a:r>
                <a:r>
                  <a:rPr lang="en-US" sz="3200" dirty="0"/>
                  <a:t> .G1.G2</a:t>
                </a:r>
                <a:r>
                  <a:rPr lang="en-US" sz="3200" baseline="-25000" dirty="0"/>
                  <a:t> </a:t>
                </a:r>
                <a:r>
                  <a:rPr lang="en-US" sz="3200" dirty="0"/>
                  <a:t>/ </a:t>
                </a:r>
                <a:r>
                  <a:rPr lang="en-US" sz="3200" dirty="0" err="1"/>
                  <a:t>L</a:t>
                </a:r>
                <a:r>
                  <a:rPr lang="en-US" sz="3200" baseline="-25000" dirty="0" err="1"/>
                  <a:t>p</a:t>
                </a:r>
                <a:endParaRPr lang="en-US" sz="3200" dirty="0"/>
              </a:p>
              <a:p>
                <a:r>
                  <a:rPr lang="en-US" sz="3200" dirty="0" err="1"/>
                  <a:t>L</a:t>
                </a:r>
                <a:r>
                  <a:rPr lang="en-US" sz="3200" baseline="-25000" dirty="0" err="1"/>
                  <a:t>p</a:t>
                </a:r>
                <a:r>
                  <a:rPr lang="en-US" sz="3200" dirty="0"/>
                  <a:t> = (4.π.d)</a:t>
                </a:r>
                <a:r>
                  <a:rPr lang="en-US" sz="3200" baseline="30000" dirty="0"/>
                  <a:t>2</a:t>
                </a:r>
                <a:r>
                  <a:rPr lang="en-US" sz="3200" dirty="0"/>
                  <a:t> / λ = 1,05.10</a:t>
                </a:r>
                <a:r>
                  <a:rPr lang="en-US" sz="3200" baseline="30000" dirty="0"/>
                  <a:t>11</a:t>
                </a:r>
                <a:r>
                  <a:rPr lang="en-US" sz="3200" dirty="0"/>
                  <a:t> 	</a:t>
                </a:r>
              </a:p>
              <a:p>
                <a:r>
                  <a:rPr lang="en-US" sz="3200" dirty="0" err="1"/>
                  <a:t>Công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suất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thu</a:t>
                </a:r>
                <a:r>
                  <a:rPr lang="en-US" sz="3200" dirty="0"/>
                  <a:t> P</a:t>
                </a:r>
                <a:r>
                  <a:rPr lang="en-US" sz="3200" baseline="-25000" dirty="0"/>
                  <a:t>RX</a:t>
                </a:r>
                <a:r>
                  <a:rPr lang="en-US" sz="3200" dirty="0"/>
                  <a:t>= 1,74.10</a:t>
                </a:r>
                <a:r>
                  <a:rPr lang="en-US" sz="3200" baseline="30000" dirty="0"/>
                  <a:t>-6</a:t>
                </a:r>
                <a:r>
                  <a:rPr lang="en-US" sz="3200" dirty="0"/>
                  <a:t> W = -57,6 </a:t>
                </a:r>
                <a:r>
                  <a:rPr lang="en-US" sz="3200" dirty="0" err="1"/>
                  <a:t>dBW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8229600" cy="4368760"/>
              </a:xfrm>
              <a:prstGeom prst="rect">
                <a:avLst/>
              </a:prstGeom>
              <a:blipFill rotWithShape="1">
                <a:blip r:embed="rId2"/>
                <a:stretch>
                  <a:fillRect l="-1852" t="-1953" b="-3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70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6" y="685800"/>
            <a:ext cx="818197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004" y="1981199"/>
            <a:ext cx="5588758" cy="446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45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447800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BT 13: </a:t>
            </a:r>
          </a:p>
          <a:p>
            <a:pPr algn="just"/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khuyếch</a:t>
            </a:r>
            <a:r>
              <a:rPr lang="en-US" sz="3200" dirty="0"/>
              <a:t> </a:t>
            </a:r>
            <a:r>
              <a:rPr lang="en-US" sz="3200" dirty="0" err="1"/>
              <a:t>đại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tạp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4dB, </a:t>
            </a:r>
            <a:r>
              <a:rPr lang="en-US" sz="3200" dirty="0" err="1"/>
              <a:t>băng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500 KHz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trở</a:t>
            </a:r>
            <a:r>
              <a:rPr lang="en-US" sz="3200" dirty="0"/>
              <a:t> </a:t>
            </a:r>
            <a:r>
              <a:rPr lang="en-US" sz="3200" dirty="0" err="1"/>
              <a:t>kháng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50 </a:t>
            </a:r>
            <a:r>
              <a:rPr lang="en-US" sz="3200" dirty="0" err="1"/>
              <a:t>Ôm</a:t>
            </a:r>
            <a:r>
              <a:rPr lang="en-US" sz="3200" dirty="0"/>
              <a:t>. </a:t>
            </a:r>
            <a:r>
              <a:rPr lang="en-US" sz="3200" dirty="0" err="1"/>
              <a:t>Tính</a:t>
            </a:r>
            <a:r>
              <a:rPr lang="en-US" sz="3200" dirty="0"/>
              <a:t> </a:t>
            </a:r>
            <a:r>
              <a:rPr lang="en-US" sz="3200" dirty="0" err="1"/>
              <a:t>điện</a:t>
            </a:r>
            <a:r>
              <a:rPr lang="en-US" sz="3200" dirty="0"/>
              <a:t> </a:t>
            </a:r>
            <a:r>
              <a:rPr lang="en-US" sz="3200" dirty="0" err="1"/>
              <a:t>áp</a:t>
            </a:r>
            <a:r>
              <a:rPr lang="en-US" sz="3200" dirty="0"/>
              <a:t> </a:t>
            </a:r>
            <a:r>
              <a:rPr lang="en-US" sz="3200" dirty="0" err="1"/>
              <a:t>tín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cần</a:t>
            </a:r>
            <a:r>
              <a:rPr lang="en-US" sz="3200" dirty="0"/>
              <a:t> </a:t>
            </a:r>
            <a:r>
              <a:rPr lang="en-US" sz="3200" dirty="0" err="1"/>
              <a:t>thiết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SNRout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1,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khuyếch</a:t>
            </a:r>
            <a:r>
              <a:rPr lang="en-US" sz="3200" dirty="0"/>
              <a:t> </a:t>
            </a:r>
            <a:r>
              <a:rPr lang="en-US" sz="3200" dirty="0" err="1"/>
              <a:t>đại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nối</a:t>
            </a:r>
            <a:r>
              <a:rPr lang="en-US" sz="3200" dirty="0"/>
              <a:t>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điện</a:t>
            </a:r>
            <a:r>
              <a:rPr lang="en-US" sz="3200" dirty="0"/>
              <a:t> </a:t>
            </a:r>
            <a:r>
              <a:rPr lang="en-US" sz="3200" dirty="0" err="1"/>
              <a:t>trở</a:t>
            </a:r>
            <a:r>
              <a:rPr lang="en-US" sz="3200" dirty="0"/>
              <a:t> 50 </a:t>
            </a:r>
            <a:r>
              <a:rPr lang="en-US" sz="3200" dirty="0" err="1"/>
              <a:t>Ôm</a:t>
            </a:r>
            <a:r>
              <a:rPr lang="en-US" sz="3200" dirty="0"/>
              <a:t> </a:t>
            </a:r>
            <a:r>
              <a:rPr lang="en-US" sz="3200" dirty="0" err="1"/>
              <a:t>tại</a:t>
            </a:r>
            <a:r>
              <a:rPr lang="en-US" sz="3200" dirty="0"/>
              <a:t> </a:t>
            </a:r>
            <a:r>
              <a:rPr lang="en-US" sz="3200" dirty="0" err="1"/>
              <a:t>nhiệt</a:t>
            </a:r>
            <a:r>
              <a:rPr lang="en-US" sz="3200" dirty="0"/>
              <a:t> </a:t>
            </a:r>
            <a:r>
              <a:rPr lang="en-US" sz="3200" dirty="0" err="1"/>
              <a:t>độ</a:t>
            </a:r>
            <a:r>
              <a:rPr lang="en-US" sz="3200" dirty="0"/>
              <a:t> 290K.</a:t>
            </a:r>
          </a:p>
        </p:txBody>
      </p:sp>
    </p:spTree>
    <p:extLst>
      <p:ext uri="{BB962C8B-B14F-4D97-AF65-F5344CB8AC3E}">
        <p14:creationId xmlns:p14="http://schemas.microsoft.com/office/powerpoint/2010/main" val="2406454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219200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BT13 : 				</a:t>
            </a:r>
            <a:r>
              <a:rPr lang="en-US" sz="2800" b="1" dirty="0" err="1"/>
              <a:t>Giải</a:t>
            </a:r>
            <a:endParaRPr lang="en-US" sz="2800" dirty="0"/>
          </a:p>
          <a:p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</a:p>
          <a:p>
            <a:r>
              <a:rPr lang="en-US" sz="2800" dirty="0"/>
              <a:t>N</a:t>
            </a:r>
            <a:r>
              <a:rPr lang="en-US" sz="2800" baseline="-25000" dirty="0"/>
              <a:t>i</a:t>
            </a:r>
            <a:r>
              <a:rPr lang="en-US" sz="2800" dirty="0"/>
              <a:t> = </a:t>
            </a:r>
            <a:r>
              <a:rPr lang="en-US" sz="2800" dirty="0" err="1"/>
              <a:t>kT</a:t>
            </a:r>
            <a:r>
              <a:rPr lang="en-US" sz="2800" baseline="-25000" dirty="0" err="1"/>
              <a:t>i</a:t>
            </a:r>
            <a:r>
              <a:rPr lang="en-US" sz="2800" dirty="0" err="1"/>
              <a:t>Δf</a:t>
            </a:r>
            <a:r>
              <a:rPr lang="en-US" sz="2800" dirty="0"/>
              <a:t> = 1,38.10</a:t>
            </a:r>
            <a:r>
              <a:rPr lang="en-US" sz="2800" baseline="30000" dirty="0"/>
              <a:t>-23</a:t>
            </a:r>
            <a:r>
              <a:rPr lang="en-US" sz="2800" dirty="0"/>
              <a:t>.290.500.10</a:t>
            </a:r>
            <a:r>
              <a:rPr lang="en-US" sz="2800" baseline="30000" dirty="0"/>
              <a:t>3</a:t>
            </a:r>
            <a:r>
              <a:rPr lang="en-US" sz="2800" dirty="0"/>
              <a:t> = 2.10</a:t>
            </a:r>
            <a:r>
              <a:rPr lang="en-US" sz="2800" baseline="30000" dirty="0"/>
              <a:t>-15</a:t>
            </a:r>
            <a:r>
              <a:rPr lang="en-US" sz="2800" dirty="0"/>
              <a:t> (w)</a:t>
            </a:r>
          </a:p>
          <a:p>
            <a:r>
              <a:rPr lang="en-US" sz="2800" dirty="0"/>
              <a:t>,</a:t>
            </a:r>
            <a:r>
              <a:rPr lang="en-US" sz="2800" dirty="0" err="1"/>
              <a:t>Tỷ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: </a:t>
            </a:r>
          </a:p>
          <a:p>
            <a:r>
              <a:rPr lang="en-US" sz="2800" dirty="0" err="1"/>
              <a:t>SNR</a:t>
            </a:r>
            <a:r>
              <a:rPr lang="en-US" sz="2800" baseline="-25000" dirty="0" err="1"/>
              <a:t>in</a:t>
            </a:r>
            <a:r>
              <a:rPr lang="en-US" sz="2800" dirty="0"/>
              <a:t>= </a:t>
            </a:r>
            <a:r>
              <a:rPr lang="en-US" sz="2800" dirty="0" err="1"/>
              <a:t>NF.SNR</a:t>
            </a:r>
            <a:r>
              <a:rPr lang="en-US" sz="2800" baseline="-25000" dirty="0" err="1"/>
              <a:t>out</a:t>
            </a:r>
            <a:r>
              <a:rPr lang="en-US" sz="2800" baseline="-25000" dirty="0"/>
              <a:t> </a:t>
            </a:r>
            <a:r>
              <a:rPr lang="en-US" sz="2800" dirty="0"/>
              <a:t>=10</a:t>
            </a:r>
            <a:r>
              <a:rPr lang="en-US" sz="2800" baseline="30000" dirty="0"/>
              <a:t>0,4.</a:t>
            </a:r>
            <a:r>
              <a:rPr lang="en-US" sz="2800" dirty="0"/>
              <a:t>1 = 2,5</a:t>
            </a:r>
          </a:p>
          <a:p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: </a:t>
            </a:r>
          </a:p>
          <a:p>
            <a:r>
              <a:rPr lang="en-US" sz="2800" dirty="0"/>
              <a:t>P</a:t>
            </a:r>
            <a:r>
              <a:rPr lang="en-US" sz="2800" baseline="-25000" dirty="0"/>
              <a:t>i</a:t>
            </a:r>
            <a:r>
              <a:rPr lang="en-US" sz="2800" dirty="0"/>
              <a:t>/N</a:t>
            </a:r>
            <a:r>
              <a:rPr lang="en-US" sz="2800" baseline="-25000" dirty="0"/>
              <a:t>i</a:t>
            </a:r>
            <a:r>
              <a:rPr lang="en-US" sz="2800" dirty="0"/>
              <a:t> = 2,5 </a:t>
            </a:r>
            <a:r>
              <a:rPr lang="en-US" sz="2800" dirty="0" err="1"/>
              <a:t>suy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P</a:t>
            </a:r>
            <a:r>
              <a:rPr lang="en-US" sz="2800" baseline="-25000" dirty="0"/>
              <a:t>i</a:t>
            </a:r>
            <a:r>
              <a:rPr lang="en-US" sz="2800" dirty="0"/>
              <a:t> = 5.10</a:t>
            </a:r>
            <a:r>
              <a:rPr lang="en-US" sz="2800" baseline="30000" dirty="0"/>
              <a:t>-15</a:t>
            </a:r>
            <a:endParaRPr lang="en-US" sz="2800" dirty="0"/>
          </a:p>
          <a:p>
            <a:r>
              <a:rPr lang="en-US" sz="2800" dirty="0"/>
              <a:t>Ta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P</a:t>
            </a:r>
            <a:r>
              <a:rPr lang="en-US" sz="2800" baseline="-25000" dirty="0"/>
              <a:t>i</a:t>
            </a:r>
            <a:r>
              <a:rPr lang="en-US" sz="2800" dirty="0"/>
              <a:t> = (</a:t>
            </a:r>
            <a:r>
              <a:rPr lang="en-US" sz="2800" dirty="0" err="1"/>
              <a:t>U</a:t>
            </a:r>
            <a:r>
              <a:rPr lang="en-US" sz="2800" baseline="-25000" dirty="0" err="1"/>
              <a:t>i</a:t>
            </a:r>
            <a:r>
              <a:rPr lang="en-US" sz="2800" dirty="0"/>
              <a:t>)</a:t>
            </a:r>
            <a:r>
              <a:rPr lang="en-US" sz="2800" baseline="30000" dirty="0"/>
              <a:t>2</a:t>
            </a:r>
            <a:r>
              <a:rPr lang="en-US" sz="2800" dirty="0"/>
              <a:t> / R </a:t>
            </a:r>
            <a:r>
              <a:rPr lang="en-US" sz="2800" dirty="0" err="1"/>
              <a:t>suy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U</a:t>
            </a:r>
            <a:r>
              <a:rPr lang="en-US" sz="2800" baseline="-25000" dirty="0" err="1"/>
              <a:t>i</a:t>
            </a:r>
            <a:r>
              <a:rPr lang="en-US" sz="2800" baseline="-25000" dirty="0"/>
              <a:t> </a:t>
            </a:r>
            <a:r>
              <a:rPr lang="en-US" sz="2800" dirty="0"/>
              <a:t>= 0,5 .10</a:t>
            </a:r>
            <a:r>
              <a:rPr lang="en-US" sz="2800" baseline="30000" dirty="0"/>
              <a:t>-6</a:t>
            </a:r>
            <a:r>
              <a:rPr lang="en-US" sz="2800" dirty="0"/>
              <a:t> V  </a:t>
            </a:r>
          </a:p>
        </p:txBody>
      </p:sp>
    </p:spTree>
    <p:extLst>
      <p:ext uri="{BB962C8B-B14F-4D97-AF65-F5344CB8AC3E}">
        <p14:creationId xmlns:p14="http://schemas.microsoft.com/office/powerpoint/2010/main" val="2713547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066800"/>
            <a:ext cx="8229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BT 12:</a:t>
            </a:r>
          </a:p>
          <a:p>
            <a:pPr algn="just"/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vệ</a:t>
            </a:r>
            <a:r>
              <a:rPr lang="en-US" sz="3200" dirty="0"/>
              <a:t> </a:t>
            </a:r>
            <a:r>
              <a:rPr lang="en-US" sz="3200" dirty="0" err="1"/>
              <a:t>tinh</a:t>
            </a:r>
            <a:r>
              <a:rPr lang="en-US" sz="3200" dirty="0"/>
              <a:t> </a:t>
            </a:r>
            <a:r>
              <a:rPr lang="en-US" sz="3200" dirty="0" err="1"/>
              <a:t>quảng</a:t>
            </a:r>
            <a:r>
              <a:rPr lang="en-US" sz="3200" dirty="0"/>
              <a:t> </a:t>
            </a:r>
            <a:r>
              <a:rPr lang="en-US" sz="3200" dirty="0" err="1"/>
              <a:t>bá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EIRP=57dBW, </a:t>
            </a:r>
            <a:r>
              <a:rPr lang="en-US" sz="3200" dirty="0" err="1"/>
              <a:t>tần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12,5GHz,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tổn</a:t>
            </a:r>
            <a:r>
              <a:rPr lang="en-US" sz="3200" dirty="0"/>
              <a:t> </a:t>
            </a:r>
            <a:r>
              <a:rPr lang="en-US" sz="3200" dirty="0" err="1"/>
              <a:t>hao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gian</a:t>
            </a:r>
            <a:r>
              <a:rPr lang="en-US" sz="3200" dirty="0"/>
              <a:t> </a:t>
            </a:r>
            <a:r>
              <a:rPr lang="en-US" sz="3200" dirty="0" err="1"/>
              <a:t>tự</a:t>
            </a:r>
            <a:r>
              <a:rPr lang="en-US" sz="3200" dirty="0"/>
              <a:t> do, </a:t>
            </a:r>
            <a:r>
              <a:rPr lang="en-US" sz="3200" dirty="0" err="1"/>
              <a:t>tốc</a:t>
            </a:r>
            <a:r>
              <a:rPr lang="en-US" sz="3200" dirty="0"/>
              <a:t> </a:t>
            </a:r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tín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5.10</a:t>
            </a:r>
            <a:r>
              <a:rPr lang="en-US" sz="3200" baseline="30000" dirty="0"/>
              <a:t>7</a:t>
            </a:r>
            <a:r>
              <a:rPr lang="en-US" sz="3200" dirty="0"/>
              <a:t>bps. </a:t>
            </a:r>
            <a:r>
              <a:rPr lang="en-US" sz="3200" dirty="0" err="1"/>
              <a:t>Máy</a:t>
            </a:r>
            <a:r>
              <a:rPr lang="en-US" sz="3200" dirty="0"/>
              <a:t> </a:t>
            </a:r>
            <a:r>
              <a:rPr lang="en-US" sz="3200" dirty="0" err="1"/>
              <a:t>thu</a:t>
            </a:r>
            <a:r>
              <a:rPr lang="en-US" sz="3200" dirty="0"/>
              <a:t> </a:t>
            </a:r>
            <a:r>
              <a:rPr lang="en-US" sz="3200" dirty="0" err="1"/>
              <a:t>nóc</a:t>
            </a:r>
            <a:r>
              <a:rPr lang="en-US" sz="3200" dirty="0"/>
              <a:t> </a:t>
            </a:r>
            <a:r>
              <a:rPr lang="en-US" sz="3200" dirty="0" err="1"/>
              <a:t>nhà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nhiệt</a:t>
            </a:r>
            <a:r>
              <a:rPr lang="en-US" sz="3200" dirty="0"/>
              <a:t> </a:t>
            </a:r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tạp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T=600K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đòi</a:t>
            </a:r>
            <a:r>
              <a:rPr lang="en-US" sz="3200" dirty="0"/>
              <a:t> </a:t>
            </a:r>
            <a:r>
              <a:rPr lang="en-US" sz="3200" dirty="0" err="1"/>
              <a:t>hỏi</a:t>
            </a:r>
            <a:r>
              <a:rPr lang="en-US" sz="3200" dirty="0"/>
              <a:t> </a:t>
            </a:r>
            <a:r>
              <a:rPr lang="en-US" sz="3200" dirty="0" err="1"/>
              <a:t>tỷ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tín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tạp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E</a:t>
            </a:r>
            <a:r>
              <a:rPr lang="en-US" sz="3200" baseline="-25000" dirty="0" err="1"/>
              <a:t>b</a:t>
            </a:r>
            <a:r>
              <a:rPr lang="en-US" sz="3200" dirty="0"/>
              <a:t>/N</a:t>
            </a:r>
            <a:r>
              <a:rPr lang="en-US" sz="3200" baseline="-25000" dirty="0"/>
              <a:t>0</a:t>
            </a:r>
            <a:r>
              <a:rPr lang="en-US" sz="3200" dirty="0"/>
              <a:t>=10 </a:t>
            </a:r>
            <a:r>
              <a:rPr lang="en-US" sz="3200" dirty="0" err="1"/>
              <a:t>dB.</a:t>
            </a:r>
            <a:r>
              <a:rPr lang="en-US" sz="3200" dirty="0"/>
              <a:t>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bán</a:t>
            </a:r>
            <a:r>
              <a:rPr lang="en-US" sz="3200" dirty="0"/>
              <a:t> </a:t>
            </a:r>
            <a:r>
              <a:rPr lang="en-US" sz="3200" dirty="0" err="1"/>
              <a:t>kính</a:t>
            </a:r>
            <a:r>
              <a:rPr lang="en-US" sz="3200" dirty="0"/>
              <a:t> </a:t>
            </a:r>
            <a:r>
              <a:rPr lang="en-US" sz="3200" dirty="0" err="1"/>
              <a:t>chảo</a:t>
            </a:r>
            <a:r>
              <a:rPr lang="en-US" sz="3200" dirty="0"/>
              <a:t> </a:t>
            </a:r>
            <a:r>
              <a:rPr lang="en-US" sz="3200" dirty="0" err="1"/>
              <a:t>anten</a:t>
            </a:r>
            <a:r>
              <a:rPr lang="en-US" sz="3200" dirty="0"/>
              <a:t> </a:t>
            </a:r>
            <a:r>
              <a:rPr lang="en-US" sz="3200" dirty="0" err="1"/>
              <a:t>thu</a:t>
            </a:r>
            <a:r>
              <a:rPr lang="en-US" sz="3200" dirty="0"/>
              <a:t> </a:t>
            </a:r>
            <a:r>
              <a:rPr lang="en-US" sz="3200" dirty="0" err="1"/>
              <a:t>tối</a:t>
            </a:r>
            <a:r>
              <a:rPr lang="en-US" sz="3200" dirty="0"/>
              <a:t> </a:t>
            </a:r>
            <a:r>
              <a:rPr lang="en-US" sz="3200" dirty="0" err="1"/>
              <a:t>thiểu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đáp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yêu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8135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685800"/>
                <a:ext cx="8229600" cy="5846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/>
                  <a:t>BT12 : 				</a:t>
                </a:r>
                <a:r>
                  <a:rPr lang="en-US" sz="3200" b="1" dirty="0" err="1"/>
                  <a:t>Giải</a:t>
                </a:r>
                <a:endParaRPr lang="en-US" sz="3200" dirty="0"/>
              </a:p>
              <a:p>
                <a:r>
                  <a:rPr lang="en-US" sz="3200" dirty="0" err="1"/>
                  <a:t>Mật</a:t>
                </a:r>
                <a:r>
                  <a:rPr lang="en-US" sz="3200" dirty="0"/>
                  <a:t> </a:t>
                </a:r>
                <a:r>
                  <a:rPr lang="en-US" sz="3200" dirty="0" err="1"/>
                  <a:t>độ</a:t>
                </a:r>
                <a:r>
                  <a:rPr lang="en-US" sz="3200" dirty="0"/>
                  <a:t> </a:t>
                </a:r>
                <a:r>
                  <a:rPr lang="en-US" sz="3200" dirty="0" err="1"/>
                  <a:t>phổ</a:t>
                </a:r>
                <a:r>
                  <a:rPr lang="en-US" sz="3200" dirty="0"/>
                  <a:t> </a:t>
                </a:r>
                <a:r>
                  <a:rPr lang="en-US" sz="3200" dirty="0" err="1"/>
                  <a:t>công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suất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tạp</a:t>
                </a:r>
                <a:r>
                  <a:rPr lang="en-US" sz="3200" dirty="0"/>
                  <a:t> </a:t>
                </a:r>
                <a:r>
                  <a:rPr lang="en-US" sz="3200" dirty="0" err="1"/>
                  <a:t>âm</a:t>
                </a:r>
                <a:r>
                  <a:rPr lang="en-US" sz="3200" dirty="0"/>
                  <a:t>:  N</a:t>
                </a:r>
                <a:r>
                  <a:rPr lang="en-US" sz="3200" baseline="-25000" dirty="0"/>
                  <a:t>o</a:t>
                </a:r>
                <a:r>
                  <a:rPr lang="en-US" sz="3200" dirty="0"/>
                  <a:t>= N/ </a:t>
                </a:r>
                <a:r>
                  <a:rPr lang="en-US" sz="3200" dirty="0" err="1"/>
                  <a:t>Δf</a:t>
                </a:r>
                <a:r>
                  <a:rPr lang="en-US" sz="3200" dirty="0"/>
                  <a:t> = </a:t>
                </a:r>
                <a:r>
                  <a:rPr lang="en-US" sz="3200" dirty="0" err="1"/>
                  <a:t>kT</a:t>
                </a:r>
                <a:endParaRPr lang="en-US" sz="3200" dirty="0"/>
              </a:p>
              <a:p>
                <a:r>
                  <a:rPr lang="en-US" sz="3200" dirty="0" err="1"/>
                  <a:t>E</a:t>
                </a:r>
                <a:r>
                  <a:rPr lang="en-US" sz="3200" baseline="-25000" dirty="0" err="1"/>
                  <a:t>b</a:t>
                </a:r>
                <a:r>
                  <a:rPr lang="en-US" sz="3200" dirty="0"/>
                  <a:t>= P/</a:t>
                </a:r>
                <a:r>
                  <a:rPr lang="en-US" sz="3200" dirty="0" err="1"/>
                  <a:t>R</a:t>
                </a:r>
                <a:r>
                  <a:rPr lang="en-US" sz="3200" baseline="-25000" dirty="0" err="1"/>
                  <a:t>b</a:t>
                </a:r>
                <a:r>
                  <a:rPr lang="en-US" sz="3200" baseline="-25000" dirty="0"/>
                  <a:t> </a:t>
                </a:r>
                <a:r>
                  <a:rPr lang="en-US" sz="3200" dirty="0" err="1"/>
                  <a:t>với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điều</a:t>
                </a:r>
                <a:r>
                  <a:rPr lang="en-US" sz="3200" dirty="0"/>
                  <a:t> </a:t>
                </a:r>
                <a:r>
                  <a:rPr lang="en-US" sz="3200" dirty="0" err="1"/>
                  <a:t>chế</a:t>
                </a:r>
                <a:r>
                  <a:rPr lang="en-US" sz="3200" dirty="0"/>
                  <a:t> M-PSK    P= P</a:t>
                </a:r>
                <a:r>
                  <a:rPr lang="en-US" sz="3200" baseline="-25000" dirty="0"/>
                  <a:t>RX</a:t>
                </a:r>
                <a:endParaRPr lang="en-US" sz="3200" dirty="0"/>
              </a:p>
              <a:p>
                <a:r>
                  <a:rPr lang="en-US" sz="3200" dirty="0" err="1"/>
                  <a:t>E</a:t>
                </a:r>
                <a:r>
                  <a:rPr lang="en-US" sz="3200" baseline="-25000" dirty="0" err="1"/>
                  <a:t>b</a:t>
                </a:r>
                <a:r>
                  <a:rPr lang="en-US" sz="3200" dirty="0"/>
                  <a:t>/N</a:t>
                </a:r>
                <a:r>
                  <a:rPr lang="en-US" sz="3200" baseline="-25000" dirty="0"/>
                  <a:t>o </a:t>
                </a:r>
                <a:r>
                  <a:rPr lang="en-US" sz="3200" dirty="0"/>
                  <a:t>= P</a:t>
                </a:r>
                <a:r>
                  <a:rPr lang="en-US" sz="3200" baseline="-25000" dirty="0"/>
                  <a:t>RX</a:t>
                </a:r>
                <a:r>
                  <a:rPr lang="en-US" sz="3200" dirty="0"/>
                  <a:t>/</a:t>
                </a:r>
                <a:r>
                  <a:rPr lang="en-US" sz="3200" baseline="-25000" dirty="0"/>
                  <a:t> </a:t>
                </a:r>
                <a:r>
                  <a:rPr lang="en-US" sz="3200" dirty="0"/>
                  <a:t>(</a:t>
                </a:r>
                <a:r>
                  <a:rPr lang="en-US" sz="3200" dirty="0" err="1"/>
                  <a:t>R</a:t>
                </a:r>
                <a:r>
                  <a:rPr lang="en-US" sz="3200" baseline="-25000" dirty="0" err="1"/>
                  <a:t>b</a:t>
                </a:r>
                <a:r>
                  <a:rPr lang="en-US" sz="3200" dirty="0" err="1"/>
                  <a:t>.k.T</a:t>
                </a:r>
                <a:r>
                  <a:rPr lang="en-US" sz="3200" dirty="0"/>
                  <a:t>) = 10</a:t>
                </a:r>
              </a:p>
              <a:p>
                <a:r>
                  <a:rPr lang="en-US" sz="3200" dirty="0" err="1"/>
                  <a:t>Công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suất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thu</a:t>
                </a:r>
                <a:r>
                  <a:rPr lang="en-US" sz="3200" dirty="0"/>
                  <a:t> </a:t>
                </a:r>
                <a:r>
                  <a:rPr lang="en-US" sz="3200" dirty="0" err="1"/>
                  <a:t>là</a:t>
                </a:r>
                <a:r>
                  <a:rPr lang="en-US" sz="3200" dirty="0"/>
                  <a:t> : P</a:t>
                </a:r>
                <a:r>
                  <a:rPr lang="en-US" sz="3200" baseline="-25000" dirty="0"/>
                  <a:t>RX</a:t>
                </a:r>
                <a:r>
                  <a:rPr lang="en-US" sz="3200" dirty="0"/>
                  <a:t> = 4,14.10</a:t>
                </a:r>
                <a:r>
                  <a:rPr lang="en-US" sz="3200" baseline="30000" dirty="0"/>
                  <a:t>-12</a:t>
                </a:r>
                <a:r>
                  <a:rPr lang="en-US" sz="3200" dirty="0"/>
                  <a:t> . </a:t>
                </a:r>
              </a:p>
              <a:p>
                <a:r>
                  <a:rPr lang="en-US" sz="3200" dirty="0" err="1"/>
                  <a:t>Suy</a:t>
                </a:r>
                <a:r>
                  <a:rPr lang="en-US" sz="3200" dirty="0"/>
                  <a:t> </a:t>
                </a:r>
                <a:r>
                  <a:rPr lang="en-US" sz="3200" dirty="0" err="1"/>
                  <a:t>hao</a:t>
                </a:r>
                <a:r>
                  <a:rPr lang="en-US" sz="3200" dirty="0"/>
                  <a:t> </a:t>
                </a:r>
                <a:r>
                  <a:rPr lang="en-US" sz="3200" dirty="0" err="1"/>
                  <a:t>không</a:t>
                </a:r>
                <a:r>
                  <a:rPr lang="en-US" sz="3200" dirty="0"/>
                  <a:t> </a:t>
                </a:r>
                <a:r>
                  <a:rPr lang="en-US" sz="3200" dirty="0" err="1"/>
                  <a:t>gian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tự</a:t>
                </a:r>
                <a:r>
                  <a:rPr lang="en-US" sz="3200" dirty="0"/>
                  <a:t> do ( d= 36000 km ) </a:t>
                </a:r>
                <a:r>
                  <a:rPr lang="en-US" sz="3200" dirty="0" err="1"/>
                  <a:t>là</a:t>
                </a:r>
                <a:r>
                  <a:rPr lang="en-US" sz="3200" dirty="0"/>
                  <a:t> :</a:t>
                </a:r>
              </a:p>
              <a:p>
                <a:r>
                  <a:rPr lang="en-US" sz="3200" dirty="0" err="1"/>
                  <a:t>L</a:t>
                </a:r>
                <a:r>
                  <a:rPr lang="en-US" sz="3200" baseline="-25000" dirty="0" err="1"/>
                  <a:t>p</a:t>
                </a:r>
                <a:r>
                  <a:rPr lang="en-US" sz="3200" dirty="0"/>
                  <a:t> = 92,5+20lg(</a:t>
                </a:r>
                <a:r>
                  <a:rPr lang="en-US" sz="3200" dirty="0" err="1"/>
                  <a:t>f</a:t>
                </a:r>
                <a:r>
                  <a:rPr lang="en-US" sz="3200" baseline="-25000" dirty="0" err="1"/>
                  <a:t>GHz</a:t>
                </a:r>
                <a:r>
                  <a:rPr lang="en-US" sz="3200" dirty="0"/>
                  <a:t>) +20 </a:t>
                </a:r>
                <a:r>
                  <a:rPr lang="en-US" sz="3200" dirty="0" err="1"/>
                  <a:t>lg</a:t>
                </a:r>
                <a:r>
                  <a:rPr lang="en-US" sz="3200" dirty="0"/>
                  <a:t> (</a:t>
                </a:r>
                <a:r>
                  <a:rPr lang="en-US" sz="3200" dirty="0" err="1"/>
                  <a:t>d</a:t>
                </a:r>
                <a:r>
                  <a:rPr lang="en-US" sz="3200" baseline="-25000" dirty="0" err="1"/>
                  <a:t>km</a:t>
                </a:r>
                <a:r>
                  <a:rPr lang="en-US" sz="3200" dirty="0"/>
                  <a:t>) = 205,56 (dB)</a:t>
                </a:r>
              </a:p>
              <a:p>
                <a:r>
                  <a:rPr lang="en-US" sz="3200" dirty="0" err="1"/>
                  <a:t>Hệ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số</a:t>
                </a:r>
                <a:r>
                  <a:rPr lang="en-US" sz="3200" dirty="0"/>
                  <a:t> </a:t>
                </a:r>
                <a:r>
                  <a:rPr lang="en-US" sz="3200" dirty="0" err="1"/>
                  <a:t>khuếch</a:t>
                </a:r>
                <a:r>
                  <a:rPr lang="en-US" sz="3200" dirty="0"/>
                  <a:t> </a:t>
                </a:r>
                <a:r>
                  <a:rPr lang="en-US" sz="3200" dirty="0" err="1"/>
                  <a:t>đại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anten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thu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tối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thiểu</a:t>
                </a:r>
                <a:r>
                  <a:rPr lang="en-US" sz="3200" dirty="0"/>
                  <a:t> :</a:t>
                </a:r>
              </a:p>
              <a:p>
                <a:r>
                  <a:rPr lang="en-US" sz="3200" dirty="0"/>
                  <a:t>G</a:t>
                </a:r>
                <a:r>
                  <a:rPr lang="en-US" sz="3200" baseline="-25000" dirty="0"/>
                  <a:t>2</a:t>
                </a:r>
                <a:r>
                  <a:rPr lang="en-US" sz="3200" dirty="0"/>
                  <a:t> = </a:t>
                </a:r>
                <a:r>
                  <a:rPr lang="en-US" sz="3200" dirty="0" err="1"/>
                  <a:t>P</a:t>
                </a:r>
                <a:r>
                  <a:rPr lang="en-US" sz="3200" baseline="-25000" dirty="0" err="1"/>
                  <a:t>RX</a:t>
                </a:r>
                <a:r>
                  <a:rPr lang="en-US" sz="3200" dirty="0" err="1"/>
                  <a:t>.L</a:t>
                </a:r>
                <a:r>
                  <a:rPr lang="en-US" sz="3200" baseline="-25000" dirty="0" err="1"/>
                  <a:t>p</a:t>
                </a:r>
                <a:r>
                  <a:rPr lang="en-US" sz="3200" dirty="0"/>
                  <a:t>/ ERIP = 2971,67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𝜂</m:t>
                        </m:r>
                        <m:r>
                          <a:rPr lang="en-US" sz="3200" i="1">
                            <a:latin typeface="Cambria Math"/>
                          </a:rPr>
                          <m:t>.(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.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𝐷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.</m:t>
                            </m:r>
                            <m:r>
                              <a:rPr lang="en-US" sz="3200" i="1">
                                <a:latin typeface="Cambria Math"/>
                              </a:rPr>
                              <m:t>𝑓</m:t>
                            </m:r>
                          </m:num>
                          <m:den>
                            <m:r>
                              <a:rPr lang="en-US" sz="3200" i="1">
                                <a:latin typeface="Cambria Math"/>
                              </a:rPr>
                              <m:t>𝑐</m:t>
                            </m:r>
                          </m:den>
                        </m:f>
                        <m:r>
                          <a:rPr lang="en-US" sz="32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 </a:t>
                </a:r>
              </a:p>
              <a:p>
                <a:r>
                  <a:rPr lang="en-US" sz="3200" dirty="0" err="1"/>
                  <a:t>Bán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kính</a:t>
                </a:r>
                <a:r>
                  <a:rPr lang="en-US" sz="3200" dirty="0"/>
                  <a:t> </a:t>
                </a:r>
                <a:r>
                  <a:rPr lang="en-US" sz="3200" dirty="0" err="1"/>
                  <a:t>chảo</a:t>
                </a:r>
                <a:r>
                  <a:rPr lang="en-US" sz="3200" dirty="0"/>
                  <a:t> </a:t>
                </a:r>
                <a:r>
                  <a:rPr lang="en-US" sz="3200" dirty="0" err="1"/>
                  <a:t>anten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thu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tối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thiểu</a:t>
                </a:r>
                <a:r>
                  <a:rPr lang="en-US" sz="3200" dirty="0"/>
                  <a:t> </a:t>
                </a:r>
                <a:r>
                  <a:rPr lang="en-US" sz="3200" dirty="0" err="1"/>
                  <a:t>là</a:t>
                </a:r>
                <a:r>
                  <a:rPr lang="en-US" sz="3200" dirty="0"/>
                  <a:t> :</a:t>
                </a:r>
              </a:p>
              <a:p>
                <a:r>
                  <a:rPr lang="en-US" sz="3200" dirty="0"/>
                  <a:t>D/2 = 0,32 (m)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85800"/>
                <a:ext cx="8229600" cy="5846088"/>
              </a:xfrm>
              <a:prstGeom prst="rect">
                <a:avLst/>
              </a:prstGeom>
              <a:blipFill rotWithShape="1">
                <a:blip r:embed="rId2"/>
                <a:stretch>
                  <a:fillRect l="-1852" t="-1460" b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51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143001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BT 14:</a:t>
            </a:r>
          </a:p>
          <a:p>
            <a:pPr algn="just"/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tiền</a:t>
            </a:r>
            <a:r>
              <a:rPr lang="en-US" sz="3200" dirty="0"/>
              <a:t> </a:t>
            </a:r>
            <a:r>
              <a:rPr lang="en-US" sz="3200" dirty="0" err="1"/>
              <a:t>khuyếch</a:t>
            </a:r>
            <a:r>
              <a:rPr lang="en-US" sz="3200" dirty="0"/>
              <a:t> </a:t>
            </a:r>
            <a:r>
              <a:rPr lang="en-US" sz="3200" dirty="0" err="1"/>
              <a:t>đại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r>
              <a:rPr lang="en-US" sz="3200" dirty="0"/>
              <a:t> </a:t>
            </a:r>
            <a:r>
              <a:rPr lang="en-US" sz="3200" dirty="0" err="1"/>
              <a:t>thu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tạp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13 dB, </a:t>
            </a:r>
            <a:r>
              <a:rPr lang="en-US" sz="3200" dirty="0" err="1"/>
              <a:t>khuyếch</a:t>
            </a:r>
            <a:r>
              <a:rPr lang="en-US" sz="3200" dirty="0"/>
              <a:t> </a:t>
            </a:r>
            <a:r>
              <a:rPr lang="en-US" sz="3200" dirty="0" err="1"/>
              <a:t>đại</a:t>
            </a:r>
            <a:r>
              <a:rPr lang="en-US" sz="3200" dirty="0"/>
              <a:t> 60 dB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băng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2MHz. </a:t>
            </a:r>
            <a:r>
              <a:rPr lang="en-US" sz="3200" dirty="0" err="1"/>
              <a:t>Nhiệt</a:t>
            </a:r>
            <a:r>
              <a:rPr lang="en-US" sz="3200" dirty="0"/>
              <a:t> </a:t>
            </a:r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tạp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anten</a:t>
            </a:r>
            <a:r>
              <a:rPr lang="en-US" sz="3200" dirty="0"/>
              <a:t> 490K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10</a:t>
            </a:r>
            <a:r>
              <a:rPr lang="en-US" sz="3200" baseline="30000" dirty="0"/>
              <a:t>-12</a:t>
            </a:r>
            <a:r>
              <a:rPr lang="en-US" sz="3200" dirty="0"/>
              <a:t>W.</a:t>
            </a:r>
          </a:p>
          <a:p>
            <a:pPr algn="just"/>
            <a:r>
              <a:rPr lang="en-US" sz="3200" dirty="0"/>
              <a:t>a)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nhiệt</a:t>
            </a:r>
            <a:r>
              <a:rPr lang="en-US" sz="3200" dirty="0"/>
              <a:t> </a:t>
            </a:r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tạp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tiền</a:t>
            </a:r>
            <a:r>
              <a:rPr lang="en-US" sz="3200" dirty="0"/>
              <a:t> </a:t>
            </a:r>
            <a:r>
              <a:rPr lang="en-US" sz="3200" dirty="0" err="1"/>
              <a:t>khuyếch</a:t>
            </a:r>
            <a:r>
              <a:rPr lang="en-US" sz="3200" dirty="0"/>
              <a:t> </a:t>
            </a:r>
            <a:r>
              <a:rPr lang="en-US" sz="3200" dirty="0" err="1"/>
              <a:t>đại</a:t>
            </a:r>
            <a:r>
              <a:rPr lang="en-US" sz="3200" dirty="0"/>
              <a:t> </a:t>
            </a:r>
            <a:r>
              <a:rPr lang="en-US" sz="3200" dirty="0" err="1"/>
              <a:t>theo</a:t>
            </a:r>
            <a:r>
              <a:rPr lang="en-US" sz="3200" dirty="0"/>
              <a:t> Kelvin</a:t>
            </a:r>
          </a:p>
          <a:p>
            <a:pPr algn="just"/>
            <a:r>
              <a:rPr lang="en-US" sz="3200" dirty="0"/>
              <a:t>b)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nhiệt</a:t>
            </a:r>
            <a:r>
              <a:rPr lang="en-US" sz="3200" dirty="0"/>
              <a:t> </a:t>
            </a:r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theo</a:t>
            </a:r>
            <a:r>
              <a:rPr lang="en-US" sz="3200" dirty="0"/>
              <a:t> Kelvin</a:t>
            </a:r>
          </a:p>
          <a:p>
            <a:pPr algn="just"/>
            <a:r>
              <a:rPr lang="en-US" sz="3200" dirty="0"/>
              <a:t>c)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SNR</a:t>
            </a:r>
            <a:r>
              <a:rPr lang="en-US" sz="3200" baseline="-25000" dirty="0" err="1"/>
              <a:t>out</a:t>
            </a:r>
            <a:r>
              <a:rPr lang="en-US" sz="3200" baseline="-25000" dirty="0"/>
              <a:t> </a:t>
            </a:r>
            <a:r>
              <a:rPr lang="en-US" sz="3200" dirty="0" err="1"/>
              <a:t>theo</a:t>
            </a:r>
            <a:r>
              <a:rPr lang="en-US" sz="3200" dirty="0"/>
              <a:t> dB</a:t>
            </a:r>
          </a:p>
        </p:txBody>
      </p:sp>
    </p:spTree>
    <p:extLst>
      <p:ext uri="{BB962C8B-B14F-4D97-AF65-F5344CB8AC3E}">
        <p14:creationId xmlns:p14="http://schemas.microsoft.com/office/powerpoint/2010/main" val="1239975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371601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BT14 : 				</a:t>
            </a:r>
            <a:r>
              <a:rPr lang="en-US" sz="3200" b="1" dirty="0" err="1"/>
              <a:t>Giải</a:t>
            </a:r>
            <a:endParaRPr lang="en-US" sz="3200" dirty="0"/>
          </a:p>
          <a:p>
            <a:r>
              <a:rPr lang="en-US" sz="3200" dirty="0" err="1"/>
              <a:t>Nhiệt</a:t>
            </a:r>
            <a:r>
              <a:rPr lang="en-US" sz="3200" dirty="0"/>
              <a:t> </a:t>
            </a:r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tạp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tiền</a:t>
            </a:r>
            <a:r>
              <a:rPr lang="en-US" sz="3200" dirty="0"/>
              <a:t> </a:t>
            </a:r>
            <a:r>
              <a:rPr lang="en-US" sz="3200" dirty="0" err="1"/>
              <a:t>khuếch</a:t>
            </a:r>
            <a:r>
              <a:rPr lang="en-US" sz="3200" dirty="0"/>
              <a:t> </a:t>
            </a:r>
            <a:r>
              <a:rPr lang="en-US" sz="3200" dirty="0" err="1"/>
              <a:t>đại</a:t>
            </a:r>
            <a:r>
              <a:rPr lang="en-US" sz="3200" dirty="0"/>
              <a:t> </a:t>
            </a:r>
          </a:p>
          <a:p>
            <a:r>
              <a:rPr lang="en-US" sz="3200" dirty="0"/>
              <a:t>T</a:t>
            </a:r>
            <a:r>
              <a:rPr lang="en-US" sz="3200" baseline="-25000" dirty="0"/>
              <a:t>R</a:t>
            </a:r>
            <a:r>
              <a:rPr lang="en-US" sz="3200" dirty="0"/>
              <a:t>=(NF-1).290 =  (101,3-1).290 =  5496,26 (K)</a:t>
            </a:r>
          </a:p>
          <a:p>
            <a:r>
              <a:rPr lang="en-US" sz="3200" dirty="0" err="1"/>
              <a:t>Nhiệt</a:t>
            </a:r>
            <a:r>
              <a:rPr lang="en-US" sz="3200" dirty="0"/>
              <a:t> </a:t>
            </a:r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:  </a:t>
            </a:r>
          </a:p>
          <a:p>
            <a:r>
              <a:rPr lang="en-US" sz="3200" dirty="0"/>
              <a:t>T</a:t>
            </a:r>
            <a:r>
              <a:rPr lang="en-US" sz="3200" baseline="-25000" dirty="0"/>
              <a:t>S </a:t>
            </a:r>
            <a:r>
              <a:rPr lang="en-US" sz="3200" dirty="0"/>
              <a:t>= T</a:t>
            </a:r>
            <a:r>
              <a:rPr lang="en-US" sz="3200" baseline="-25000" dirty="0"/>
              <a:t>A</a:t>
            </a:r>
            <a:r>
              <a:rPr lang="en-US" sz="3200" dirty="0"/>
              <a:t>+T</a:t>
            </a:r>
            <a:r>
              <a:rPr lang="en-US" sz="3200" baseline="-25000" dirty="0"/>
              <a:t>R</a:t>
            </a:r>
            <a:r>
              <a:rPr lang="en-US" sz="3200" dirty="0"/>
              <a:t>   = 5496,26 + 490 = 5986,26 (K) </a:t>
            </a:r>
          </a:p>
          <a:p>
            <a:endParaRPr lang="en-US" sz="3200" dirty="0"/>
          </a:p>
          <a:p>
            <a:r>
              <a:rPr lang="en-US" sz="3200" dirty="0" err="1"/>
              <a:t>SNR</a:t>
            </a:r>
            <a:r>
              <a:rPr lang="en-US" sz="3200" baseline="-25000" dirty="0" err="1"/>
              <a:t>out</a:t>
            </a:r>
            <a:r>
              <a:rPr lang="en-US" sz="3200" dirty="0"/>
              <a:t>  =</a:t>
            </a:r>
            <a:r>
              <a:rPr lang="en-US" sz="3200" dirty="0" err="1"/>
              <a:t>SNR</a:t>
            </a:r>
            <a:r>
              <a:rPr lang="en-US" sz="3200" baseline="-25000" dirty="0" err="1"/>
              <a:t>in</a:t>
            </a:r>
            <a:r>
              <a:rPr lang="en-US" sz="3200" dirty="0"/>
              <a:t> /NF=P</a:t>
            </a:r>
            <a:r>
              <a:rPr lang="en-US" sz="3200" baseline="-25000" dirty="0"/>
              <a:t>i</a:t>
            </a:r>
            <a:r>
              <a:rPr lang="en-US" sz="3200" dirty="0"/>
              <a:t>/</a:t>
            </a:r>
            <a:r>
              <a:rPr lang="en-US" sz="3200" dirty="0" err="1"/>
              <a:t>NF.N</a:t>
            </a:r>
            <a:r>
              <a:rPr lang="en-US" sz="3200" baseline="-25000" dirty="0" err="1"/>
              <a:t>i</a:t>
            </a:r>
            <a:r>
              <a:rPr lang="en-US" sz="3200" dirty="0"/>
              <a:t> = P</a:t>
            </a:r>
            <a:r>
              <a:rPr lang="en-US" sz="3200" baseline="-25000" dirty="0"/>
              <a:t>i</a:t>
            </a:r>
            <a:r>
              <a:rPr lang="en-US" sz="3200" dirty="0"/>
              <a:t>/(</a:t>
            </a:r>
            <a:r>
              <a:rPr lang="en-US" sz="3200" dirty="0" err="1"/>
              <a:t>NF.k.T</a:t>
            </a:r>
            <a:r>
              <a:rPr lang="en-US" sz="3200" baseline="-25000" dirty="0" err="1"/>
              <a:t>i</a:t>
            </a:r>
            <a:r>
              <a:rPr lang="en-US" sz="3200" dirty="0" err="1"/>
              <a:t>.Δf</a:t>
            </a:r>
            <a:r>
              <a:rPr lang="en-US" sz="3200" dirty="0"/>
              <a:t>)</a:t>
            </a:r>
          </a:p>
          <a:p>
            <a:r>
              <a:rPr lang="en-US" sz="3200" dirty="0"/>
              <a:t>             =10</a:t>
            </a:r>
            <a:r>
              <a:rPr lang="en-US" sz="3200" baseline="30000" dirty="0"/>
              <a:t>-12</a:t>
            </a:r>
            <a:r>
              <a:rPr lang="en-US" sz="3200" dirty="0"/>
              <a:t>/(10</a:t>
            </a:r>
            <a:r>
              <a:rPr lang="en-US" sz="3200" baseline="30000" dirty="0"/>
              <a:t>1,3</a:t>
            </a:r>
            <a:r>
              <a:rPr lang="en-US" sz="3200" dirty="0"/>
              <a:t>.1,38.10</a:t>
            </a:r>
            <a:r>
              <a:rPr lang="en-US" sz="3200" baseline="30000" dirty="0"/>
              <a:t>-23</a:t>
            </a:r>
            <a:r>
              <a:rPr lang="en-US" sz="3200" dirty="0"/>
              <a:t>.490.2.10</a:t>
            </a:r>
            <a:r>
              <a:rPr lang="en-US" sz="3200" baseline="30000" dirty="0"/>
              <a:t>6</a:t>
            </a:r>
            <a:r>
              <a:rPr lang="en-US" sz="3200" dirty="0"/>
              <a:t>) = 3,71</a:t>
            </a:r>
          </a:p>
          <a:p>
            <a:r>
              <a:rPr lang="en-US" sz="3200" dirty="0" err="1"/>
              <a:t>SNR</a:t>
            </a:r>
            <a:r>
              <a:rPr lang="en-US" sz="3200" baseline="-25000" dirty="0" err="1"/>
              <a:t>out</a:t>
            </a:r>
            <a:r>
              <a:rPr lang="en-US" sz="3200" dirty="0"/>
              <a:t>  = 5,7 dB</a:t>
            </a:r>
          </a:p>
        </p:txBody>
      </p:sp>
    </p:spTree>
    <p:extLst>
      <p:ext uri="{BB962C8B-B14F-4D97-AF65-F5344CB8AC3E}">
        <p14:creationId xmlns:p14="http://schemas.microsoft.com/office/powerpoint/2010/main" val="2015142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295401"/>
            <a:ext cx="8229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BT 15:</a:t>
            </a:r>
          </a:p>
          <a:p>
            <a:pPr algn="just"/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r>
              <a:rPr lang="en-US" sz="3200" dirty="0"/>
              <a:t> </a:t>
            </a:r>
            <a:r>
              <a:rPr lang="en-US" sz="3200" dirty="0" err="1"/>
              <a:t>thu</a:t>
            </a:r>
            <a:r>
              <a:rPr lang="en-US" sz="3200" dirty="0"/>
              <a:t> </a:t>
            </a:r>
            <a:r>
              <a:rPr lang="en-US" sz="3200" dirty="0" err="1"/>
              <a:t>gồm</a:t>
            </a:r>
            <a:r>
              <a:rPr lang="en-US" sz="3200" dirty="0"/>
              <a:t> </a:t>
            </a:r>
            <a:r>
              <a:rPr lang="en-US" sz="3200" dirty="0" err="1"/>
              <a:t>ba</a:t>
            </a:r>
            <a:r>
              <a:rPr lang="en-US" sz="3200" dirty="0"/>
              <a:t> </a:t>
            </a:r>
            <a:r>
              <a:rPr lang="en-US" sz="3200" dirty="0" err="1"/>
              <a:t>tầng</a:t>
            </a:r>
            <a:r>
              <a:rPr lang="en-US" sz="3200" dirty="0"/>
              <a:t>: </a:t>
            </a:r>
            <a:r>
              <a:rPr lang="en-US" sz="3200" dirty="0" err="1"/>
              <a:t>tầng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tiền</a:t>
            </a:r>
            <a:r>
              <a:rPr lang="en-US" sz="3200" dirty="0"/>
              <a:t> </a:t>
            </a:r>
            <a:r>
              <a:rPr lang="en-US" sz="3200" dirty="0" err="1"/>
              <a:t>khuyếch</a:t>
            </a:r>
            <a:r>
              <a:rPr lang="en-US" sz="3200" dirty="0"/>
              <a:t> </a:t>
            </a:r>
            <a:r>
              <a:rPr lang="en-US" sz="3200" dirty="0" err="1"/>
              <a:t>đại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khuyếch</a:t>
            </a:r>
            <a:r>
              <a:rPr lang="en-US" sz="3200" dirty="0"/>
              <a:t> </a:t>
            </a:r>
            <a:r>
              <a:rPr lang="en-US" sz="3200" dirty="0" err="1"/>
              <a:t>đại</a:t>
            </a:r>
            <a:r>
              <a:rPr lang="en-US" sz="3200" dirty="0"/>
              <a:t> 20 dB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tạp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6dB. </a:t>
            </a:r>
            <a:r>
              <a:rPr lang="en-US" sz="3200" dirty="0" err="1"/>
              <a:t>Tầng</a:t>
            </a:r>
            <a:r>
              <a:rPr lang="en-US" sz="3200" dirty="0"/>
              <a:t> </a:t>
            </a:r>
            <a:r>
              <a:rPr lang="en-US" sz="3200" dirty="0" err="1"/>
              <a:t>thứ</a:t>
            </a:r>
            <a:r>
              <a:rPr lang="en-US" sz="3200" dirty="0"/>
              <a:t> </a:t>
            </a:r>
            <a:r>
              <a:rPr lang="en-US" sz="3200" dirty="0" err="1"/>
              <a:t>hai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cáp</a:t>
            </a:r>
            <a:r>
              <a:rPr lang="en-US" sz="3200" dirty="0"/>
              <a:t> </a:t>
            </a:r>
            <a:r>
              <a:rPr lang="en-US" sz="3200" dirty="0" err="1"/>
              <a:t>nối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tổn</a:t>
            </a:r>
            <a:r>
              <a:rPr lang="en-US" sz="3200" dirty="0"/>
              <a:t> </a:t>
            </a:r>
            <a:r>
              <a:rPr lang="en-US" sz="3200" dirty="0" err="1"/>
              <a:t>hao</a:t>
            </a:r>
            <a:r>
              <a:rPr lang="en-US" sz="3200" dirty="0"/>
              <a:t> 3 </a:t>
            </a:r>
            <a:r>
              <a:rPr lang="en-US" sz="3200" dirty="0" err="1"/>
              <a:t>dB.</a:t>
            </a:r>
            <a:r>
              <a:rPr lang="en-US" sz="3200" dirty="0"/>
              <a:t> </a:t>
            </a:r>
            <a:r>
              <a:rPr lang="en-US" sz="3200" dirty="0" err="1"/>
              <a:t>Tầng</a:t>
            </a:r>
            <a:r>
              <a:rPr lang="en-US" sz="3200" dirty="0"/>
              <a:t> </a:t>
            </a:r>
            <a:r>
              <a:rPr lang="en-US" sz="3200" dirty="0" err="1"/>
              <a:t>ngoài</a:t>
            </a:r>
            <a:r>
              <a:rPr lang="en-US" sz="3200" dirty="0"/>
              <a:t> </a:t>
            </a:r>
            <a:r>
              <a:rPr lang="en-US" sz="3200" dirty="0" err="1"/>
              <a:t>cùng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khuyếch</a:t>
            </a:r>
            <a:r>
              <a:rPr lang="en-US" sz="3200" dirty="0"/>
              <a:t> </a:t>
            </a:r>
            <a:r>
              <a:rPr lang="en-US" sz="3200" dirty="0" err="1"/>
              <a:t>đại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khuyếch</a:t>
            </a:r>
            <a:r>
              <a:rPr lang="en-US" sz="3200" dirty="0"/>
              <a:t> </a:t>
            </a:r>
            <a:r>
              <a:rPr lang="en-US" sz="3200" dirty="0" err="1"/>
              <a:t>đại</a:t>
            </a:r>
            <a:r>
              <a:rPr lang="en-US" sz="3200" dirty="0"/>
              <a:t> 60 dB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tạp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16 </a:t>
            </a:r>
            <a:r>
              <a:rPr lang="en-US" sz="3200" dirty="0" err="1"/>
              <a:t>dB.</a:t>
            </a:r>
            <a:endParaRPr lang="en-US" sz="3200" dirty="0"/>
          </a:p>
          <a:p>
            <a:pPr algn="just"/>
            <a:r>
              <a:rPr lang="en-US" sz="3200" dirty="0"/>
              <a:t>a)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tạp</a:t>
            </a:r>
            <a:r>
              <a:rPr lang="en-US" sz="3200" dirty="0"/>
              <a:t> </a:t>
            </a:r>
            <a:r>
              <a:rPr lang="en-US" sz="3200" dirty="0" err="1"/>
              <a:t>âm</a:t>
            </a:r>
            <a:r>
              <a:rPr lang="en-US" sz="3200" dirty="0"/>
              <a:t> </a:t>
            </a:r>
            <a:r>
              <a:rPr lang="en-US" sz="3200" dirty="0" err="1"/>
              <a:t>tổng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máy</a:t>
            </a:r>
            <a:r>
              <a:rPr lang="en-US" sz="3200" dirty="0"/>
              <a:t> </a:t>
            </a:r>
            <a:r>
              <a:rPr lang="en-US" sz="3200" dirty="0" err="1"/>
              <a:t>thu</a:t>
            </a:r>
            <a:endParaRPr lang="en-US" sz="3200" dirty="0"/>
          </a:p>
          <a:p>
            <a:pPr algn="just"/>
            <a:r>
              <a:rPr lang="en-US" sz="3200" dirty="0"/>
              <a:t>b) </a:t>
            </a:r>
            <a:r>
              <a:rPr lang="en-US" sz="3200" dirty="0" err="1"/>
              <a:t>Lặp</a:t>
            </a:r>
            <a:r>
              <a:rPr lang="en-US" sz="3200" dirty="0"/>
              <a:t> </a:t>
            </a:r>
            <a:r>
              <a:rPr lang="en-US" sz="3200" dirty="0" err="1"/>
              <a:t>lại</a:t>
            </a:r>
            <a:r>
              <a:rPr lang="en-US" sz="3200" dirty="0"/>
              <a:t> a)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loại</a:t>
            </a:r>
            <a:r>
              <a:rPr lang="en-US" sz="3200" dirty="0"/>
              <a:t> </a:t>
            </a:r>
            <a:r>
              <a:rPr lang="en-US" sz="3200" dirty="0" err="1"/>
              <a:t>bỏ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tiền</a:t>
            </a:r>
            <a:r>
              <a:rPr lang="en-US" sz="3200" dirty="0"/>
              <a:t> </a:t>
            </a:r>
            <a:r>
              <a:rPr lang="en-US" sz="3200" dirty="0" err="1"/>
              <a:t>khuyếch</a:t>
            </a:r>
            <a:r>
              <a:rPr lang="en-US" sz="3200" dirty="0"/>
              <a:t> </a:t>
            </a:r>
            <a:r>
              <a:rPr lang="en-US" sz="3200" dirty="0" err="1"/>
              <a:t>đại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986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1295400"/>
                <a:ext cx="8229600" cy="3506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BT15 : 				</a:t>
                </a:r>
                <a:r>
                  <a:rPr lang="en-US" sz="2800" b="1" dirty="0" err="1"/>
                  <a:t>Giải</a:t>
                </a:r>
                <a:endParaRPr lang="en-US" sz="2800" dirty="0"/>
              </a:p>
              <a:p>
                <a:r>
                  <a:rPr lang="en-US" sz="2800" dirty="0"/>
                  <a:t>a, </a:t>
                </a:r>
                <a:r>
                  <a:rPr lang="en-US" sz="2800" dirty="0" err="1"/>
                  <a:t>Hệ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tạp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âm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tổng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máy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:</a:t>
                </a:r>
              </a:p>
              <a:p>
                <a:r>
                  <a:rPr lang="en-US" sz="2800" dirty="0" err="1"/>
                  <a:t>NF</a:t>
                </a:r>
                <a:r>
                  <a:rPr lang="en-US" sz="2800" baseline="-25000" dirty="0" err="1"/>
                  <a:t>tol</a:t>
                </a:r>
                <a:r>
                  <a:rPr lang="en-US" sz="2800" dirty="0"/>
                  <a:t> = NF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𝑁𝐹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−1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 +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𝑁𝐹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−1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= 10</a:t>
                </a:r>
                <a:r>
                  <a:rPr lang="en-US" sz="2800" baseline="30000" dirty="0"/>
                  <a:t>0,6 </a:t>
                </a:r>
                <a:r>
                  <a:rPr lang="en-US" sz="28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0,3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+10</a:t>
                </a:r>
                <a:r>
                  <a:rPr lang="en-US" sz="2800" baseline="30000" dirty="0"/>
                  <a:t>0,3</a:t>
                </a:r>
                <a:r>
                  <a:rPr lang="en-US" sz="2800" dirty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1,6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=  4,77</a:t>
                </a:r>
              </a:p>
              <a:p>
                <a:r>
                  <a:rPr lang="en-US" sz="2800" dirty="0"/>
                  <a:t>b, </a:t>
                </a:r>
                <a:r>
                  <a:rPr lang="en-US" sz="2800" dirty="0" err="1"/>
                  <a:t>Hệ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số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tạp</a:t>
                </a:r>
                <a:r>
                  <a:rPr lang="en-US" sz="2800" dirty="0"/>
                  <a:t> </a:t>
                </a:r>
                <a:r>
                  <a:rPr lang="en-US" sz="2800" dirty="0" err="1"/>
                  <a:t>âm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tổng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máy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là</a:t>
                </a:r>
                <a:r>
                  <a:rPr lang="en-US" sz="2800" dirty="0"/>
                  <a:t> :</a:t>
                </a:r>
              </a:p>
              <a:p>
                <a:r>
                  <a:rPr lang="en-US" sz="2800" dirty="0" err="1"/>
                  <a:t>NF</a:t>
                </a:r>
                <a:r>
                  <a:rPr lang="en-US" sz="2800" baseline="-25000" dirty="0" err="1"/>
                  <a:t>tol</a:t>
                </a:r>
                <a:r>
                  <a:rPr lang="en-US" sz="2800" dirty="0"/>
                  <a:t> = NF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𝑁𝐹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−1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  = 10</a:t>
                </a:r>
                <a:r>
                  <a:rPr lang="en-US" sz="2800" baseline="30000" dirty="0"/>
                  <a:t>0,3 </a:t>
                </a:r>
                <a:r>
                  <a:rPr lang="en-US" sz="2800" dirty="0"/>
                  <a:t>+10</a:t>
                </a:r>
                <a:r>
                  <a:rPr lang="en-US" sz="2800" baseline="30000" dirty="0"/>
                  <a:t>0,3 .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1,6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−1</m:t>
                    </m:r>
                  </m:oMath>
                </a14:m>
                <a:r>
                  <a:rPr lang="en-US" sz="2800" dirty="0"/>
                  <a:t>)=  79,43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95400"/>
                <a:ext cx="8229600" cy="3506922"/>
              </a:xfrm>
              <a:prstGeom prst="rect">
                <a:avLst/>
              </a:prstGeom>
              <a:blipFill rotWithShape="1">
                <a:blip r:embed="rId2"/>
                <a:stretch>
                  <a:fillRect l="-1481" t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4563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5161" y="838200"/>
            <a:ext cx="81534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BT 5:</a:t>
            </a:r>
            <a:endParaRPr lang="en-US" sz="2400" dirty="0"/>
          </a:p>
          <a:p>
            <a:r>
              <a:rPr lang="en-US" sz="3200" dirty="0"/>
              <a:t>Cho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chuỗi</a:t>
            </a:r>
            <a:r>
              <a:rPr lang="en-US" sz="3200" dirty="0"/>
              <a:t> </a:t>
            </a:r>
            <a:r>
              <a:rPr lang="en-US" sz="3200" dirty="0" err="1"/>
              <a:t>nhị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dài</a:t>
            </a:r>
            <a:r>
              <a:rPr lang="en-US" sz="3200" dirty="0"/>
              <a:t> </a:t>
            </a:r>
            <a:r>
              <a:rPr lang="en-US" sz="3200" dirty="0" err="1"/>
              <a:t>vô</a:t>
            </a:r>
            <a:r>
              <a:rPr lang="en-US" sz="3200" dirty="0"/>
              <a:t> </a:t>
            </a:r>
            <a:r>
              <a:rPr lang="en-US" sz="3200" dirty="0" err="1"/>
              <a:t>tận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bố</a:t>
            </a:r>
            <a:r>
              <a:rPr lang="en-US" sz="3200" dirty="0"/>
              <a:t> 1 </a:t>
            </a:r>
            <a:r>
              <a:rPr lang="en-US" sz="3200" dirty="0" err="1"/>
              <a:t>và</a:t>
            </a:r>
            <a:r>
              <a:rPr lang="en-US" sz="3200" dirty="0"/>
              <a:t> 0 </a:t>
            </a:r>
            <a:r>
              <a:rPr lang="en-US" sz="3200" dirty="0" err="1"/>
              <a:t>ngẫu</a:t>
            </a:r>
            <a:r>
              <a:rPr lang="en-US" sz="3200" dirty="0"/>
              <a:t> </a:t>
            </a:r>
            <a:r>
              <a:rPr lang="en-US" sz="3200" dirty="0" err="1"/>
              <a:t>nhiên</a:t>
            </a:r>
            <a:r>
              <a:rPr lang="en-US" sz="3200" dirty="0"/>
              <a:t> </a:t>
            </a:r>
            <a:r>
              <a:rPr lang="en-US" sz="3200" dirty="0" err="1"/>
              <a:t>đi</a:t>
            </a:r>
            <a:r>
              <a:rPr lang="en-US" sz="3200" dirty="0"/>
              <a:t> qua </a:t>
            </a:r>
            <a:r>
              <a:rPr lang="en-US" sz="3200" dirty="0" err="1"/>
              <a:t>kênh</a:t>
            </a:r>
            <a:r>
              <a:rPr lang="en-US" sz="3200" dirty="0"/>
              <a:t> AWGN. </a:t>
            </a:r>
            <a:r>
              <a:rPr lang="en-US" sz="3200" dirty="0" err="1"/>
              <a:t>Tìm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lỗi</a:t>
            </a:r>
            <a:r>
              <a:rPr lang="en-US" sz="3200" dirty="0"/>
              <a:t> </a:t>
            </a:r>
            <a:r>
              <a:rPr lang="en-US" sz="3200" dirty="0" err="1"/>
              <a:t>xung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: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xung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NRZ </a:t>
            </a:r>
            <a:r>
              <a:rPr lang="en-US" sz="3200" dirty="0" err="1"/>
              <a:t>đơn</a:t>
            </a:r>
            <a:r>
              <a:rPr lang="en-US" sz="3200" dirty="0"/>
              <a:t> </a:t>
            </a:r>
            <a:r>
              <a:rPr lang="en-US" sz="3200" dirty="0" err="1"/>
              <a:t>cực</a:t>
            </a:r>
            <a:r>
              <a:rPr lang="en-US" sz="3200" dirty="0"/>
              <a:t> {0,A} </a:t>
            </a:r>
            <a:r>
              <a:rPr lang="en-US" sz="3200" dirty="0" err="1"/>
              <a:t>với</a:t>
            </a:r>
            <a:r>
              <a:rPr lang="en-US" sz="3200" dirty="0"/>
              <a:t> SNR=10dB.</a:t>
            </a:r>
          </a:p>
        </p:txBody>
      </p:sp>
    </p:spTree>
    <p:extLst>
      <p:ext uri="{BB962C8B-B14F-4D97-AF65-F5344CB8AC3E}">
        <p14:creationId xmlns:p14="http://schemas.microsoft.com/office/powerpoint/2010/main" val="4139778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8" y="902821"/>
            <a:ext cx="6400800" cy="1108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5511991" cy="15156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57200" y="4724400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Ak</a:t>
            </a:r>
            <a:r>
              <a:rPr lang="en-US" sz="3200" dirty="0"/>
              <a:t>={0,+A}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xuất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+A </a:t>
            </a:r>
            <a:r>
              <a:rPr lang="en-US" sz="3200" dirty="0" err="1"/>
              <a:t>và</a:t>
            </a:r>
            <a:r>
              <a:rPr lang="en-US" sz="3200" dirty="0"/>
              <a:t> 0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nhau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1/2. </a:t>
            </a:r>
          </a:p>
        </p:txBody>
      </p:sp>
    </p:spTree>
    <p:extLst>
      <p:ext uri="{BB962C8B-B14F-4D97-AF65-F5344CB8AC3E}">
        <p14:creationId xmlns:p14="http://schemas.microsoft.com/office/powerpoint/2010/main" val="302054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22" y="2133600"/>
            <a:ext cx="52006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205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08713"/>
            <a:ext cx="5700215" cy="287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4400" y="4495799"/>
                <a:ext cx="4495800" cy="75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 f(y/0)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𝝅</m:t>
                            </m:r>
                          </m:e>
                        </m:rad>
                        <m:r>
                          <a:rPr lang="en-US" sz="2800" b="1" i="1">
                            <a:latin typeface="Cambria Math"/>
                          </a:rPr>
                          <m:t>𝝈</m:t>
                        </m:r>
                      </m:den>
                    </m:f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𝒚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𝑨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>
                            <a:latin typeface="Cambria Math"/>
                          </a:rPr>
                          <m:t>/ 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.(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𝝈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sup>
                    </m:sSup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495799"/>
                <a:ext cx="4495800" cy="755913"/>
              </a:xfrm>
              <a:prstGeom prst="rect">
                <a:avLst/>
              </a:prstGeom>
              <a:blipFill rotWithShape="1">
                <a:blip r:embed="rId3"/>
                <a:stretch>
                  <a:fillRect l="-678" b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20087" y="5486400"/>
                <a:ext cx="4048737" cy="734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 f(y/1)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𝝅</m:t>
                            </m:r>
                          </m:e>
                        </m:rad>
                        <m:r>
                          <a:rPr lang="en-US" sz="2800" b="1" i="1">
                            <a:latin typeface="Cambria Math"/>
                          </a:rPr>
                          <m:t>𝝈</m:t>
                        </m:r>
                      </m:den>
                    </m:f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𝒚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>
                            <a:latin typeface="Cambria Math"/>
                          </a:rPr>
                          <m:t>/ 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.(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𝝈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sup>
                    </m:sSup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87" y="5486400"/>
                <a:ext cx="4048737" cy="734432"/>
              </a:xfrm>
              <a:prstGeom prst="rect">
                <a:avLst/>
              </a:prstGeom>
              <a:blipFill rotWithShape="1">
                <a:blip r:embed="rId4"/>
                <a:stretch>
                  <a:fillRect l="-90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0807" y="3943611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HÀm</a:t>
            </a:r>
            <a:r>
              <a:rPr lang="en-US" sz="2400" b="1" dirty="0"/>
              <a:t> </a:t>
            </a:r>
            <a:r>
              <a:rPr lang="en-US" sz="2400" b="1" dirty="0" err="1"/>
              <a:t>mật</a:t>
            </a:r>
            <a:r>
              <a:rPr lang="en-US" sz="2400" b="1" dirty="0"/>
              <a:t> </a:t>
            </a:r>
            <a:r>
              <a:rPr lang="en-US" sz="2400" b="1" dirty="0" err="1"/>
              <a:t>độ</a:t>
            </a:r>
            <a:r>
              <a:rPr lang="en-US" sz="2400" b="1" dirty="0"/>
              <a:t> </a:t>
            </a:r>
            <a:r>
              <a:rPr lang="en-US" sz="2400" b="1" dirty="0" err="1"/>
              <a:t>phổ</a:t>
            </a:r>
            <a:r>
              <a:rPr lang="en-US" sz="2400" b="1" dirty="0"/>
              <a:t> </a:t>
            </a:r>
            <a:r>
              <a:rPr lang="en-US" sz="2400" b="1" dirty="0" err="1"/>
              <a:t>xác</a:t>
            </a:r>
            <a:r>
              <a:rPr lang="en-US" sz="2400" b="1" dirty="0"/>
              <a:t> </a:t>
            </a:r>
            <a:r>
              <a:rPr lang="en-US" sz="2400" b="1" dirty="0" err="1"/>
              <a:t>suất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2 </a:t>
            </a:r>
            <a:r>
              <a:rPr lang="en-US" sz="2400" b="1" dirty="0" err="1"/>
              <a:t>mức</a:t>
            </a:r>
            <a:r>
              <a:rPr lang="en-US" sz="2400" b="1" dirty="0"/>
              <a:t> </a:t>
            </a:r>
            <a:r>
              <a:rPr lang="en-US" sz="2400" b="1" dirty="0" err="1"/>
              <a:t>tín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tại</a:t>
            </a:r>
            <a:r>
              <a:rPr lang="en-US" sz="2400" b="1" dirty="0"/>
              <a:t> </a:t>
            </a:r>
            <a:r>
              <a:rPr lang="en-US" sz="2400" b="1" dirty="0" err="1"/>
              <a:t>điểm</a:t>
            </a:r>
            <a:r>
              <a:rPr lang="en-US" sz="2400" b="1" dirty="0"/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10498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3733800"/>
                <a:ext cx="8229600" cy="1336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/>
                  <a:t>Xác </a:t>
                </a:r>
                <a:r>
                  <a:rPr lang="en-US" sz="3200" b="1" dirty="0" err="1"/>
                  <a:t>suất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phát</a:t>
                </a:r>
                <a:r>
                  <a:rPr lang="en-US" sz="3200" b="1" dirty="0"/>
                  <a:t> 0 </a:t>
                </a:r>
                <a:r>
                  <a:rPr lang="en-US" sz="3200" b="1" dirty="0" err="1"/>
                  <a:t>nhưng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nhận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sai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là</a:t>
                </a:r>
                <a:r>
                  <a:rPr lang="en-US" sz="3200" b="1" dirty="0"/>
                  <a:t> </a:t>
                </a:r>
              </a:p>
              <a:p>
                <a:r>
                  <a:rPr lang="en-US" sz="3200" b="1" dirty="0" err="1"/>
                  <a:t>P</a:t>
                </a:r>
                <a:r>
                  <a:rPr lang="en-US" sz="3200" b="1" baseline="-25000" dirty="0" err="1"/>
                  <a:t>e</a:t>
                </a:r>
                <a:r>
                  <a:rPr lang="en-US" sz="3200" b="1" dirty="0"/>
                  <a:t>(0)=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1" i="1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sz="3200" b="1" i="1">
                            <a:latin typeface="Cambria Math"/>
                          </a:rPr>
                          <m:t>𝑨</m:t>
                        </m:r>
                        <m:r>
                          <a:rPr lang="en-US" sz="3200" b="1" i="1">
                            <a:latin typeface="Cambria Math"/>
                          </a:rPr>
                          <m:t>/</m:t>
                        </m:r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</m:sup>
                      <m:e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sz="3200" b="1" i="1">
                                    <a:latin typeface="Cambria Math"/>
                                  </a:rPr>
                                  <m:t>𝝅</m:t>
                                </m:r>
                              </m:e>
                            </m:rad>
                            <m:r>
                              <a:rPr lang="en-US" sz="3200" b="1" i="1">
                                <a:latin typeface="Cambria Math"/>
                              </a:rPr>
                              <m:t>𝝈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3200" b="1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𝒚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𝑨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>
                            <a:latin typeface="Cambria Math"/>
                          </a:rPr>
                          <m:t>/ </m:t>
                        </m:r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𝝈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sz="3200" b="1" i="1">
                        <a:latin typeface="Cambria Math"/>
                      </a:rPr>
                      <m:t>𝒅</m:t>
                    </m:r>
                    <m:r>
                      <a:rPr lang="en-US" sz="3200" b="1" i="1" smtClean="0">
                        <a:latin typeface="Cambria Math"/>
                      </a:rPr>
                      <m:t>𝒚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33800"/>
                <a:ext cx="8229600" cy="1336648"/>
              </a:xfrm>
              <a:prstGeom prst="rect">
                <a:avLst/>
              </a:prstGeom>
              <a:blipFill rotWithShape="1">
                <a:blip r:embed="rId2"/>
                <a:stretch>
                  <a:fillRect l="-1852" t="-6393" b="-3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7200" y="5070448"/>
                <a:ext cx="8229600" cy="1337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/>
                  <a:t>Xác </a:t>
                </a:r>
                <a:r>
                  <a:rPr lang="en-US" sz="3200" b="1" dirty="0" err="1"/>
                  <a:t>suất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phát</a:t>
                </a:r>
                <a:r>
                  <a:rPr lang="en-US" sz="3200" b="1" dirty="0"/>
                  <a:t> 1 </a:t>
                </a:r>
                <a:r>
                  <a:rPr lang="en-US" sz="3200" b="1" dirty="0" err="1"/>
                  <a:t>nhưng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nhận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sai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là</a:t>
                </a:r>
                <a:r>
                  <a:rPr lang="en-US" sz="3200" b="1" dirty="0"/>
                  <a:t> </a:t>
                </a:r>
              </a:p>
              <a:p>
                <a:r>
                  <a:rPr lang="en-US" sz="3200" b="1" dirty="0" err="1"/>
                  <a:t>P</a:t>
                </a:r>
                <a:r>
                  <a:rPr lang="en-US" sz="3200" b="1" baseline="-25000" dirty="0" err="1"/>
                  <a:t>e</a:t>
                </a:r>
                <a:r>
                  <a:rPr lang="en-US" sz="3200" b="1" dirty="0"/>
                  <a:t>(1)=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1" i="1">
                            <a:latin typeface="Cambria Math"/>
                          </a:rPr>
                          <m:t>𝑨</m:t>
                        </m:r>
                        <m:r>
                          <a:rPr lang="en-US" sz="3200" b="1" i="1">
                            <a:latin typeface="Cambria Math"/>
                          </a:rPr>
                          <m:t>/</m:t>
                        </m:r>
                        <m:r>
                          <a:rPr lang="en-US" sz="3200" b="1" i="1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3200" b="1" i="1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sz="3200" b="1" i="1">
                                    <a:latin typeface="Cambria Math"/>
                                  </a:rPr>
                                  <m:t>𝝅</m:t>
                                </m:r>
                              </m:e>
                            </m:rad>
                            <m:r>
                              <a:rPr lang="en-US" sz="3200" b="1" i="1">
                                <a:latin typeface="Cambria Math"/>
                              </a:rPr>
                              <m:t>𝝈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3200" b="1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𝒚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>
                            <a:latin typeface="Cambria Math"/>
                          </a:rPr>
                          <m:t>/ </m:t>
                        </m:r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𝝈</m:t>
                            </m:r>
                            <m:r>
                              <a:rPr lang="en-US" sz="32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sz="3200" b="1" i="1">
                        <a:latin typeface="Cambria Math"/>
                      </a:rPr>
                      <m:t>𝒅</m:t>
                    </m:r>
                    <m:r>
                      <a:rPr lang="en-US" sz="3200" b="1" i="1" smtClean="0">
                        <a:latin typeface="Cambria Math"/>
                      </a:rPr>
                      <m:t>𝒚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70448"/>
                <a:ext cx="8229600" cy="1337226"/>
              </a:xfrm>
              <a:prstGeom prst="rect">
                <a:avLst/>
              </a:prstGeom>
              <a:blipFill rotWithShape="1">
                <a:blip r:embed="rId3"/>
                <a:stretch>
                  <a:fillRect l="-1852" t="-6393"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85800"/>
            <a:ext cx="5700215" cy="287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74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066800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Xác</a:t>
            </a:r>
            <a:r>
              <a:rPr lang="en-US" sz="2800" b="1" dirty="0"/>
              <a:t> </a:t>
            </a:r>
            <a:r>
              <a:rPr lang="en-US" sz="2800" b="1" dirty="0" err="1"/>
              <a:t>suất</a:t>
            </a:r>
            <a:r>
              <a:rPr lang="en-US" sz="2800" b="1" dirty="0"/>
              <a:t> </a:t>
            </a:r>
            <a:r>
              <a:rPr lang="en-US" sz="2800" b="1" dirty="0" err="1"/>
              <a:t>lỗi</a:t>
            </a:r>
            <a:r>
              <a:rPr lang="en-US" sz="2800" b="1" dirty="0"/>
              <a:t> </a:t>
            </a:r>
            <a:r>
              <a:rPr lang="en-US" sz="2800" b="1" dirty="0" err="1"/>
              <a:t>bít</a:t>
            </a:r>
            <a:r>
              <a:rPr lang="en-US" sz="2800" b="1" dirty="0"/>
              <a:t> </a:t>
            </a:r>
            <a:r>
              <a:rPr lang="en-US" sz="2800" b="1" dirty="0" err="1"/>
              <a:t>trung</a:t>
            </a:r>
            <a:r>
              <a:rPr lang="en-US" sz="2800" b="1" dirty="0"/>
              <a:t> </a:t>
            </a:r>
            <a:r>
              <a:rPr lang="en-US" sz="2800" b="1" dirty="0" err="1"/>
              <a:t>bình</a:t>
            </a:r>
            <a:r>
              <a:rPr lang="en-US" sz="2800" b="1" dirty="0"/>
              <a:t> </a:t>
            </a:r>
            <a:r>
              <a:rPr lang="en-US" sz="2800" b="1" dirty="0" err="1"/>
              <a:t>là</a:t>
            </a:r>
            <a:r>
              <a:rPr lang="en-US" sz="2800" b="1" dirty="0"/>
              <a:t> :</a:t>
            </a:r>
          </a:p>
          <a:p>
            <a:r>
              <a:rPr lang="en-US" sz="2800" b="1" dirty="0" err="1"/>
              <a:t>P</a:t>
            </a:r>
            <a:r>
              <a:rPr lang="en-US" sz="2800" b="1" baseline="-25000" dirty="0" err="1"/>
              <a:t>b</a:t>
            </a:r>
            <a:r>
              <a:rPr lang="en-US" sz="2800" b="1" baseline="-25000" dirty="0"/>
              <a:t> </a:t>
            </a:r>
            <a:r>
              <a:rPr lang="en-US" sz="2800" b="1" dirty="0"/>
              <a:t>= </a:t>
            </a:r>
            <a:r>
              <a:rPr lang="en-US" sz="2800" b="1" dirty="0" err="1"/>
              <a:t>P</a:t>
            </a:r>
            <a:r>
              <a:rPr lang="en-US" sz="2800" b="1" baseline="-25000" dirty="0" err="1"/>
              <a:t>o</a:t>
            </a:r>
            <a:r>
              <a:rPr lang="en-US" sz="2800" b="1" dirty="0" err="1"/>
              <a:t>.P</a:t>
            </a:r>
            <a:r>
              <a:rPr lang="en-US" sz="2800" b="1" baseline="-25000" dirty="0" err="1"/>
              <a:t>e</a:t>
            </a:r>
            <a:r>
              <a:rPr lang="en-US" sz="2800" b="1" dirty="0"/>
              <a:t>(0)+P</a:t>
            </a:r>
            <a:r>
              <a:rPr lang="en-US" sz="2800" b="1" baseline="-25000" dirty="0"/>
              <a:t>1</a:t>
            </a:r>
            <a:r>
              <a:rPr lang="en-US" sz="2800" b="1" dirty="0"/>
              <a:t>.P</a:t>
            </a:r>
            <a:r>
              <a:rPr lang="en-US" sz="2800" b="1" baseline="-25000" dirty="0"/>
              <a:t>e</a:t>
            </a:r>
            <a:r>
              <a:rPr lang="en-US" sz="2800" b="1" dirty="0"/>
              <a:t>(1)  </a:t>
            </a:r>
            <a:r>
              <a:rPr lang="en-US" sz="2800" b="1" dirty="0" err="1"/>
              <a:t>Với</a:t>
            </a:r>
            <a:r>
              <a:rPr lang="en-US" sz="2800" b="1" dirty="0"/>
              <a:t> P</a:t>
            </a:r>
            <a:r>
              <a:rPr lang="en-US" sz="2800" b="1" baseline="-25000" dirty="0"/>
              <a:t>o</a:t>
            </a:r>
            <a:r>
              <a:rPr lang="en-US" sz="2800" b="1" dirty="0"/>
              <a:t>=P</a:t>
            </a:r>
            <a:r>
              <a:rPr lang="en-US" sz="2800" b="1" baseline="-25000" dirty="0"/>
              <a:t>1 </a:t>
            </a:r>
            <a:r>
              <a:rPr lang="en-US" sz="2800" b="1" dirty="0"/>
              <a:t>= 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2227400"/>
                <a:ext cx="8229600" cy="1820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P</a:t>
                </a:r>
                <a:r>
                  <a:rPr lang="en-US" sz="2800" b="1" baseline="-25000" dirty="0" err="1"/>
                  <a:t>b</a:t>
                </a:r>
                <a:r>
                  <a:rPr lang="en-US" sz="2800" b="1" baseline="-25000" dirty="0"/>
                  <a:t> </a:t>
                </a:r>
                <a:r>
                  <a:rPr lang="en-US" sz="2800" b="1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0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800" b="1" i="0" smtClean="0">
                        <a:latin typeface="Cambria Math"/>
                      </a:rPr>
                      <m:t>.</m:t>
                    </m:r>
                    <m:nary>
                      <m:naryPr>
                        <m:limLoc m:val="subSup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1" i="1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sz="2800" b="1" i="1">
                            <a:latin typeface="Cambria Math"/>
                          </a:rPr>
                          <m:t>𝑨</m:t>
                        </m:r>
                        <m:r>
                          <a:rPr lang="en-US" sz="2800" b="1" i="1">
                            <a:latin typeface="Cambria Math"/>
                          </a:rPr>
                          <m:t>/</m:t>
                        </m:r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</m:sup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𝝅</m:t>
                                </m:r>
                              </m:e>
                            </m:rad>
                            <m:r>
                              <a:rPr lang="en-US" sz="2800" b="1" i="1">
                                <a:latin typeface="Cambria Math"/>
                              </a:rPr>
                              <m:t>𝝈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𝒚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𝑨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>
                            <a:latin typeface="Cambria Math"/>
                          </a:rPr>
                          <m:t>/ 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𝝈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sz="2800" b="1" i="1">
                        <a:latin typeface="Cambria Math"/>
                      </a:rPr>
                      <m:t>𝒅𝒕</m:t>
                    </m:r>
                    <m:r>
                      <a:rPr lang="en-US" sz="2800" b="1" i="1" smtClean="0">
                        <a:latin typeface="Cambria Math"/>
                      </a:rPr>
                      <m:t> </m:t>
                    </m:r>
                  </m:oMath>
                </a14:m>
                <a:endParaRPr lang="en-US" sz="2800" b="1" dirty="0"/>
              </a:p>
              <a:p>
                <a:r>
                  <a:rPr lang="en-US" sz="2800" b="1" dirty="0"/>
                  <a:t>      + ½ .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1" i="1">
                            <a:latin typeface="Cambria Math"/>
                          </a:rPr>
                          <m:t>𝑨</m:t>
                        </m:r>
                        <m:r>
                          <a:rPr lang="en-US" sz="2800" b="1" i="1">
                            <a:latin typeface="Cambria Math"/>
                          </a:rPr>
                          <m:t>/</m:t>
                        </m:r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sz="2800" b="1" i="1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𝝅</m:t>
                                </m:r>
                              </m:e>
                            </m:rad>
                            <m:r>
                              <a:rPr lang="en-US" sz="2800" b="1" i="1">
                                <a:latin typeface="Cambria Math"/>
                              </a:rPr>
                              <m:t>𝝈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𝒚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>
                            <a:latin typeface="Cambria Math"/>
                          </a:rPr>
                          <m:t>/ </m:t>
                        </m:r>
                        <m:r>
                          <a:rPr lang="en-US" sz="2800" b="1" i="1" smtClean="0">
                            <a:latin typeface="Cambria Math"/>
                          </a:rPr>
                          <m:t>𝟐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𝝈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sz="2800" b="1" i="1">
                        <a:latin typeface="Cambria Math"/>
                      </a:rPr>
                      <m:t>𝒅𝒕</m:t>
                    </m:r>
                  </m:oMath>
                </a14:m>
                <a:endParaRPr lang="en-US" sz="2800" b="1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27400"/>
                <a:ext cx="8229600" cy="1820242"/>
              </a:xfrm>
              <a:prstGeom prst="rect">
                <a:avLst/>
              </a:prstGeom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7200" y="3733800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err="1"/>
              <a:t>Đặt</a:t>
            </a:r>
            <a:r>
              <a:rPr lang="en-US" sz="2800" b="1" dirty="0"/>
              <a:t> y/σ = z </a:t>
            </a:r>
          </a:p>
          <a:p>
            <a:r>
              <a:rPr lang="en-US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4514685"/>
                <a:ext cx="5255028" cy="735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b</a:t>
                </a:r>
                <a:r>
                  <a:rPr lang="en-US" sz="2800" b="1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1" i="1">
                            <a:latin typeface="Cambria Math"/>
                          </a:rPr>
                          <m:t>𝑨</m:t>
                        </m:r>
                        <m:r>
                          <a:rPr lang="en-US" sz="2800" b="1" i="1">
                            <a:latin typeface="Cambria Math"/>
                          </a:rPr>
                          <m:t>/</m:t>
                        </m:r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  <m:r>
                          <a:rPr lang="en-US" sz="2800" b="1" i="1">
                            <a:latin typeface="Cambria Math"/>
                          </a:rPr>
                          <m:t>𝝈</m:t>
                        </m:r>
                      </m:sub>
                      <m:sup>
                        <m:r>
                          <a:rPr lang="en-US" sz="2800" b="1" i="1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𝝅</m:t>
                                </m:r>
                              </m:e>
                            </m:rad>
                          </m:den>
                        </m:f>
                      </m:e>
                    </m:nary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2800" b="1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800" b="1" i="1">
                            <a:latin typeface="Cambria Math"/>
                          </a:rPr>
                          <m:t>/ </m:t>
                        </m:r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800" b="1" i="1">
                        <a:latin typeface="Cambria Math"/>
                      </a:rPr>
                      <m:t>𝒅</m:t>
                    </m:r>
                    <m:r>
                      <a:rPr lang="en-US" sz="28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en-US" sz="2800" b="1" dirty="0"/>
                  <a:t>= Q(A/2σ)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14685"/>
                <a:ext cx="5255028" cy="735009"/>
              </a:xfrm>
              <a:prstGeom prst="rect">
                <a:avLst/>
              </a:prstGeom>
              <a:blipFill rotWithShape="1">
                <a:blip r:embed="rId3"/>
                <a:stretch>
                  <a:fillRect l="-2320" r="-23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5791200"/>
                <a:ext cx="6820713" cy="563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 err="1"/>
                  <a:t>Với</a:t>
                </a:r>
                <a:r>
                  <a:rPr lang="en-US" sz="2800" b="1" dirty="0"/>
                  <a:t> A/σ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>
                            <a:latin typeface="Cambria Math"/>
                          </a:rPr>
                          <m:t>𝑺𝑵𝑹</m:t>
                        </m:r>
                      </m:e>
                    </m:rad>
                  </m:oMath>
                </a14:m>
                <a:r>
                  <a:rPr lang="en-US" sz="2800" b="1" dirty="0"/>
                  <a:t> ta </a:t>
                </a:r>
                <a:r>
                  <a:rPr lang="en-US" sz="2800" b="1" dirty="0" err="1"/>
                  <a:t>có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e</a:t>
                </a:r>
                <a:r>
                  <a:rPr lang="en-US" sz="2800" b="1" baseline="-25000" dirty="0"/>
                  <a:t> </a:t>
                </a:r>
                <a:r>
                  <a:rPr lang="en-US" sz="2800" b="1" dirty="0"/>
                  <a:t>= Q(1,58) = 0,0571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91200"/>
                <a:ext cx="6820713" cy="563744"/>
              </a:xfrm>
              <a:prstGeom prst="rect">
                <a:avLst/>
              </a:prstGeom>
              <a:blipFill rotWithShape="1">
                <a:blip r:embed="rId4"/>
                <a:stretch>
                  <a:fillRect l="-1787" t="-3261" r="-715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33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14400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BT 30:</a:t>
            </a:r>
          </a:p>
          <a:p>
            <a:r>
              <a:rPr lang="en-US" sz="2800" b="1" dirty="0"/>
              <a:t>Cho </a:t>
            </a:r>
            <a:r>
              <a:rPr lang="en-US" sz="2800" b="1" dirty="0" err="1"/>
              <a:t>một</a:t>
            </a:r>
            <a:r>
              <a:rPr lang="en-US" sz="2800" b="1" dirty="0"/>
              <a:t> </a:t>
            </a:r>
            <a:r>
              <a:rPr lang="en-US" sz="2800" b="1" dirty="0" err="1"/>
              <a:t>tín</a:t>
            </a:r>
            <a:r>
              <a:rPr lang="en-US" sz="2800" b="1" dirty="0"/>
              <a:t> </a:t>
            </a:r>
            <a:r>
              <a:rPr lang="en-US" sz="2800" b="1" dirty="0" err="1"/>
              <a:t>hiệu</a:t>
            </a:r>
            <a:r>
              <a:rPr lang="en-US" sz="2800" b="1" dirty="0"/>
              <a:t> </a:t>
            </a:r>
            <a:r>
              <a:rPr lang="en-US" sz="2800" b="1" dirty="0" err="1"/>
              <a:t>bốn</a:t>
            </a:r>
            <a:r>
              <a:rPr lang="en-US" sz="2800" b="1" dirty="0"/>
              <a:t> </a:t>
            </a:r>
            <a:r>
              <a:rPr lang="en-US" sz="2800" b="1" dirty="0" err="1"/>
              <a:t>mức</a:t>
            </a:r>
            <a:r>
              <a:rPr lang="en-US" sz="2800" b="1" dirty="0"/>
              <a:t> </a:t>
            </a:r>
            <a:r>
              <a:rPr lang="en-US" sz="2800" b="1" dirty="0" err="1"/>
              <a:t>si</a:t>
            </a:r>
            <a:r>
              <a:rPr lang="en-US" sz="2800" b="1" dirty="0"/>
              <a:t>={-3a/2, -a/2, a/2, 3a/2}, i=1, 2, 3, 4 </a:t>
            </a:r>
            <a:r>
              <a:rPr lang="en-US" sz="2800" b="1" dirty="0" err="1"/>
              <a:t>với</a:t>
            </a:r>
            <a:r>
              <a:rPr lang="en-US" sz="2800" b="1" dirty="0"/>
              <a:t> </a:t>
            </a:r>
            <a:r>
              <a:rPr lang="en-US" sz="2800" b="1" dirty="0" err="1"/>
              <a:t>thời</a:t>
            </a:r>
            <a:r>
              <a:rPr lang="en-US" sz="2800" b="1" dirty="0"/>
              <a:t> </a:t>
            </a:r>
            <a:r>
              <a:rPr lang="en-US" sz="2800" b="1" dirty="0" err="1"/>
              <a:t>gian</a:t>
            </a:r>
            <a:r>
              <a:rPr lang="en-US" sz="2800" b="1" dirty="0"/>
              <a:t> </a:t>
            </a:r>
            <a:r>
              <a:rPr lang="en-US" sz="2800" b="1" dirty="0" err="1"/>
              <a:t>truyền</a:t>
            </a:r>
            <a:r>
              <a:rPr lang="en-US" sz="2800" b="1" dirty="0"/>
              <a:t> </a:t>
            </a:r>
            <a:r>
              <a:rPr lang="en-US" sz="2800" b="1" dirty="0" err="1"/>
              <a:t>mỗi</a:t>
            </a:r>
            <a:r>
              <a:rPr lang="en-US" sz="2800" b="1" dirty="0"/>
              <a:t> </a:t>
            </a:r>
            <a:r>
              <a:rPr lang="en-US" sz="2800" b="1" dirty="0" err="1"/>
              <a:t>mức</a:t>
            </a:r>
            <a:r>
              <a:rPr lang="en-US" sz="2800" b="1" dirty="0"/>
              <a:t> </a:t>
            </a:r>
            <a:r>
              <a:rPr lang="en-US" sz="2800" b="1" dirty="0" err="1"/>
              <a:t>là</a:t>
            </a:r>
            <a:r>
              <a:rPr lang="en-US" sz="2800" b="1" dirty="0"/>
              <a:t> T. </a:t>
            </a:r>
            <a:r>
              <a:rPr lang="en-US" sz="2800" b="1" dirty="0" err="1"/>
              <a:t>Giả</a:t>
            </a:r>
            <a:r>
              <a:rPr lang="en-US" sz="2800" b="1" dirty="0"/>
              <a:t> </a:t>
            </a:r>
            <a:r>
              <a:rPr lang="en-US" sz="2800" b="1" dirty="0" err="1"/>
              <a:t>sử</a:t>
            </a:r>
            <a:r>
              <a:rPr lang="en-US" sz="2800" b="1" dirty="0"/>
              <a:t> </a:t>
            </a:r>
            <a:r>
              <a:rPr lang="en-US" sz="2800" b="1" dirty="0" err="1"/>
              <a:t>mỗi</a:t>
            </a:r>
            <a:r>
              <a:rPr lang="en-US" sz="2800" b="1" dirty="0"/>
              <a:t> </a:t>
            </a:r>
            <a:r>
              <a:rPr lang="en-US" sz="2800" b="1" dirty="0" err="1"/>
              <a:t>mức</a:t>
            </a:r>
            <a:r>
              <a:rPr lang="en-US" sz="2800" b="1" dirty="0"/>
              <a:t> </a:t>
            </a:r>
            <a:r>
              <a:rPr lang="en-US" sz="2800" b="1" dirty="0" err="1"/>
              <a:t>của</a:t>
            </a:r>
            <a:r>
              <a:rPr lang="en-US" sz="2800" b="1" dirty="0"/>
              <a:t> </a:t>
            </a:r>
            <a:r>
              <a:rPr lang="en-US" sz="2800" b="1" dirty="0" err="1"/>
              <a:t>tín</a:t>
            </a:r>
            <a:r>
              <a:rPr lang="en-US" sz="2800" b="1" dirty="0"/>
              <a:t> </a:t>
            </a:r>
            <a:r>
              <a:rPr lang="en-US" sz="2800" b="1" dirty="0" err="1"/>
              <a:t>hiệu</a:t>
            </a:r>
            <a:r>
              <a:rPr lang="en-US" sz="2800" b="1" dirty="0"/>
              <a:t> </a:t>
            </a:r>
            <a:r>
              <a:rPr lang="en-US" sz="2800" b="1" dirty="0" err="1"/>
              <a:t>s</a:t>
            </a:r>
            <a:r>
              <a:rPr lang="en-US" sz="2800" b="1" baseline="-25000" dirty="0" err="1"/>
              <a:t>i</a:t>
            </a:r>
            <a:r>
              <a:rPr lang="en-US" sz="2800" b="1" dirty="0"/>
              <a:t> </a:t>
            </a:r>
            <a:r>
              <a:rPr lang="en-US" sz="2800" b="1" dirty="0" err="1"/>
              <a:t>truyền</a:t>
            </a:r>
            <a:r>
              <a:rPr lang="en-US" sz="2800" b="1" dirty="0"/>
              <a:t> </a:t>
            </a:r>
            <a:r>
              <a:rPr lang="en-US" sz="2800" b="1" dirty="0" err="1"/>
              <a:t>hai</a:t>
            </a:r>
            <a:r>
              <a:rPr lang="en-US" sz="2800" b="1" dirty="0"/>
              <a:t> bit </a:t>
            </a:r>
            <a:r>
              <a:rPr lang="en-US" sz="2800" b="1" dirty="0" err="1"/>
              <a:t>tương</a:t>
            </a:r>
            <a:r>
              <a:rPr lang="en-US" sz="2800" b="1" dirty="0"/>
              <a:t> </a:t>
            </a:r>
            <a:r>
              <a:rPr lang="en-US" sz="2800" b="1" dirty="0" err="1"/>
              <a:t>ứng</a:t>
            </a:r>
            <a:r>
              <a:rPr lang="en-US" sz="2800" b="1" dirty="0"/>
              <a:t> </a:t>
            </a:r>
            <a:r>
              <a:rPr lang="en-US" sz="2800" b="1" dirty="0" err="1"/>
              <a:t>như</a:t>
            </a:r>
            <a:r>
              <a:rPr lang="en-US" sz="2800" b="1" dirty="0"/>
              <a:t> </a:t>
            </a:r>
            <a:r>
              <a:rPr lang="en-US" sz="2800" b="1" dirty="0" err="1"/>
              <a:t>sau</a:t>
            </a:r>
            <a:r>
              <a:rPr lang="en-US" sz="2800" b="1" dirty="0"/>
              <a:t> {00,01,11,10}.  a)  </a:t>
            </a:r>
            <a:r>
              <a:rPr lang="en-US" sz="2800" b="1" dirty="0" err="1"/>
              <a:t>Tìm</a:t>
            </a:r>
            <a:r>
              <a:rPr lang="en-US" sz="2800" b="1" dirty="0"/>
              <a:t> </a:t>
            </a:r>
            <a:r>
              <a:rPr lang="en-US" sz="2800" b="1" dirty="0" err="1"/>
              <a:t>vectơ</a:t>
            </a:r>
            <a:r>
              <a:rPr lang="en-US" sz="2800" b="1" dirty="0"/>
              <a:t> </a:t>
            </a:r>
            <a:r>
              <a:rPr lang="en-US" sz="2800" b="1" dirty="0" err="1"/>
              <a:t>đơn</a:t>
            </a:r>
            <a:r>
              <a:rPr lang="en-US" sz="2800" b="1" dirty="0"/>
              <a:t> </a:t>
            </a:r>
            <a:r>
              <a:rPr lang="en-US" sz="2800" b="1" dirty="0" err="1"/>
              <a:t>vị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biểu</a:t>
            </a:r>
            <a:r>
              <a:rPr lang="en-US" sz="2800" b="1" dirty="0"/>
              <a:t> </a:t>
            </a:r>
            <a:r>
              <a:rPr lang="en-US" sz="2800" b="1" dirty="0" err="1"/>
              <a:t>diễn</a:t>
            </a:r>
            <a:r>
              <a:rPr lang="en-US" sz="2800" b="1" dirty="0"/>
              <a:t> </a:t>
            </a:r>
            <a:r>
              <a:rPr lang="en-US" sz="2800" b="1" dirty="0" err="1"/>
              <a:t>tín</a:t>
            </a:r>
            <a:r>
              <a:rPr lang="en-US" sz="2800" b="1" dirty="0"/>
              <a:t> </a:t>
            </a:r>
            <a:r>
              <a:rPr lang="en-US" sz="2800" b="1" dirty="0" err="1"/>
              <a:t>hiệu</a:t>
            </a:r>
            <a:r>
              <a:rPr lang="en-US" sz="2800" b="1" dirty="0"/>
              <a:t> </a:t>
            </a:r>
            <a:r>
              <a:rPr lang="en-US" sz="2800" b="1" dirty="0" err="1"/>
              <a:t>trong</a:t>
            </a:r>
            <a:r>
              <a:rPr lang="en-US" sz="2800" b="1" dirty="0"/>
              <a:t> </a:t>
            </a:r>
            <a:r>
              <a:rPr lang="en-US" sz="2800" b="1" dirty="0" err="1"/>
              <a:t>không</a:t>
            </a:r>
            <a:r>
              <a:rPr lang="en-US" sz="2800" b="1" dirty="0"/>
              <a:t> </a:t>
            </a:r>
            <a:r>
              <a:rPr lang="en-US" sz="2800" b="1" dirty="0" err="1"/>
              <a:t>gian</a:t>
            </a:r>
            <a:r>
              <a:rPr lang="en-US" sz="2800" b="1" dirty="0"/>
              <a:t> </a:t>
            </a:r>
            <a:r>
              <a:rPr lang="en-US" sz="2800" b="1" dirty="0" err="1"/>
              <a:t>tín</a:t>
            </a:r>
            <a:r>
              <a:rPr lang="en-US" sz="2800" b="1" dirty="0"/>
              <a:t> </a:t>
            </a:r>
            <a:r>
              <a:rPr lang="en-US" sz="2800" b="1" dirty="0" err="1"/>
              <a:t>hiệu</a:t>
            </a:r>
            <a:r>
              <a:rPr lang="en-US" sz="2800" b="1" dirty="0"/>
              <a:t>.</a:t>
            </a:r>
          </a:p>
          <a:p>
            <a:r>
              <a:rPr lang="en-US" sz="2800" b="1" dirty="0"/>
              <a:t>b)  </a:t>
            </a:r>
            <a:r>
              <a:rPr lang="en-US" sz="2800" b="1" dirty="0" err="1"/>
              <a:t>Tìm</a:t>
            </a:r>
            <a:r>
              <a:rPr lang="en-US" sz="2800" b="1" dirty="0"/>
              <a:t> </a:t>
            </a:r>
            <a:r>
              <a:rPr lang="en-US" sz="2800" b="1" dirty="0" err="1"/>
              <a:t>xác</a:t>
            </a:r>
            <a:r>
              <a:rPr lang="en-US" sz="2800" b="1" dirty="0"/>
              <a:t> </a:t>
            </a:r>
            <a:r>
              <a:rPr lang="en-US" sz="2800" b="1" dirty="0" err="1"/>
              <a:t>suất</a:t>
            </a:r>
            <a:r>
              <a:rPr lang="en-US" sz="2800" b="1" dirty="0"/>
              <a:t> </a:t>
            </a:r>
            <a:r>
              <a:rPr lang="en-US" sz="2800" b="1" dirty="0" err="1"/>
              <a:t>có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kiện</a:t>
            </a:r>
            <a:r>
              <a:rPr lang="en-US" sz="2800" b="1" dirty="0"/>
              <a:t> </a:t>
            </a:r>
            <a:r>
              <a:rPr lang="en-US" sz="2800" b="1" dirty="0" err="1"/>
              <a:t>thu</a:t>
            </a:r>
            <a:r>
              <a:rPr lang="en-US" sz="2800" b="1" dirty="0"/>
              <a:t> </a:t>
            </a:r>
            <a:r>
              <a:rPr lang="en-US" sz="2800" b="1" dirty="0" err="1"/>
              <a:t>sai</a:t>
            </a:r>
            <a:r>
              <a:rPr lang="en-US" sz="2800" b="1" dirty="0"/>
              <a:t> </a:t>
            </a:r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cặp</a:t>
            </a:r>
            <a:r>
              <a:rPr lang="en-US" sz="2800" b="1" dirty="0"/>
              <a:t> bit: 00;01;11;10.</a:t>
            </a:r>
          </a:p>
          <a:p>
            <a:r>
              <a:rPr lang="en-US" sz="2800" b="1" dirty="0"/>
              <a:t>c)  </a:t>
            </a:r>
            <a:r>
              <a:rPr lang="en-US" sz="2800" b="1" dirty="0" err="1"/>
              <a:t>Giả</a:t>
            </a:r>
            <a:r>
              <a:rPr lang="en-US" sz="2800" b="1" dirty="0"/>
              <a:t> </a:t>
            </a:r>
            <a:r>
              <a:rPr lang="en-US" sz="2800" b="1" dirty="0" err="1"/>
              <a:t>sử</a:t>
            </a:r>
            <a:r>
              <a:rPr lang="en-US" sz="2800" b="1" dirty="0"/>
              <a:t> </a:t>
            </a:r>
            <a:r>
              <a:rPr lang="en-US" sz="2800" b="1" dirty="0" err="1"/>
              <a:t>xác</a:t>
            </a:r>
            <a:r>
              <a:rPr lang="en-US" sz="2800" b="1" dirty="0"/>
              <a:t> </a:t>
            </a:r>
            <a:r>
              <a:rPr lang="en-US" sz="2800" b="1" dirty="0" err="1"/>
              <a:t>suất</a:t>
            </a:r>
            <a:r>
              <a:rPr lang="en-US" sz="2800" b="1" dirty="0"/>
              <a:t> </a:t>
            </a:r>
            <a:r>
              <a:rPr lang="en-US" sz="2800" b="1" dirty="0" err="1"/>
              <a:t>truyền</a:t>
            </a:r>
            <a:r>
              <a:rPr lang="en-US" sz="2800" b="1" dirty="0"/>
              <a:t> </a:t>
            </a:r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mức</a:t>
            </a:r>
            <a:r>
              <a:rPr lang="en-US" sz="2800" b="1" dirty="0"/>
              <a:t> </a:t>
            </a:r>
            <a:r>
              <a:rPr lang="en-US" sz="2800" b="1" dirty="0" err="1"/>
              <a:t>a</a:t>
            </a:r>
            <a:r>
              <a:rPr lang="en-US" sz="2800" b="1" baseline="-25000" dirty="0" err="1"/>
              <a:t>i</a:t>
            </a:r>
            <a:r>
              <a:rPr lang="en-US" sz="2800" b="1" dirty="0"/>
              <a:t> </a:t>
            </a:r>
            <a:r>
              <a:rPr lang="en-US" sz="2800" b="1" dirty="0" err="1"/>
              <a:t>là</a:t>
            </a:r>
            <a:r>
              <a:rPr lang="en-US" sz="2800" b="1" dirty="0"/>
              <a:t> </a:t>
            </a:r>
            <a:r>
              <a:rPr lang="en-US" sz="2800" b="1" dirty="0" err="1"/>
              <a:t>như</a:t>
            </a:r>
            <a:r>
              <a:rPr lang="en-US" sz="2800" b="1" dirty="0"/>
              <a:t> </a:t>
            </a:r>
            <a:r>
              <a:rPr lang="en-US" sz="2800" b="1" dirty="0" err="1"/>
              <a:t>nhau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bằng</a:t>
            </a:r>
            <a:r>
              <a:rPr lang="en-US" sz="2800" b="1" dirty="0"/>
              <a:t> 1/4. </a:t>
            </a:r>
            <a:r>
              <a:rPr lang="en-US" sz="2800" b="1" dirty="0" err="1"/>
              <a:t>Tìm</a:t>
            </a:r>
            <a:r>
              <a:rPr lang="en-US" sz="2800" b="1" dirty="0"/>
              <a:t> </a:t>
            </a:r>
            <a:r>
              <a:rPr lang="en-US" sz="2800" b="1" dirty="0" err="1"/>
              <a:t>xác</a:t>
            </a:r>
            <a:r>
              <a:rPr lang="en-US" sz="2800" b="1" dirty="0"/>
              <a:t> </a:t>
            </a:r>
            <a:r>
              <a:rPr lang="en-US" sz="2800" b="1" dirty="0" err="1"/>
              <a:t>suất</a:t>
            </a:r>
            <a:r>
              <a:rPr lang="en-US" sz="2800" b="1" dirty="0"/>
              <a:t> </a:t>
            </a:r>
            <a:r>
              <a:rPr lang="en-US" sz="2800" b="1" dirty="0" err="1"/>
              <a:t>lỗi</a:t>
            </a:r>
            <a:r>
              <a:rPr lang="en-US" sz="2800" b="1" dirty="0"/>
              <a:t> </a:t>
            </a:r>
            <a:r>
              <a:rPr lang="en-US" sz="2800" b="1" dirty="0" err="1"/>
              <a:t>ký</a:t>
            </a:r>
            <a:r>
              <a:rPr lang="en-US" sz="2800" b="1" dirty="0"/>
              <a:t> </a:t>
            </a:r>
            <a:r>
              <a:rPr lang="en-US" sz="2800" b="1" dirty="0" err="1"/>
              <a:t>hiệu</a:t>
            </a:r>
            <a:r>
              <a:rPr lang="en-US" sz="2800" b="1" dirty="0"/>
              <a:t> </a:t>
            </a:r>
            <a:r>
              <a:rPr lang="en-US" sz="2800" b="1" dirty="0" err="1"/>
              <a:t>trung</a:t>
            </a:r>
            <a:r>
              <a:rPr lang="en-US" sz="2800" b="1" dirty="0"/>
              <a:t> </a:t>
            </a:r>
            <a:r>
              <a:rPr lang="en-US" sz="2800" b="1" dirty="0" err="1"/>
              <a:t>bình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0872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69710" y="3598291"/>
                <a:ext cx="8229600" cy="15033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Vector </a:t>
                </a:r>
                <a:r>
                  <a:rPr lang="en-US" sz="2800" b="1" dirty="0" err="1"/>
                  <a:t>đơn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vị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được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xác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định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như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sau</a:t>
                </a:r>
                <a:r>
                  <a:rPr lang="en-US" sz="2800" b="1" dirty="0"/>
                  <a:t> :                                                                                                                              </a:t>
                </a:r>
              </a:p>
              <a:p>
                <a:r>
                  <a:rPr lang="en-US" sz="2800" b="1" dirty="0"/>
                  <a:t>Φ1(t)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𝒂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 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b="1" dirty="0"/>
                  <a:t> 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latin typeface="Cambria Math"/>
                          </a:rPr>
                          <m:t>𝟑</m:t>
                        </m:r>
                        <m:r>
                          <a:rPr lang="en-US" sz="2800" b="1" i="1">
                            <a:latin typeface="Cambria Math"/>
                          </a:rPr>
                          <m:t>𝒂</m:t>
                        </m:r>
                        <m:r>
                          <a:rPr lang="en-US" sz="2800" b="1" i="1">
                            <a:latin typeface="Cambria Math"/>
                          </a:rPr>
                          <m:t>/</m:t>
                        </m:r>
                        <m:r>
                          <a:rPr lang="en-US" sz="2800" b="1" i="1">
                            <a:latin typeface="Cambria Math"/>
                          </a:rPr>
                          <m:t>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limLoc m:val="subSup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sz="2800" b="1" i="1">
                                    <a:latin typeface="Cambria Math"/>
                                  </a:rPr>
                                  <m:t>𝑻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(−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𝟑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𝒂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/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𝟐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800" b="1" i="1">
                                    <a:latin typeface="Cambria Math"/>
                                  </a:rPr>
                                  <m:t>𝒅𝒕</m:t>
                                </m:r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en-US" sz="2800" b="1" dirty="0"/>
                  <a:t> =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>
                            <a:latin typeface="Cambria Math"/>
                          </a:rPr>
                          <m:t>𝑻</m:t>
                        </m:r>
                      </m:e>
                    </m:rad>
                  </m:oMath>
                </a14:m>
                <a:r>
                  <a:rPr lang="en-US" sz="2800" b="1" dirty="0"/>
                  <a:t>                                                                                               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10" y="3598291"/>
                <a:ext cx="8229600" cy="1503360"/>
              </a:xfrm>
              <a:prstGeom prst="rect">
                <a:avLst/>
              </a:prstGeom>
              <a:blipFill rotWithShape="1">
                <a:blip r:embed="rId2"/>
                <a:stretch>
                  <a:fillRect l="-1481" t="-4049" r="-10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69710" y="213360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Nhận</a:t>
            </a:r>
            <a:r>
              <a:rPr lang="en-US" sz="2800" b="1" dirty="0"/>
              <a:t> </a:t>
            </a:r>
            <a:r>
              <a:rPr lang="en-US" sz="2800" b="1" dirty="0" err="1"/>
              <a:t>thấy</a:t>
            </a:r>
            <a:r>
              <a:rPr lang="en-US" sz="2800" b="1" dirty="0"/>
              <a:t> </a:t>
            </a:r>
            <a:r>
              <a:rPr lang="en-US" sz="2800" b="1" dirty="0" err="1"/>
              <a:t>đây</a:t>
            </a:r>
            <a:r>
              <a:rPr lang="en-US" sz="2800" b="1" dirty="0"/>
              <a:t> </a:t>
            </a:r>
            <a:r>
              <a:rPr lang="en-US" sz="2800" b="1" dirty="0" err="1"/>
              <a:t>là</a:t>
            </a:r>
            <a:r>
              <a:rPr lang="en-US" sz="2800" b="1" dirty="0"/>
              <a:t> </a:t>
            </a:r>
            <a:r>
              <a:rPr lang="en-US" sz="2800" b="1" dirty="0" err="1"/>
              <a:t>tín</a:t>
            </a:r>
            <a:r>
              <a:rPr lang="en-US" sz="2800" b="1" dirty="0"/>
              <a:t> </a:t>
            </a:r>
            <a:r>
              <a:rPr lang="en-US" sz="2800" b="1" dirty="0" err="1"/>
              <a:t>hiệu</a:t>
            </a:r>
            <a:r>
              <a:rPr lang="en-US" sz="2800" b="1" dirty="0"/>
              <a:t> </a:t>
            </a:r>
            <a:r>
              <a:rPr lang="en-US" sz="2800" b="1" dirty="0" err="1"/>
              <a:t>sau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chế</a:t>
            </a:r>
            <a:r>
              <a:rPr lang="en-US" sz="2800" b="1" dirty="0"/>
              <a:t> </a:t>
            </a:r>
            <a:r>
              <a:rPr lang="en-US" sz="2800" b="1" dirty="0" err="1"/>
              <a:t>của</a:t>
            </a:r>
            <a:r>
              <a:rPr lang="en-US" sz="2800" b="1" dirty="0"/>
              <a:t> </a:t>
            </a:r>
            <a:r>
              <a:rPr lang="en-US" sz="2800" b="1" dirty="0" err="1"/>
              <a:t>phương</a:t>
            </a:r>
            <a:r>
              <a:rPr lang="en-US" sz="2800" b="1" dirty="0"/>
              <a:t> </a:t>
            </a:r>
            <a:r>
              <a:rPr lang="en-US" sz="2800" b="1" dirty="0" err="1"/>
              <a:t>pháp</a:t>
            </a:r>
            <a:r>
              <a:rPr lang="en-US" sz="2800" b="1" dirty="0"/>
              <a:t> 4-ASK : </a:t>
            </a:r>
            <a:r>
              <a:rPr lang="en-US" sz="2800" b="1" dirty="0" err="1"/>
              <a:t>có</a:t>
            </a:r>
            <a:r>
              <a:rPr lang="en-US" sz="2800" b="1" dirty="0"/>
              <a:t> 4 </a:t>
            </a:r>
            <a:r>
              <a:rPr lang="en-US" sz="2800" b="1" dirty="0" err="1"/>
              <a:t>mức</a:t>
            </a:r>
            <a:r>
              <a:rPr lang="en-US" sz="2800" b="1" dirty="0"/>
              <a:t> </a:t>
            </a:r>
            <a:r>
              <a:rPr lang="en-US" sz="2800" b="1" dirty="0" err="1"/>
              <a:t>biên</a:t>
            </a:r>
            <a:r>
              <a:rPr lang="en-US" sz="2800" b="1" dirty="0"/>
              <a:t> </a:t>
            </a:r>
            <a:r>
              <a:rPr lang="en-US" sz="2800" b="1" dirty="0" err="1"/>
              <a:t>độ</a:t>
            </a:r>
            <a:r>
              <a:rPr lang="en-US" sz="2800" b="1" dirty="0"/>
              <a:t> </a:t>
            </a:r>
            <a:r>
              <a:rPr lang="en-US" sz="2800" b="1" dirty="0" err="1"/>
              <a:t>được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chế</a:t>
            </a:r>
            <a:r>
              <a:rPr lang="en-US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728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632508"/>
                <a:ext cx="8229600" cy="1109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err="1"/>
                  <a:t>Tín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hiệu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trong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không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gian</a:t>
                </a:r>
                <a:r>
                  <a:rPr lang="en-US" sz="2800" b="1" dirty="0"/>
                  <a:t>  : </a:t>
                </a:r>
              </a:p>
              <a:p>
                <a:r>
                  <a:rPr lang="en-US" sz="2800" b="1" dirty="0"/>
                  <a:t>S</a:t>
                </a:r>
                <a:r>
                  <a:rPr lang="en-US" sz="2800" b="1" baseline="-25000" dirty="0"/>
                  <a:t>i1</a:t>
                </a:r>
                <a:r>
                  <a:rPr lang="en-US" sz="2800" b="1" dirty="0"/>
                  <a:t> 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1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sz="2800" b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sz="2800" b="1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800" b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</a:rPr>
                          <m:t>𝐭</m:t>
                        </m:r>
                        <m:r>
                          <a:rPr lang="en-US" sz="2800" b="1">
                            <a:latin typeface="Cambria Math"/>
                          </a:rPr>
                          <m:t>). </m:t>
                        </m:r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  <m:r>
                          <a:rPr lang="en-US" sz="2800" b="1">
                            <a:latin typeface="Cambria Math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𝑻</m:t>
                            </m:r>
                          </m:e>
                        </m:rad>
                        <m:r>
                          <a:rPr lang="en-US" sz="2800" b="1"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latin typeface="Cambria Math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sz="2800" b="1" dirty="0"/>
                  <a:t> = </a:t>
                </a:r>
                <a:r>
                  <a:rPr lang="en-US" sz="2800" b="1" dirty="0" err="1"/>
                  <a:t>a</a:t>
                </a:r>
                <a:r>
                  <a:rPr lang="en-US" sz="2800" b="1" baseline="-25000" dirty="0" err="1"/>
                  <a:t>i</a:t>
                </a:r>
                <a:r>
                  <a:rPr lang="en-US" sz="2800" b="1" dirty="0"/>
                  <a:t>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>
                            <a:latin typeface="Cambria Math"/>
                          </a:rPr>
                          <m:t>𝑻</m:t>
                        </m:r>
                      </m:e>
                    </m:rad>
                  </m:oMath>
                </a14:m>
                <a:r>
                  <a:rPr lang="en-US" sz="2800" b="1" dirty="0"/>
                  <a:t>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32508"/>
                <a:ext cx="8229600" cy="1109856"/>
              </a:xfrm>
              <a:prstGeom prst="rect">
                <a:avLst/>
              </a:prstGeom>
              <a:blipFill rotWithShape="1">
                <a:blip r:embed="rId2"/>
                <a:stretch>
                  <a:fillRect l="-1481" t="-5495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229600" cy="1716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38" y="3276600"/>
            <a:ext cx="8211261" cy="2931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00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4" y="327546"/>
            <a:ext cx="8229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3594" y="3985146"/>
                <a:ext cx="3668697" cy="9356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f(y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/00)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𝝅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𝑵𝒐</m:t>
                            </m:r>
                          </m:e>
                        </m:rad>
                      </m:den>
                    </m:f>
                    <m:r>
                      <a:rPr lang="en-US" sz="2400" b="1">
                        <a:latin typeface="Cambria Math"/>
                      </a:rPr>
                      <m:t>  . 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−(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𝟑</m:t>
                                    </m:r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𝒂</m:t>
                                    </m:r>
                                  </m:num>
                                  <m:den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𝟐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𝑻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sz="2400" b="1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>
                                <a:latin typeface="Cambria Math"/>
                              </a:rPr>
                              <m:t>𝑵𝒐</m:t>
                            </m:r>
                          </m:den>
                        </m:f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94" y="3985146"/>
                <a:ext cx="3668697" cy="935641"/>
              </a:xfrm>
              <a:prstGeom prst="rect">
                <a:avLst/>
              </a:prstGeom>
              <a:blipFill rotWithShape="1">
                <a:blip r:embed="rId3"/>
                <a:stretch>
                  <a:fillRect l="-2658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93594" y="5334000"/>
                <a:ext cx="3668697" cy="902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f(y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/01)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𝝅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𝑵𝒐</m:t>
                            </m:r>
                          </m:e>
                        </m:rad>
                      </m:den>
                    </m:f>
                    <m:r>
                      <a:rPr lang="en-US" sz="2400" b="1">
                        <a:latin typeface="Cambria Math"/>
                      </a:rPr>
                      <m:t>  . 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−(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𝒂</m:t>
                                    </m:r>
                                  </m:num>
                                  <m:den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𝟐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𝑻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sz="2400" b="1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1">
                                <a:latin typeface="Cambria Math"/>
                              </a:rPr>
                              <m:t>𝑵𝒐</m:t>
                            </m:r>
                          </m:den>
                        </m:f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94" y="5334000"/>
                <a:ext cx="3668697" cy="902042"/>
              </a:xfrm>
              <a:prstGeom prst="rect">
                <a:avLst/>
              </a:prstGeom>
              <a:blipFill rotWithShape="1">
                <a:blip r:embed="rId4"/>
                <a:stretch>
                  <a:fillRect l="-2658" b="-3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81600" y="3985146"/>
                <a:ext cx="3962400" cy="935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f(y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/11)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>
                            <a:latin typeface="Cambria Math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0">
                                <a:latin typeface="Cambria Math"/>
                              </a:rPr>
                              <m:t>𝛑</m:t>
                            </m:r>
                            <m:r>
                              <a:rPr lang="en-US" sz="2400" b="1" i="0">
                                <a:latin typeface="Cambria Math"/>
                              </a:rPr>
                              <m:t>𝐍𝐨</m:t>
                            </m:r>
                          </m:e>
                        </m:rad>
                      </m:den>
                    </m:f>
                    <m:r>
                      <a:rPr lang="en-US" sz="2400" b="1" i="0">
                        <a:latin typeface="Cambria Math"/>
                      </a:rPr>
                      <m:t>  . 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>
                            <a:latin typeface="Cambria Math"/>
                          </a:rPr>
                          <m:t>𝐞</m:t>
                        </m:r>
                      </m:e>
                      <m:sup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0">
                                    <a:latin typeface="Cambria Math"/>
                                  </a:rPr>
                                  <m:t>−(</m:t>
                                </m:r>
                                <m:r>
                                  <a:rPr lang="en-US" sz="2400" b="1" i="0">
                                    <a:latin typeface="Cambria Math"/>
                                  </a:rPr>
                                  <m:t>𝐲𝟏</m:t>
                                </m:r>
                                <m:r>
                                  <a:rPr lang="en-US" sz="2400" b="1" i="0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0">
                                        <a:latin typeface="Cambria Math"/>
                                      </a:rPr>
                                      <m:t>𝐚</m:t>
                                    </m:r>
                                  </m:num>
                                  <m:den>
                                    <m:r>
                                      <a:rPr lang="en-US" sz="2400" b="1" i="0">
                                        <a:latin typeface="Cambria Math"/>
                                      </a:rPr>
                                      <m:t>𝟐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1" i="0">
                                            <a:latin typeface="Cambria Math"/>
                                          </a:rPr>
                                          <m:t>𝐓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sz="2400" b="1" i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1" i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 i="0">
                                <a:latin typeface="Cambria Math"/>
                              </a:rPr>
                              <m:t>𝐍𝐨</m:t>
                            </m:r>
                          </m:den>
                        </m:f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985146"/>
                <a:ext cx="3962400" cy="935641"/>
              </a:xfrm>
              <a:prstGeom prst="rect">
                <a:avLst/>
              </a:prstGeom>
              <a:blipFill rotWithShape="1">
                <a:blip r:embed="rId5"/>
                <a:stretch>
                  <a:fillRect l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81600" y="5299609"/>
                <a:ext cx="3962400" cy="935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f(y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/10)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>
                            <a:latin typeface="Cambria Math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>
                                <a:latin typeface="Cambria Math"/>
                              </a:rPr>
                              <m:t>𝛑</m:t>
                            </m:r>
                            <m:r>
                              <a:rPr lang="en-US" sz="2400" b="1">
                                <a:latin typeface="Cambria Math"/>
                              </a:rPr>
                              <m:t>𝐍𝐨</m:t>
                            </m:r>
                          </m:e>
                        </m:rad>
                      </m:den>
                    </m:f>
                    <m:r>
                      <a:rPr lang="en-US" sz="2400" b="1">
                        <a:latin typeface="Cambria Math"/>
                      </a:rPr>
                      <m:t>  . 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/>
                          </a:rPr>
                          <m:t>𝐞</m:t>
                        </m:r>
                      </m:e>
                      <m:sup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>
                                    <a:latin typeface="Cambria Math"/>
                                  </a:rPr>
                                  <m:t>−(</m:t>
                                </m:r>
                                <m:r>
                                  <a:rPr lang="en-US" sz="2400" b="1">
                                    <a:latin typeface="Cambria Math"/>
                                  </a:rPr>
                                  <m:t>𝐲𝟏</m:t>
                                </m:r>
                                <m:r>
                                  <a:rPr lang="en-US" sz="2400" b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>
                                        <a:latin typeface="Cambria Math"/>
                                      </a:rPr>
                                      <m:t>𝟑𝐚</m:t>
                                    </m:r>
                                  </m:num>
                                  <m:den>
                                    <m:r>
                                      <a:rPr lang="en-US" sz="2400" b="1">
                                        <a:latin typeface="Cambria Math"/>
                                      </a:rPr>
                                      <m:t>𝟐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1">
                                            <a:latin typeface="Cambria Math"/>
                                          </a:rPr>
                                          <m:t>𝐓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sz="2400" b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1">
                                <a:latin typeface="Cambria Math"/>
                              </a:rPr>
                              <m:t>𝐍𝐨</m:t>
                            </m:r>
                          </m:den>
                        </m:f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299609"/>
                <a:ext cx="3962400" cy="935641"/>
              </a:xfrm>
              <a:prstGeom prst="rect">
                <a:avLst/>
              </a:prstGeom>
              <a:blipFill rotWithShape="1">
                <a:blip r:embed="rId6"/>
                <a:stretch>
                  <a:fillRect l="-2308" b="-3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42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73043"/>
            <a:ext cx="8229600" cy="30050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457200" y="4572000"/>
            <a:ext cx="6483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P</a:t>
            </a:r>
            <a:r>
              <a:rPr lang="en-US" sz="2800" b="1" baseline="-25000" dirty="0" err="1"/>
              <a:t>e</a:t>
            </a:r>
            <a:r>
              <a:rPr lang="en-US" sz="2800" b="1" dirty="0"/>
              <a:t>(00) = </a:t>
            </a:r>
            <a:r>
              <a:rPr lang="en-US" sz="2800" b="1" dirty="0" err="1"/>
              <a:t>P</a:t>
            </a:r>
            <a:r>
              <a:rPr lang="en-US" sz="2800" b="1" baseline="-25000" dirty="0" err="1"/>
              <a:t>e</a:t>
            </a:r>
            <a:r>
              <a:rPr lang="en-US" sz="2800" b="1" dirty="0"/>
              <a:t>(01/00) + </a:t>
            </a:r>
            <a:r>
              <a:rPr lang="en-US" sz="2800" b="1" dirty="0" err="1"/>
              <a:t>P</a:t>
            </a:r>
            <a:r>
              <a:rPr lang="en-US" sz="2800" b="1" baseline="-25000" dirty="0" err="1"/>
              <a:t>e</a:t>
            </a:r>
            <a:r>
              <a:rPr lang="en-US" sz="2800" b="1" dirty="0"/>
              <a:t>(11/00) + </a:t>
            </a:r>
            <a:r>
              <a:rPr lang="en-US" sz="2800" b="1" dirty="0" err="1"/>
              <a:t>P</a:t>
            </a:r>
            <a:r>
              <a:rPr lang="en-US" sz="2800" b="1" baseline="-25000" dirty="0" err="1"/>
              <a:t>e</a:t>
            </a:r>
            <a:r>
              <a:rPr lang="en-US" sz="2800" b="1" dirty="0"/>
              <a:t>(10/00)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886200"/>
            <a:ext cx="5724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Xác</a:t>
            </a:r>
            <a:r>
              <a:rPr lang="en-US" sz="2800" b="1" dirty="0"/>
              <a:t> </a:t>
            </a:r>
            <a:r>
              <a:rPr lang="en-US" sz="2800" b="1" dirty="0" err="1"/>
              <a:t>suất</a:t>
            </a:r>
            <a:r>
              <a:rPr lang="en-US" sz="2800" b="1" dirty="0"/>
              <a:t> </a:t>
            </a:r>
            <a:r>
              <a:rPr lang="en-US" sz="2800" b="1" dirty="0" err="1"/>
              <a:t>có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kiện</a:t>
            </a:r>
            <a:r>
              <a:rPr lang="en-US" sz="2800" b="1" dirty="0"/>
              <a:t> </a:t>
            </a:r>
            <a:r>
              <a:rPr lang="en-US" sz="2800" b="1" dirty="0" err="1"/>
              <a:t>thu</a:t>
            </a:r>
            <a:r>
              <a:rPr lang="en-US" sz="2800" b="1" dirty="0"/>
              <a:t> </a:t>
            </a:r>
            <a:r>
              <a:rPr lang="en-US" sz="2800" b="1" dirty="0" err="1"/>
              <a:t>sai</a:t>
            </a:r>
            <a:r>
              <a:rPr lang="en-US" sz="2800" b="1" dirty="0"/>
              <a:t> </a:t>
            </a:r>
            <a:r>
              <a:rPr lang="en-US" sz="2800" b="1" dirty="0" err="1"/>
              <a:t>bít</a:t>
            </a:r>
            <a:r>
              <a:rPr lang="en-US" sz="2800" b="1" dirty="0"/>
              <a:t> 00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5345373"/>
                <a:ext cx="8229600" cy="1172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/>
                  <a:t>Pe</a:t>
                </a:r>
                <a:r>
                  <a:rPr lang="en-US" sz="2800" b="1" dirty="0"/>
                  <a:t>(00) = </a:t>
                </a:r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e</a:t>
                </a:r>
                <a:r>
                  <a:rPr lang="en-US" sz="2800" b="1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1" i="1"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latin typeface="Cambria Math"/>
                          </a:rPr>
                          <m:t>𝒂</m:t>
                        </m:r>
                        <m:r>
                          <a:rPr lang="en-US" sz="2800" b="1" i="1">
                            <a:latin typeface="Cambria Math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𝑻</m:t>
                            </m:r>
                          </m:e>
                        </m:rad>
                      </m:sub>
                      <m:sup>
                        <m:r>
                          <a:rPr lang="en-US" sz="2800" b="1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𝝅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𝑵𝒐</m:t>
                                </m:r>
                              </m:e>
                            </m:rad>
                          </m:den>
                        </m:f>
                        <m:r>
                          <a:rPr lang="en-US" sz="2800" b="1">
                            <a:latin typeface="Cambria Math"/>
                          </a:rPr>
                          <m:t>  . 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−(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𝒚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𝟑</m:t>
                                        </m:r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num>
                                      <m:den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800" b="1" i="1">
                                                <a:latin typeface="Cambria Math"/>
                                              </a:rPr>
                                              <m:t>𝑻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1" i="1">
                                    <a:latin typeface="Cambria Math"/>
                                  </a:rPr>
                                  <m:t>𝑵𝒐</m:t>
                                </m:r>
                              </m:den>
                            </m:f>
                          </m:sup>
                        </m:sSup>
                        <m:r>
                          <a:rPr lang="en-US" sz="2800" b="1"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latin typeface="Cambria Math"/>
                          </a:rPr>
                          <m:t>𝒅𝒚</m:t>
                        </m:r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</m:e>
                    </m:nary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45373"/>
                <a:ext cx="8229600" cy="1172822"/>
              </a:xfrm>
              <a:prstGeom prst="rect">
                <a:avLst/>
              </a:prstGeom>
              <a:blipFill rotWithShape="1">
                <a:blip r:embed="rId3"/>
                <a:stretch>
                  <a:fillRect l="-1481" b="-3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057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762000"/>
                <a:ext cx="6858000" cy="642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err="1"/>
                  <a:t>Đặt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400" b="1" dirty="0"/>
                  <a:t> .(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𝒚</m:t>
                    </m:r>
                    <m:r>
                      <a:rPr lang="en-US" sz="2400" b="1" i="1" baseline="-25000">
                        <a:latin typeface="Cambria Math"/>
                      </a:rPr>
                      <m:t>𝟏</m:t>
                    </m:r>
                    <m:r>
                      <a:rPr lang="en-US" sz="2400" b="1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/>
                          </a:rPr>
                          <m:t>𝟑</m:t>
                        </m:r>
                        <m:r>
                          <a:rPr lang="en-US" sz="2400" b="1" i="1">
                            <a:latin typeface="Cambria Math"/>
                          </a:rPr>
                          <m:t>𝒂</m:t>
                        </m:r>
                      </m:num>
                      <m:den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𝑻</m:t>
                            </m:r>
                          </m:e>
                        </m:rad>
                      </m:den>
                    </m:f>
                    <m:r>
                      <a:rPr lang="en-US" sz="2400" b="1" i="1" smtClean="0">
                        <a:latin typeface="Cambria Math"/>
                      </a:rPr>
                      <m:t>  </m:t>
                    </m:r>
                    <m:r>
                      <a:rPr lang="en-US" sz="2400" b="1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 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/>
                              </a:rPr>
                              <m:t>𝒐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b="1" dirty="0"/>
                  <a:t> = z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62000"/>
                <a:ext cx="6858000" cy="642805"/>
              </a:xfrm>
              <a:prstGeom prst="rect">
                <a:avLst/>
              </a:prstGeom>
              <a:blipFill rotWithShape="1">
                <a:blip r:embed="rId2"/>
                <a:stretch>
                  <a:fillRect l="-133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7199" y="2819400"/>
                <a:ext cx="8229600" cy="3542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Pe(00) = 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1" i="1"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latin typeface="Cambria Math"/>
                          </a:rPr>
                          <m:t>𝒂</m:t>
                        </m:r>
                        <m:r>
                          <a:rPr lang="en-US" sz="2800" b="1" i="1">
                            <a:latin typeface="Cambria Math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𝑻</m:t>
                            </m:r>
                          </m:e>
                        </m:rad>
                      </m:sub>
                      <m:sup>
                        <m:r>
                          <a:rPr lang="en-US" sz="2800" b="1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𝝅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𝑵𝒐</m:t>
                                </m:r>
                              </m:e>
                            </m:rad>
                          </m:den>
                        </m:f>
                        <m:r>
                          <a:rPr lang="en-US" sz="2800" b="1">
                            <a:latin typeface="Cambria Math"/>
                          </a:rPr>
                          <m:t>  . 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−(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𝒚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𝟑</m:t>
                                        </m:r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num>
                                      <m:den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800" b="1" i="1">
                                                <a:latin typeface="Cambria Math"/>
                                              </a:rPr>
                                              <m:t>𝑻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1" i="1">
                                    <a:latin typeface="Cambria Math"/>
                                  </a:rPr>
                                  <m:t>𝑵𝒐</m:t>
                                </m:r>
                              </m:den>
                            </m:f>
                          </m:sup>
                        </m:sSup>
                        <m:r>
                          <a:rPr lang="en-US" sz="2800" b="1"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latin typeface="Cambria Math"/>
                          </a:rPr>
                          <m:t>𝒅𝒚</m:t>
                        </m:r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</m:e>
                    </m:nary>
                  </m:oMath>
                </a14:m>
                <a:r>
                  <a:rPr lang="en-US" sz="2800" b="1" dirty="0"/>
                  <a:t> </a:t>
                </a:r>
              </a:p>
              <a:p>
                <a:r>
                  <a:rPr lang="en-US" sz="2800" b="1" dirty="0"/>
                  <a:t>		</a:t>
                </a:r>
              </a:p>
              <a:p>
                <a:r>
                  <a:rPr lang="en-US" sz="2800" b="1" dirty="0"/>
                  <a:t>	 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𝒂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𝑻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𝒐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sub>
                      <m:sup>
                        <m:r>
                          <a:rPr lang="en-US" sz="3200" b="1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1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𝝅</m:t>
                                </m:r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</m:rad>
                          </m:den>
                        </m:f>
                        <m:r>
                          <a:rPr lang="en-US" sz="3200" b="1">
                            <a:latin typeface="Cambria Math"/>
                          </a:rPr>
                          <m:t>  . </m:t>
                        </m:r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1" i="1">
                                        <a:latin typeface="Cambria Math"/>
                                      </a:rPr>
                                      <m:t>−(</m:t>
                                    </m:r>
                                    <m:r>
                                      <a:rPr lang="en-US" sz="3200" b="1" i="1" smtClean="0">
                                        <a:latin typeface="Cambria Math"/>
                                      </a:rPr>
                                      <m:t>𝒛</m:t>
                                    </m:r>
                                    <m:r>
                                      <a:rPr lang="en-US" sz="3200" b="1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3200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US" sz="3200" b="1">
                            <a:latin typeface="Cambria Math"/>
                          </a:rPr>
                          <m:t> </m:t>
                        </m:r>
                        <m:r>
                          <a:rPr lang="en-US" sz="3200" b="1" i="1">
                            <a:latin typeface="Cambria Math"/>
                          </a:rPr>
                          <m:t>𝒅𝒚</m:t>
                        </m:r>
                        <m:r>
                          <a:rPr lang="en-US" sz="3200" b="1" i="1">
                            <a:latin typeface="Cambria Math"/>
                          </a:rPr>
                          <m:t>𝟏</m:t>
                        </m:r>
                      </m:e>
                    </m:nary>
                  </m:oMath>
                </a14:m>
                <a:endParaRPr lang="en-US" sz="2800" b="1" dirty="0"/>
              </a:p>
              <a:p>
                <a:r>
                  <a:rPr lang="en-US" sz="2800" b="1" dirty="0"/>
                  <a:t>	 =  Q(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𝒂</m:t>
                    </m:r>
                    <m:rad>
                      <m:radPr>
                        <m:deg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𝑻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800" b="1" dirty="0"/>
                  <a:t>)  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2819400"/>
                <a:ext cx="8229600" cy="3542380"/>
              </a:xfrm>
              <a:prstGeom prst="rect">
                <a:avLst/>
              </a:prstGeom>
              <a:blipFill rotWithShape="1"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4689" y="1588188"/>
                <a:ext cx="8230737" cy="1111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Đổi </a:t>
                </a:r>
                <a:r>
                  <a:rPr lang="en-US" sz="2400" b="1" dirty="0" err="1"/>
                  <a:t>cận</a:t>
                </a:r>
                <a:r>
                  <a:rPr lang="en-US" sz="2400" b="1" dirty="0"/>
                  <a:t> : y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 =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latin typeface="Cambria Math"/>
                          </a:rPr>
                          <m:t>𝐚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𝑻</m:t>
                            </m:r>
                          </m:e>
                        </m:rad>
                      </m:den>
                    </m:f>
                    <m:r>
                      <a:rPr lang="en-US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 err="1"/>
                  <a:t>thì</a:t>
                </a:r>
                <a:r>
                  <a:rPr lang="en-US" sz="2400" b="1" dirty="0"/>
                  <a:t>  z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/>
                          </a:rPr>
                          <m:t>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𝑻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𝒐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sz="2400" b="1" dirty="0"/>
                  <a:t> ,  	y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 =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 err="1"/>
                  <a:t>thì</a:t>
                </a:r>
                <a:r>
                  <a:rPr lang="en-US" sz="2400" b="1" dirty="0"/>
                  <a:t>  z =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2400" b="1" dirty="0"/>
              </a:p>
              <a:p>
                <a:r>
                  <a:rPr lang="en-US" sz="2400" b="1" dirty="0"/>
                  <a:t>dy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 =dz.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400" b="1" i="1" dirty="0">
                                <a:latin typeface="Cambria Math"/>
                              </a:rPr>
                              <m:t>𝒐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b="1" dirty="0"/>
                  <a:t>  /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dirty="0">
                            <a:latin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9" y="1588188"/>
                <a:ext cx="8230737" cy="1111266"/>
              </a:xfrm>
              <a:prstGeom prst="rect">
                <a:avLst/>
              </a:prstGeom>
              <a:blipFill rotWithShape="1">
                <a:blip r:embed="rId4"/>
                <a:stretch>
                  <a:fillRect l="-1185" t="-549" b="-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15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41528"/>
            <a:ext cx="815340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4583657"/>
            <a:ext cx="5724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Xác</a:t>
            </a:r>
            <a:r>
              <a:rPr lang="en-US" sz="2800" b="1" dirty="0"/>
              <a:t> </a:t>
            </a:r>
            <a:r>
              <a:rPr lang="en-US" sz="2800" b="1" dirty="0" err="1"/>
              <a:t>suất</a:t>
            </a:r>
            <a:r>
              <a:rPr lang="en-US" sz="2800" b="1" dirty="0"/>
              <a:t> </a:t>
            </a:r>
            <a:r>
              <a:rPr lang="en-US" sz="2800" b="1" dirty="0" err="1"/>
              <a:t>có</a:t>
            </a:r>
            <a:r>
              <a:rPr lang="en-US" sz="2800" b="1" dirty="0"/>
              <a:t> </a:t>
            </a:r>
            <a:r>
              <a:rPr lang="en-US" sz="2800" b="1" dirty="0" err="1"/>
              <a:t>điều</a:t>
            </a:r>
            <a:r>
              <a:rPr lang="en-US" sz="2800" b="1" dirty="0"/>
              <a:t> </a:t>
            </a:r>
            <a:r>
              <a:rPr lang="en-US" sz="2800" b="1" dirty="0" err="1"/>
              <a:t>kiện</a:t>
            </a:r>
            <a:r>
              <a:rPr lang="en-US" sz="2800" b="1" dirty="0"/>
              <a:t> </a:t>
            </a:r>
            <a:r>
              <a:rPr lang="en-US" sz="2800" b="1" dirty="0" err="1"/>
              <a:t>thu</a:t>
            </a:r>
            <a:r>
              <a:rPr lang="en-US" sz="2800" b="1" dirty="0"/>
              <a:t> </a:t>
            </a:r>
            <a:r>
              <a:rPr lang="en-US" sz="2800" b="1" dirty="0" err="1"/>
              <a:t>sai</a:t>
            </a:r>
            <a:r>
              <a:rPr lang="en-US" sz="2800" b="1" dirty="0"/>
              <a:t> </a:t>
            </a:r>
            <a:r>
              <a:rPr lang="en-US" sz="2800" b="1" dirty="0" err="1"/>
              <a:t>bít</a:t>
            </a:r>
            <a:r>
              <a:rPr lang="en-US" sz="2800" b="1" dirty="0"/>
              <a:t> 01 :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5179367"/>
            <a:ext cx="5576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/>
              <a:t>P</a:t>
            </a:r>
            <a:r>
              <a:rPr lang="en-US" sz="2400" b="1" baseline="-25000" dirty="0" err="1"/>
              <a:t>e</a:t>
            </a:r>
            <a:r>
              <a:rPr lang="en-US" sz="2400" b="1" dirty="0"/>
              <a:t>(01) = </a:t>
            </a:r>
            <a:r>
              <a:rPr lang="en-US" sz="2400" b="1" dirty="0" err="1"/>
              <a:t>P</a:t>
            </a:r>
            <a:r>
              <a:rPr lang="en-US" sz="2400" b="1" baseline="-25000" dirty="0" err="1"/>
              <a:t>e</a:t>
            </a:r>
            <a:r>
              <a:rPr lang="en-US" sz="2400" b="1" dirty="0"/>
              <a:t>(00/01) + </a:t>
            </a:r>
            <a:r>
              <a:rPr lang="en-US" sz="2400" b="1" dirty="0" err="1"/>
              <a:t>P</a:t>
            </a:r>
            <a:r>
              <a:rPr lang="en-US" sz="2400" b="1" baseline="-25000" dirty="0" err="1"/>
              <a:t>e</a:t>
            </a:r>
            <a:r>
              <a:rPr lang="en-US" sz="2400" b="1" dirty="0"/>
              <a:t>(11/01) + </a:t>
            </a:r>
            <a:r>
              <a:rPr lang="en-US" sz="2400" b="1" dirty="0" err="1"/>
              <a:t>P</a:t>
            </a:r>
            <a:r>
              <a:rPr lang="en-US" sz="2400" b="1" baseline="-25000" dirty="0" err="1"/>
              <a:t>e</a:t>
            </a:r>
            <a:r>
              <a:rPr lang="en-US" sz="2400" b="1" dirty="0"/>
              <a:t>(10/01) </a:t>
            </a:r>
          </a:p>
        </p:txBody>
      </p:sp>
    </p:spTree>
    <p:extLst>
      <p:ext uri="{BB962C8B-B14F-4D97-AF65-F5344CB8AC3E}">
        <p14:creationId xmlns:p14="http://schemas.microsoft.com/office/powerpoint/2010/main" val="374630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52863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" y="3505200"/>
            <a:ext cx="52768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6444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1524000"/>
                <a:ext cx="8229600" cy="2167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err="1"/>
                  <a:t>Pe</a:t>
                </a:r>
                <a:r>
                  <a:rPr lang="en-US" sz="2800" b="1" dirty="0"/>
                  <a:t>(01) = </a:t>
                </a:r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e</a:t>
                </a:r>
                <a:r>
                  <a:rPr lang="en-US" sz="2800" b="1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1" i="1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sz="2800" b="1" i="1"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latin typeface="Cambria Math"/>
                          </a:rPr>
                          <m:t>𝒂</m:t>
                        </m:r>
                        <m:r>
                          <a:rPr lang="en-US" sz="2800" b="1" i="1">
                            <a:latin typeface="Cambria Math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𝑻</m:t>
                            </m:r>
                          </m:e>
                        </m:rad>
                      </m:sup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𝝅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𝑵𝒐</m:t>
                                </m:r>
                              </m:e>
                            </m:rad>
                          </m:den>
                        </m:f>
                        <m:r>
                          <a:rPr lang="en-US" sz="2800" b="1">
                            <a:latin typeface="Cambria Math"/>
                          </a:rPr>
                          <m:t>  . 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−(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𝒚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num>
                                      <m:den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800" b="1" i="1">
                                                <a:latin typeface="Cambria Math"/>
                                              </a:rPr>
                                              <m:t>𝑻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1" i="1">
                                    <a:latin typeface="Cambria Math"/>
                                  </a:rPr>
                                  <m:t>𝑵𝒐</m:t>
                                </m:r>
                              </m:den>
                            </m:f>
                          </m:sup>
                        </m:sSup>
                        <m:r>
                          <a:rPr lang="en-US" sz="2800" b="1"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latin typeface="Cambria Math"/>
                          </a:rPr>
                          <m:t>𝒅𝒚</m:t>
                        </m:r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</m:e>
                    </m:nary>
                  </m:oMath>
                </a14:m>
                <a:r>
                  <a:rPr lang="en-US" sz="2800" b="1" dirty="0"/>
                  <a:t> 			+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1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sz="2800" b="1" i="1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𝝅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𝑵𝒐</m:t>
                                </m:r>
                              </m:e>
                            </m:rad>
                          </m:den>
                        </m:f>
                        <m:r>
                          <a:rPr lang="en-US" sz="2800" b="1">
                            <a:latin typeface="Cambria Math"/>
                          </a:rPr>
                          <m:t>  . 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−(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𝒚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𝒂</m:t>
                                        </m:r>
                                      </m:num>
                                      <m:den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𝟐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800" b="1" i="1">
                                                <a:latin typeface="Cambria Math"/>
                                              </a:rPr>
                                              <m:t>𝑻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1" i="1">
                                    <a:latin typeface="Cambria Math"/>
                                  </a:rPr>
                                  <m:t>𝑵𝒐</m:t>
                                </m:r>
                              </m:den>
                            </m:f>
                          </m:sup>
                        </m:sSup>
                        <m:r>
                          <a:rPr lang="en-US" sz="2800" b="1"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latin typeface="Cambria Math"/>
                          </a:rPr>
                          <m:t>𝒅𝒚</m:t>
                        </m:r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</m:e>
                    </m:nary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24000"/>
                <a:ext cx="8229600" cy="2167773"/>
              </a:xfrm>
              <a:prstGeom prst="rect">
                <a:avLst/>
              </a:prstGeom>
              <a:blipFill rotWithShape="1">
                <a:blip r:embed="rId2"/>
                <a:stretch>
                  <a:fillRect l="-1481" b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3788" y="4419600"/>
                <a:ext cx="4044505" cy="969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Pe(01)  =  2 Q(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𝒂</m:t>
                    </m:r>
                    <m:rad>
                      <m:radPr>
                        <m:deg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𝑻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800" b="1" dirty="0"/>
                  <a:t>)  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88" y="4419600"/>
                <a:ext cx="4044505" cy="969176"/>
              </a:xfrm>
              <a:prstGeom prst="rect">
                <a:avLst/>
              </a:prstGeom>
              <a:blipFill rotWithShape="1">
                <a:blip r:embed="rId3"/>
                <a:stretch>
                  <a:fillRect l="-3012" r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90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4454" y="838200"/>
                <a:ext cx="8229600" cy="4877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Tương </a:t>
                </a:r>
                <a:r>
                  <a:rPr lang="en-US" sz="2800" b="1" dirty="0" err="1"/>
                  <a:t>tự</a:t>
                </a:r>
                <a:r>
                  <a:rPr lang="en-US" sz="2800" b="1" dirty="0"/>
                  <a:t> ta </a:t>
                </a:r>
                <a:r>
                  <a:rPr lang="en-US" sz="2800" b="1" dirty="0" err="1"/>
                  <a:t>có</a:t>
                </a:r>
                <a:r>
                  <a:rPr lang="en-US" sz="2800" b="1" dirty="0"/>
                  <a:t> </a:t>
                </a:r>
              </a:p>
              <a:p>
                <a:r>
                  <a:rPr lang="en-US" sz="2800" b="1" dirty="0" err="1"/>
                  <a:t>Pe</a:t>
                </a:r>
                <a:r>
                  <a:rPr lang="en-US" sz="2800" b="1" dirty="0"/>
                  <a:t>(00)= </a:t>
                </a:r>
                <a:r>
                  <a:rPr lang="en-US" sz="2800" b="1" dirty="0" err="1"/>
                  <a:t>Pe</a:t>
                </a:r>
                <a:r>
                  <a:rPr lang="en-US" sz="2800" b="1" dirty="0"/>
                  <a:t>(10) = Q(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𝒂</m:t>
                    </m:r>
                    <m:rad>
                      <m:radPr>
                        <m:deg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𝑻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800" b="1" dirty="0"/>
                  <a:t>)   ;</a:t>
                </a:r>
              </a:p>
              <a:p>
                <a:r>
                  <a:rPr lang="en-US" sz="2800" b="1" dirty="0" err="1"/>
                  <a:t>Pe</a:t>
                </a:r>
                <a:r>
                  <a:rPr lang="en-US" sz="2800" b="1" dirty="0"/>
                  <a:t>(01) = </a:t>
                </a:r>
                <a:r>
                  <a:rPr lang="en-US" sz="2800" b="1" dirty="0" err="1"/>
                  <a:t>Pe</a:t>
                </a:r>
                <a:r>
                  <a:rPr lang="en-US" sz="2800" b="1" dirty="0"/>
                  <a:t>(11) =2. Q(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𝒂</m:t>
                    </m:r>
                    <m:rad>
                      <m:radPr>
                        <m:deg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𝑻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800" b="1" dirty="0"/>
                  <a:t>)   </a:t>
                </a:r>
              </a:p>
              <a:p>
                <a:r>
                  <a:rPr lang="en-US" sz="2800" b="1" dirty="0"/>
                  <a:t>c, </a:t>
                </a:r>
                <a:r>
                  <a:rPr lang="en-US" sz="2800" b="1" dirty="0" err="1"/>
                  <a:t>xác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suất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lỗi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ký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hiệu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trung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bình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của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hệ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thống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là</a:t>
                </a:r>
                <a:r>
                  <a:rPr lang="en-US" sz="2800" b="1" dirty="0"/>
                  <a:t> </a:t>
                </a:r>
              </a:p>
              <a:p>
                <a:r>
                  <a:rPr lang="en-US" sz="2800" b="1" dirty="0"/>
                  <a:t> </a:t>
                </a:r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b</a:t>
                </a:r>
                <a:r>
                  <a:rPr lang="en-US" sz="2800" b="1" dirty="0"/>
                  <a:t> =    </a:t>
                </a:r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e</a:t>
                </a:r>
                <a:r>
                  <a:rPr lang="en-US" sz="2800" b="1" dirty="0"/>
                  <a:t>(00).P(00)   +   </a:t>
                </a:r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e</a:t>
                </a:r>
                <a:r>
                  <a:rPr lang="en-US" sz="2800" b="1" dirty="0"/>
                  <a:t>(10).P(10) </a:t>
                </a:r>
              </a:p>
              <a:p>
                <a:r>
                  <a:rPr lang="en-US" sz="2800" b="1" dirty="0"/>
                  <a:t>	+</a:t>
                </a:r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e</a:t>
                </a:r>
                <a:r>
                  <a:rPr lang="en-US" sz="2800" b="1" dirty="0"/>
                  <a:t>(01).P(01)   +  </a:t>
                </a:r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e</a:t>
                </a:r>
                <a:r>
                  <a:rPr lang="en-US" sz="2800" b="1" dirty="0"/>
                  <a:t>(11).P(11)</a:t>
                </a:r>
              </a:p>
              <a:p>
                <a:r>
                  <a:rPr lang="en-US" sz="2800" b="1" dirty="0" err="1"/>
                  <a:t>với</a:t>
                </a:r>
                <a:r>
                  <a:rPr lang="en-US" sz="2800" b="1" dirty="0"/>
                  <a:t> P(00)= P(01)= P(11)= P(10) = ¼ ta </a:t>
                </a:r>
                <a:r>
                  <a:rPr lang="en-US" sz="2800" b="1" dirty="0" err="1"/>
                  <a:t>có</a:t>
                </a:r>
                <a:r>
                  <a:rPr lang="en-US" sz="2800" b="1" dirty="0"/>
                  <a:t> </a:t>
                </a:r>
              </a:p>
              <a:p>
                <a:r>
                  <a:rPr lang="en-US" sz="2800" b="1" dirty="0"/>
                  <a:t>	</a:t>
                </a:r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e</a:t>
                </a:r>
                <a:r>
                  <a:rPr lang="en-US" sz="2800" b="1" dirty="0"/>
                  <a:t> =  3/2 . Q(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𝒂</m:t>
                    </m:r>
                    <m:rad>
                      <m:radPr>
                        <m:deg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𝑻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800" b="1" dirty="0"/>
                  <a:t>) 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54" y="838200"/>
                <a:ext cx="8229600" cy="4877297"/>
              </a:xfrm>
              <a:prstGeom prst="rect">
                <a:avLst/>
              </a:prstGeom>
              <a:blipFill rotWithShape="1">
                <a:blip r:embed="rId2"/>
                <a:stretch>
                  <a:fillRect l="-1481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3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82296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BT 28:</a:t>
            </a:r>
          </a:p>
          <a:p>
            <a:r>
              <a:rPr lang="en-US" sz="2800" b="1" dirty="0" err="1"/>
              <a:t>Một</a:t>
            </a:r>
            <a:r>
              <a:rPr lang="en-US" sz="2800" b="1" dirty="0"/>
              <a:t> </a:t>
            </a:r>
            <a:r>
              <a:rPr lang="en-US" sz="2800" b="1" dirty="0" err="1"/>
              <a:t>hệ</a:t>
            </a:r>
            <a:r>
              <a:rPr lang="en-US" sz="2800" b="1" dirty="0"/>
              <a:t> </a:t>
            </a:r>
            <a:r>
              <a:rPr lang="en-US" sz="2800" b="1" dirty="0" err="1"/>
              <a:t>thống</a:t>
            </a:r>
            <a:r>
              <a:rPr lang="en-US" sz="2800" b="1" dirty="0"/>
              <a:t> BPSK </a:t>
            </a:r>
            <a:r>
              <a:rPr lang="en-US" sz="2800" b="1" dirty="0" err="1"/>
              <a:t>có</a:t>
            </a:r>
            <a:r>
              <a:rPr lang="en-US" sz="2800" b="1" dirty="0"/>
              <a:t> </a:t>
            </a:r>
            <a:r>
              <a:rPr lang="en-US" sz="2800" b="1" dirty="0" err="1"/>
              <a:t>xác</a:t>
            </a:r>
            <a:r>
              <a:rPr lang="en-US" sz="2800" b="1" dirty="0"/>
              <a:t> </a:t>
            </a:r>
            <a:r>
              <a:rPr lang="en-US" sz="2800" b="1" dirty="0" err="1"/>
              <a:t>suất</a:t>
            </a:r>
            <a:r>
              <a:rPr lang="en-US" sz="2800" b="1" dirty="0"/>
              <a:t> </a:t>
            </a:r>
            <a:r>
              <a:rPr lang="en-US" sz="2800" b="1" dirty="0" err="1"/>
              <a:t>truyền</a:t>
            </a:r>
            <a:r>
              <a:rPr lang="en-US" sz="2800" b="1" dirty="0"/>
              <a:t> bit "0" </a:t>
            </a:r>
            <a:r>
              <a:rPr lang="en-US" sz="2800" b="1" dirty="0" err="1"/>
              <a:t>bằng</a:t>
            </a:r>
            <a:r>
              <a:rPr lang="en-US" sz="2800" b="1" dirty="0"/>
              <a:t> </a:t>
            </a:r>
            <a:r>
              <a:rPr lang="en-US" sz="2800" b="1" dirty="0" err="1"/>
              <a:t>xác</a:t>
            </a:r>
            <a:r>
              <a:rPr lang="en-US" sz="2800" b="1" dirty="0"/>
              <a:t> </a:t>
            </a:r>
            <a:r>
              <a:rPr lang="en-US" sz="2800" b="1" dirty="0" err="1"/>
              <a:t>suất</a:t>
            </a:r>
            <a:r>
              <a:rPr lang="en-US" sz="2800" b="1" dirty="0"/>
              <a:t> </a:t>
            </a:r>
            <a:r>
              <a:rPr lang="en-US" sz="2800" b="1" dirty="0" err="1"/>
              <a:t>truyền</a:t>
            </a:r>
            <a:r>
              <a:rPr lang="en-US" sz="2800" b="1" dirty="0"/>
              <a:t> bit "1". </a:t>
            </a:r>
            <a:r>
              <a:rPr lang="en-US" sz="2800" b="1" dirty="0" err="1"/>
              <a:t>Giả</a:t>
            </a:r>
            <a:r>
              <a:rPr lang="en-US" sz="2800" b="1" dirty="0"/>
              <a:t> </a:t>
            </a:r>
            <a:r>
              <a:rPr lang="en-US" sz="2800" b="1" dirty="0" err="1"/>
              <a:t>thiết</a:t>
            </a:r>
            <a:r>
              <a:rPr lang="en-US" sz="2800" b="1" dirty="0"/>
              <a:t> </a:t>
            </a:r>
            <a:r>
              <a:rPr lang="en-US" sz="2800" b="1" dirty="0" err="1"/>
              <a:t>rằng</a:t>
            </a:r>
            <a:r>
              <a:rPr lang="en-US" sz="2800" b="1" dirty="0"/>
              <a:t> </a:t>
            </a:r>
            <a:r>
              <a:rPr lang="en-US" sz="2800" b="1" dirty="0" err="1"/>
              <a:t>khi</a:t>
            </a:r>
            <a:r>
              <a:rPr lang="en-US" sz="2800" b="1" dirty="0"/>
              <a:t> </a:t>
            </a:r>
            <a:r>
              <a:rPr lang="en-US" sz="2800" b="1" dirty="0" err="1"/>
              <a:t>hệ</a:t>
            </a:r>
            <a:r>
              <a:rPr lang="en-US" sz="2800" b="1" dirty="0"/>
              <a:t> </a:t>
            </a:r>
            <a:r>
              <a:rPr lang="en-US" sz="2800" b="1" dirty="0" err="1"/>
              <a:t>thống</a:t>
            </a:r>
            <a:r>
              <a:rPr lang="en-US" sz="2800" b="1" dirty="0"/>
              <a:t> </a:t>
            </a:r>
            <a:r>
              <a:rPr lang="en-US" sz="2800" b="1" dirty="0" err="1"/>
              <a:t>đồng</a:t>
            </a:r>
            <a:r>
              <a:rPr lang="en-US" sz="2800" b="1" dirty="0"/>
              <a:t> </a:t>
            </a:r>
            <a:r>
              <a:rPr lang="en-US" sz="2800" b="1" dirty="0" err="1"/>
              <a:t>bộ</a:t>
            </a:r>
            <a:r>
              <a:rPr lang="en-US" sz="2800" b="1" dirty="0"/>
              <a:t> </a:t>
            </a:r>
            <a:r>
              <a:rPr lang="en-US" sz="2800" b="1" dirty="0" err="1"/>
              <a:t>tốt</a:t>
            </a:r>
            <a:r>
              <a:rPr lang="en-US" sz="2800" b="1" dirty="0"/>
              <a:t>, </a:t>
            </a:r>
            <a:r>
              <a:rPr lang="en-US" sz="2800" b="1" dirty="0" err="1"/>
              <a:t>E</a:t>
            </a:r>
            <a:r>
              <a:rPr lang="en-US" sz="2800" b="1" baseline="-25000" dirty="0" err="1"/>
              <a:t>b</a:t>
            </a:r>
            <a:r>
              <a:rPr lang="en-US" sz="2800" b="1" dirty="0"/>
              <a:t>/N</a:t>
            </a:r>
            <a:r>
              <a:rPr lang="en-US" sz="2800" b="1" baseline="-25000" dirty="0"/>
              <a:t>0</a:t>
            </a:r>
            <a:r>
              <a:rPr lang="en-US" sz="2800" b="1" dirty="0"/>
              <a:t>=9,6 dB </a:t>
            </a:r>
            <a:r>
              <a:rPr lang="en-US" sz="2800" b="1" dirty="0" err="1"/>
              <a:t>dẫn</a:t>
            </a:r>
            <a:r>
              <a:rPr lang="en-US" sz="2800" b="1" dirty="0"/>
              <a:t> </a:t>
            </a:r>
            <a:r>
              <a:rPr lang="en-US" sz="2800" b="1" dirty="0" err="1"/>
              <a:t>đến</a:t>
            </a:r>
            <a:r>
              <a:rPr lang="en-US" sz="2800" b="1" dirty="0"/>
              <a:t> </a:t>
            </a:r>
            <a:r>
              <a:rPr lang="en-US" sz="2800" b="1" dirty="0" err="1"/>
              <a:t>xác</a:t>
            </a:r>
            <a:r>
              <a:rPr lang="en-US" sz="2800" b="1" dirty="0"/>
              <a:t> </a:t>
            </a:r>
            <a:r>
              <a:rPr lang="en-US" sz="2800" b="1" dirty="0" err="1"/>
              <a:t>suất</a:t>
            </a:r>
            <a:r>
              <a:rPr lang="en-US" sz="2800" b="1" dirty="0"/>
              <a:t> </a:t>
            </a:r>
            <a:r>
              <a:rPr lang="en-US" sz="2800" b="1" dirty="0" err="1"/>
              <a:t>lỗi</a:t>
            </a:r>
            <a:r>
              <a:rPr lang="en-US" sz="2800" b="1" dirty="0"/>
              <a:t> bit </a:t>
            </a:r>
            <a:r>
              <a:rPr lang="en-US" sz="2800" b="1" dirty="0" err="1"/>
              <a:t>bằng</a:t>
            </a:r>
            <a:r>
              <a:rPr lang="en-US" sz="2800" b="1" dirty="0"/>
              <a:t> 10</a:t>
            </a:r>
            <a:r>
              <a:rPr lang="en-US" sz="2800" b="1" baseline="30000" dirty="0"/>
              <a:t>-5</a:t>
            </a:r>
            <a:r>
              <a:rPr lang="en-US" sz="2800" b="1" dirty="0"/>
              <a:t> . </a:t>
            </a:r>
            <a:r>
              <a:rPr lang="en-US" sz="2800" b="1" dirty="0" err="1"/>
              <a:t>Trong</a:t>
            </a:r>
            <a:r>
              <a:rPr lang="en-US" sz="2800" b="1" dirty="0"/>
              <a:t> </a:t>
            </a:r>
            <a:r>
              <a:rPr lang="en-US" sz="2800" b="1" dirty="0" err="1"/>
              <a:t>trường</a:t>
            </a:r>
            <a:r>
              <a:rPr lang="en-US" sz="2800" b="1" dirty="0"/>
              <a:t> </a:t>
            </a:r>
            <a:r>
              <a:rPr lang="en-US" sz="2800" b="1" dirty="0" err="1"/>
              <a:t>hợp</a:t>
            </a:r>
            <a:r>
              <a:rPr lang="en-US" sz="2800" b="1" dirty="0"/>
              <a:t> </a:t>
            </a:r>
            <a:r>
              <a:rPr lang="en-US" sz="2800" b="1" dirty="0" err="1"/>
              <a:t>vòng</a:t>
            </a:r>
            <a:r>
              <a:rPr lang="en-US" sz="2800" b="1" dirty="0"/>
              <a:t> </a:t>
            </a:r>
            <a:r>
              <a:rPr lang="en-US" sz="2800" b="1" dirty="0" err="1"/>
              <a:t>khóa</a:t>
            </a:r>
            <a:r>
              <a:rPr lang="en-US" sz="2800" b="1" dirty="0"/>
              <a:t> </a:t>
            </a:r>
            <a:r>
              <a:rPr lang="en-US" sz="2800" b="1" dirty="0" err="1"/>
              <a:t>pha</a:t>
            </a:r>
            <a:r>
              <a:rPr lang="en-US" sz="2800" b="1" dirty="0"/>
              <a:t> PLL </a:t>
            </a:r>
            <a:r>
              <a:rPr lang="en-US" sz="2800" b="1" dirty="0" err="1"/>
              <a:t>bị</a:t>
            </a:r>
            <a:r>
              <a:rPr lang="en-US" sz="2800" b="1" dirty="0"/>
              <a:t> </a:t>
            </a:r>
            <a:r>
              <a:rPr lang="en-US" sz="2800" b="1" dirty="0" err="1"/>
              <a:t>mắc</a:t>
            </a:r>
            <a:r>
              <a:rPr lang="en-US" sz="2800" b="1" dirty="0"/>
              <a:t> </a:t>
            </a:r>
            <a:r>
              <a:rPr lang="en-US" sz="2800" b="1" dirty="0" err="1"/>
              <a:t>lỗi</a:t>
            </a:r>
            <a:r>
              <a:rPr lang="en-US" sz="2800" b="1" dirty="0"/>
              <a:t> </a:t>
            </a:r>
            <a:r>
              <a:rPr lang="en-US" sz="2800" b="1" dirty="0" err="1"/>
              <a:t>pha</a:t>
            </a:r>
            <a:r>
              <a:rPr lang="en-US" sz="2800" b="1" dirty="0"/>
              <a:t> γ.</a:t>
            </a:r>
          </a:p>
          <a:p>
            <a:r>
              <a:rPr lang="en-US" sz="2800" b="1" dirty="0"/>
              <a:t>a) </a:t>
            </a:r>
            <a:r>
              <a:rPr lang="en-US" sz="2800" b="1" dirty="0" err="1"/>
              <a:t>Xác</a:t>
            </a:r>
            <a:r>
              <a:rPr lang="en-US" sz="2800" b="1" dirty="0"/>
              <a:t> </a:t>
            </a:r>
            <a:r>
              <a:rPr lang="en-US" sz="2800" b="1" dirty="0" err="1"/>
              <a:t>suất</a:t>
            </a:r>
            <a:r>
              <a:rPr lang="en-US" sz="2800" b="1" dirty="0"/>
              <a:t> </a:t>
            </a:r>
            <a:r>
              <a:rPr lang="en-US" sz="2800" b="1" dirty="0" err="1"/>
              <a:t>lỗi</a:t>
            </a:r>
            <a:r>
              <a:rPr lang="en-US" sz="2800" b="1" dirty="0"/>
              <a:t> bit </a:t>
            </a:r>
            <a:r>
              <a:rPr lang="en-US" sz="2800" b="1" dirty="0" err="1"/>
              <a:t>sẽ</a:t>
            </a:r>
            <a:r>
              <a:rPr lang="en-US" sz="2800" b="1" dirty="0"/>
              <a:t> </a:t>
            </a:r>
            <a:r>
              <a:rPr lang="en-US" sz="2800" b="1" dirty="0" err="1"/>
              <a:t>giảm</a:t>
            </a:r>
            <a:r>
              <a:rPr lang="en-US" sz="2800" b="1" dirty="0"/>
              <a:t> </a:t>
            </a:r>
            <a:r>
              <a:rPr lang="en-US" sz="2800" b="1" dirty="0" err="1"/>
              <a:t>cấp</a:t>
            </a:r>
            <a:r>
              <a:rPr lang="en-US" sz="2800" b="1" dirty="0"/>
              <a:t> </a:t>
            </a:r>
            <a:r>
              <a:rPr lang="en-US" sz="2800" b="1" dirty="0" err="1"/>
              <a:t>như</a:t>
            </a:r>
            <a:r>
              <a:rPr lang="en-US" sz="2800" b="1" dirty="0"/>
              <a:t> </a:t>
            </a:r>
            <a:r>
              <a:rPr lang="en-US" sz="2800" b="1" dirty="0" err="1"/>
              <a:t>thế</a:t>
            </a:r>
            <a:r>
              <a:rPr lang="en-US" sz="2800" b="1" dirty="0"/>
              <a:t> </a:t>
            </a:r>
            <a:r>
              <a:rPr lang="en-US" sz="2800" b="1" dirty="0" err="1"/>
              <a:t>vào</a:t>
            </a:r>
            <a:r>
              <a:rPr lang="en-US" sz="2800" b="1" dirty="0"/>
              <a:t> </a:t>
            </a:r>
            <a:r>
              <a:rPr lang="en-US" sz="2800" b="1" dirty="0" err="1"/>
              <a:t>nếu</a:t>
            </a:r>
            <a:r>
              <a:rPr lang="en-US" sz="2800" b="1" dirty="0"/>
              <a:t> γ=25</a:t>
            </a:r>
            <a:r>
              <a:rPr lang="en-US" sz="2800" b="1" baseline="30000" dirty="0"/>
              <a:t>0</a:t>
            </a:r>
            <a:endParaRPr lang="en-US" sz="2800" b="1" dirty="0"/>
          </a:p>
          <a:p>
            <a:r>
              <a:rPr lang="en-US" sz="2800" b="1" dirty="0"/>
              <a:t>b) </a:t>
            </a:r>
            <a:r>
              <a:rPr lang="en-US" sz="2800" b="1" dirty="0" err="1"/>
              <a:t>Sai</a:t>
            </a:r>
            <a:r>
              <a:rPr lang="en-US" sz="2800" b="1" dirty="0"/>
              <a:t> </a:t>
            </a:r>
            <a:r>
              <a:rPr lang="en-US" sz="2800" b="1" dirty="0" err="1"/>
              <a:t>pha</a:t>
            </a:r>
            <a:r>
              <a:rPr lang="en-US" sz="2800" b="1" dirty="0"/>
              <a:t> </a:t>
            </a:r>
            <a:r>
              <a:rPr lang="en-US" sz="2800" b="1" dirty="0" err="1"/>
              <a:t>là</a:t>
            </a:r>
            <a:r>
              <a:rPr lang="en-US" sz="2800" b="1" dirty="0"/>
              <a:t> </a:t>
            </a:r>
            <a:r>
              <a:rPr lang="en-US" sz="2800" b="1" dirty="0" err="1"/>
              <a:t>bào</a:t>
            </a:r>
            <a:r>
              <a:rPr lang="en-US" sz="2800" b="1" dirty="0"/>
              <a:t> </a:t>
            </a:r>
            <a:r>
              <a:rPr lang="en-US" sz="2800" b="1" dirty="0" err="1"/>
              <a:t>nhiêu</a:t>
            </a:r>
            <a:r>
              <a:rPr lang="en-US" sz="2800" b="1" dirty="0"/>
              <a:t> </a:t>
            </a:r>
            <a:r>
              <a:rPr lang="en-US" sz="2800" b="1" dirty="0" err="1"/>
              <a:t>sẽ</a:t>
            </a:r>
            <a:r>
              <a:rPr lang="en-US" sz="2800" b="1" dirty="0"/>
              <a:t> </a:t>
            </a:r>
            <a:r>
              <a:rPr lang="en-US" sz="2800" b="1" dirty="0" err="1"/>
              <a:t>dẫn</a:t>
            </a:r>
            <a:r>
              <a:rPr lang="en-US" sz="2800" b="1" dirty="0"/>
              <a:t> </a:t>
            </a:r>
            <a:r>
              <a:rPr lang="en-US" sz="2800" b="1" dirty="0" err="1"/>
              <a:t>đến</a:t>
            </a:r>
            <a:r>
              <a:rPr lang="en-US" sz="2800" b="1" dirty="0"/>
              <a:t> </a:t>
            </a:r>
            <a:r>
              <a:rPr lang="en-US" sz="2800" b="1" dirty="0" err="1"/>
              <a:t>xác</a:t>
            </a:r>
            <a:r>
              <a:rPr lang="en-US" sz="2800" b="1" dirty="0"/>
              <a:t> </a:t>
            </a:r>
            <a:r>
              <a:rPr lang="en-US" sz="2800" b="1" dirty="0" err="1"/>
              <a:t>suất</a:t>
            </a:r>
            <a:r>
              <a:rPr lang="en-US" sz="2800" b="1" dirty="0"/>
              <a:t> </a:t>
            </a:r>
            <a:r>
              <a:rPr lang="en-US" sz="2800" b="1" dirty="0" err="1"/>
              <a:t>lỗi</a:t>
            </a:r>
            <a:r>
              <a:rPr lang="en-US" sz="2800" b="1" dirty="0"/>
              <a:t> bit </a:t>
            </a:r>
            <a:r>
              <a:rPr lang="en-US" sz="2800" b="1" dirty="0" err="1"/>
              <a:t>bằng</a:t>
            </a:r>
            <a:r>
              <a:rPr lang="en-US" sz="2800" b="1" dirty="0"/>
              <a:t> 10</a:t>
            </a:r>
            <a:r>
              <a:rPr lang="en-US" sz="2800" b="1" baseline="30000" dirty="0"/>
              <a:t>-3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632361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48" y="304800"/>
            <a:ext cx="81534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0848" y="4038600"/>
                <a:ext cx="8153400" cy="2412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err="1"/>
                  <a:t>Sau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phần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tích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phân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và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giải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điều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chế</a:t>
                </a:r>
                <a:r>
                  <a:rPr lang="en-US" sz="2400" b="1" dirty="0"/>
                  <a:t> BPSK ta </a:t>
                </a:r>
                <a:r>
                  <a:rPr lang="en-US" sz="2400" b="1" dirty="0" err="1"/>
                  <a:t>có</a:t>
                </a:r>
                <a:r>
                  <a:rPr lang="en-US" sz="2400" b="1" dirty="0"/>
                  <a:t> :</a:t>
                </a:r>
              </a:p>
              <a:p>
                <a:r>
                  <a:rPr lang="en-US" sz="2400" b="1" dirty="0"/>
                  <a:t>Y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1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𝑻</m:t>
                        </m:r>
                      </m:sup>
                      <m:e>
                        <m:r>
                          <a:rPr lang="en-US" sz="2400" b="1" i="1">
                            <a:latin typeface="Cambria Math"/>
                          </a:rPr>
                          <m:t>𝐬</m:t>
                        </m:r>
                        <m:r>
                          <a:rPr lang="en-US" sz="2400" b="1">
                            <a:latin typeface="Cambria Math"/>
                          </a:rPr>
                          <m:t>(</m:t>
                        </m:r>
                        <m:r>
                          <a:rPr lang="en-US" sz="2400" b="1" i="1">
                            <a:latin typeface="Cambria Math"/>
                          </a:rPr>
                          <m:t>𝐭</m:t>
                        </m:r>
                        <m:r>
                          <a:rPr lang="en-US" sz="2400" b="1">
                            <a:latin typeface="Cambria Math"/>
                          </a:rPr>
                          <m:t>)</m:t>
                        </m:r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/>
                                  </a:rPr>
                                  <m:t>𝟐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𝒃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sz="2400" b="1" i="1">
                            <a:latin typeface="Cambria Math"/>
                          </a:rPr>
                          <m:t>𝐜𝐨𝐬</m:t>
                        </m:r>
                        <m:r>
                          <a:rPr lang="en-US" sz="2400" b="1">
                            <a:latin typeface="Cambria Math"/>
                          </a:rPr>
                          <m:t>(</m:t>
                        </m:r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</a:rPr>
                          <m:t>𝛑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𝒄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𝐭</m:t>
                        </m:r>
                        <m:r>
                          <a:rPr lang="en-US" sz="2400" b="1">
                            <a:latin typeface="Cambria Math"/>
                          </a:rPr>
                          <m:t> +</m:t>
                        </m:r>
                        <m:r>
                          <a:rPr lang="en-US" sz="2400" b="1" i="1">
                            <a:latin typeface="Cambria Math"/>
                          </a:rPr>
                          <m:t>𝛄</m:t>
                        </m:r>
                        <m:r>
                          <a:rPr lang="en-US" sz="2400" b="1">
                            <a:latin typeface="Cambria Math"/>
                          </a:rPr>
                          <m:t>)</m:t>
                        </m:r>
                        <m:r>
                          <a:rPr lang="en-US" sz="2400" b="1" i="1">
                            <a:latin typeface="Cambria Math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sz="2400" b="1" dirty="0"/>
                  <a:t> </a:t>
                </a:r>
              </a:p>
              <a:p>
                <a:r>
                  <a:rPr lang="en-US" sz="2400" b="1" dirty="0"/>
                  <a:t>    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1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𝑻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𝒃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𝒃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sz="2400" b="1" i="1">
                            <a:latin typeface="Cambria Math"/>
                          </a:rPr>
                          <m:t>𝐜𝐨𝐬</m:t>
                        </m:r>
                        <m:r>
                          <a:rPr lang="en-US" sz="2400" b="1">
                            <a:latin typeface="Cambria Math"/>
                          </a:rPr>
                          <m:t>(</m:t>
                        </m:r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</a:rPr>
                          <m:t>𝛑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𝒄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𝐭</m:t>
                        </m:r>
                        <m:r>
                          <a:rPr lang="en-US" sz="2400" b="1">
                            <a:latin typeface="Cambria Math"/>
                          </a:rPr>
                          <m:t> )</m:t>
                        </m:r>
                        <m:rad>
                          <m:radPr>
                            <m:deg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/>
                                  </a:rPr>
                                  <m:t>𝟐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𝒃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sz="2400" b="1" i="1">
                            <a:latin typeface="Cambria Math"/>
                          </a:rPr>
                          <m:t>𝐜𝐨𝐬</m:t>
                        </m:r>
                        <m:r>
                          <a:rPr lang="en-US" sz="2400" b="1">
                            <a:latin typeface="Cambria Math"/>
                          </a:rPr>
                          <m:t>(</m:t>
                        </m:r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</a:rPr>
                          <m:t>𝛑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𝒄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𝐭</m:t>
                        </m:r>
                        <m:r>
                          <a:rPr lang="en-US" sz="2400" b="1">
                            <a:latin typeface="Cambria Math"/>
                          </a:rPr>
                          <m:t> +</m:t>
                        </m:r>
                        <m:r>
                          <a:rPr lang="en-US" sz="2400" b="1" i="1">
                            <a:latin typeface="Cambria Math"/>
                          </a:rPr>
                          <m:t>𝛄</m:t>
                        </m:r>
                        <m:r>
                          <a:rPr lang="en-US" sz="2400" b="1">
                            <a:latin typeface="Cambria Math"/>
                          </a:rPr>
                          <m:t>)</m:t>
                        </m:r>
                        <m:r>
                          <a:rPr lang="en-US" sz="2400" b="1" i="1">
                            <a:latin typeface="Cambria Math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sz="2400" b="1" dirty="0"/>
                  <a:t> +n(t)</a:t>
                </a:r>
              </a:p>
              <a:p>
                <a:r>
                  <a:rPr lang="en-US" sz="2400" b="1" dirty="0"/>
                  <a:t>     =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𝒃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b="1" dirty="0" err="1"/>
                  <a:t>cos</a:t>
                </a:r>
                <a:r>
                  <a:rPr lang="en-US" sz="2400" b="1" dirty="0"/>
                  <a:t>(γ) +n(t)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8" y="4038600"/>
                <a:ext cx="8153400" cy="2412007"/>
              </a:xfrm>
              <a:prstGeom prst="rect">
                <a:avLst/>
              </a:prstGeom>
              <a:blipFill rotWithShape="1">
                <a:blip r:embed="rId3"/>
                <a:stretch>
                  <a:fillRect l="-1121" t="-2025" b="-3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75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22960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7200" y="4010025"/>
                <a:ext cx="8229600" cy="2526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ta </a:t>
                </a:r>
                <a:r>
                  <a:rPr lang="en-US" sz="2800" b="1" dirty="0" err="1"/>
                  <a:t>có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hàm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mật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độ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xác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suất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của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biến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ngẫu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nhiên</a:t>
                </a:r>
                <a:r>
                  <a:rPr lang="en-US" sz="2800" b="1" dirty="0"/>
                  <a:t> Gauss Y1 </a:t>
                </a:r>
                <a:r>
                  <a:rPr lang="en-US" sz="2800" b="1" dirty="0" err="1"/>
                  <a:t>là</a:t>
                </a:r>
                <a:r>
                  <a:rPr lang="en-US" sz="2800" b="1" dirty="0"/>
                  <a:t> :</a:t>
                </a:r>
              </a:p>
              <a:p>
                <a:r>
                  <a:rPr lang="en-US" sz="2800" b="1" dirty="0"/>
                  <a:t>f(y</a:t>
                </a:r>
                <a:r>
                  <a:rPr lang="en-US" sz="2800" b="1" baseline="-25000" dirty="0"/>
                  <a:t>1</a:t>
                </a:r>
                <a:r>
                  <a:rPr lang="en-US" sz="2800" b="1" dirty="0"/>
                  <a:t>/0)=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𝝅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𝑵𝒐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b="1" dirty="0"/>
                  <a:t>  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−(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𝑬</m:t>
                                        </m:r>
                                      </m:e>
                                      <m:sub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𝒃</m:t>
                                        </m:r>
                                      </m:sub>
                                    </m:sSub>
                                  </m:e>
                                </m:rad>
                                <m:r>
                                  <a:rPr lang="en-US" sz="2800" b="1" i="1">
                                    <a:latin typeface="Cambria Math"/>
                                  </a:rPr>
                                  <m:t>𝐜𝐨𝐬</m:t>
                                </m:r>
                                <m:r>
                                  <a:rPr lang="en-US" sz="2800" b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𝛄</m:t>
                                </m:r>
                                <m:r>
                                  <a:rPr lang="en-US" sz="2800" b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1" i="1">
                                <a:latin typeface="Cambria Math"/>
                              </a:rPr>
                              <m:t>𝑵𝒐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800" b="1" dirty="0"/>
                  <a:t> , </a:t>
                </a:r>
              </a:p>
              <a:p>
                <a:r>
                  <a:rPr lang="en-US" sz="2800" b="1" dirty="0"/>
                  <a:t>f(y</a:t>
                </a:r>
                <a:r>
                  <a:rPr lang="en-US" sz="2800" b="1" baseline="-25000" dirty="0"/>
                  <a:t>1</a:t>
                </a:r>
                <a:r>
                  <a:rPr lang="en-US" sz="2800" b="1" dirty="0"/>
                  <a:t>/1)=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𝝅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𝑵𝒐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b="1" dirty="0"/>
                  <a:t>  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−(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𝑬</m:t>
                                        </m:r>
                                      </m:e>
                                      <m:sub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𝒃</m:t>
                                        </m:r>
                                      </m:sub>
                                    </m:sSub>
                                  </m:e>
                                </m:rad>
                                <m:r>
                                  <a:rPr lang="en-US" sz="2800" b="1" i="1">
                                    <a:latin typeface="Cambria Math"/>
                                  </a:rPr>
                                  <m:t>𝐜𝐨𝐬</m:t>
                                </m:r>
                                <m:r>
                                  <a:rPr lang="en-US" sz="2800" b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𝛄</m:t>
                                </m:r>
                                <m:r>
                                  <a:rPr lang="en-US" sz="2800" b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1" i="1">
                                <a:latin typeface="Cambria Math"/>
                              </a:rPr>
                              <m:t>𝑵𝒐</m:t>
                            </m:r>
                          </m:den>
                        </m:f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10025"/>
                <a:ext cx="8229600" cy="2526461"/>
              </a:xfrm>
              <a:prstGeom prst="rect">
                <a:avLst/>
              </a:prstGeom>
              <a:blipFill rotWithShape="1">
                <a:blip r:embed="rId3"/>
                <a:stretch>
                  <a:fillRect l="-1481" t="-2415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4860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685800"/>
                <a:ext cx="8229600" cy="48950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e</a:t>
                </a:r>
                <a:r>
                  <a:rPr lang="en-US" sz="2800" b="1" dirty="0"/>
                  <a:t> = </a:t>
                </a:r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e</a:t>
                </a:r>
                <a:r>
                  <a:rPr lang="en-US" sz="2800" b="1" dirty="0"/>
                  <a:t>(1/0).P(0) + </a:t>
                </a:r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e</a:t>
                </a:r>
                <a:r>
                  <a:rPr lang="en-US" sz="2800" b="1" dirty="0"/>
                  <a:t>(0/1).P(1).</a:t>
                </a:r>
              </a:p>
              <a:p>
                <a:r>
                  <a:rPr lang="en-US" sz="2800" b="1" dirty="0"/>
                  <a:t>Do </a:t>
                </a:r>
                <a:r>
                  <a:rPr lang="en-US" sz="2800" b="1" dirty="0" err="1"/>
                  <a:t>biến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ngẫu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nhiên</a:t>
                </a:r>
                <a:r>
                  <a:rPr lang="en-US" sz="2800" b="1" dirty="0"/>
                  <a:t> Y1 </a:t>
                </a:r>
                <a:r>
                  <a:rPr lang="en-US" sz="2800" b="1" dirty="0" err="1"/>
                  <a:t>nên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xác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suất</a:t>
                </a:r>
                <a:r>
                  <a:rPr lang="en-US" sz="2800" b="1" dirty="0"/>
                  <a:t> P(0) = P(1) = ½</a:t>
                </a:r>
              </a:p>
              <a:p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e</a:t>
                </a:r>
                <a:r>
                  <a:rPr lang="en-US" sz="2800" b="1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1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sz="2800" b="1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𝝅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𝑵𝒐</m:t>
                                </m:r>
                              </m:e>
                            </m:rad>
                          </m:den>
                        </m:f>
                        <m:r>
                          <a:rPr lang="en-US" sz="2800" b="1">
                            <a:latin typeface="Cambria Math"/>
                          </a:rPr>
                          <m:t>  . 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−(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𝒚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>
                                                <a:latin typeface="Cambria Math"/>
                                              </a:rPr>
                                              <m:t>𝑬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1" i="1">
                                                <a:latin typeface="Cambria Math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𝐜𝐨𝐬</m:t>
                                    </m:r>
                                    <m:r>
                                      <a:rPr lang="en-US" sz="2800" b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𝛄</m:t>
                                    </m:r>
                                    <m:r>
                                      <a:rPr lang="en-US" sz="2800" b="1">
                                        <a:latin typeface="Cambria Math"/>
                                      </a:rPr>
                                      <m:t>)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1" i="1">
                                    <a:latin typeface="Cambria Math"/>
                                  </a:rPr>
                                  <m:t>𝑵𝒐</m:t>
                                </m:r>
                              </m:den>
                            </m:f>
                          </m:sup>
                        </m:sSup>
                        <m:r>
                          <a:rPr lang="en-US" sz="2800" b="1"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latin typeface="Cambria Math"/>
                          </a:rPr>
                          <m:t>𝒅𝒚</m:t>
                        </m:r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</m:e>
                    </m:nary>
                  </m:oMath>
                </a14:m>
                <a:r>
                  <a:rPr lang="en-US" sz="2800" b="1" dirty="0"/>
                  <a:t> =  Q(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𝒃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800" b="1" dirty="0" err="1"/>
                  <a:t>cos</a:t>
                </a:r>
                <a:r>
                  <a:rPr lang="en-US" sz="2800" b="1" dirty="0"/>
                  <a:t>(γ))   </a:t>
                </a:r>
              </a:p>
              <a:p>
                <a:r>
                  <a:rPr lang="en-US" sz="2800" b="1" dirty="0" err="1"/>
                  <a:t>Thay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giá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trị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vào</a:t>
                </a:r>
                <a:r>
                  <a:rPr lang="en-US" sz="2800" b="1" dirty="0"/>
                  <a:t> ta </a:t>
                </a:r>
                <a:r>
                  <a:rPr lang="en-US" sz="2800" b="1" dirty="0" err="1"/>
                  <a:t>có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e</a:t>
                </a:r>
                <a:r>
                  <a:rPr lang="en-US" sz="2800" b="1" baseline="-25000" dirty="0"/>
                  <a:t> </a:t>
                </a:r>
                <a:r>
                  <a:rPr lang="en-US" sz="2800" b="1" dirty="0"/>
                  <a:t>= Q( 3,86)= 5,67.10</a:t>
                </a:r>
                <a:r>
                  <a:rPr lang="en-US" sz="2800" b="1" baseline="30000" dirty="0"/>
                  <a:t>-5</a:t>
                </a:r>
                <a:r>
                  <a:rPr lang="en-US" sz="2800" b="1" dirty="0"/>
                  <a:t> so </a:t>
                </a:r>
                <a:r>
                  <a:rPr lang="en-US" sz="2800" b="1" dirty="0" err="1"/>
                  <a:t>với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trường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hợp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đồng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bộ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tốt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thì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xác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suất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lỗi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bít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sẽ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giảm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cấp</a:t>
                </a:r>
                <a:r>
                  <a:rPr lang="en-US" sz="2800" b="1" dirty="0"/>
                  <a:t> : 5,67. 10</a:t>
                </a:r>
                <a:r>
                  <a:rPr lang="en-US" sz="2800" b="1" baseline="30000" dirty="0"/>
                  <a:t>-5</a:t>
                </a:r>
                <a:r>
                  <a:rPr lang="en-US" sz="2800" b="1" dirty="0"/>
                  <a:t> /10</a:t>
                </a:r>
                <a:r>
                  <a:rPr lang="en-US" sz="2800" b="1" baseline="30000" dirty="0"/>
                  <a:t>-5</a:t>
                </a:r>
                <a:r>
                  <a:rPr lang="en-US" sz="2800" b="1" dirty="0"/>
                  <a:t> = 5,67 </a:t>
                </a:r>
                <a:r>
                  <a:rPr lang="en-US" sz="2800" b="1" dirty="0" err="1"/>
                  <a:t>lần</a:t>
                </a:r>
                <a:endParaRPr lang="en-US" sz="2800" b="1" dirty="0"/>
              </a:p>
              <a:p>
                <a:endParaRPr lang="en-US" sz="2800" b="1" dirty="0"/>
              </a:p>
              <a:p>
                <a:r>
                  <a:rPr lang="en-US" sz="2800" b="1" dirty="0"/>
                  <a:t>b, </a:t>
                </a:r>
                <a:r>
                  <a:rPr lang="en-US" sz="2800" b="1" dirty="0" err="1"/>
                  <a:t>tra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bảng</a:t>
                </a:r>
                <a:r>
                  <a:rPr lang="en-US" sz="2800" b="1" dirty="0"/>
                  <a:t> ta </a:t>
                </a:r>
                <a:r>
                  <a:rPr lang="en-US" sz="2800" b="1" dirty="0" err="1"/>
                  <a:t>có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e</a:t>
                </a:r>
                <a:r>
                  <a:rPr lang="en-US" sz="2800" b="1" dirty="0"/>
                  <a:t> = 10</a:t>
                </a:r>
                <a:r>
                  <a:rPr lang="en-US" sz="2800" b="1" baseline="30000" dirty="0"/>
                  <a:t>-3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thì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𝒃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800" b="1" dirty="0" err="1"/>
                  <a:t>cos</a:t>
                </a:r>
                <a:r>
                  <a:rPr lang="en-US" sz="2800" b="1" dirty="0"/>
                  <a:t>(γ) = 3,09 </a:t>
                </a:r>
              </a:p>
              <a:p>
                <a:r>
                  <a:rPr lang="en-US" sz="2800" b="1" dirty="0" err="1"/>
                  <a:t>cos</a:t>
                </a:r>
                <a:r>
                  <a:rPr lang="en-US" sz="2800" b="1" dirty="0"/>
                  <a:t>(γ) = 0,725 </a:t>
                </a:r>
                <a:r>
                  <a:rPr lang="en-US" sz="2800" b="1" dirty="0" err="1"/>
                  <a:t>suy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ra</a:t>
                </a:r>
                <a:r>
                  <a:rPr lang="en-US" sz="2800" b="1" dirty="0"/>
                  <a:t> γ = 42,5</a:t>
                </a:r>
                <a:r>
                  <a:rPr lang="en-US" sz="2800" b="1" baseline="30000" dirty="0"/>
                  <a:t>o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85800"/>
                <a:ext cx="8229600" cy="4895058"/>
              </a:xfrm>
              <a:prstGeom prst="rect">
                <a:avLst/>
              </a:prstGeom>
              <a:blipFill rotWithShape="1">
                <a:blip r:embed="rId2"/>
                <a:stretch>
                  <a:fillRect l="-1481" t="-1247" r="-741" b="-2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0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33400"/>
            <a:ext cx="8305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BT 25:</a:t>
            </a:r>
          </a:p>
          <a:p>
            <a:r>
              <a:rPr lang="en-US" sz="2400" b="1" dirty="0" err="1"/>
              <a:t>Một</a:t>
            </a:r>
            <a:r>
              <a:rPr lang="en-US" sz="2400" b="1" dirty="0"/>
              <a:t> </a:t>
            </a:r>
            <a:r>
              <a:rPr lang="en-US" sz="2400" b="1" dirty="0" err="1"/>
              <a:t>tín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được</a:t>
            </a:r>
            <a:r>
              <a:rPr lang="en-US" sz="2400" b="1" dirty="0"/>
              <a:t> </a:t>
            </a:r>
            <a:r>
              <a:rPr lang="en-US" sz="2400" b="1" dirty="0" err="1"/>
              <a:t>đo</a:t>
            </a:r>
            <a:r>
              <a:rPr lang="en-US" sz="2400" b="1" dirty="0"/>
              <a:t> </a:t>
            </a:r>
            <a:r>
              <a:rPr lang="en-US" sz="2400" b="1" dirty="0" err="1"/>
              <a:t>tại</a:t>
            </a:r>
            <a:r>
              <a:rPr lang="en-US" sz="2400" b="1" dirty="0"/>
              <a:t> </a:t>
            </a:r>
            <a:r>
              <a:rPr lang="en-US" sz="2400" b="1" dirty="0" err="1"/>
              <a:t>đầu</a:t>
            </a:r>
            <a:r>
              <a:rPr lang="en-US" sz="2400" b="1" dirty="0"/>
              <a:t> </a:t>
            </a:r>
            <a:r>
              <a:rPr lang="en-US" sz="2400" b="1" dirty="0" err="1"/>
              <a:t>ra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bộ</a:t>
            </a:r>
            <a:r>
              <a:rPr lang="en-US" sz="2400" b="1" dirty="0"/>
              <a:t> </a:t>
            </a:r>
            <a:r>
              <a:rPr lang="en-US" sz="2400" b="1" dirty="0" err="1"/>
              <a:t>lọc</a:t>
            </a:r>
            <a:r>
              <a:rPr lang="en-US" sz="2400" b="1" dirty="0"/>
              <a:t> </a:t>
            </a:r>
            <a:r>
              <a:rPr lang="en-US" sz="2400" b="1" dirty="0" err="1"/>
              <a:t>băng</a:t>
            </a:r>
            <a:r>
              <a:rPr lang="en-US" sz="2400" b="1" dirty="0"/>
              <a:t> </a:t>
            </a:r>
            <a:r>
              <a:rPr lang="en-US" sz="2400" b="1" dirty="0" err="1"/>
              <a:t>thông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lưởng</a:t>
            </a:r>
            <a:r>
              <a:rPr lang="en-US" sz="2400" b="1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băng</a:t>
            </a:r>
            <a:r>
              <a:rPr lang="en-US" sz="2400" b="1" dirty="0"/>
              <a:t> </a:t>
            </a:r>
            <a:r>
              <a:rPr lang="en-US" sz="2400" b="1" dirty="0" err="1"/>
              <a:t>thông</a:t>
            </a:r>
            <a:r>
              <a:rPr lang="en-US" sz="2400" b="1" dirty="0"/>
              <a:t> </a:t>
            </a:r>
            <a:r>
              <a:rPr lang="en-US" sz="2400" b="1" dirty="0" err="1"/>
              <a:t>là</a:t>
            </a:r>
            <a:endParaRPr lang="en-US" sz="2400" b="1" dirty="0"/>
          </a:p>
          <a:p>
            <a:r>
              <a:rPr lang="en-US" sz="2400" b="1" dirty="0"/>
              <a:t>B Hz. </a:t>
            </a:r>
            <a:r>
              <a:rPr lang="en-US" sz="2400" b="1" dirty="0" err="1"/>
              <a:t>Khi</a:t>
            </a:r>
            <a:r>
              <a:rPr lang="en-US" sz="2400" b="1" dirty="0"/>
              <a:t> </a:t>
            </a:r>
            <a:r>
              <a:rPr lang="en-US" sz="2400" b="1" dirty="0" err="1"/>
              <a:t>không</a:t>
            </a:r>
            <a:r>
              <a:rPr lang="en-US" sz="2400" b="1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tín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tại</a:t>
            </a:r>
            <a:r>
              <a:rPr lang="en-US" sz="2400" b="1" dirty="0"/>
              <a:t> </a:t>
            </a:r>
            <a:r>
              <a:rPr lang="en-US" sz="2400" b="1" dirty="0" err="1"/>
              <a:t>đầu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</a:t>
            </a:r>
            <a:r>
              <a:rPr lang="en-US" sz="2400" b="1" dirty="0" err="1"/>
              <a:t>bộ</a:t>
            </a:r>
            <a:r>
              <a:rPr lang="en-US" sz="2400" b="1" dirty="0"/>
              <a:t> </a:t>
            </a:r>
            <a:r>
              <a:rPr lang="en-US" sz="2400" b="1" dirty="0" err="1"/>
              <a:t>lọc</a:t>
            </a:r>
            <a:r>
              <a:rPr lang="en-US" sz="2400" b="1" dirty="0"/>
              <a:t>,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suất</a:t>
            </a:r>
            <a:r>
              <a:rPr lang="en-US" sz="2400" b="1" dirty="0"/>
              <a:t> </a:t>
            </a:r>
            <a:r>
              <a:rPr lang="en-US" sz="2400" b="1" dirty="0" err="1"/>
              <a:t>đo</a:t>
            </a:r>
            <a:r>
              <a:rPr lang="en-US" sz="2400" b="1" dirty="0"/>
              <a:t> </a:t>
            </a:r>
            <a:r>
              <a:rPr lang="en-US" sz="2400" b="1" dirty="0" err="1"/>
              <a:t>được</a:t>
            </a:r>
            <a:r>
              <a:rPr lang="en-US" sz="2400" b="1" dirty="0"/>
              <a:t> </a:t>
            </a:r>
            <a:r>
              <a:rPr lang="en-US" sz="2400" b="1" dirty="0" err="1"/>
              <a:t>là</a:t>
            </a:r>
            <a:r>
              <a:rPr lang="en-US" sz="2400" b="1" dirty="0"/>
              <a:t> 1x10</a:t>
            </a:r>
            <a:r>
              <a:rPr lang="en-US" sz="2400" b="1" baseline="30000" dirty="0"/>
              <a:t>-6</a:t>
            </a:r>
            <a:r>
              <a:rPr lang="en-US" sz="2400" b="1" dirty="0"/>
              <a:t>W. </a:t>
            </a:r>
            <a:r>
              <a:rPr lang="en-US" sz="2400" b="1" dirty="0" err="1"/>
              <a:t>Khi</a:t>
            </a:r>
            <a:r>
              <a:rPr lang="en-US" sz="2400" b="1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tín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NRZ </a:t>
            </a:r>
            <a:r>
              <a:rPr lang="en-US" sz="2400" b="1" dirty="0" err="1"/>
              <a:t>lưỡng</a:t>
            </a:r>
            <a:r>
              <a:rPr lang="en-US" sz="2400" b="1" dirty="0"/>
              <a:t> </a:t>
            </a:r>
            <a:r>
              <a:rPr lang="en-US" sz="2400" b="1" dirty="0" err="1"/>
              <a:t>cực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suất</a:t>
            </a:r>
            <a:r>
              <a:rPr lang="en-US" sz="2400" b="1" dirty="0"/>
              <a:t> </a:t>
            </a:r>
            <a:r>
              <a:rPr lang="en-US" sz="2400" b="1" dirty="0" err="1"/>
              <a:t>đo</a:t>
            </a:r>
            <a:r>
              <a:rPr lang="en-US" sz="2400" b="1" dirty="0"/>
              <a:t> </a:t>
            </a:r>
            <a:r>
              <a:rPr lang="en-US" sz="2400" b="1" dirty="0" err="1"/>
              <a:t>được</a:t>
            </a:r>
            <a:r>
              <a:rPr lang="en-US" sz="2400" b="1" dirty="0"/>
              <a:t> </a:t>
            </a:r>
            <a:r>
              <a:rPr lang="en-US" sz="2400" b="1" dirty="0" err="1"/>
              <a:t>là</a:t>
            </a:r>
            <a:r>
              <a:rPr lang="en-US" sz="2400" b="1" dirty="0"/>
              <a:t> 1,1x10</a:t>
            </a:r>
            <a:r>
              <a:rPr lang="en-US" sz="2400" b="1" baseline="30000" dirty="0"/>
              <a:t>-5</a:t>
            </a:r>
            <a:r>
              <a:rPr lang="en-US" sz="2400" b="1" dirty="0"/>
              <a:t>W. </a:t>
            </a:r>
            <a:r>
              <a:rPr lang="en-US" sz="2400" b="1" dirty="0" err="1"/>
              <a:t>Tạp</a:t>
            </a:r>
            <a:r>
              <a:rPr lang="en-US" sz="2400" b="1" dirty="0"/>
              <a:t> </a:t>
            </a:r>
            <a:r>
              <a:rPr lang="en-US" sz="2400" b="1" dirty="0" err="1"/>
              <a:t>âm</a:t>
            </a:r>
            <a:r>
              <a:rPr lang="en-US" sz="2400" b="1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dạng</a:t>
            </a:r>
            <a:r>
              <a:rPr lang="en-US" sz="2400" b="1" dirty="0"/>
              <a:t> </a:t>
            </a:r>
            <a:r>
              <a:rPr lang="en-US" sz="2400" b="1" dirty="0" err="1"/>
              <a:t>tạp</a:t>
            </a:r>
            <a:r>
              <a:rPr lang="en-US" sz="2400" b="1" dirty="0"/>
              <a:t> </a:t>
            </a:r>
            <a:r>
              <a:rPr lang="en-US" sz="2400" b="1" dirty="0" err="1"/>
              <a:t>âm</a:t>
            </a:r>
            <a:r>
              <a:rPr lang="en-US" sz="2400" b="1" dirty="0"/>
              <a:t> </a:t>
            </a:r>
            <a:r>
              <a:rPr lang="en-US" sz="2400" b="1" dirty="0" err="1"/>
              <a:t>trắng</a:t>
            </a:r>
            <a:r>
              <a:rPr lang="en-US" sz="2400" b="1" dirty="0"/>
              <a:t>. </a:t>
            </a:r>
            <a:r>
              <a:rPr lang="en-US" sz="2400" b="1" dirty="0" err="1"/>
              <a:t>Tính</a:t>
            </a:r>
            <a:r>
              <a:rPr lang="en-US" sz="2400" b="1" dirty="0"/>
              <a:t>: a) </a:t>
            </a:r>
            <a:r>
              <a:rPr lang="en-US" sz="2400" b="1" dirty="0" err="1"/>
              <a:t>Tỷ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tín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trên</a:t>
            </a:r>
            <a:r>
              <a:rPr lang="en-US" sz="2400" b="1" dirty="0"/>
              <a:t> </a:t>
            </a:r>
            <a:r>
              <a:rPr lang="en-US" sz="2400" b="1" dirty="0" err="1"/>
              <a:t>tạp</a:t>
            </a:r>
            <a:r>
              <a:rPr lang="en-US" sz="2400" b="1" dirty="0"/>
              <a:t> </a:t>
            </a:r>
            <a:r>
              <a:rPr lang="en-US" sz="2400" b="1" dirty="0" err="1"/>
              <a:t>âm</a:t>
            </a:r>
            <a:r>
              <a:rPr lang="en-US" sz="2400" b="1" dirty="0"/>
              <a:t> </a:t>
            </a:r>
            <a:r>
              <a:rPr lang="en-US" sz="2400" b="1" dirty="0" err="1"/>
              <a:t>theo</a:t>
            </a:r>
            <a:r>
              <a:rPr lang="en-US" sz="2400" b="1" dirty="0"/>
              <a:t> dB</a:t>
            </a:r>
          </a:p>
          <a:p>
            <a:r>
              <a:rPr lang="en-US" sz="2400" b="1" dirty="0"/>
              <a:t>b) </a:t>
            </a:r>
            <a:r>
              <a:rPr lang="en-US" sz="2400" b="1" dirty="0" err="1"/>
              <a:t>Xác</a:t>
            </a:r>
            <a:r>
              <a:rPr lang="en-US" sz="2400" b="1" dirty="0"/>
              <a:t> </a:t>
            </a:r>
            <a:r>
              <a:rPr lang="en-US" sz="2400" b="1" dirty="0" err="1"/>
              <a:t>suất</a:t>
            </a:r>
            <a:r>
              <a:rPr lang="en-US" sz="2400" b="1" dirty="0"/>
              <a:t> </a:t>
            </a:r>
            <a:r>
              <a:rPr lang="en-US" sz="2400" b="1" dirty="0" err="1"/>
              <a:t>máy</a:t>
            </a:r>
            <a:r>
              <a:rPr lang="en-US" sz="2400" b="1" dirty="0"/>
              <a:t> </a:t>
            </a:r>
            <a:r>
              <a:rPr lang="en-US" sz="2400" b="1" dirty="0" err="1"/>
              <a:t>thu</a:t>
            </a:r>
            <a:r>
              <a:rPr lang="en-US" sz="2400" b="1" dirty="0"/>
              <a:t> </a:t>
            </a:r>
            <a:r>
              <a:rPr lang="en-US" sz="2400" b="1" dirty="0" err="1"/>
              <a:t>nhận</a:t>
            </a:r>
            <a:r>
              <a:rPr lang="en-US" sz="2400" b="1" dirty="0"/>
              <a:t> </a:t>
            </a:r>
            <a:r>
              <a:rPr lang="en-US" sz="2400" b="1" dirty="0" err="1"/>
              <a:t>biết</a:t>
            </a:r>
            <a:r>
              <a:rPr lang="en-US" sz="2400" b="1" dirty="0"/>
              <a:t> </a:t>
            </a:r>
            <a:r>
              <a:rPr lang="en-US" sz="2400" b="1" dirty="0" err="1"/>
              <a:t>sai</a:t>
            </a:r>
            <a:r>
              <a:rPr lang="en-US" sz="2400" b="1" dirty="0"/>
              <a:t> </a:t>
            </a:r>
            <a:r>
              <a:rPr lang="en-US" sz="2400" b="1" dirty="0" err="1"/>
              <a:t>xung</a:t>
            </a:r>
            <a:r>
              <a:rPr lang="en-US" sz="2400" b="1" dirty="0"/>
              <a:t> NRZ</a:t>
            </a:r>
          </a:p>
          <a:p>
            <a:r>
              <a:rPr lang="en-US" sz="2400" b="1" dirty="0" err="1"/>
              <a:t>Nếu</a:t>
            </a:r>
            <a:r>
              <a:rPr lang="en-US" sz="2400" b="1" dirty="0"/>
              <a:t> </a:t>
            </a:r>
            <a:r>
              <a:rPr lang="en-US" sz="2400" b="1" dirty="0" err="1"/>
              <a:t>băng</a:t>
            </a:r>
            <a:r>
              <a:rPr lang="en-US" sz="2400" b="1" dirty="0"/>
              <a:t> </a:t>
            </a:r>
            <a:r>
              <a:rPr lang="en-US" sz="2400" b="1" dirty="0" err="1"/>
              <a:t>thông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bộ</a:t>
            </a:r>
            <a:r>
              <a:rPr lang="en-US" sz="2400" b="1" dirty="0"/>
              <a:t> </a:t>
            </a:r>
            <a:r>
              <a:rPr lang="en-US" sz="2400" b="1" dirty="0" err="1"/>
              <a:t>lọc</a:t>
            </a:r>
            <a:r>
              <a:rPr lang="en-US" sz="2400" b="1" dirty="0"/>
              <a:t> </a:t>
            </a:r>
            <a:r>
              <a:rPr lang="en-US" sz="2400" b="1" dirty="0" err="1"/>
              <a:t>tăng</a:t>
            </a:r>
            <a:r>
              <a:rPr lang="en-US" sz="2400" b="1" dirty="0"/>
              <a:t> </a:t>
            </a:r>
            <a:r>
              <a:rPr lang="en-US" sz="2400" b="1" dirty="0" err="1"/>
              <a:t>gấp</a:t>
            </a:r>
            <a:r>
              <a:rPr lang="en-US" sz="2400" b="1" dirty="0"/>
              <a:t> </a:t>
            </a:r>
            <a:r>
              <a:rPr lang="en-US" sz="2400" b="1" dirty="0" err="1"/>
              <a:t>đôi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tiến</a:t>
            </a:r>
            <a:r>
              <a:rPr lang="en-US" sz="2400" b="1" dirty="0"/>
              <a:t> </a:t>
            </a:r>
            <a:r>
              <a:rPr lang="en-US" sz="2400" b="1" dirty="0" err="1"/>
              <a:t>hành</a:t>
            </a:r>
            <a:r>
              <a:rPr lang="en-US" sz="2400" b="1" dirty="0"/>
              <a:t> </a:t>
            </a:r>
            <a:r>
              <a:rPr lang="en-US" sz="2400" b="1" dirty="0" err="1"/>
              <a:t>đo</a:t>
            </a:r>
            <a:r>
              <a:rPr lang="en-US" sz="2400" b="1" dirty="0"/>
              <a:t> </a:t>
            </a:r>
            <a:r>
              <a:rPr lang="en-US" sz="2400" b="1" dirty="0" err="1"/>
              <a:t>mức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suất</a:t>
            </a:r>
            <a:r>
              <a:rPr lang="en-US" sz="2400" b="1" dirty="0"/>
              <a:t> </a:t>
            </a:r>
            <a:r>
              <a:rPr lang="en-US" sz="2400" b="1" dirty="0" err="1"/>
              <a:t>tín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tại</a:t>
            </a:r>
            <a:r>
              <a:rPr lang="en-US" sz="2400" b="1" dirty="0"/>
              <a:t> </a:t>
            </a:r>
            <a:r>
              <a:rPr lang="en-US" sz="2400" b="1" dirty="0" err="1"/>
              <a:t>đầu</a:t>
            </a:r>
            <a:r>
              <a:rPr lang="en-US" sz="2400" b="1" dirty="0"/>
              <a:t> </a:t>
            </a:r>
            <a:r>
              <a:rPr lang="en-US" sz="2400" b="1" dirty="0" err="1"/>
              <a:t>ra</a:t>
            </a:r>
            <a:r>
              <a:rPr lang="en-US" sz="2400" b="1" dirty="0"/>
              <a:t> </a:t>
            </a:r>
            <a:r>
              <a:rPr lang="en-US" sz="2400" b="1" dirty="0" err="1"/>
              <a:t>bộ</a:t>
            </a:r>
            <a:r>
              <a:rPr lang="en-US" sz="2400" b="1" dirty="0"/>
              <a:t> </a:t>
            </a:r>
            <a:r>
              <a:rPr lang="en-US" sz="2400" b="1" dirty="0" err="1"/>
              <a:t>lọc</a:t>
            </a:r>
            <a:r>
              <a:rPr lang="en-US" sz="2400" b="1" dirty="0"/>
              <a:t>. </a:t>
            </a:r>
            <a:r>
              <a:rPr lang="en-US" sz="2400" b="1" dirty="0" err="1"/>
              <a:t>Hỏi</a:t>
            </a:r>
            <a:r>
              <a:rPr lang="en-US" sz="2400" b="1" dirty="0"/>
              <a:t>: </a:t>
            </a:r>
          </a:p>
          <a:p>
            <a:r>
              <a:rPr lang="en-US" sz="2400" b="1" dirty="0"/>
              <a:t>c) </a:t>
            </a:r>
            <a:r>
              <a:rPr lang="en-US" sz="2400" b="1" dirty="0" err="1"/>
              <a:t>Khi</a:t>
            </a:r>
            <a:r>
              <a:rPr lang="en-US" sz="2400" b="1" dirty="0"/>
              <a:t> </a:t>
            </a:r>
            <a:r>
              <a:rPr lang="en-US" sz="2400" b="1" dirty="0" err="1"/>
              <a:t>không</a:t>
            </a:r>
            <a:r>
              <a:rPr lang="en-US" sz="2400" b="1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tín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thì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suất</a:t>
            </a:r>
            <a:r>
              <a:rPr lang="en-US" sz="2400" b="1" dirty="0"/>
              <a:t> </a:t>
            </a:r>
            <a:r>
              <a:rPr lang="en-US" sz="2400" b="1" dirty="0" err="1"/>
              <a:t>đo</a:t>
            </a:r>
            <a:r>
              <a:rPr lang="en-US" sz="2400" b="1" dirty="0"/>
              <a:t> </a:t>
            </a:r>
            <a:r>
              <a:rPr lang="en-US" sz="2400" b="1" dirty="0" err="1"/>
              <a:t>được</a:t>
            </a:r>
            <a:r>
              <a:rPr lang="en-US" sz="2400" b="1" dirty="0"/>
              <a:t> </a:t>
            </a:r>
            <a:r>
              <a:rPr lang="en-US" sz="2400" b="1" dirty="0" err="1"/>
              <a:t>tại</a:t>
            </a:r>
            <a:r>
              <a:rPr lang="en-US" sz="2400" b="1" dirty="0"/>
              <a:t> </a:t>
            </a:r>
            <a:r>
              <a:rPr lang="en-US" sz="2400" b="1" dirty="0" err="1"/>
              <a:t>đầu</a:t>
            </a:r>
            <a:r>
              <a:rPr lang="en-US" sz="2400" b="1" dirty="0"/>
              <a:t> </a:t>
            </a:r>
            <a:r>
              <a:rPr lang="en-US" sz="2400" b="1" dirty="0" err="1"/>
              <a:t>ra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bộ</a:t>
            </a:r>
            <a:r>
              <a:rPr lang="en-US" sz="2400" b="1" dirty="0"/>
              <a:t> </a:t>
            </a:r>
            <a:r>
              <a:rPr lang="en-US" sz="2400" b="1" dirty="0" err="1"/>
              <a:t>lọc</a:t>
            </a:r>
            <a:r>
              <a:rPr lang="en-US" sz="2400" b="1" dirty="0"/>
              <a:t> </a:t>
            </a:r>
            <a:r>
              <a:rPr lang="en-US" sz="2400" b="1" dirty="0" err="1"/>
              <a:t>là</a:t>
            </a:r>
            <a:r>
              <a:rPr lang="en-US" sz="2400" b="1" dirty="0"/>
              <a:t> </a:t>
            </a:r>
            <a:r>
              <a:rPr lang="en-US" sz="2400" b="1" dirty="0" err="1"/>
              <a:t>bao</a:t>
            </a:r>
            <a:r>
              <a:rPr lang="en-US" sz="2400" b="1" dirty="0"/>
              <a:t> </a:t>
            </a:r>
            <a:r>
              <a:rPr lang="en-US" sz="2400" b="1" dirty="0" err="1"/>
              <a:t>nhiêu</a:t>
            </a:r>
            <a:r>
              <a:rPr lang="en-US" sz="2400" b="1" dirty="0"/>
              <a:t> ?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tỷ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tín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trên</a:t>
            </a:r>
            <a:r>
              <a:rPr lang="en-US" sz="2400" b="1" dirty="0"/>
              <a:t> </a:t>
            </a:r>
            <a:r>
              <a:rPr lang="en-US" sz="2400" b="1" dirty="0" err="1"/>
              <a:t>tạp</a:t>
            </a:r>
            <a:r>
              <a:rPr lang="en-US" sz="2400" b="1" dirty="0"/>
              <a:t> </a:t>
            </a:r>
            <a:r>
              <a:rPr lang="en-US" sz="2400" b="1" dirty="0" err="1"/>
              <a:t>âm</a:t>
            </a:r>
            <a:r>
              <a:rPr lang="en-US" sz="2400" b="1" dirty="0"/>
              <a:t> </a:t>
            </a:r>
            <a:r>
              <a:rPr lang="en-US" sz="2400" b="1" dirty="0" err="1"/>
              <a:t>là</a:t>
            </a:r>
            <a:r>
              <a:rPr lang="en-US" sz="2400" b="1" dirty="0"/>
              <a:t> </a:t>
            </a:r>
            <a:r>
              <a:rPr lang="en-US" sz="2400" b="1" dirty="0" err="1"/>
              <a:t>bao</a:t>
            </a:r>
            <a:r>
              <a:rPr lang="en-US" sz="2400" b="1" dirty="0"/>
              <a:t> </a:t>
            </a:r>
            <a:r>
              <a:rPr lang="en-US" sz="2400" b="1" dirty="0" err="1"/>
              <a:t>nhiêu</a:t>
            </a:r>
            <a:r>
              <a:rPr lang="en-US" sz="2400" b="1" dirty="0"/>
              <a:t>?</a:t>
            </a:r>
          </a:p>
          <a:p>
            <a:r>
              <a:rPr lang="en-US" sz="2400" b="1" dirty="0"/>
              <a:t>d) </a:t>
            </a:r>
            <a:r>
              <a:rPr lang="en-US" sz="2400" b="1" dirty="0" err="1"/>
              <a:t>Xác</a:t>
            </a:r>
            <a:r>
              <a:rPr lang="en-US" sz="2400" b="1" dirty="0"/>
              <a:t> </a:t>
            </a:r>
            <a:r>
              <a:rPr lang="en-US" sz="2400" b="1" dirty="0" err="1"/>
              <a:t>suất</a:t>
            </a:r>
            <a:r>
              <a:rPr lang="en-US" sz="2400" b="1" dirty="0"/>
              <a:t> </a:t>
            </a:r>
            <a:r>
              <a:rPr lang="en-US" sz="2400" b="1" dirty="0" err="1"/>
              <a:t>lỗi</a:t>
            </a:r>
            <a:r>
              <a:rPr lang="en-US" sz="2400" b="1" dirty="0"/>
              <a:t> </a:t>
            </a:r>
            <a:r>
              <a:rPr lang="en-US" sz="2400" b="1" dirty="0" err="1"/>
              <a:t>xung</a:t>
            </a:r>
            <a:r>
              <a:rPr lang="en-US" sz="2400" b="1" dirty="0"/>
              <a:t> NRZ </a:t>
            </a:r>
            <a:r>
              <a:rPr lang="en-US" sz="2400" b="1" dirty="0" err="1"/>
              <a:t>là</a:t>
            </a:r>
            <a:r>
              <a:rPr lang="en-US" sz="2400" b="1" dirty="0"/>
              <a:t> </a:t>
            </a:r>
            <a:r>
              <a:rPr lang="en-US" sz="2400" b="1" dirty="0" err="1"/>
              <a:t>bao</a:t>
            </a:r>
            <a:r>
              <a:rPr lang="en-US" sz="2400" b="1" dirty="0"/>
              <a:t> </a:t>
            </a:r>
            <a:r>
              <a:rPr lang="en-US" sz="2400" b="1" dirty="0" err="1"/>
              <a:t>nhiêu</a:t>
            </a:r>
            <a:r>
              <a:rPr lang="en-US" sz="2400" b="1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691485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762000"/>
            <a:ext cx="8229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lọc</a:t>
            </a:r>
            <a:r>
              <a:rPr lang="en-US" sz="2400" dirty="0"/>
              <a:t>,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đo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</a:p>
          <a:p>
            <a:r>
              <a:rPr lang="en-US" sz="2400" dirty="0"/>
              <a:t>10</a:t>
            </a:r>
            <a:r>
              <a:rPr lang="en-US" sz="2400" baseline="30000" dirty="0"/>
              <a:t>-6</a:t>
            </a:r>
            <a:r>
              <a:rPr lang="en-US" sz="2400" dirty="0"/>
              <a:t>W.</a:t>
            </a:r>
          </a:p>
          <a:p>
            <a:r>
              <a:rPr lang="en-US" sz="2400" b="1" dirty="0"/>
              <a:t> 	</a:t>
            </a:r>
            <a:r>
              <a:rPr lang="en-US" sz="2400" b="1" dirty="0" err="1"/>
              <a:t>đó</a:t>
            </a:r>
            <a:r>
              <a:rPr lang="en-US" sz="2400" b="1" dirty="0"/>
              <a:t> </a:t>
            </a:r>
            <a:r>
              <a:rPr lang="en-US" sz="2400" b="1" dirty="0" err="1"/>
              <a:t>chính</a:t>
            </a:r>
            <a:r>
              <a:rPr lang="en-US" sz="2400" b="1" dirty="0"/>
              <a:t> </a:t>
            </a:r>
            <a:r>
              <a:rPr lang="en-US" sz="2400" b="1" dirty="0" err="1"/>
              <a:t>là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suất</a:t>
            </a:r>
            <a:r>
              <a:rPr lang="en-US" sz="2400" b="1" dirty="0"/>
              <a:t> </a:t>
            </a:r>
            <a:r>
              <a:rPr lang="en-US" sz="2400" b="1" dirty="0" err="1"/>
              <a:t>tạp</a:t>
            </a:r>
            <a:r>
              <a:rPr lang="en-US" sz="2400" b="1" dirty="0"/>
              <a:t> </a:t>
            </a:r>
            <a:r>
              <a:rPr lang="en-US" sz="2400" b="1" dirty="0" err="1"/>
              <a:t>âm</a:t>
            </a:r>
            <a:endParaRPr lang="en-US" sz="2400" dirty="0"/>
          </a:p>
          <a:p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NRZ </a:t>
            </a:r>
            <a:r>
              <a:rPr lang="en-US" sz="2400" dirty="0" err="1"/>
              <a:t>lưỡng</a:t>
            </a:r>
            <a:r>
              <a:rPr lang="en-US" sz="2400" dirty="0"/>
              <a:t> </a:t>
            </a:r>
            <a:r>
              <a:rPr lang="en-US" sz="2400" dirty="0" err="1"/>
              <a:t>cực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đo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1,1.10</a:t>
            </a:r>
            <a:r>
              <a:rPr lang="en-US" sz="2400" baseline="30000" dirty="0"/>
              <a:t>-5</a:t>
            </a:r>
            <a:r>
              <a:rPr lang="en-US" sz="2400" dirty="0"/>
              <a:t>W.</a:t>
            </a:r>
          </a:p>
          <a:p>
            <a:r>
              <a:rPr lang="en-US" sz="2400" b="1" dirty="0"/>
              <a:t> 	</a:t>
            </a:r>
            <a:r>
              <a:rPr lang="en-US" sz="2400" b="1" dirty="0" err="1"/>
              <a:t>đó</a:t>
            </a:r>
            <a:r>
              <a:rPr lang="en-US" sz="2400" b="1" dirty="0"/>
              <a:t> </a:t>
            </a:r>
            <a:r>
              <a:rPr lang="en-US" sz="2400" b="1" dirty="0" err="1"/>
              <a:t>chính</a:t>
            </a:r>
            <a:r>
              <a:rPr lang="en-US" sz="2400" b="1" dirty="0"/>
              <a:t> </a:t>
            </a:r>
            <a:r>
              <a:rPr lang="en-US" sz="2400" b="1" dirty="0" err="1"/>
              <a:t>là</a:t>
            </a:r>
            <a:r>
              <a:rPr lang="en-US" sz="2400" b="1" dirty="0"/>
              <a:t> </a:t>
            </a:r>
            <a:r>
              <a:rPr lang="en-US" sz="2400" b="1" dirty="0" err="1"/>
              <a:t>công</a:t>
            </a:r>
            <a:r>
              <a:rPr lang="en-US" sz="2400" b="1" dirty="0"/>
              <a:t> </a:t>
            </a:r>
            <a:r>
              <a:rPr lang="en-US" sz="2400" b="1" dirty="0" err="1"/>
              <a:t>suất</a:t>
            </a:r>
            <a:r>
              <a:rPr lang="en-US" sz="2400" b="1" dirty="0"/>
              <a:t> </a:t>
            </a:r>
            <a:r>
              <a:rPr lang="en-US" sz="2400" b="1" dirty="0" err="1"/>
              <a:t>tạp</a:t>
            </a:r>
            <a:r>
              <a:rPr lang="en-US" sz="2400" b="1" dirty="0"/>
              <a:t> </a:t>
            </a:r>
            <a:r>
              <a:rPr lang="en-US" sz="2400" b="1" dirty="0" err="1"/>
              <a:t>âm</a:t>
            </a:r>
            <a:r>
              <a:rPr lang="en-US" sz="2400" b="1" dirty="0"/>
              <a:t> + </a:t>
            </a:r>
            <a:r>
              <a:rPr lang="en-US" sz="2400" b="1" dirty="0" err="1"/>
              <a:t>tín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nhiễu</a:t>
            </a:r>
            <a:r>
              <a:rPr lang="en-US" sz="2400" dirty="0"/>
              <a:t>  : No = 10</a:t>
            </a:r>
            <a:r>
              <a:rPr lang="en-US" sz="2400" baseline="30000" dirty="0"/>
              <a:t>-6</a:t>
            </a:r>
          </a:p>
          <a:p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: P = 11.10</a:t>
            </a:r>
            <a:r>
              <a:rPr lang="en-US" sz="2400" baseline="30000" dirty="0"/>
              <a:t>-6</a:t>
            </a:r>
            <a:r>
              <a:rPr lang="en-US" sz="2400" dirty="0"/>
              <a:t>-10</a:t>
            </a:r>
            <a:r>
              <a:rPr lang="en-US" sz="2400" baseline="30000" dirty="0"/>
              <a:t>-6 </a:t>
            </a:r>
            <a:r>
              <a:rPr lang="en-US" sz="2400" dirty="0"/>
              <a:t>=10</a:t>
            </a:r>
            <a:r>
              <a:rPr lang="en-US" sz="2400" baseline="30000" dirty="0"/>
              <a:t>-5</a:t>
            </a:r>
            <a:r>
              <a:rPr lang="en-US" sz="2400" dirty="0"/>
              <a:t>	</a:t>
            </a:r>
          </a:p>
          <a:p>
            <a:endParaRPr lang="en-US" sz="2400" dirty="0"/>
          </a:p>
          <a:p>
            <a:r>
              <a:rPr lang="en-US" sz="2400" dirty="0"/>
              <a:t>SNR = (10</a:t>
            </a:r>
            <a:r>
              <a:rPr lang="en-US" sz="2400" baseline="30000" dirty="0"/>
              <a:t>-5</a:t>
            </a:r>
            <a:r>
              <a:rPr lang="en-US" sz="2400" dirty="0"/>
              <a:t>)/10</a:t>
            </a:r>
            <a:r>
              <a:rPr lang="en-US" sz="2400" baseline="30000" dirty="0"/>
              <a:t>-6</a:t>
            </a:r>
            <a:r>
              <a:rPr lang="en-US" sz="2400" dirty="0"/>
              <a:t> =10 </a:t>
            </a:r>
            <a:r>
              <a:rPr lang="en-US" sz="2400" dirty="0" err="1"/>
              <a:t>suy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SNR</a:t>
            </a:r>
            <a:r>
              <a:rPr lang="en-US" sz="2400" baseline="-25000" dirty="0" err="1"/>
              <a:t>dB</a:t>
            </a:r>
            <a:r>
              <a:rPr lang="en-US" sz="2400" baseline="-25000" dirty="0"/>
              <a:t> </a:t>
            </a:r>
            <a:r>
              <a:rPr lang="en-US" sz="2400" dirty="0"/>
              <a:t>= 10dB</a:t>
            </a:r>
          </a:p>
          <a:p>
            <a:br>
              <a:rPr lang="en-US" sz="2400" b="1" dirty="0"/>
            </a:br>
            <a:r>
              <a:rPr lang="en-US" sz="2400" b="1" dirty="0"/>
              <a:t> </a:t>
            </a:r>
            <a:endParaRPr lang="en-US" sz="2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33400" y="2133600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33400" y="2895600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15203" y="2138149"/>
            <a:ext cx="685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2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79946" y="1066800"/>
                <a:ext cx="8229600" cy="44567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Xác </a:t>
                </a:r>
                <a:r>
                  <a:rPr lang="en-US" sz="2800" b="1" dirty="0" err="1"/>
                  <a:t>suất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lỗi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của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tạp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âm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trắng</a:t>
                </a:r>
                <a:r>
                  <a:rPr lang="en-US" sz="2800" b="1" dirty="0"/>
                  <a:t> (</a:t>
                </a:r>
                <a:r>
                  <a:rPr lang="en-US" sz="2800" b="1" dirty="0" err="1"/>
                  <a:t>nhiễu</a:t>
                </a:r>
                <a:r>
                  <a:rPr lang="en-US" sz="2800" b="1" dirty="0"/>
                  <a:t> Gauss ) </a:t>
                </a:r>
                <a:r>
                  <a:rPr lang="en-US" sz="2800" b="1" dirty="0" err="1"/>
                  <a:t>với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mã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lưỡng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cực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là</a:t>
                </a:r>
                <a:r>
                  <a:rPr lang="en-US" sz="2800" b="1" dirty="0"/>
                  <a:t> : </a:t>
                </a:r>
              </a:p>
              <a:p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e</a:t>
                </a:r>
                <a:r>
                  <a:rPr lang="en-US" sz="2800" b="1" dirty="0"/>
                  <a:t> = Q(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𝜹</m:t>
                                </m:r>
                              </m:e>
                              <m:sup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en-US" sz="2800" b="1" dirty="0"/>
                  <a:t>) = Q(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>
                            <a:latin typeface="Cambria Math"/>
                          </a:rPr>
                          <m:t>𝑺𝑵𝑹</m:t>
                        </m:r>
                      </m:e>
                    </m:rad>
                  </m:oMath>
                </a14:m>
                <a:r>
                  <a:rPr lang="en-US" sz="2800" b="1" dirty="0"/>
                  <a:t>) =Q(3,16) =  7,9.10</a:t>
                </a:r>
                <a:r>
                  <a:rPr lang="en-US" sz="2800" b="1" baseline="30000" dirty="0"/>
                  <a:t>-4</a:t>
                </a:r>
                <a:endParaRPr lang="en-US" sz="2800" b="1" dirty="0"/>
              </a:p>
              <a:p>
                <a:r>
                  <a:rPr lang="en-US" sz="2800" b="1" dirty="0" err="1"/>
                  <a:t>Khi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băng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thông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tăng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gấp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đôi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thì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công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suất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nhiễu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cũng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tăng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gấp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đôi</a:t>
                </a:r>
                <a:r>
                  <a:rPr lang="en-US" sz="2800" b="1" dirty="0"/>
                  <a:t> .</a:t>
                </a:r>
              </a:p>
              <a:p>
                <a:endParaRPr lang="en-US" sz="2800" b="1" dirty="0"/>
              </a:p>
              <a:p>
                <a:r>
                  <a:rPr lang="en-US" sz="2800" b="1" dirty="0"/>
                  <a:t>N</a:t>
                </a:r>
                <a:r>
                  <a:rPr lang="en-US" sz="2800" b="1" baseline="-25000" dirty="0"/>
                  <a:t>o</a:t>
                </a:r>
                <a:r>
                  <a:rPr lang="en-US" sz="2800" b="1" dirty="0"/>
                  <a:t>= 2.10</a:t>
                </a:r>
                <a:r>
                  <a:rPr lang="en-US" sz="2800" b="1" baseline="30000" dirty="0"/>
                  <a:t>-6</a:t>
                </a:r>
                <a:r>
                  <a:rPr lang="en-US" sz="2800" b="1" dirty="0"/>
                  <a:t>.  </a:t>
                </a:r>
                <a:r>
                  <a:rPr lang="en-US" sz="2800" b="1" dirty="0" err="1"/>
                  <a:t>Công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suất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tín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hiệu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giữ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nguyên</a:t>
                </a:r>
                <a:r>
                  <a:rPr lang="en-US" sz="2800" b="1" dirty="0"/>
                  <a:t>.</a:t>
                </a:r>
              </a:p>
              <a:p>
                <a:r>
                  <a:rPr lang="en-US" sz="2800" b="1" dirty="0"/>
                  <a:t>SNR = (10</a:t>
                </a:r>
                <a:r>
                  <a:rPr lang="en-US" sz="2800" b="1" baseline="30000" dirty="0"/>
                  <a:t>-5</a:t>
                </a:r>
                <a:r>
                  <a:rPr lang="en-US" sz="2800" b="1" dirty="0"/>
                  <a:t>)/(2.10</a:t>
                </a:r>
                <a:r>
                  <a:rPr lang="en-US" sz="2800" b="1" baseline="30000" dirty="0"/>
                  <a:t>-6</a:t>
                </a:r>
                <a:r>
                  <a:rPr lang="en-US" sz="2800" b="1" dirty="0"/>
                  <a:t>) = 5 </a:t>
                </a:r>
                <a:r>
                  <a:rPr lang="en-US" sz="2800" b="1" dirty="0" err="1"/>
                  <a:t>suy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ra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SNR</a:t>
                </a:r>
                <a:r>
                  <a:rPr lang="en-US" sz="2800" b="1" baseline="-25000" dirty="0" err="1"/>
                  <a:t>dB</a:t>
                </a:r>
                <a:r>
                  <a:rPr lang="en-US" sz="2800" b="1" dirty="0"/>
                  <a:t> = 7dB</a:t>
                </a:r>
              </a:p>
              <a:p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e</a:t>
                </a:r>
                <a:r>
                  <a:rPr lang="en-US" sz="2800" b="1" dirty="0"/>
                  <a:t> = Q(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>
                            <a:latin typeface="Cambria Math"/>
                          </a:rPr>
                          <m:t>𝑺𝑵𝑹</m:t>
                        </m:r>
                      </m:e>
                    </m:rad>
                  </m:oMath>
                </a14:m>
                <a:r>
                  <a:rPr lang="en-US" sz="2800" b="1" dirty="0"/>
                  <a:t>) =Q(2,24) = 0,0126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46" y="1066800"/>
                <a:ext cx="8229600" cy="4456797"/>
              </a:xfrm>
              <a:prstGeom prst="rect">
                <a:avLst/>
              </a:prstGeom>
              <a:blipFill rotWithShape="1">
                <a:blip r:embed="rId2"/>
                <a:stretch>
                  <a:fillRect l="-1556" t="-1368" b="-2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50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609600"/>
                <a:ext cx="8229600" cy="4678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BT 22:</a:t>
                </a:r>
              </a:p>
              <a:p>
                <a:r>
                  <a:rPr lang="en-US" sz="2800" b="1" dirty="0" err="1"/>
                  <a:t>Một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hệ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thống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điều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chế</a:t>
                </a:r>
                <a:r>
                  <a:rPr lang="en-US" sz="2800" b="1" dirty="0"/>
                  <a:t> BPSK </a:t>
                </a:r>
                <a:r>
                  <a:rPr lang="en-US" sz="2800" b="1" dirty="0" err="1"/>
                  <a:t>có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tốc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độ</a:t>
                </a:r>
                <a:r>
                  <a:rPr lang="en-US" sz="2800" b="1" dirty="0"/>
                  <a:t> bit </a:t>
                </a:r>
                <a:r>
                  <a:rPr lang="en-US" sz="2800" b="1" dirty="0" err="1"/>
                  <a:t>Rb</a:t>
                </a:r>
                <a:r>
                  <a:rPr lang="en-US" sz="2800" b="1" dirty="0"/>
                  <a:t>=4800bps. </a:t>
                </a:r>
                <a:r>
                  <a:rPr lang="en-US" sz="2800" b="1" dirty="0" err="1"/>
                  <a:t>Tỷ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số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tín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hiệu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trên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tạp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âm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thu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Eb</a:t>
                </a:r>
                <a:r>
                  <a:rPr lang="en-US" sz="2800" b="1" dirty="0"/>
                  <a:t>/N0=8dB.</a:t>
                </a:r>
              </a:p>
              <a:p>
                <a:pPr marL="514350" indent="-514350">
                  <a:buAutoNum type="alphaLcParenR"/>
                </a:pPr>
                <a:r>
                  <a:rPr lang="en-US" sz="2800" b="1" dirty="0" err="1"/>
                  <a:t>Tìm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xác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suất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lỗi</a:t>
                </a:r>
                <a:r>
                  <a:rPr lang="en-US" sz="2800" b="1" dirty="0"/>
                  <a:t> bit </a:t>
                </a:r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b</a:t>
                </a:r>
                <a:r>
                  <a:rPr lang="en-US" sz="2800" b="1" baseline="-25000" dirty="0"/>
                  <a:t> </a:t>
                </a:r>
                <a:r>
                  <a:rPr lang="en-US" sz="2800" b="1" dirty="0" err="1"/>
                  <a:t>và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xác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suất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lỗi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bản</a:t>
                </a:r>
                <a:r>
                  <a:rPr lang="en-US" sz="2800" b="1" dirty="0"/>
                  <a:t> tin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latin typeface="Cambria Math"/>
                          </a:rPr>
                          <m:t>𝑷</m:t>
                        </m:r>
                        <m:r>
                          <a:rPr lang="en-US" sz="2800" b="1" i="1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𝑴</m:t>
                        </m:r>
                      </m:sub>
                      <m:sup>
                        <m:r>
                          <a:rPr lang="en-US" sz="2800" b="1" i="1">
                            <a:latin typeface="Cambria Math"/>
                          </a:rPr>
                          <m:t>𝒖</m:t>
                        </m:r>
                      </m:sup>
                    </m:sSubSup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err="1"/>
                  <a:t>đối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với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hệ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thống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không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mã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hóa</a:t>
                </a:r>
                <a:r>
                  <a:rPr lang="en-US" sz="2800" b="1" dirty="0"/>
                  <a:t>, </a:t>
                </a:r>
                <a:r>
                  <a:rPr lang="en-US" sz="2800" b="1" dirty="0" err="1"/>
                  <a:t>trong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đó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bản</a:t>
                </a:r>
                <a:r>
                  <a:rPr lang="en-US" sz="2800" b="1" dirty="0"/>
                  <a:t> tin </a:t>
                </a:r>
                <a:r>
                  <a:rPr lang="en-US" sz="2800" b="1" dirty="0" err="1"/>
                  <a:t>dài</a:t>
                </a:r>
                <a:r>
                  <a:rPr lang="en-US" sz="2800" b="1" dirty="0"/>
                  <a:t> 11 bit. </a:t>
                </a:r>
              </a:p>
              <a:p>
                <a:r>
                  <a:rPr lang="en-US" sz="2800" b="1" dirty="0"/>
                  <a:t>b) </a:t>
                </a:r>
                <a:r>
                  <a:rPr lang="en-US" sz="2800" b="1" dirty="0" err="1"/>
                  <a:t>Tìm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xác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suất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lỗi</a:t>
                </a:r>
                <a:r>
                  <a:rPr lang="en-US" sz="2800" b="1" dirty="0"/>
                  <a:t> bit </a:t>
                </a:r>
                <a:r>
                  <a:rPr lang="en-US" sz="2800" b="1" dirty="0" err="1"/>
                  <a:t>mã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hóa</a:t>
                </a:r>
                <a:r>
                  <a:rPr lang="en-US" sz="2800" b="1" dirty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latin typeface="Cambria Math"/>
                          </a:rPr>
                          <m:t>𝑷</m:t>
                        </m:r>
                        <m:r>
                          <a:rPr lang="en-US" sz="2800" b="1" i="1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𝒃</m:t>
                        </m:r>
                      </m:sub>
                      <m:sup>
                        <m:r>
                          <a:rPr lang="en-US" sz="2800" b="1" i="1">
                            <a:latin typeface="Cambria Math"/>
                          </a:rPr>
                          <m:t>𝒄</m:t>
                        </m:r>
                      </m:sup>
                    </m:sSubSup>
                  </m:oMath>
                </a14:m>
                <a:r>
                  <a:rPr lang="en-US" sz="2800" b="1" dirty="0"/>
                  <a:t> </a:t>
                </a:r>
                <a:r>
                  <a:rPr lang="en-US" sz="2800" b="1" dirty="0" err="1"/>
                  <a:t>và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xác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suất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lỗi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bản</a:t>
                </a:r>
                <a:r>
                  <a:rPr lang="en-US" sz="2800" b="1" dirty="0"/>
                  <a:t> tin </a:t>
                </a:r>
                <a:r>
                  <a:rPr lang="en-US" sz="2800" b="1" dirty="0" err="1"/>
                  <a:t>được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mã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hóa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latin typeface="Cambria Math"/>
                          </a:rPr>
                          <m:t>𝑷</m:t>
                        </m:r>
                        <m:r>
                          <a:rPr lang="en-US" sz="2800" b="1" i="1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en-US" sz="2800" b="1" i="1">
                            <a:latin typeface="Cambria Math"/>
                          </a:rPr>
                          <m:t>𝑴</m:t>
                        </m:r>
                      </m:sub>
                      <m:sup>
                        <m:r>
                          <a:rPr lang="en-US" sz="2800" b="1" i="1">
                            <a:latin typeface="Cambria Math"/>
                          </a:rPr>
                          <m:t>𝒄</m:t>
                        </m:r>
                      </m:sup>
                    </m:sSubSup>
                    <m:r>
                      <a:rPr lang="en-US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/>
                  <a:t>   </a:t>
                </a:r>
                <a:r>
                  <a:rPr lang="en-US" sz="2800" b="1" dirty="0" err="1"/>
                  <a:t>đối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với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hệ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thống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dùng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mã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khối</a:t>
                </a:r>
                <a:r>
                  <a:rPr lang="en-US" sz="2800" b="1" dirty="0"/>
                  <a:t> (15,11) </a:t>
                </a:r>
                <a:r>
                  <a:rPr lang="en-US" sz="2800" b="1" dirty="0" err="1"/>
                  <a:t>sửa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được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lỗi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đơn</a:t>
                </a:r>
                <a:r>
                  <a:rPr lang="en-US" sz="2800" b="1" dirty="0"/>
                  <a:t> (t=1)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09600"/>
                <a:ext cx="8229600" cy="4678204"/>
              </a:xfrm>
              <a:prstGeom prst="rect">
                <a:avLst/>
              </a:prstGeom>
              <a:blipFill rotWithShape="1">
                <a:blip r:embed="rId2"/>
                <a:stretch>
                  <a:fillRect l="-1481" t="-1304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17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10" y="855685"/>
            <a:ext cx="55340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10" y="1546746"/>
            <a:ext cx="8217090" cy="86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37" y="2415653"/>
            <a:ext cx="8217091" cy="1874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5760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609600"/>
                <a:ext cx="8229600" cy="5649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a, </a:t>
                </a:r>
                <a:r>
                  <a:rPr lang="en-US" sz="2400" b="1" dirty="0" err="1"/>
                  <a:t>Trường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hợp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hệ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thống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không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sử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dụng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mã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hóa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kênh</a:t>
                </a:r>
                <a:r>
                  <a:rPr lang="en-US" sz="2400" b="1" dirty="0"/>
                  <a:t> :</a:t>
                </a:r>
              </a:p>
              <a:p>
                <a:r>
                  <a:rPr lang="en-US" sz="2400" b="1" dirty="0" err="1"/>
                  <a:t>P</a:t>
                </a:r>
                <a:r>
                  <a:rPr lang="en-US" sz="2400" b="1" baseline="-25000" dirty="0" err="1"/>
                  <a:t>b</a:t>
                </a:r>
                <a:r>
                  <a:rPr lang="en-US" sz="2400" b="1" dirty="0"/>
                  <a:t> =  Q(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𝒃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400" b="1" dirty="0"/>
                  <a:t>)   = Q(3,55) = 1,9.10</a:t>
                </a:r>
                <a:r>
                  <a:rPr lang="en-US" sz="2400" b="1" baseline="30000" dirty="0"/>
                  <a:t>-4</a:t>
                </a:r>
                <a:endParaRPr lang="en-US" sz="2400" b="1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/>
                          </a:rPr>
                          <m:t>𝑷</m:t>
                        </m:r>
                        <m:r>
                          <a:rPr lang="en-US" sz="2400" b="1" i="1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𝑴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𝒖</m:t>
                        </m:r>
                      </m:sup>
                    </m:sSubSup>
                  </m:oMath>
                </a14:m>
                <a:r>
                  <a:rPr lang="en-US" sz="2400" b="1" dirty="0"/>
                  <a:t>  = 1 – (1 - </a:t>
                </a:r>
                <a:r>
                  <a:rPr lang="en-US" sz="2400" b="1" dirty="0" err="1"/>
                  <a:t>P</a:t>
                </a:r>
                <a:r>
                  <a:rPr lang="en-US" sz="2400" b="1" baseline="-25000" dirty="0" err="1"/>
                  <a:t>b</a:t>
                </a:r>
                <a:r>
                  <a:rPr lang="en-US" sz="2400" b="1" dirty="0"/>
                  <a:t> )</a:t>
                </a:r>
                <a:r>
                  <a:rPr lang="en-US" sz="2400" b="1" baseline="30000" dirty="0"/>
                  <a:t>11</a:t>
                </a:r>
                <a:r>
                  <a:rPr lang="en-US" sz="2400" b="1" dirty="0"/>
                  <a:t> = 2,1.10</a:t>
                </a:r>
                <a:r>
                  <a:rPr lang="en-US" sz="2400" b="1" baseline="30000" dirty="0"/>
                  <a:t>-3</a:t>
                </a:r>
              </a:p>
              <a:p>
                <a:endParaRPr lang="en-US" sz="2400" b="1" dirty="0"/>
              </a:p>
              <a:p>
                <a:r>
                  <a:rPr lang="en-US" sz="2400" b="1" dirty="0"/>
                  <a:t>b, </a:t>
                </a:r>
                <a:r>
                  <a:rPr lang="en-US" sz="2400" b="1" dirty="0" err="1"/>
                  <a:t>trường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hợp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hệ</a:t>
                </a:r>
                <a:r>
                  <a:rPr lang="en-US" sz="2400" b="1" dirty="0"/>
                  <a:t>  </a:t>
                </a:r>
                <a:r>
                  <a:rPr lang="en-US" sz="2400" b="1" dirty="0" err="1"/>
                  <a:t>thống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dùng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mã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hóa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khối</a:t>
                </a:r>
                <a:r>
                  <a:rPr lang="en-US" sz="2400" b="1" dirty="0"/>
                  <a:t> (15, 11) (</a:t>
                </a:r>
                <a:r>
                  <a:rPr lang="en-US" sz="2400" b="1" dirty="0" err="1"/>
                  <a:t>tỉ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lệ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mã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hóa</a:t>
                </a:r>
                <a:r>
                  <a:rPr lang="en-US" sz="2400" b="1" dirty="0"/>
                  <a:t> r =11/15)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𝒃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sup>
                    </m:sSubSup>
                  </m:oMath>
                </a14:m>
                <a:r>
                  <a:rPr lang="en-US" sz="2400" b="1" dirty="0"/>
                  <a:t>=  Q(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400" b="1" dirty="0"/>
                  <a:t>) =   Q(3,04) = 1,18 .10</a:t>
                </a:r>
                <a:r>
                  <a:rPr lang="en-US" sz="2400" b="1" baseline="30000" dirty="0"/>
                  <a:t>-3</a:t>
                </a:r>
                <a:endParaRPr lang="en-US" sz="2400" b="1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𝑴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sup>
                    </m:sSubSup>
                  </m:oMath>
                </a14:m>
                <a:r>
                  <a:rPr lang="en-US" sz="2400" b="1" dirty="0"/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1" i="1">
                            <a:latin typeface="Cambria Math"/>
                          </a:rPr>
                          <m:t>𝒋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  <m:r>
                          <a:rPr lang="en-US" sz="2400" b="1" i="1"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𝟏𝟓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Sup>
                                  <m:sSub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𝟏𝟓</m:t>
                                    </m:r>
                                  </m:sup>
                                </m:sSubSup>
                                <m:r>
                                  <a:rPr lang="en-US" sz="2400" b="1" i="1">
                                    <a:latin typeface="Cambria Math"/>
                                  </a:rPr>
                                  <m:t>.(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𝒃</m:t>
                                </m:r>
                              </m:sub>
                              <m:sup>
                                <m:r>
                                  <a:rPr lang="en-US" sz="2400" b="1" i="1">
                                    <a:latin typeface="Cambria Math"/>
                                  </a:rPr>
                                  <m:t>𝒄</m:t>
                                </m:r>
                              </m:sup>
                            </m:sSubSup>
                            <m:r>
                              <a:rPr lang="en-US" sz="24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𝒋</m:t>
                            </m:r>
                          </m:sup>
                        </m:sSup>
                        <m:r>
                          <a:rPr lang="en-US" sz="2400" b="1" i="1">
                            <a:latin typeface="Cambria Math"/>
                          </a:rPr>
                          <m:t>.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𝒃</m:t>
                                </m:r>
                              </m:sub>
                              <m:sup>
                                <m:r>
                                  <a:rPr lang="en-US" sz="2400" b="1" i="1">
                                    <a:latin typeface="Cambria Math"/>
                                  </a:rPr>
                                  <m:t>𝒄</m:t>
                                </m:r>
                              </m:sup>
                            </m:sSubSup>
                            <m:r>
                              <a:rPr lang="en-US" sz="24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𝟏𝟓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𝒋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b="1" dirty="0"/>
                  <a:t>	</a:t>
                </a: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≈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sz="2400" b="1" i="1">
                                    <a:latin typeface="Cambria Math"/>
                                  </a:rPr>
                                  <m:t>𝟏𝟓</m:t>
                                </m:r>
                              </m:sup>
                            </m:sSubSup>
                            <m:r>
                              <a:rPr lang="en-US" sz="2400" b="1" i="1">
                                <a:latin typeface="Cambria Math"/>
                              </a:rPr>
                              <m:t>.(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𝒃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𝒄</m:t>
                            </m:r>
                          </m:sup>
                        </m:sSubSup>
                        <m:r>
                          <a:rPr lang="en-US" sz="2400" b="1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𝒃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𝒄</m:t>
                            </m:r>
                          </m:sup>
                        </m:sSubSup>
                        <m:r>
                          <a:rPr lang="en-US" sz="2400" b="1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𝟏𝟑</m:t>
                        </m:r>
                      </m:sup>
                    </m:sSup>
                  </m:oMath>
                </a14:m>
                <a:r>
                  <a:rPr lang="en-US" sz="2400" b="1" dirty="0"/>
                  <a:t>= 1,44 .10</a:t>
                </a:r>
                <a:r>
                  <a:rPr lang="en-US" sz="2400" b="1" baseline="30000" dirty="0"/>
                  <a:t>-4</a:t>
                </a:r>
                <a:endParaRPr lang="en-US" sz="2400" b="1" dirty="0"/>
              </a:p>
              <a:p>
                <a:r>
                  <a:rPr lang="en-US" sz="2400" b="1" dirty="0"/>
                  <a:t> </a:t>
                </a:r>
                <a:r>
                  <a:rPr lang="en-US" sz="2400" b="1" dirty="0" err="1"/>
                  <a:t>Hệ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số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cải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thiện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hiệu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năng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chất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lượng</a:t>
                </a:r>
                <a:r>
                  <a:rPr lang="en-US" sz="2400" b="1" dirty="0"/>
                  <a:t> : 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𝑴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𝒖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𝑴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𝒄</m:t>
                            </m:r>
                          </m:sup>
                        </m:sSubSup>
                        <m:r>
                          <a:rPr lang="en-US" sz="2400" b="1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b="1" dirty="0"/>
                  <a:t> = 2,1.10</a:t>
                </a:r>
                <a:r>
                  <a:rPr lang="en-US" sz="2400" b="1" baseline="30000" dirty="0"/>
                  <a:t>-3 </a:t>
                </a:r>
                <a:r>
                  <a:rPr lang="en-US" sz="2400" b="1" dirty="0"/>
                  <a:t>/1,44 .10</a:t>
                </a:r>
                <a:r>
                  <a:rPr lang="en-US" sz="2400" b="1" baseline="30000" dirty="0"/>
                  <a:t>-4</a:t>
                </a:r>
                <a:r>
                  <a:rPr lang="en-US" sz="2400" b="1" dirty="0"/>
                  <a:t> = 14,58 </a:t>
                </a:r>
                <a:r>
                  <a:rPr lang="en-US" sz="2400" b="1" dirty="0" err="1"/>
                  <a:t>lần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09600"/>
                <a:ext cx="8229600" cy="5649239"/>
              </a:xfrm>
              <a:prstGeom prst="rect">
                <a:avLst/>
              </a:prstGeom>
              <a:blipFill rotWithShape="1">
                <a:blip r:embed="rId2"/>
                <a:stretch>
                  <a:fillRect l="-1111" t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47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2192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BT 23:</a:t>
            </a:r>
          </a:p>
          <a:p>
            <a:r>
              <a:rPr lang="en-US" sz="2400" b="1" dirty="0" err="1"/>
              <a:t>Mã</a:t>
            </a:r>
            <a:r>
              <a:rPr lang="en-US" sz="2400" b="1" dirty="0"/>
              <a:t> </a:t>
            </a:r>
            <a:r>
              <a:rPr lang="en-US" sz="2400" b="1" dirty="0" err="1"/>
              <a:t>khối</a:t>
            </a:r>
            <a:r>
              <a:rPr lang="en-US" sz="2400" b="1" dirty="0"/>
              <a:t> </a:t>
            </a:r>
            <a:r>
              <a:rPr lang="en-US" sz="2400" b="1" dirty="0" err="1"/>
              <a:t>tuyến</a:t>
            </a:r>
            <a:r>
              <a:rPr lang="en-US" sz="2400" b="1" dirty="0"/>
              <a:t> </a:t>
            </a:r>
            <a:r>
              <a:rPr lang="en-US" sz="2400" b="1" dirty="0" err="1"/>
              <a:t>tính</a:t>
            </a:r>
            <a:r>
              <a:rPr lang="en-US" sz="2400" b="1" dirty="0"/>
              <a:t> (127,92)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khả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sửa</a:t>
            </a:r>
            <a:r>
              <a:rPr lang="en-US" sz="2400" b="1" dirty="0"/>
              <a:t> </a:t>
            </a:r>
            <a:r>
              <a:rPr lang="en-US" sz="2400" b="1" dirty="0" err="1"/>
              <a:t>ba</a:t>
            </a:r>
            <a:r>
              <a:rPr lang="en-US" sz="2400" b="1" dirty="0"/>
              <a:t> </a:t>
            </a:r>
            <a:r>
              <a:rPr lang="en-US" sz="2400" b="1" dirty="0" err="1"/>
              <a:t>lỗi</a:t>
            </a:r>
            <a:r>
              <a:rPr lang="en-US" sz="2400" b="1" dirty="0"/>
              <a:t> (t=3).</a:t>
            </a:r>
          </a:p>
          <a:p>
            <a:r>
              <a:rPr lang="en-US" sz="2400" b="1" dirty="0"/>
              <a:t>a) </a:t>
            </a:r>
            <a:r>
              <a:rPr lang="en-US" sz="2400" b="1" dirty="0" err="1"/>
              <a:t>Tìm</a:t>
            </a:r>
            <a:r>
              <a:rPr lang="en-US" sz="2400" b="1" dirty="0"/>
              <a:t> </a:t>
            </a:r>
            <a:r>
              <a:rPr lang="en-US" sz="2400" b="1" dirty="0" err="1"/>
              <a:t>xác</a:t>
            </a:r>
            <a:r>
              <a:rPr lang="en-US" sz="2400" b="1" dirty="0"/>
              <a:t> </a:t>
            </a:r>
            <a:r>
              <a:rPr lang="en-US" sz="2400" b="1" dirty="0" err="1"/>
              <a:t>suất</a:t>
            </a:r>
            <a:r>
              <a:rPr lang="en-US" sz="2400" b="1" dirty="0"/>
              <a:t> </a:t>
            </a:r>
            <a:r>
              <a:rPr lang="en-US" sz="2400" b="1" dirty="0" err="1"/>
              <a:t>lỗi</a:t>
            </a:r>
            <a:r>
              <a:rPr lang="en-US" sz="2400" b="1" dirty="0"/>
              <a:t> </a:t>
            </a:r>
            <a:r>
              <a:rPr lang="en-US" sz="2400" b="1" dirty="0" err="1"/>
              <a:t>bản</a:t>
            </a:r>
            <a:r>
              <a:rPr lang="en-US" sz="2400" b="1" dirty="0"/>
              <a:t> tin </a:t>
            </a:r>
            <a:r>
              <a:rPr lang="en-US" sz="2400" b="1" dirty="0" err="1"/>
              <a:t>đối</a:t>
            </a:r>
            <a:r>
              <a:rPr lang="en-US" sz="2400" b="1" dirty="0"/>
              <a:t> </a:t>
            </a:r>
            <a:r>
              <a:rPr lang="en-US" sz="2400" b="1" dirty="0" err="1"/>
              <a:t>với</a:t>
            </a:r>
            <a:r>
              <a:rPr lang="en-US" sz="2400" b="1" dirty="0"/>
              <a:t> </a:t>
            </a:r>
            <a:r>
              <a:rPr lang="en-US" sz="2400" b="1" dirty="0" err="1"/>
              <a:t>khối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r>
              <a:rPr lang="en-US" sz="2400" b="1" dirty="0"/>
              <a:t> 92 </a:t>
            </a:r>
            <a:r>
              <a:rPr lang="en-US" sz="2400" b="1" dirty="0" err="1"/>
              <a:t>bít</a:t>
            </a:r>
            <a:r>
              <a:rPr lang="en-US" sz="2400" b="1" dirty="0"/>
              <a:t> </a:t>
            </a:r>
            <a:r>
              <a:rPr lang="en-US" sz="2400" b="1" dirty="0" err="1"/>
              <a:t>không</a:t>
            </a:r>
            <a:r>
              <a:rPr lang="en-US" sz="2400" b="1" dirty="0"/>
              <a:t> </a:t>
            </a:r>
            <a:r>
              <a:rPr lang="en-US" sz="2400" b="1" dirty="0" err="1"/>
              <a:t>được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r>
              <a:rPr lang="en-US" sz="2400" b="1" dirty="0"/>
              <a:t> </a:t>
            </a:r>
            <a:r>
              <a:rPr lang="en-US" sz="2400" b="1" dirty="0" err="1"/>
              <a:t>hóa</a:t>
            </a:r>
            <a:r>
              <a:rPr lang="en-US" sz="2400" b="1" dirty="0"/>
              <a:t> </a:t>
            </a:r>
            <a:r>
              <a:rPr lang="en-US" sz="2400" b="1" dirty="0" err="1"/>
              <a:t>nếu</a:t>
            </a:r>
            <a:r>
              <a:rPr lang="en-US" sz="2400" b="1" dirty="0"/>
              <a:t> </a:t>
            </a:r>
            <a:r>
              <a:rPr lang="en-US" sz="2400" b="1" dirty="0" err="1"/>
              <a:t>xác</a:t>
            </a:r>
            <a:r>
              <a:rPr lang="en-US" sz="2400" b="1" dirty="0"/>
              <a:t> </a:t>
            </a:r>
            <a:r>
              <a:rPr lang="en-US" sz="2400" b="1" dirty="0" err="1"/>
              <a:t>suất</a:t>
            </a:r>
            <a:r>
              <a:rPr lang="en-US" sz="2400" b="1" dirty="0"/>
              <a:t> </a:t>
            </a:r>
            <a:r>
              <a:rPr lang="en-US" sz="2400" b="1" dirty="0" err="1"/>
              <a:t>lỗi</a:t>
            </a:r>
            <a:r>
              <a:rPr lang="en-US" sz="2400" b="1" dirty="0"/>
              <a:t> </a:t>
            </a:r>
            <a:r>
              <a:rPr lang="en-US" sz="2400" b="1" dirty="0" err="1"/>
              <a:t>ký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kênh</a:t>
            </a:r>
            <a:r>
              <a:rPr lang="en-US" sz="2400" b="1" dirty="0"/>
              <a:t> </a:t>
            </a:r>
            <a:r>
              <a:rPr lang="en-US" sz="2400" b="1" dirty="0" err="1"/>
              <a:t>là</a:t>
            </a:r>
            <a:r>
              <a:rPr lang="en-US" sz="2400" b="1" dirty="0"/>
              <a:t> 10</a:t>
            </a:r>
            <a:r>
              <a:rPr lang="en-US" sz="2400" b="1" baseline="30000" dirty="0"/>
              <a:t>-3</a:t>
            </a:r>
            <a:r>
              <a:rPr lang="en-US" sz="2400" b="1" dirty="0"/>
              <a:t>. b) </a:t>
            </a:r>
            <a:r>
              <a:rPr lang="en-US" sz="2400" b="1" dirty="0" err="1"/>
              <a:t>Tìm</a:t>
            </a:r>
            <a:r>
              <a:rPr lang="en-US" sz="2400" b="1" dirty="0"/>
              <a:t> </a:t>
            </a:r>
            <a:r>
              <a:rPr lang="en-US" sz="2400" b="1" dirty="0" err="1"/>
              <a:t>xác</a:t>
            </a:r>
            <a:r>
              <a:rPr lang="en-US" sz="2400" b="1" dirty="0"/>
              <a:t> </a:t>
            </a:r>
            <a:r>
              <a:rPr lang="en-US" sz="2400" b="1" dirty="0" err="1"/>
              <a:t>suất</a:t>
            </a:r>
            <a:r>
              <a:rPr lang="en-US" sz="2400" b="1" dirty="0"/>
              <a:t> </a:t>
            </a:r>
            <a:r>
              <a:rPr lang="en-US" sz="2400" b="1" dirty="0" err="1"/>
              <a:t>lỗi</a:t>
            </a:r>
            <a:r>
              <a:rPr lang="en-US" sz="2400" b="1" dirty="0"/>
              <a:t> </a:t>
            </a:r>
            <a:r>
              <a:rPr lang="en-US" sz="2400" b="1" dirty="0" err="1"/>
              <a:t>bản</a:t>
            </a:r>
            <a:r>
              <a:rPr lang="en-US" sz="2400" b="1" dirty="0"/>
              <a:t> tin </a:t>
            </a:r>
            <a:r>
              <a:rPr lang="en-US" sz="2400" b="1" dirty="0" err="1"/>
              <a:t>khi</a:t>
            </a:r>
            <a:r>
              <a:rPr lang="en-US" sz="2400" b="1" dirty="0"/>
              <a:t> </a:t>
            </a:r>
            <a:r>
              <a:rPr lang="en-US" sz="2400" b="1" dirty="0" err="1"/>
              <a:t>sử</a:t>
            </a:r>
            <a:r>
              <a:rPr lang="en-US" sz="2400" b="1" dirty="0"/>
              <a:t> </a:t>
            </a:r>
            <a:r>
              <a:rPr lang="en-US" sz="2400" b="1" dirty="0" err="1"/>
              <a:t>dụng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r>
              <a:rPr lang="en-US" sz="2400" b="1" dirty="0"/>
              <a:t> </a:t>
            </a:r>
            <a:r>
              <a:rPr lang="en-US" sz="2400" b="1" dirty="0" err="1"/>
              <a:t>khối</a:t>
            </a:r>
            <a:r>
              <a:rPr lang="en-US" sz="2400" b="1" dirty="0"/>
              <a:t> (127, 92) </a:t>
            </a:r>
            <a:r>
              <a:rPr lang="en-US" sz="2400" b="1" dirty="0" err="1"/>
              <a:t>nếu</a:t>
            </a:r>
            <a:r>
              <a:rPr lang="en-US" sz="2400" b="1" dirty="0"/>
              <a:t> </a:t>
            </a:r>
            <a:r>
              <a:rPr lang="en-US" sz="2400" b="1" dirty="0" err="1"/>
              <a:t>xác</a:t>
            </a:r>
            <a:r>
              <a:rPr lang="en-US" sz="2400" b="1" dirty="0"/>
              <a:t> </a:t>
            </a:r>
            <a:r>
              <a:rPr lang="en-US" sz="2400" b="1" dirty="0" err="1"/>
              <a:t>suất</a:t>
            </a:r>
            <a:r>
              <a:rPr lang="en-US" sz="2400" b="1" dirty="0"/>
              <a:t> </a:t>
            </a:r>
            <a:r>
              <a:rPr lang="en-US" sz="2400" b="1" dirty="0" err="1"/>
              <a:t>lỗi</a:t>
            </a:r>
            <a:r>
              <a:rPr lang="en-US" sz="2400" b="1" dirty="0"/>
              <a:t> </a:t>
            </a:r>
            <a:r>
              <a:rPr lang="en-US" sz="2400" b="1" dirty="0" err="1"/>
              <a:t>ký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kênh</a:t>
            </a:r>
            <a:r>
              <a:rPr lang="en-US" sz="2400" b="1" dirty="0"/>
              <a:t> là10</a:t>
            </a:r>
            <a:r>
              <a:rPr lang="en-US" sz="2400" b="1" baseline="30000" dirty="0"/>
              <a:t>-3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22521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666467"/>
                <a:ext cx="8229600" cy="5624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a, </a:t>
                </a:r>
                <a:r>
                  <a:rPr lang="en-US" sz="2400" b="1" dirty="0" err="1"/>
                  <a:t>Trường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hợp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hệ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thống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không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sử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dụng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mã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hóa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kênh</a:t>
                </a:r>
                <a:r>
                  <a:rPr lang="en-US" sz="2400" b="1" dirty="0"/>
                  <a:t> 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/>
                          </a:rPr>
                          <m:t>𝑷</m:t>
                        </m:r>
                        <m:r>
                          <a:rPr lang="en-US" sz="2400" b="1" i="1">
                            <a:latin typeface="Cambria Math"/>
                          </a:rPr>
                          <m:t> 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𝑴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𝒖</m:t>
                        </m:r>
                      </m:sup>
                    </m:sSubSup>
                  </m:oMath>
                </a14:m>
                <a:r>
                  <a:rPr lang="en-US" sz="2400" b="1" dirty="0"/>
                  <a:t>  = 1 – (1 - </a:t>
                </a:r>
                <a:r>
                  <a:rPr lang="en-US" sz="2400" b="1" dirty="0" err="1"/>
                  <a:t>P</a:t>
                </a:r>
                <a:r>
                  <a:rPr lang="en-US" sz="2400" b="1" baseline="-25000" dirty="0" err="1"/>
                  <a:t>b</a:t>
                </a:r>
                <a:r>
                  <a:rPr lang="en-US" sz="2400" b="1" dirty="0"/>
                  <a:t> )</a:t>
                </a:r>
                <a:r>
                  <a:rPr lang="en-US" sz="2400" b="1" baseline="30000" dirty="0"/>
                  <a:t>92</a:t>
                </a:r>
                <a:r>
                  <a:rPr lang="en-US" sz="2400" b="1" dirty="0"/>
                  <a:t> = 1 – (1 – 10</a:t>
                </a:r>
                <a:r>
                  <a:rPr lang="en-US" sz="2400" b="1" baseline="30000" dirty="0"/>
                  <a:t>-3</a:t>
                </a:r>
                <a:r>
                  <a:rPr lang="en-US" sz="2400" b="1" dirty="0"/>
                  <a:t> )</a:t>
                </a:r>
                <a:r>
                  <a:rPr lang="en-US" sz="2400" b="1" baseline="30000" dirty="0"/>
                  <a:t>92</a:t>
                </a:r>
                <a:r>
                  <a:rPr lang="en-US" sz="2400" b="1" dirty="0"/>
                  <a:t> =87,9.10</a:t>
                </a:r>
                <a:r>
                  <a:rPr lang="en-US" sz="2400" b="1" baseline="30000" dirty="0"/>
                  <a:t>-3</a:t>
                </a:r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="1" dirty="0"/>
                  <a:t>b, </a:t>
                </a:r>
                <a:r>
                  <a:rPr lang="en-US" sz="2400" b="1" dirty="0" err="1"/>
                  <a:t>trường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hợp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hệ</a:t>
                </a:r>
                <a:r>
                  <a:rPr lang="en-US" sz="2400" b="1" dirty="0"/>
                  <a:t>  </a:t>
                </a:r>
                <a:r>
                  <a:rPr lang="en-US" sz="2400" b="1" dirty="0" err="1"/>
                  <a:t>thống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dùng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mã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hóa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khối</a:t>
                </a:r>
                <a:r>
                  <a:rPr lang="en-US" sz="2400" b="1" dirty="0"/>
                  <a:t> (127, 92) (</a:t>
                </a:r>
                <a:r>
                  <a:rPr lang="en-US" sz="2400" b="1" dirty="0" err="1"/>
                  <a:t>tỉ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lệ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mã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hóa</a:t>
                </a:r>
                <a:r>
                  <a:rPr lang="en-US" sz="2400" b="1" dirty="0"/>
                  <a:t> r =92/127)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𝒃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sup>
                    </m:sSubSup>
                  </m:oMath>
                </a14:m>
                <a:r>
                  <a:rPr lang="en-US" sz="2400" b="1" dirty="0"/>
                  <a:t>=  Q(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𝒓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400" b="1" dirty="0"/>
                  <a:t>) =   Q(2,63) = 4,3 .10</a:t>
                </a:r>
                <a:r>
                  <a:rPr lang="en-US" sz="2400" b="1" baseline="30000" dirty="0"/>
                  <a:t>-3</a:t>
                </a:r>
                <a:endParaRPr lang="en-US" sz="2400" b="1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𝑴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𝒄</m:t>
                        </m:r>
                      </m:sup>
                    </m:sSubSup>
                  </m:oMath>
                </a14:m>
                <a:r>
                  <a:rPr lang="en-US" sz="2400" b="1" dirty="0"/>
                  <a:t>      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1" i="1">
                            <a:latin typeface="Cambria Math"/>
                          </a:rPr>
                          <m:t>𝒋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  <m:r>
                          <a:rPr lang="en-US" sz="2400" b="1" i="1"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𝟏𝟐𝟕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Sup>
                                  <m:sSubSup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𝟏𝟐𝟕</m:t>
                                    </m:r>
                                  </m:sup>
                                </m:sSubSup>
                                <m:r>
                                  <a:rPr lang="en-US" sz="2400" b="1" i="1">
                                    <a:latin typeface="Cambria Math"/>
                                  </a:rPr>
                                  <m:t>.(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𝒃</m:t>
                                </m:r>
                              </m:sub>
                              <m:sup>
                                <m:r>
                                  <a:rPr lang="en-US" sz="2400" b="1" i="1">
                                    <a:latin typeface="Cambria Math"/>
                                  </a:rPr>
                                  <m:t>𝒄</m:t>
                                </m:r>
                              </m:sup>
                            </m:sSubSup>
                            <m:r>
                              <a:rPr lang="en-US" sz="24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𝒋</m:t>
                            </m:r>
                          </m:sup>
                        </m:sSup>
                        <m:r>
                          <a:rPr lang="en-US" sz="2400" b="1" i="1">
                            <a:latin typeface="Cambria Math"/>
                          </a:rPr>
                          <m:t>.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𝒃</m:t>
                                </m:r>
                              </m:sub>
                              <m:sup>
                                <m:r>
                                  <a:rPr lang="en-US" sz="2400" b="1" i="1">
                                    <a:latin typeface="Cambria Math"/>
                                  </a:rPr>
                                  <m:t>𝒄</m:t>
                                </m:r>
                              </m:sup>
                            </m:sSubSup>
                            <m:r>
                              <a:rPr lang="en-US" sz="24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𝟏𝟐𝟕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𝒋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1" i="1" dirty="0"/>
              </a:p>
              <a:p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≈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𝟒</m:t>
                                </m:r>
                              </m:sub>
                              <m:sup>
                                <m:r>
                                  <a:rPr lang="en-US" sz="2400" b="1" i="1">
                                    <a:latin typeface="Cambria Math"/>
                                  </a:rPr>
                                  <m:t>𝟏𝟐𝟕</m:t>
                                </m:r>
                              </m:sup>
                            </m:sSubSup>
                            <m:r>
                              <a:rPr lang="en-US" sz="2400" b="1" i="1">
                                <a:latin typeface="Cambria Math"/>
                              </a:rPr>
                              <m:t>.(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𝒃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𝒄</m:t>
                            </m:r>
                          </m:sup>
                        </m:sSubSup>
                        <m:r>
                          <a:rPr lang="en-US" sz="2400" b="1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𝟒</m:t>
                        </m:r>
                      </m:sup>
                    </m:sSup>
                    <m:r>
                      <a:rPr lang="en-US" sz="2400" b="1" i="1"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𝒃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𝒄</m:t>
                            </m:r>
                          </m:sup>
                        </m:sSubSup>
                        <m:r>
                          <a:rPr lang="en-US" sz="2400" b="1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𝟏𝟐𝟑</m:t>
                        </m:r>
                      </m:sup>
                    </m:sSup>
                  </m:oMath>
                </a14:m>
                <a:r>
                  <a:rPr lang="en-US" sz="2400" b="1" dirty="0"/>
                  <a:t>= 2,07 .10</a:t>
                </a:r>
                <a:r>
                  <a:rPr lang="en-US" sz="2400" b="1" baseline="30000" dirty="0"/>
                  <a:t>-3</a:t>
                </a:r>
                <a:endParaRPr lang="en-US" sz="2400" b="1" dirty="0"/>
              </a:p>
              <a:p>
                <a:r>
                  <a:rPr lang="en-US" sz="2400" b="1" dirty="0"/>
                  <a:t> </a:t>
                </a:r>
              </a:p>
              <a:p>
                <a:r>
                  <a:rPr lang="en-US" sz="2400" b="1" dirty="0" err="1"/>
                  <a:t>Hệ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số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cải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thiện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hiệu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năng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chất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lượng</a:t>
                </a:r>
                <a:r>
                  <a:rPr lang="en-US" sz="2400" b="1" dirty="0"/>
                  <a:t> : 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𝑴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𝒖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𝑴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𝒄</m:t>
                            </m:r>
                          </m:sup>
                        </m:sSubSup>
                        <m:r>
                          <a:rPr lang="en-US" sz="2400" b="1">
                            <a:latin typeface="Cambria Math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b="1" dirty="0"/>
                  <a:t> = 87,9.10</a:t>
                </a:r>
                <a:r>
                  <a:rPr lang="en-US" sz="2400" b="1" baseline="30000" dirty="0"/>
                  <a:t>-3</a:t>
                </a:r>
                <a:r>
                  <a:rPr lang="en-US" sz="2400" b="1" dirty="0"/>
                  <a:t>/2,07 .10</a:t>
                </a:r>
                <a:r>
                  <a:rPr lang="en-US" sz="2400" b="1" baseline="30000" dirty="0"/>
                  <a:t>-3</a:t>
                </a:r>
                <a:r>
                  <a:rPr lang="en-US" sz="2400" b="1" dirty="0"/>
                  <a:t>= 42,5 </a:t>
                </a:r>
                <a:r>
                  <a:rPr lang="en-US" sz="2400" b="1" dirty="0" err="1"/>
                  <a:t>lần</a:t>
                </a:r>
                <a:endParaRPr lang="en-US" sz="2400" b="1" dirty="0"/>
              </a:p>
              <a:p>
                <a:r>
                  <a:rPr lang="en-US" sz="2400" b="1" dirty="0"/>
                  <a:t> 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66467"/>
                <a:ext cx="8229600" cy="5624425"/>
              </a:xfrm>
              <a:prstGeom prst="rect">
                <a:avLst/>
              </a:prstGeom>
              <a:blipFill rotWithShape="1">
                <a:blip r:embed="rId2"/>
                <a:stretch>
                  <a:fillRect l="-1111" t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35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609600"/>
            <a:ext cx="8229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BT 31:</a:t>
            </a:r>
          </a:p>
          <a:p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BPSK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quán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dấu</a:t>
            </a:r>
            <a:r>
              <a:rPr lang="en-US" sz="2000" dirty="0"/>
              <a:t> </a:t>
            </a:r>
            <a:r>
              <a:rPr lang="en-US" sz="2000" dirty="0" err="1"/>
              <a:t>cộng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'0'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dấu</a:t>
            </a:r>
            <a:r>
              <a:rPr lang="en-US" sz="2000" dirty="0"/>
              <a:t> </a:t>
            </a:r>
            <a:r>
              <a:rPr lang="en-US" sz="2000" dirty="0" err="1"/>
              <a:t>trừ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'1',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y(t)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sóng</a:t>
            </a:r>
            <a:r>
              <a:rPr lang="en-US" sz="2000" dirty="0"/>
              <a:t> </a:t>
            </a:r>
            <a:r>
              <a:rPr lang="en-US" sz="2000" dirty="0" err="1"/>
              <a:t>mang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, Tb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 bit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Eb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bit, n(t)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</a:t>
            </a:r>
            <a:r>
              <a:rPr lang="en-US" sz="2000" dirty="0" err="1"/>
              <a:t>âm</a:t>
            </a:r>
            <a:r>
              <a:rPr lang="en-US" sz="2000" dirty="0"/>
              <a:t> Gauss </a:t>
            </a:r>
            <a:r>
              <a:rPr lang="en-US" sz="2000" dirty="0" err="1"/>
              <a:t>trắng</a:t>
            </a:r>
            <a:r>
              <a:rPr lang="en-US" sz="2000" dirty="0"/>
              <a:t> </a:t>
            </a:r>
            <a:r>
              <a:rPr lang="en-US" sz="2000" dirty="0" err="1"/>
              <a:t>cộng</a:t>
            </a:r>
            <a:r>
              <a:rPr lang="en-US" sz="2000" dirty="0"/>
              <a:t>. </a:t>
            </a:r>
          </a:p>
          <a:p>
            <a:r>
              <a:rPr lang="en-US" sz="2000" dirty="0"/>
              <a:t>a)  </a:t>
            </a:r>
            <a:r>
              <a:rPr lang="en-US" sz="2000" dirty="0" err="1"/>
              <a:t>Viết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bit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Pb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: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1 </a:t>
            </a:r>
            <a:r>
              <a:rPr lang="en-US" sz="2000" dirty="0" err="1"/>
              <a:t>là</a:t>
            </a:r>
            <a:r>
              <a:rPr lang="en-US" sz="2000" dirty="0"/>
              <a:t> P(1);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0 </a:t>
            </a:r>
            <a:r>
              <a:rPr lang="en-US" sz="2000" dirty="0" err="1"/>
              <a:t>là</a:t>
            </a:r>
            <a:r>
              <a:rPr lang="en-US" sz="2000" dirty="0"/>
              <a:t> P(0);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(0|1)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0;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(1|0)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0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quyết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thu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1.</a:t>
            </a:r>
          </a:p>
          <a:p>
            <a:r>
              <a:rPr lang="en-US" sz="2000" dirty="0"/>
              <a:t>b) 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(0|1)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(1|0).</a:t>
            </a:r>
          </a:p>
          <a:p>
            <a:pPr marL="457200" indent="-457200">
              <a:buAutoNum type="alphaLcParenR" startAt="3"/>
            </a:pPr>
            <a:r>
              <a:rPr lang="en-US" sz="2000" dirty="0" err="1"/>
              <a:t>Chứng</a:t>
            </a:r>
            <a:r>
              <a:rPr lang="en-US" sz="2000" dirty="0"/>
              <a:t> minh </a:t>
            </a:r>
            <a:r>
              <a:rPr lang="en-US" sz="2000" dirty="0" err="1"/>
              <a:t>rằng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: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: N0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phổ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</a:t>
            </a:r>
            <a:r>
              <a:rPr lang="en-US" sz="2000" dirty="0" err="1"/>
              <a:t>âm</a:t>
            </a:r>
            <a:r>
              <a:rPr lang="en-US" sz="2000" dirty="0"/>
              <a:t> Gauss </a:t>
            </a:r>
            <a:r>
              <a:rPr lang="en-US" sz="2000" dirty="0" err="1"/>
              <a:t>trắng</a:t>
            </a:r>
            <a:r>
              <a:rPr lang="en-US" sz="2000" dirty="0"/>
              <a:t>. </a:t>
            </a:r>
          </a:p>
          <a:p>
            <a:r>
              <a:rPr lang="en-US" sz="2000" dirty="0"/>
              <a:t>d)  </a:t>
            </a:r>
            <a:r>
              <a:rPr lang="en-US" sz="2000" dirty="0" err="1"/>
              <a:t>Nếu</a:t>
            </a:r>
            <a:r>
              <a:rPr lang="en-US" sz="2000" dirty="0"/>
              <a:t> 15%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bố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sóng</a:t>
            </a:r>
            <a:r>
              <a:rPr lang="en-US" sz="2000" dirty="0"/>
              <a:t> </a:t>
            </a:r>
            <a:r>
              <a:rPr lang="en-US" sz="2000" dirty="0" err="1"/>
              <a:t>mang</a:t>
            </a:r>
            <a:r>
              <a:rPr lang="en-US" sz="2000" dirty="0"/>
              <a:t> </a:t>
            </a:r>
            <a:r>
              <a:rPr lang="en-US" sz="2000" dirty="0" err="1"/>
              <a:t>chuẩn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,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Eb</a:t>
            </a:r>
            <a:r>
              <a:rPr lang="en-US" sz="2000" dirty="0"/>
              <a:t>/N0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bit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bằng10</a:t>
            </a:r>
            <a:r>
              <a:rPr lang="en-US" sz="2000" baseline="30000" dirty="0"/>
              <a:t>-4</a:t>
            </a:r>
            <a:r>
              <a:rPr lang="en-US" sz="2000" dirty="0"/>
              <a:t>. </a:t>
            </a:r>
          </a:p>
          <a:p>
            <a:r>
              <a:rPr lang="en-US" sz="2000" dirty="0"/>
              <a:t>e)  So </a:t>
            </a:r>
            <a:r>
              <a:rPr lang="en-US" sz="2000" dirty="0" err="1"/>
              <a:t>sánh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SNR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BPSK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. </a:t>
            </a:r>
          </a:p>
          <a:p>
            <a:endParaRPr lang="en-US" sz="2000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0104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865" y="4724400"/>
            <a:ext cx="1384935" cy="680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59851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533400"/>
                <a:ext cx="8229600" cy="5121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a, </a:t>
                </a:r>
                <a:r>
                  <a:rPr lang="en-US" sz="2800" dirty="0" err="1"/>
                  <a:t>Công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thức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tính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xác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suất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lỗi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bít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trung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bình</a:t>
                </a:r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	</a:t>
                </a:r>
                <a:r>
                  <a:rPr lang="en-US" sz="2800" dirty="0" err="1"/>
                  <a:t>P</a:t>
                </a:r>
                <a:r>
                  <a:rPr lang="en-US" sz="2800" baseline="-25000" dirty="0" err="1"/>
                  <a:t>b</a:t>
                </a:r>
                <a:r>
                  <a:rPr lang="en-US" sz="2800" dirty="0"/>
                  <a:t> :</a:t>
                </a:r>
                <a:r>
                  <a:rPr lang="en-US" sz="2800" dirty="0" err="1"/>
                  <a:t>P</a:t>
                </a:r>
                <a:r>
                  <a:rPr lang="en-US" sz="2800" baseline="-25000" dirty="0" err="1"/>
                  <a:t>b</a:t>
                </a:r>
                <a:r>
                  <a:rPr lang="en-US" sz="2800" dirty="0"/>
                  <a:t>= </a:t>
                </a:r>
                <a:r>
                  <a:rPr lang="en-US" sz="2800" dirty="0" err="1"/>
                  <a:t>P</a:t>
                </a:r>
                <a:r>
                  <a:rPr lang="en-US" sz="2800" baseline="-25000" dirty="0" err="1"/>
                  <a:t>e</a:t>
                </a:r>
                <a:r>
                  <a:rPr lang="en-US" sz="2800" dirty="0"/>
                  <a:t>(1/0).P(0) + </a:t>
                </a:r>
                <a:r>
                  <a:rPr lang="en-US" sz="2800" dirty="0" err="1"/>
                  <a:t>P</a:t>
                </a:r>
                <a:r>
                  <a:rPr lang="en-US" sz="2800" baseline="-25000" dirty="0" err="1"/>
                  <a:t>e</a:t>
                </a:r>
                <a:r>
                  <a:rPr lang="en-US" sz="2800" dirty="0"/>
                  <a:t>(0/1).P(1).</a:t>
                </a:r>
              </a:p>
              <a:p>
                <a:r>
                  <a:rPr lang="en-US" sz="2800" dirty="0"/>
                  <a:t>b, </a:t>
                </a:r>
                <a:r>
                  <a:rPr lang="en-US" sz="2800" dirty="0" err="1"/>
                  <a:t>Sau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tích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phân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giải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điều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chế</a:t>
                </a:r>
                <a:r>
                  <a:rPr lang="en-US" sz="2800" dirty="0"/>
                  <a:t> BPSK ta </a:t>
                </a:r>
                <a:r>
                  <a:rPr lang="en-US" sz="2800" dirty="0" err="1"/>
                  <a:t>được</a:t>
                </a:r>
                <a:r>
                  <a:rPr lang="en-US" sz="2800" dirty="0"/>
                  <a:t> :</a:t>
                </a:r>
              </a:p>
              <a:p>
                <a:r>
                  <a:rPr lang="en-US" sz="2800" dirty="0"/>
                  <a:t>Y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s</m:t>
                        </m:r>
                        <m:r>
                          <a:rPr lang="en-US" sz="280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</m:t>
                        </m:r>
                        <m:r>
                          <a:rPr lang="en-US" sz="2800">
                            <a:latin typeface="Cambria Math"/>
                          </a:rPr>
                          <m:t>)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/>
                                      </a:rPr>
                                      <m:t>b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cos</m:t>
                        </m:r>
                        <m:r>
                          <a:rPr lang="en-US" sz="2800">
                            <a:latin typeface="Cambria Math"/>
                          </a:rPr>
                          <m:t>(2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π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/>
                              </a:rPr>
                              <m:t>c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t</m:t>
                        </m:r>
                        <m:r>
                          <a:rPr lang="en-US" sz="2800">
                            <a:latin typeface="Cambria Math"/>
                          </a:rPr>
                          <m:t> )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dt</m:t>
                        </m:r>
                      </m:e>
                    </m:nary>
                  </m:oMath>
                </a14:m>
                <a:r>
                  <a:rPr lang="en-US" sz="2800" dirty="0"/>
                  <a:t> =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±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/>
                          </a:rPr>
                          <m:t>(1−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800" dirty="0"/>
                  <a:t> +n(t)</a:t>
                </a:r>
              </a:p>
              <a:p>
                <a:r>
                  <a:rPr lang="en-US" sz="2800" dirty="0" err="1"/>
                  <a:t>Giá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trị</a:t>
                </a:r>
                <a:r>
                  <a:rPr lang="en-US" sz="2800" dirty="0"/>
                  <a:t> (+) </a:t>
                </a:r>
                <a:r>
                  <a:rPr lang="en-US" sz="2800" dirty="0" err="1"/>
                  <a:t>tương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đương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bít</a:t>
                </a:r>
                <a:r>
                  <a:rPr lang="en-US" sz="2800" dirty="0"/>
                  <a:t> 0, </a:t>
                </a:r>
              </a:p>
              <a:p>
                <a:r>
                  <a:rPr lang="en-US" sz="2800" dirty="0" err="1"/>
                  <a:t>Giá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trị</a:t>
                </a:r>
                <a:r>
                  <a:rPr lang="en-US" sz="2800" dirty="0"/>
                  <a:t> (-) </a:t>
                </a:r>
                <a:r>
                  <a:rPr lang="en-US" sz="2800" dirty="0" err="1"/>
                  <a:t>tương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đương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bít</a:t>
                </a:r>
                <a:r>
                  <a:rPr lang="en-US" sz="2800" dirty="0"/>
                  <a:t> 1. </a:t>
                </a:r>
              </a:p>
              <a:p>
                <a:r>
                  <a:rPr lang="en-US" sz="2800" dirty="0"/>
                  <a:t>f(y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/0)=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𝑁𝑜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/>
                  <a:t>  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−(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2800">
                                    <a:latin typeface="Cambria Math"/>
                                  </a:rPr>
                                  <m:t>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(1−</m:t>
                                    </m:r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rad>
                                <m:r>
                                  <a:rPr lang="en-US" sz="28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𝑁𝑜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800" dirty="0"/>
                  <a:t> ,</a:t>
                </a:r>
              </a:p>
              <a:p>
                <a:r>
                  <a:rPr lang="en-US" sz="2800" dirty="0"/>
                  <a:t> f(y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/1)=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𝜋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𝑁𝑜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/>
                  <a:t>  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−(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2800" i="1">
                                    <a:latin typeface="Cambria Math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(1−</m:t>
                                    </m:r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rad>
                                <m:r>
                                  <a:rPr lang="en-US" sz="28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>
                                <a:latin typeface="Cambria Math"/>
                              </a:rPr>
                              <m:t>𝑁𝑜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3400"/>
                <a:ext cx="8229600" cy="5121980"/>
              </a:xfrm>
              <a:prstGeom prst="rect">
                <a:avLst/>
              </a:prstGeom>
              <a:blipFill rotWithShape="1">
                <a:blip r:embed="rId2"/>
                <a:stretch>
                  <a:fillRect l="-1481" t="-1190" b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350" y="3810000"/>
            <a:ext cx="29694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10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533400"/>
                <a:ext cx="8229600" cy="6067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P</a:t>
                </a:r>
                <a:r>
                  <a:rPr lang="en-US" sz="2800" b="1" baseline="-25000" dirty="0" err="1"/>
                  <a:t>e</a:t>
                </a:r>
                <a:r>
                  <a:rPr lang="en-US" sz="2800" b="1" dirty="0"/>
                  <a:t>(1/0) = 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1" i="1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sz="2800" b="1" i="1">
                            <a:latin typeface="Cambria Math"/>
                          </a:rPr>
                          <m:t>𝟎</m:t>
                        </m:r>
                      </m:sup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𝝅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𝑵𝒐</m:t>
                                </m:r>
                              </m:e>
                            </m:rad>
                          </m:den>
                        </m:f>
                        <m:r>
                          <a:rPr lang="en-US" sz="2800" b="1">
                            <a:latin typeface="Cambria Math"/>
                          </a:rPr>
                          <m:t>  . 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−(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𝒚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 b="1" i="1">
                                                <a:latin typeface="Cambria Math"/>
                                              </a:rPr>
                                              <m:t>𝒌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b="1" i="1"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)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>
                                                <a:latin typeface="Cambria Math"/>
                                              </a:rPr>
                                              <m:t>𝑬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1" i="1">
                                                <a:latin typeface="Cambria Math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1" i="1">
                                    <a:latin typeface="Cambria Math"/>
                                  </a:rPr>
                                  <m:t>𝑵𝒐</m:t>
                                </m:r>
                              </m:den>
                            </m:f>
                          </m:sup>
                        </m:sSup>
                        <m:r>
                          <a:rPr lang="en-US" sz="2800" b="1"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latin typeface="Cambria Math"/>
                          </a:rPr>
                          <m:t>𝒅𝒚</m:t>
                        </m:r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</m:e>
                    </m:nary>
                  </m:oMath>
                </a14:m>
                <a:endParaRPr lang="en-US" sz="2800" b="1" dirty="0"/>
              </a:p>
              <a:p>
                <a:r>
                  <a:rPr lang="en-US" sz="2800" b="1" dirty="0"/>
                  <a:t>	  = Q(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800" b="1" i="1">
                                <a:latin typeface="Cambria Math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𝒃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800" b="1" dirty="0"/>
                  <a:t>)   </a:t>
                </a:r>
              </a:p>
              <a:p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e</a:t>
                </a:r>
                <a:r>
                  <a:rPr lang="en-US" sz="2800" b="1" dirty="0"/>
                  <a:t>(0/1) = 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1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sz="2800" b="1" i="1">
                            <a:latin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𝝅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𝑵𝒐</m:t>
                                </m:r>
                              </m:e>
                            </m:rad>
                          </m:den>
                        </m:f>
                        <m:r>
                          <a:rPr lang="en-US" sz="2800" b="1">
                            <a:latin typeface="Cambria Math"/>
                          </a:rPr>
                          <m:t>  . 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−(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𝒚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(</m:t>
                                        </m:r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𝟏</m:t>
                                        </m:r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 b="1" i="1">
                                                <a:latin typeface="Cambria Math"/>
                                              </a:rPr>
                                              <m:t>𝒌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b="1" i="1">
                                                <a:latin typeface="Cambria Math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)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>
                                                <a:latin typeface="Cambria Math"/>
                                              </a:rPr>
                                              <m:t>𝑬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1" i="1">
                                                <a:latin typeface="Cambria Math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b="1" i="1">
                                    <a:latin typeface="Cambria Math"/>
                                  </a:rPr>
                                  <m:t>𝑵𝒐</m:t>
                                </m:r>
                              </m:den>
                            </m:f>
                          </m:sup>
                        </m:sSup>
                        <m:r>
                          <a:rPr lang="en-US" sz="2800" b="1"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latin typeface="Cambria Math"/>
                          </a:rPr>
                          <m:t>𝒅𝒚</m:t>
                        </m:r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</m:e>
                    </m:nary>
                  </m:oMath>
                </a14:m>
                <a:endParaRPr lang="en-US" sz="2800" b="1" dirty="0"/>
              </a:p>
              <a:p>
                <a:r>
                  <a:rPr lang="en-US" sz="2800" b="1" dirty="0"/>
                  <a:t> 	  = Q(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800" b="1" i="1">
                                <a:latin typeface="Cambria Math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𝒃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800" b="1" dirty="0"/>
                  <a:t>)   </a:t>
                </a:r>
              </a:p>
              <a:p>
                <a:endParaRPr lang="en-US" sz="2800" b="1" dirty="0"/>
              </a:p>
              <a:p>
                <a:r>
                  <a:rPr lang="en-US" sz="2800" b="1" dirty="0" err="1"/>
                  <a:t>Xác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suất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lỗi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bít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trung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bình</a:t>
                </a:r>
                <a:r>
                  <a:rPr lang="en-US" sz="2800" b="1" dirty="0"/>
                  <a:t> </a:t>
                </a:r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b</a:t>
                </a:r>
                <a:r>
                  <a:rPr lang="en-US" sz="2800" b="1" dirty="0"/>
                  <a:t> : (</a:t>
                </a:r>
                <a:r>
                  <a:rPr lang="en-US" sz="2800" b="1" dirty="0" err="1"/>
                  <a:t>với</a:t>
                </a:r>
                <a:r>
                  <a:rPr lang="en-US" sz="2800" b="1" dirty="0"/>
                  <a:t> P(0)= P(1)=1/2)</a:t>
                </a:r>
              </a:p>
              <a:p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b</a:t>
                </a:r>
                <a:r>
                  <a:rPr lang="en-US" sz="2800" b="1" dirty="0"/>
                  <a:t> = </a:t>
                </a:r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e</a:t>
                </a:r>
                <a:r>
                  <a:rPr lang="en-US" sz="2800" b="1" dirty="0"/>
                  <a:t>(1/0).P(0) + </a:t>
                </a:r>
                <a:r>
                  <a:rPr lang="en-US" sz="2800" b="1" dirty="0" err="1"/>
                  <a:t>P</a:t>
                </a:r>
                <a:r>
                  <a:rPr lang="en-US" sz="2800" b="1" baseline="-25000" dirty="0" err="1"/>
                  <a:t>e</a:t>
                </a:r>
                <a:r>
                  <a:rPr lang="en-US" sz="2800" b="1" dirty="0"/>
                  <a:t>(0/1).P(1) = Q(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sz="28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800" b="1" i="1">
                                <a:latin typeface="Cambria Math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𝒃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sz="2800" b="1" i="1">
                                    <a:latin typeface="Cambria Math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800" b="1" dirty="0"/>
                  <a:t>)   </a:t>
                </a:r>
              </a:p>
              <a:p>
                <a:endParaRPr lang="en-US" sz="28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3400"/>
                <a:ext cx="8229600" cy="6067110"/>
              </a:xfrm>
              <a:prstGeom prst="rect">
                <a:avLst/>
              </a:prstGeom>
              <a:blipFill rotWithShape="1">
                <a:blip r:embed="rId2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0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805298"/>
                <a:ext cx="8229600" cy="45629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Công </a:t>
                </a:r>
                <a:r>
                  <a:rPr lang="en-US" sz="2400" dirty="0" err="1"/>
                  <a:t>suất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trung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bình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chuẩn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hóa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điện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trở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chuẩn</a:t>
                </a:r>
                <a:r>
                  <a:rPr lang="en-US" sz="2400" dirty="0"/>
                  <a:t> 1 </a:t>
                </a:r>
                <a:r>
                  <a:rPr lang="en-US" sz="2400" dirty="0" err="1"/>
                  <a:t>ôm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thành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phần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sóng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mang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đồng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bộ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được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xác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định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như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sau</a:t>
                </a:r>
                <a:r>
                  <a:rPr lang="en-US" sz="2400" dirty="0"/>
                  <a:t> :</a:t>
                </a:r>
              </a:p>
              <a:p>
                <a:r>
                  <a:rPr lang="en-US" sz="2400" dirty="0"/>
                  <a:t>P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/>
                          </a:rPr>
                          <m:t>𝑻</m:t>
                        </m:r>
                      </m:den>
                    </m:f>
                    <m:nary>
                      <m:naryPr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>
                                        <a:latin typeface="Cambria Math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/>
                                          </a:rPr>
                                          <m:t>T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>
                                            <a:latin typeface="Cambria Math"/>
                                          </a:rPr>
                                          <m:t>b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rad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sin</m:t>
                            </m:r>
                            <m:r>
                              <a:rPr lang="en-US" sz="2400">
                                <a:latin typeface="Cambria Math"/>
                              </a:rPr>
                              <m:t>(2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π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c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</m:t>
                            </m:r>
                            <m:r>
                              <a:rPr lang="en-US" sz="2400">
                                <a:latin typeface="Cambria Math"/>
                              </a:rPr>
                              <m:t> ))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dt</m:t>
                        </m:r>
                      </m:e>
                    </m:nary>
                  </m:oMath>
                </a14:m>
                <a:r>
                  <a:rPr lang="en-US" sz="2400" dirty="0"/>
                  <a:t> = k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</a:t>
                </a:r>
                <a:r>
                  <a:rPr lang="en-US" sz="2400" baseline="-25000" dirty="0" err="1"/>
                  <a:t>tol</a:t>
                </a:r>
                <a:r>
                  <a:rPr lang="en-US" sz="2400" dirty="0"/>
                  <a:t> = 0,15.P</a:t>
                </a:r>
                <a:r>
                  <a:rPr lang="en-US" sz="2400" baseline="-25000" dirty="0"/>
                  <a:t>tol </a:t>
                </a:r>
              </a:p>
              <a:p>
                <a:r>
                  <a:rPr lang="en-US" sz="2400" dirty="0" err="1"/>
                  <a:t>nên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công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suất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tín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hiệu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bản</a:t>
                </a:r>
                <a:r>
                  <a:rPr lang="en-US" sz="2400" dirty="0"/>
                  <a:t> tin </a:t>
                </a:r>
                <a:r>
                  <a:rPr lang="en-US" sz="2400" dirty="0" err="1"/>
                  <a:t>sẽ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chiếm</a:t>
                </a:r>
                <a:r>
                  <a:rPr lang="en-US" sz="2400" dirty="0"/>
                  <a:t> 1-k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 = 0,9775 </a:t>
                </a:r>
                <a:r>
                  <a:rPr lang="en-US" sz="2400" dirty="0" err="1"/>
                  <a:t>tổng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công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suất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 err="1"/>
                  <a:t>P</a:t>
                </a:r>
                <a:r>
                  <a:rPr lang="en-US" sz="2400" baseline="-25000" dirty="0" err="1"/>
                  <a:t>b</a:t>
                </a:r>
                <a:r>
                  <a:rPr lang="en-US" sz="2400" dirty="0"/>
                  <a:t> = Q(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2(1−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) </a:t>
                </a:r>
                <a:r>
                  <a:rPr lang="en-US" sz="2400" b="1" dirty="0"/>
                  <a:t>  </a:t>
                </a:r>
                <a:r>
                  <a:rPr lang="en-US" sz="2400" dirty="0"/>
                  <a:t>= 10</a:t>
                </a:r>
                <a:r>
                  <a:rPr lang="en-US" sz="2400" baseline="30000" dirty="0"/>
                  <a:t>-4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suy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</a:t>
                </a:r>
                <a:r>
                  <a:rPr lang="en-US" sz="2400" baseline="-25000" dirty="0" err="1"/>
                  <a:t>b</a:t>
                </a:r>
                <a:r>
                  <a:rPr lang="en-US" sz="2400" dirty="0"/>
                  <a:t>/N</a:t>
                </a:r>
                <a:r>
                  <a:rPr lang="en-US" sz="2400" baseline="-25000" dirty="0"/>
                  <a:t>o</a:t>
                </a:r>
                <a:r>
                  <a:rPr lang="en-US" sz="2400" dirty="0"/>
                  <a:t>= 7,05</a:t>
                </a:r>
              </a:p>
              <a:p>
                <a:endParaRPr lang="en-US" sz="2400" dirty="0"/>
              </a:p>
              <a:p>
                <a:r>
                  <a:rPr lang="en-US" sz="2400" dirty="0" err="1"/>
                  <a:t>Với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hệ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thống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thông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thường</a:t>
                </a:r>
                <a:r>
                  <a:rPr lang="en-US" sz="2400" dirty="0"/>
                  <a:t> ta </a:t>
                </a:r>
                <a:r>
                  <a:rPr lang="en-US" sz="2400" dirty="0" err="1"/>
                  <a:t>có</a:t>
                </a:r>
                <a:r>
                  <a:rPr lang="en-US" sz="2400" b="1" dirty="0"/>
                  <a:t>  </a:t>
                </a:r>
                <a:r>
                  <a:rPr lang="en-US" sz="2400" dirty="0" err="1"/>
                  <a:t>P</a:t>
                </a:r>
                <a:r>
                  <a:rPr lang="en-US" sz="2400" baseline="-25000" dirty="0" err="1"/>
                  <a:t>e</a:t>
                </a:r>
                <a:r>
                  <a:rPr lang="en-US" sz="2400" dirty="0"/>
                  <a:t> = Q(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) </a:t>
                </a:r>
                <a:r>
                  <a:rPr lang="en-US" sz="2400" b="1" dirty="0"/>
                  <a:t>  = 10</a:t>
                </a:r>
                <a:r>
                  <a:rPr lang="en-US" sz="2400" b="1" baseline="30000" dirty="0"/>
                  <a:t>-4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suy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ra</a:t>
                </a:r>
                <a:r>
                  <a:rPr lang="en-US" sz="2400" b="1" dirty="0"/>
                  <a:t> </a:t>
                </a:r>
                <a:r>
                  <a:rPr lang="en-US" sz="2400" dirty="0" err="1"/>
                  <a:t>E</a:t>
                </a:r>
                <a:r>
                  <a:rPr lang="en-US" sz="2400" baseline="-25000" dirty="0" err="1"/>
                  <a:t>b</a:t>
                </a:r>
                <a:r>
                  <a:rPr lang="en-US" sz="2400" dirty="0"/>
                  <a:t>/N</a:t>
                </a:r>
                <a:r>
                  <a:rPr lang="en-US" sz="2400" baseline="-25000" dirty="0"/>
                  <a:t>o</a:t>
                </a:r>
                <a:r>
                  <a:rPr lang="en-US" sz="2400" dirty="0"/>
                  <a:t>= 6,9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05298"/>
                <a:ext cx="8229600" cy="4562980"/>
              </a:xfrm>
              <a:prstGeom prst="rect">
                <a:avLst/>
              </a:prstGeom>
              <a:blipFill rotWithShape="1">
                <a:blip r:embed="rId2"/>
                <a:stretch>
                  <a:fillRect l="-1111" t="-1068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25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1319" y="1119116"/>
            <a:ext cx="8195481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BT 20:</a:t>
            </a:r>
            <a:endParaRPr lang="en-US" dirty="0"/>
          </a:p>
          <a:p>
            <a:r>
              <a:rPr lang="en-US" sz="2800" b="1" dirty="0" err="1"/>
              <a:t>Viết</a:t>
            </a:r>
            <a:r>
              <a:rPr lang="en-US" sz="2800" b="1" dirty="0"/>
              <a:t> </a:t>
            </a:r>
            <a:r>
              <a:rPr lang="en-US" sz="2800" b="1" dirty="0" err="1"/>
              <a:t>biểu</a:t>
            </a:r>
            <a:r>
              <a:rPr lang="en-US" sz="2800" b="1" dirty="0"/>
              <a:t> </a:t>
            </a:r>
            <a:r>
              <a:rPr lang="en-US" sz="2800" b="1" dirty="0" err="1"/>
              <a:t>thức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vẽ</a:t>
            </a:r>
            <a:r>
              <a:rPr lang="en-US" sz="2800" b="1" dirty="0"/>
              <a:t> so </a:t>
            </a:r>
            <a:r>
              <a:rPr lang="en-US" sz="2800" b="1" dirty="0" err="1"/>
              <a:t>sánh</a:t>
            </a:r>
            <a:r>
              <a:rPr lang="en-US" sz="2800" b="1" dirty="0"/>
              <a:t> </a:t>
            </a:r>
            <a:r>
              <a:rPr lang="en-US" sz="2800" b="1" dirty="0" err="1"/>
              <a:t>mật</a:t>
            </a:r>
            <a:r>
              <a:rPr lang="en-US" sz="2800" b="1" dirty="0"/>
              <a:t> </a:t>
            </a:r>
            <a:r>
              <a:rPr lang="en-US" sz="2800" b="1" dirty="0" err="1"/>
              <a:t>độ</a:t>
            </a:r>
            <a:r>
              <a:rPr lang="en-US" sz="2800" b="1" dirty="0"/>
              <a:t> </a:t>
            </a:r>
            <a:r>
              <a:rPr lang="en-US" sz="2800" b="1" dirty="0" err="1"/>
              <a:t>phổ</a:t>
            </a:r>
            <a:r>
              <a:rPr lang="en-US" sz="2800" b="1" dirty="0"/>
              <a:t> </a:t>
            </a:r>
            <a:r>
              <a:rPr lang="en-US" sz="2800" b="1" dirty="0" err="1"/>
              <a:t>công</a:t>
            </a:r>
            <a:r>
              <a:rPr lang="en-US" sz="2800" b="1" dirty="0"/>
              <a:t> </a:t>
            </a:r>
            <a:r>
              <a:rPr lang="en-US" sz="2800" b="1" dirty="0" err="1"/>
              <a:t>suất</a:t>
            </a:r>
            <a:r>
              <a:rPr lang="en-US" sz="2800" b="1" dirty="0"/>
              <a:t> </a:t>
            </a:r>
            <a:r>
              <a:rPr lang="en-US" sz="2800" b="1" dirty="0" err="1"/>
              <a:t>của</a:t>
            </a:r>
            <a:r>
              <a:rPr lang="en-US" sz="2800" b="1" dirty="0"/>
              <a:t> </a:t>
            </a:r>
            <a:r>
              <a:rPr lang="en-US" sz="2800" b="1" dirty="0" err="1"/>
              <a:t>tín</a:t>
            </a:r>
            <a:r>
              <a:rPr lang="en-US" sz="2800" b="1" dirty="0"/>
              <a:t> </a:t>
            </a:r>
            <a:r>
              <a:rPr lang="en-US" sz="2800" b="1" dirty="0" err="1"/>
              <a:t>hiệu</a:t>
            </a:r>
            <a:r>
              <a:rPr lang="en-US" sz="2800" b="1" dirty="0"/>
              <a:t> BPSK </a:t>
            </a:r>
            <a:r>
              <a:rPr lang="en-US" sz="2800" b="1" dirty="0" err="1"/>
              <a:t>với</a:t>
            </a:r>
            <a:r>
              <a:rPr lang="en-US" sz="2800" b="1" dirty="0"/>
              <a:t> </a:t>
            </a:r>
            <a:r>
              <a:rPr lang="en-US" sz="2800" b="1" dirty="0" err="1"/>
              <a:t>tín</a:t>
            </a:r>
            <a:r>
              <a:rPr lang="en-US" sz="2800" b="1" dirty="0"/>
              <a:t> hiệu16-QAM </a:t>
            </a:r>
            <a:r>
              <a:rPr lang="en-US" sz="2800" b="1" dirty="0" err="1"/>
              <a:t>khi</a:t>
            </a:r>
            <a:r>
              <a:rPr lang="en-US" sz="2800" b="1" dirty="0"/>
              <a:t>:  </a:t>
            </a:r>
            <a:r>
              <a:rPr lang="en-US" sz="2800" b="1" dirty="0" err="1"/>
              <a:t>tần</a:t>
            </a:r>
            <a:r>
              <a:rPr lang="en-US" sz="2800" b="1" dirty="0"/>
              <a:t>  </a:t>
            </a:r>
            <a:r>
              <a:rPr lang="en-US" sz="2800" b="1" dirty="0" err="1"/>
              <a:t>số</a:t>
            </a:r>
            <a:r>
              <a:rPr lang="en-US" sz="2800" b="1" dirty="0"/>
              <a:t>  </a:t>
            </a:r>
            <a:r>
              <a:rPr lang="en-US" sz="2800" b="1" dirty="0" err="1"/>
              <a:t>sóng</a:t>
            </a:r>
            <a:r>
              <a:rPr lang="en-US" sz="2800" b="1" dirty="0"/>
              <a:t>  </a:t>
            </a:r>
            <a:r>
              <a:rPr lang="en-US" sz="2800" b="1" dirty="0" err="1"/>
              <a:t>mang</a:t>
            </a:r>
            <a:r>
              <a:rPr lang="en-US" sz="2800" b="1" dirty="0"/>
              <a:t>  fc=  2GHz;  </a:t>
            </a:r>
            <a:r>
              <a:rPr lang="en-US" sz="2800" b="1" dirty="0" err="1"/>
              <a:t>tốc</a:t>
            </a:r>
            <a:r>
              <a:rPr lang="en-US" sz="2800" b="1" dirty="0"/>
              <a:t>  </a:t>
            </a:r>
            <a:r>
              <a:rPr lang="en-US" sz="2800" b="1" dirty="0" err="1"/>
              <a:t>độ</a:t>
            </a:r>
            <a:r>
              <a:rPr lang="en-US" sz="2800" b="1" dirty="0"/>
              <a:t>  bit  </a:t>
            </a:r>
            <a:r>
              <a:rPr lang="en-US" sz="2800" b="1" dirty="0" err="1"/>
              <a:t>đầu</a:t>
            </a:r>
            <a:r>
              <a:rPr lang="en-US" sz="2800" b="1" dirty="0"/>
              <a:t>  </a:t>
            </a:r>
            <a:r>
              <a:rPr lang="en-US" sz="2800" b="1" dirty="0" err="1"/>
              <a:t>vào</a:t>
            </a:r>
            <a:r>
              <a:rPr lang="en-US" sz="2800" b="1" dirty="0"/>
              <a:t>  </a:t>
            </a:r>
            <a:r>
              <a:rPr lang="en-US" sz="2800" b="1" dirty="0" err="1"/>
              <a:t>của</a:t>
            </a:r>
            <a:r>
              <a:rPr lang="en-US" sz="2800" b="1" dirty="0"/>
              <a:t>  </a:t>
            </a:r>
            <a:r>
              <a:rPr lang="en-US" sz="2800" b="1" dirty="0" err="1"/>
              <a:t>các</a:t>
            </a:r>
            <a:r>
              <a:rPr lang="en-US" sz="2800" b="1" dirty="0"/>
              <a:t>  </a:t>
            </a:r>
            <a:r>
              <a:rPr lang="en-US" sz="2800" b="1" dirty="0" err="1"/>
              <a:t>sơ</a:t>
            </a:r>
            <a:r>
              <a:rPr lang="en-US" sz="2800" b="1" dirty="0"/>
              <a:t>  </a:t>
            </a:r>
            <a:r>
              <a:rPr lang="en-US" sz="2800" b="1" dirty="0" err="1"/>
              <a:t>đồ</a:t>
            </a:r>
            <a:r>
              <a:rPr lang="en-US" sz="2800" b="1" dirty="0"/>
              <a:t>  </a:t>
            </a:r>
            <a:r>
              <a:rPr lang="en-US" sz="2800" b="1" dirty="0" err="1"/>
              <a:t>điều</a:t>
            </a:r>
            <a:r>
              <a:rPr lang="en-US" sz="2800" b="1" dirty="0"/>
              <a:t>  </a:t>
            </a:r>
            <a:r>
              <a:rPr lang="en-US" sz="2800" b="1" dirty="0" err="1"/>
              <a:t>chế</a:t>
            </a:r>
            <a:r>
              <a:rPr lang="en-US" sz="2800" b="1" dirty="0"/>
              <a:t>  </a:t>
            </a:r>
            <a:r>
              <a:rPr lang="en-US" sz="2800" b="1" dirty="0" err="1"/>
              <a:t>này</a:t>
            </a:r>
            <a:r>
              <a:rPr lang="en-US" sz="2800" b="1" dirty="0"/>
              <a:t>  </a:t>
            </a:r>
            <a:r>
              <a:rPr lang="en-US" sz="2800" b="1" dirty="0" err="1"/>
              <a:t>là</a:t>
            </a:r>
            <a:r>
              <a:rPr lang="en-US" sz="2800" b="1" dirty="0"/>
              <a:t> </a:t>
            </a:r>
            <a:r>
              <a:rPr lang="en-US" sz="2800" b="1" dirty="0" err="1"/>
              <a:t>Rb</a:t>
            </a:r>
            <a:r>
              <a:rPr lang="en-US" sz="2800" b="1" dirty="0"/>
              <a:t>=0,5Mb/s; </a:t>
            </a:r>
            <a:r>
              <a:rPr lang="en-US" sz="2800" b="1" dirty="0" err="1"/>
              <a:t>công</a:t>
            </a:r>
            <a:r>
              <a:rPr lang="en-US" sz="2800" b="1" dirty="0"/>
              <a:t> </a:t>
            </a:r>
            <a:r>
              <a:rPr lang="en-US" sz="2800" b="1" dirty="0" err="1"/>
              <a:t>suất</a:t>
            </a:r>
            <a:r>
              <a:rPr lang="en-US" sz="2800" b="1" dirty="0"/>
              <a:t> </a:t>
            </a:r>
            <a:r>
              <a:rPr lang="en-US" sz="2800" b="1" dirty="0" err="1"/>
              <a:t>phát</a:t>
            </a:r>
            <a:r>
              <a:rPr lang="en-US" sz="2800" b="1" dirty="0"/>
              <a:t> </a:t>
            </a:r>
            <a:r>
              <a:rPr lang="en-US" sz="2800" b="1" dirty="0" err="1"/>
              <a:t>P</a:t>
            </a:r>
            <a:r>
              <a:rPr lang="en-US" sz="2800" b="1" baseline="-25000" dirty="0" err="1"/>
              <a:t>Tx</a:t>
            </a:r>
            <a:r>
              <a:rPr lang="en-US" sz="2800" b="1" dirty="0"/>
              <a:t>= 1,5W.</a:t>
            </a:r>
          </a:p>
        </p:txBody>
      </p:sp>
    </p:spTree>
    <p:extLst>
      <p:ext uri="{BB962C8B-B14F-4D97-AF65-F5344CB8AC3E}">
        <p14:creationId xmlns:p14="http://schemas.microsoft.com/office/powerpoint/2010/main" val="17025542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990600"/>
                <a:ext cx="8305800" cy="1436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err="1"/>
                  <a:t>Mật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độ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phổ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công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suất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băng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thông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M-PSK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</a:t>
                </a:r>
                <a:r>
                  <a:rPr lang="en-US" sz="2400" dirty="0" err="1"/>
                  <a:t>Φ</a:t>
                </a:r>
                <a:r>
                  <a:rPr lang="en-US" sz="2400" baseline="-25000" dirty="0" err="1"/>
                  <a:t>g</a:t>
                </a:r>
                <a:r>
                  <a:rPr lang="en-US" sz="2400" dirty="0"/>
                  <a:t>(f)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𝑇𝑋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.(sinc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( T</a:t>
                </a:r>
                <a:r>
                  <a:rPr lang="en-US" sz="2400" baseline="-25000" dirty="0"/>
                  <a:t>b</a:t>
                </a:r>
                <a:r>
                  <a:rPr lang="en-US" sz="2400" dirty="0"/>
                  <a:t>.log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M.(f-fc))+ sinc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(T</a:t>
                </a:r>
                <a:r>
                  <a:rPr lang="en-US" sz="2400" baseline="-25000" dirty="0"/>
                  <a:t>b</a:t>
                </a:r>
                <a:r>
                  <a:rPr lang="en-US" sz="2400" dirty="0"/>
                  <a:t>.log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M.(</a:t>
                </a:r>
                <a:r>
                  <a:rPr lang="en-US" sz="2400" dirty="0" err="1"/>
                  <a:t>f+fc</a:t>
                </a:r>
                <a:r>
                  <a:rPr lang="en-US" sz="2400" dirty="0"/>
                  <a:t>)) 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8305800" cy="1436996"/>
              </a:xfrm>
              <a:prstGeom prst="rect">
                <a:avLst/>
              </a:prstGeom>
              <a:blipFill rotWithShape="1">
                <a:blip r:embed="rId2"/>
                <a:stretch>
                  <a:fillRect l="-1101" t="-3404" r="-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7200" y="3401760"/>
                <a:ext cx="8305800" cy="12588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err="1"/>
                  <a:t>Mật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độ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phổ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công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suất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băng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thông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M-QAM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Φ</a:t>
                </a:r>
                <a:r>
                  <a:rPr lang="en-US" sz="2000" baseline="-25000" dirty="0"/>
                  <a:t>M-QAM</a:t>
                </a:r>
                <a:r>
                  <a:rPr lang="en-US" sz="2000" dirty="0"/>
                  <a:t>(f)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2.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𝑇𝑋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.(</m:t>
                        </m:r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  <m:r>
                          <a:rPr lang="en-US" sz="2000" i="1">
                            <a:latin typeface="Cambria Math"/>
                          </a:rPr>
                          <m:t>−1)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𝑀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2.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3.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.(sinc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𝑀</m:t>
                    </m:r>
                  </m:oMath>
                </a14:m>
                <a:r>
                  <a:rPr lang="en-US" sz="2000" dirty="0"/>
                  <a:t>.T</a:t>
                </a:r>
                <a:r>
                  <a:rPr lang="en-US" sz="2000" baseline="-25000" dirty="0"/>
                  <a:t>b</a:t>
                </a:r>
                <a:r>
                  <a:rPr lang="en-US" sz="2000" dirty="0"/>
                  <a:t>.(f-fc)) + sinc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𝑀</m:t>
                    </m:r>
                  </m:oMath>
                </a14:m>
                <a:r>
                  <a:rPr lang="en-US" sz="2000" dirty="0"/>
                  <a:t>.T</a:t>
                </a:r>
                <a:r>
                  <a:rPr lang="en-US" sz="2000" baseline="-25000" dirty="0"/>
                  <a:t>b</a:t>
                </a:r>
                <a:r>
                  <a:rPr lang="en-US" sz="2000" dirty="0"/>
                  <a:t>(</a:t>
                </a:r>
                <a:r>
                  <a:rPr lang="en-US" sz="2000" dirty="0" err="1"/>
                  <a:t>f+fc</a:t>
                </a:r>
                <a:r>
                  <a:rPr lang="en-US" sz="2000" dirty="0"/>
                  <a:t>)))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01760"/>
                <a:ext cx="8305800" cy="1258806"/>
              </a:xfrm>
              <a:prstGeom prst="rect">
                <a:avLst/>
              </a:prstGeom>
              <a:blipFill rotWithShape="1">
                <a:blip r:embed="rId3"/>
                <a:stretch>
                  <a:fillRect l="-1101" t="-3865" r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07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2792968"/>
            <a:ext cx="18473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609600"/>
                <a:ext cx="8686800" cy="5066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err="1"/>
                  <a:t>Mật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độ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phổ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công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suất</a:t>
                </a:r>
                <a:r>
                  <a:rPr lang="en-US" sz="2800" dirty="0"/>
                  <a:t> </a:t>
                </a:r>
                <a:r>
                  <a:rPr lang="en-US" sz="2800" dirty="0" err="1"/>
                  <a:t>băng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thông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của</a:t>
                </a:r>
                <a:r>
                  <a:rPr lang="en-US" sz="2800" dirty="0"/>
                  <a:t> BPSK </a:t>
                </a:r>
              </a:p>
              <a:p>
                <a:r>
                  <a:rPr lang="en-US" sz="2800" dirty="0"/>
                  <a:t>Φ</a:t>
                </a:r>
                <a:r>
                  <a:rPr lang="en-US" sz="2800" baseline="-25000" dirty="0"/>
                  <a:t>BPSK</a:t>
                </a:r>
                <a:r>
                  <a:rPr lang="en-US" sz="2800" dirty="0"/>
                  <a:t>(f)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𝑇𝑋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.(sinc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( T</a:t>
                </a:r>
                <a:r>
                  <a:rPr lang="en-US" sz="2800" baseline="-25000" dirty="0"/>
                  <a:t>b</a:t>
                </a:r>
                <a:r>
                  <a:rPr lang="en-US" sz="2800" dirty="0"/>
                  <a:t>.(f-fc))+ sinc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(T</a:t>
                </a:r>
                <a:r>
                  <a:rPr lang="en-US" sz="2800" baseline="-25000" dirty="0"/>
                  <a:t>b</a:t>
                </a:r>
                <a:r>
                  <a:rPr lang="en-US" sz="2800" dirty="0"/>
                  <a:t>(</a:t>
                </a:r>
                <a:r>
                  <a:rPr lang="en-US" sz="2800" dirty="0" err="1"/>
                  <a:t>f+fc</a:t>
                </a:r>
                <a:r>
                  <a:rPr lang="en-US" sz="2800" dirty="0"/>
                  <a:t>)) )</a:t>
                </a:r>
              </a:p>
              <a:p>
                <a:r>
                  <a:rPr lang="en-US" sz="2800" dirty="0"/>
                  <a:t>Φ</a:t>
                </a:r>
                <a:r>
                  <a:rPr lang="en-US" sz="2800" baseline="-25000" dirty="0"/>
                  <a:t>BPSK</a:t>
                </a:r>
                <a:r>
                  <a:rPr lang="en-US" sz="2800" dirty="0"/>
                  <a:t>(f) =1,5.10</a:t>
                </a:r>
                <a:r>
                  <a:rPr lang="en-US" sz="2800" baseline="30000" dirty="0"/>
                  <a:t>-6</a:t>
                </a:r>
                <a:r>
                  <a:rPr lang="en-US" sz="2800" dirty="0"/>
                  <a:t>.(sinc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(2.10</a:t>
                </a:r>
                <a:r>
                  <a:rPr lang="en-US" sz="2800" baseline="30000" dirty="0"/>
                  <a:t>-6</a:t>
                </a:r>
                <a:r>
                  <a:rPr lang="en-US" sz="2800" dirty="0"/>
                  <a:t>.(f-1,8.10</a:t>
                </a:r>
                <a:r>
                  <a:rPr lang="en-US" sz="2800" baseline="30000" dirty="0"/>
                  <a:t>9</a:t>
                </a:r>
                <a:r>
                  <a:rPr lang="en-US" sz="2800" dirty="0"/>
                  <a:t>))+ sinc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(2.10</a:t>
                </a:r>
                <a:r>
                  <a:rPr lang="en-US" sz="2800" baseline="30000" dirty="0"/>
                  <a:t>-6</a:t>
                </a:r>
                <a:r>
                  <a:rPr lang="en-US" sz="2800" dirty="0"/>
                  <a:t>.( (f+1,8.10</a:t>
                </a:r>
                <a:r>
                  <a:rPr lang="en-US" sz="2800" baseline="30000" dirty="0"/>
                  <a:t>9</a:t>
                </a:r>
                <a:r>
                  <a:rPr lang="en-US" sz="2800" dirty="0"/>
                  <a:t>)) )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 err="1"/>
                  <a:t>Với</a:t>
                </a:r>
                <a:r>
                  <a:rPr lang="en-US" sz="2800" dirty="0"/>
                  <a:t> 16-QAM ta </a:t>
                </a:r>
                <a:r>
                  <a:rPr lang="en-US" sz="2800" dirty="0" err="1"/>
                  <a:t>có</a:t>
                </a:r>
                <a:r>
                  <a:rPr lang="en-US" sz="2800" dirty="0"/>
                  <a:t> : M=16</a:t>
                </a:r>
              </a:p>
              <a:p>
                <a:r>
                  <a:rPr lang="en-US" sz="2400" dirty="0"/>
                  <a:t>Φ</a:t>
                </a:r>
                <a:r>
                  <a:rPr lang="en-US" sz="2400" baseline="-25000" dirty="0"/>
                  <a:t>16-QAM</a:t>
                </a:r>
                <a:r>
                  <a:rPr lang="en-US" sz="2400" dirty="0"/>
                  <a:t>(f)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2.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𝑇𝑋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.(</m:t>
                        </m:r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  <m:r>
                          <a:rPr lang="en-US" sz="2400" i="1">
                            <a:latin typeface="Cambria Math"/>
                          </a:rPr>
                          <m:t>−1)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.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2.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3.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.(sinc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𝑀</m:t>
                    </m:r>
                  </m:oMath>
                </a14:m>
                <a:r>
                  <a:rPr lang="en-US" sz="2400" dirty="0"/>
                  <a:t>.T</a:t>
                </a:r>
                <a:r>
                  <a:rPr lang="en-US" sz="2400" baseline="-25000" dirty="0"/>
                  <a:t>b</a:t>
                </a:r>
                <a:r>
                  <a:rPr lang="en-US" sz="2400" dirty="0"/>
                  <a:t>.(f-fc))</a:t>
                </a:r>
              </a:p>
              <a:p>
                <a:r>
                  <a:rPr lang="en-US" sz="2400" dirty="0"/>
                  <a:t>				+ sinc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𝑀</m:t>
                    </m:r>
                  </m:oMath>
                </a14:m>
                <a:r>
                  <a:rPr lang="en-US" sz="2400" dirty="0"/>
                  <a:t>.T</a:t>
                </a:r>
                <a:r>
                  <a:rPr lang="en-US" sz="2400" baseline="-25000" dirty="0"/>
                  <a:t>b</a:t>
                </a:r>
                <a:r>
                  <a:rPr lang="en-US" sz="2400" dirty="0"/>
                  <a:t>(</a:t>
                </a:r>
                <a:r>
                  <a:rPr lang="en-US" sz="2400" dirty="0" err="1"/>
                  <a:t>f+fc</a:t>
                </a:r>
                <a:r>
                  <a:rPr lang="en-US" sz="2400" dirty="0"/>
                  <a:t>)))</a:t>
                </a:r>
              </a:p>
              <a:p>
                <a:r>
                  <a:rPr lang="en-US" sz="2400" dirty="0"/>
                  <a:t>Φ</a:t>
                </a:r>
                <a:r>
                  <a:rPr lang="en-US" sz="2400" baseline="-25000" dirty="0"/>
                  <a:t>16-QAM </a:t>
                </a:r>
                <a:r>
                  <a:rPr lang="en-US" sz="2400" dirty="0"/>
                  <a:t>(f) =0,6.10</a:t>
                </a:r>
                <a:r>
                  <a:rPr lang="en-US" sz="2400" baseline="30000" dirty="0"/>
                  <a:t>-4</a:t>
                </a:r>
                <a:r>
                  <a:rPr lang="en-US" sz="2400" dirty="0"/>
                  <a:t>.[ sinc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(8.10</a:t>
                </a:r>
                <a:r>
                  <a:rPr lang="en-US" sz="2400" baseline="30000" dirty="0"/>
                  <a:t>-6</a:t>
                </a:r>
                <a:r>
                  <a:rPr lang="en-US" sz="2400" dirty="0"/>
                  <a:t>.(f-1,5.10</a:t>
                </a:r>
                <a:r>
                  <a:rPr lang="en-US" sz="2400" baseline="30000" dirty="0"/>
                  <a:t>9</a:t>
                </a:r>
                <a:r>
                  <a:rPr lang="en-US" sz="2400" dirty="0"/>
                  <a:t>))</a:t>
                </a:r>
              </a:p>
              <a:p>
                <a:r>
                  <a:rPr lang="en-US" sz="2400" dirty="0"/>
                  <a:t>		     + sinc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(8.10</a:t>
                </a:r>
                <a:r>
                  <a:rPr lang="en-US" sz="2400" baseline="30000" dirty="0"/>
                  <a:t>-6</a:t>
                </a:r>
                <a:r>
                  <a:rPr lang="en-US" sz="2400" dirty="0"/>
                  <a:t>.( (f+1,5.10</a:t>
                </a:r>
                <a:r>
                  <a:rPr lang="en-US" sz="2400" baseline="30000" dirty="0"/>
                  <a:t>9</a:t>
                </a:r>
                <a:r>
                  <a:rPr lang="en-US" sz="2400" dirty="0"/>
                  <a:t>)) ]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09600"/>
                <a:ext cx="8686800" cy="5066580"/>
              </a:xfrm>
              <a:prstGeom prst="rect">
                <a:avLst/>
              </a:prstGeom>
              <a:blipFill rotWithShape="1">
                <a:blip r:embed="rId2"/>
                <a:stretch>
                  <a:fillRect l="-1404" t="-1203" b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4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219200"/>
            <a:ext cx="626336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3106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648200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ea typeface="Times New Roman" pitchFamily="18" charset="0"/>
                <a:cs typeface="Times New Roman" pitchFamily="18" charset="0"/>
              </a:rPr>
              <a:t>Nhận</a:t>
            </a:r>
            <a:r>
              <a:rPr lang="en-US" sz="2800" dirty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a typeface="Times New Roman" pitchFamily="18" charset="0"/>
                <a:cs typeface="Times New Roman" pitchFamily="18" charset="0"/>
              </a:rPr>
              <a:t>xét</a:t>
            </a:r>
            <a:r>
              <a:rPr lang="en-US" sz="2800" dirty="0">
                <a:ea typeface="Times New Roman" pitchFamily="18" charset="0"/>
                <a:cs typeface="Times New Roman" pitchFamily="18" charset="0"/>
              </a:rPr>
              <a:t> : </a:t>
            </a:r>
            <a:endParaRPr lang="en-US" sz="28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 err="1">
                <a:ea typeface="Times New Roman" pitchFamily="18" charset="0"/>
                <a:cs typeface="Times New Roman" pitchFamily="18" charset="0"/>
              </a:rPr>
              <a:t>băng</a:t>
            </a:r>
            <a:r>
              <a:rPr lang="en-US" sz="2800" dirty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a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a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ea typeface="Times New Roman" pitchFamily="18" charset="0"/>
                <a:cs typeface="Times New Roman" pitchFamily="18" charset="0"/>
              </a:rPr>
              <a:t> 16-QAM </a:t>
            </a:r>
            <a:r>
              <a:rPr lang="en-US" sz="2800" dirty="0" err="1">
                <a:ea typeface="Times New Roman" pitchFamily="18" charset="0"/>
                <a:cs typeface="Times New Roman" pitchFamily="18" charset="0"/>
              </a:rPr>
              <a:t>nhỏ</a:t>
            </a:r>
            <a:r>
              <a:rPr lang="en-US" sz="2800" dirty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a typeface="Times New Roman" pitchFamily="18" charset="0"/>
                <a:cs typeface="Times New Roman" pitchFamily="18" charset="0"/>
              </a:rPr>
              <a:t>gấp</a:t>
            </a:r>
            <a:r>
              <a:rPr lang="en-US" sz="2800" dirty="0">
                <a:ea typeface="Times New Roman" pitchFamily="18" charset="0"/>
                <a:cs typeface="Times New Roman" pitchFamily="18" charset="0"/>
              </a:rPr>
              <a:t> 4 </a:t>
            </a:r>
            <a:r>
              <a:rPr lang="en-US" sz="2800" dirty="0" err="1">
                <a:ea typeface="Times New Roman" pitchFamily="18" charset="0"/>
                <a:cs typeface="Times New Roman" pitchFamily="18" charset="0"/>
              </a:rPr>
              <a:t>lần</a:t>
            </a:r>
            <a:r>
              <a:rPr lang="en-US" sz="2800" dirty="0">
                <a:ea typeface="Times New Roman" pitchFamily="18" charset="0"/>
                <a:cs typeface="Times New Roman" pitchFamily="18" charset="0"/>
              </a:rPr>
              <a:t> BPSK</a:t>
            </a:r>
            <a:endParaRPr lang="en-US" sz="28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 err="1">
                <a:ea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a typeface="Times New Roman" pitchFamily="18" charset="0"/>
                <a:cs typeface="Times New Roman" pitchFamily="18" charset="0"/>
              </a:rPr>
              <a:t>suất</a:t>
            </a:r>
            <a:r>
              <a:rPr lang="en-US" sz="2800" dirty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a typeface="Times New Roman" pitchFamily="18" charset="0"/>
                <a:cs typeface="Times New Roman" pitchFamily="18" charset="0"/>
              </a:rPr>
              <a:t>đỉnh</a:t>
            </a:r>
            <a:r>
              <a:rPr lang="en-US" sz="2800" dirty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a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ea typeface="Times New Roman" pitchFamily="18" charset="0"/>
                <a:cs typeface="Times New Roman" pitchFamily="18" charset="0"/>
              </a:rPr>
              <a:t> 16-QAM </a:t>
            </a:r>
            <a:r>
              <a:rPr lang="en-US" sz="2800" dirty="0" err="1">
                <a:ea typeface="Times New Roman" pitchFamily="18" charset="0"/>
                <a:cs typeface="Times New Roman" pitchFamily="18" charset="0"/>
              </a:rPr>
              <a:t>lớn</a:t>
            </a:r>
            <a:r>
              <a:rPr lang="en-US" sz="2800" dirty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a typeface="Times New Roman" pitchFamily="18" charset="0"/>
                <a:cs typeface="Times New Roman" pitchFamily="18" charset="0"/>
              </a:rPr>
              <a:t>gấp</a:t>
            </a:r>
            <a:r>
              <a:rPr lang="en-US" sz="2800" dirty="0">
                <a:ea typeface="Times New Roman" pitchFamily="18" charset="0"/>
                <a:cs typeface="Times New Roman" pitchFamily="18" charset="0"/>
              </a:rPr>
              <a:t> 40 </a:t>
            </a:r>
            <a:r>
              <a:rPr lang="en-US" sz="2800" dirty="0" err="1">
                <a:ea typeface="Times New Roman" pitchFamily="18" charset="0"/>
                <a:cs typeface="Times New Roman" pitchFamily="18" charset="0"/>
              </a:rPr>
              <a:t>lần</a:t>
            </a:r>
            <a:r>
              <a:rPr lang="en-US" sz="2800" dirty="0">
                <a:ea typeface="Times New Roman" pitchFamily="18" charset="0"/>
                <a:cs typeface="Times New Roman" pitchFamily="18" charset="0"/>
              </a:rPr>
              <a:t> BPSK</a:t>
            </a:r>
            <a:endParaRPr lang="en-US" sz="28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 err="1">
                <a:ea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a typeface="Times New Roman" pitchFamily="18" charset="0"/>
                <a:cs typeface="Times New Roman" pitchFamily="18" charset="0"/>
              </a:rPr>
              <a:t>suất</a:t>
            </a:r>
            <a:r>
              <a:rPr lang="en-US" sz="2800" dirty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a typeface="Times New Roman" pitchFamily="18" charset="0"/>
                <a:cs typeface="Times New Roman" pitchFamily="18" charset="0"/>
              </a:rPr>
              <a:t>của</a:t>
            </a:r>
            <a:r>
              <a:rPr lang="en-US" sz="2800" dirty="0">
                <a:ea typeface="Times New Roman" pitchFamily="18" charset="0"/>
                <a:cs typeface="Times New Roman" pitchFamily="18" charset="0"/>
              </a:rPr>
              <a:t> 16-QAM </a:t>
            </a:r>
            <a:r>
              <a:rPr lang="en-US" sz="2800" dirty="0" err="1">
                <a:ea typeface="Times New Roman" pitchFamily="18" charset="0"/>
                <a:cs typeface="Times New Roman" pitchFamily="18" charset="0"/>
              </a:rPr>
              <a:t>tập</a:t>
            </a:r>
            <a:r>
              <a:rPr lang="en-US" sz="2800" dirty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a typeface="Times New Roman" pitchFamily="18" charset="0"/>
                <a:cs typeface="Times New Roman" pitchFamily="18" charset="0"/>
              </a:rPr>
              <a:t>trung</a:t>
            </a:r>
            <a:r>
              <a:rPr lang="en-US" sz="2800" dirty="0"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ea typeface="Times New Roman" pitchFamily="18" charset="0"/>
                <a:cs typeface="Times New Roman" pitchFamily="18" charset="0"/>
              </a:rPr>
              <a:t>hơn</a:t>
            </a:r>
            <a:r>
              <a:rPr lang="en-US" sz="2800" dirty="0">
                <a:ea typeface="Times New Roman" pitchFamily="18" charset="0"/>
                <a:cs typeface="Times New Roman" pitchFamily="18" charset="0"/>
              </a:rPr>
              <a:t> so </a:t>
            </a:r>
            <a:r>
              <a:rPr lang="en-US" sz="2800" dirty="0" err="1">
                <a:ea typeface="Times New Roman" pitchFamily="18" charset="0"/>
                <a:cs typeface="Times New Roman" pitchFamily="18" charset="0"/>
              </a:rPr>
              <a:t>với</a:t>
            </a:r>
            <a:r>
              <a:rPr lang="en-US" sz="2800" dirty="0">
                <a:ea typeface="Times New Roman" pitchFamily="18" charset="0"/>
                <a:cs typeface="Times New Roman" pitchFamily="18" charset="0"/>
              </a:rPr>
              <a:t> BPSK</a:t>
            </a:r>
            <a:endParaRPr lang="en-US" sz="2800" b="1" dirty="0"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3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09128" cy="313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39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08142"/>
            <a:ext cx="2688820" cy="100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2624" y="990600"/>
            <a:ext cx="83262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ea typeface="Calibri" pitchFamily="34" charset="0"/>
                <a:cs typeface="Times New Roman" pitchFamily="18" charset="0"/>
              </a:rPr>
              <a:t>BT 35:</a:t>
            </a:r>
            <a:endParaRPr lang="en-US" sz="28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ea typeface="Calibri" pitchFamily="34" charset="0"/>
                <a:cs typeface="Times New Roman" pitchFamily="18" charset="0"/>
              </a:rPr>
              <a:t>Cho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bộ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tạo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mã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xoắn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tỉ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lệ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mã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r=1/2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với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các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đa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thức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tạo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mã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sau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:</a:t>
            </a:r>
            <a:endParaRPr lang="en-US" sz="28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24" y="3810000"/>
            <a:ext cx="8153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ea typeface="Calibri" pitchFamily="34" charset="0"/>
                <a:cs typeface="Times New Roman" pitchFamily="18" charset="0"/>
              </a:rPr>
              <a:t>a)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Thiết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kế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sơ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đồ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tạo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mã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và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phân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tích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các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tham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số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đặc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trưng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của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sơ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đồ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lập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mã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.</a:t>
            </a:r>
            <a:endParaRPr lang="en-US" sz="28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ea typeface="Calibri" pitchFamily="34" charset="0"/>
                <a:cs typeface="Times New Roman" pitchFamily="18" charset="0"/>
              </a:rPr>
              <a:t>b)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Vẽ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biểu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đồ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trạng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thái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và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biểu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đồ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lưới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. </a:t>
            </a:r>
            <a:endParaRPr lang="en-US" sz="28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ea typeface="Calibri" pitchFamily="34" charset="0"/>
                <a:cs typeface="Times New Roman" pitchFamily="18" charset="0"/>
              </a:rPr>
              <a:t>c)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Tìm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chuỗi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ký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hiệu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ra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theo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biểu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đồ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lưới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khi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cho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chuỗi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bit </a:t>
            </a:r>
            <a:r>
              <a:rPr lang="en-US" sz="2800" dirty="0" err="1">
                <a:ea typeface="Calibri" pitchFamily="34" charset="0"/>
                <a:cs typeface="Times New Roman" pitchFamily="18" charset="0"/>
              </a:rPr>
              <a:t>vào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m=[101011]</a:t>
            </a:r>
            <a:endParaRPr lang="en-US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475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>
            <a:endCxn id="4" idx="1"/>
          </p:cNvCxnSpPr>
          <p:nvPr/>
        </p:nvCxnSpPr>
        <p:spPr>
          <a:xfrm>
            <a:off x="600501" y="3102912"/>
            <a:ext cx="1837899" cy="2317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361486" y="2311885"/>
            <a:ext cx="3290" cy="813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438400" y="2843968"/>
            <a:ext cx="866742" cy="56424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Times New Roman"/>
                <a:ea typeface="Calibri"/>
                <a:cs typeface="Times New Roman"/>
              </a:rPr>
              <a:t>D</a:t>
            </a:r>
            <a:r>
              <a:rPr lang="en-US" sz="1800" b="1" baseline="-25000" dirty="0">
                <a:effectLst/>
                <a:latin typeface="Times New Roman"/>
                <a:ea typeface="Calibri"/>
                <a:cs typeface="Times New Roman"/>
              </a:rPr>
              <a:t>1</a:t>
            </a:r>
            <a:endParaRPr lang="en-US" sz="1400" dirty="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7059" y="2796525"/>
            <a:ext cx="876306" cy="61168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Times New Roman"/>
                <a:ea typeface="Calibri"/>
                <a:cs typeface="Times New Roman"/>
              </a:rPr>
              <a:t>D2</a:t>
            </a:r>
            <a:endParaRPr lang="en-US" sz="1400" dirty="0">
              <a:effectLst/>
              <a:latin typeface="Times New Roman"/>
              <a:ea typeface="Calibri"/>
              <a:cs typeface="Times New Roman"/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3305142" y="3126090"/>
            <a:ext cx="11157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Or 6"/>
          <p:cNvSpPr/>
          <p:nvPr/>
        </p:nvSpPr>
        <p:spPr>
          <a:xfrm>
            <a:off x="3698240" y="2169779"/>
            <a:ext cx="266700" cy="297815"/>
          </a:xfrm>
          <a:prstGeom prst="flowChar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Arrow Connector 7"/>
          <p:cNvCxnSpPr>
            <a:endCxn id="7" idx="4"/>
          </p:cNvCxnSpPr>
          <p:nvPr/>
        </p:nvCxnSpPr>
        <p:spPr>
          <a:xfrm flipH="1" flipV="1">
            <a:off x="3831590" y="2467594"/>
            <a:ext cx="1905" cy="65786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2"/>
          </p:cNvCxnSpPr>
          <p:nvPr/>
        </p:nvCxnSpPr>
        <p:spPr>
          <a:xfrm flipV="1">
            <a:off x="1361486" y="2318687"/>
            <a:ext cx="2336754" cy="75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3"/>
          </p:cNvCxnSpPr>
          <p:nvPr/>
        </p:nvCxnSpPr>
        <p:spPr>
          <a:xfrm>
            <a:off x="5293365" y="3102368"/>
            <a:ext cx="1031870" cy="121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90747" y="2318687"/>
            <a:ext cx="14519" cy="7793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6"/>
          </p:cNvCxnSpPr>
          <p:nvPr/>
        </p:nvCxnSpPr>
        <p:spPr>
          <a:xfrm flipH="1">
            <a:off x="3964940" y="2318687"/>
            <a:ext cx="23258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Or 12"/>
          <p:cNvSpPr/>
          <p:nvPr/>
        </p:nvSpPr>
        <p:spPr>
          <a:xfrm>
            <a:off x="3718977" y="3656948"/>
            <a:ext cx="266700" cy="297815"/>
          </a:xfrm>
          <a:prstGeom prst="flowChar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4" name="Straight Arrow Connector 13"/>
          <p:cNvCxnSpPr>
            <a:endCxn id="13" idx="6"/>
          </p:cNvCxnSpPr>
          <p:nvPr/>
        </p:nvCxnSpPr>
        <p:spPr>
          <a:xfrm flipH="1">
            <a:off x="3985677" y="3805855"/>
            <a:ext cx="230507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3828462" y="3113821"/>
            <a:ext cx="23865" cy="5431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0"/>
          </p:cNvCxnSpPr>
          <p:nvPr/>
        </p:nvCxnSpPr>
        <p:spPr>
          <a:xfrm flipH="1">
            <a:off x="3831590" y="1799207"/>
            <a:ext cx="1905" cy="370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55557" y="3956035"/>
            <a:ext cx="0" cy="265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75964" y="1791637"/>
            <a:ext cx="30582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875964" y="4206225"/>
            <a:ext cx="3058236" cy="245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34200" y="1791637"/>
            <a:ext cx="0" cy="9334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34200" y="3405489"/>
            <a:ext cx="0" cy="8007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934200" y="2725087"/>
            <a:ext cx="349250" cy="4210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283450" y="3146092"/>
            <a:ext cx="45148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0" y="270444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50522" y="1162510"/>
            <a:ext cx="645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r>
              <a:rPr lang="en-US" sz="2400" b="1" baseline="-250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62642" y="43402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283450" y="265930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52600" y="30980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3898854" y="303923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endParaRPr lang="en-US" sz="2800" b="1" baseline="-25000" dirty="0"/>
          </a:p>
        </p:txBody>
      </p:sp>
      <p:sp>
        <p:nvSpPr>
          <p:cNvPr id="33" name="Rectangle 32"/>
          <p:cNvSpPr/>
          <p:nvPr/>
        </p:nvSpPr>
        <p:spPr>
          <a:xfrm>
            <a:off x="5583396" y="3098042"/>
            <a:ext cx="14836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30000" dirty="0"/>
              <a:t>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625702" y="838200"/>
            <a:ext cx="5448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g(x) = 1 + x + x</a:t>
            </a:r>
            <a:r>
              <a:rPr lang="en-US" sz="2800" b="1" baseline="30000" dirty="0"/>
              <a:t>2</a:t>
            </a:r>
            <a:endParaRPr lang="en-US" sz="2800" b="1" dirty="0"/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6306671" y="3070043"/>
            <a:ext cx="9282" cy="7407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438400" y="5181600"/>
            <a:ext cx="22926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g(x) = x + x</a:t>
            </a:r>
            <a:r>
              <a:rPr lang="en-US" sz="3200" b="1" baseline="30000" dirty="0"/>
              <a:t>2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4741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3" grpId="0" animBg="1"/>
      <p:bldP spid="24" grpId="0"/>
      <p:bldP spid="25" grpId="0"/>
      <p:bldP spid="26" grpId="0"/>
      <p:bldP spid="27" grpId="0"/>
      <p:bldP spid="30" grpId="0"/>
      <p:bldP spid="32" grpId="0"/>
      <p:bldP spid="33" grpId="0"/>
      <p:bldP spid="77" grpId="0"/>
      <p:bldP spid="8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79145" y="2443480"/>
            <a:ext cx="110934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467485" y="1642110"/>
            <a:ext cx="0" cy="8007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88490" y="2196465"/>
            <a:ext cx="513080" cy="45148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>
                <a:effectLst/>
                <a:latin typeface="Times New Roman"/>
                <a:ea typeface="Calibri"/>
                <a:cs typeface="Times New Roman"/>
              </a:rPr>
              <a:t>D</a:t>
            </a:r>
            <a:r>
              <a:rPr lang="en-US" sz="1800" b="1" baseline="-25000">
                <a:effectLst/>
                <a:latin typeface="Times New Roman"/>
                <a:ea typeface="Calibri"/>
                <a:cs typeface="Times New Roman"/>
              </a:rPr>
              <a:t>1</a:t>
            </a:r>
            <a:endParaRPr lang="en-US" sz="1400">
              <a:effectLst/>
              <a:latin typeface="Times New Roman"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7535" y="2194560"/>
            <a:ext cx="513080" cy="45148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Times New Roman"/>
                <a:ea typeface="Calibri"/>
                <a:cs typeface="Times New Roman"/>
              </a:rPr>
              <a:t>D2</a:t>
            </a:r>
            <a:endParaRPr lang="en-US" sz="1400" dirty="0">
              <a:effectLst/>
              <a:latin typeface="Times New Roman"/>
              <a:ea typeface="Calibri"/>
              <a:cs typeface="Times New Roman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02205" y="2443480"/>
            <a:ext cx="7391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lowchart: Or 6"/>
          <p:cNvSpPr/>
          <p:nvPr/>
        </p:nvSpPr>
        <p:spPr>
          <a:xfrm>
            <a:off x="2553970" y="1487170"/>
            <a:ext cx="266700" cy="297815"/>
          </a:xfrm>
          <a:prstGeom prst="flowChar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Arrow Connector 7"/>
          <p:cNvCxnSpPr>
            <a:endCxn id="7" idx="4"/>
          </p:cNvCxnSpPr>
          <p:nvPr/>
        </p:nvCxnSpPr>
        <p:spPr>
          <a:xfrm flipH="1" flipV="1">
            <a:off x="2687320" y="1784985"/>
            <a:ext cx="1905" cy="65786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467485" y="1642110"/>
            <a:ext cx="108839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655695" y="2443480"/>
            <a:ext cx="276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931920" y="1642110"/>
            <a:ext cx="635" cy="14789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823210" y="1642110"/>
            <a:ext cx="110871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lowchart: Or 12"/>
          <p:cNvSpPr/>
          <p:nvPr/>
        </p:nvSpPr>
        <p:spPr>
          <a:xfrm>
            <a:off x="2552065" y="2974340"/>
            <a:ext cx="266700" cy="297815"/>
          </a:xfrm>
          <a:prstGeom prst="flowChar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823210" y="3121025"/>
            <a:ext cx="11080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3" idx="0"/>
          </p:cNvCxnSpPr>
          <p:nvPr/>
        </p:nvCxnSpPr>
        <p:spPr>
          <a:xfrm flipH="1">
            <a:off x="2685415" y="2463984"/>
            <a:ext cx="1" cy="5103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89860" y="1220470"/>
            <a:ext cx="0" cy="265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87955" y="3273425"/>
            <a:ext cx="0" cy="265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89225" y="1220470"/>
            <a:ext cx="17983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87320" y="3538855"/>
            <a:ext cx="17983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486275" y="1218565"/>
            <a:ext cx="0" cy="8007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84370" y="2736215"/>
            <a:ext cx="0" cy="8007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487545" y="2021840"/>
            <a:ext cx="349250" cy="4210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36795" y="2442845"/>
            <a:ext cx="45148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3935" y="20946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74834" y="8492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83117" y="3657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93260" y="201726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7370" y="4026932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tham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đặc</a:t>
            </a:r>
            <a:r>
              <a:rPr lang="en-US" sz="2400" b="1" dirty="0"/>
              <a:t> </a:t>
            </a:r>
            <a:r>
              <a:rPr lang="en-US" sz="2400" b="1" dirty="0" err="1"/>
              <a:t>trưng</a:t>
            </a:r>
            <a:r>
              <a:rPr lang="en-US" sz="2400" b="1" dirty="0"/>
              <a:t> : </a:t>
            </a:r>
          </a:p>
          <a:p>
            <a:r>
              <a:rPr lang="en-US" sz="2400" b="1" dirty="0"/>
              <a:t>k =1 :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bít</a:t>
            </a:r>
            <a:r>
              <a:rPr lang="en-US" sz="2400" b="1" dirty="0"/>
              <a:t> hay </a:t>
            </a:r>
            <a:r>
              <a:rPr lang="en-US" sz="2400" b="1" dirty="0" err="1"/>
              <a:t>ký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khối</a:t>
            </a:r>
            <a:r>
              <a:rPr lang="en-US" sz="2400" b="1" dirty="0"/>
              <a:t> </a:t>
            </a:r>
            <a:r>
              <a:rPr lang="en-US" sz="2400" b="1" dirty="0" err="1"/>
              <a:t>bản</a:t>
            </a:r>
            <a:r>
              <a:rPr lang="en-US" sz="2400" b="1" dirty="0"/>
              <a:t> tin </a:t>
            </a:r>
            <a:r>
              <a:rPr lang="en-US" sz="2400" b="1" dirty="0" err="1"/>
              <a:t>đầu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</a:t>
            </a:r>
            <a:r>
              <a:rPr lang="en-US" sz="2400" b="1" dirty="0" err="1"/>
              <a:t>đoạn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endParaRPr lang="en-US" sz="2400" b="1" dirty="0"/>
          </a:p>
          <a:p>
            <a:r>
              <a:rPr lang="en-US" sz="2400" b="1" dirty="0"/>
              <a:t>n =2: </a:t>
            </a:r>
            <a:r>
              <a:rPr lang="en-US" sz="2400" b="1" dirty="0" err="1"/>
              <a:t>tổng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bít</a:t>
            </a:r>
            <a:r>
              <a:rPr lang="en-US" sz="2400" b="1" dirty="0"/>
              <a:t> hay </a:t>
            </a:r>
            <a:r>
              <a:rPr lang="en-US" sz="2400" b="1" dirty="0" err="1"/>
              <a:t>ký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khối</a:t>
            </a:r>
            <a:r>
              <a:rPr lang="en-US" sz="2400" b="1" dirty="0"/>
              <a:t> </a:t>
            </a:r>
            <a:r>
              <a:rPr lang="en-US" sz="2400" b="1" dirty="0" err="1"/>
              <a:t>bản</a:t>
            </a:r>
            <a:r>
              <a:rPr lang="en-US" sz="2400" b="1" dirty="0"/>
              <a:t> tin </a:t>
            </a:r>
            <a:r>
              <a:rPr lang="en-US" sz="2400" b="1" dirty="0" err="1"/>
              <a:t>đầu</a:t>
            </a:r>
            <a:r>
              <a:rPr lang="en-US" sz="2400" b="1" dirty="0"/>
              <a:t> </a:t>
            </a:r>
            <a:r>
              <a:rPr lang="en-US" sz="2400" b="1" dirty="0" err="1"/>
              <a:t>ra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bộ</a:t>
            </a:r>
            <a:r>
              <a:rPr lang="en-US" sz="2400" b="1" dirty="0"/>
              <a:t> </a:t>
            </a:r>
            <a:r>
              <a:rPr lang="en-US" sz="2400" b="1" dirty="0" err="1"/>
              <a:t>lập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endParaRPr lang="en-US" sz="2400" b="1" dirty="0"/>
          </a:p>
          <a:p>
            <a:r>
              <a:rPr lang="en-US" sz="2400" b="1" dirty="0"/>
              <a:t>K =3:độ </a:t>
            </a:r>
            <a:r>
              <a:rPr lang="en-US" sz="2400" b="1" dirty="0" err="1"/>
              <a:t>dài</a:t>
            </a:r>
            <a:r>
              <a:rPr lang="en-US" sz="2400" b="1" dirty="0"/>
              <a:t> </a:t>
            </a:r>
            <a:r>
              <a:rPr lang="en-US" sz="2400" b="1" dirty="0" err="1"/>
              <a:t>hạn</a:t>
            </a:r>
            <a:r>
              <a:rPr lang="en-US" sz="2400" b="1" dirty="0"/>
              <a:t> </a:t>
            </a:r>
            <a:r>
              <a:rPr lang="en-US" sz="2400" b="1" dirty="0" err="1"/>
              <a:t>chế</a:t>
            </a:r>
            <a:r>
              <a:rPr lang="en-US" sz="2400" b="1" dirty="0"/>
              <a:t>, </a:t>
            </a:r>
          </a:p>
          <a:p>
            <a:r>
              <a:rPr lang="en-US" sz="2400" b="1" dirty="0"/>
              <a:t>r=k/n =1/2 : </a:t>
            </a:r>
            <a:r>
              <a:rPr lang="en-US" sz="2400" b="1" dirty="0" err="1"/>
              <a:t>tỷ</a:t>
            </a:r>
            <a:r>
              <a:rPr lang="en-US" sz="2400" b="1" dirty="0"/>
              <a:t> </a:t>
            </a:r>
            <a:r>
              <a:rPr lang="en-US" sz="2400" b="1" dirty="0" err="1"/>
              <a:t>lệ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r>
              <a:rPr lang="en-US" sz="2400" b="1" dirty="0"/>
              <a:t> </a:t>
            </a:r>
          </a:p>
          <a:p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791200" y="1022769"/>
            <a:ext cx="289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ô </a:t>
            </a:r>
            <a:r>
              <a:rPr lang="en-US" sz="2800" dirty="0" err="1"/>
              <a:t>nhớ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4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:</a:t>
            </a:r>
          </a:p>
          <a:p>
            <a:r>
              <a:rPr lang="en-US" sz="2800" b="1" dirty="0"/>
              <a:t>S</a:t>
            </a:r>
            <a:r>
              <a:rPr lang="en-US" sz="2800" b="1" baseline="-25000" dirty="0"/>
              <a:t>0</a:t>
            </a:r>
            <a:r>
              <a:rPr lang="en-US" sz="2800" b="1" dirty="0"/>
              <a:t>=00</a:t>
            </a:r>
          </a:p>
          <a:p>
            <a:r>
              <a:rPr lang="en-US" sz="2800" b="1" dirty="0"/>
              <a:t>S</a:t>
            </a:r>
            <a:r>
              <a:rPr lang="en-US" sz="2800" b="1" baseline="-25000" dirty="0"/>
              <a:t>1</a:t>
            </a:r>
            <a:r>
              <a:rPr lang="en-US" sz="2800" b="1" dirty="0"/>
              <a:t>=10</a:t>
            </a:r>
          </a:p>
          <a:p>
            <a:r>
              <a:rPr lang="en-US" sz="2800" b="1" dirty="0"/>
              <a:t>S</a:t>
            </a:r>
            <a:r>
              <a:rPr lang="en-US" sz="2800" b="1" baseline="-25000" dirty="0"/>
              <a:t>2</a:t>
            </a:r>
            <a:r>
              <a:rPr lang="en-US" sz="2800" b="1" dirty="0"/>
              <a:t>=01</a:t>
            </a:r>
          </a:p>
          <a:p>
            <a:r>
              <a:rPr lang="en-US" sz="2800" b="1" dirty="0"/>
              <a:t>S</a:t>
            </a:r>
            <a:r>
              <a:rPr lang="en-US" sz="2800" b="1" baseline="-25000" dirty="0"/>
              <a:t>3</a:t>
            </a:r>
            <a:r>
              <a:rPr lang="en-US" sz="2800" b="1" dirty="0"/>
              <a:t>=11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27303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963350"/>
              </p:ext>
            </p:extLst>
          </p:nvPr>
        </p:nvGraphicFramePr>
        <p:xfrm>
          <a:off x="533400" y="990600"/>
          <a:ext cx="81534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Trạng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thái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đầu</a:t>
                      </a:r>
                      <a:endParaRPr lang="en-US" sz="1600" b="1" baseline="0" dirty="0"/>
                    </a:p>
                    <a:p>
                      <a:pPr algn="ctr"/>
                      <a:r>
                        <a:rPr lang="en-US" sz="1800" b="1" baseline="0" dirty="0"/>
                        <a:t>D</a:t>
                      </a:r>
                      <a:r>
                        <a:rPr lang="en-US" sz="1800" b="1" baseline="-25000" dirty="0"/>
                        <a:t>1</a:t>
                      </a:r>
                      <a:r>
                        <a:rPr lang="en-US" sz="1800" b="1" baseline="0" dirty="0"/>
                        <a:t>D</a:t>
                      </a:r>
                      <a:r>
                        <a:rPr lang="en-US" sz="1800" b="1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 </a:t>
                      </a:r>
                      <a:r>
                        <a:rPr lang="en-US" sz="1600" b="1" dirty="0" err="1"/>
                        <a:t>Bít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đầu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vào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Trạng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thái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baseline="0" dirty="0" err="1"/>
                        <a:t>liên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baseline="0" dirty="0" err="1"/>
                        <a:t>kết</a:t>
                      </a:r>
                      <a:endParaRPr lang="en-US" sz="1800" b="1" baseline="0" dirty="0"/>
                    </a:p>
                    <a:p>
                      <a:pPr algn="ctr"/>
                      <a:r>
                        <a:rPr lang="en-US" sz="1800" b="1" baseline="0" dirty="0"/>
                        <a:t>1   x  x</a:t>
                      </a:r>
                      <a:r>
                        <a:rPr lang="en-US" sz="1800" b="1" baseline="30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baseline="0" dirty="0"/>
                        <a:t> =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1 + x + x</a:t>
                      </a:r>
                      <a:r>
                        <a:rPr lang="en-US" sz="1600" b="1" baseline="30000" dirty="0"/>
                        <a:t>2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=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x + x</a:t>
                      </a:r>
                      <a:r>
                        <a:rPr lang="en-US" sz="1800" b="1" baseline="30000" dirty="0"/>
                        <a:t>2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/>
                        <a:t>Trạng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baseline="0" dirty="0" err="1"/>
                        <a:t>thái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baseline="0" dirty="0" err="1"/>
                        <a:t>sau</a:t>
                      </a:r>
                      <a:endParaRPr lang="en-US" sz="1800" b="1" baseline="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D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D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673" y="4458211"/>
            <a:ext cx="3809188" cy="239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888" y="2353130"/>
            <a:ext cx="4151567" cy="256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" y="2509692"/>
            <a:ext cx="3814350" cy="233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5" y="2509692"/>
            <a:ext cx="8989349" cy="4278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4" y="2553524"/>
            <a:ext cx="8991600" cy="4235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5830" y="1981200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/>
              <a:t>S</a:t>
            </a:r>
            <a:r>
              <a:rPr lang="en-US" b="1" baseline="-25000" dirty="0"/>
              <a:t>1</a:t>
            </a:r>
            <a:r>
              <a:rPr lang="en-US" b="1" dirty="0"/>
              <a:t>=10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5801" y="19812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278257" y="199171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 1  0</a:t>
            </a:r>
            <a:endParaRPr lang="en-US" b="1" baseline="-25000" dirty="0"/>
          </a:p>
        </p:txBody>
      </p:sp>
      <p:sp>
        <p:nvSpPr>
          <p:cNvPr id="72" name="Rectangle 71"/>
          <p:cNvSpPr/>
          <p:nvPr/>
        </p:nvSpPr>
        <p:spPr>
          <a:xfrm>
            <a:off x="4795847" y="199171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967822" y="199171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191654" y="199171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0  1 (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b="1" dirty="0"/>
              <a:t> ) S</a:t>
            </a:r>
            <a:r>
              <a:rPr lang="en-US" b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2036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1" grpId="0"/>
      <p:bldP spid="85" grpId="0"/>
      <p:bldP spid="7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1135"/>
              </p:ext>
            </p:extLst>
          </p:nvPr>
        </p:nvGraphicFramePr>
        <p:xfrm>
          <a:off x="533400" y="914402"/>
          <a:ext cx="8153400" cy="4770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398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Trạng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thái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đầu</a:t>
                      </a:r>
                      <a:endParaRPr lang="en-US" sz="1600" b="1" baseline="0" dirty="0"/>
                    </a:p>
                    <a:p>
                      <a:pPr algn="ctr"/>
                      <a:r>
                        <a:rPr lang="en-US" sz="1800" b="1" baseline="0" dirty="0"/>
                        <a:t>D</a:t>
                      </a:r>
                      <a:r>
                        <a:rPr lang="en-US" sz="1800" b="1" baseline="-25000" dirty="0"/>
                        <a:t>1</a:t>
                      </a:r>
                      <a:r>
                        <a:rPr lang="en-US" sz="1800" b="1" baseline="0" dirty="0"/>
                        <a:t>D</a:t>
                      </a:r>
                      <a:r>
                        <a:rPr lang="en-US" sz="1800" b="1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 </a:t>
                      </a:r>
                      <a:r>
                        <a:rPr lang="en-US" sz="1600" b="1" dirty="0" err="1"/>
                        <a:t>Bít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đầu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vào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Trạng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 err="1"/>
                        <a:t>thái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baseline="0" dirty="0" err="1"/>
                        <a:t>liên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baseline="0" dirty="0" err="1"/>
                        <a:t>kết</a:t>
                      </a:r>
                      <a:endParaRPr lang="en-US" sz="1800" b="1" baseline="0" dirty="0"/>
                    </a:p>
                    <a:p>
                      <a:pPr algn="ctr"/>
                      <a:r>
                        <a:rPr lang="en-US" sz="1800" b="1" baseline="0" dirty="0"/>
                        <a:t>1   x  x</a:t>
                      </a:r>
                      <a:r>
                        <a:rPr lang="en-US" sz="1800" b="1" baseline="30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baseline="0" dirty="0"/>
                        <a:t> =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1 + x + x</a:t>
                      </a:r>
                      <a:r>
                        <a:rPr lang="en-US" sz="1600" b="1" baseline="30000" dirty="0"/>
                        <a:t>2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=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x + x</a:t>
                      </a:r>
                      <a:r>
                        <a:rPr lang="en-US" sz="1800" b="1" baseline="30000" dirty="0"/>
                        <a:t>2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/>
                        <a:t>Trạng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baseline="0" dirty="0" err="1"/>
                        <a:t>thái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baseline="0" dirty="0" err="1"/>
                        <a:t>sau</a:t>
                      </a:r>
                      <a:endParaRPr lang="en-US" sz="1800" b="1" baseline="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D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D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0</a:t>
                      </a:r>
                      <a:r>
                        <a:rPr lang="en-US" b="1" baseline="0" dirty="0"/>
                        <a:t>=</a:t>
                      </a:r>
                      <a:r>
                        <a:rPr lang="en-US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0  0  0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  0  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0</a:t>
                      </a:r>
                      <a:r>
                        <a:rPr lang="en-US" b="1" baseline="0" dirty="0"/>
                        <a:t>=</a:t>
                      </a:r>
                      <a:r>
                        <a:rPr lang="en-US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1  0  0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  0 ( </a:t>
                      </a:r>
                      <a:r>
                        <a:rPr lang="en-US" b="1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1"/>
                        <a:t> ) S</a:t>
                      </a:r>
                      <a:r>
                        <a:rPr lang="en-US" b="1" baseline="-25000"/>
                        <a:t>1</a:t>
                      </a:r>
                      <a:endParaRPr lang="en-US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1</a:t>
                      </a:r>
                      <a:r>
                        <a:rPr lang="en-US" b="1" baseline="0" dirty="0"/>
                        <a:t>=</a:t>
                      </a:r>
                      <a:r>
                        <a:rPr lang="en-US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0  1  0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  1 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1</a:t>
                      </a:r>
                      <a:r>
                        <a:rPr lang="en-US" b="1" baseline="0" dirty="0"/>
                        <a:t>=</a:t>
                      </a:r>
                      <a:r>
                        <a:rPr lang="en-US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1  1  0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  1 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2</a:t>
                      </a:r>
                      <a:r>
                        <a:rPr lang="en-US" b="1" baseline="0" dirty="0"/>
                        <a:t>=</a:t>
                      </a:r>
                      <a:r>
                        <a:rPr lang="en-US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0  0  1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  0 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2</a:t>
                      </a:r>
                      <a:r>
                        <a:rPr lang="en-US" b="1" baseline="0" dirty="0"/>
                        <a:t>=</a:t>
                      </a:r>
                      <a:r>
                        <a:rPr lang="en-US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1  0 </a:t>
                      </a:r>
                      <a:r>
                        <a:rPr lang="en-US" b="1" baseline="0" dirty="0"/>
                        <a:t> 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  0 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3</a:t>
                      </a:r>
                      <a:r>
                        <a:rPr lang="en-US" b="1" baseline="0" dirty="0"/>
                        <a:t>=11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0  1  1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  1 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9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3</a:t>
                      </a:r>
                      <a:r>
                        <a:rPr lang="en-US" b="1" baseline="0" dirty="0"/>
                        <a:t>=11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  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dirty="0"/>
                        <a:t>1  1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1  1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dirty="0"/>
                        <a:t>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59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32842"/>
              </p:ext>
            </p:extLst>
          </p:nvPr>
        </p:nvGraphicFramePr>
        <p:xfrm>
          <a:off x="457200" y="762000"/>
          <a:ext cx="4876800" cy="5714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5551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Trạng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thái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đầu</a:t>
                      </a:r>
                      <a:endParaRPr lang="en-US" sz="1600" b="1" baseline="0" dirty="0"/>
                    </a:p>
                    <a:p>
                      <a:pPr algn="ctr"/>
                      <a:r>
                        <a:rPr lang="en-US" sz="1800" b="1" baseline="0" dirty="0"/>
                        <a:t>D</a:t>
                      </a:r>
                      <a:r>
                        <a:rPr lang="en-US" sz="1800" b="1" baseline="-25000" dirty="0"/>
                        <a:t>1</a:t>
                      </a:r>
                      <a:r>
                        <a:rPr lang="en-US" sz="1800" b="1" baseline="0" dirty="0"/>
                        <a:t>D</a:t>
                      </a:r>
                      <a:r>
                        <a:rPr lang="en-US" sz="1800" b="1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 </a:t>
                      </a:r>
                      <a:r>
                        <a:rPr lang="en-US" sz="1600" b="1" dirty="0" err="1"/>
                        <a:t>Bít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đầu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vào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/>
                        <a:t>Trạng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baseline="0" dirty="0" err="1"/>
                        <a:t>thái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baseline="0" dirty="0" err="1"/>
                        <a:t>sau</a:t>
                      </a:r>
                      <a:endParaRPr lang="en-US" sz="1800" b="1" baseline="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D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D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  <a:r>
                        <a:rPr lang="en-US" sz="2000" b="1" baseline="-25000" dirty="0"/>
                        <a:t>1</a:t>
                      </a:r>
                      <a:r>
                        <a:rPr lang="en-US" sz="2000" b="1" dirty="0"/>
                        <a:t>C</a:t>
                      </a:r>
                      <a:r>
                        <a:rPr lang="en-US" sz="2000" b="1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4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0</a:t>
                      </a:r>
                      <a:r>
                        <a:rPr lang="en-US" b="1" baseline="0" dirty="0"/>
                        <a:t>=</a:t>
                      </a:r>
                      <a:r>
                        <a:rPr lang="en-US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  0  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4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0</a:t>
                      </a:r>
                      <a:r>
                        <a:rPr lang="en-US" b="1" baseline="0" dirty="0"/>
                        <a:t>=</a:t>
                      </a:r>
                      <a:r>
                        <a:rPr lang="en-US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  0 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4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1</a:t>
                      </a:r>
                      <a:r>
                        <a:rPr lang="en-US" b="1" baseline="0" dirty="0"/>
                        <a:t>=</a:t>
                      </a:r>
                      <a:r>
                        <a:rPr lang="en-US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  1 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4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1</a:t>
                      </a:r>
                      <a:r>
                        <a:rPr lang="en-US" b="1" baseline="0" dirty="0"/>
                        <a:t>=</a:t>
                      </a:r>
                      <a:r>
                        <a:rPr lang="en-US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  1 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4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2</a:t>
                      </a:r>
                      <a:r>
                        <a:rPr lang="en-US" b="1" baseline="0" dirty="0"/>
                        <a:t>=</a:t>
                      </a:r>
                      <a:r>
                        <a:rPr lang="en-US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  0 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4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2</a:t>
                      </a:r>
                      <a:r>
                        <a:rPr lang="en-US" b="1" baseline="0" dirty="0"/>
                        <a:t>=</a:t>
                      </a:r>
                      <a:r>
                        <a:rPr lang="en-US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  0 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74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3</a:t>
                      </a:r>
                      <a:r>
                        <a:rPr lang="en-US" b="1" baseline="0" dirty="0"/>
                        <a:t>=11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  1 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74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3</a:t>
                      </a:r>
                      <a:r>
                        <a:rPr lang="en-US" b="1" baseline="0" dirty="0"/>
                        <a:t>=11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1  1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dirty="0"/>
                        <a:t>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10200" y="1289909"/>
            <a:ext cx="36195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Biều</a:t>
            </a:r>
            <a:r>
              <a:rPr lang="en-US" sz="2000" b="1" dirty="0"/>
              <a:t> </a:t>
            </a:r>
            <a:r>
              <a:rPr lang="en-US" sz="2000" b="1" dirty="0" err="1"/>
              <a:t>đồ</a:t>
            </a:r>
            <a:r>
              <a:rPr lang="en-US" sz="2000" b="1" dirty="0"/>
              <a:t> </a:t>
            </a:r>
            <a:r>
              <a:rPr lang="en-US" sz="2000" b="1" dirty="0" err="1"/>
              <a:t>lưới</a:t>
            </a:r>
            <a:r>
              <a:rPr lang="en-US" sz="2000" b="1" dirty="0"/>
              <a:t> :</a:t>
            </a:r>
          </a:p>
          <a:p>
            <a:endParaRPr lang="en-US" sz="2000" b="1" dirty="0"/>
          </a:p>
          <a:p>
            <a:r>
              <a:rPr lang="en-US" sz="2000" b="1" dirty="0"/>
              <a:t>S</a:t>
            </a:r>
            <a:r>
              <a:rPr lang="en-US" sz="2000" b="1" baseline="-25000" dirty="0"/>
              <a:t>0</a:t>
            </a:r>
            <a:r>
              <a:rPr lang="en-US" sz="2000" b="1" dirty="0"/>
              <a:t>=00 			S</a:t>
            </a:r>
            <a:r>
              <a:rPr lang="en-US" sz="2000" b="1" baseline="-25000" dirty="0"/>
              <a:t>0</a:t>
            </a:r>
          </a:p>
          <a:p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S</a:t>
            </a:r>
            <a:r>
              <a:rPr lang="en-US" sz="2000" b="1" baseline="-25000" dirty="0"/>
              <a:t>1</a:t>
            </a:r>
            <a:r>
              <a:rPr lang="en-US" sz="2000" b="1" dirty="0"/>
              <a:t>=10 			S</a:t>
            </a:r>
            <a:r>
              <a:rPr lang="en-US" sz="2000" b="1" baseline="-25000" dirty="0"/>
              <a:t>1</a:t>
            </a:r>
          </a:p>
          <a:p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S</a:t>
            </a:r>
            <a:r>
              <a:rPr lang="en-US" sz="2000" b="1" baseline="-25000" dirty="0"/>
              <a:t>2</a:t>
            </a:r>
            <a:r>
              <a:rPr lang="en-US" sz="2000" b="1" dirty="0"/>
              <a:t>=01 			S</a:t>
            </a:r>
            <a:r>
              <a:rPr lang="en-US" sz="2000" b="1" baseline="-25000" dirty="0"/>
              <a:t>2</a:t>
            </a:r>
          </a:p>
          <a:p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S</a:t>
            </a:r>
            <a:r>
              <a:rPr lang="en-US" sz="2000" b="1" baseline="-25000" dirty="0"/>
              <a:t>3</a:t>
            </a:r>
            <a:r>
              <a:rPr lang="en-US" sz="2000" b="1" dirty="0"/>
              <a:t>=11			S</a:t>
            </a:r>
            <a:r>
              <a:rPr lang="en-US" sz="2000" b="1" baseline="-25000" dirty="0"/>
              <a:t>3</a:t>
            </a:r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324600" y="2133600"/>
            <a:ext cx="18288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350189" y="2143836"/>
            <a:ext cx="1803211" cy="838200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324600" y="3033214"/>
            <a:ext cx="1905000" cy="85298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4600" y="3033214"/>
            <a:ext cx="1828800" cy="1691186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324600" y="2286001"/>
            <a:ext cx="1828800" cy="166900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319482" y="3120504"/>
            <a:ext cx="1833918" cy="878290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319482" y="4114800"/>
            <a:ext cx="1910118" cy="76200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350189" y="4876800"/>
            <a:ext cx="1803211" cy="2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620000" y="17604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652982" y="39301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945651" y="25600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52603" y="48840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580064" y="2254872"/>
            <a:ext cx="402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786740" y="3456391"/>
            <a:ext cx="402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803420" y="431113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01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11659" y="303321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8293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6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14" y="838200"/>
            <a:ext cx="4281985" cy="4419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787108"/>
              </p:ext>
            </p:extLst>
          </p:nvPr>
        </p:nvGraphicFramePr>
        <p:xfrm>
          <a:off x="457200" y="762000"/>
          <a:ext cx="4267200" cy="5714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2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5551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Trạng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thái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đầu</a:t>
                      </a:r>
                      <a:endParaRPr lang="en-US" sz="1600" b="1" baseline="0" dirty="0"/>
                    </a:p>
                    <a:p>
                      <a:pPr algn="ctr"/>
                      <a:r>
                        <a:rPr lang="en-US" sz="1800" b="1" baseline="0" dirty="0"/>
                        <a:t>D</a:t>
                      </a:r>
                      <a:r>
                        <a:rPr lang="en-US" sz="1800" b="1" baseline="-25000" dirty="0"/>
                        <a:t>1</a:t>
                      </a:r>
                      <a:r>
                        <a:rPr lang="en-US" sz="1800" b="1" baseline="0" dirty="0"/>
                        <a:t>D</a:t>
                      </a:r>
                      <a:r>
                        <a:rPr lang="en-US" sz="1800" b="1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 </a:t>
                      </a:r>
                      <a:r>
                        <a:rPr lang="en-US" sz="1600" b="1" dirty="0" err="1"/>
                        <a:t>Bít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đầu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baseline="0" dirty="0" err="1"/>
                        <a:t>vào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/>
                        <a:t>Trạng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baseline="0" dirty="0" err="1"/>
                        <a:t>thái</a:t>
                      </a:r>
                      <a:r>
                        <a:rPr lang="en-US" sz="1800" b="1" baseline="0" dirty="0"/>
                        <a:t> </a:t>
                      </a:r>
                      <a:r>
                        <a:rPr lang="en-US" sz="1800" b="1" baseline="0" dirty="0" err="1"/>
                        <a:t>sau</a:t>
                      </a:r>
                      <a:endParaRPr lang="en-US" sz="1800" b="1" baseline="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D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D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  <a:r>
                        <a:rPr lang="en-US" sz="2000" b="1" baseline="-25000" dirty="0"/>
                        <a:t>1</a:t>
                      </a:r>
                      <a:r>
                        <a:rPr lang="en-US" sz="2000" b="1" dirty="0"/>
                        <a:t>C</a:t>
                      </a:r>
                      <a:r>
                        <a:rPr lang="en-US" sz="2000" b="1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4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0</a:t>
                      </a:r>
                      <a:r>
                        <a:rPr lang="en-US" b="1" baseline="0" dirty="0"/>
                        <a:t>=</a:t>
                      </a:r>
                      <a:r>
                        <a:rPr lang="en-US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  0  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4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0</a:t>
                      </a:r>
                      <a:r>
                        <a:rPr lang="en-US" b="1" baseline="0" dirty="0"/>
                        <a:t>=</a:t>
                      </a:r>
                      <a:r>
                        <a:rPr lang="en-US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  0 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4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1</a:t>
                      </a:r>
                      <a:r>
                        <a:rPr lang="en-US" b="1" baseline="0" dirty="0"/>
                        <a:t>=</a:t>
                      </a:r>
                      <a:r>
                        <a:rPr lang="en-US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  1 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4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1</a:t>
                      </a:r>
                      <a:r>
                        <a:rPr lang="en-US" b="1" baseline="0" dirty="0"/>
                        <a:t>=</a:t>
                      </a:r>
                      <a:r>
                        <a:rPr lang="en-US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  1 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4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2</a:t>
                      </a:r>
                      <a:r>
                        <a:rPr lang="en-US" b="1" baseline="0" dirty="0"/>
                        <a:t>=</a:t>
                      </a:r>
                      <a:r>
                        <a:rPr lang="en-US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  0 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4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2</a:t>
                      </a:r>
                      <a:r>
                        <a:rPr lang="en-US" b="1" baseline="0" dirty="0"/>
                        <a:t>=</a:t>
                      </a:r>
                      <a:r>
                        <a:rPr lang="en-US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  0 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74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3</a:t>
                      </a:r>
                      <a:r>
                        <a:rPr lang="en-US" b="1" baseline="0" dirty="0"/>
                        <a:t>=11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  1 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74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</a:t>
                      </a:r>
                      <a:r>
                        <a:rPr lang="en-US" b="1" baseline="-25000" dirty="0"/>
                        <a:t>3</a:t>
                      </a:r>
                      <a:r>
                        <a:rPr lang="en-US" b="1" baseline="0" dirty="0"/>
                        <a:t>=11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1  1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dirty="0"/>
                        <a:t>(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b="1" dirty="0"/>
                        <a:t> ) S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67400" y="5478396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Giản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véc</a:t>
            </a:r>
            <a:r>
              <a:rPr lang="en-US" sz="2400" b="1" dirty="0"/>
              <a:t> </a:t>
            </a:r>
            <a:r>
              <a:rPr lang="en-US" sz="2400" b="1" dirty="0" err="1"/>
              <a:t>tơ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100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82296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Biều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</a:t>
            </a:r>
            <a:r>
              <a:rPr lang="en-US" b="1" dirty="0" err="1"/>
              <a:t>lưới</a:t>
            </a:r>
            <a:r>
              <a:rPr lang="en-US" b="1" dirty="0"/>
              <a:t> :</a:t>
            </a:r>
          </a:p>
          <a:p>
            <a:endParaRPr lang="en-US" b="1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0</a:t>
            </a:r>
            <a:r>
              <a:rPr lang="en-US" sz="2400" b="1" dirty="0"/>
              <a:t>=00 	</a:t>
            </a:r>
            <a:r>
              <a:rPr lang="en-US" sz="1400" b="1" dirty="0"/>
              <a:t>o	o	o	o	o	o	o</a:t>
            </a:r>
            <a:endParaRPr lang="en-US" sz="2400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=10 	</a:t>
            </a:r>
            <a:r>
              <a:rPr lang="en-US" sz="1400" b="1" dirty="0"/>
              <a:t>o	o	o	o	o	o	o</a:t>
            </a:r>
            <a:endParaRPr lang="en-US" sz="2400" dirty="0"/>
          </a:p>
          <a:p>
            <a:endParaRPr lang="en-US" sz="2400" b="1" baseline="-25000" dirty="0"/>
          </a:p>
          <a:p>
            <a:endParaRPr lang="en-US" sz="2400" b="1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=01 	</a:t>
            </a:r>
            <a:r>
              <a:rPr lang="en-US" sz="1400" b="1" dirty="0"/>
              <a:t>o	o	o	o	o	o	o</a:t>
            </a:r>
          </a:p>
          <a:p>
            <a:endParaRPr lang="en-US" sz="2400" b="1" baseline="-25000" dirty="0"/>
          </a:p>
          <a:p>
            <a:endParaRPr lang="en-US" sz="2400" dirty="0"/>
          </a:p>
          <a:p>
            <a:r>
              <a:rPr lang="en-US" sz="2400" b="1" dirty="0"/>
              <a:t>S</a:t>
            </a:r>
            <a:r>
              <a:rPr lang="en-US" sz="2400" b="1" baseline="-25000" dirty="0"/>
              <a:t>3</a:t>
            </a:r>
            <a:r>
              <a:rPr lang="en-US" sz="2400" b="1" dirty="0"/>
              <a:t>=11	</a:t>
            </a:r>
            <a:r>
              <a:rPr lang="en-US" sz="1400" b="1" dirty="0"/>
              <a:t>o	o	o	o	o	o	o</a:t>
            </a:r>
            <a:endParaRPr lang="en-US" sz="2400" dirty="0"/>
          </a:p>
          <a:p>
            <a:endParaRPr lang="en-US" sz="2400" b="1" baseline="-25000" dirty="0"/>
          </a:p>
          <a:p>
            <a:r>
              <a:rPr lang="en-US" sz="2400" b="1" dirty="0"/>
              <a:t>		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514856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5713" y="514856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5088224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50926" y="5070027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2201" y="514856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32194" y="5116599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62100" y="1537647"/>
            <a:ext cx="838200" cy="1066800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400300" y="2590800"/>
            <a:ext cx="1008797" cy="990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418479" y="2604447"/>
            <a:ext cx="924067" cy="962168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303594" y="2604447"/>
            <a:ext cx="838200" cy="97695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148618" y="2604447"/>
            <a:ext cx="947382" cy="962168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96000" y="2552131"/>
            <a:ext cx="838200" cy="2019869"/>
          </a:xfrm>
          <a:prstGeom prst="straightConnector1">
            <a:avLst/>
          </a:prstGeom>
          <a:ln w="571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216624" y="205356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10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156502" y="215167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01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950424" y="218279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01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855726" y="40386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01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172974" y="2908257"/>
            <a:ext cx="40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947248" y="3024902"/>
            <a:ext cx="402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91166" y="5943600"/>
            <a:ext cx="6343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Từ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r>
              <a:rPr lang="en-US" sz="2400" b="1" dirty="0"/>
              <a:t> </a:t>
            </a:r>
            <a:r>
              <a:rPr lang="en-US" sz="2400" b="1" dirty="0" err="1"/>
              <a:t>đầu</a:t>
            </a:r>
            <a:r>
              <a:rPr lang="en-US" sz="2400" b="1" dirty="0"/>
              <a:t> </a:t>
            </a:r>
            <a:r>
              <a:rPr lang="en-US" sz="2400" b="1" dirty="0" err="1"/>
              <a:t>ra</a:t>
            </a:r>
            <a:r>
              <a:rPr lang="en-US" sz="2400" b="1" dirty="0"/>
              <a:t> 10 11 01 11 01 01</a:t>
            </a:r>
          </a:p>
        </p:txBody>
      </p:sp>
    </p:spTree>
    <p:extLst>
      <p:ext uri="{BB962C8B-B14F-4D97-AF65-F5344CB8AC3E}">
        <p14:creationId xmlns:p14="http://schemas.microsoft.com/office/powerpoint/2010/main" val="32583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BT 36:</a:t>
            </a:r>
          </a:p>
          <a:p>
            <a:r>
              <a:rPr lang="en-US" sz="2800" b="1" dirty="0"/>
              <a:t>Cho </a:t>
            </a:r>
            <a:r>
              <a:rPr lang="en-US" sz="2800" b="1" dirty="0" err="1"/>
              <a:t>bộ</a:t>
            </a:r>
            <a:r>
              <a:rPr lang="en-US" sz="2800" b="1" dirty="0"/>
              <a:t> </a:t>
            </a:r>
            <a:r>
              <a:rPr lang="en-US" sz="2800" b="1" dirty="0" err="1"/>
              <a:t>tạo</a:t>
            </a:r>
            <a:r>
              <a:rPr lang="en-US" sz="2800" b="1" dirty="0"/>
              <a:t> </a:t>
            </a:r>
            <a:r>
              <a:rPr lang="en-US" sz="2800" b="1" dirty="0" err="1"/>
              <a:t>mã</a:t>
            </a:r>
            <a:r>
              <a:rPr lang="en-US" sz="2800" b="1" dirty="0"/>
              <a:t> </a:t>
            </a:r>
            <a:r>
              <a:rPr lang="en-US" sz="2800" b="1" dirty="0" err="1"/>
              <a:t>xoắn</a:t>
            </a:r>
            <a:r>
              <a:rPr lang="en-US" sz="2800" b="1" dirty="0"/>
              <a:t> </a:t>
            </a:r>
            <a:r>
              <a:rPr lang="en-US" sz="2800" b="1" dirty="0" err="1"/>
              <a:t>tỉ</a:t>
            </a:r>
            <a:r>
              <a:rPr lang="en-US" sz="2800" b="1" dirty="0"/>
              <a:t> </a:t>
            </a:r>
            <a:r>
              <a:rPr lang="en-US" sz="2800" b="1" dirty="0" err="1"/>
              <a:t>lệ</a:t>
            </a:r>
            <a:r>
              <a:rPr lang="en-US" sz="2800" b="1" dirty="0"/>
              <a:t> </a:t>
            </a:r>
            <a:r>
              <a:rPr lang="en-US" sz="2800" b="1" dirty="0" err="1"/>
              <a:t>mã</a:t>
            </a:r>
            <a:r>
              <a:rPr lang="en-US" sz="2800" b="1" dirty="0"/>
              <a:t> r=1/2 </a:t>
            </a:r>
            <a:r>
              <a:rPr lang="en-US" sz="2800" b="1" dirty="0" err="1"/>
              <a:t>với</a:t>
            </a:r>
            <a:r>
              <a:rPr lang="en-US" sz="2800" b="1" dirty="0"/>
              <a:t> </a:t>
            </a:r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đa</a:t>
            </a:r>
            <a:r>
              <a:rPr lang="en-US" sz="2800" b="1" dirty="0"/>
              <a:t> </a:t>
            </a:r>
            <a:r>
              <a:rPr lang="en-US" sz="2800" b="1" dirty="0" err="1"/>
              <a:t>thức</a:t>
            </a:r>
            <a:r>
              <a:rPr lang="en-US" sz="2800" b="1" dirty="0"/>
              <a:t> </a:t>
            </a:r>
            <a:r>
              <a:rPr lang="en-US" sz="2800" b="1" dirty="0" err="1"/>
              <a:t>tạo</a:t>
            </a:r>
            <a:r>
              <a:rPr lang="en-US" sz="2800" b="1" dirty="0"/>
              <a:t> </a:t>
            </a:r>
            <a:r>
              <a:rPr lang="en-US" sz="2800" b="1" dirty="0" err="1"/>
              <a:t>mã</a:t>
            </a:r>
            <a:r>
              <a:rPr lang="en-US" sz="2800" b="1" dirty="0"/>
              <a:t> </a:t>
            </a:r>
            <a:r>
              <a:rPr lang="en-US" sz="2800" b="1" dirty="0" err="1"/>
              <a:t>sau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g(x) = 1       + x</a:t>
            </a:r>
            <a:r>
              <a:rPr lang="en-US" sz="2800" b="1" baseline="30000" dirty="0"/>
              <a:t>2</a:t>
            </a:r>
            <a:endParaRPr lang="en-US" sz="2800" b="1" dirty="0"/>
          </a:p>
          <a:p>
            <a:r>
              <a:rPr lang="en-US" sz="2800" b="1" dirty="0"/>
              <a:t>g(x) = 1 + x + x</a:t>
            </a:r>
            <a:r>
              <a:rPr lang="en-US" sz="2800" b="1" baseline="30000" dirty="0"/>
              <a:t>2</a:t>
            </a:r>
            <a:endParaRPr lang="en-US" sz="2800" b="1" dirty="0"/>
          </a:p>
          <a:p>
            <a:r>
              <a:rPr lang="en-US" sz="2800" b="1" dirty="0"/>
              <a:t>a) </a:t>
            </a:r>
            <a:r>
              <a:rPr lang="en-US" sz="2800" b="1" dirty="0" err="1"/>
              <a:t>Thiết</a:t>
            </a:r>
            <a:r>
              <a:rPr lang="en-US" sz="2800" b="1" dirty="0"/>
              <a:t> </a:t>
            </a:r>
            <a:r>
              <a:rPr lang="en-US" sz="2800" b="1" dirty="0" err="1"/>
              <a:t>kế</a:t>
            </a:r>
            <a:r>
              <a:rPr lang="en-US" sz="2800" b="1" dirty="0"/>
              <a:t> </a:t>
            </a:r>
            <a:r>
              <a:rPr lang="en-US" sz="2800" b="1" dirty="0" err="1"/>
              <a:t>sơ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tạo</a:t>
            </a:r>
            <a:r>
              <a:rPr lang="en-US" sz="2800" b="1" dirty="0"/>
              <a:t> </a:t>
            </a:r>
            <a:r>
              <a:rPr lang="en-US" sz="2800" b="1" dirty="0" err="1"/>
              <a:t>mã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phân</a:t>
            </a:r>
            <a:r>
              <a:rPr lang="en-US" sz="2800" b="1" dirty="0"/>
              <a:t> </a:t>
            </a:r>
            <a:r>
              <a:rPr lang="en-US" sz="2800" b="1" dirty="0" err="1"/>
              <a:t>tích</a:t>
            </a:r>
            <a:r>
              <a:rPr lang="en-US" sz="2800" b="1" dirty="0"/>
              <a:t> </a:t>
            </a:r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tham</a:t>
            </a:r>
            <a:r>
              <a:rPr lang="en-US" sz="2800" b="1" dirty="0"/>
              <a:t> </a:t>
            </a:r>
            <a:r>
              <a:rPr lang="en-US" sz="2800" b="1" dirty="0" err="1"/>
              <a:t>số</a:t>
            </a:r>
            <a:r>
              <a:rPr lang="en-US" sz="2800" b="1" dirty="0"/>
              <a:t> </a:t>
            </a:r>
            <a:r>
              <a:rPr lang="en-US" sz="2800" b="1" dirty="0" err="1"/>
              <a:t>đặc</a:t>
            </a:r>
            <a:r>
              <a:rPr lang="en-US" sz="2800" b="1" dirty="0"/>
              <a:t> </a:t>
            </a:r>
            <a:r>
              <a:rPr lang="en-US" sz="2800" b="1" dirty="0" err="1"/>
              <a:t>trưng</a:t>
            </a:r>
            <a:r>
              <a:rPr lang="en-US" sz="2800" b="1" dirty="0"/>
              <a:t> </a:t>
            </a:r>
            <a:r>
              <a:rPr lang="en-US" sz="2800" b="1" dirty="0" err="1"/>
              <a:t>của</a:t>
            </a:r>
            <a:r>
              <a:rPr lang="en-US" sz="2800" b="1" dirty="0"/>
              <a:t> </a:t>
            </a:r>
            <a:r>
              <a:rPr lang="en-US" sz="2800" b="1" dirty="0" err="1"/>
              <a:t>sơ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lập</a:t>
            </a:r>
            <a:r>
              <a:rPr lang="en-US" sz="2800" b="1" dirty="0"/>
              <a:t> </a:t>
            </a:r>
            <a:r>
              <a:rPr lang="en-US" sz="2800" b="1" dirty="0" err="1"/>
              <a:t>mã</a:t>
            </a:r>
            <a:r>
              <a:rPr lang="en-US" sz="2800" b="1" dirty="0"/>
              <a:t>.</a:t>
            </a:r>
          </a:p>
          <a:p>
            <a:r>
              <a:rPr lang="en-US" sz="2800" b="1" dirty="0"/>
              <a:t>b) </a:t>
            </a:r>
            <a:r>
              <a:rPr lang="en-US" sz="2800" b="1" dirty="0" err="1"/>
              <a:t>Vẽ</a:t>
            </a:r>
            <a:r>
              <a:rPr lang="en-US" sz="2800" b="1" dirty="0"/>
              <a:t> </a:t>
            </a:r>
            <a:r>
              <a:rPr lang="en-US" sz="2800" b="1" dirty="0" err="1"/>
              <a:t>biểu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trạng</a:t>
            </a:r>
            <a:r>
              <a:rPr lang="en-US" sz="2800" b="1" dirty="0"/>
              <a:t> </a:t>
            </a:r>
            <a:r>
              <a:rPr lang="en-US" sz="2800" b="1" dirty="0" err="1"/>
              <a:t>thái</a:t>
            </a:r>
            <a:r>
              <a:rPr lang="en-US" sz="2800" b="1" dirty="0"/>
              <a:t> </a:t>
            </a:r>
            <a:r>
              <a:rPr lang="en-US" sz="2800" b="1" dirty="0" err="1"/>
              <a:t>và</a:t>
            </a:r>
            <a:r>
              <a:rPr lang="en-US" sz="2800" b="1" dirty="0"/>
              <a:t> </a:t>
            </a:r>
            <a:r>
              <a:rPr lang="en-US" sz="2800" b="1" dirty="0" err="1"/>
              <a:t>biểu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lưới</a:t>
            </a:r>
            <a:r>
              <a:rPr lang="en-US" sz="2800" b="1" dirty="0"/>
              <a:t>.</a:t>
            </a:r>
          </a:p>
          <a:p>
            <a:r>
              <a:rPr lang="en-US" sz="2800" b="1" dirty="0"/>
              <a:t>c) </a:t>
            </a:r>
            <a:r>
              <a:rPr lang="en-US" sz="2800" b="1" dirty="0" err="1"/>
              <a:t>Tìm</a:t>
            </a:r>
            <a:r>
              <a:rPr lang="en-US" sz="2800" b="1" dirty="0"/>
              <a:t> </a:t>
            </a:r>
            <a:r>
              <a:rPr lang="en-US" sz="2800" b="1" dirty="0" err="1"/>
              <a:t>chuỗi</a:t>
            </a:r>
            <a:r>
              <a:rPr lang="en-US" sz="2800" b="1" dirty="0"/>
              <a:t> </a:t>
            </a:r>
            <a:r>
              <a:rPr lang="en-US" sz="2800" b="1" dirty="0" err="1"/>
              <a:t>ký</a:t>
            </a:r>
            <a:r>
              <a:rPr lang="en-US" sz="2800" b="1" dirty="0"/>
              <a:t> </a:t>
            </a:r>
            <a:r>
              <a:rPr lang="en-US" sz="2800" b="1" dirty="0" err="1"/>
              <a:t>hiệu</a:t>
            </a:r>
            <a:r>
              <a:rPr lang="en-US" sz="2800" b="1" dirty="0"/>
              <a:t> </a:t>
            </a:r>
            <a:r>
              <a:rPr lang="en-US" sz="2800" b="1" dirty="0" err="1"/>
              <a:t>ra</a:t>
            </a:r>
            <a:r>
              <a:rPr lang="en-US" sz="2800" b="1" dirty="0"/>
              <a:t> </a:t>
            </a:r>
            <a:r>
              <a:rPr lang="en-US" sz="2800" b="1" dirty="0" err="1"/>
              <a:t>theo</a:t>
            </a:r>
            <a:r>
              <a:rPr lang="en-US" sz="2800" b="1" dirty="0"/>
              <a:t> </a:t>
            </a:r>
            <a:r>
              <a:rPr lang="en-US" sz="2800" b="1" dirty="0" err="1"/>
              <a:t>biểu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lưới</a:t>
            </a:r>
            <a:r>
              <a:rPr lang="en-US" sz="2800" b="1" dirty="0"/>
              <a:t> </a:t>
            </a:r>
            <a:r>
              <a:rPr lang="en-US" sz="2800" b="1" dirty="0" err="1"/>
              <a:t>khi</a:t>
            </a:r>
            <a:r>
              <a:rPr lang="en-US" sz="2800" b="1" dirty="0"/>
              <a:t> </a:t>
            </a:r>
            <a:r>
              <a:rPr lang="en-US" sz="2800" b="1" dirty="0" err="1"/>
              <a:t>cho</a:t>
            </a:r>
            <a:r>
              <a:rPr lang="en-US" sz="2800" b="1" dirty="0"/>
              <a:t> </a:t>
            </a:r>
            <a:r>
              <a:rPr lang="en-US" sz="2800" b="1" dirty="0" err="1"/>
              <a:t>chuỗi</a:t>
            </a:r>
            <a:r>
              <a:rPr lang="en-US" sz="2800" b="1" dirty="0"/>
              <a:t> bit </a:t>
            </a:r>
            <a:r>
              <a:rPr lang="en-US" sz="2800" b="1" dirty="0" err="1"/>
              <a:t>vào</a:t>
            </a:r>
            <a:r>
              <a:rPr lang="en-US" sz="2800" b="1" dirty="0"/>
              <a:t> m=[111001]</a:t>
            </a:r>
          </a:p>
        </p:txBody>
      </p:sp>
    </p:spTree>
    <p:extLst>
      <p:ext uri="{BB962C8B-B14F-4D97-AF65-F5344CB8AC3E}">
        <p14:creationId xmlns:p14="http://schemas.microsoft.com/office/powerpoint/2010/main" val="409372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858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BT 1: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dưới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đây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s(t)=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Acos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(2πf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t+ θ) . 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: </a:t>
            </a:r>
          </a:p>
          <a:p>
            <a:pPr marL="457200" indent="-457200">
              <a:buAutoNum type="alphaLcParenR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ACF. </a:t>
            </a:r>
          </a:p>
          <a:p>
            <a:pPr marL="457200" indent="-457200">
              <a:buAutoNum type="alphaLcParenR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phổ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PSD. </a:t>
            </a:r>
          </a:p>
          <a:p>
            <a:pPr marL="457200" indent="-457200">
              <a:buAutoNum type="alphaLcParenR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64898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33400"/>
            <a:ext cx="5562600" cy="432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4191000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tham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đặc</a:t>
            </a:r>
            <a:r>
              <a:rPr lang="en-US" sz="2400" b="1" dirty="0"/>
              <a:t> </a:t>
            </a:r>
            <a:r>
              <a:rPr lang="en-US" sz="2400" b="1" dirty="0" err="1"/>
              <a:t>trưng</a:t>
            </a:r>
            <a:r>
              <a:rPr lang="en-US" sz="2400" b="1" dirty="0"/>
              <a:t> : </a:t>
            </a:r>
          </a:p>
          <a:p>
            <a:r>
              <a:rPr lang="en-US" sz="2400" b="1" dirty="0"/>
              <a:t>k =1 :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bít</a:t>
            </a:r>
            <a:r>
              <a:rPr lang="en-US" sz="2400" b="1" dirty="0"/>
              <a:t> hay </a:t>
            </a:r>
            <a:r>
              <a:rPr lang="en-US" sz="2400" b="1" dirty="0" err="1"/>
              <a:t>ký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khối</a:t>
            </a:r>
            <a:r>
              <a:rPr lang="en-US" sz="2400" b="1" dirty="0"/>
              <a:t> </a:t>
            </a:r>
            <a:r>
              <a:rPr lang="en-US" sz="2400" b="1" dirty="0" err="1"/>
              <a:t>bản</a:t>
            </a:r>
            <a:r>
              <a:rPr lang="en-US" sz="2400" b="1" dirty="0"/>
              <a:t> tin </a:t>
            </a:r>
            <a:r>
              <a:rPr lang="en-US" sz="2400" b="1" dirty="0" err="1"/>
              <a:t>đầu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</a:t>
            </a:r>
            <a:r>
              <a:rPr lang="en-US" sz="2400" b="1" dirty="0" err="1"/>
              <a:t>đoạn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endParaRPr lang="en-US" sz="2400" b="1" dirty="0"/>
          </a:p>
          <a:p>
            <a:r>
              <a:rPr lang="en-US" sz="2400" b="1" dirty="0"/>
              <a:t>n =2: </a:t>
            </a:r>
            <a:r>
              <a:rPr lang="en-US" sz="2400" b="1" dirty="0" err="1"/>
              <a:t>tổng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bít</a:t>
            </a:r>
            <a:r>
              <a:rPr lang="en-US" sz="2400" b="1" dirty="0"/>
              <a:t> hay </a:t>
            </a:r>
            <a:r>
              <a:rPr lang="en-US" sz="2400" b="1" dirty="0" err="1"/>
              <a:t>ký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khối</a:t>
            </a:r>
            <a:r>
              <a:rPr lang="en-US" sz="2400" b="1" dirty="0"/>
              <a:t> </a:t>
            </a:r>
            <a:r>
              <a:rPr lang="en-US" sz="2400" b="1" dirty="0" err="1"/>
              <a:t>bản</a:t>
            </a:r>
            <a:r>
              <a:rPr lang="en-US" sz="2400" b="1" dirty="0"/>
              <a:t> tin </a:t>
            </a:r>
            <a:r>
              <a:rPr lang="en-US" sz="2400" b="1" dirty="0" err="1"/>
              <a:t>đầu</a:t>
            </a:r>
            <a:r>
              <a:rPr lang="en-US" sz="2400" b="1" dirty="0"/>
              <a:t> </a:t>
            </a:r>
            <a:r>
              <a:rPr lang="en-US" sz="2400" b="1" dirty="0" err="1"/>
              <a:t>ra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bộ</a:t>
            </a:r>
            <a:r>
              <a:rPr lang="en-US" sz="2400" b="1" dirty="0"/>
              <a:t> </a:t>
            </a:r>
            <a:r>
              <a:rPr lang="en-US" sz="2400" b="1" dirty="0" err="1"/>
              <a:t>lập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endParaRPr lang="en-US" sz="2400" b="1" dirty="0"/>
          </a:p>
          <a:p>
            <a:r>
              <a:rPr lang="en-US" sz="2400" b="1" dirty="0"/>
              <a:t>K =3:độ </a:t>
            </a:r>
            <a:r>
              <a:rPr lang="en-US" sz="2400" b="1" dirty="0" err="1"/>
              <a:t>dài</a:t>
            </a:r>
            <a:r>
              <a:rPr lang="en-US" sz="2400" b="1" dirty="0"/>
              <a:t> </a:t>
            </a:r>
            <a:r>
              <a:rPr lang="en-US" sz="2400" b="1" dirty="0" err="1"/>
              <a:t>hạn</a:t>
            </a:r>
            <a:r>
              <a:rPr lang="en-US" sz="2400" b="1" dirty="0"/>
              <a:t> </a:t>
            </a:r>
            <a:r>
              <a:rPr lang="en-US" sz="2400" b="1" dirty="0" err="1"/>
              <a:t>chế</a:t>
            </a:r>
            <a:r>
              <a:rPr lang="en-US" sz="2400" b="1" dirty="0"/>
              <a:t>, </a:t>
            </a:r>
          </a:p>
          <a:p>
            <a:r>
              <a:rPr lang="en-US" sz="2400" b="1" dirty="0"/>
              <a:t>r=k/n =1/2 : </a:t>
            </a:r>
            <a:r>
              <a:rPr lang="en-US" sz="2400" b="1" dirty="0" err="1"/>
              <a:t>tỷ</a:t>
            </a:r>
            <a:r>
              <a:rPr lang="en-US" sz="2400" b="1" dirty="0"/>
              <a:t> </a:t>
            </a:r>
            <a:r>
              <a:rPr lang="en-US" sz="2400" b="1" dirty="0" err="1"/>
              <a:t>lệ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990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4267200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618" y="914400"/>
            <a:ext cx="3919182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87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66" y="1176588"/>
            <a:ext cx="8229600" cy="29006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97006" y="4419600"/>
            <a:ext cx="559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Từ</a:t>
            </a:r>
            <a:r>
              <a:rPr lang="en-US" sz="2800" b="1" dirty="0"/>
              <a:t> </a:t>
            </a:r>
            <a:r>
              <a:rPr lang="en-US" sz="2800" b="1" dirty="0" err="1"/>
              <a:t>mã</a:t>
            </a:r>
            <a:r>
              <a:rPr lang="en-US" sz="2800" b="1" dirty="0"/>
              <a:t> </a:t>
            </a:r>
            <a:r>
              <a:rPr lang="en-US" sz="2800" b="1" dirty="0" err="1"/>
              <a:t>đầu</a:t>
            </a:r>
            <a:r>
              <a:rPr lang="en-US" sz="2800" b="1" dirty="0"/>
              <a:t> </a:t>
            </a:r>
            <a:r>
              <a:rPr lang="en-US" sz="2800" b="1" dirty="0" err="1"/>
              <a:t>ra</a:t>
            </a:r>
            <a:r>
              <a:rPr lang="en-US" sz="2800" b="1" dirty="0"/>
              <a:t> 11 10 01 10 11 11</a:t>
            </a:r>
          </a:p>
        </p:txBody>
      </p:sp>
    </p:spTree>
    <p:extLst>
      <p:ext uri="{BB962C8B-B14F-4D97-AF65-F5344CB8AC3E}">
        <p14:creationId xmlns:p14="http://schemas.microsoft.com/office/powerpoint/2010/main" val="15628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26689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BT 34:</a:t>
            </a:r>
          </a:p>
          <a:p>
            <a:r>
              <a:rPr lang="en-US" sz="2400" b="1" dirty="0"/>
              <a:t>Cho </a:t>
            </a:r>
            <a:r>
              <a:rPr lang="en-US" sz="2400" b="1" dirty="0" err="1"/>
              <a:t>bộ</a:t>
            </a:r>
            <a:r>
              <a:rPr lang="en-US" sz="2400" b="1" dirty="0"/>
              <a:t> </a:t>
            </a:r>
            <a:r>
              <a:rPr lang="en-US" sz="2400" b="1" dirty="0" err="1"/>
              <a:t>tạo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r>
              <a:rPr lang="en-US" sz="2400" b="1" dirty="0"/>
              <a:t> </a:t>
            </a:r>
            <a:r>
              <a:rPr lang="en-US" sz="2400" b="1" dirty="0" err="1"/>
              <a:t>xoắn</a:t>
            </a:r>
            <a:r>
              <a:rPr lang="en-US" sz="2400" b="1" dirty="0"/>
              <a:t> </a:t>
            </a:r>
            <a:r>
              <a:rPr lang="en-US" sz="2400" b="1" dirty="0" err="1"/>
              <a:t>tỉ</a:t>
            </a:r>
            <a:r>
              <a:rPr lang="en-US" sz="2400" b="1" dirty="0"/>
              <a:t> </a:t>
            </a:r>
            <a:r>
              <a:rPr lang="en-US" sz="2400" b="1" dirty="0" err="1"/>
              <a:t>lệ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r>
              <a:rPr lang="en-US" sz="2400" b="1" dirty="0"/>
              <a:t> r=1/3 </a:t>
            </a:r>
            <a:r>
              <a:rPr lang="en-US" sz="2400" b="1" dirty="0" err="1"/>
              <a:t>với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đa</a:t>
            </a:r>
            <a:r>
              <a:rPr lang="en-US" sz="2400" b="1" dirty="0"/>
              <a:t> </a:t>
            </a:r>
            <a:r>
              <a:rPr lang="en-US" sz="2400" b="1" dirty="0" err="1"/>
              <a:t>thức</a:t>
            </a:r>
            <a:r>
              <a:rPr lang="en-US" sz="2400" b="1" dirty="0"/>
              <a:t> </a:t>
            </a:r>
            <a:r>
              <a:rPr lang="en-US" sz="2400" b="1" dirty="0" err="1"/>
              <a:t>tạo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r>
              <a:rPr lang="en-US" sz="2400" b="1" dirty="0"/>
              <a:t> </a:t>
            </a:r>
            <a:r>
              <a:rPr lang="en-US" sz="2400" b="1" dirty="0" err="1"/>
              <a:t>sau</a:t>
            </a:r>
            <a:r>
              <a:rPr lang="en-US" sz="2400" b="1" dirty="0"/>
              <a:t>: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a) </a:t>
            </a:r>
            <a:r>
              <a:rPr lang="en-US" sz="2400" b="1" dirty="0" err="1"/>
              <a:t>Thiết</a:t>
            </a:r>
            <a:r>
              <a:rPr lang="en-US" sz="2400" b="1" dirty="0"/>
              <a:t> </a:t>
            </a:r>
            <a:r>
              <a:rPr lang="en-US" sz="2400" b="1" dirty="0" err="1"/>
              <a:t>kế</a:t>
            </a:r>
            <a:r>
              <a:rPr lang="en-US" sz="2400" b="1" dirty="0"/>
              <a:t> </a:t>
            </a:r>
            <a:r>
              <a:rPr lang="en-US" sz="2400" b="1" dirty="0" err="1"/>
              <a:t>sơ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tạo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tích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tham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đặc</a:t>
            </a:r>
            <a:r>
              <a:rPr lang="en-US" sz="2400" b="1" dirty="0"/>
              <a:t> </a:t>
            </a:r>
            <a:r>
              <a:rPr lang="en-US" sz="2400" b="1" dirty="0" err="1"/>
              <a:t>trưng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sơ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tạo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r>
              <a:rPr lang="en-US" sz="2400" b="1" dirty="0"/>
              <a:t>.</a:t>
            </a:r>
          </a:p>
          <a:p>
            <a:r>
              <a:rPr lang="en-US" sz="2400" b="1" dirty="0"/>
              <a:t>b) </a:t>
            </a:r>
            <a:r>
              <a:rPr lang="en-US" sz="2400" b="1" dirty="0" err="1"/>
              <a:t>Vẽ</a:t>
            </a:r>
            <a:r>
              <a:rPr lang="en-US" sz="2400" b="1" dirty="0"/>
              <a:t> </a:t>
            </a:r>
            <a:r>
              <a:rPr lang="en-US" sz="2400" b="1" dirty="0" err="1"/>
              <a:t>biểu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trạng</a:t>
            </a:r>
            <a:r>
              <a:rPr lang="en-US" sz="2400" b="1" dirty="0"/>
              <a:t> </a:t>
            </a:r>
            <a:r>
              <a:rPr lang="en-US" sz="2400" b="1" dirty="0" err="1"/>
              <a:t>thái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biểu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lưới</a:t>
            </a:r>
            <a:r>
              <a:rPr lang="en-US" sz="2400" b="1" dirty="0"/>
              <a:t>. </a:t>
            </a:r>
          </a:p>
          <a:p>
            <a:r>
              <a:rPr lang="en-US" sz="2400" b="1" dirty="0"/>
              <a:t>c) </a:t>
            </a:r>
            <a:r>
              <a:rPr lang="en-US" sz="2400" b="1" dirty="0" err="1"/>
              <a:t>Tìm</a:t>
            </a:r>
            <a:r>
              <a:rPr lang="en-US" sz="2400" b="1" dirty="0"/>
              <a:t> </a:t>
            </a:r>
            <a:r>
              <a:rPr lang="en-US" sz="2400" b="1" dirty="0" err="1"/>
              <a:t>chuỗi</a:t>
            </a:r>
            <a:r>
              <a:rPr lang="en-US" sz="2400" b="1" dirty="0"/>
              <a:t> </a:t>
            </a:r>
            <a:r>
              <a:rPr lang="en-US" sz="2400" b="1" dirty="0" err="1"/>
              <a:t>ký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ra</a:t>
            </a:r>
            <a:r>
              <a:rPr lang="en-US" sz="2400" b="1" dirty="0"/>
              <a:t> </a:t>
            </a:r>
            <a:r>
              <a:rPr lang="en-US" sz="2400" b="1" dirty="0" err="1"/>
              <a:t>theo</a:t>
            </a:r>
            <a:r>
              <a:rPr lang="en-US" sz="2400" b="1" dirty="0"/>
              <a:t> </a:t>
            </a:r>
            <a:r>
              <a:rPr lang="en-US" sz="2400" b="1" dirty="0" err="1"/>
              <a:t>biểu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lưới</a:t>
            </a:r>
            <a:r>
              <a:rPr lang="en-US" sz="2400" b="1" dirty="0"/>
              <a:t> </a:t>
            </a:r>
            <a:r>
              <a:rPr lang="en-US" sz="2400" b="1" dirty="0" err="1"/>
              <a:t>khi</a:t>
            </a:r>
            <a:r>
              <a:rPr lang="en-US" sz="2400" b="1" dirty="0"/>
              <a:t> </a:t>
            </a:r>
            <a:r>
              <a:rPr lang="en-US" sz="2400" b="1" dirty="0" err="1"/>
              <a:t>cho</a:t>
            </a:r>
            <a:r>
              <a:rPr lang="en-US" sz="2400" b="1" dirty="0"/>
              <a:t> </a:t>
            </a:r>
            <a:r>
              <a:rPr lang="en-US" sz="2400" b="1" dirty="0" err="1"/>
              <a:t>chuỗi</a:t>
            </a:r>
            <a:r>
              <a:rPr lang="en-US" sz="2400" b="1" dirty="0"/>
              <a:t> bit </a:t>
            </a:r>
            <a:r>
              <a:rPr lang="en-US" sz="2400" b="1" dirty="0" err="1"/>
              <a:t>vào</a:t>
            </a:r>
            <a:r>
              <a:rPr lang="en-US" sz="2400" b="1" dirty="0"/>
              <a:t> m=[1011]</a:t>
            </a:r>
          </a:p>
          <a:p>
            <a:endParaRPr lang="en-US" sz="2400" b="1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52600"/>
            <a:ext cx="2819400" cy="213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4960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2373"/>
            <a:ext cx="57912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33400" y="4038600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tham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đặc</a:t>
            </a:r>
            <a:r>
              <a:rPr lang="en-US" sz="2400" b="1" dirty="0"/>
              <a:t> </a:t>
            </a:r>
            <a:r>
              <a:rPr lang="en-US" sz="2400" b="1" dirty="0" err="1"/>
              <a:t>trưng</a:t>
            </a:r>
            <a:r>
              <a:rPr lang="en-US" sz="2400" b="1" dirty="0"/>
              <a:t> : </a:t>
            </a:r>
          </a:p>
          <a:p>
            <a:r>
              <a:rPr lang="en-US" sz="2400" b="1" dirty="0"/>
              <a:t>k =1 :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bít</a:t>
            </a:r>
            <a:r>
              <a:rPr lang="en-US" sz="2400" b="1" dirty="0"/>
              <a:t> hay </a:t>
            </a:r>
            <a:r>
              <a:rPr lang="en-US" sz="2400" b="1" dirty="0" err="1"/>
              <a:t>ký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khối</a:t>
            </a:r>
            <a:r>
              <a:rPr lang="en-US" sz="2400" b="1" dirty="0"/>
              <a:t> </a:t>
            </a:r>
            <a:r>
              <a:rPr lang="en-US" sz="2400" b="1" dirty="0" err="1"/>
              <a:t>bản</a:t>
            </a:r>
            <a:r>
              <a:rPr lang="en-US" sz="2400" b="1" dirty="0"/>
              <a:t> tin </a:t>
            </a:r>
            <a:r>
              <a:rPr lang="en-US" sz="2400" b="1" dirty="0" err="1"/>
              <a:t>đầu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</a:t>
            </a:r>
            <a:r>
              <a:rPr lang="en-US" sz="2400" b="1" dirty="0" err="1"/>
              <a:t>đoạn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endParaRPr lang="en-US" sz="2400" b="1" dirty="0"/>
          </a:p>
          <a:p>
            <a:r>
              <a:rPr lang="en-US" sz="2400" b="1" dirty="0"/>
              <a:t>n =3: </a:t>
            </a:r>
            <a:r>
              <a:rPr lang="en-US" sz="2400" b="1" dirty="0" err="1"/>
              <a:t>tổng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bít</a:t>
            </a:r>
            <a:r>
              <a:rPr lang="en-US" sz="2400" b="1" dirty="0"/>
              <a:t> hay </a:t>
            </a:r>
            <a:r>
              <a:rPr lang="en-US" sz="2400" b="1" dirty="0" err="1"/>
              <a:t>ký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khối</a:t>
            </a:r>
            <a:r>
              <a:rPr lang="en-US" sz="2400" b="1" dirty="0"/>
              <a:t> </a:t>
            </a:r>
            <a:r>
              <a:rPr lang="en-US" sz="2400" b="1" dirty="0" err="1"/>
              <a:t>bản</a:t>
            </a:r>
            <a:r>
              <a:rPr lang="en-US" sz="2400" b="1" dirty="0"/>
              <a:t> tin </a:t>
            </a:r>
            <a:r>
              <a:rPr lang="en-US" sz="2400" b="1" dirty="0" err="1"/>
              <a:t>đầu</a:t>
            </a:r>
            <a:r>
              <a:rPr lang="en-US" sz="2400" b="1" dirty="0"/>
              <a:t> </a:t>
            </a:r>
            <a:r>
              <a:rPr lang="en-US" sz="2400" b="1" dirty="0" err="1"/>
              <a:t>ra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bộ</a:t>
            </a:r>
            <a:r>
              <a:rPr lang="en-US" sz="2400" b="1" dirty="0"/>
              <a:t> </a:t>
            </a:r>
            <a:r>
              <a:rPr lang="en-US" sz="2400" b="1" dirty="0" err="1"/>
              <a:t>lập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endParaRPr lang="en-US" sz="2400" b="1" dirty="0"/>
          </a:p>
          <a:p>
            <a:r>
              <a:rPr lang="en-US" sz="2400" b="1" dirty="0"/>
              <a:t>K =4:độ </a:t>
            </a:r>
            <a:r>
              <a:rPr lang="en-US" sz="2400" b="1" dirty="0" err="1"/>
              <a:t>dài</a:t>
            </a:r>
            <a:r>
              <a:rPr lang="en-US" sz="2400" b="1" dirty="0"/>
              <a:t> </a:t>
            </a:r>
            <a:r>
              <a:rPr lang="en-US" sz="2400" b="1" dirty="0" err="1"/>
              <a:t>hạn</a:t>
            </a:r>
            <a:r>
              <a:rPr lang="en-US" sz="2400" b="1" dirty="0"/>
              <a:t> </a:t>
            </a:r>
            <a:r>
              <a:rPr lang="en-US" sz="2400" b="1" dirty="0" err="1"/>
              <a:t>chế</a:t>
            </a:r>
            <a:r>
              <a:rPr lang="en-US" sz="2400" b="1" dirty="0"/>
              <a:t>, </a:t>
            </a:r>
          </a:p>
          <a:p>
            <a:r>
              <a:rPr lang="en-US" sz="2400" b="1" dirty="0"/>
              <a:t>r=k/n =1/3 : </a:t>
            </a:r>
            <a:r>
              <a:rPr lang="en-US" sz="2400" b="1" dirty="0" err="1"/>
              <a:t>tỷ</a:t>
            </a:r>
            <a:r>
              <a:rPr lang="en-US" sz="2400" b="1" dirty="0"/>
              <a:t> </a:t>
            </a:r>
            <a:r>
              <a:rPr lang="en-US" sz="2400" b="1" dirty="0" err="1"/>
              <a:t>lệ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366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57922"/>
            <a:ext cx="3962400" cy="4557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157922"/>
            <a:ext cx="3888105" cy="4709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135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68207"/>
            <a:ext cx="8153400" cy="324199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286000" y="5562600"/>
            <a:ext cx="4759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Từ</a:t>
            </a:r>
            <a:r>
              <a:rPr lang="en-US" sz="2800" b="1" dirty="0"/>
              <a:t> </a:t>
            </a:r>
            <a:r>
              <a:rPr lang="en-US" sz="2800" b="1" dirty="0" err="1"/>
              <a:t>mã</a:t>
            </a:r>
            <a:r>
              <a:rPr lang="en-US" sz="2800" b="1" dirty="0"/>
              <a:t> </a:t>
            </a:r>
            <a:r>
              <a:rPr lang="en-US" sz="2800" b="1" dirty="0" err="1"/>
              <a:t>đầu</a:t>
            </a:r>
            <a:r>
              <a:rPr lang="en-US" sz="2800" b="1" dirty="0"/>
              <a:t> </a:t>
            </a:r>
            <a:r>
              <a:rPr lang="en-US" sz="2800" b="1" dirty="0" err="1"/>
              <a:t>ra</a:t>
            </a:r>
            <a:r>
              <a:rPr lang="en-US" sz="2800" b="1" dirty="0"/>
              <a:t> 111 110 100 001</a:t>
            </a:r>
          </a:p>
        </p:txBody>
      </p:sp>
    </p:spTree>
    <p:extLst>
      <p:ext uri="{BB962C8B-B14F-4D97-AF65-F5344CB8AC3E}">
        <p14:creationId xmlns:p14="http://schemas.microsoft.com/office/powerpoint/2010/main" val="80960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849" y="1843486"/>
            <a:ext cx="5932805" cy="24345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57200" y="914400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BT 40:</a:t>
            </a:r>
          </a:p>
          <a:p>
            <a:r>
              <a:rPr lang="en-US" sz="2800" b="1" dirty="0"/>
              <a:t>Cho </a:t>
            </a:r>
            <a:r>
              <a:rPr lang="en-US" sz="2800" b="1" dirty="0" err="1"/>
              <a:t>sơ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bộ</a:t>
            </a:r>
            <a:r>
              <a:rPr lang="en-US" sz="2800" b="1" dirty="0"/>
              <a:t> </a:t>
            </a:r>
            <a:r>
              <a:rPr lang="en-US" sz="2800" b="1" dirty="0" err="1"/>
              <a:t>lập</a:t>
            </a:r>
            <a:r>
              <a:rPr lang="en-US" sz="2800" b="1" dirty="0"/>
              <a:t> </a:t>
            </a:r>
            <a:r>
              <a:rPr lang="en-US" sz="2800" b="1" dirty="0" err="1"/>
              <a:t>mã</a:t>
            </a:r>
            <a:r>
              <a:rPr lang="en-US" sz="2800" b="1" dirty="0"/>
              <a:t> </a:t>
            </a:r>
            <a:r>
              <a:rPr lang="en-US" sz="2800" b="1" dirty="0" err="1"/>
              <a:t>xoắn</a:t>
            </a:r>
            <a:r>
              <a:rPr lang="en-US" sz="2800" b="1" dirty="0"/>
              <a:t> </a:t>
            </a:r>
            <a:r>
              <a:rPr lang="en-US" sz="2800" b="1" dirty="0" err="1"/>
              <a:t>tỉ</a:t>
            </a:r>
            <a:r>
              <a:rPr lang="en-US" sz="2800" b="1" dirty="0"/>
              <a:t> </a:t>
            </a:r>
            <a:r>
              <a:rPr lang="en-US" sz="2800" b="1" dirty="0" err="1"/>
              <a:t>lệ</a:t>
            </a:r>
            <a:r>
              <a:rPr lang="en-US" sz="2800" b="1" dirty="0"/>
              <a:t> </a:t>
            </a:r>
            <a:r>
              <a:rPr lang="en-US" sz="2800" b="1" dirty="0" err="1"/>
              <a:t>mã</a:t>
            </a:r>
            <a:r>
              <a:rPr lang="en-US" sz="2800" b="1" dirty="0"/>
              <a:t> r=1/3 </a:t>
            </a:r>
            <a:r>
              <a:rPr lang="en-US" sz="2800" b="1" dirty="0" err="1"/>
              <a:t>như</a:t>
            </a:r>
            <a:r>
              <a:rPr lang="en-US" sz="2800" b="1" dirty="0"/>
              <a:t> </a:t>
            </a:r>
            <a:r>
              <a:rPr lang="en-US" sz="2800" b="1" dirty="0" err="1"/>
              <a:t>sau</a:t>
            </a:r>
            <a:r>
              <a:rPr lang="en-US" sz="2800" b="1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44196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Phân</a:t>
            </a:r>
            <a:r>
              <a:rPr lang="en-US" sz="2400" b="1" dirty="0"/>
              <a:t> </a:t>
            </a:r>
            <a:r>
              <a:rPr lang="en-US" sz="2400" b="1" dirty="0" err="1"/>
              <a:t>tích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tham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đặc</a:t>
            </a:r>
            <a:r>
              <a:rPr lang="en-US" sz="2400" b="1" dirty="0"/>
              <a:t> </a:t>
            </a:r>
            <a:r>
              <a:rPr lang="en-US" sz="2400" b="1" dirty="0" err="1"/>
              <a:t>trưng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sơ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lập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xác</a:t>
            </a:r>
            <a:r>
              <a:rPr lang="en-US" sz="2400" b="1" dirty="0"/>
              <a:t> </a:t>
            </a:r>
            <a:r>
              <a:rPr lang="en-US" sz="2400" b="1" dirty="0" err="1"/>
              <a:t>định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đa</a:t>
            </a:r>
            <a:r>
              <a:rPr lang="en-US" sz="2400" b="1" dirty="0"/>
              <a:t> </a:t>
            </a:r>
            <a:r>
              <a:rPr lang="en-US" sz="2400" b="1" dirty="0" err="1"/>
              <a:t>thức</a:t>
            </a:r>
            <a:r>
              <a:rPr lang="en-US" sz="2400" b="1" dirty="0"/>
              <a:t> </a:t>
            </a:r>
            <a:r>
              <a:rPr lang="en-US" sz="2400" b="1" dirty="0" err="1"/>
              <a:t>tạo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r>
              <a:rPr lang="en-US" sz="2400" b="1" dirty="0"/>
              <a:t>.</a:t>
            </a:r>
          </a:p>
          <a:p>
            <a:r>
              <a:rPr lang="en-US" sz="2400" b="1" dirty="0"/>
              <a:t>b) </a:t>
            </a:r>
            <a:r>
              <a:rPr lang="en-US" sz="2400" b="1" dirty="0" err="1"/>
              <a:t>Vẽ</a:t>
            </a:r>
            <a:r>
              <a:rPr lang="en-US" sz="2400" b="1" dirty="0"/>
              <a:t> </a:t>
            </a:r>
            <a:r>
              <a:rPr lang="en-US" sz="2400" b="1" dirty="0" err="1"/>
              <a:t>biểu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trạng</a:t>
            </a:r>
            <a:r>
              <a:rPr lang="en-US" sz="2400" b="1" dirty="0"/>
              <a:t> </a:t>
            </a:r>
            <a:r>
              <a:rPr lang="en-US" sz="2400" b="1" dirty="0" err="1"/>
              <a:t>thái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biểu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lưới</a:t>
            </a:r>
            <a:r>
              <a:rPr lang="en-US" sz="2400" b="1" dirty="0"/>
              <a:t>. </a:t>
            </a:r>
          </a:p>
          <a:p>
            <a:r>
              <a:rPr lang="en-US" sz="2400" b="1" dirty="0"/>
              <a:t>c) </a:t>
            </a:r>
            <a:r>
              <a:rPr lang="en-US" sz="2400" b="1" dirty="0" err="1"/>
              <a:t>Tìm</a:t>
            </a:r>
            <a:r>
              <a:rPr lang="en-US" sz="2400" b="1" dirty="0"/>
              <a:t> </a:t>
            </a:r>
            <a:r>
              <a:rPr lang="en-US" sz="2400" b="1" dirty="0" err="1"/>
              <a:t>chuỗi</a:t>
            </a:r>
            <a:r>
              <a:rPr lang="en-US" sz="2400" b="1" dirty="0"/>
              <a:t> </a:t>
            </a:r>
            <a:r>
              <a:rPr lang="en-US" sz="2400" b="1" dirty="0" err="1"/>
              <a:t>ký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ra</a:t>
            </a:r>
            <a:r>
              <a:rPr lang="en-US" sz="2400" b="1" dirty="0"/>
              <a:t> </a:t>
            </a:r>
            <a:r>
              <a:rPr lang="en-US" sz="2400" b="1" dirty="0" err="1"/>
              <a:t>theo</a:t>
            </a:r>
            <a:r>
              <a:rPr lang="en-US" sz="2400" b="1" dirty="0"/>
              <a:t> </a:t>
            </a:r>
            <a:r>
              <a:rPr lang="en-US" sz="2400" b="1" dirty="0" err="1"/>
              <a:t>biểu</a:t>
            </a:r>
            <a:r>
              <a:rPr lang="en-US" sz="2400" b="1" dirty="0"/>
              <a:t> </a:t>
            </a:r>
            <a:r>
              <a:rPr lang="en-US" sz="2400" b="1" dirty="0" err="1"/>
              <a:t>đồ</a:t>
            </a:r>
            <a:r>
              <a:rPr lang="en-US" sz="2400" b="1" dirty="0"/>
              <a:t> </a:t>
            </a:r>
            <a:r>
              <a:rPr lang="en-US" sz="2400" b="1" dirty="0" err="1"/>
              <a:t>lưới</a:t>
            </a:r>
            <a:r>
              <a:rPr lang="en-US" sz="2400" b="1" dirty="0"/>
              <a:t> </a:t>
            </a:r>
            <a:r>
              <a:rPr lang="en-US" sz="2400" b="1" dirty="0" err="1"/>
              <a:t>khi</a:t>
            </a:r>
            <a:r>
              <a:rPr lang="en-US" sz="2400" b="1" dirty="0"/>
              <a:t> </a:t>
            </a:r>
            <a:r>
              <a:rPr lang="en-US" sz="2400" b="1" dirty="0" err="1"/>
              <a:t>cho</a:t>
            </a:r>
            <a:r>
              <a:rPr lang="en-US" sz="2400" b="1" dirty="0"/>
              <a:t> </a:t>
            </a:r>
            <a:r>
              <a:rPr lang="en-US" sz="2400" b="1" dirty="0" err="1"/>
              <a:t>chuỗi</a:t>
            </a:r>
            <a:r>
              <a:rPr lang="en-US" sz="2400" b="1" dirty="0"/>
              <a:t> bit </a:t>
            </a:r>
            <a:r>
              <a:rPr lang="en-US" sz="2400" b="1" dirty="0" err="1"/>
              <a:t>vào</a:t>
            </a:r>
            <a:r>
              <a:rPr lang="en-US" sz="2400" b="1" dirty="0"/>
              <a:t> m=[1101]</a:t>
            </a:r>
          </a:p>
        </p:txBody>
      </p:sp>
    </p:spTree>
    <p:extLst>
      <p:ext uri="{BB962C8B-B14F-4D97-AF65-F5344CB8AC3E}">
        <p14:creationId xmlns:p14="http://schemas.microsoft.com/office/powerpoint/2010/main" val="9867673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52" y="990600"/>
            <a:ext cx="74676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457200" y="3886200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:</a:t>
            </a:r>
          </a:p>
          <a:p>
            <a:r>
              <a:rPr lang="en-US" sz="2800" dirty="0"/>
              <a:t>g(x) = 1 + x </a:t>
            </a:r>
          </a:p>
          <a:p>
            <a:r>
              <a:rPr lang="en-US" sz="2800" dirty="0"/>
              <a:t>g(x) = 1 + x +x</a:t>
            </a:r>
            <a:r>
              <a:rPr lang="en-US" sz="2800" baseline="30000" dirty="0"/>
              <a:t>2</a:t>
            </a:r>
            <a:endParaRPr lang="en-US" sz="2800" dirty="0"/>
          </a:p>
          <a:p>
            <a:r>
              <a:rPr lang="en-US" sz="2800" dirty="0"/>
              <a:t>g(x) = 1 +      x</a:t>
            </a:r>
            <a:r>
              <a:rPr lang="en-US" sz="2800" baseline="30000" dirty="0"/>
              <a:t>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18667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1749" y="1371600"/>
            <a:ext cx="8229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 dirty="0"/>
              <a:t> : </a:t>
            </a:r>
          </a:p>
          <a:p>
            <a:r>
              <a:rPr lang="en-US" sz="2800" dirty="0"/>
              <a:t>k =1 :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bít</a:t>
            </a:r>
            <a:r>
              <a:rPr lang="en-US" sz="2800" dirty="0"/>
              <a:t> hay </a:t>
            </a:r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khối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tin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endParaRPr lang="en-US" sz="2800" dirty="0"/>
          </a:p>
          <a:p>
            <a:r>
              <a:rPr lang="en-US" sz="2800" dirty="0"/>
              <a:t>n =3: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bít</a:t>
            </a:r>
            <a:r>
              <a:rPr lang="en-US" sz="2800" dirty="0"/>
              <a:t> hay </a:t>
            </a:r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khối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tin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endParaRPr lang="en-US" sz="2800" dirty="0"/>
          </a:p>
          <a:p>
            <a:r>
              <a:rPr lang="en-US" sz="2800" dirty="0"/>
              <a:t>K =3:độ </a:t>
            </a:r>
            <a:r>
              <a:rPr lang="en-US" sz="2800" dirty="0" err="1"/>
              <a:t>dài</a:t>
            </a:r>
            <a:r>
              <a:rPr lang="en-US" sz="2800" dirty="0"/>
              <a:t> </a:t>
            </a:r>
            <a:r>
              <a:rPr lang="en-US" sz="2800" dirty="0" err="1"/>
              <a:t>hạn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, </a:t>
            </a:r>
          </a:p>
          <a:p>
            <a:r>
              <a:rPr lang="en-US" sz="2800" dirty="0"/>
              <a:t>r=k/n =1/3 : </a:t>
            </a:r>
            <a:r>
              <a:rPr lang="en-US" sz="2800" dirty="0" err="1"/>
              <a:t>tỷ</a:t>
            </a:r>
            <a:r>
              <a:rPr lang="en-US" sz="2800" dirty="0"/>
              <a:t> </a:t>
            </a:r>
            <a:r>
              <a:rPr lang="en-US" sz="2800" dirty="0" err="1"/>
              <a:t>lệ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4211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3444</TotalTime>
  <Words>6811</Words>
  <Application>Microsoft Office PowerPoint</Application>
  <PresentationFormat>On-screen Show (4:3)</PresentationFormat>
  <Paragraphs>941</Paragraphs>
  <Slides>111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8" baseType="lpstr">
      <vt:lpstr>Arial</vt:lpstr>
      <vt:lpstr>Calibri</vt:lpstr>
      <vt:lpstr>Cambria Math</vt:lpstr>
      <vt:lpstr>Impact</vt:lpstr>
      <vt:lpstr>Times New Roman</vt:lpstr>
      <vt:lpstr>Wingdings 2</vt:lpstr>
      <vt:lpstr>Austin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BeCun</dc:creator>
  <cp:lastModifiedBy>Quang Dat</cp:lastModifiedBy>
  <cp:revision>229</cp:revision>
  <dcterms:created xsi:type="dcterms:W3CDTF">2016-05-13T02:13:50Z</dcterms:created>
  <dcterms:modified xsi:type="dcterms:W3CDTF">2020-07-28T15:08:10Z</dcterms:modified>
</cp:coreProperties>
</file>