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7" r:id="rId12"/>
    <p:sldId id="268" r:id="rId13"/>
    <p:sldId id="266"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3A55D29-0731-4534-AB8D-773C4E654DF2}" type="datetimeFigureOut">
              <a:rPr lang="en-US" smtClean="0"/>
              <a:t>6/22/2020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F78A1F-5109-42AE-920E-338D91B3EBAD}" type="slidenum">
              <a:rPr lang="en-US" smtClean="0"/>
              <a:t>‹#›</a:t>
            </a:fld>
            <a:endParaRPr lang="en-US"/>
          </a:p>
        </p:txBody>
      </p:sp>
    </p:spTree>
    <p:extLst>
      <p:ext uri="{BB962C8B-B14F-4D97-AF65-F5344CB8AC3E}">
        <p14:creationId xmlns:p14="http://schemas.microsoft.com/office/powerpoint/2010/main" val="32727922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3A55D29-0731-4534-AB8D-773C4E654DF2}" type="datetimeFigureOut">
              <a:rPr lang="en-US" smtClean="0"/>
              <a:t>6/22/2020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F78A1F-5109-42AE-920E-338D91B3EBAD}" type="slidenum">
              <a:rPr lang="en-US" smtClean="0"/>
              <a:t>‹#›</a:t>
            </a:fld>
            <a:endParaRPr lang="en-US"/>
          </a:p>
        </p:txBody>
      </p:sp>
    </p:spTree>
    <p:extLst>
      <p:ext uri="{BB962C8B-B14F-4D97-AF65-F5344CB8AC3E}">
        <p14:creationId xmlns:p14="http://schemas.microsoft.com/office/powerpoint/2010/main" val="32332684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3A55D29-0731-4534-AB8D-773C4E654DF2}" type="datetimeFigureOut">
              <a:rPr lang="en-US" smtClean="0"/>
              <a:t>6/22/2020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F78A1F-5109-42AE-920E-338D91B3EBAD}"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9579696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3A55D29-0731-4534-AB8D-773C4E654DF2}" type="datetimeFigureOut">
              <a:rPr lang="en-US" smtClean="0"/>
              <a:t>6/22/2020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F78A1F-5109-42AE-920E-338D91B3EBAD}" type="slidenum">
              <a:rPr lang="en-US" smtClean="0"/>
              <a:t>‹#›</a:t>
            </a:fld>
            <a:endParaRPr lang="en-US"/>
          </a:p>
        </p:txBody>
      </p:sp>
    </p:spTree>
    <p:extLst>
      <p:ext uri="{BB962C8B-B14F-4D97-AF65-F5344CB8AC3E}">
        <p14:creationId xmlns:p14="http://schemas.microsoft.com/office/powerpoint/2010/main" val="38436796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3A55D29-0731-4534-AB8D-773C4E654DF2}" type="datetimeFigureOut">
              <a:rPr lang="en-US" smtClean="0"/>
              <a:t>6/22/2020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F78A1F-5109-42AE-920E-338D91B3EBAD}"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6599977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3A55D29-0731-4534-AB8D-773C4E654DF2}" type="datetimeFigureOut">
              <a:rPr lang="en-US" smtClean="0"/>
              <a:t>6/22/2020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F78A1F-5109-42AE-920E-338D91B3EBAD}" type="slidenum">
              <a:rPr lang="en-US" smtClean="0"/>
              <a:t>‹#›</a:t>
            </a:fld>
            <a:endParaRPr lang="en-US"/>
          </a:p>
        </p:txBody>
      </p:sp>
    </p:spTree>
    <p:extLst>
      <p:ext uri="{BB962C8B-B14F-4D97-AF65-F5344CB8AC3E}">
        <p14:creationId xmlns:p14="http://schemas.microsoft.com/office/powerpoint/2010/main" val="5303435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3A55D29-0731-4534-AB8D-773C4E654DF2}" type="datetimeFigureOut">
              <a:rPr lang="en-US" smtClean="0"/>
              <a:t>6/22/2020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F78A1F-5109-42AE-920E-338D91B3EBAD}" type="slidenum">
              <a:rPr lang="en-US" smtClean="0"/>
              <a:t>‹#›</a:t>
            </a:fld>
            <a:endParaRPr lang="en-US"/>
          </a:p>
        </p:txBody>
      </p:sp>
    </p:spTree>
    <p:extLst>
      <p:ext uri="{BB962C8B-B14F-4D97-AF65-F5344CB8AC3E}">
        <p14:creationId xmlns:p14="http://schemas.microsoft.com/office/powerpoint/2010/main" val="16739873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3A55D29-0731-4534-AB8D-773C4E654DF2}" type="datetimeFigureOut">
              <a:rPr lang="en-US" smtClean="0"/>
              <a:t>6/22/2020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F78A1F-5109-42AE-920E-338D91B3EBAD}" type="slidenum">
              <a:rPr lang="en-US" smtClean="0"/>
              <a:t>‹#›</a:t>
            </a:fld>
            <a:endParaRPr lang="en-US"/>
          </a:p>
        </p:txBody>
      </p:sp>
    </p:spTree>
    <p:extLst>
      <p:ext uri="{BB962C8B-B14F-4D97-AF65-F5344CB8AC3E}">
        <p14:creationId xmlns:p14="http://schemas.microsoft.com/office/powerpoint/2010/main" val="16487433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3A55D29-0731-4534-AB8D-773C4E654DF2}" type="datetimeFigureOut">
              <a:rPr lang="en-US" smtClean="0"/>
              <a:t>6/22/2020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F78A1F-5109-42AE-920E-338D91B3EBAD}" type="slidenum">
              <a:rPr lang="en-US" smtClean="0"/>
              <a:t>‹#›</a:t>
            </a:fld>
            <a:endParaRPr lang="en-US"/>
          </a:p>
        </p:txBody>
      </p:sp>
    </p:spTree>
    <p:extLst>
      <p:ext uri="{BB962C8B-B14F-4D97-AF65-F5344CB8AC3E}">
        <p14:creationId xmlns:p14="http://schemas.microsoft.com/office/powerpoint/2010/main" val="24372190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3A55D29-0731-4534-AB8D-773C4E654DF2}" type="datetimeFigureOut">
              <a:rPr lang="en-US" smtClean="0"/>
              <a:t>6/22/2020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F78A1F-5109-42AE-920E-338D91B3EBAD}" type="slidenum">
              <a:rPr lang="en-US" smtClean="0"/>
              <a:t>‹#›</a:t>
            </a:fld>
            <a:endParaRPr lang="en-US"/>
          </a:p>
        </p:txBody>
      </p:sp>
    </p:spTree>
    <p:extLst>
      <p:ext uri="{BB962C8B-B14F-4D97-AF65-F5344CB8AC3E}">
        <p14:creationId xmlns:p14="http://schemas.microsoft.com/office/powerpoint/2010/main" val="19988243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3A55D29-0731-4534-AB8D-773C4E654DF2}" type="datetimeFigureOut">
              <a:rPr lang="en-US" smtClean="0"/>
              <a:t>6/22/2020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9F78A1F-5109-42AE-920E-338D91B3EBAD}" type="slidenum">
              <a:rPr lang="en-US" smtClean="0"/>
              <a:t>‹#›</a:t>
            </a:fld>
            <a:endParaRPr lang="en-US"/>
          </a:p>
        </p:txBody>
      </p:sp>
    </p:spTree>
    <p:extLst>
      <p:ext uri="{BB962C8B-B14F-4D97-AF65-F5344CB8AC3E}">
        <p14:creationId xmlns:p14="http://schemas.microsoft.com/office/powerpoint/2010/main" val="38012838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3A55D29-0731-4534-AB8D-773C4E654DF2}" type="datetimeFigureOut">
              <a:rPr lang="en-US" smtClean="0"/>
              <a:t>6/22/2020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9F78A1F-5109-42AE-920E-338D91B3EBAD}" type="slidenum">
              <a:rPr lang="en-US" smtClean="0"/>
              <a:t>‹#›</a:t>
            </a:fld>
            <a:endParaRPr lang="en-US"/>
          </a:p>
        </p:txBody>
      </p:sp>
    </p:spTree>
    <p:extLst>
      <p:ext uri="{BB962C8B-B14F-4D97-AF65-F5344CB8AC3E}">
        <p14:creationId xmlns:p14="http://schemas.microsoft.com/office/powerpoint/2010/main" val="23731592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3A55D29-0731-4534-AB8D-773C4E654DF2}" type="datetimeFigureOut">
              <a:rPr lang="en-US" smtClean="0"/>
              <a:t>6/22/2020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9F78A1F-5109-42AE-920E-338D91B3EBAD}" type="slidenum">
              <a:rPr lang="en-US" smtClean="0"/>
              <a:t>‹#›</a:t>
            </a:fld>
            <a:endParaRPr lang="en-US"/>
          </a:p>
        </p:txBody>
      </p:sp>
    </p:spTree>
    <p:extLst>
      <p:ext uri="{BB962C8B-B14F-4D97-AF65-F5344CB8AC3E}">
        <p14:creationId xmlns:p14="http://schemas.microsoft.com/office/powerpoint/2010/main" val="101315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A55D29-0731-4534-AB8D-773C4E654DF2}" type="datetimeFigureOut">
              <a:rPr lang="en-US" smtClean="0"/>
              <a:t>6/22/2020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9F78A1F-5109-42AE-920E-338D91B3EBAD}" type="slidenum">
              <a:rPr lang="en-US" smtClean="0"/>
              <a:t>‹#›</a:t>
            </a:fld>
            <a:endParaRPr lang="en-US"/>
          </a:p>
        </p:txBody>
      </p:sp>
    </p:spTree>
    <p:extLst>
      <p:ext uri="{BB962C8B-B14F-4D97-AF65-F5344CB8AC3E}">
        <p14:creationId xmlns:p14="http://schemas.microsoft.com/office/powerpoint/2010/main" val="27828504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3A55D29-0731-4534-AB8D-773C4E654DF2}" type="datetimeFigureOut">
              <a:rPr lang="en-US" smtClean="0"/>
              <a:t>6/22/2020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9F78A1F-5109-42AE-920E-338D91B3EBAD}" type="slidenum">
              <a:rPr lang="en-US" smtClean="0"/>
              <a:t>‹#›</a:t>
            </a:fld>
            <a:endParaRPr lang="en-US"/>
          </a:p>
        </p:txBody>
      </p:sp>
    </p:spTree>
    <p:extLst>
      <p:ext uri="{BB962C8B-B14F-4D97-AF65-F5344CB8AC3E}">
        <p14:creationId xmlns:p14="http://schemas.microsoft.com/office/powerpoint/2010/main" val="30029159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3A55D29-0731-4534-AB8D-773C4E654DF2}" type="datetimeFigureOut">
              <a:rPr lang="en-US" smtClean="0"/>
              <a:t>6/22/2020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9F78A1F-5109-42AE-920E-338D91B3EBAD}" type="slidenum">
              <a:rPr lang="en-US" smtClean="0"/>
              <a:t>‹#›</a:t>
            </a:fld>
            <a:endParaRPr lang="en-US"/>
          </a:p>
        </p:txBody>
      </p:sp>
    </p:spTree>
    <p:extLst>
      <p:ext uri="{BB962C8B-B14F-4D97-AF65-F5344CB8AC3E}">
        <p14:creationId xmlns:p14="http://schemas.microsoft.com/office/powerpoint/2010/main" val="21964470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3A55D29-0731-4534-AB8D-773C4E654DF2}" type="datetimeFigureOut">
              <a:rPr lang="en-US" smtClean="0"/>
              <a:t>6/22/2020</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9F78A1F-5109-42AE-920E-338D91B3EBAD}" type="slidenum">
              <a:rPr lang="en-US" smtClean="0"/>
              <a:t>‹#›</a:t>
            </a:fld>
            <a:endParaRPr lang="en-US"/>
          </a:p>
        </p:txBody>
      </p:sp>
    </p:spTree>
    <p:extLst>
      <p:ext uri="{BB962C8B-B14F-4D97-AF65-F5344CB8AC3E}">
        <p14:creationId xmlns:p14="http://schemas.microsoft.com/office/powerpoint/2010/main" val="134006586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Lập</a:t>
            </a:r>
            <a:r>
              <a:rPr lang="en-US" dirty="0" smtClean="0"/>
              <a:t> </a:t>
            </a:r>
            <a:r>
              <a:rPr lang="en-US" dirty="0" err="1" smtClean="0"/>
              <a:t>trình</a:t>
            </a:r>
            <a:r>
              <a:rPr lang="en-US" dirty="0" smtClean="0"/>
              <a:t> </a:t>
            </a:r>
            <a:r>
              <a:rPr lang="en-US" dirty="0" err="1" smtClean="0"/>
              <a:t>hướng</a:t>
            </a:r>
            <a:r>
              <a:rPr lang="en-US" dirty="0" smtClean="0"/>
              <a:t> </a:t>
            </a:r>
            <a:r>
              <a:rPr lang="en-US" dirty="0" err="1" smtClean="0"/>
              <a:t>đối</a:t>
            </a:r>
            <a:r>
              <a:rPr lang="en-US" dirty="0" smtClean="0"/>
              <a:t> </a:t>
            </a:r>
            <a:r>
              <a:rPr lang="en-US" dirty="0" err="1" smtClean="0"/>
              <a:t>tượng</a:t>
            </a:r>
            <a:r>
              <a:rPr lang="en-US" dirty="0" smtClean="0"/>
              <a:t> </a:t>
            </a:r>
            <a:r>
              <a:rPr lang="en-US" dirty="0" err="1" smtClean="0"/>
              <a:t>với</a:t>
            </a:r>
            <a:r>
              <a:rPr lang="en-US" dirty="0" smtClean="0"/>
              <a:t> Java</a:t>
            </a:r>
            <a:endParaRPr lang="en-US" dirty="0"/>
          </a:p>
        </p:txBody>
      </p:sp>
      <p:sp>
        <p:nvSpPr>
          <p:cNvPr id="3" name="Subtitle 2"/>
          <p:cNvSpPr>
            <a:spLocks noGrp="1"/>
          </p:cNvSpPr>
          <p:nvPr>
            <p:ph type="subTitle" idx="1"/>
          </p:nvPr>
        </p:nvSpPr>
        <p:spPr/>
        <p:txBody>
          <a:bodyPr/>
          <a:lstStyle/>
          <a:p>
            <a:r>
              <a:rPr lang="en-US" dirty="0" smtClean="0"/>
              <a:t>OOP Java </a:t>
            </a:r>
            <a:r>
              <a:rPr lang="en-US" dirty="0" err="1" smtClean="0"/>
              <a:t>cơ</a:t>
            </a:r>
            <a:r>
              <a:rPr lang="en-US" dirty="0" smtClean="0"/>
              <a:t> </a:t>
            </a:r>
            <a:r>
              <a:rPr lang="en-US" dirty="0" err="1" smtClean="0"/>
              <a:t>bản</a:t>
            </a:r>
            <a:endParaRPr lang="en-US" dirty="0" smtClean="0"/>
          </a:p>
          <a:p>
            <a:r>
              <a:rPr lang="en-US" dirty="0" err="1" smtClean="0"/>
              <a:t>Người</a:t>
            </a:r>
            <a:r>
              <a:rPr lang="en-US" dirty="0" smtClean="0"/>
              <a:t> </a:t>
            </a:r>
            <a:r>
              <a:rPr lang="en-US" dirty="0" err="1" smtClean="0"/>
              <a:t>soạn</a:t>
            </a:r>
            <a:r>
              <a:rPr lang="en-US" dirty="0" smtClean="0"/>
              <a:t>: ndquang4</a:t>
            </a:r>
            <a:endParaRPr lang="en-US" dirty="0"/>
          </a:p>
        </p:txBody>
      </p:sp>
    </p:spTree>
    <p:extLst>
      <p:ext uri="{BB962C8B-B14F-4D97-AF65-F5344CB8AC3E}">
        <p14:creationId xmlns:p14="http://schemas.microsoft.com/office/powerpoint/2010/main" val="21768404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Tính</a:t>
            </a:r>
            <a:r>
              <a:rPr lang="en-US" dirty="0" smtClean="0"/>
              <a:t> </a:t>
            </a:r>
            <a:r>
              <a:rPr lang="en-US" dirty="0" err="1" smtClean="0"/>
              <a:t>đa</a:t>
            </a:r>
            <a:r>
              <a:rPr lang="en-US" dirty="0" smtClean="0"/>
              <a:t> </a:t>
            </a:r>
            <a:r>
              <a:rPr lang="en-US" dirty="0" err="1" smtClean="0"/>
              <a:t>hình</a:t>
            </a:r>
            <a:r>
              <a:rPr lang="en-US" dirty="0" smtClean="0"/>
              <a:t> (cont.)</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public class </a:t>
            </a:r>
            <a:r>
              <a:rPr lang="en-US" dirty="0" err="1" smtClean="0"/>
              <a:t>HinhChuNhat</a:t>
            </a:r>
            <a:r>
              <a:rPr lang="en-US" dirty="0" smtClean="0"/>
              <a:t> extends </a:t>
            </a:r>
            <a:r>
              <a:rPr lang="en-US" dirty="0" err="1" smtClean="0"/>
              <a:t>HinhHoc</a:t>
            </a:r>
            <a:r>
              <a:rPr lang="en-US" dirty="0" smtClean="0"/>
              <a:t> {</a:t>
            </a:r>
          </a:p>
          <a:p>
            <a:pPr marL="0" indent="0">
              <a:buNone/>
            </a:pPr>
            <a:r>
              <a:rPr lang="en-US" dirty="0" smtClean="0"/>
              <a:t>    @Override</a:t>
            </a:r>
          </a:p>
          <a:p>
            <a:pPr marL="0" indent="0">
              <a:buNone/>
            </a:pPr>
            <a:r>
              <a:rPr lang="en-US" dirty="0" smtClean="0"/>
              <a:t>    public void </a:t>
            </a:r>
            <a:r>
              <a:rPr lang="en-US" dirty="0" err="1" smtClean="0"/>
              <a:t>tinhDienTich</a:t>
            </a:r>
            <a:r>
              <a:rPr lang="en-US" dirty="0" smtClean="0"/>
              <a:t>() {</a:t>
            </a:r>
          </a:p>
          <a:p>
            <a:pPr marL="0" indent="0">
              <a:buNone/>
            </a:pPr>
            <a:r>
              <a:rPr lang="en-US" dirty="0" smtClean="0"/>
              <a:t>        </a:t>
            </a:r>
            <a:r>
              <a:rPr lang="en-US" dirty="0" err="1" smtClean="0"/>
              <a:t>System.out.println</a:t>
            </a:r>
            <a:r>
              <a:rPr lang="en-US" dirty="0" smtClean="0"/>
              <a:t>("</a:t>
            </a:r>
            <a:r>
              <a:rPr lang="en-US" dirty="0" err="1" smtClean="0"/>
              <a:t>Đây</a:t>
            </a:r>
            <a:r>
              <a:rPr lang="en-US" dirty="0" smtClean="0"/>
              <a:t> </a:t>
            </a:r>
            <a:r>
              <a:rPr lang="en-US" dirty="0" err="1" smtClean="0"/>
              <a:t>là</a:t>
            </a:r>
            <a:r>
              <a:rPr lang="en-US" dirty="0" smtClean="0"/>
              <a:t> </a:t>
            </a:r>
            <a:r>
              <a:rPr lang="en-US" dirty="0" err="1" smtClean="0"/>
              <a:t>Diện</a:t>
            </a:r>
            <a:r>
              <a:rPr lang="en-US" dirty="0" smtClean="0"/>
              <a:t> </a:t>
            </a:r>
            <a:r>
              <a:rPr lang="en-US" dirty="0" err="1" smtClean="0"/>
              <a:t>tích</a:t>
            </a:r>
            <a:r>
              <a:rPr lang="en-US" dirty="0" smtClean="0"/>
              <a:t> </a:t>
            </a:r>
            <a:r>
              <a:rPr lang="en-US" dirty="0" err="1" smtClean="0"/>
              <a:t>hình</a:t>
            </a:r>
            <a:r>
              <a:rPr lang="en-US" dirty="0" smtClean="0"/>
              <a:t> </a:t>
            </a:r>
            <a:r>
              <a:rPr lang="en-US" dirty="0" err="1" smtClean="0"/>
              <a:t>Chữ</a:t>
            </a:r>
            <a:r>
              <a:rPr lang="en-US" dirty="0" smtClean="0"/>
              <a:t> </a:t>
            </a:r>
            <a:r>
              <a:rPr lang="en-US" dirty="0" err="1" smtClean="0"/>
              <a:t>nhật</a:t>
            </a:r>
            <a:r>
              <a:rPr lang="en-US" dirty="0" smtClean="0"/>
              <a:t>");</a:t>
            </a:r>
          </a:p>
          <a:p>
            <a:pPr marL="0" indent="0">
              <a:buNone/>
            </a:pPr>
            <a:r>
              <a:rPr lang="en-US" dirty="0" smtClean="0"/>
              <a:t>    }</a:t>
            </a:r>
          </a:p>
          <a:p>
            <a:pPr marL="0" indent="0">
              <a:buNone/>
            </a:pPr>
            <a:r>
              <a:rPr lang="en-US" dirty="0" smtClean="0"/>
              <a:t>}</a:t>
            </a:r>
            <a:endParaRPr lang="en-US" dirty="0"/>
          </a:p>
        </p:txBody>
      </p:sp>
    </p:spTree>
    <p:extLst>
      <p:ext uri="{BB962C8B-B14F-4D97-AF65-F5344CB8AC3E}">
        <p14:creationId xmlns:p14="http://schemas.microsoft.com/office/powerpoint/2010/main" val="35941153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Tính</a:t>
            </a:r>
            <a:r>
              <a:rPr lang="en-US" dirty="0" smtClean="0"/>
              <a:t> </a:t>
            </a:r>
            <a:r>
              <a:rPr lang="en-US" dirty="0" err="1" smtClean="0"/>
              <a:t>đa</a:t>
            </a:r>
            <a:r>
              <a:rPr lang="en-US" dirty="0" smtClean="0"/>
              <a:t> </a:t>
            </a:r>
            <a:r>
              <a:rPr lang="en-US" dirty="0" err="1" smtClean="0"/>
              <a:t>hình</a:t>
            </a:r>
            <a:r>
              <a:rPr lang="en-US" dirty="0" smtClean="0"/>
              <a:t> (cont.)</a:t>
            </a:r>
            <a:endParaRPr lang="en-US" dirty="0"/>
          </a:p>
        </p:txBody>
      </p:sp>
      <p:sp>
        <p:nvSpPr>
          <p:cNvPr id="3" name="Content Placeholder 2"/>
          <p:cNvSpPr>
            <a:spLocks noGrp="1"/>
          </p:cNvSpPr>
          <p:nvPr>
            <p:ph idx="1"/>
          </p:nvPr>
        </p:nvSpPr>
        <p:spPr/>
        <p:txBody>
          <a:bodyPr>
            <a:normAutofit fontScale="55000" lnSpcReduction="20000"/>
          </a:bodyPr>
          <a:lstStyle/>
          <a:p>
            <a:pPr marL="0" indent="0">
              <a:buNone/>
            </a:pPr>
            <a:r>
              <a:rPr lang="vi-VN" dirty="0" smtClean="0"/>
              <a:t>public class MainClass {</a:t>
            </a:r>
          </a:p>
          <a:p>
            <a:pPr marL="0" indent="0">
              <a:buNone/>
            </a:pPr>
            <a:r>
              <a:rPr lang="vi-VN" dirty="0" smtClean="0"/>
              <a:t>  </a:t>
            </a:r>
          </a:p>
          <a:p>
            <a:pPr marL="0" indent="0">
              <a:buNone/>
            </a:pPr>
            <a:r>
              <a:rPr lang="vi-VN" dirty="0" smtClean="0"/>
              <a:t>    public static void main(String[] args) {</a:t>
            </a:r>
          </a:p>
          <a:p>
            <a:pPr marL="0" indent="0">
              <a:buNone/>
            </a:pPr>
            <a:r>
              <a:rPr lang="vi-VN" dirty="0" smtClean="0"/>
              <a:t>        HinhHoc hinhHoc = new HinhHoc();</a:t>
            </a:r>
          </a:p>
          <a:p>
            <a:pPr marL="0" indent="0">
              <a:buNone/>
            </a:pPr>
            <a:r>
              <a:rPr lang="vi-VN" dirty="0" smtClean="0"/>
              <a:t>        hinhHoc.tinhDienTich(); // Đoạn code này bình thường, sẽ in ra "Chưa biết hình nào"</a:t>
            </a:r>
          </a:p>
          <a:p>
            <a:pPr marL="0" indent="0">
              <a:buNone/>
            </a:pPr>
            <a:r>
              <a:rPr lang="vi-VN" dirty="0" smtClean="0"/>
              <a:t>         </a:t>
            </a:r>
          </a:p>
          <a:p>
            <a:pPr marL="0" indent="0">
              <a:buNone/>
            </a:pPr>
            <a:r>
              <a:rPr lang="vi-VN" dirty="0" smtClean="0"/>
              <a:t>        // Có lúc hinhHoc đóng vai trò là HinhTron trong một ngữ cảnh nào đó</a:t>
            </a:r>
          </a:p>
          <a:p>
            <a:pPr marL="0" indent="0">
              <a:buNone/>
            </a:pPr>
            <a:r>
              <a:rPr lang="vi-VN" dirty="0" smtClean="0"/>
              <a:t>        hinhHoc = new HinhTron();</a:t>
            </a:r>
          </a:p>
          <a:p>
            <a:pPr marL="0" indent="0">
              <a:buNone/>
            </a:pPr>
            <a:r>
              <a:rPr lang="vi-VN" dirty="0" smtClean="0"/>
              <a:t>        hinhHoc.tinhDienTich(); // Đoạn code này sẽ in ra "Đây là Diện tích Hình tròn"</a:t>
            </a:r>
          </a:p>
          <a:p>
            <a:pPr marL="0" indent="0">
              <a:buNone/>
            </a:pPr>
            <a:r>
              <a:rPr lang="vi-VN" dirty="0" smtClean="0"/>
              <a:t>         </a:t>
            </a:r>
          </a:p>
          <a:p>
            <a:pPr marL="0" indent="0">
              <a:buNone/>
            </a:pPr>
            <a:r>
              <a:rPr lang="vi-VN" dirty="0" smtClean="0"/>
              <a:t>        // Có lúc hinhHoc đóng vai trò là HinhChuNhat trong một ngữ cảnh nào đó</a:t>
            </a:r>
          </a:p>
          <a:p>
            <a:pPr marL="0" indent="0">
              <a:buNone/>
            </a:pPr>
            <a:r>
              <a:rPr lang="vi-VN" dirty="0" smtClean="0"/>
              <a:t>        hinhHoc = new HinhChuNhat();</a:t>
            </a:r>
          </a:p>
          <a:p>
            <a:pPr marL="0" indent="0">
              <a:buNone/>
            </a:pPr>
            <a:r>
              <a:rPr lang="vi-VN" dirty="0" smtClean="0"/>
              <a:t>        hinhHoc.tinhDienTich(); // Đoạn code này sẽ in ra "Đây là Diện tích Chữ nhật"</a:t>
            </a:r>
          </a:p>
          <a:p>
            <a:pPr marL="0" indent="0">
              <a:buNone/>
            </a:pPr>
            <a:r>
              <a:rPr lang="vi-VN" dirty="0" smtClean="0"/>
              <a:t>    }</a:t>
            </a:r>
          </a:p>
          <a:p>
            <a:pPr marL="0" indent="0">
              <a:buNone/>
            </a:pPr>
            <a:r>
              <a:rPr lang="vi-VN" dirty="0" smtClean="0"/>
              <a:t>}</a:t>
            </a:r>
            <a:endParaRPr lang="en-US" dirty="0"/>
          </a:p>
        </p:txBody>
      </p:sp>
    </p:spTree>
    <p:extLst>
      <p:ext uri="{BB962C8B-B14F-4D97-AF65-F5344CB8AC3E}">
        <p14:creationId xmlns:p14="http://schemas.microsoft.com/office/powerpoint/2010/main" val="24824011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Tính</a:t>
            </a:r>
            <a:r>
              <a:rPr lang="en-US" dirty="0" smtClean="0"/>
              <a:t> </a:t>
            </a:r>
            <a:r>
              <a:rPr lang="en-US" dirty="0" err="1" smtClean="0"/>
              <a:t>đa</a:t>
            </a:r>
            <a:r>
              <a:rPr lang="en-US" dirty="0" smtClean="0"/>
              <a:t> </a:t>
            </a:r>
            <a:r>
              <a:rPr lang="en-US" dirty="0" err="1" smtClean="0"/>
              <a:t>hình</a:t>
            </a:r>
            <a:r>
              <a:rPr lang="en-US" dirty="0" smtClean="0"/>
              <a:t> (cont.)</a:t>
            </a:r>
            <a:endParaRPr lang="en-US" dirty="0"/>
          </a:p>
        </p:txBody>
      </p:sp>
      <p:sp>
        <p:nvSpPr>
          <p:cNvPr id="3" name="Content Placeholder 2"/>
          <p:cNvSpPr>
            <a:spLocks noGrp="1"/>
          </p:cNvSpPr>
          <p:nvPr>
            <p:ph idx="1"/>
          </p:nvPr>
        </p:nvSpPr>
        <p:spPr/>
        <p:txBody>
          <a:bodyPr>
            <a:normAutofit fontScale="25000" lnSpcReduction="20000"/>
          </a:bodyPr>
          <a:lstStyle/>
          <a:p>
            <a:pPr marL="0" indent="0">
              <a:buNone/>
            </a:pPr>
            <a:endParaRPr lang="en-US" dirty="0" smtClean="0"/>
          </a:p>
          <a:p>
            <a:pPr marL="0" indent="0">
              <a:buNone/>
            </a:pPr>
            <a:r>
              <a:rPr lang="en-US" dirty="0" smtClean="0"/>
              <a:t>//Overload</a:t>
            </a:r>
            <a:endParaRPr lang="en-US" dirty="0"/>
          </a:p>
          <a:p>
            <a:pPr marL="0" indent="0">
              <a:buNone/>
            </a:pPr>
            <a:r>
              <a:rPr lang="vi-VN" dirty="0" smtClean="0"/>
              <a:t>public class HinhTron extends HinhHoc {</a:t>
            </a:r>
          </a:p>
          <a:p>
            <a:pPr marL="0" indent="0">
              <a:buNone/>
            </a:pPr>
            <a:r>
              <a:rPr lang="vi-VN" dirty="0" smtClean="0"/>
              <a:t>         </a:t>
            </a:r>
          </a:p>
          <a:p>
            <a:pPr marL="0" indent="0">
              <a:buNone/>
            </a:pPr>
            <a:r>
              <a:rPr lang="vi-VN" dirty="0" smtClean="0"/>
              <a:t>    // Không tham số truyền vào,</a:t>
            </a:r>
          </a:p>
          <a:p>
            <a:pPr marL="0" indent="0">
              <a:buNone/>
            </a:pPr>
            <a:r>
              <a:rPr lang="vi-VN" dirty="0" smtClean="0"/>
              <a:t>    // ứng dụng phải gọi các phương thức nhập bán kính và đơn vị từ console</a:t>
            </a:r>
          </a:p>
          <a:p>
            <a:pPr marL="0" indent="0">
              <a:buNone/>
            </a:pPr>
            <a:r>
              <a:rPr lang="vi-VN" dirty="0" smtClean="0"/>
              <a:t>    public void nhapBanKinh() {</a:t>
            </a:r>
          </a:p>
          <a:p>
            <a:pPr marL="0" indent="0">
              <a:buNone/>
            </a:pPr>
            <a:r>
              <a:rPr lang="vi-VN" dirty="0" smtClean="0"/>
              <a:t>    }</a:t>
            </a:r>
          </a:p>
          <a:p>
            <a:pPr marL="0" indent="0">
              <a:buNone/>
            </a:pPr>
            <a:r>
              <a:rPr lang="vi-VN" dirty="0" smtClean="0"/>
              <a:t>     </a:t>
            </a:r>
          </a:p>
          <a:p>
            <a:pPr marL="0" indent="0">
              <a:buNone/>
            </a:pPr>
            <a:r>
              <a:rPr lang="vi-VN" dirty="0" smtClean="0"/>
              <a:t>    // Có một tham số truyền vào là bán kính,</a:t>
            </a:r>
          </a:p>
          <a:p>
            <a:pPr marL="0" indent="0">
              <a:buNone/>
            </a:pPr>
            <a:r>
              <a:rPr lang="vi-VN" dirty="0" smtClean="0"/>
              <a:t>    // ứng dụng phải gọi thêm phương thức nhập đơn vị từ console</a:t>
            </a:r>
          </a:p>
          <a:p>
            <a:pPr marL="0" indent="0">
              <a:buNone/>
            </a:pPr>
            <a:r>
              <a:rPr lang="vi-VN" dirty="0" smtClean="0"/>
              <a:t>    public void nhapBanKinh(float banKinh) {</a:t>
            </a:r>
          </a:p>
          <a:p>
            <a:pPr marL="0" indent="0">
              <a:buNone/>
            </a:pPr>
            <a:r>
              <a:rPr lang="vi-VN" dirty="0" smtClean="0"/>
              <a:t>    }</a:t>
            </a:r>
          </a:p>
          <a:p>
            <a:pPr marL="0" indent="0">
              <a:buNone/>
            </a:pPr>
            <a:r>
              <a:rPr lang="vi-VN" dirty="0" smtClean="0"/>
              <a:t>     </a:t>
            </a:r>
          </a:p>
          <a:p>
            <a:pPr marL="0" indent="0">
              <a:buNone/>
            </a:pPr>
            <a:r>
              <a:rPr lang="vi-VN" dirty="0" smtClean="0"/>
              <a:t>    // Có hai tham số truyền vào là bán kính và đơn vị,</a:t>
            </a:r>
          </a:p>
          <a:p>
            <a:pPr marL="0" indent="0">
              <a:buNone/>
            </a:pPr>
            <a:r>
              <a:rPr lang="vi-VN" dirty="0" smtClean="0"/>
              <a:t>    // ứng dụng chỉ việc gán hai giá trị này vào các thuộc tính tương ứng</a:t>
            </a:r>
          </a:p>
          <a:p>
            <a:pPr marL="0" indent="0">
              <a:buNone/>
            </a:pPr>
            <a:r>
              <a:rPr lang="vi-VN" dirty="0" smtClean="0"/>
              <a:t>    public void nhapBanKinh(float banKinh, int donVi) {</a:t>
            </a:r>
          </a:p>
          <a:p>
            <a:pPr marL="0" indent="0">
              <a:buNone/>
            </a:pPr>
            <a:r>
              <a:rPr lang="vi-VN" dirty="0" smtClean="0"/>
              <a:t>    }</a:t>
            </a:r>
          </a:p>
          <a:p>
            <a:pPr marL="0" indent="0">
              <a:buNone/>
            </a:pPr>
            <a:r>
              <a:rPr lang="vi-VN" dirty="0" smtClean="0"/>
              <a:t>  </a:t>
            </a:r>
          </a:p>
          <a:p>
            <a:pPr marL="0" indent="0">
              <a:buNone/>
            </a:pPr>
            <a:r>
              <a:rPr lang="vi-VN" dirty="0" smtClean="0"/>
              <a:t>}</a:t>
            </a:r>
            <a:endParaRPr lang="en-US" dirty="0"/>
          </a:p>
        </p:txBody>
      </p:sp>
    </p:spTree>
    <p:extLst>
      <p:ext uri="{BB962C8B-B14F-4D97-AF65-F5344CB8AC3E}">
        <p14:creationId xmlns:p14="http://schemas.microsoft.com/office/powerpoint/2010/main" val="35345405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Tính trừu tượng (Abstraction)</a:t>
            </a:r>
            <a:endParaRPr lang="en-US" dirty="0"/>
          </a:p>
        </p:txBody>
      </p:sp>
      <p:sp>
        <p:nvSpPr>
          <p:cNvPr id="3" name="Content Placeholder 2"/>
          <p:cNvSpPr>
            <a:spLocks noGrp="1"/>
          </p:cNvSpPr>
          <p:nvPr>
            <p:ph idx="1"/>
          </p:nvPr>
        </p:nvSpPr>
        <p:spPr/>
        <p:txBody>
          <a:bodyPr/>
          <a:lstStyle/>
          <a:p>
            <a:r>
              <a:rPr lang="vi-VN" dirty="0" smtClean="0"/>
              <a:t>Tính trừu tượng trong Java là tính chất không thể hiện cụ thể mà chỉ nêu tên vấn đề. Đó là một quá trình che giấu các hoạt động bên trong và chỉ hiển thị những tính năng thiết yếu của đối tượng tới người dùng</a:t>
            </a:r>
            <a:endParaRPr lang="en-US" dirty="0" smtClean="0"/>
          </a:p>
          <a:p>
            <a:r>
              <a:rPr lang="vi-VN" dirty="0" smtClean="0"/>
              <a:t>Java trừu tượng hóa thông qua các lớp trừu tượng (Abstract class) và các giao diện (Interface).</a:t>
            </a:r>
            <a:endParaRPr lang="en-US" dirty="0"/>
          </a:p>
        </p:txBody>
      </p:sp>
    </p:spTree>
    <p:extLst>
      <p:ext uri="{BB962C8B-B14F-4D97-AF65-F5344CB8AC3E}">
        <p14:creationId xmlns:p14="http://schemas.microsoft.com/office/powerpoint/2010/main" val="18117601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Bài</a:t>
            </a:r>
            <a:r>
              <a:rPr lang="en-US" dirty="0" smtClean="0"/>
              <a:t> </a:t>
            </a:r>
            <a:r>
              <a:rPr lang="en-US" dirty="0" err="1" smtClean="0"/>
              <a:t>tập</a:t>
            </a:r>
            <a:endParaRPr lang="en-US" dirty="0"/>
          </a:p>
        </p:txBody>
      </p:sp>
      <p:sp>
        <p:nvSpPr>
          <p:cNvPr id="3" name="Content Placeholder 2"/>
          <p:cNvSpPr>
            <a:spLocks noGrp="1"/>
          </p:cNvSpPr>
          <p:nvPr>
            <p:ph idx="1"/>
          </p:nvPr>
        </p:nvSpPr>
        <p:spPr/>
        <p:txBody>
          <a:bodyPr/>
          <a:lstStyle/>
          <a:p>
            <a:r>
              <a:rPr lang="en-US" dirty="0" err="1" smtClean="0"/>
              <a:t>Viêt</a:t>
            </a:r>
            <a:r>
              <a:rPr lang="en-US" dirty="0" smtClean="0"/>
              <a:t> class Login </a:t>
            </a:r>
            <a:r>
              <a:rPr lang="en-US" dirty="0" err="1" smtClean="0"/>
              <a:t>chứa</a:t>
            </a:r>
            <a:r>
              <a:rPr lang="en-US" dirty="0" smtClean="0"/>
              <a:t> </a:t>
            </a:r>
            <a:r>
              <a:rPr lang="en-US" dirty="0" err="1" smtClean="0"/>
              <a:t>các</a:t>
            </a:r>
            <a:r>
              <a:rPr lang="en-US" dirty="0" smtClean="0"/>
              <a:t> </a:t>
            </a:r>
            <a:r>
              <a:rPr lang="en-US" dirty="0" err="1" smtClean="0"/>
              <a:t>thuộc</a:t>
            </a:r>
            <a:r>
              <a:rPr lang="en-US" dirty="0" smtClean="0"/>
              <a:t> </a:t>
            </a:r>
            <a:r>
              <a:rPr lang="en-US" dirty="0" err="1" smtClean="0"/>
              <a:t>tính</a:t>
            </a:r>
            <a:r>
              <a:rPr lang="en-US" dirty="0" smtClean="0"/>
              <a:t> </a:t>
            </a:r>
            <a:r>
              <a:rPr lang="en-US" dirty="0" err="1" smtClean="0"/>
              <a:t>cần</a:t>
            </a:r>
            <a:r>
              <a:rPr lang="en-US" dirty="0" smtClean="0"/>
              <a:t> </a:t>
            </a:r>
            <a:r>
              <a:rPr lang="en-US" dirty="0" err="1" smtClean="0"/>
              <a:t>thiết</a:t>
            </a:r>
            <a:r>
              <a:rPr lang="en-US" dirty="0" smtClean="0"/>
              <a:t> </a:t>
            </a:r>
            <a:r>
              <a:rPr lang="en-US" dirty="0" err="1" smtClean="0"/>
              <a:t>như</a:t>
            </a:r>
            <a:r>
              <a:rPr lang="en-US" dirty="0" smtClean="0"/>
              <a:t> </a:t>
            </a:r>
            <a:r>
              <a:rPr lang="en-US" dirty="0" err="1" smtClean="0"/>
              <a:t>WebElement</a:t>
            </a:r>
            <a:r>
              <a:rPr lang="en-US" dirty="0" smtClean="0"/>
              <a:t> </a:t>
            </a:r>
            <a:r>
              <a:rPr lang="en-US" dirty="0" err="1" smtClean="0"/>
              <a:t>cho</a:t>
            </a:r>
            <a:r>
              <a:rPr lang="en-US" dirty="0" smtClean="0"/>
              <a:t> user/password, </a:t>
            </a:r>
            <a:r>
              <a:rPr lang="en-US" dirty="0" err="1" smtClean="0"/>
              <a:t>cũng</a:t>
            </a:r>
            <a:r>
              <a:rPr lang="en-US" dirty="0" smtClean="0"/>
              <a:t> </a:t>
            </a:r>
            <a:r>
              <a:rPr lang="en-US" dirty="0" err="1" smtClean="0"/>
              <a:t>như</a:t>
            </a:r>
            <a:r>
              <a:rPr lang="en-US" dirty="0" smtClean="0"/>
              <a:t> </a:t>
            </a:r>
            <a:r>
              <a:rPr lang="en-US" dirty="0" err="1" smtClean="0"/>
              <a:t>các</a:t>
            </a:r>
            <a:r>
              <a:rPr lang="en-US" dirty="0" smtClean="0"/>
              <a:t> </a:t>
            </a:r>
            <a:r>
              <a:rPr lang="en-US" dirty="0" err="1" smtClean="0"/>
              <a:t>phương</a:t>
            </a:r>
            <a:r>
              <a:rPr lang="en-US" dirty="0" smtClean="0"/>
              <a:t> </a:t>
            </a:r>
            <a:r>
              <a:rPr lang="en-US" dirty="0" err="1" smtClean="0"/>
              <a:t>thức</a:t>
            </a:r>
            <a:r>
              <a:rPr lang="en-US" dirty="0" smtClean="0"/>
              <a:t> login, logout</a:t>
            </a:r>
          </a:p>
          <a:p>
            <a:r>
              <a:rPr lang="en-US" dirty="0" err="1" smtClean="0"/>
              <a:t>Viết</a:t>
            </a:r>
            <a:r>
              <a:rPr lang="en-US" dirty="0" smtClean="0"/>
              <a:t> class </a:t>
            </a:r>
            <a:r>
              <a:rPr lang="en-US" dirty="0" err="1" smtClean="0"/>
              <a:t>HomePage</a:t>
            </a:r>
            <a:r>
              <a:rPr lang="en-US" dirty="0" smtClean="0"/>
              <a:t> </a:t>
            </a:r>
            <a:r>
              <a:rPr lang="en-US" dirty="0" err="1" smtClean="0"/>
              <a:t>kế</a:t>
            </a:r>
            <a:r>
              <a:rPr lang="en-US" dirty="0" smtClean="0"/>
              <a:t> </a:t>
            </a:r>
            <a:r>
              <a:rPr lang="en-US" dirty="0" err="1" smtClean="0"/>
              <a:t>thừa</a:t>
            </a:r>
            <a:r>
              <a:rPr lang="en-US" dirty="0" smtClean="0"/>
              <a:t> </a:t>
            </a:r>
            <a:r>
              <a:rPr lang="en-US" dirty="0" err="1" smtClean="0"/>
              <a:t>trang</a:t>
            </a:r>
            <a:r>
              <a:rPr lang="en-US" dirty="0" smtClean="0"/>
              <a:t> </a:t>
            </a:r>
            <a:r>
              <a:rPr lang="en-US" dirty="0" err="1" smtClean="0"/>
              <a:t>này</a:t>
            </a:r>
            <a:r>
              <a:rPr lang="en-US" dirty="0" smtClean="0"/>
              <a:t> </a:t>
            </a:r>
            <a:r>
              <a:rPr lang="en-US" dirty="0" err="1" smtClean="0"/>
              <a:t>để</a:t>
            </a:r>
            <a:r>
              <a:rPr lang="en-US" dirty="0" smtClean="0"/>
              <a:t> </a:t>
            </a:r>
            <a:r>
              <a:rPr lang="en-US" dirty="0" err="1" smtClean="0"/>
              <a:t>có</a:t>
            </a:r>
            <a:r>
              <a:rPr lang="en-US" dirty="0" smtClean="0"/>
              <a:t> </a:t>
            </a:r>
            <a:r>
              <a:rPr lang="en-US" dirty="0" err="1" smtClean="0"/>
              <a:t>thể</a:t>
            </a:r>
            <a:r>
              <a:rPr lang="en-US" dirty="0" smtClean="0"/>
              <a:t> </a:t>
            </a:r>
            <a:r>
              <a:rPr lang="en-US" dirty="0" err="1" smtClean="0"/>
              <a:t>gọi</a:t>
            </a:r>
            <a:r>
              <a:rPr lang="en-US" dirty="0" smtClean="0"/>
              <a:t> </a:t>
            </a:r>
            <a:r>
              <a:rPr lang="en-US" dirty="0" err="1" smtClean="0"/>
              <a:t>hàm</a:t>
            </a:r>
            <a:r>
              <a:rPr lang="en-US" dirty="0" smtClean="0"/>
              <a:t> login, logout</a:t>
            </a:r>
          </a:p>
          <a:p>
            <a:r>
              <a:rPr lang="en-US" dirty="0" err="1" smtClean="0"/>
              <a:t>Viết</a:t>
            </a:r>
            <a:r>
              <a:rPr lang="en-US" dirty="0"/>
              <a:t> </a:t>
            </a:r>
            <a:r>
              <a:rPr lang="en-US" dirty="0" err="1" smtClean="0"/>
              <a:t>hàm</a:t>
            </a:r>
            <a:r>
              <a:rPr lang="en-US" dirty="0" smtClean="0"/>
              <a:t> test </a:t>
            </a:r>
            <a:r>
              <a:rPr lang="en-US" dirty="0" err="1" smtClean="0"/>
              <a:t>để</a:t>
            </a:r>
            <a:r>
              <a:rPr lang="en-US" dirty="0" smtClean="0"/>
              <a:t> test login </a:t>
            </a:r>
            <a:r>
              <a:rPr lang="en-US" dirty="0" err="1" smtClean="0"/>
              <a:t>từ</a:t>
            </a:r>
            <a:r>
              <a:rPr lang="en-US" dirty="0" smtClean="0"/>
              <a:t> </a:t>
            </a:r>
            <a:r>
              <a:rPr lang="en-US" dirty="0" err="1" smtClean="0"/>
              <a:t>HomePage</a:t>
            </a:r>
            <a:endParaRPr lang="en-US" dirty="0" smtClean="0"/>
          </a:p>
          <a:p>
            <a:endParaRPr lang="en-US" dirty="0"/>
          </a:p>
        </p:txBody>
      </p:sp>
    </p:spTree>
    <p:extLst>
      <p:ext uri="{BB962C8B-B14F-4D97-AF65-F5344CB8AC3E}">
        <p14:creationId xmlns:p14="http://schemas.microsoft.com/office/powerpoint/2010/main" val="20854673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Lập trình hướng đối tượng là gì</a:t>
            </a:r>
            <a:r>
              <a:rPr lang="en-US" dirty="0" smtClean="0"/>
              <a:t> (OOP)</a:t>
            </a:r>
            <a:endParaRPr lang="en-US" dirty="0"/>
          </a:p>
        </p:txBody>
      </p:sp>
      <p:sp>
        <p:nvSpPr>
          <p:cNvPr id="3" name="Content Placeholder 2"/>
          <p:cNvSpPr>
            <a:spLocks noGrp="1"/>
          </p:cNvSpPr>
          <p:nvPr>
            <p:ph idx="1"/>
          </p:nvPr>
        </p:nvSpPr>
        <p:spPr/>
        <p:txBody>
          <a:bodyPr>
            <a:normAutofit/>
          </a:bodyPr>
          <a:lstStyle/>
          <a:p>
            <a:r>
              <a:rPr lang="vi-VN" dirty="0" smtClean="0"/>
              <a:t>Lập trình hướng đối tượng hay còn gọi là lập trình OOP là kỹ thuật lập trình mà tất cả các logic, yêu cầu thực tế đều được xây dựng xoay quanh các đối tượng.</a:t>
            </a:r>
          </a:p>
          <a:p>
            <a:r>
              <a:rPr lang="vi-VN" dirty="0" smtClean="0"/>
              <a:t>Khi sử dụng OOP, chúng ta sẽ định nghĩa các class để mô hình hóa các đối tượng thực tế. Trong ứng dụng các class sẽ được khởi tạo thành các instance</a:t>
            </a:r>
            <a:r>
              <a:rPr lang="en-US" dirty="0" smtClean="0"/>
              <a:t>/object</a:t>
            </a:r>
            <a:r>
              <a:rPr lang="vi-VN" dirty="0" smtClean="0"/>
              <a:t>. Trong suốt thời gian ứng dụng chạy, các phương thức (method) của đối tượng này sẽ được gọi.</a:t>
            </a:r>
          </a:p>
          <a:p>
            <a:r>
              <a:rPr lang="vi-VN" dirty="0" smtClean="0"/>
              <a:t>Trong thế giới thực, đối tượng là những thực thể tồn tại có trạng thái và hành vi.</a:t>
            </a:r>
            <a:endParaRPr lang="en-US" dirty="0"/>
          </a:p>
        </p:txBody>
      </p:sp>
    </p:spTree>
    <p:extLst>
      <p:ext uri="{BB962C8B-B14F-4D97-AF65-F5344CB8AC3E}">
        <p14:creationId xmlns:p14="http://schemas.microsoft.com/office/powerpoint/2010/main" val="8345647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Lập trình hướng đối tượng</a:t>
            </a:r>
            <a:r>
              <a:rPr lang="en-US" dirty="0" smtClean="0"/>
              <a:t> </a:t>
            </a:r>
            <a:r>
              <a:rPr lang="vi-VN" dirty="0" smtClean="0"/>
              <a:t>là gì</a:t>
            </a:r>
            <a:r>
              <a:rPr lang="en-US" dirty="0" smtClean="0"/>
              <a:t> (cont.)</a:t>
            </a:r>
            <a:endParaRPr lang="en-US" dirty="0"/>
          </a:p>
        </p:txBody>
      </p:sp>
      <p:pic>
        <p:nvPicPr>
          <p:cNvPr id="1028" name="Picture 4" descr="Page Object Model (POM) trong Selenium"/>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2766219" y="2701131"/>
            <a:ext cx="4419600" cy="280035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https://vntalking.com/wp-content/uploads/2019/09/lap-trinh-huong-doi-tuong-oop.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2243137"/>
            <a:ext cx="5743575" cy="39338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456857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Ưu điểm của OOP</a:t>
            </a:r>
            <a:endParaRPr lang="en-US" dirty="0"/>
          </a:p>
        </p:txBody>
      </p:sp>
      <p:sp>
        <p:nvSpPr>
          <p:cNvPr id="3" name="Content Placeholder 2"/>
          <p:cNvSpPr>
            <a:spLocks noGrp="1"/>
          </p:cNvSpPr>
          <p:nvPr>
            <p:ph idx="1"/>
          </p:nvPr>
        </p:nvSpPr>
        <p:spPr/>
        <p:txBody>
          <a:bodyPr/>
          <a:lstStyle/>
          <a:p>
            <a:r>
              <a:rPr lang="vi-VN" dirty="0" smtClean="0"/>
              <a:t>Khả năng mở rộng cao.</a:t>
            </a:r>
          </a:p>
          <a:p>
            <a:r>
              <a:rPr lang="vi-VN" dirty="0" smtClean="0"/>
              <a:t>Có khả năng tái sử dụng rất tốt nhờ tính kế thừa.</a:t>
            </a:r>
          </a:p>
          <a:p>
            <a:r>
              <a:rPr lang="vi-VN" dirty="0" smtClean="0"/>
              <a:t>Dễ quản lý code khi cần thêm tính năng.</a:t>
            </a:r>
          </a:p>
          <a:p>
            <a:r>
              <a:rPr lang="vi-VN" dirty="0" smtClean="0"/>
              <a:t>Dễ học, đơn giản, dễ bảo trì…</a:t>
            </a:r>
            <a:endParaRPr lang="en-US" dirty="0"/>
          </a:p>
        </p:txBody>
      </p:sp>
    </p:spTree>
    <p:extLst>
      <p:ext uri="{BB962C8B-B14F-4D97-AF65-F5344CB8AC3E}">
        <p14:creationId xmlns:p14="http://schemas.microsoft.com/office/powerpoint/2010/main" val="39747983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Tính chất của lập trình hướng đối tượng</a:t>
            </a:r>
            <a:endParaRPr lang="en-US" dirty="0"/>
          </a:p>
        </p:txBody>
      </p:sp>
      <p:sp>
        <p:nvSpPr>
          <p:cNvPr id="3" name="Content Placeholder 2"/>
          <p:cNvSpPr>
            <a:spLocks noGrp="1"/>
          </p:cNvSpPr>
          <p:nvPr>
            <p:ph idx="1"/>
          </p:nvPr>
        </p:nvSpPr>
        <p:spPr/>
        <p:txBody>
          <a:bodyPr/>
          <a:lstStyle/>
          <a:p>
            <a:r>
              <a:rPr lang="en-US" dirty="0" err="1" smtClean="0"/>
              <a:t>Tính</a:t>
            </a:r>
            <a:r>
              <a:rPr lang="en-US" dirty="0" smtClean="0"/>
              <a:t> </a:t>
            </a:r>
            <a:r>
              <a:rPr lang="en-US" dirty="0" err="1" smtClean="0"/>
              <a:t>kế</a:t>
            </a:r>
            <a:r>
              <a:rPr lang="en-US" dirty="0" smtClean="0"/>
              <a:t> </a:t>
            </a:r>
            <a:r>
              <a:rPr lang="en-US" dirty="0" err="1" smtClean="0"/>
              <a:t>thừa</a:t>
            </a:r>
            <a:endParaRPr lang="en-US" dirty="0" smtClean="0"/>
          </a:p>
          <a:p>
            <a:r>
              <a:rPr lang="en-US" dirty="0" err="1" smtClean="0"/>
              <a:t>Tính</a:t>
            </a:r>
            <a:r>
              <a:rPr lang="en-US" dirty="0" smtClean="0"/>
              <a:t> </a:t>
            </a:r>
            <a:r>
              <a:rPr lang="en-US" dirty="0" err="1" smtClean="0"/>
              <a:t>đóng</a:t>
            </a:r>
            <a:r>
              <a:rPr lang="en-US" dirty="0" smtClean="0"/>
              <a:t> </a:t>
            </a:r>
            <a:r>
              <a:rPr lang="en-US" dirty="0" err="1" smtClean="0"/>
              <a:t>gói</a:t>
            </a:r>
            <a:r>
              <a:rPr lang="en-US" dirty="0" smtClean="0"/>
              <a:t> (Encapsulation)</a:t>
            </a:r>
            <a:endParaRPr lang="en-US" dirty="0" smtClean="0"/>
          </a:p>
          <a:p>
            <a:r>
              <a:rPr lang="en-US" dirty="0" err="1" smtClean="0"/>
              <a:t>Tính</a:t>
            </a:r>
            <a:r>
              <a:rPr lang="en-US" dirty="0" smtClean="0"/>
              <a:t> </a:t>
            </a:r>
            <a:r>
              <a:rPr lang="en-US" dirty="0" err="1" smtClean="0"/>
              <a:t>đa</a:t>
            </a:r>
            <a:r>
              <a:rPr lang="en-US" dirty="0" smtClean="0"/>
              <a:t> </a:t>
            </a:r>
            <a:r>
              <a:rPr lang="en-US" dirty="0" err="1" smtClean="0"/>
              <a:t>hình</a:t>
            </a:r>
            <a:r>
              <a:rPr lang="en-US" dirty="0" smtClean="0"/>
              <a:t> (Polymorphism)</a:t>
            </a:r>
          </a:p>
          <a:p>
            <a:r>
              <a:rPr lang="vi-VN" dirty="0" smtClean="0"/>
              <a:t>Tính trừu tượng (Abstraction)</a:t>
            </a:r>
            <a:endParaRPr lang="en-US" dirty="0" smtClean="0"/>
          </a:p>
        </p:txBody>
      </p:sp>
    </p:spTree>
    <p:extLst>
      <p:ext uri="{BB962C8B-B14F-4D97-AF65-F5344CB8AC3E}">
        <p14:creationId xmlns:p14="http://schemas.microsoft.com/office/powerpoint/2010/main" val="19674245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Tính</a:t>
            </a:r>
            <a:r>
              <a:rPr lang="en-US" dirty="0" smtClean="0"/>
              <a:t> </a:t>
            </a:r>
            <a:r>
              <a:rPr lang="en-US" dirty="0" err="1" smtClean="0"/>
              <a:t>kế</a:t>
            </a:r>
            <a:r>
              <a:rPr lang="en-US" dirty="0" smtClean="0"/>
              <a:t> </a:t>
            </a:r>
            <a:r>
              <a:rPr lang="en-US" dirty="0" err="1" smtClean="0"/>
              <a:t>thừa</a:t>
            </a:r>
            <a:endParaRPr lang="en-US" dirty="0"/>
          </a:p>
        </p:txBody>
      </p:sp>
      <p:sp>
        <p:nvSpPr>
          <p:cNvPr id="3" name="Content Placeholder 2"/>
          <p:cNvSpPr>
            <a:spLocks noGrp="1"/>
          </p:cNvSpPr>
          <p:nvPr>
            <p:ph idx="1"/>
          </p:nvPr>
        </p:nvSpPr>
        <p:spPr/>
        <p:txBody>
          <a:bodyPr/>
          <a:lstStyle/>
          <a:p>
            <a:r>
              <a:rPr lang="vi-VN" dirty="0" smtClean="0"/>
              <a:t>Tính kế thừa là một khái niệm được hiểu những thuộc tính của một lớp có thể được kế thừa bởi một lớp khác. Nó giúp chúng ta có thể sử dụng lại code và thiết lập một mối quan hệ giữa các class khác nhau.</a:t>
            </a:r>
            <a:endParaRPr lang="en-US" dirty="0" smtClean="0"/>
          </a:p>
          <a:p>
            <a:endParaRPr lang="en-US" dirty="0"/>
          </a:p>
        </p:txBody>
      </p:sp>
      <p:pic>
        <p:nvPicPr>
          <p:cNvPr id="2052" name="Picture 4" descr="https://encrypted-tbn0.gstatic.com/images?q=tbn%3AANd9GcTOqFAWctnejNigxaA32BoQ0h6H_1eck5EtBW7GatMNNAPLZTYt&amp;usqp=CAU"/>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4236425"/>
            <a:ext cx="4820872" cy="1546089"/>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descr="https://i2.wp.com/tungnt.net/wp-content/uploads/2013/11/110713_0016_ccnguynlc61.png?resize=548%2C37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96586" y="3240382"/>
            <a:ext cx="5219700" cy="3543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754333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Tính</a:t>
            </a:r>
            <a:r>
              <a:rPr lang="en-US" dirty="0" smtClean="0"/>
              <a:t> </a:t>
            </a:r>
            <a:r>
              <a:rPr lang="en-US" dirty="0" err="1" smtClean="0"/>
              <a:t>đóng</a:t>
            </a:r>
            <a:r>
              <a:rPr lang="en-US" dirty="0" smtClean="0"/>
              <a:t> </a:t>
            </a:r>
            <a:r>
              <a:rPr lang="en-US" dirty="0" err="1" smtClean="0"/>
              <a:t>gói</a:t>
            </a:r>
            <a:r>
              <a:rPr lang="en-US" dirty="0" smtClean="0"/>
              <a:t> (Encapsulation)</a:t>
            </a:r>
            <a:endParaRPr lang="en-US" dirty="0"/>
          </a:p>
        </p:txBody>
      </p:sp>
      <p:sp>
        <p:nvSpPr>
          <p:cNvPr id="3" name="Content Placeholder 2"/>
          <p:cNvSpPr>
            <a:spLocks noGrp="1"/>
          </p:cNvSpPr>
          <p:nvPr>
            <p:ph idx="1"/>
          </p:nvPr>
        </p:nvSpPr>
        <p:spPr/>
        <p:txBody>
          <a:bodyPr>
            <a:normAutofit/>
          </a:bodyPr>
          <a:lstStyle/>
          <a:p>
            <a:r>
              <a:rPr lang="vi-VN" dirty="0" smtClean="0"/>
              <a:t>Tính đóng gói là một cơ chế liên kết dữ liệu và code chung với nhau thành một đơn vị duy nhất. Nó cũng được hiểu với mục đích che giấu dữ liệu của bạn để đảm bảo toàn vẹn dữ liệu từ những chỉnh sửa bên ngoài.</a:t>
            </a:r>
            <a:endParaRPr lang="en-US" dirty="0"/>
          </a:p>
        </p:txBody>
      </p:sp>
      <p:pic>
        <p:nvPicPr>
          <p:cNvPr id="3074" name="Picture 2" descr="Lập trình hướng đối tượng Java - bạn đã thực sự hiểu rõ?"/>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21290" y="4001294"/>
            <a:ext cx="5029200" cy="1885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67793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Tính</a:t>
            </a:r>
            <a:r>
              <a:rPr lang="en-US" dirty="0" smtClean="0"/>
              <a:t> </a:t>
            </a:r>
            <a:r>
              <a:rPr lang="en-US" dirty="0" err="1" smtClean="0"/>
              <a:t>đa</a:t>
            </a:r>
            <a:r>
              <a:rPr lang="en-US" dirty="0" smtClean="0"/>
              <a:t> </a:t>
            </a:r>
            <a:r>
              <a:rPr lang="en-US" dirty="0" err="1" smtClean="0"/>
              <a:t>hình</a:t>
            </a:r>
            <a:endParaRPr lang="en-US" dirty="0"/>
          </a:p>
        </p:txBody>
      </p:sp>
      <p:sp>
        <p:nvSpPr>
          <p:cNvPr id="3" name="Content Placeholder 2"/>
          <p:cNvSpPr>
            <a:spLocks noGrp="1"/>
          </p:cNvSpPr>
          <p:nvPr>
            <p:ph idx="1"/>
          </p:nvPr>
        </p:nvSpPr>
        <p:spPr/>
        <p:txBody>
          <a:bodyPr/>
          <a:lstStyle/>
          <a:p>
            <a:r>
              <a:rPr lang="en-US" dirty="0" smtClean="0"/>
              <a:t>Oracle Doc: </a:t>
            </a:r>
            <a:r>
              <a:rPr lang="vi-VN" dirty="0" smtClean="0"/>
              <a:t>Đa hình là khả năng cho các đối tượng khác nhau phản ứng khác nhau với cùng một thông điệp. Trong các ngôn ngữ lập trình hướng đối tượng, bạn có thể định nghĩa một hoặc nhiều phương thức có cùng tên. Các phương thức này có thể thực hiện các hành động khác nhau và trả về các giá trị khác nhau.</a:t>
            </a:r>
            <a:endParaRPr lang="en-US" dirty="0" smtClean="0"/>
          </a:p>
          <a:p>
            <a:r>
              <a:rPr lang="en-US" dirty="0" err="1" smtClean="0"/>
              <a:t>Có</a:t>
            </a:r>
            <a:r>
              <a:rPr lang="en-US" dirty="0" smtClean="0"/>
              <a:t> 2 </a:t>
            </a:r>
            <a:r>
              <a:rPr lang="en-US" dirty="0" err="1" smtClean="0"/>
              <a:t>dạng</a:t>
            </a:r>
            <a:r>
              <a:rPr lang="en-US" dirty="0" smtClean="0"/>
              <a:t> </a:t>
            </a:r>
            <a:r>
              <a:rPr lang="en-US" dirty="0" err="1" smtClean="0"/>
              <a:t>thường</a:t>
            </a:r>
            <a:r>
              <a:rPr lang="en-US" dirty="0" smtClean="0"/>
              <a:t> </a:t>
            </a:r>
            <a:r>
              <a:rPr lang="en-US" dirty="0" err="1" smtClean="0"/>
              <a:t>sử</a:t>
            </a:r>
            <a:r>
              <a:rPr lang="en-US" dirty="0" smtClean="0"/>
              <a:t> </a:t>
            </a:r>
            <a:r>
              <a:rPr lang="en-US" dirty="0" err="1" smtClean="0"/>
              <a:t>dụng</a:t>
            </a:r>
            <a:r>
              <a:rPr lang="en-US" dirty="0" smtClean="0"/>
              <a:t> </a:t>
            </a:r>
            <a:r>
              <a:rPr lang="en-US" dirty="0" err="1" smtClean="0"/>
              <a:t>trong</a:t>
            </a:r>
            <a:r>
              <a:rPr lang="en-US" dirty="0" smtClean="0"/>
              <a:t> Java </a:t>
            </a:r>
            <a:r>
              <a:rPr lang="en-US" dirty="0" err="1" smtClean="0"/>
              <a:t>là</a:t>
            </a:r>
            <a:r>
              <a:rPr lang="en-US" dirty="0" smtClean="0"/>
              <a:t>: </a:t>
            </a:r>
            <a:r>
              <a:rPr lang="en-US" dirty="0" err="1" smtClean="0"/>
              <a:t>ghi</a:t>
            </a:r>
            <a:r>
              <a:rPr lang="en-US" dirty="0" smtClean="0"/>
              <a:t> </a:t>
            </a:r>
            <a:r>
              <a:rPr lang="en-US" dirty="0" err="1" smtClean="0"/>
              <a:t>đè</a:t>
            </a:r>
            <a:r>
              <a:rPr lang="en-US" dirty="0" smtClean="0"/>
              <a:t> </a:t>
            </a:r>
            <a:r>
              <a:rPr lang="en-US" dirty="0" err="1" smtClean="0"/>
              <a:t>và</a:t>
            </a:r>
            <a:r>
              <a:rPr lang="en-US" dirty="0" smtClean="0"/>
              <a:t> </a:t>
            </a:r>
            <a:r>
              <a:rPr lang="en-US" dirty="0" err="1" smtClean="0"/>
              <a:t>nạp</a:t>
            </a:r>
            <a:r>
              <a:rPr lang="en-US" dirty="0" smtClean="0"/>
              <a:t> </a:t>
            </a:r>
            <a:r>
              <a:rPr lang="en-US" dirty="0" err="1" smtClean="0"/>
              <a:t>chồng</a:t>
            </a:r>
            <a:endParaRPr lang="en-US" dirty="0"/>
          </a:p>
        </p:txBody>
      </p:sp>
    </p:spTree>
    <p:extLst>
      <p:ext uri="{BB962C8B-B14F-4D97-AF65-F5344CB8AC3E}">
        <p14:creationId xmlns:p14="http://schemas.microsoft.com/office/powerpoint/2010/main" val="35818257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Tính</a:t>
            </a:r>
            <a:r>
              <a:rPr lang="en-US" dirty="0" smtClean="0"/>
              <a:t> </a:t>
            </a:r>
            <a:r>
              <a:rPr lang="en-US" dirty="0" err="1" smtClean="0"/>
              <a:t>đa</a:t>
            </a:r>
            <a:r>
              <a:rPr lang="en-US" dirty="0" smtClean="0"/>
              <a:t> </a:t>
            </a:r>
            <a:r>
              <a:rPr lang="en-US" dirty="0" err="1" smtClean="0"/>
              <a:t>hình</a:t>
            </a:r>
            <a:r>
              <a:rPr lang="en-US" dirty="0" smtClean="0"/>
              <a:t> (cont.)</a:t>
            </a:r>
            <a:endParaRPr lang="en-US" dirty="0"/>
          </a:p>
        </p:txBody>
      </p:sp>
      <p:sp>
        <p:nvSpPr>
          <p:cNvPr id="3" name="Content Placeholder 2"/>
          <p:cNvSpPr>
            <a:spLocks noGrp="1"/>
          </p:cNvSpPr>
          <p:nvPr>
            <p:ph idx="1"/>
          </p:nvPr>
        </p:nvSpPr>
        <p:spPr/>
        <p:txBody>
          <a:bodyPr>
            <a:normAutofit fontScale="77500" lnSpcReduction="20000"/>
          </a:bodyPr>
          <a:lstStyle/>
          <a:p>
            <a:pPr marL="0" indent="0">
              <a:buNone/>
            </a:pPr>
            <a:r>
              <a:rPr lang="vi-VN" dirty="0" smtClean="0"/>
              <a:t>public class HinhHoc {</a:t>
            </a:r>
          </a:p>
          <a:p>
            <a:pPr marL="0" indent="0">
              <a:buNone/>
            </a:pPr>
            <a:r>
              <a:rPr lang="vi-VN" dirty="0" smtClean="0"/>
              <a:t>     </a:t>
            </a:r>
          </a:p>
          <a:p>
            <a:pPr marL="0" indent="0">
              <a:buNone/>
            </a:pPr>
            <a:r>
              <a:rPr lang="vi-VN" dirty="0" smtClean="0"/>
              <a:t>    public void tinhDienTich() {</a:t>
            </a:r>
          </a:p>
          <a:p>
            <a:pPr marL="0" indent="0">
              <a:buNone/>
            </a:pPr>
            <a:r>
              <a:rPr lang="vi-VN" dirty="0" smtClean="0"/>
              <a:t>        System.out.println("Chưa biết hình nào");</a:t>
            </a:r>
          </a:p>
          <a:p>
            <a:pPr marL="0" indent="0">
              <a:buNone/>
            </a:pPr>
            <a:r>
              <a:rPr lang="vi-VN" dirty="0" smtClean="0"/>
              <a:t>    }</a:t>
            </a:r>
          </a:p>
          <a:p>
            <a:pPr marL="0" indent="0">
              <a:buNone/>
            </a:pPr>
            <a:r>
              <a:rPr lang="vi-VN" dirty="0" smtClean="0"/>
              <a:t>}</a:t>
            </a:r>
            <a:endParaRPr lang="en-US" dirty="0" smtClean="0"/>
          </a:p>
          <a:p>
            <a:pPr marL="0" indent="0">
              <a:buNone/>
            </a:pPr>
            <a:r>
              <a:rPr lang="en-US" dirty="0" smtClean="0"/>
              <a:t>public class </a:t>
            </a:r>
            <a:r>
              <a:rPr lang="en-US" dirty="0" err="1" smtClean="0"/>
              <a:t>HinhTron</a:t>
            </a:r>
            <a:r>
              <a:rPr lang="en-US" dirty="0" smtClean="0"/>
              <a:t> extends </a:t>
            </a:r>
            <a:r>
              <a:rPr lang="en-US" dirty="0" err="1" smtClean="0"/>
              <a:t>HinhHoc</a:t>
            </a:r>
            <a:r>
              <a:rPr lang="en-US" dirty="0" smtClean="0"/>
              <a:t> {</a:t>
            </a:r>
          </a:p>
          <a:p>
            <a:pPr marL="0" indent="0">
              <a:buNone/>
            </a:pPr>
            <a:r>
              <a:rPr lang="en-US" dirty="0" smtClean="0"/>
              <a:t>     </a:t>
            </a:r>
          </a:p>
          <a:p>
            <a:pPr marL="0" indent="0">
              <a:buNone/>
            </a:pPr>
            <a:r>
              <a:rPr lang="en-US" dirty="0" smtClean="0"/>
              <a:t>    @Override</a:t>
            </a:r>
          </a:p>
          <a:p>
            <a:pPr marL="0" indent="0">
              <a:buNone/>
            </a:pPr>
            <a:r>
              <a:rPr lang="en-US" dirty="0" smtClean="0"/>
              <a:t>    public void </a:t>
            </a:r>
            <a:r>
              <a:rPr lang="en-US" dirty="0" err="1" smtClean="0"/>
              <a:t>tinhDienTich</a:t>
            </a:r>
            <a:r>
              <a:rPr lang="en-US" dirty="0" smtClean="0"/>
              <a:t>() {</a:t>
            </a:r>
          </a:p>
          <a:p>
            <a:pPr marL="0" indent="0">
              <a:buNone/>
            </a:pPr>
            <a:r>
              <a:rPr lang="en-US" dirty="0" smtClean="0"/>
              <a:t>        </a:t>
            </a:r>
            <a:r>
              <a:rPr lang="en-US" dirty="0" err="1" smtClean="0"/>
              <a:t>System.out.println</a:t>
            </a:r>
            <a:r>
              <a:rPr lang="en-US" dirty="0" smtClean="0"/>
              <a:t>("</a:t>
            </a:r>
            <a:r>
              <a:rPr lang="en-US" dirty="0" err="1" smtClean="0"/>
              <a:t>Đây</a:t>
            </a:r>
            <a:r>
              <a:rPr lang="en-US" dirty="0" smtClean="0"/>
              <a:t> </a:t>
            </a:r>
            <a:r>
              <a:rPr lang="en-US" dirty="0" err="1" smtClean="0"/>
              <a:t>là</a:t>
            </a:r>
            <a:r>
              <a:rPr lang="en-US" dirty="0" smtClean="0"/>
              <a:t> </a:t>
            </a:r>
            <a:r>
              <a:rPr lang="en-US" dirty="0" err="1" smtClean="0"/>
              <a:t>Diện</a:t>
            </a:r>
            <a:r>
              <a:rPr lang="en-US" dirty="0" smtClean="0"/>
              <a:t> </a:t>
            </a:r>
            <a:r>
              <a:rPr lang="en-US" dirty="0" err="1" smtClean="0"/>
              <a:t>tích</a:t>
            </a:r>
            <a:r>
              <a:rPr lang="en-US" dirty="0" smtClean="0"/>
              <a:t> </a:t>
            </a:r>
            <a:r>
              <a:rPr lang="en-US" dirty="0" err="1" smtClean="0"/>
              <a:t>hình</a:t>
            </a:r>
            <a:r>
              <a:rPr lang="en-US" dirty="0" smtClean="0"/>
              <a:t> </a:t>
            </a:r>
            <a:r>
              <a:rPr lang="en-US" dirty="0" err="1" smtClean="0"/>
              <a:t>Tròn</a:t>
            </a:r>
            <a:r>
              <a:rPr lang="en-US" dirty="0" smtClean="0"/>
              <a:t>");</a:t>
            </a:r>
          </a:p>
          <a:p>
            <a:pPr marL="0" indent="0">
              <a:buNone/>
            </a:pPr>
            <a:r>
              <a:rPr lang="en-US" dirty="0" smtClean="0"/>
              <a:t>    }</a:t>
            </a:r>
          </a:p>
          <a:p>
            <a:pPr marL="0" indent="0">
              <a:buNone/>
            </a:pPr>
            <a:r>
              <a:rPr lang="en-US" dirty="0" smtClean="0"/>
              <a:t>}</a:t>
            </a:r>
          </a:p>
          <a:p>
            <a:pPr marL="0" indent="0">
              <a:buNone/>
            </a:pPr>
            <a:endParaRPr lang="en-US" dirty="0"/>
          </a:p>
        </p:txBody>
      </p:sp>
    </p:spTree>
    <p:extLst>
      <p:ext uri="{BB962C8B-B14F-4D97-AF65-F5344CB8AC3E}">
        <p14:creationId xmlns:p14="http://schemas.microsoft.com/office/powerpoint/2010/main" val="5538225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73</TotalTime>
  <Words>892</Words>
  <Application>Microsoft Office PowerPoint</Application>
  <PresentationFormat>Widescreen</PresentationFormat>
  <Paragraphs>90</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Tahoma</vt:lpstr>
      <vt:lpstr>Trebuchet MS</vt:lpstr>
      <vt:lpstr>Wingdings 3</vt:lpstr>
      <vt:lpstr>Facet</vt:lpstr>
      <vt:lpstr>Lập trình hướng đối tượng với Java</vt:lpstr>
      <vt:lpstr>Lập trình hướng đối tượng là gì (OOP)</vt:lpstr>
      <vt:lpstr>Lập trình hướng đối tượng là gì (cont.)</vt:lpstr>
      <vt:lpstr>Ưu điểm của OOP</vt:lpstr>
      <vt:lpstr>Tính chất của lập trình hướng đối tượng</vt:lpstr>
      <vt:lpstr>Tính kế thừa</vt:lpstr>
      <vt:lpstr>Tính đóng gói (Encapsulation)</vt:lpstr>
      <vt:lpstr>Tính đa hình</vt:lpstr>
      <vt:lpstr>Tính đa hình (cont.)</vt:lpstr>
      <vt:lpstr>Tính đa hình (cont.)</vt:lpstr>
      <vt:lpstr>Tính đa hình (cont.)</vt:lpstr>
      <vt:lpstr>Tính đa hình (cont.)</vt:lpstr>
      <vt:lpstr>Tính trừu tượng (Abstraction)</vt:lpstr>
      <vt:lpstr>Bài tập</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Lập trình hướng đối tượng với Java</dc:title>
  <dc:creator>Tool 01 - CMC Global DU8</dc:creator>
  <cp:lastModifiedBy>Tool 01 - CMC Global DU8</cp:lastModifiedBy>
  <cp:revision>39</cp:revision>
  <dcterms:created xsi:type="dcterms:W3CDTF">2020-06-22T15:17:36Z</dcterms:created>
  <dcterms:modified xsi:type="dcterms:W3CDTF">2020-06-22T16:31:10Z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SCPROP_SA">
    <vt:lpwstr>E:\automation_test_training\documents\slides\java\Bai 4 - Lập trình hướng đối tượng với Java.pptx</vt:lpwstr>
  </property>
</Properties>
</file>