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92CC"/>
    <a:srgbClr val="FF6702"/>
    <a:srgbClr val="FF3305"/>
    <a:srgbClr val="CF3E00"/>
    <a:srgbClr val="236F7A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49" autoAdjust="0"/>
  </p:normalViewPr>
  <p:slideViewPr>
    <p:cSldViewPr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E2DCC-DB4A-4DF9-8853-4AE8DF022C89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0E82-D09F-4B3A-8622-5E7C1713D7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0E82-D09F-4B3A-8622-5E7C1713D7A5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905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68580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5500CE-4C22-48E0-A91A-6CEC26AA913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3C52B-BB0C-454C-A9AF-56B90E6268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49351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6002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3600" y="304800"/>
            <a:ext cx="46482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151AD-E655-4F59-96AB-ED1FBB3229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55882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69608-1503-4218-94C9-D8E725DDC1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758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8B9E2-91AE-4B7F-94D8-53398AD10E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76631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33600" y="1981200"/>
            <a:ext cx="3124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0200" y="1981200"/>
            <a:ext cx="3124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FCA87-902F-4D55-81A3-37E878BEA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3919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3CB9-59CB-4979-A096-F15F6DC944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6082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3D25-EC2F-44BF-A7E3-D44452939A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21705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AD8B4-252B-4CE2-B898-ACEECC1638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2066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518DE-4F64-443C-83D2-E05894C644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98627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EB351-C7FE-4DD1-9BBF-98C0A44574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3716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04800"/>
            <a:ext cx="6400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981200"/>
            <a:ext cx="6400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charset="-120"/>
              </a:defRPr>
            </a:lvl1pPr>
          </a:lstStyle>
          <a:p>
            <a:fld id="{5A26DB5E-7542-49B3-B9BB-47C0B4B319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7KwCCJzm2s5Mnd4TUc3QUc0ZTg" TargetMode="External"/><Relationship Id="rId2" Type="http://schemas.openxmlformats.org/officeDocument/2006/relationships/hyperlink" Target="https://www.youtube.com/watch?v=9YW5yigUDc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en.wikipedia.org/wiki/Tkin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ai18.com/content/531798.html" TargetMode="External"/><Relationship Id="rId4" Type="http://schemas.openxmlformats.org/officeDocument/2006/relationships/hyperlink" Target="https://zh.wikipedia.org/zh-tw/Pyth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4433;&#20687;&#34389;&#29702;\&#24433;&#20687;&#34389;&#29702;2\&#24433;&#20687;&#34389;&#29702;&#26399;&#26411;&#22577;&#21578;.htm#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980728"/>
            <a:ext cx="6705600" cy="1905000"/>
          </a:xfrm>
        </p:spPr>
        <p:txBody>
          <a:bodyPr/>
          <a:lstStyle/>
          <a:p>
            <a:r>
              <a:rPr lang="zh-TW" altLang="zh-TW" sz="6000" b="1" dirty="0">
                <a:solidFill>
                  <a:srgbClr val="00206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影像處理期末報告</a:t>
            </a:r>
            <a:endParaRPr lang="zh-TW" altLang="en-US" sz="6000" dirty="0">
              <a:solidFill>
                <a:srgbClr val="00206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2636912"/>
            <a:ext cx="6858000" cy="685800"/>
          </a:xfrm>
        </p:spPr>
        <p:txBody>
          <a:bodyPr/>
          <a:lstStyle/>
          <a:p>
            <a:r>
              <a:rPr lang="zh-TW" altLang="zh-TW" sz="4400" b="1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圖片馬賽克處理</a:t>
            </a:r>
            <a:r>
              <a:rPr lang="zh-TW" altLang="zh-TW" sz="4400" b="1" dirty="0" smtClean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程式</a:t>
            </a:r>
            <a:endParaRPr lang="en-US" altLang="zh-TW" sz="4400" b="1" dirty="0" smtClean="0">
              <a:solidFill>
                <a:schemeClr val="bg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b="1" dirty="0">
              <a:solidFill>
                <a:schemeClr val="bg1">
                  <a:lumMod val="1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zh-TW" b="1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指導教授: 黃育仁 </a:t>
            </a:r>
            <a:r>
              <a:rPr lang="zh-TW" altLang="zh-TW" b="1" dirty="0" smtClean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教授</a:t>
            </a:r>
            <a:r>
              <a:rPr lang="en-US" altLang="zh-TW" b="1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b="1" dirty="0">
              <a:solidFill>
                <a:schemeClr val="bg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S1013806 </a:t>
            </a:r>
            <a:r>
              <a:rPr lang="zh-TW" altLang="zh-TW" dirty="0" smtClean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羅健瑋</a:t>
            </a:r>
            <a:r>
              <a:rPr lang="en-US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dirty="0">
              <a:solidFill>
                <a:schemeClr val="bg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S1013813 </a:t>
            </a:r>
            <a:r>
              <a:rPr lang="zh-TW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黃煒</a:t>
            </a:r>
            <a:r>
              <a:rPr lang="zh-TW" altLang="zh-TW" dirty="0" smtClean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傑</a:t>
            </a:r>
            <a:r>
              <a:rPr lang="en-US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dirty="0">
              <a:solidFill>
                <a:schemeClr val="bg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S1013833 </a:t>
            </a:r>
            <a:r>
              <a:rPr lang="zh-TW" altLang="zh-TW" dirty="0">
                <a:solidFill>
                  <a:schemeClr val="bg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黃宇浩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10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操作說明與效果顯示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6858000" cy="685800"/>
          </a:xfrm>
        </p:spPr>
        <p:txBody>
          <a:bodyPr/>
          <a:lstStyle/>
          <a:p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操作過程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https://www.youtube.com/watch?v=9YW5yigUDcw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程式雲端載點: </a:t>
            </a:r>
            <a:r>
              <a:rPr lang="zh-TW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https://drive.google.com/open?id=0B7KwCCJzm2s5Mnd4TUc3QUc0ZTg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85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332656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遇見的問題及解決辦法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2060848"/>
            <a:ext cx="6858000" cy="685800"/>
          </a:xfrm>
        </p:spPr>
        <p:txBody>
          <a:bodyPr/>
          <a:lstStyle/>
          <a:p>
            <a:pPr lvl="0" algn="l"/>
            <a:r>
              <a:rPr lang="en-US" altLang="zh-TW" sz="2800" b="1" i="1" dirty="0">
                <a:solidFill>
                  <a:srgbClr val="002060"/>
                </a:solidFill>
              </a:rPr>
              <a:t>(1)   </a:t>
            </a:r>
            <a:r>
              <a:rPr lang="zh-TW" altLang="zh-TW" sz="2800" b="1" i="1" dirty="0">
                <a:solidFill>
                  <a:srgbClr val="002060"/>
                </a:solidFill>
              </a:rPr>
              <a:t>圖片過大造成要一直拉動介面</a:t>
            </a:r>
            <a:r>
              <a:rPr lang="en-US" altLang="zh-TW" sz="2800" b="1" i="1" dirty="0">
                <a:solidFill>
                  <a:srgbClr val="002060"/>
                </a:solidFill>
              </a:rPr>
              <a:t> ? </a:t>
            </a:r>
            <a:endParaRPr lang="zh-TW" altLang="zh-TW" sz="2800" b="1" i="1" dirty="0">
              <a:solidFill>
                <a:srgbClr val="002060"/>
              </a:solidFill>
            </a:endParaRPr>
          </a:p>
          <a:p>
            <a:pPr algn="l"/>
            <a:r>
              <a:rPr lang="zh-TW" altLang="zh-TW" sz="2800" b="1" dirty="0">
                <a:solidFill>
                  <a:schemeClr val="bg2"/>
                </a:solidFill>
              </a:rPr>
              <a:t>解決辦法</a:t>
            </a:r>
            <a:r>
              <a:rPr lang="en-US" altLang="zh-TW" sz="2800" b="1" dirty="0">
                <a:solidFill>
                  <a:schemeClr val="bg2"/>
                </a:solidFill>
              </a:rPr>
              <a:t> : </a:t>
            </a:r>
            <a:r>
              <a:rPr lang="zh-TW" altLang="zh-TW" sz="2800" b="1" dirty="0">
                <a:solidFill>
                  <a:schemeClr val="bg2"/>
                </a:solidFill>
              </a:rPr>
              <a:t>處理前後的照片直接</a:t>
            </a:r>
            <a:r>
              <a:rPr lang="zh-TW" altLang="zh-TW" sz="2800" b="1" dirty="0" smtClean="0">
                <a:solidFill>
                  <a:schemeClr val="bg2"/>
                </a:solidFill>
              </a:rPr>
              <a:t>開啟</a:t>
            </a:r>
            <a:endParaRPr lang="zh-TW" altLang="zh-TW" sz="2800" b="1" dirty="0">
              <a:solidFill>
                <a:schemeClr val="bg2"/>
              </a:solidFill>
            </a:endParaRPr>
          </a:p>
          <a:p>
            <a:pPr lvl="0" algn="l"/>
            <a:r>
              <a:rPr lang="en-US" altLang="zh-TW" sz="2800" b="1" i="1" dirty="0" smtClean="0">
                <a:solidFill>
                  <a:srgbClr val="002060"/>
                </a:solidFill>
              </a:rPr>
              <a:t>(2)   </a:t>
            </a:r>
            <a:r>
              <a:rPr lang="zh-TW" altLang="zh-TW" sz="2800" b="1" i="1" dirty="0" smtClean="0">
                <a:solidFill>
                  <a:srgbClr val="002060"/>
                </a:solidFill>
              </a:rPr>
              <a:t>原本</a:t>
            </a:r>
            <a:r>
              <a:rPr lang="zh-TW" altLang="zh-TW" sz="2800" b="1" i="1" dirty="0">
                <a:solidFill>
                  <a:srgbClr val="002060"/>
                </a:solidFill>
              </a:rPr>
              <a:t>蒙太奇拼貼要使用其他圖片</a:t>
            </a:r>
            <a:r>
              <a:rPr lang="en-US" altLang="zh-TW" sz="2800" b="1" i="1" dirty="0" smtClean="0">
                <a:solidFill>
                  <a:srgbClr val="002060"/>
                </a:solidFill>
              </a:rPr>
              <a:t>?</a:t>
            </a:r>
            <a:endParaRPr lang="zh-TW" altLang="zh-TW" sz="2800" b="1" i="1" dirty="0">
              <a:solidFill>
                <a:srgbClr val="002060"/>
              </a:solidFill>
            </a:endParaRPr>
          </a:p>
          <a:p>
            <a:pPr algn="l"/>
            <a:r>
              <a:rPr lang="zh-TW" altLang="zh-TW" sz="2800" b="1" dirty="0">
                <a:solidFill>
                  <a:schemeClr val="bg2"/>
                </a:solidFill>
              </a:rPr>
              <a:t>解決辦法</a:t>
            </a:r>
            <a:r>
              <a:rPr lang="en-US" altLang="zh-TW" sz="2800" b="1" dirty="0">
                <a:solidFill>
                  <a:schemeClr val="bg2"/>
                </a:solidFill>
              </a:rPr>
              <a:t> : </a:t>
            </a:r>
            <a:r>
              <a:rPr lang="zh-TW" altLang="zh-TW" sz="2800" b="1" dirty="0">
                <a:solidFill>
                  <a:schemeClr val="bg2"/>
                </a:solidFill>
              </a:rPr>
              <a:t>直接換成平均自己的色塊</a:t>
            </a:r>
            <a:r>
              <a:rPr lang="en-US" altLang="zh-TW" sz="2800" b="1" dirty="0">
                <a:solidFill>
                  <a:schemeClr val="bg2"/>
                </a:solidFill>
              </a:rPr>
              <a:t>(</a:t>
            </a:r>
            <a:r>
              <a:rPr lang="zh-TW" altLang="zh-TW" sz="2800" b="1" dirty="0">
                <a:solidFill>
                  <a:schemeClr val="bg2"/>
                </a:solidFill>
              </a:rPr>
              <a:t>老師建議</a:t>
            </a:r>
            <a:r>
              <a:rPr lang="en-US" altLang="zh-TW" sz="2800" b="1" dirty="0" smtClean="0">
                <a:solidFill>
                  <a:schemeClr val="bg2"/>
                </a:solidFill>
              </a:rPr>
              <a:t>)</a:t>
            </a:r>
            <a:endParaRPr lang="zh-TW" altLang="zh-TW" sz="2800" b="1" dirty="0">
              <a:solidFill>
                <a:schemeClr val="bg2"/>
              </a:solidFill>
            </a:endParaRPr>
          </a:p>
          <a:p>
            <a:pPr lvl="0" algn="l"/>
            <a:r>
              <a:rPr lang="en-US" altLang="zh-TW" sz="2800" b="1" i="1" dirty="0" smtClean="0">
                <a:solidFill>
                  <a:srgbClr val="002060"/>
                </a:solidFill>
              </a:rPr>
              <a:t>(3)   </a:t>
            </a:r>
            <a:r>
              <a:rPr lang="zh-TW" altLang="zh-TW" sz="2800" b="1" i="1" dirty="0" smtClean="0">
                <a:solidFill>
                  <a:srgbClr val="002060"/>
                </a:solidFill>
              </a:rPr>
              <a:t>介面</a:t>
            </a:r>
            <a:r>
              <a:rPr lang="zh-TW" altLang="zh-TW" sz="2800" b="1" i="1" dirty="0">
                <a:solidFill>
                  <a:srgbClr val="002060"/>
                </a:solidFill>
              </a:rPr>
              <a:t>太簡單</a:t>
            </a:r>
            <a:r>
              <a:rPr lang="en-US" altLang="zh-TW" sz="2800" b="1" i="1" dirty="0" smtClean="0">
                <a:solidFill>
                  <a:srgbClr val="002060"/>
                </a:solidFill>
              </a:rPr>
              <a:t>?</a:t>
            </a:r>
            <a:endParaRPr lang="zh-TW" altLang="zh-TW" sz="2800" b="1" i="1" dirty="0">
              <a:solidFill>
                <a:srgbClr val="002060"/>
              </a:solidFill>
            </a:endParaRPr>
          </a:p>
          <a:p>
            <a:pPr algn="l"/>
            <a:r>
              <a:rPr lang="zh-TW" altLang="zh-TW" sz="2800" b="1" dirty="0">
                <a:solidFill>
                  <a:schemeClr val="bg2"/>
                </a:solidFill>
              </a:rPr>
              <a:t>解決辦法</a:t>
            </a:r>
            <a:r>
              <a:rPr lang="en-US" altLang="zh-TW" sz="2800" b="1" dirty="0">
                <a:solidFill>
                  <a:schemeClr val="bg2"/>
                </a:solidFill>
              </a:rPr>
              <a:t> : </a:t>
            </a:r>
            <a:r>
              <a:rPr lang="zh-TW" altLang="zh-TW" sz="2800" b="1" dirty="0">
                <a:solidFill>
                  <a:schemeClr val="bg2"/>
                </a:solidFill>
              </a:rPr>
              <a:t>下次使用其他的</a:t>
            </a:r>
            <a:r>
              <a:rPr lang="en-US" altLang="zh-TW" sz="2800" b="1" dirty="0">
                <a:solidFill>
                  <a:schemeClr val="bg2"/>
                </a:solidFill>
              </a:rPr>
              <a:t>GUI</a:t>
            </a:r>
            <a:r>
              <a:rPr lang="zh-TW" altLang="zh-TW" sz="2800" b="1" dirty="0">
                <a:solidFill>
                  <a:schemeClr val="bg2"/>
                </a:solidFill>
              </a:rPr>
              <a:t>套件，並多做一些介面美化的動作</a:t>
            </a:r>
          </a:p>
          <a:p>
            <a:pPr algn="l"/>
            <a:endParaRPr lang="zh-TW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8107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參考文獻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858000" cy="685800"/>
          </a:xfrm>
        </p:spPr>
        <p:txBody>
          <a:bodyPr/>
          <a:lstStyle/>
          <a:p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Tkinter : </a:t>
            </a:r>
            <a:r>
              <a:rPr lang="zh-TW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https://en.wikipedia.org/wiki/Tkinter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TW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:</a:t>
            </a:r>
            <a:endParaRPr lang="en-US" altLang="zh-TW" b="1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r>
              <a:rPr lang="zh-TW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https://www.python.org/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TW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維基 : </a:t>
            </a:r>
            <a:r>
              <a:rPr lang="zh-TW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https://zh.wikipedia.org/zh-tw/Python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TW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圖片處理 : </a:t>
            </a:r>
            <a:r>
              <a:rPr lang="zh-TW" altLang="zh-TW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http://www.lai18.com/content/531798.html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1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1538" y="2381256"/>
            <a:ext cx="6705600" cy="1905000"/>
          </a:xfrm>
        </p:spPr>
        <p:txBody>
          <a:bodyPr/>
          <a:lstStyle/>
          <a:p>
            <a:r>
              <a:rPr lang="en-US" altLang="zh-TW" sz="11500" dirty="0" smtClean="0">
                <a:solidFill>
                  <a:srgbClr val="002060"/>
                </a:solidFill>
              </a:rPr>
              <a:t>THANK </a:t>
            </a:r>
            <a:r>
              <a:rPr lang="en-US" altLang="zh-TW" sz="11500" dirty="0" smtClean="0">
                <a:solidFill>
                  <a:srgbClr val="002060"/>
                </a:solidFill>
              </a:rPr>
              <a:t>YOU!</a:t>
            </a:r>
            <a:endParaRPr lang="zh-TW" altLang="en-US" sz="1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9632" y="476672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2060848"/>
            <a:ext cx="6858000" cy="685800"/>
          </a:xfrm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發想由來</a:t>
            </a:r>
            <a:endParaRPr lang="en-US" altLang="zh-TW" b="1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2. </a:t>
            </a:r>
            <a:r>
              <a:rPr lang="zh-TW" altLang="en-US" b="1" dirty="0" smtClean="0">
                <a:solidFill>
                  <a:schemeClr val="bg2"/>
                </a:solidFill>
              </a:rPr>
              <a:t>使用工具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3.</a:t>
            </a:r>
            <a:r>
              <a:rPr lang="zh-TW" altLang="en-US" b="1" dirty="0" smtClean="0">
                <a:solidFill>
                  <a:schemeClr val="bg2"/>
                </a:solidFill>
              </a:rPr>
              <a:t> 圖片效果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4. </a:t>
            </a:r>
            <a:r>
              <a:rPr lang="zh-TW" altLang="en-US" b="1" dirty="0" smtClean="0">
                <a:solidFill>
                  <a:schemeClr val="bg2"/>
                </a:solidFill>
              </a:rPr>
              <a:t>遇見問題及解決辦法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5. </a:t>
            </a:r>
            <a:r>
              <a:rPr lang="zh-TW" altLang="en-US" b="1" dirty="0" smtClean="0">
                <a:solidFill>
                  <a:schemeClr val="bg2"/>
                </a:solidFill>
              </a:rPr>
              <a:t>程式設計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6. </a:t>
            </a:r>
            <a:r>
              <a:rPr lang="zh-TW" altLang="en-US" b="1" dirty="0" smtClean="0">
                <a:solidFill>
                  <a:schemeClr val="bg2"/>
                </a:solidFill>
              </a:rPr>
              <a:t>操作過程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bg2"/>
                </a:solidFill>
              </a:rPr>
              <a:t>7. </a:t>
            </a:r>
            <a:r>
              <a:rPr lang="zh-TW" altLang="en-US" b="1" dirty="0" smtClean="0">
                <a:solidFill>
                  <a:schemeClr val="bg2"/>
                </a:solidFill>
              </a:rPr>
              <a:t>參考文獻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algn="l"/>
            <a:r>
              <a:rPr lang="en-US" altLang="zh-TW" b="1" u="sng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hlinkClick r:id="rId2"/>
              </a:rPr>
              <a:t> </a:t>
            </a:r>
            <a:endParaRPr lang="zh-TW" altLang="zh-TW" dirty="0">
              <a:solidFill>
                <a:srgbClr val="0070C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zh-TW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329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發想由來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1988840"/>
            <a:ext cx="6858000" cy="685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2348880"/>
            <a:ext cx="9144000" cy="2952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3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使用工具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2420888"/>
            <a:ext cx="6858000" cy="685800"/>
          </a:xfrm>
        </p:spPr>
        <p:txBody>
          <a:bodyPr/>
          <a:lstStyle/>
          <a:p>
            <a:pPr marL="514350" indent="-514350" algn="l">
              <a:buAutoNum type="arabicParenBoth"/>
            </a:pPr>
            <a:r>
              <a:rPr lang="en-US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3.4 </a:t>
            </a:r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IDLE</a:t>
            </a:r>
            <a:r>
              <a:rPr lang="zh-TW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編輯器</a:t>
            </a:r>
            <a:endParaRPr lang="en-US" altLang="zh-TW" b="1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zh-TW" b="1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2)PIL(Python 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Imaging Library</a:t>
            </a:r>
            <a:r>
              <a:rPr lang="en-US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/>
            <a:endParaRPr lang="en-US" altLang="zh-TW" b="1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TW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(3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Tkinter</a:t>
            </a:r>
            <a:r>
              <a:rPr lang="en-US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zh-TW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TW" b="1" dirty="0">
                <a:solidFill>
                  <a:srgbClr val="002060"/>
                </a:solidFill>
              </a:rPr>
              <a:t> GUL Maker - .pack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7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圖片效果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模糊化</a:t>
            </a:r>
            <a:r>
              <a:rPr lang="en-US" altLang="zh-TW" b="1" dirty="0" smtClean="0"/>
              <a:t> 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927066" cy="4456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5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620688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圖片效果 </a:t>
            </a:r>
            <a:r>
              <a:rPr lang="en-US" altLang="zh-TW" b="1" dirty="0" smtClean="0"/>
              <a:t>– </a:t>
            </a:r>
            <a:r>
              <a:rPr lang="zh-TW" altLang="en-US" b="1" dirty="0"/>
              <a:t>馬賽克</a:t>
            </a:r>
            <a:r>
              <a:rPr lang="zh-TW" altLang="en-US" b="1" dirty="0" smtClean="0"/>
              <a:t>化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940757" cy="4464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74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548680"/>
            <a:ext cx="6705600" cy="1905000"/>
          </a:xfrm>
        </p:spPr>
        <p:txBody>
          <a:bodyPr/>
          <a:lstStyle/>
          <a:p>
            <a:r>
              <a:rPr lang="zh-TW" altLang="en-US" b="1" dirty="0"/>
              <a:t>功能設計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8064896" cy="2016224"/>
          </a:xfrm>
        </p:spPr>
        <p:txBody>
          <a:bodyPr/>
          <a:lstStyle/>
          <a:p>
            <a:r>
              <a:rPr lang="zh-TW" altLang="zh-TW" sz="2800" b="1" dirty="0">
                <a:solidFill>
                  <a:srgbClr val="002060"/>
                </a:solidFill>
              </a:rPr>
              <a:t>瀏覽檔案目錄功能: </a:t>
            </a:r>
            <a:r>
              <a:rPr lang="zh-TW" altLang="zh-TW" sz="2800" b="1" dirty="0">
                <a:solidFill>
                  <a:schemeClr val="bg2"/>
                </a:solidFill>
              </a:rPr>
              <a:t>利用filedialog, 去新建一個小的tk視窗, 並可以瀏覽出以上四種類型的圖片檔案, 獲得檔案路徑</a:t>
            </a:r>
            <a:endParaRPr lang="zh-TW" altLang="en-US" sz="2800" b="1" dirty="0">
              <a:solidFill>
                <a:schemeClr val="bg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18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36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679" y="0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功能設計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521" y="4745001"/>
            <a:ext cx="6858000" cy="685800"/>
          </a:xfrm>
        </p:spPr>
        <p:txBody>
          <a:bodyPr/>
          <a:lstStyle/>
          <a:p>
            <a:r>
              <a:rPr lang="zh-TW" altLang="zh-TW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模糊化功能: </a:t>
            </a:r>
            <a:r>
              <a:rPr lang="zh-TW" altLang="zh-TW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用PIL套件裡的BLUR過濾器, 此FILTER設定20倍, 造成有類似馬賽克模糊的效果, 並同時顯示原圖與處理過後的圖片, 並自動儲存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TW" altLang="zh-TW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3042" cy="3384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82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-315416"/>
            <a:ext cx="6705600" cy="1905000"/>
          </a:xfrm>
        </p:spPr>
        <p:txBody>
          <a:bodyPr/>
          <a:lstStyle/>
          <a:p>
            <a:r>
              <a:rPr lang="zh-TW" altLang="en-US" b="1" dirty="0" smtClean="0"/>
              <a:t>功能設計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5085184"/>
            <a:ext cx="6858000" cy="685800"/>
          </a:xfrm>
        </p:spPr>
        <p:txBody>
          <a:bodyPr/>
          <a:lstStyle/>
          <a:p>
            <a:r>
              <a:rPr lang="zh-TW" altLang="zh-TW" sz="2400" b="1" dirty="0">
                <a:solidFill>
                  <a:srgbClr val="002060"/>
                </a:solidFill>
              </a:rPr>
              <a:t>方格馬賽克效果: </a:t>
            </a:r>
            <a:r>
              <a:rPr lang="zh-TW" altLang="zh-TW" sz="2400" b="1" dirty="0">
                <a:solidFill>
                  <a:schemeClr val="bg2"/>
                </a:solidFill>
              </a:rPr>
              <a:t>先將自己圖片平均顏色, 再將分割為數個方格, 一個一個用FOR迴圈.paste貼上, 已得到方格的馬賽克效果, 也是同時顯示處理前後圖片, 並自動儲存 </a:t>
            </a:r>
            <a:endParaRPr lang="zh-TW" altLang="en-US" sz="2400" b="1" dirty="0">
              <a:solidFill>
                <a:schemeClr val="bg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374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0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gital blue design template">
  <a:themeElements>
    <a:clrScheme name="Office 佈景主題 5">
      <a:dk1>
        <a:srgbClr val="336699"/>
      </a:dk1>
      <a:lt1>
        <a:srgbClr val="EBF1F7"/>
      </a:lt1>
      <a:dk2>
        <a:srgbClr val="5F5F5F"/>
      </a:dk2>
      <a:lt2>
        <a:srgbClr val="005A58"/>
      </a:lt2>
      <a:accent1>
        <a:srgbClr val="B2C7D6"/>
      </a:accent1>
      <a:accent2>
        <a:srgbClr val="698CCB"/>
      </a:accent2>
      <a:accent3>
        <a:srgbClr val="F3F7FA"/>
      </a:accent3>
      <a:accent4>
        <a:srgbClr val="2A5682"/>
      </a:accent4>
      <a:accent5>
        <a:srgbClr val="D5E0E8"/>
      </a:accent5>
      <a:accent6>
        <a:srgbClr val="5E7EB8"/>
      </a:accent6>
      <a:hlink>
        <a:srgbClr val="DFEFFF"/>
      </a:hlink>
      <a:folHlink>
        <a:srgbClr val="003399"/>
      </a:folHlink>
    </a:clrScheme>
    <a:fontScheme name="Office 佈景主題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6699"/>
        </a:dk1>
        <a:lt1>
          <a:srgbClr val="FFFFFF"/>
        </a:lt1>
        <a:dk2>
          <a:srgbClr val="000000"/>
        </a:dk2>
        <a:lt2>
          <a:srgbClr val="808080"/>
        </a:lt2>
        <a:accent1>
          <a:srgbClr val="B1CFE7"/>
        </a:accent1>
        <a:accent2>
          <a:srgbClr val="CCCCFF"/>
        </a:accent2>
        <a:accent3>
          <a:srgbClr val="FFFFFF"/>
        </a:accent3>
        <a:accent4>
          <a:srgbClr val="005682"/>
        </a:accent4>
        <a:accent5>
          <a:srgbClr val="D5E4F1"/>
        </a:accent5>
        <a:accent6>
          <a:srgbClr val="B9B9E7"/>
        </a:accent6>
        <a:hlink>
          <a:srgbClr val="4274BE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3366"/>
        </a:dk1>
        <a:lt1>
          <a:srgbClr val="DEF6F1"/>
        </a:lt1>
        <a:dk2>
          <a:srgbClr val="003366"/>
        </a:dk2>
        <a:lt2>
          <a:srgbClr val="969696"/>
        </a:lt2>
        <a:accent1>
          <a:srgbClr val="FFFFFF"/>
        </a:accent1>
        <a:accent2>
          <a:srgbClr val="9CCAF0"/>
        </a:accent2>
        <a:accent3>
          <a:srgbClr val="ECFAF7"/>
        </a:accent3>
        <a:accent4>
          <a:srgbClr val="002A56"/>
        </a:accent4>
        <a:accent5>
          <a:srgbClr val="FFFFFF"/>
        </a:accent5>
        <a:accent6>
          <a:srgbClr val="8DB7D9"/>
        </a:accent6>
        <a:hlink>
          <a:srgbClr val="0066CC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3366"/>
        </a:dk1>
        <a:lt1>
          <a:srgbClr val="FFFFD9"/>
        </a:lt1>
        <a:dk2>
          <a:srgbClr val="336699"/>
        </a:dk2>
        <a:lt2>
          <a:srgbClr val="777777"/>
        </a:lt2>
        <a:accent1>
          <a:srgbClr val="ECF9FE"/>
        </a:accent1>
        <a:accent2>
          <a:srgbClr val="2569A7"/>
        </a:accent2>
        <a:accent3>
          <a:srgbClr val="FFFFE9"/>
        </a:accent3>
        <a:accent4>
          <a:srgbClr val="002A56"/>
        </a:accent4>
        <a:accent5>
          <a:srgbClr val="F4FBFE"/>
        </a:accent5>
        <a:accent6>
          <a:srgbClr val="205E97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336699"/>
        </a:dk1>
        <a:lt1>
          <a:srgbClr val="EBF1F7"/>
        </a:lt1>
        <a:dk2>
          <a:srgbClr val="5F5F5F"/>
        </a:dk2>
        <a:lt2>
          <a:srgbClr val="005A58"/>
        </a:lt2>
        <a:accent1>
          <a:srgbClr val="B2C7D6"/>
        </a:accent1>
        <a:accent2>
          <a:srgbClr val="698CCB"/>
        </a:accent2>
        <a:accent3>
          <a:srgbClr val="F3F7FA"/>
        </a:accent3>
        <a:accent4>
          <a:srgbClr val="2A5682"/>
        </a:accent4>
        <a:accent5>
          <a:srgbClr val="D5E0E8"/>
        </a:accent5>
        <a:accent6>
          <a:srgbClr val="5E7EB8"/>
        </a:accent6>
        <a:hlink>
          <a:srgbClr val="DFEFF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5A58"/>
        </a:dk1>
        <a:lt1>
          <a:srgbClr val="006699"/>
        </a:lt1>
        <a:dk2>
          <a:srgbClr val="0058B8"/>
        </a:dk2>
        <a:lt2>
          <a:srgbClr val="336699"/>
        </a:lt2>
        <a:accent1>
          <a:srgbClr val="98BED8"/>
        </a:accent1>
        <a:accent2>
          <a:srgbClr val="6D6FC7"/>
        </a:accent2>
        <a:accent3>
          <a:srgbClr val="AAB4D8"/>
        </a:accent3>
        <a:accent4>
          <a:srgbClr val="005682"/>
        </a:accent4>
        <a:accent5>
          <a:srgbClr val="CADBE9"/>
        </a:accent5>
        <a:accent6>
          <a:srgbClr val="6264B4"/>
        </a:accent6>
        <a:hlink>
          <a:srgbClr val="CCECFF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336699"/>
        </a:dk1>
        <a:lt1>
          <a:srgbClr val="C0C0C0"/>
        </a:lt1>
        <a:dk2>
          <a:srgbClr val="49718D"/>
        </a:dk2>
        <a:lt2>
          <a:srgbClr val="5C1F00"/>
        </a:lt2>
        <a:accent1>
          <a:srgbClr val="DDDDDD"/>
        </a:accent1>
        <a:accent2>
          <a:srgbClr val="BE7960"/>
        </a:accent2>
        <a:accent3>
          <a:srgbClr val="DCDCDC"/>
        </a:accent3>
        <a:accent4>
          <a:srgbClr val="2A5682"/>
        </a:accent4>
        <a:accent5>
          <a:srgbClr val="EBEBEB"/>
        </a:accent5>
        <a:accent6>
          <a:srgbClr val="AC6D56"/>
        </a:accent6>
        <a:hlink>
          <a:srgbClr val="65A0BD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8">
        <a:dk1>
          <a:srgbClr val="336699"/>
        </a:dk1>
        <a:lt1>
          <a:srgbClr val="0099CC"/>
        </a:lt1>
        <a:dk2>
          <a:srgbClr val="000066"/>
        </a:dk2>
        <a:lt2>
          <a:srgbClr val="336699"/>
        </a:lt2>
        <a:accent1>
          <a:srgbClr val="336699"/>
        </a:accent1>
        <a:accent2>
          <a:srgbClr val="DDDDDD"/>
        </a:accent2>
        <a:accent3>
          <a:srgbClr val="AAAAB8"/>
        </a:accent3>
        <a:accent4>
          <a:srgbClr val="0082AE"/>
        </a:accent4>
        <a:accent5>
          <a:srgbClr val="ADB8CA"/>
        </a:accent5>
        <a:accent6>
          <a:srgbClr val="C8C8C8"/>
        </a:accent6>
        <a:hlink>
          <a:srgbClr val="7AC3EC"/>
        </a:hlink>
        <a:folHlink>
          <a:srgbClr val="D7E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9">
        <a:dk1>
          <a:srgbClr val="2846A4"/>
        </a:dk1>
        <a:lt1>
          <a:srgbClr val="566272"/>
        </a:lt1>
        <a:dk2>
          <a:srgbClr val="004B70"/>
        </a:dk2>
        <a:lt2>
          <a:srgbClr val="777777"/>
        </a:lt2>
        <a:accent1>
          <a:srgbClr val="9CA5AA"/>
        </a:accent1>
        <a:accent2>
          <a:srgbClr val="88B2D2"/>
        </a:accent2>
        <a:accent3>
          <a:srgbClr val="B4B7BC"/>
        </a:accent3>
        <a:accent4>
          <a:srgbClr val="213A8B"/>
        </a:accent4>
        <a:accent5>
          <a:srgbClr val="CBCFD2"/>
        </a:accent5>
        <a:accent6>
          <a:srgbClr val="7BA1BE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10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B7D6E7"/>
        </a:accent1>
        <a:accent2>
          <a:srgbClr val="24446A"/>
        </a:accent2>
        <a:accent3>
          <a:srgbClr val="FFFFFF"/>
        </a:accent3>
        <a:accent4>
          <a:srgbClr val="002A56"/>
        </a:accent4>
        <a:accent5>
          <a:srgbClr val="D8E8F1"/>
        </a:accent5>
        <a:accent6>
          <a:srgbClr val="203D5F"/>
        </a:accent6>
        <a:hlink>
          <a:srgbClr val="518FB1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11">
        <a:dk1>
          <a:srgbClr val="336699"/>
        </a:dk1>
        <a:lt1>
          <a:srgbClr val="FFFFFF"/>
        </a:lt1>
        <a:dk2>
          <a:srgbClr val="003399"/>
        </a:dk2>
        <a:lt2>
          <a:srgbClr val="969696"/>
        </a:lt2>
        <a:accent1>
          <a:srgbClr val="CCECFF"/>
        </a:accent1>
        <a:accent2>
          <a:srgbClr val="6A90BA"/>
        </a:accent2>
        <a:accent3>
          <a:srgbClr val="FFFFFF"/>
        </a:accent3>
        <a:accent4>
          <a:srgbClr val="2A5682"/>
        </a:accent4>
        <a:accent5>
          <a:srgbClr val="E2F4FF"/>
        </a:accent5>
        <a:accent6>
          <a:srgbClr val="5F82A8"/>
        </a:accent6>
        <a:hlink>
          <a:srgbClr val="CC33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12">
        <a:dk1>
          <a:srgbClr val="4D4D4D"/>
        </a:dk1>
        <a:lt1>
          <a:srgbClr val="666699"/>
        </a:lt1>
        <a:dk2>
          <a:srgbClr val="36587E"/>
        </a:dk2>
        <a:lt2>
          <a:srgbClr val="3E3E5C"/>
        </a:lt2>
        <a:accent1>
          <a:srgbClr val="90AFCC"/>
        </a:accent1>
        <a:accent2>
          <a:srgbClr val="2170AB"/>
        </a:accent2>
        <a:accent3>
          <a:srgbClr val="B8B8CA"/>
        </a:accent3>
        <a:accent4>
          <a:srgbClr val="404040"/>
        </a:accent4>
        <a:accent5>
          <a:srgbClr val="C6D4E2"/>
        </a:accent5>
        <a:accent6>
          <a:srgbClr val="1D659B"/>
        </a:accent6>
        <a:hlink>
          <a:srgbClr val="A8CCF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13">
        <a:dk1>
          <a:srgbClr val="2D5C8B"/>
        </a:dk1>
        <a:lt1>
          <a:srgbClr val="E0EAF4"/>
        </a:lt1>
        <a:dk2>
          <a:srgbClr val="35648B"/>
        </a:dk2>
        <a:lt2>
          <a:srgbClr val="2D2015"/>
        </a:lt2>
        <a:accent1>
          <a:srgbClr val="92A4B0"/>
        </a:accent1>
        <a:accent2>
          <a:srgbClr val="8F5F2F"/>
        </a:accent2>
        <a:accent3>
          <a:srgbClr val="EDF3F8"/>
        </a:accent3>
        <a:accent4>
          <a:srgbClr val="254D76"/>
        </a:accent4>
        <a:accent5>
          <a:srgbClr val="C7CFD4"/>
        </a:accent5>
        <a:accent6>
          <a:srgbClr val="81552A"/>
        </a:accent6>
        <a:hlink>
          <a:srgbClr val="EADF7A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design template</Template>
  <TotalTime>65</TotalTime>
  <Words>278</Words>
  <Application>Microsoft Office PowerPoint</Application>
  <PresentationFormat>如螢幕大小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Digital blue design template</vt:lpstr>
      <vt:lpstr>影像處理期末報告</vt:lpstr>
      <vt:lpstr>目錄</vt:lpstr>
      <vt:lpstr>發想由來</vt:lpstr>
      <vt:lpstr>使用工具</vt:lpstr>
      <vt:lpstr>圖片效果 – 模糊化 </vt:lpstr>
      <vt:lpstr>圖片效果 – 馬賽克化 </vt:lpstr>
      <vt:lpstr>功能設計</vt:lpstr>
      <vt:lpstr>功能設計</vt:lpstr>
      <vt:lpstr>功能設計</vt:lpstr>
      <vt:lpstr>操作說明與效果顯示</vt:lpstr>
      <vt:lpstr>遇見的問題及解決辦法</vt:lpstr>
      <vt:lpstr>參考文獻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影像處理期末報告</dc:title>
  <dc:creator>Liu Meng Chieh</dc:creator>
  <cp:lastModifiedBy>bbs</cp:lastModifiedBy>
  <cp:revision>10</cp:revision>
  <cp:lastPrinted>1601-01-01T00:00:00Z</cp:lastPrinted>
  <dcterms:created xsi:type="dcterms:W3CDTF">2016-06-14T17:07:49Z</dcterms:created>
  <dcterms:modified xsi:type="dcterms:W3CDTF">2016-06-15T17:08:34Z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TC010721341028</vt:lpwstr>
  </property>
</Properties>
</file>