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B Garamon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BGaramond-regular.fntdata"/><Relationship Id="rId21" Type="http://schemas.openxmlformats.org/officeDocument/2006/relationships/slide" Target="slides/slide16.xml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0766137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076613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Yuan - </a:t>
            </a:r>
            <a:r>
              <a:rPr lang="en-GB"/>
              <a:t>There are only 2 Types which have significant difference between AWAY and OFF games!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1e3bf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1e3bf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0766137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b0766137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Miguel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We used gmaps to plug in crime locations based on the lat &amp; lon columns from the crimes reported data set for each day in August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We also defined stadium locations with latitude and longitude for each of the Manchester stadiums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This short clip goes over the entire month of August and shows a heatmap for approximate location of crime reports</a:t>
            </a:r>
            <a:br>
              <a:rPr lang="en-GB"/>
            </a:br>
            <a:r>
              <a:rPr lang="en-GB"/>
              <a:t>- Notice how crimes are lower in close proximity to the stadium, very likely due to high security around the stadium radius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0766137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0766137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Miguel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For this section we reformatted the timestamp on the Manchester crime data set with a function called: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pd.to_datetime(df['CrimeTS']).dt.time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pd.to_datetime(df['CrimeTS']).dt.hour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To format the date as Y/M/D and the hours as H:M:S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For each of the dates when a homegame happened in Manchester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 grouped the crime reports by hour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Then we did a count for the amount of crimes reported by hour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During this game: 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Manchester United played against </a:t>
            </a:r>
            <a:r>
              <a:rPr lang="en-GB" sz="1050">
                <a:highlight>
                  <a:srgbClr val="FFFFFF"/>
                </a:highlight>
              </a:rPr>
              <a:t>Leicester at 8 PM.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MU won 2 - 1. 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The highest amount of crimes reported this day were around 10am 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During the game crime reports started going up, dropped around halftime, and went back up after the game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This was a trend for all of the home games, crime decreased around half-time, but it picked up after the game ended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0766137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076613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Miguel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Manchester City played against </a:t>
            </a:r>
            <a:r>
              <a:rPr lang="en-GB" sz="1050">
                <a:highlight>
                  <a:srgbClr val="FFFFFF"/>
                </a:highlight>
              </a:rPr>
              <a:t>Huddersfield at 1 PM.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They won 6 - 1.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highlight>
                  <a:srgbClr val="FFFFFF"/>
                </a:highlight>
              </a:rPr>
              <a:t>Limitations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We only had crime data for August 2018, which is the first month of the 2018/2019 EPL season. 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There are only five game days (3 home, 3 away and 1 overlap) in Manchester in August 2018, So we have limited data for our statistical analysis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8/27 is also a national holiday in England. And we can not rule out that the activities on national holiday also affected the crime rate on that day.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The hourly data depends on the time when crime were reported, not really the same time that crime occurred.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We have not compared our data with the data from other cities, since we didn’t have other crime data available for other cities. </a:t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0766137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0766137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Miguel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Manchester City played against </a:t>
            </a:r>
            <a:r>
              <a:rPr lang="en-GB" sz="1050">
                <a:highlight>
                  <a:srgbClr val="FFFFFF"/>
                </a:highlight>
              </a:rPr>
              <a:t>Tottenham at 8 PM.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They lost 0 - 3.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Violence and sexual offenses remain the same after the game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Burglary increases after the game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-GB" sz="1050">
                <a:highlight>
                  <a:srgbClr val="FFFFFF"/>
                </a:highlight>
              </a:rPr>
              <a:t>Other theft also increases after the game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highlight>
                  <a:srgbClr val="FFFFFF"/>
                </a:highlight>
              </a:rPr>
              <a:t>Conclusion is play more soccer, our hypothesis was partially true, crimes are lower DURING soccer games, in the locations where the soccer games are being played. </a:t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1c5562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1c5562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b1c5562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b1c5562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 had to cleanup and convert one of those from mysql to csv to be able to work, Jimmy helped 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Next Nick is going to show us some of the code and the cleanup process that we went through with these data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0766137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0766137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slide - raw data contains 380 rows. We renamed columns, sorted values and merged dataframes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slide - the final result of cleaning and manipulation with data. First data shows all games in August </a:t>
            </a:r>
            <a:r>
              <a:rPr lang="en-GB"/>
              <a:t>happened in Manchester and the second data shows all games in August happened away of Manchester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slide - raw data </a:t>
            </a:r>
            <a:r>
              <a:rPr lang="en-GB"/>
              <a:t>contains</a:t>
            </a:r>
            <a:r>
              <a:rPr lang="en-GB"/>
              <a:t> more than 5000 rows. This data provides all crimes happened in August in Manchester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slide - manipulation with data (used function .to_datetime to date, time and hour </a:t>
            </a:r>
            <a:r>
              <a:rPr lang="en-GB"/>
              <a:t>separately</a:t>
            </a:r>
            <a:r>
              <a:rPr lang="en-GB"/>
              <a:t> for easier work)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0766137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0766137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mc_…. - Manchester Crime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</a:t>
            </a:r>
            <a:r>
              <a:rPr lang="en-GB"/>
              <a:t>particular</a:t>
            </a:r>
            <a:r>
              <a:rPr lang="en-GB"/>
              <a:t> slide shows coding process when we merge datas to collect total crimes in home, away and off games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(Yuan used .concat (allows to merge more then 2), we could use .merge 1 and 2nd and then 1+2 and 3)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0766137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0766137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Slide 3 - statistical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checked is it any significant </a:t>
            </a:r>
            <a:r>
              <a:rPr lang="en-GB"/>
              <a:t>difference</a:t>
            </a:r>
            <a:r>
              <a:rPr lang="en-GB"/>
              <a:t> between all 3 datas, pvalue is 0.04929, so we need to find which one exactly were significant.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used ttest for that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076613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076613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Nick - First </a:t>
            </a:r>
            <a:r>
              <a:rPr lang="en-GB"/>
              <a:t>basic</a:t>
            </a:r>
            <a:r>
              <a:rPr lang="en-GB"/>
              <a:t> graph shows amount of crimes for each day in August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076613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076613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Nick - Visualization of significant difference between home and off game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0766137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0766137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Yuan -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076613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076613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Yuan - There are only 4 Types which have </a:t>
            </a:r>
            <a:r>
              <a:rPr lang="en-GB"/>
              <a:t>significant</a:t>
            </a:r>
            <a:r>
              <a:rPr lang="en-GB"/>
              <a:t> difference between HOME and OFF games!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vCoFQdmMFy4xJ_4otfNHcBuW7hwHahrs/view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105350" y="496300"/>
            <a:ext cx="69333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Analysis of crime data in Manchester (UK) and correlation with EPL games in August 2018. 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1950" y="3527750"/>
            <a:ext cx="2514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Yuan-Hung Chien</a:t>
            </a:r>
            <a:endParaRPr b="1"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Mykyta Yarovoi</a:t>
            </a:r>
            <a:endParaRPr b="1"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Miguel Lopez Palacio</a:t>
            </a:r>
            <a:endParaRPr b="1"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50" y="2772050"/>
            <a:ext cx="2113741" cy="186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599" y="2772049"/>
            <a:ext cx="3312825" cy="18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282350"/>
            <a:ext cx="91440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Crimes Reported Around the Stadium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525" y="1493450"/>
            <a:ext cx="20574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350" y="1493450"/>
            <a:ext cx="24003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50325" y="14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EB Garamond"/>
                <a:ea typeface="EB Garamond"/>
                <a:cs typeface="EB Garamond"/>
                <a:sym typeface="EB Garamond"/>
              </a:rPr>
              <a:t>Crimes around the center of the city</a:t>
            </a:r>
            <a:endParaRPr b="1" sz="3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063" y="842000"/>
            <a:ext cx="3935775" cy="39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0" y="282350"/>
            <a:ext cx="91440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Crimes by Day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0" name="Google Shape;130;p24" title="Crime Locations - Manchester 201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875" y="1259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75" y="1723800"/>
            <a:ext cx="8269326" cy="2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7367216" y="2814795"/>
            <a:ext cx="563400" cy="1473000"/>
          </a:xfrm>
          <a:prstGeom prst="rect">
            <a:avLst/>
          </a:prstGeom>
          <a:solidFill>
            <a:srgbClr val="CC0000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0" y="282350"/>
            <a:ext cx="91440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Crimes by Hour -  First Home Game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(08/10/2018)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 flipH="1" rot="-5400000">
            <a:off x="-1055000" y="2962800"/>
            <a:ext cx="2781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Count of Crimes</a:t>
            </a:r>
            <a:endParaRPr b="1" sz="1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46950" y="4562250"/>
            <a:ext cx="8050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Hour of Day</a:t>
            </a:r>
            <a:endParaRPr b="1" sz="1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63" y="1799575"/>
            <a:ext cx="8035676" cy="27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5099632" y="2862100"/>
            <a:ext cx="563400" cy="1473000"/>
          </a:xfrm>
          <a:prstGeom prst="rect">
            <a:avLst/>
          </a:prstGeom>
          <a:solidFill>
            <a:srgbClr val="CC0000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282350"/>
            <a:ext cx="91440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Crimes by Hour -  Second Home Game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(08/19/2018)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 flipH="1" rot="-5400000">
            <a:off x="-1055000" y="3020582"/>
            <a:ext cx="2781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Count of Crimes</a:t>
            </a:r>
            <a:endParaRPr b="1" sz="1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546950" y="4562250"/>
            <a:ext cx="8050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Hour of Day</a:t>
            </a:r>
            <a:endParaRPr b="1" sz="1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50" y="1747900"/>
            <a:ext cx="8050123" cy="2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7237228" y="2846207"/>
            <a:ext cx="563400" cy="1473000"/>
          </a:xfrm>
          <a:prstGeom prst="rect">
            <a:avLst/>
          </a:prstGeom>
          <a:solidFill>
            <a:srgbClr val="CC0000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0" y="282350"/>
            <a:ext cx="91440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Crimes by Hour -  Third Home Game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(08/27/2018)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 flipH="1" rot="-5400000">
            <a:off x="-1055000" y="2944382"/>
            <a:ext cx="2781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Count of Crimes</a:t>
            </a:r>
            <a:endParaRPr b="1" sz="1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546950" y="4562250"/>
            <a:ext cx="8050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Hour of Day</a:t>
            </a:r>
            <a:endParaRPr b="1" sz="12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0" y="282350"/>
            <a:ext cx="91440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Conclusion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105350" y="1310425"/>
            <a:ext cx="6933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 Our theory:</a:t>
            </a:r>
            <a:endParaRPr b="1" sz="2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Crimes in Manchester are lower during EPL soccer games. 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 Findings:</a:t>
            </a:r>
            <a:endParaRPr b="1" sz="2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Partially true, crimes are lower during soccer games but only on the cities were the game is being played. </a:t>
            </a:r>
            <a:endParaRPr b="1" sz="2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105350" y="107425"/>
            <a:ext cx="6933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The Project</a:t>
            </a:r>
            <a:endParaRPr b="1"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105350" y="841975"/>
            <a:ext cx="6933300" cy="3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• What did we research?</a:t>
            </a:r>
            <a:endParaRPr b="1"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Our project compares the correlation of crimes during August 2018 and soccer games played. </a:t>
            </a:r>
            <a:endParaRPr b="1"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 Our theory:</a:t>
            </a:r>
            <a:endParaRPr b="1" sz="2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Crimes in Manchester are lower during EPL soccer games. </a:t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 The data:</a:t>
            </a:r>
            <a:endParaRPr b="1" sz="2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We found 2 datasets in Kaggle (Manchester Crimes, and EPL 2018 season games) </a:t>
            </a:r>
            <a:endParaRPr b="1"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25375" y="0"/>
            <a:ext cx="6933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Example Code</a:t>
            </a:r>
            <a:r>
              <a:rPr b="1" lang="en-GB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- Dataset Cleanup</a:t>
            </a:r>
            <a:endParaRPr b="1"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50" y="788499"/>
            <a:ext cx="5140725" cy="18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550" y="179426"/>
            <a:ext cx="3182301" cy="28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950" y="3113700"/>
            <a:ext cx="4098800" cy="107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8275" y="3147376"/>
            <a:ext cx="3909571" cy="180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52600" y="63575"/>
            <a:ext cx="80388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Example Code</a:t>
            </a:r>
            <a:r>
              <a:rPr b="1" lang="en-GB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- Combine Data Based on Dates</a:t>
            </a:r>
            <a:endParaRPr b="1"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87" y="664475"/>
            <a:ext cx="6625426" cy="43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848850" y="152400"/>
            <a:ext cx="74463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Example Code</a:t>
            </a:r>
            <a:r>
              <a:rPr b="1" lang="en-GB" sz="30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 - Significance</a:t>
            </a:r>
            <a:endParaRPr b="1" sz="30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050" y="785300"/>
            <a:ext cx="6025901" cy="40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03325"/>
            <a:ext cx="8839200" cy="29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105350" y="386950"/>
            <a:ext cx="69333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Daily Crime Counts - August 2018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184675" y="1523825"/>
            <a:ext cx="2982600" cy="2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0949" y="1208750"/>
            <a:ext cx="3102100" cy="33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3502171" y="1261839"/>
            <a:ext cx="2610600" cy="26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1105350" y="383450"/>
            <a:ext cx="69333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Avg Crimes Reported by Day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0" y="282350"/>
            <a:ext cx="91440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Avg </a:t>
            </a: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Crimes Types 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00" y="1060975"/>
            <a:ext cx="7810225" cy="390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400" y="798475"/>
            <a:ext cx="3747599" cy="41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51800" y="58325"/>
            <a:ext cx="88404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Avg Crimes Reported by Type - Home Games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