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slides/slide56.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7.xml" ContentType="application/vnd.openxmlformats-officedocument.presentationml.slide+xml"/>
  <Override PartName="/ppt/slides/slide53.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45.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8.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44.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handoutMasterIdLst>
    <p:handoutMasterId r:id="rId77"/>
  </p:handoutMasterIdLst>
  <p:sldIdLst>
    <p:sldId id="285" r:id="rId2"/>
    <p:sldId id="306" r:id="rId3"/>
    <p:sldId id="307" r:id="rId4"/>
    <p:sldId id="308" r:id="rId5"/>
    <p:sldId id="257" r:id="rId6"/>
    <p:sldId id="258" r:id="rId7"/>
    <p:sldId id="314" r:id="rId8"/>
    <p:sldId id="716" r:id="rId9"/>
    <p:sldId id="326" r:id="rId10"/>
    <p:sldId id="312" r:id="rId11"/>
    <p:sldId id="507" r:id="rId12"/>
    <p:sldId id="508" r:id="rId13"/>
    <p:sldId id="509" r:id="rId14"/>
    <p:sldId id="511" r:id="rId15"/>
    <p:sldId id="512" r:id="rId16"/>
    <p:sldId id="513" r:id="rId17"/>
    <p:sldId id="787" r:id="rId18"/>
    <p:sldId id="514" r:id="rId19"/>
    <p:sldId id="526" r:id="rId20"/>
    <p:sldId id="558" r:id="rId21"/>
    <p:sldId id="559" r:id="rId22"/>
    <p:sldId id="564" r:id="rId23"/>
    <p:sldId id="565" r:id="rId24"/>
    <p:sldId id="515" r:id="rId25"/>
    <p:sldId id="518" r:id="rId26"/>
    <p:sldId id="566" r:id="rId27"/>
    <p:sldId id="568" r:id="rId28"/>
    <p:sldId id="569" r:id="rId29"/>
    <p:sldId id="523" r:id="rId30"/>
    <p:sldId id="567" r:id="rId31"/>
    <p:sldId id="570" r:id="rId32"/>
    <p:sldId id="571" r:id="rId33"/>
    <p:sldId id="524" r:id="rId34"/>
    <p:sldId id="572" r:id="rId35"/>
    <p:sldId id="574" r:id="rId36"/>
    <p:sldId id="575" r:id="rId37"/>
    <p:sldId id="576" r:id="rId38"/>
    <p:sldId id="525" r:id="rId39"/>
    <p:sldId id="560" r:id="rId40"/>
    <p:sldId id="527" r:id="rId41"/>
    <p:sldId id="522" r:id="rId42"/>
    <p:sldId id="577" r:id="rId43"/>
    <p:sldId id="578" r:id="rId44"/>
    <p:sldId id="579" r:id="rId45"/>
    <p:sldId id="580" r:id="rId46"/>
    <p:sldId id="581" r:id="rId47"/>
    <p:sldId id="582" r:id="rId48"/>
    <p:sldId id="529" r:id="rId49"/>
    <p:sldId id="531" r:id="rId50"/>
    <p:sldId id="530" r:id="rId51"/>
    <p:sldId id="532" r:id="rId52"/>
    <p:sldId id="528" r:id="rId53"/>
    <p:sldId id="551" r:id="rId54"/>
    <p:sldId id="533" r:id="rId55"/>
    <p:sldId id="541" r:id="rId56"/>
    <p:sldId id="537" r:id="rId57"/>
    <p:sldId id="535" r:id="rId58"/>
    <p:sldId id="782" r:id="rId59"/>
    <p:sldId id="639" r:id="rId60"/>
    <p:sldId id="640" r:id="rId61"/>
    <p:sldId id="641" r:id="rId62"/>
    <p:sldId id="788" r:id="rId63"/>
    <p:sldId id="542" r:id="rId64"/>
    <p:sldId id="719" r:id="rId65"/>
    <p:sldId id="543" r:id="rId66"/>
    <p:sldId id="544" r:id="rId67"/>
    <p:sldId id="545" r:id="rId68"/>
    <p:sldId id="546" r:id="rId69"/>
    <p:sldId id="547" r:id="rId70"/>
    <p:sldId id="539" r:id="rId71"/>
    <p:sldId id="540" r:id="rId72"/>
    <p:sldId id="548" r:id="rId73"/>
    <p:sldId id="549" r:id="rId74"/>
    <p:sldId id="557" r:id="rId75"/>
  </p:sldIdLst>
  <p:sldSz cx="12192000" cy="6858000"/>
  <p:notesSz cx="6858000" cy="9144000"/>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0. GIỚI THIỆU" id="{1E6488F7-C9BD-4BD1-9651-8257B458F83D}">
          <p14:sldIdLst>
            <p14:sldId id="285"/>
            <p14:sldId id="306"/>
            <p14:sldId id="307"/>
            <p14:sldId id="308"/>
            <p14:sldId id="257"/>
          </p14:sldIdLst>
        </p14:section>
        <p14:section name="01. TÍNH TOÁN TRÊN TRƯỜNG SỐ LỚN Fq" id="{12B5E169-F887-422F-BBBD-513924204899}">
          <p14:sldIdLst>
            <p14:sldId id="258"/>
            <p14:sldId id="314"/>
            <p14:sldId id="716"/>
            <p14:sldId id="326"/>
            <p14:sldId id="312"/>
            <p14:sldId id="507"/>
            <p14:sldId id="508"/>
            <p14:sldId id="509"/>
            <p14:sldId id="511"/>
            <p14:sldId id="512"/>
            <p14:sldId id="513"/>
            <p14:sldId id="787"/>
            <p14:sldId id="514"/>
            <p14:sldId id="526"/>
            <p14:sldId id="558"/>
            <p14:sldId id="559"/>
            <p14:sldId id="564"/>
            <p14:sldId id="565"/>
            <p14:sldId id="515"/>
            <p14:sldId id="518"/>
            <p14:sldId id="566"/>
            <p14:sldId id="568"/>
            <p14:sldId id="569"/>
            <p14:sldId id="523"/>
            <p14:sldId id="567"/>
            <p14:sldId id="570"/>
            <p14:sldId id="571"/>
            <p14:sldId id="524"/>
            <p14:sldId id="572"/>
            <p14:sldId id="574"/>
            <p14:sldId id="575"/>
            <p14:sldId id="576"/>
            <p14:sldId id="525"/>
            <p14:sldId id="560"/>
            <p14:sldId id="527"/>
            <p14:sldId id="522"/>
            <p14:sldId id="577"/>
            <p14:sldId id="578"/>
            <p14:sldId id="579"/>
            <p14:sldId id="580"/>
            <p14:sldId id="581"/>
            <p14:sldId id="582"/>
            <p14:sldId id="529"/>
            <p14:sldId id="531"/>
            <p14:sldId id="530"/>
            <p14:sldId id="532"/>
            <p14:sldId id="528"/>
            <p14:sldId id="551"/>
            <p14:sldId id="533"/>
            <p14:sldId id="541"/>
            <p14:sldId id="537"/>
            <p14:sldId id="535"/>
            <p14:sldId id="782"/>
            <p14:sldId id="639"/>
            <p14:sldId id="640"/>
            <p14:sldId id="641"/>
            <p14:sldId id="788"/>
            <p14:sldId id="542"/>
            <p14:sldId id="719"/>
            <p14:sldId id="543"/>
            <p14:sldId id="544"/>
            <p14:sldId id="545"/>
            <p14:sldId id="546"/>
            <p14:sldId id="547"/>
            <p14:sldId id="539"/>
            <p14:sldId id="540"/>
            <p14:sldId id="548"/>
            <p14:sldId id="549"/>
            <p14:sldId id="557"/>
          </p14:sldIdLst>
        </p14:section>
        <p14:section name="03. Đối sánh mẫu trên chuỗi" id="{5442E59A-D55D-4B01-A3A5-E7DF3352F51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hd" initials="t"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6633"/>
    <a:srgbClr val="87AF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77279" autoAdjust="0"/>
  </p:normalViewPr>
  <p:slideViewPr>
    <p:cSldViewPr snapToGrid="0" showGuides="1">
      <p:cViewPr varScale="1">
        <p:scale>
          <a:sx n="42" d="100"/>
          <a:sy n="42" d="100"/>
        </p:scale>
        <p:origin x="66" y="354"/>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49" d="100"/>
          <a:sy n="49" d="100"/>
        </p:scale>
        <p:origin x="2740"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viewProps" Target="viewProps.xml"/><Relationship Id="rId86"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20906C-12EE-4F34-BED7-C99FC51E4257}" type="datetime1">
              <a:rPr lang="zh-CN" altLang="en-US" smtClean="0"/>
              <a:t>2024/1/25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3720D0-3319-42B9-93F0-4E2DB21912E5}" type="slidenum">
              <a:rPr lang="en-US" smtClean="0"/>
              <a:t>‹#›</a:t>
            </a:fld>
            <a:endParaRPr lang="en-US"/>
          </a:p>
        </p:txBody>
      </p:sp>
    </p:spTree>
    <p:extLst>
      <p:ext uri="{BB962C8B-B14F-4D97-AF65-F5344CB8AC3E}">
        <p14:creationId xmlns:p14="http://schemas.microsoft.com/office/powerpoint/2010/main" val="365311563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41A8E-CEFF-4AB7-B9AF-99229D3BE518}" type="datetime1">
              <a:rPr lang="zh-CN" altLang="en-US" smtClean="0"/>
              <a:t>2024/1/25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
        <p:nvSpPr>
          <p:cNvPr id="5" name="Date Placeholder 4"/>
          <p:cNvSpPr>
            <a:spLocks noGrp="1"/>
          </p:cNvSpPr>
          <p:nvPr>
            <p:ph type="dt" idx="11"/>
          </p:nvPr>
        </p:nvSpPr>
        <p:spPr/>
        <p:txBody>
          <a:bodyPr/>
          <a:lstStyle/>
          <a:p>
            <a:fld id="{1B3D246E-5EAC-4A49-A199-6C1AE528FA82}"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12</a:t>
            </a:fld>
            <a:endParaRPr lang="zh-CN" altLang="en-US"/>
          </a:p>
        </p:txBody>
      </p:sp>
    </p:spTree>
    <p:extLst>
      <p:ext uri="{BB962C8B-B14F-4D97-AF65-F5344CB8AC3E}">
        <p14:creationId xmlns:p14="http://schemas.microsoft.com/office/powerpoint/2010/main" val="246862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17</a:t>
            </a:fld>
            <a:endParaRPr lang="zh-CN" altLang="en-US"/>
          </a:p>
        </p:txBody>
      </p:sp>
    </p:spTree>
    <p:extLst>
      <p:ext uri="{BB962C8B-B14F-4D97-AF65-F5344CB8AC3E}">
        <p14:creationId xmlns:p14="http://schemas.microsoft.com/office/powerpoint/2010/main" val="88251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19</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52132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20</a:t>
            </a:fld>
            <a:endParaRPr lang="zh-CN" altLang="en-US"/>
          </a:p>
        </p:txBody>
      </p:sp>
    </p:spTree>
    <p:extLst>
      <p:ext uri="{BB962C8B-B14F-4D97-AF65-F5344CB8AC3E}">
        <p14:creationId xmlns:p14="http://schemas.microsoft.com/office/powerpoint/2010/main" val="258833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21</a:t>
            </a:fld>
            <a:endParaRPr lang="zh-CN" altLang="en-US"/>
          </a:p>
        </p:txBody>
      </p:sp>
    </p:spTree>
    <p:extLst>
      <p:ext uri="{BB962C8B-B14F-4D97-AF65-F5344CB8AC3E}">
        <p14:creationId xmlns:p14="http://schemas.microsoft.com/office/powerpoint/2010/main" val="24605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22</a:t>
            </a:fld>
            <a:endParaRPr lang="zh-CN" altLang="en-US"/>
          </a:p>
        </p:txBody>
      </p:sp>
    </p:spTree>
    <p:extLst>
      <p:ext uri="{BB962C8B-B14F-4D97-AF65-F5344CB8AC3E}">
        <p14:creationId xmlns:p14="http://schemas.microsoft.com/office/powerpoint/2010/main" val="361019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24</a:t>
            </a:fld>
            <a:endParaRPr lang="zh-CN" altLang="en-US"/>
          </a:p>
        </p:txBody>
      </p:sp>
    </p:spTree>
    <p:extLst>
      <p:ext uri="{BB962C8B-B14F-4D97-AF65-F5344CB8AC3E}">
        <p14:creationId xmlns:p14="http://schemas.microsoft.com/office/powerpoint/2010/main" val="16088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27</a:t>
            </a:fld>
            <a:endParaRPr lang="zh-CN" altLang="en-US"/>
          </a:p>
        </p:txBody>
      </p:sp>
    </p:spTree>
    <p:extLst>
      <p:ext uri="{BB962C8B-B14F-4D97-AF65-F5344CB8AC3E}">
        <p14:creationId xmlns:p14="http://schemas.microsoft.com/office/powerpoint/2010/main" val="106883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Đáp</a:t>
            </a:r>
            <a:r>
              <a:rPr lang="en-US" baseline="0" smtClean="0"/>
              <a:t> án: (0, (58, 11, 70, 89))</a:t>
            </a:r>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28</a:t>
            </a:fld>
            <a:endParaRPr lang="zh-CN" altLang="en-US"/>
          </a:p>
        </p:txBody>
      </p:sp>
    </p:spTree>
    <p:extLst>
      <p:ext uri="{BB962C8B-B14F-4D97-AF65-F5344CB8AC3E}">
        <p14:creationId xmlns:p14="http://schemas.microsoft.com/office/powerpoint/2010/main" val="2702074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31</a:t>
            </a:fld>
            <a:endParaRPr lang="zh-CN" altLang="en-US"/>
          </a:p>
        </p:txBody>
      </p:sp>
    </p:spTree>
    <p:extLst>
      <p:ext uri="{BB962C8B-B14F-4D97-AF65-F5344CB8AC3E}">
        <p14:creationId xmlns:p14="http://schemas.microsoft.com/office/powerpoint/2010/main" val="80576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a:t>
            </a:fld>
            <a:endParaRPr lang="zh-CN" altLang="en-US"/>
          </a:p>
        </p:txBody>
      </p:sp>
      <p:sp>
        <p:nvSpPr>
          <p:cNvPr id="5" name="Date Placeholder 4"/>
          <p:cNvSpPr>
            <a:spLocks noGrp="1"/>
          </p:cNvSpPr>
          <p:nvPr>
            <p:ph type="dt" idx="11"/>
          </p:nvPr>
        </p:nvSpPr>
        <p:spPr/>
        <p:txBody>
          <a:bodyPr/>
          <a:lstStyle/>
          <a:p>
            <a:fld id="{451E9EE2-6947-4F8F-A054-9C3D7D4EF21C}"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355776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Đáp</a:t>
            </a:r>
            <a:r>
              <a:rPr lang="en-US" baseline="0" smtClean="0"/>
              <a:t> án: (0, (58, 11, 70, 89))</a:t>
            </a:r>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32</a:t>
            </a:fld>
            <a:endParaRPr lang="zh-CN" altLang="en-US"/>
          </a:p>
        </p:txBody>
      </p:sp>
    </p:spTree>
    <p:extLst>
      <p:ext uri="{BB962C8B-B14F-4D97-AF65-F5344CB8AC3E}">
        <p14:creationId xmlns:p14="http://schemas.microsoft.com/office/powerpoint/2010/main" val="2313791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33</a:t>
            </a:fld>
            <a:endParaRPr lang="zh-CN" altLang="en-US"/>
          </a:p>
        </p:txBody>
      </p:sp>
    </p:spTree>
    <p:extLst>
      <p:ext uri="{BB962C8B-B14F-4D97-AF65-F5344CB8AC3E}">
        <p14:creationId xmlns:p14="http://schemas.microsoft.com/office/powerpoint/2010/main" val="1645425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Đáp</a:t>
            </a:r>
            <a:r>
              <a:rPr lang="en-US" baseline="0" smtClean="0"/>
              <a:t> án: (0, (58, 11, 70, 89))</a:t>
            </a:r>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34</a:t>
            </a:fld>
            <a:endParaRPr lang="zh-CN" altLang="en-US"/>
          </a:p>
        </p:txBody>
      </p:sp>
    </p:spTree>
    <p:extLst>
      <p:ext uri="{BB962C8B-B14F-4D97-AF65-F5344CB8AC3E}">
        <p14:creationId xmlns:p14="http://schemas.microsoft.com/office/powerpoint/2010/main" val="64031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36</a:t>
            </a:fld>
            <a:endParaRPr lang="zh-CN" altLang="en-US"/>
          </a:p>
        </p:txBody>
      </p:sp>
    </p:spTree>
    <p:extLst>
      <p:ext uri="{BB962C8B-B14F-4D97-AF65-F5344CB8AC3E}">
        <p14:creationId xmlns:p14="http://schemas.microsoft.com/office/powerpoint/2010/main" val="368778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37</a:t>
            </a:fld>
            <a:endParaRPr lang="zh-CN" altLang="en-US"/>
          </a:p>
        </p:txBody>
      </p:sp>
    </p:spTree>
    <p:extLst>
      <p:ext uri="{BB962C8B-B14F-4D97-AF65-F5344CB8AC3E}">
        <p14:creationId xmlns:p14="http://schemas.microsoft.com/office/powerpoint/2010/main" val="950718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38</a:t>
            </a:fld>
            <a:endParaRPr lang="zh-CN" altLang="en-US"/>
          </a:p>
        </p:txBody>
      </p:sp>
    </p:spTree>
    <p:extLst>
      <p:ext uri="{BB962C8B-B14F-4D97-AF65-F5344CB8AC3E}">
        <p14:creationId xmlns:p14="http://schemas.microsoft.com/office/powerpoint/2010/main" val="1763597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39</a:t>
            </a:fld>
            <a:endParaRPr lang="zh-CN" altLang="en-US"/>
          </a:p>
        </p:txBody>
      </p:sp>
    </p:spTree>
    <p:extLst>
      <p:ext uri="{BB962C8B-B14F-4D97-AF65-F5344CB8AC3E}">
        <p14:creationId xmlns:p14="http://schemas.microsoft.com/office/powerpoint/2010/main" val="236514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40</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029787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41</a:t>
            </a:fld>
            <a:endParaRPr lang="zh-CN" altLang="en-US"/>
          </a:p>
        </p:txBody>
      </p:sp>
    </p:spTree>
    <p:extLst>
      <p:ext uri="{BB962C8B-B14F-4D97-AF65-F5344CB8AC3E}">
        <p14:creationId xmlns:p14="http://schemas.microsoft.com/office/powerpoint/2010/main" val="4163927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43</a:t>
            </a:fld>
            <a:endParaRPr lang="zh-CN" altLang="en-US"/>
          </a:p>
        </p:txBody>
      </p:sp>
    </p:spTree>
    <p:extLst>
      <p:ext uri="{BB962C8B-B14F-4D97-AF65-F5344CB8AC3E}">
        <p14:creationId xmlns:p14="http://schemas.microsoft.com/office/powerpoint/2010/main" val="565926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3</a:t>
            </a:fld>
            <a:endParaRPr lang="zh-CN" altLang="en-US"/>
          </a:p>
        </p:txBody>
      </p:sp>
      <p:sp>
        <p:nvSpPr>
          <p:cNvPr id="5" name="Date Placeholder 4"/>
          <p:cNvSpPr>
            <a:spLocks noGrp="1"/>
          </p:cNvSpPr>
          <p:nvPr>
            <p:ph type="dt" idx="11"/>
          </p:nvPr>
        </p:nvSpPr>
        <p:spPr/>
        <p:txBody>
          <a:bodyPr/>
          <a:lstStyle/>
          <a:p>
            <a:fld id="{591E3B81-BB89-418A-A256-5AE451516BD7}"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608098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44</a:t>
            </a:fld>
            <a:endParaRPr lang="zh-CN" altLang="en-US"/>
          </a:p>
        </p:txBody>
      </p:sp>
    </p:spTree>
    <p:extLst>
      <p:ext uri="{BB962C8B-B14F-4D97-AF65-F5344CB8AC3E}">
        <p14:creationId xmlns:p14="http://schemas.microsoft.com/office/powerpoint/2010/main" val="3015540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45</a:t>
            </a:fld>
            <a:endParaRPr lang="zh-CN" altLang="en-US"/>
          </a:p>
        </p:txBody>
      </p:sp>
    </p:spTree>
    <p:extLst>
      <p:ext uri="{BB962C8B-B14F-4D97-AF65-F5344CB8AC3E}">
        <p14:creationId xmlns:p14="http://schemas.microsoft.com/office/powerpoint/2010/main" val="3376591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46</a:t>
            </a:fld>
            <a:endParaRPr lang="zh-CN" altLang="en-US"/>
          </a:p>
        </p:txBody>
      </p:sp>
    </p:spTree>
    <p:extLst>
      <p:ext uri="{BB962C8B-B14F-4D97-AF65-F5344CB8AC3E}">
        <p14:creationId xmlns:p14="http://schemas.microsoft.com/office/powerpoint/2010/main" val="2189160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 = 94.497.172.992</a:t>
            </a:r>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47</a:t>
            </a:fld>
            <a:endParaRPr lang="zh-CN" altLang="en-US"/>
          </a:p>
        </p:txBody>
      </p:sp>
    </p:spTree>
    <p:extLst>
      <p:ext uri="{BB962C8B-B14F-4D97-AF65-F5344CB8AC3E}">
        <p14:creationId xmlns:p14="http://schemas.microsoft.com/office/powerpoint/2010/main" val="1788592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48</a:t>
            </a:fld>
            <a:endParaRPr lang="zh-CN" altLang="en-US"/>
          </a:p>
        </p:txBody>
      </p:sp>
    </p:spTree>
    <p:extLst>
      <p:ext uri="{BB962C8B-B14F-4D97-AF65-F5344CB8AC3E}">
        <p14:creationId xmlns:p14="http://schemas.microsoft.com/office/powerpoint/2010/main" val="3210691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49</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234844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50</a:t>
            </a:fld>
            <a:endParaRPr lang="zh-CN" altLang="en-US"/>
          </a:p>
        </p:txBody>
      </p:sp>
    </p:spTree>
    <p:extLst>
      <p:ext uri="{BB962C8B-B14F-4D97-AF65-F5344CB8AC3E}">
        <p14:creationId xmlns:p14="http://schemas.microsoft.com/office/powerpoint/2010/main" val="1556580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51</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0800114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53</a:t>
            </a:fld>
            <a:endParaRPr lang="zh-CN" altLang="en-US"/>
          </a:p>
        </p:txBody>
      </p:sp>
      <p:sp>
        <p:nvSpPr>
          <p:cNvPr id="5" name="Date Placeholder 4"/>
          <p:cNvSpPr>
            <a:spLocks noGrp="1"/>
          </p:cNvSpPr>
          <p:nvPr>
            <p:ph type="dt" idx="11"/>
          </p:nvPr>
        </p:nvSpPr>
        <p:spPr/>
        <p:txBody>
          <a:bodyPr/>
          <a:lstStyle/>
          <a:p>
            <a:fld id="{5CAAA5EA-1780-4E3C-81D3-AC3E7396BBE3}"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73189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54</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346137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4</a:t>
            </a:fld>
            <a:endParaRPr lang="zh-CN" altLang="en-US"/>
          </a:p>
        </p:txBody>
      </p:sp>
      <p:sp>
        <p:nvSpPr>
          <p:cNvPr id="5" name="Date Placeholder 4"/>
          <p:cNvSpPr>
            <a:spLocks noGrp="1"/>
          </p:cNvSpPr>
          <p:nvPr>
            <p:ph type="dt" idx="11"/>
          </p:nvPr>
        </p:nvSpPr>
        <p:spPr/>
        <p:txBody>
          <a:bodyPr/>
          <a:lstStyle/>
          <a:p>
            <a:fld id="{EB0E63EA-ED3C-4517-A5C4-207C8B177719}"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994944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55</a:t>
            </a:fld>
            <a:endParaRPr lang="zh-CN" altLang="en-US"/>
          </a:p>
        </p:txBody>
      </p:sp>
    </p:spTree>
    <p:extLst>
      <p:ext uri="{BB962C8B-B14F-4D97-AF65-F5344CB8AC3E}">
        <p14:creationId xmlns:p14="http://schemas.microsoft.com/office/powerpoint/2010/main" val="87991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56</a:t>
            </a:fld>
            <a:endParaRPr lang="zh-CN" altLang="en-US"/>
          </a:p>
        </p:txBody>
      </p:sp>
    </p:spTree>
    <p:extLst>
      <p:ext uri="{BB962C8B-B14F-4D97-AF65-F5344CB8AC3E}">
        <p14:creationId xmlns:p14="http://schemas.microsoft.com/office/powerpoint/2010/main" val="14106718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57</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39656337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61</a:t>
            </a:fld>
            <a:endParaRPr lang="zh-CN" altLang="en-US"/>
          </a:p>
        </p:txBody>
      </p:sp>
    </p:spTree>
    <p:extLst>
      <p:ext uri="{BB962C8B-B14F-4D97-AF65-F5344CB8AC3E}">
        <p14:creationId xmlns:p14="http://schemas.microsoft.com/office/powerpoint/2010/main" val="4043422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62</a:t>
            </a:fld>
            <a:endParaRPr lang="zh-CN" altLang="en-US"/>
          </a:p>
        </p:txBody>
      </p:sp>
    </p:spTree>
    <p:extLst>
      <p:ext uri="{BB962C8B-B14F-4D97-AF65-F5344CB8AC3E}">
        <p14:creationId xmlns:p14="http://schemas.microsoft.com/office/powerpoint/2010/main" val="723703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70</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314430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5</a:t>
            </a:fld>
            <a:endParaRPr lang="zh-CN" altLang="en-US"/>
          </a:p>
        </p:txBody>
      </p:sp>
      <p:sp>
        <p:nvSpPr>
          <p:cNvPr id="5" name="Date Placeholder 4"/>
          <p:cNvSpPr>
            <a:spLocks noGrp="1"/>
          </p:cNvSpPr>
          <p:nvPr>
            <p:ph type="dt" idx="11"/>
          </p:nvPr>
        </p:nvSpPr>
        <p:spPr/>
        <p:txBody>
          <a:bodyPr/>
          <a:lstStyle/>
          <a:p>
            <a:fld id="{E86D7914-3043-4633-B52A-1E9D0A252EF0}"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98941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6</a:t>
            </a:fld>
            <a:endParaRPr lang="zh-CN" altLang="en-US"/>
          </a:p>
        </p:txBody>
      </p:sp>
      <p:sp>
        <p:nvSpPr>
          <p:cNvPr id="5" name="Date Placeholder 4"/>
          <p:cNvSpPr>
            <a:spLocks noGrp="1"/>
          </p:cNvSpPr>
          <p:nvPr>
            <p:ph type="dt" idx="11"/>
          </p:nvPr>
        </p:nvSpPr>
        <p:spPr/>
        <p:txBody>
          <a:bodyPr/>
          <a:lstStyle/>
          <a:p>
            <a:fld id="{644CA782-E574-4567-97A9-06520D5AB6CC}"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94567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7</a:t>
            </a:fld>
            <a:endParaRPr lang="zh-CN" altLang="en-US"/>
          </a:p>
        </p:txBody>
      </p:sp>
      <p:sp>
        <p:nvSpPr>
          <p:cNvPr id="5" name="Date Placeholder 4"/>
          <p:cNvSpPr>
            <a:spLocks noGrp="1"/>
          </p:cNvSpPr>
          <p:nvPr>
            <p:ph type="dt" idx="11"/>
          </p:nvPr>
        </p:nvSpPr>
        <p:spPr/>
        <p:txBody>
          <a:bodyPr/>
          <a:lstStyle/>
          <a:p>
            <a:fld id="{5CAAA5EA-1780-4E3C-81D3-AC3E7396BBE3}"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780912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9</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683631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10</a:t>
            </a:fld>
            <a:endParaRPr lang="zh-CN" altLang="en-US"/>
          </a:p>
        </p:txBody>
      </p:sp>
    </p:spTree>
    <p:extLst>
      <p:ext uri="{BB962C8B-B14F-4D97-AF65-F5344CB8AC3E}">
        <p14:creationId xmlns:p14="http://schemas.microsoft.com/office/powerpoint/2010/main" val="1181644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grpSp>
        <p:nvGrpSpPr>
          <p:cNvPr id="7" name="Group 6"/>
          <p:cNvGrpSpPr/>
          <p:nvPr userDrawn="1"/>
        </p:nvGrpSpPr>
        <p:grpSpPr>
          <a:xfrm>
            <a:off x="8265776" y="42392"/>
            <a:ext cx="3883832" cy="965199"/>
            <a:chOff x="8308168" y="0"/>
            <a:chExt cx="3883832" cy="965199"/>
          </a:xfrm>
        </p:grpSpPr>
        <p:pic>
          <p:nvPicPr>
            <p:cNvPr id="8" name="Picture 7"/>
            <p:cNvPicPr>
              <a:picLocks noChangeAspect="1"/>
            </p:cNvPicPr>
            <p:nvPr userDrawn="1"/>
          </p:nvPicPr>
          <p:blipFill>
            <a:blip r:embed="rId3"/>
            <a:stretch>
              <a:fillRect/>
            </a:stretch>
          </p:blipFill>
          <p:spPr>
            <a:xfrm>
              <a:off x="11185328" y="0"/>
              <a:ext cx="1006672" cy="965199"/>
            </a:xfrm>
            <a:prstGeom prst="rect">
              <a:avLst/>
            </a:prstGeom>
          </p:spPr>
        </p:pic>
        <p:pic>
          <p:nvPicPr>
            <p:cNvPr id="9" name="Picture 8"/>
            <p:cNvPicPr>
              <a:picLocks noChangeAspect="1"/>
            </p:cNvPicPr>
            <p:nvPr userDrawn="1"/>
          </p:nvPicPr>
          <p:blipFill>
            <a:blip r:embed="rId4"/>
            <a:stretch>
              <a:fillRect/>
            </a:stretch>
          </p:blipFill>
          <p:spPr>
            <a:xfrm>
              <a:off x="8308168" y="265786"/>
              <a:ext cx="2877160" cy="433625"/>
            </a:xfrm>
            <a:prstGeom prst="rect">
              <a:avLst/>
            </a:prstGeom>
          </p:spPr>
        </p:pic>
      </p:grpSp>
      <p:sp>
        <p:nvSpPr>
          <p:cNvPr id="11" name="TextBox 10"/>
          <p:cNvSpPr txBox="1"/>
          <p:nvPr userDrawn="1"/>
        </p:nvSpPr>
        <p:spPr>
          <a:xfrm>
            <a:off x="0" y="6530109"/>
            <a:ext cx="12192000" cy="307777"/>
          </a:xfrm>
          <a:prstGeom prst="rect">
            <a:avLst/>
          </a:prstGeom>
          <a:noFill/>
        </p:spPr>
        <p:txBody>
          <a:bodyPr wrap="square" rtlCol="0">
            <a:spAutoFit/>
          </a:bodyPr>
          <a:lstStyle/>
          <a:p>
            <a:r>
              <a:rPr lang="en-US" sz="1400" b="0" i="1" err="1" smtClean="0">
                <a:solidFill>
                  <a:srgbClr val="C00000"/>
                </a:solidFill>
                <a:latin typeface="Calibri" panose="020F0502020204030204" pitchFamily="34" charset="0"/>
                <a:cs typeface="Calibri" panose="020F0502020204030204" pitchFamily="34" charset="0"/>
              </a:rPr>
              <a:t>Bộ</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môn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Học</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 –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12" name="TextBox 11"/>
          <p:cNvSpPr txBox="1"/>
          <p:nvPr userDrawn="1"/>
        </p:nvSpPr>
        <p:spPr>
          <a:xfrm>
            <a:off x="0" y="6530109"/>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solidFill>
                  <a:schemeClr val="bg1"/>
                </a:solidFill>
              </a:rPr>
              <a:pPr lvl="0" algn="r"/>
              <a:t>25 January 2024</a:t>
            </a:fld>
            <a:r>
              <a:rPr lang="en-US" smtClean="0">
                <a:solidFill>
                  <a:schemeClr val="bg1"/>
                </a:solidFill>
              </a:rPr>
              <a:t> | Page </a:t>
            </a:r>
            <a:fld id="{ABE13A69-7510-48BA-B518-3F4112F4C1A0}" type="slidenum">
              <a:rPr lang="en-US" smtClean="0">
                <a:solidFill>
                  <a:schemeClr val="bg1"/>
                </a:solidFill>
              </a:rPr>
              <a:pPr lvl="0" algn="r"/>
              <a:t>‹#›</a:t>
            </a:fld>
            <a:endParaRPr lang="en-US">
              <a:solidFill>
                <a:schemeClr val="bg1"/>
              </a:solidFill>
            </a:endParaRPr>
          </a:p>
        </p:txBody>
      </p:sp>
    </p:spTree>
    <p:extLst>
      <p:ext uri="{BB962C8B-B14F-4D97-AF65-F5344CB8AC3E}">
        <p14:creationId xmlns:p14="http://schemas.microsoft.com/office/powerpoint/2010/main" val="29135565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lide 2">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grpSp>
        <p:nvGrpSpPr>
          <p:cNvPr id="4" name="Group 3"/>
          <p:cNvGrpSpPr/>
          <p:nvPr userDrawn="1"/>
        </p:nvGrpSpPr>
        <p:grpSpPr>
          <a:xfrm>
            <a:off x="8265776" y="42392"/>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8" name="TextBox 7"/>
          <p:cNvSpPr txBox="1"/>
          <p:nvPr userDrawn="1"/>
        </p:nvSpPr>
        <p:spPr>
          <a:xfrm>
            <a:off x="0" y="6530109"/>
            <a:ext cx="12192000" cy="307777"/>
          </a:xfrm>
          <a:prstGeom prst="rect">
            <a:avLst/>
          </a:prstGeom>
          <a:noFill/>
        </p:spPr>
        <p:txBody>
          <a:bodyPr wrap="square" rtlCol="0">
            <a:spAutoFit/>
          </a:bodyPr>
          <a:lstStyle/>
          <a:p>
            <a:pPr algn="r"/>
            <a:r>
              <a:rPr lang="en-US" sz="1400" b="0" i="1" err="1" smtClean="0">
                <a:solidFill>
                  <a:srgbClr val="C00000"/>
                </a:solidFill>
                <a:latin typeface="Calibri" panose="020F0502020204030204" pitchFamily="34" charset="0"/>
                <a:cs typeface="Calibri" panose="020F0502020204030204" pitchFamily="34" charset="0"/>
              </a:rPr>
              <a:t>Bộ</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môn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Học</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 –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09"/>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l"/>
            <a:fld id="{F7CE68C9-1898-4F91-91CD-5C5ED7667076}" type="datetime3">
              <a:rPr lang="en-US" smtClean="0">
                <a:solidFill>
                  <a:schemeClr val="bg1"/>
                </a:solidFill>
              </a:rPr>
              <a:pPr lvl="0" algn="l"/>
              <a:t>25 January 2024</a:t>
            </a:fld>
            <a:r>
              <a:rPr lang="en-US" smtClean="0">
                <a:solidFill>
                  <a:schemeClr val="bg1"/>
                </a:solidFill>
              </a:rPr>
              <a:t> | Page </a:t>
            </a:r>
            <a:fld id="{ABE13A69-7510-48BA-B518-3F4112F4C1A0}" type="slidenum">
              <a:rPr lang="en-US" smtClean="0">
                <a:solidFill>
                  <a:schemeClr val="bg1"/>
                </a:solidFill>
              </a:rPr>
              <a:pPr lvl="0" algn="l"/>
              <a:t>‹#›</a:t>
            </a:fld>
            <a:endParaRPr lang="en-US">
              <a:solidFill>
                <a:schemeClr val="bg1"/>
              </a:solidFill>
            </a:endParaRPr>
          </a:p>
        </p:txBody>
      </p:sp>
    </p:spTree>
    <p:extLst>
      <p:ext uri="{BB962C8B-B14F-4D97-AF65-F5344CB8AC3E}">
        <p14:creationId xmlns:p14="http://schemas.microsoft.com/office/powerpoint/2010/main" val="565606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grpSp>
        <p:nvGrpSpPr>
          <p:cNvPr id="4" name="Group 3"/>
          <p:cNvGrpSpPr/>
          <p:nvPr userDrawn="1"/>
        </p:nvGrpSpPr>
        <p:grpSpPr>
          <a:xfrm>
            <a:off x="8265776" y="42392"/>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7" name="TextBox 6"/>
          <p:cNvSpPr txBox="1"/>
          <p:nvPr userDrawn="1"/>
        </p:nvSpPr>
        <p:spPr>
          <a:xfrm>
            <a:off x="0" y="6530109"/>
            <a:ext cx="12192000" cy="307777"/>
          </a:xfrm>
          <a:prstGeom prst="rect">
            <a:avLst/>
          </a:prstGeom>
          <a:noFill/>
        </p:spPr>
        <p:txBody>
          <a:bodyPr wrap="square" rtlCol="0">
            <a:spAutoFit/>
          </a:bodyPr>
          <a:lstStyle/>
          <a:p>
            <a:r>
              <a:rPr lang="en-US" sz="1400" b="0" i="1" err="1" smtClean="0">
                <a:solidFill>
                  <a:srgbClr val="C00000"/>
                </a:solidFill>
                <a:latin typeface="Calibri" panose="020F0502020204030204" pitchFamily="34" charset="0"/>
                <a:cs typeface="Calibri" panose="020F0502020204030204" pitchFamily="34" charset="0"/>
              </a:rPr>
              <a:t>Bộ</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môn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Học</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 –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8" name="TextBox 7"/>
          <p:cNvSpPr txBox="1"/>
          <p:nvPr userDrawn="1"/>
        </p:nvSpPr>
        <p:spPr>
          <a:xfrm>
            <a:off x="0" y="6530109"/>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pPr lvl="0" algn="r"/>
              <a:t>25 January 2024</a:t>
            </a:fld>
            <a:r>
              <a:rPr lang="en-US" smtClean="0"/>
              <a:t> | Page </a:t>
            </a:r>
            <a:fld id="{ABE13A69-7510-48BA-B518-3F4112F4C1A0}" type="slidenum">
              <a:rPr lang="en-US" smtClean="0"/>
              <a:pPr lvl="0" algn="r"/>
              <a:t>‹#›</a:t>
            </a:fld>
            <a:endParaRPr lang="en-US"/>
          </a:p>
        </p:txBody>
      </p:sp>
    </p:spTree>
    <p:extLst>
      <p:ext uri="{BB962C8B-B14F-4D97-AF65-F5344CB8AC3E}">
        <p14:creationId xmlns:p14="http://schemas.microsoft.com/office/powerpoint/2010/main" val="39383402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5" name="Google Shape;93;p11"/>
          <p:cNvSpPr txBox="1">
            <a:spLocks noGrp="1"/>
          </p:cNvSpPr>
          <p:nvPr>
            <p:ph type="body" idx="1" hasCustomPrompt="1"/>
          </p:nvPr>
        </p:nvSpPr>
        <p:spPr>
          <a:xfrm>
            <a:off x="960582" y="1086667"/>
            <a:ext cx="11074400" cy="5351078"/>
          </a:xfrm>
          <a:prstGeom prst="rect">
            <a:avLst/>
          </a:prstGeom>
        </p:spPr>
        <p:txBody>
          <a:bodyPr spcFirstLastPara="1" wrap="square" lIns="91425" tIns="91425" rIns="91425" bIns="91425" anchor="t" anchorCtr="0"/>
          <a:lstStyle>
            <a:lvl1pPr marL="609585" lvl="0" indent="-457189" rtl="0">
              <a:lnSpc>
                <a:spcPct val="150000"/>
              </a:lnSpc>
              <a:spcBef>
                <a:spcPts val="0"/>
              </a:spcBef>
              <a:spcAft>
                <a:spcPts val="0"/>
              </a:spcAft>
              <a:buSzPts val="1800"/>
              <a:buFont typeface="Wingdings" panose="05000000000000000000" pitchFamily="2" charset="2"/>
              <a:buChar char="v"/>
              <a:defRPr sz="3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70" lvl="1" indent="-423323" rtl="0">
              <a:lnSpc>
                <a:spcPct val="150000"/>
              </a:lnSpc>
              <a:spcBef>
                <a:spcPts val="600"/>
              </a:spcBef>
              <a:spcAft>
                <a:spcPts val="0"/>
              </a:spcAft>
              <a:buSzPts val="1400"/>
              <a:buFont typeface="Wingdings" panose="05000000000000000000" pitchFamily="2" charset="2"/>
              <a:buChar char="q"/>
              <a:defRPr sz="28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54" lvl="2" indent="-423323" rtl="0">
              <a:lnSpc>
                <a:spcPct val="150000"/>
              </a:lnSpc>
              <a:spcBef>
                <a:spcPts val="600"/>
              </a:spcBef>
              <a:spcAft>
                <a:spcPts val="0"/>
              </a:spcAft>
              <a:buSzPts val="1400"/>
              <a:buFont typeface="Muli"/>
              <a:buChar char="■"/>
              <a:defRPr sz="24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339" lvl="3" indent="-423323" rtl="0">
              <a:spcBef>
                <a:spcPts val="2133"/>
              </a:spcBef>
              <a:spcAft>
                <a:spcPts val="0"/>
              </a:spcAft>
              <a:buSzPts val="1400"/>
              <a:buFont typeface="Muli"/>
              <a:buChar char="●"/>
              <a:defRPr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r>
              <a:rPr lang="en-US" smtClean="0"/>
              <a:t>Click to add content</a:t>
            </a:r>
          </a:p>
          <a:p>
            <a:pPr lvl="1"/>
            <a:r>
              <a:rPr lang="en-US" smtClean="0"/>
              <a:t>Click to add content</a:t>
            </a:r>
          </a:p>
          <a:p>
            <a:pPr lvl="2"/>
            <a:r>
              <a:rPr lang="en-US" smtClean="0"/>
              <a:t>Click to add content</a:t>
            </a:r>
          </a:p>
          <a:p>
            <a:pPr lvl="3"/>
            <a:r>
              <a:rPr lang="en-US" smtClean="0"/>
              <a:t>Click to add content</a:t>
            </a:r>
            <a:endParaRPr/>
          </a:p>
        </p:txBody>
      </p:sp>
      <p:sp>
        <p:nvSpPr>
          <p:cNvPr id="9"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2725810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5">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endParaRPr lang="zh-CN" altLang="en-US"/>
          </a:p>
        </p:txBody>
      </p:sp>
      <p:sp>
        <p:nvSpPr>
          <p:cNvPr id="6"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39926682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 6">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
        <p:nvSpPr>
          <p:cNvPr id="9"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630917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 8">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
        <p:nvSpPr>
          <p:cNvPr id="3"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16245641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530109"/>
            <a:ext cx="12192000" cy="307777"/>
          </a:xfrm>
          <a:prstGeom prst="rect">
            <a:avLst/>
          </a:prstGeom>
          <a:noFill/>
        </p:spPr>
        <p:txBody>
          <a:bodyPr wrap="square" rtlCol="0">
            <a:spAutoFit/>
          </a:bodyPr>
          <a:lstStyle/>
          <a:p>
            <a:r>
              <a:rPr lang="en-US" sz="1400" b="0" i="1" err="1" smtClean="0">
                <a:solidFill>
                  <a:srgbClr val="C00000"/>
                </a:solidFill>
                <a:latin typeface="Calibri" panose="020F0502020204030204" pitchFamily="34" charset="0"/>
                <a:cs typeface="Calibri" panose="020F0502020204030204" pitchFamily="34" charset="0"/>
              </a:rPr>
              <a:t>Bộ</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môn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Học</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 –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09"/>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pPr lvl="0" algn="r"/>
              <a:t>25 January 2024</a:t>
            </a:fld>
            <a:r>
              <a:rPr lang="en-US" smtClean="0"/>
              <a:t> | Page </a:t>
            </a:r>
            <a:fld id="{ABE13A69-7510-48BA-B518-3F4112F4C1A0}" type="slidenum">
              <a:rPr lang="en-US" smtClean="0"/>
              <a:pPr lvl="0" algn="r"/>
              <a:t>‹#›</a:t>
            </a:fld>
            <a:endParaRPr lang="en-US"/>
          </a:p>
        </p:txBody>
      </p:sp>
      <p:sp>
        <p:nvSpPr>
          <p:cNvPr id="10" name="Rectangle 2"/>
          <p:cNvSpPr/>
          <p:nvPr userDrawn="1"/>
        </p:nvSpPr>
        <p:spPr>
          <a:xfrm>
            <a:off x="692727" y="907631"/>
            <a:ext cx="11499273"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Calibri" panose="020F0502020204030204" pitchFamily="34" charset="0"/>
            </a:endParaRPr>
          </a:p>
        </p:txBody>
      </p:sp>
      <p:pic>
        <p:nvPicPr>
          <p:cNvPr id="5" name="Picture 4"/>
          <p:cNvPicPr>
            <a:picLocks noChangeAspect="1"/>
          </p:cNvPicPr>
          <p:nvPr userDrawn="1"/>
        </p:nvPicPr>
        <p:blipFill>
          <a:blip r:embed="rId9"/>
          <a:stretch>
            <a:fillRect/>
          </a:stretch>
        </p:blipFill>
        <p:spPr>
          <a:xfrm>
            <a:off x="101600" y="64655"/>
            <a:ext cx="1006672" cy="965199"/>
          </a:xfrm>
          <a:prstGeom prst="rect">
            <a:avLst/>
          </a:prstGeom>
        </p:spPr>
      </p:pic>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65" r:id="rId5"/>
    <p:sldLayoutId id="2147483666" r:id="rId6"/>
    <p:sldLayoutId id="2147483670" r:id="rId7"/>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5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71.png"/><Relationship Id="rId3" Type="http://schemas.openxmlformats.org/officeDocument/2006/relationships/image" Target="../media/image81.png"/><Relationship Id="rId7" Type="http://schemas.openxmlformats.org/officeDocument/2006/relationships/image" Target="../media/image110.png"/><Relationship Id="rId12" Type="http://schemas.openxmlformats.org/officeDocument/2006/relationships/image" Target="../media/image160.png"/><Relationship Id="rId17" Type="http://schemas.openxmlformats.org/officeDocument/2006/relationships/image" Target="../media/image211.png"/><Relationship Id="rId2" Type="http://schemas.openxmlformats.org/officeDocument/2006/relationships/notesSlide" Target="../notesSlides/notesSlide43.xml"/><Relationship Id="rId16" Type="http://schemas.openxmlformats.org/officeDocument/2006/relationships/image" Target="../media/image201.png"/><Relationship Id="rId1" Type="http://schemas.openxmlformats.org/officeDocument/2006/relationships/slideLayout" Target="../slideLayouts/slideLayout4.xml"/><Relationship Id="rId6" Type="http://schemas.openxmlformats.org/officeDocument/2006/relationships/image" Target="../media/image91.png"/><Relationship Id="rId11" Type="http://schemas.openxmlformats.org/officeDocument/2006/relationships/image" Target="../media/image150.png"/><Relationship Id="rId5" Type="http://schemas.openxmlformats.org/officeDocument/2006/relationships/image" Target="../media/image101.png"/><Relationship Id="rId15" Type="http://schemas.openxmlformats.org/officeDocument/2006/relationships/image" Target="../media/image190.png"/><Relationship Id="rId10" Type="http://schemas.openxmlformats.org/officeDocument/2006/relationships/image" Target="../media/image140.png"/><Relationship Id="rId4" Type="http://schemas.openxmlformats.org/officeDocument/2006/relationships/image" Target="../media/image7.png"/><Relationship Id="rId9" Type="http://schemas.openxmlformats.org/officeDocument/2006/relationships/image" Target="../media/image130.png"/><Relationship Id="rId14" Type="http://schemas.openxmlformats.org/officeDocument/2006/relationships/image" Target="../media/image18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CEF99411-4709-4D85-A7C3-945C4791A054}"/>
              </a:ext>
            </a:extLst>
          </p:cNvPr>
          <p:cNvSpPr txBox="1"/>
          <p:nvPr/>
        </p:nvSpPr>
        <p:spPr>
          <a:xfrm>
            <a:off x="523083" y="1154785"/>
            <a:ext cx="7273380" cy="2185214"/>
          </a:xfrm>
          <a:prstGeom prst="rect">
            <a:avLst/>
          </a:prstGeom>
          <a:noFill/>
        </p:spPr>
        <p:txBody>
          <a:bodyPr wrap="square" rtlCol="0">
            <a:spAutoFit/>
            <a:scene3d>
              <a:camera prst="orthographicFront"/>
              <a:lightRig rig="threePt" dir="t"/>
            </a:scene3d>
            <a:sp3d contourW="12700"/>
          </a:bodyPr>
          <a:lstStyle/>
          <a:p>
            <a:r>
              <a:rPr lang="en-US" altLang="zh-CN" sz="4800" b="1" smtClean="0">
                <a:solidFill>
                  <a:schemeClr val="tx1">
                    <a:lumMod val="75000"/>
                    <a:lumOff val="25000"/>
                  </a:schemeClr>
                </a:solidFill>
                <a:latin typeface="Calibri" panose="020F0502020204030204" pitchFamily="34" charset="0"/>
                <a:ea typeface="+mj-ea"/>
              </a:rPr>
              <a:t>THUẬT TOÁN TRONG </a:t>
            </a:r>
          </a:p>
          <a:p>
            <a:r>
              <a:rPr lang="en-US" altLang="zh-CN" sz="4800" b="1" smtClean="0">
                <a:solidFill>
                  <a:schemeClr val="tx1">
                    <a:lumMod val="75000"/>
                    <a:lumOff val="25000"/>
                  </a:schemeClr>
                </a:solidFill>
                <a:latin typeface="Calibri" panose="020F0502020204030204" pitchFamily="34" charset="0"/>
                <a:ea typeface="+mj-ea"/>
              </a:rPr>
              <a:t>AN TOÀN THÔNG TIN</a:t>
            </a:r>
          </a:p>
          <a:p>
            <a:r>
              <a:rPr lang="en-US" altLang="zh-CN" sz="4000" i="1" smtClean="0">
                <a:solidFill>
                  <a:schemeClr val="tx1">
                    <a:lumMod val="75000"/>
                    <a:lumOff val="25000"/>
                  </a:schemeClr>
                </a:solidFill>
                <a:latin typeface="Calibri" panose="020F0502020204030204" pitchFamily="34" charset="0"/>
                <a:ea typeface="+mj-ea"/>
              </a:rPr>
              <a:t>Information Security Algorithms</a:t>
            </a:r>
            <a:endParaRPr lang="en-US" altLang="zh-CN" sz="4000" i="1">
              <a:solidFill>
                <a:schemeClr val="tx1">
                  <a:lumMod val="75000"/>
                  <a:lumOff val="25000"/>
                </a:schemeClr>
              </a:solidFill>
              <a:latin typeface="Calibri" panose="020F0502020204030204" pitchFamily="34" charset="0"/>
              <a:ea typeface="+mj-ea"/>
            </a:endParaRPr>
          </a:p>
        </p:txBody>
      </p:sp>
    </p:spTree>
    <p:extLst>
      <p:ext uri="{BB962C8B-B14F-4D97-AF65-F5344CB8AC3E}">
        <p14:creationId xmlns:p14="http://schemas.microsoft.com/office/powerpoint/2010/main" val="367136365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1207278" y="154345"/>
            <a:ext cx="7297447" cy="707886"/>
            <a:chOff x="6096000" y="2061026"/>
            <a:chExt cx="7297447" cy="707886"/>
          </a:xfrm>
        </p:grpSpPr>
        <p:sp>
          <p:nvSpPr>
            <p:cNvPr id="3" name="文本框 25"/>
            <p:cNvSpPr txBox="1"/>
            <p:nvPr/>
          </p:nvSpPr>
          <p:spPr>
            <a:xfrm>
              <a:off x="6096000" y="2061026"/>
              <a:ext cx="7297447" cy="707886"/>
            </a:xfrm>
            <a:prstGeom prst="rect">
              <a:avLst/>
            </a:prstGeom>
            <a:noFill/>
          </p:spPr>
          <p:txBody>
            <a:bodyPr wrap="none" rtlCol="0">
              <a:spAutoFit/>
              <a:scene3d>
                <a:camera prst="orthographicFront"/>
                <a:lightRig rig="threePt" dir="t"/>
              </a:scene3d>
              <a:sp3d contourW="12700"/>
            </a:bodyPr>
            <a:lstStyle/>
            <a:p>
              <a:r>
                <a:rPr lang="en-US" sz="4000" b="1">
                  <a:latin typeface="Calibri" panose="020F0502020204030204" pitchFamily="34" charset="0"/>
                  <a:cs typeface="Calibri" panose="020F0502020204030204" pitchFamily="34" charset="0"/>
                </a:rPr>
                <a:t>Giới thiệu về các trường hữu </a:t>
              </a:r>
              <a:r>
                <a:rPr lang="en-US" sz="4000" b="1" smtClean="0">
                  <a:latin typeface="Calibri" panose="020F0502020204030204" pitchFamily="34" charset="0"/>
                  <a:cs typeface="Calibri" panose="020F0502020204030204" pitchFamily="34" charset="0"/>
                </a:rPr>
                <a:t>hạn</a:t>
              </a:r>
              <a:endParaRPr lang="vi-VN" sz="4000" b="1">
                <a:latin typeface="Calibri" panose="020F0502020204030204" pitchFamily="34" charset="0"/>
                <a:cs typeface="Calibri" panose="020F0502020204030204" pitchFamily="34" charset="0"/>
              </a:endParaRPr>
            </a:p>
          </p:txBody>
        </p:sp>
        <p:sp>
          <p:nvSpPr>
            <p:cNvPr id="4"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endParaRPr lang="en-US" altLang="zh-CN" sz="1200" b="1">
                <a:solidFill>
                  <a:schemeClr val="bg1">
                    <a:lumMod val="65000"/>
                  </a:schemeClr>
                </a:solidFill>
                <a:latin typeface="Calibri" panose="020F0502020204030204" pitchFamily="34" charset="0"/>
              </a:endParaRPr>
            </a:p>
          </p:txBody>
        </p:sp>
      </p:grpSp>
      <p:sp>
        <p:nvSpPr>
          <p:cNvPr id="36" name="Content Placeholder 4"/>
          <p:cNvSpPr txBox="1">
            <a:spLocks/>
          </p:cNvSpPr>
          <p:nvPr/>
        </p:nvSpPr>
        <p:spPr>
          <a:xfrm>
            <a:off x="570272" y="624209"/>
            <a:ext cx="11336594" cy="5583874"/>
          </a:xfr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err="1" smtClean="0">
                <a:latin typeface="Calibri" panose="020F0502020204030204" pitchFamily="34" charset="0"/>
                <a:cs typeface="Calibri" panose="020F0502020204030204" pitchFamily="34" charset="0"/>
              </a:rPr>
              <a:t>Trường</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là</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một</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tập</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hợp</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với</a:t>
            </a:r>
            <a:r>
              <a:rPr lang="en-US" sz="4000" dirty="0" smtClean="0">
                <a:latin typeface="Calibri" panose="020F0502020204030204" pitchFamily="34" charset="0"/>
                <a:cs typeface="Calibri" panose="020F0502020204030204" pitchFamily="34" charset="0"/>
              </a:rPr>
              <a:t> 2 </a:t>
            </a:r>
            <a:r>
              <a:rPr lang="en-US" sz="4000" dirty="0" err="1" smtClean="0">
                <a:latin typeface="Calibri" panose="020F0502020204030204" pitchFamily="34" charset="0"/>
                <a:cs typeface="Calibri" panose="020F0502020204030204" pitchFamily="34" charset="0"/>
              </a:rPr>
              <a:t>phép</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toán</a:t>
            </a:r>
            <a:r>
              <a:rPr lang="en-US" sz="4000" dirty="0" smtClean="0">
                <a:latin typeface="Calibri" panose="020F0502020204030204" pitchFamily="34" charset="0"/>
                <a:cs typeface="Calibri" panose="020F0502020204030204" pitchFamily="34" charset="0"/>
              </a:rPr>
              <a:t> (+, .) </a:t>
            </a:r>
            <a:r>
              <a:rPr lang="en-US" sz="4000" dirty="0" err="1" smtClean="0">
                <a:latin typeface="Calibri" panose="020F0502020204030204" pitchFamily="34" charset="0"/>
                <a:cs typeface="Calibri" panose="020F0502020204030204" pitchFamily="34" charset="0"/>
              </a:rPr>
              <a:t>thỏa</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mãn</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các</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tính</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chất</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số</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học</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thông</a:t>
            </a:r>
            <a:r>
              <a:rPr lang="en-US" sz="4000" dirty="0" smtClean="0">
                <a:latin typeface="Calibri" panose="020F0502020204030204" pitchFamily="34" charset="0"/>
                <a:cs typeface="Calibri" panose="020F0502020204030204" pitchFamily="34" charset="0"/>
              </a:rPr>
              <a:t> </a:t>
            </a:r>
            <a:r>
              <a:rPr lang="en-US" sz="4000" dirty="0" err="1" smtClean="0">
                <a:latin typeface="Calibri" panose="020F0502020204030204" pitchFamily="34" charset="0"/>
                <a:cs typeface="Calibri" panose="020F0502020204030204" pitchFamily="34" charset="0"/>
              </a:rPr>
              <a:t>thường</a:t>
            </a:r>
            <a:r>
              <a:rPr lang="en-US" sz="4000" dirty="0" smtClean="0">
                <a:latin typeface="Calibri" panose="020F0502020204030204" pitchFamily="34" charset="0"/>
                <a:cs typeface="Calibri" panose="020F0502020204030204" pitchFamily="34" charset="0"/>
              </a:rPr>
              <a:t>:</a:t>
            </a:r>
          </a:p>
          <a:p>
            <a:pPr lvl="1"/>
            <a:r>
              <a:rPr lang="en-US" sz="3600" dirty="0" smtClean="0">
                <a:latin typeface="Calibri" panose="020F0502020204030204" pitchFamily="34" charset="0"/>
                <a:cs typeface="Calibri" panose="020F0502020204030204" pitchFamily="34" charset="0"/>
              </a:rPr>
              <a:t>(F, +) </a:t>
            </a:r>
            <a:r>
              <a:rPr lang="en-US" sz="3600" dirty="0" err="1" smtClean="0">
                <a:latin typeface="Calibri" panose="020F0502020204030204" pitchFamily="34" charset="0"/>
                <a:cs typeface="Calibri" panose="020F0502020204030204" pitchFamily="34" charset="0"/>
              </a:rPr>
              <a:t>là</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nhóm</a:t>
            </a:r>
            <a:r>
              <a:rPr lang="en-US" sz="3600" dirty="0" smtClean="0">
                <a:latin typeface="Calibri" panose="020F0502020204030204" pitchFamily="34" charset="0"/>
                <a:cs typeface="Calibri" panose="020F0502020204030204" pitchFamily="34" charset="0"/>
              </a:rPr>
              <a:t> Abel </a:t>
            </a:r>
            <a:r>
              <a:rPr lang="en-US" sz="3600" dirty="0" err="1" smtClean="0">
                <a:latin typeface="Calibri" panose="020F0502020204030204" pitchFamily="34" charset="0"/>
                <a:cs typeface="Calibri" panose="020F0502020204030204" pitchFamily="34" charset="0"/>
              </a:rPr>
              <a:t>với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phép</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cộng</a:t>
            </a:r>
            <a:endParaRPr lang="en-US" sz="3600" dirty="0" smtClean="0">
              <a:latin typeface="Calibri" panose="020F0502020204030204" pitchFamily="34" charset="0"/>
              <a:cs typeface="Calibri" panose="020F0502020204030204" pitchFamily="34" charset="0"/>
            </a:endParaRPr>
          </a:p>
          <a:p>
            <a:pPr lvl="1"/>
            <a:r>
              <a:rPr lang="en-US" sz="3600" dirty="0" smtClean="0">
                <a:latin typeface="Calibri" panose="020F0502020204030204" pitchFamily="34" charset="0"/>
                <a:cs typeface="Calibri" panose="020F0502020204030204" pitchFamily="34" charset="0"/>
              </a:rPr>
              <a:t>(F\</a:t>
            </a:r>
            <a:r>
              <a:rPr lang="en-US" sz="3600" dirty="0" smtClean="0">
                <a:latin typeface="Calibri" panose="020F0502020204030204" pitchFamily="34" charset="0"/>
                <a:cs typeface="Calibri" panose="020F0502020204030204" pitchFamily="34" charset="0"/>
                <a:sym typeface="Symbol" panose="05050102010706020507" pitchFamily="18" charset="2"/>
              </a:rPr>
              <a:t>0, .) </a:t>
            </a:r>
            <a:r>
              <a:rPr lang="en-US" sz="3600" dirty="0" err="1" smtClean="0">
                <a:latin typeface="Calibri" panose="020F0502020204030204" pitchFamily="34" charset="0"/>
                <a:cs typeface="Calibri" panose="020F0502020204030204" pitchFamily="34" charset="0"/>
                <a:sym typeface="Symbol" panose="05050102010706020507" pitchFamily="18" charset="2"/>
              </a:rPr>
              <a:t>là</a:t>
            </a:r>
            <a:r>
              <a:rPr lang="en-US" sz="3600" dirty="0" smtClean="0">
                <a:latin typeface="Calibri" panose="020F0502020204030204" pitchFamily="34" charset="0"/>
                <a:cs typeface="Calibri" panose="020F0502020204030204" pitchFamily="34" charset="0"/>
                <a:sym typeface="Symbol" panose="05050102010706020507" pitchFamily="18" charset="2"/>
              </a:rPr>
              <a:t> </a:t>
            </a:r>
            <a:r>
              <a:rPr lang="en-US" sz="3600" dirty="0" err="1" smtClean="0">
                <a:latin typeface="Calibri" panose="020F0502020204030204" pitchFamily="34" charset="0"/>
                <a:cs typeface="Calibri" panose="020F0502020204030204" pitchFamily="34" charset="0"/>
                <a:sym typeface="Symbol" panose="05050102010706020507" pitchFamily="18" charset="2"/>
              </a:rPr>
              <a:t>nhóm</a:t>
            </a:r>
            <a:r>
              <a:rPr lang="en-US" sz="3600" dirty="0" smtClean="0">
                <a:latin typeface="Calibri" panose="020F0502020204030204" pitchFamily="34" charset="0"/>
                <a:cs typeface="Calibri" panose="020F0502020204030204" pitchFamily="34" charset="0"/>
                <a:sym typeface="Symbol" panose="05050102010706020507" pitchFamily="18" charset="2"/>
              </a:rPr>
              <a:t> </a:t>
            </a:r>
            <a:r>
              <a:rPr lang="en-US" sz="3600" dirty="0" err="1" smtClean="0">
                <a:latin typeface="Calibri" panose="020F0502020204030204" pitchFamily="34" charset="0"/>
                <a:cs typeface="Calibri" panose="020F0502020204030204" pitchFamily="34" charset="0"/>
                <a:sym typeface="Symbol" panose="05050102010706020507" pitchFamily="18" charset="2"/>
              </a:rPr>
              <a:t>abel</a:t>
            </a:r>
            <a:r>
              <a:rPr lang="en-US" sz="3600" dirty="0" smtClean="0">
                <a:latin typeface="Calibri" panose="020F0502020204030204" pitchFamily="34" charset="0"/>
                <a:cs typeface="Calibri" panose="020F0502020204030204" pitchFamily="34" charset="0"/>
                <a:sym typeface="Symbol" panose="05050102010706020507" pitchFamily="18" charset="2"/>
              </a:rPr>
              <a:t> </a:t>
            </a:r>
            <a:r>
              <a:rPr lang="en-US" sz="3600" dirty="0" err="1" smtClean="0">
                <a:latin typeface="Calibri" panose="020F0502020204030204" pitchFamily="34" charset="0"/>
                <a:cs typeface="Calibri" panose="020F0502020204030204" pitchFamily="34" charset="0"/>
                <a:sym typeface="Symbol" panose="05050102010706020507" pitchFamily="18" charset="2"/>
              </a:rPr>
              <a:t>với</a:t>
            </a:r>
            <a:r>
              <a:rPr lang="en-US" sz="3600" dirty="0" smtClean="0">
                <a:latin typeface="Calibri" panose="020F0502020204030204" pitchFamily="34" charset="0"/>
                <a:cs typeface="Calibri" panose="020F0502020204030204" pitchFamily="34" charset="0"/>
                <a:sym typeface="Symbol" panose="05050102010706020507" pitchFamily="18" charset="2"/>
              </a:rPr>
              <a:t> </a:t>
            </a:r>
            <a:r>
              <a:rPr lang="en-US" sz="3600" dirty="0" err="1" smtClean="0">
                <a:latin typeface="Calibri" panose="020F0502020204030204" pitchFamily="34" charset="0"/>
                <a:cs typeface="Calibri" panose="020F0502020204030204" pitchFamily="34" charset="0"/>
                <a:sym typeface="Symbol" panose="05050102010706020507" pitchFamily="18" charset="2"/>
              </a:rPr>
              <a:t>phép</a:t>
            </a:r>
            <a:r>
              <a:rPr lang="en-US" sz="3600" dirty="0" smtClean="0">
                <a:latin typeface="Calibri" panose="020F0502020204030204" pitchFamily="34" charset="0"/>
                <a:cs typeface="Calibri" panose="020F0502020204030204" pitchFamily="34" charset="0"/>
                <a:sym typeface="Symbol" panose="05050102010706020507" pitchFamily="18" charset="2"/>
              </a:rPr>
              <a:t> </a:t>
            </a:r>
            <a:r>
              <a:rPr lang="en-US" sz="3600" dirty="0" err="1" smtClean="0">
                <a:latin typeface="Calibri" panose="020F0502020204030204" pitchFamily="34" charset="0"/>
                <a:cs typeface="Calibri" panose="020F0502020204030204" pitchFamily="34" charset="0"/>
                <a:sym typeface="Symbol" panose="05050102010706020507" pitchFamily="18" charset="2"/>
              </a:rPr>
              <a:t>nhân</a:t>
            </a:r>
            <a:endParaRPr lang="en-US" sz="3600" dirty="0" smtClean="0">
              <a:latin typeface="Calibri" panose="020F0502020204030204" pitchFamily="34" charset="0"/>
              <a:cs typeface="Calibri" panose="020F0502020204030204" pitchFamily="34" charset="0"/>
              <a:sym typeface="Symbol" panose="05050102010706020507" pitchFamily="18" charset="2"/>
            </a:endParaRPr>
          </a:p>
          <a:p>
            <a:pPr lvl="1"/>
            <a:r>
              <a:rPr lang="en-US" sz="3600" dirty="0" err="1" smtClean="0">
                <a:latin typeface="Calibri" panose="020F0502020204030204" pitchFamily="34" charset="0"/>
                <a:cs typeface="Calibri" panose="020F0502020204030204" pitchFamily="34" charset="0"/>
              </a:rPr>
              <a:t>Tính</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phân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phối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a+b</a:t>
            </a:r>
            <a:r>
              <a:rPr lang="en-US" sz="3600" dirty="0" smtClean="0">
                <a:latin typeface="Calibri" panose="020F0502020204030204" pitchFamily="34" charset="0"/>
                <a:cs typeface="Calibri" panose="020F0502020204030204" pitchFamily="34" charset="0"/>
              </a:rPr>
              <a:t>).c = </a:t>
            </a:r>
            <a:r>
              <a:rPr lang="en-US" sz="3600" dirty="0" err="1" smtClean="0">
                <a:latin typeface="Calibri" panose="020F0502020204030204" pitchFamily="34" charset="0"/>
                <a:cs typeface="Calibri" panose="020F0502020204030204" pitchFamily="34" charset="0"/>
              </a:rPr>
              <a:t>a.c</a:t>
            </a:r>
            <a:r>
              <a:rPr lang="en-US" sz="3600" dirty="0" smtClean="0">
                <a:latin typeface="Calibri" panose="020F0502020204030204" pitchFamily="34" charset="0"/>
                <a:cs typeface="Calibri" panose="020F0502020204030204" pitchFamily="34" charset="0"/>
              </a:rPr>
              <a:t> + </a:t>
            </a:r>
            <a:r>
              <a:rPr lang="en-US" sz="3600" dirty="0" err="1" smtClean="0">
                <a:latin typeface="Calibri" panose="020F0502020204030204" pitchFamily="34" charset="0"/>
                <a:cs typeface="Calibri" panose="020F0502020204030204" pitchFamily="34" charset="0"/>
              </a:rPr>
              <a:t>b.c</a:t>
            </a:r>
            <a:r>
              <a:rPr lang="en-US" sz="3600" dirty="0" smtClean="0">
                <a:latin typeface="Calibri" panose="020F0502020204030204" pitchFamily="34" charset="0"/>
                <a:cs typeface="Calibri" panose="020F0502020204030204" pitchFamily="34" charset="0"/>
              </a:rPr>
              <a:t> </a:t>
            </a:r>
            <a:r>
              <a:rPr lang="en-US" sz="3600" dirty="0" smtClean="0">
                <a:latin typeface="Calibri" panose="020F0502020204030204" pitchFamily="34" charset="0"/>
                <a:cs typeface="Calibri" panose="020F0502020204030204" pitchFamily="34" charset="0"/>
                <a:sym typeface="Symbol" panose="05050102010706020507" pitchFamily="18" charset="2"/>
              </a:rPr>
              <a:t>a, b, c  F</a:t>
            </a:r>
          </a:p>
          <a:p>
            <a:r>
              <a:rPr lang="vi-VN" sz="4000" dirty="0">
                <a:latin typeface="Calibri" panose="020F0502020204030204" pitchFamily="34" charset="0"/>
                <a:cs typeface="Calibri" panose="020F0502020204030204" pitchFamily="34" charset="0"/>
              </a:rPr>
              <a:t>Trường hữu hạn (còn gọi là trường Galois) là những trường có hữu hạn số phần tử, số này gọi là bậc của trường đó</a:t>
            </a:r>
            <a:r>
              <a:rPr lang="vi-VN" sz="4000" dirty="0" smtClean="0">
                <a:latin typeface="Calibri" panose="020F0502020204030204" pitchFamily="34" charset="0"/>
                <a:cs typeface="Calibri" panose="020F0502020204030204" pitchFamily="34" charset="0"/>
              </a:rPr>
              <a:t>.</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1459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4"/>
          <p:cNvSpPr txBox="1">
            <a:spLocks/>
          </p:cNvSpPr>
          <p:nvPr/>
        </p:nvSpPr>
        <p:spPr>
          <a:xfrm>
            <a:off x="401053" y="624209"/>
            <a:ext cx="11505813" cy="5583874"/>
          </a:xfr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smtClean="0">
                <a:latin typeface="Calibri" panose="020F0502020204030204" pitchFamily="34" charset="0"/>
                <a:cs typeface="Calibri" panose="020F0502020204030204" pitchFamily="34" charset="0"/>
              </a:rPr>
              <a:t>…</a:t>
            </a:r>
          </a:p>
          <a:p>
            <a:r>
              <a:rPr lang="en-US" sz="4000" smtClean="0">
                <a:latin typeface="Calibri" panose="020F0502020204030204" pitchFamily="34" charset="0"/>
                <a:cs typeface="Calibri" panose="020F0502020204030204" pitchFamily="34" charset="0"/>
              </a:rPr>
              <a:t>Các phép toán trên trường hữu hạn:</a:t>
            </a:r>
          </a:p>
          <a:p>
            <a:pPr lvl="1"/>
            <a:r>
              <a:rPr lang="en-US" sz="3600" smtClean="0">
                <a:latin typeface="Calibri" panose="020F0502020204030204" pitchFamily="34" charset="0"/>
                <a:cs typeface="Calibri" panose="020F0502020204030204" pitchFamily="34" charset="0"/>
              </a:rPr>
              <a:t>Có thể nói là có các phép toán cộng, trừ, nhân, chia số khác 0</a:t>
            </a:r>
          </a:p>
          <a:p>
            <a:pPr lvl="1"/>
            <a:r>
              <a:rPr lang="en-US" sz="3600" smtClean="0">
                <a:latin typeface="Calibri" panose="020F0502020204030204" pitchFamily="34" charset="0"/>
                <a:cs typeface="Calibri" panose="020F0502020204030204" pitchFamily="34" charset="0"/>
              </a:rPr>
              <a:t>Phép trừ được coi như là cộng với số đối của phép cộng</a:t>
            </a:r>
          </a:p>
          <a:p>
            <a:pPr marL="1371600" lvl="3" indent="0" algn="ctr">
              <a:buNone/>
            </a:pPr>
            <a:r>
              <a:rPr lang="en-US" sz="3000" smtClean="0">
                <a:latin typeface="Calibri" panose="020F0502020204030204" pitchFamily="34" charset="0"/>
                <a:cs typeface="Calibri" panose="020F0502020204030204" pitchFamily="34" charset="0"/>
              </a:rPr>
              <a:t>a – b = a + (-b)</a:t>
            </a:r>
          </a:p>
          <a:p>
            <a:pPr lvl="1"/>
            <a:r>
              <a:rPr lang="en-US" sz="3600" smtClean="0">
                <a:latin typeface="Calibri" panose="020F0502020204030204" pitchFamily="34" charset="0"/>
                <a:cs typeface="Calibri" panose="020F0502020204030204" pitchFamily="34" charset="0"/>
              </a:rPr>
              <a:t>Phép chia là nhân với số đối của phép nhân</a:t>
            </a:r>
          </a:p>
          <a:p>
            <a:pPr marL="914400" lvl="2" indent="0" algn="ctr">
              <a:buNone/>
            </a:pPr>
            <a:r>
              <a:rPr lang="en-US" sz="3200" smtClean="0">
                <a:latin typeface="Calibri" panose="020F0502020204030204" pitchFamily="34" charset="0"/>
                <a:cs typeface="Calibri" panose="020F0502020204030204" pitchFamily="34" charset="0"/>
              </a:rPr>
              <a:t>a/ b = a.b</a:t>
            </a:r>
            <a:r>
              <a:rPr lang="en-US" sz="3200" baseline="30000" smtClean="0">
                <a:latin typeface="Calibri" panose="020F0502020204030204" pitchFamily="34" charset="0"/>
                <a:cs typeface="Calibri" panose="020F0502020204030204" pitchFamily="34" charset="0"/>
              </a:rPr>
              <a:t>-1</a:t>
            </a:r>
            <a:endParaRPr lang="en-US" sz="3200">
              <a:latin typeface="Calibri" panose="020F0502020204030204" pitchFamily="34" charset="0"/>
              <a:cs typeface="Calibri" panose="020F0502020204030204" pitchFamily="34" charset="0"/>
            </a:endParaRPr>
          </a:p>
        </p:txBody>
      </p:sp>
      <p:sp>
        <p:nvSpPr>
          <p:cNvPr id="6" name="文本框 25"/>
          <p:cNvSpPr txBox="1"/>
          <p:nvPr/>
        </p:nvSpPr>
        <p:spPr>
          <a:xfrm>
            <a:off x="1207278" y="154345"/>
            <a:ext cx="7297447" cy="707886"/>
          </a:xfrm>
          <a:prstGeom prst="rect">
            <a:avLst/>
          </a:prstGeom>
          <a:noFill/>
        </p:spPr>
        <p:txBody>
          <a:bodyPr wrap="none" rtlCol="0">
            <a:spAutoFit/>
            <a:scene3d>
              <a:camera prst="orthographicFront"/>
              <a:lightRig rig="threePt" dir="t"/>
            </a:scene3d>
            <a:sp3d contourW="12700"/>
          </a:bodyPr>
          <a:lstStyle/>
          <a:p>
            <a:r>
              <a:rPr lang="en-US" sz="4000" b="1">
                <a:latin typeface="Calibri" panose="020F0502020204030204" pitchFamily="34" charset="0"/>
                <a:cs typeface="Calibri" panose="020F0502020204030204" pitchFamily="34" charset="0"/>
              </a:rPr>
              <a:t>Giới thiệu về các trường hữu </a:t>
            </a:r>
            <a:r>
              <a:rPr lang="en-US" sz="4000" b="1" smtClean="0">
                <a:latin typeface="Calibri" panose="020F0502020204030204" pitchFamily="34" charset="0"/>
                <a:cs typeface="Calibri" panose="020F0502020204030204" pitchFamily="34" charset="0"/>
              </a:rPr>
              <a:t>hạn</a:t>
            </a:r>
            <a:endParaRPr lang="vi-VN" sz="4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9269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76727" y="1086667"/>
            <a:ext cx="11758256" cy="5351078"/>
          </a:xfrm>
        </p:spPr>
        <p:txBody>
          <a:bodyPr/>
          <a:lstStyle/>
          <a:p>
            <a:r>
              <a:rPr lang="en-US" smtClean="0">
                <a:solidFill>
                  <a:schemeClr val="tx1"/>
                </a:solidFill>
              </a:rPr>
              <a:t>Số lượng phần tử của một trường hữu hạn được gọi là cấp hoặc bậc của nó.</a:t>
            </a:r>
          </a:p>
          <a:p>
            <a:r>
              <a:rPr lang="en-US" smtClean="0">
                <a:solidFill>
                  <a:schemeClr val="tx1"/>
                </a:solidFill>
              </a:rPr>
              <a:t>Trường hữu hạn F cấp q nếu và chỉ nếu q là lũy thừa nguyên tố p</a:t>
            </a:r>
            <a:r>
              <a:rPr lang="en-US" baseline="30000" smtClean="0">
                <a:solidFill>
                  <a:schemeClr val="tx1"/>
                </a:solidFill>
              </a:rPr>
              <a:t>m </a:t>
            </a:r>
            <a:r>
              <a:rPr lang="en-US" smtClean="0">
                <a:solidFill>
                  <a:schemeClr val="tx1"/>
                </a:solidFill>
              </a:rPr>
              <a:t>(trong đó p là số nguyên tố, m là số nguyên dương). Nếu m = 1 thì F được gọi là trường nguyên tố, nếu m </a:t>
            </a:r>
            <a:r>
              <a:rPr lang="en-US" smtClean="0">
                <a:solidFill>
                  <a:schemeClr val="tx1"/>
                </a:solidFill>
                <a:sym typeface="Symbol" panose="05050102010706020507" pitchFamily="18" charset="2"/>
              </a:rPr>
              <a:t> 2 F được gọi là trường mở rộng.</a:t>
            </a:r>
            <a:endParaRPr lang="en-US" smtClean="0">
              <a:solidFill>
                <a:schemeClr val="tx1"/>
              </a:solidFill>
            </a:endParaRPr>
          </a:p>
          <a:p>
            <a:endParaRPr lang="en-US" smtClean="0">
              <a:solidFill>
                <a:schemeClr val="tx1"/>
              </a:solidFill>
            </a:endParaRPr>
          </a:p>
          <a:p>
            <a:endParaRPr lang="en-US">
              <a:solidFill>
                <a:schemeClr val="tx1"/>
              </a:solidFill>
            </a:endParaRPr>
          </a:p>
        </p:txBody>
      </p:sp>
      <p:sp>
        <p:nvSpPr>
          <p:cNvPr id="7" name="文本框 25"/>
          <p:cNvSpPr txBox="1"/>
          <p:nvPr/>
        </p:nvSpPr>
        <p:spPr>
          <a:xfrm>
            <a:off x="1207278" y="154345"/>
            <a:ext cx="7297447" cy="707886"/>
          </a:xfrm>
          <a:prstGeom prst="rect">
            <a:avLst/>
          </a:prstGeom>
          <a:noFill/>
        </p:spPr>
        <p:txBody>
          <a:bodyPr wrap="none" rtlCol="0">
            <a:spAutoFit/>
            <a:scene3d>
              <a:camera prst="orthographicFront"/>
              <a:lightRig rig="threePt" dir="t"/>
            </a:scene3d>
            <a:sp3d contourW="12700"/>
          </a:bodyPr>
          <a:lstStyle/>
          <a:p>
            <a:r>
              <a:rPr lang="en-US" sz="4000" b="1">
                <a:latin typeface="Calibri" panose="020F0502020204030204" pitchFamily="34" charset="0"/>
                <a:cs typeface="Calibri" panose="020F0502020204030204" pitchFamily="34" charset="0"/>
              </a:rPr>
              <a:t>Giới thiệu về các trường hữu </a:t>
            </a:r>
            <a:r>
              <a:rPr lang="en-US" sz="4000" b="1" smtClean="0">
                <a:latin typeface="Calibri" panose="020F0502020204030204" pitchFamily="34" charset="0"/>
                <a:cs typeface="Calibri" panose="020F0502020204030204" pitchFamily="34" charset="0"/>
              </a:rPr>
              <a:t>hạn</a:t>
            </a:r>
            <a:endParaRPr lang="vi-VN" sz="4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6510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4695" y="886689"/>
            <a:ext cx="11770288" cy="5604052"/>
          </a:xfrm>
        </p:spPr>
        <p:txBody>
          <a:bodyPr/>
          <a:lstStyle/>
          <a:p>
            <a:r>
              <a:rPr lang="en-US" smtClean="0">
                <a:solidFill>
                  <a:schemeClr val="tx1"/>
                </a:solidFill>
              </a:rPr>
              <a:t>Trường nguyên tố F</a:t>
            </a:r>
            <a:r>
              <a:rPr lang="en-US" baseline="-25000" smtClean="0">
                <a:solidFill>
                  <a:schemeClr val="tx1"/>
                </a:solidFill>
              </a:rPr>
              <a:t>p</a:t>
            </a:r>
            <a:r>
              <a:rPr lang="en-US" smtClean="0">
                <a:solidFill>
                  <a:schemeClr val="tx1"/>
                </a:solidFill>
              </a:rPr>
              <a:t> = {0, 1, …, p – 1} với các phép toán (+, .) thực hiện theo modulo p.</a:t>
            </a:r>
          </a:p>
          <a:p>
            <a:pPr lvl="1"/>
            <a:r>
              <a:rPr lang="en-US" sz="3200">
                <a:solidFill>
                  <a:schemeClr val="tx1"/>
                </a:solidFill>
              </a:rPr>
              <a:t>Ví dụ:</a:t>
            </a:r>
          </a:p>
          <a:p>
            <a:pPr lvl="2"/>
            <a:r>
              <a:rPr lang="en-US" sz="2800">
                <a:solidFill>
                  <a:schemeClr val="tx1"/>
                </a:solidFill>
              </a:rPr>
              <a:t>F</a:t>
            </a:r>
            <a:r>
              <a:rPr lang="en-US" sz="2800" baseline="-25000">
                <a:solidFill>
                  <a:schemeClr val="tx1"/>
                </a:solidFill>
              </a:rPr>
              <a:t>29</a:t>
            </a:r>
            <a:r>
              <a:rPr lang="en-US" sz="2800">
                <a:solidFill>
                  <a:schemeClr val="tx1"/>
                </a:solidFill>
              </a:rPr>
              <a:t> = {0, 1, 2, …, 28}</a:t>
            </a:r>
          </a:p>
          <a:p>
            <a:pPr lvl="3"/>
            <a:r>
              <a:rPr lang="en-US" sz="2200">
                <a:solidFill>
                  <a:schemeClr val="tx1"/>
                </a:solidFill>
              </a:rPr>
              <a:t>Phép toán cộng: 17 + 20 = 8 vì 37 mod 29 = 8</a:t>
            </a:r>
          </a:p>
          <a:p>
            <a:pPr lvl="3"/>
            <a:r>
              <a:rPr lang="en-US" sz="2200">
                <a:solidFill>
                  <a:schemeClr val="tx1"/>
                </a:solidFill>
              </a:rPr>
              <a:t>Phép trừ: 17 – 20 = 26 vì – 3 mod 29 = 26</a:t>
            </a:r>
          </a:p>
          <a:p>
            <a:pPr lvl="3"/>
            <a:r>
              <a:rPr lang="en-US" sz="2200">
                <a:solidFill>
                  <a:schemeClr val="tx1"/>
                </a:solidFill>
              </a:rPr>
              <a:t>Phép nhân: 17.20 = 21 vì 340 mod 29 = 21</a:t>
            </a:r>
          </a:p>
          <a:p>
            <a:pPr lvl="3"/>
            <a:r>
              <a:rPr lang="en-US" sz="2200">
                <a:solidFill>
                  <a:schemeClr val="tx1"/>
                </a:solidFill>
              </a:rPr>
              <a:t>Phép lấy nghịch đảo: 17</a:t>
            </a:r>
            <a:r>
              <a:rPr lang="en-US" sz="2200" baseline="30000">
                <a:solidFill>
                  <a:schemeClr val="tx1"/>
                </a:solidFill>
              </a:rPr>
              <a:t>-1 </a:t>
            </a:r>
            <a:r>
              <a:rPr lang="en-US" sz="2200">
                <a:solidFill>
                  <a:schemeClr val="tx1"/>
                </a:solidFill>
              </a:rPr>
              <a:t>= 12 vì 17.12 mod 29 = 1</a:t>
            </a:r>
            <a:r>
              <a:rPr lang="en-US">
                <a:solidFill>
                  <a:schemeClr val="tx1"/>
                </a:solidFill>
              </a:rPr>
              <a:t>.</a:t>
            </a:r>
          </a:p>
          <a:p>
            <a:pPr lvl="1"/>
            <a:endParaRPr lang="en-US" smtClean="0">
              <a:solidFill>
                <a:schemeClr val="tx1"/>
              </a:solidFill>
            </a:endParaRPr>
          </a:p>
        </p:txBody>
      </p:sp>
      <p:sp>
        <p:nvSpPr>
          <p:cNvPr id="5" name="文本框 25"/>
          <p:cNvSpPr txBox="1"/>
          <p:nvPr/>
        </p:nvSpPr>
        <p:spPr>
          <a:xfrm>
            <a:off x="1207278" y="154345"/>
            <a:ext cx="7297447" cy="707886"/>
          </a:xfrm>
          <a:prstGeom prst="rect">
            <a:avLst/>
          </a:prstGeom>
          <a:noFill/>
        </p:spPr>
        <p:txBody>
          <a:bodyPr wrap="none" rtlCol="0">
            <a:spAutoFit/>
            <a:scene3d>
              <a:camera prst="orthographicFront"/>
              <a:lightRig rig="threePt" dir="t"/>
            </a:scene3d>
            <a:sp3d contourW="12700"/>
          </a:bodyPr>
          <a:lstStyle/>
          <a:p>
            <a:r>
              <a:rPr lang="en-US" sz="4000" b="1">
                <a:latin typeface="Calibri" panose="020F0502020204030204" pitchFamily="34" charset="0"/>
                <a:cs typeface="Calibri" panose="020F0502020204030204" pitchFamily="34" charset="0"/>
              </a:rPr>
              <a:t>Giới thiệu về các trường hữu </a:t>
            </a:r>
            <a:r>
              <a:rPr lang="en-US" sz="4000" b="1" smtClean="0">
                <a:latin typeface="Calibri" panose="020F0502020204030204" pitchFamily="34" charset="0"/>
                <a:cs typeface="Calibri" panose="020F0502020204030204" pitchFamily="34" charset="0"/>
              </a:rPr>
              <a:t>hạn</a:t>
            </a:r>
            <a:endParaRPr lang="vi-VN" sz="4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8559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802105" y="1086667"/>
                <a:ext cx="11232877" cy="5351078"/>
              </a:xfrm>
            </p:spPr>
            <p:txBody>
              <a:bodyPr/>
              <a:lstStyle/>
              <a:p>
                <a:r>
                  <a:rPr lang="en-US">
                    <a:solidFill>
                      <a:schemeClr val="tx1"/>
                    </a:solidFill>
                  </a:rPr>
                  <a:t>Trường nhị phân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𝐹</m:t>
                        </m:r>
                      </m:e>
                      <m:sub>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𝑚</m:t>
                            </m:r>
                          </m:sup>
                        </m:sSup>
                      </m:sub>
                    </m:sSub>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Sub>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𝑧</m:t>
                            </m:r>
                          </m:e>
                          <m:sup>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p>
                        </m:sSup>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−2</m:t>
                            </m:r>
                          </m:sub>
                        </m:sSub>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𝑧</m:t>
                            </m:r>
                          </m:e>
                          <m:sup>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𝑧</m:t>
                            </m:r>
                          </m:e>
                          <m:sup>
                            <m:r>
                              <a:rPr lang="en-US" i="1">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𝑧</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0, 1</m:t>
                            </m:r>
                          </m:e>
                        </m:d>
                      </m:e>
                    </m:d>
                  </m:oMath>
                </a14:m>
                <a:r>
                  <a:rPr lang="en-US">
                    <a:solidFill>
                      <a:schemeClr val="tx1"/>
                    </a:solidFill>
                  </a:rPr>
                  <a:t>; </a:t>
                </a:r>
              </a:p>
              <a:p>
                <a:pPr lvl="1"/>
                <a:r>
                  <a:rPr lang="en-US" sz="2400">
                    <a:solidFill>
                      <a:schemeClr val="tx1"/>
                    </a:solidFill>
                  </a:rPr>
                  <a:t>f(z) là đa thức bất khả quy bậc m.</a:t>
                </a:r>
              </a:p>
              <a:p>
                <a:pPr lvl="1"/>
                <a:r>
                  <a:rPr lang="en-US" sz="2400">
                    <a:solidFill>
                      <a:schemeClr val="tx1"/>
                    </a:solidFill>
                  </a:rPr>
                  <a:t>Phép toán cộng các phần tử trường là phép cộng thông thường các đa thức với hệ số modulo 2</a:t>
                </a:r>
              </a:p>
              <a:p>
                <a:pPr lvl="1"/>
                <a:r>
                  <a:rPr lang="en-US" sz="2400">
                    <a:solidFill>
                      <a:schemeClr val="tx1"/>
                    </a:solidFill>
                  </a:rPr>
                  <a:t>Phép nhân thực hiện theo modulo đa thức rút gọn f(z)</a:t>
                </a: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802105" y="1086667"/>
                <a:ext cx="11232877" cy="5351078"/>
              </a:xfrm>
              <a:blipFill>
                <a:blip r:embed="rId2"/>
                <a:stretch>
                  <a:fillRect r="-760"/>
                </a:stretch>
              </a:blipFill>
            </p:spPr>
            <p:txBody>
              <a:bodyPr/>
              <a:lstStyle/>
              <a:p>
                <a:r>
                  <a:rPr lang="en-US">
                    <a:noFill/>
                  </a:rPr>
                  <a:t> </a:t>
                </a:r>
              </a:p>
            </p:txBody>
          </p:sp>
        </mc:Fallback>
      </mc:AlternateContent>
      <p:sp>
        <p:nvSpPr>
          <p:cNvPr id="5" name="文本框 25"/>
          <p:cNvSpPr txBox="1"/>
          <p:nvPr/>
        </p:nvSpPr>
        <p:spPr>
          <a:xfrm>
            <a:off x="1207278" y="154345"/>
            <a:ext cx="7297447" cy="707886"/>
          </a:xfrm>
          <a:prstGeom prst="rect">
            <a:avLst/>
          </a:prstGeom>
          <a:noFill/>
        </p:spPr>
        <p:txBody>
          <a:bodyPr wrap="none" rtlCol="0">
            <a:spAutoFit/>
            <a:scene3d>
              <a:camera prst="orthographicFront"/>
              <a:lightRig rig="threePt" dir="t"/>
            </a:scene3d>
            <a:sp3d contourW="12700"/>
          </a:bodyPr>
          <a:lstStyle/>
          <a:p>
            <a:r>
              <a:rPr lang="en-US" sz="4000" b="1">
                <a:latin typeface="Calibri" panose="020F0502020204030204" pitchFamily="34" charset="0"/>
                <a:cs typeface="Calibri" panose="020F0502020204030204" pitchFamily="34" charset="0"/>
              </a:rPr>
              <a:t>Giới thiệu về các trường hữu </a:t>
            </a:r>
            <a:r>
              <a:rPr lang="en-US" sz="4000" b="1" smtClean="0">
                <a:latin typeface="Calibri" panose="020F0502020204030204" pitchFamily="34" charset="0"/>
                <a:cs typeface="Calibri" panose="020F0502020204030204" pitchFamily="34" charset="0"/>
              </a:rPr>
              <a:t>hạn</a:t>
            </a:r>
            <a:endParaRPr lang="vi-VN" sz="4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5362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314793" y="1086667"/>
                <a:ext cx="11720189" cy="5351078"/>
              </a:xfrm>
            </p:spPr>
            <p:txBody>
              <a:bodyPr/>
              <a:lstStyle/>
              <a:p>
                <a:r>
                  <a:rPr lang="en-US" smtClean="0">
                    <a:solidFill>
                      <a:schemeClr val="tx1"/>
                    </a:solidFill>
                  </a:rPr>
                  <a:t>Ví dụ: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𝐹</m:t>
                        </m:r>
                      </m:e>
                      <m:sub>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4</m:t>
                            </m:r>
                          </m:sup>
                        </m:sSup>
                      </m:sub>
                    </m:sSub>
                  </m:oMath>
                </a14:m>
                <a:r>
                  <a:rPr lang="en-US" smtClean="0">
                    <a:solidFill>
                      <a:schemeClr val="tx1"/>
                    </a:solidFill>
                  </a:rPr>
                  <a:t> gồm 16 phần tử là các đa thức nhị phân có bậc cao nhất là 3</a:t>
                </a:r>
              </a:p>
              <a:p>
                <a:endParaRPr lang="en-US" smtClean="0">
                  <a:solidFill>
                    <a:schemeClr val="tx1"/>
                  </a:solidFill>
                </a:endParaRPr>
              </a:p>
              <a:p>
                <a:pPr lvl="1"/>
                <a:endParaRPr lang="en-US">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314793" y="1086667"/>
                <a:ext cx="11720189" cy="5351078"/>
              </a:xfrm>
              <a:blipFill>
                <a:blip r:embed="rId2"/>
                <a:stretch>
                  <a:fillRect/>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645205590"/>
              </p:ext>
            </p:extLst>
          </p:nvPr>
        </p:nvGraphicFramePr>
        <p:xfrm>
          <a:off x="1514006" y="2833138"/>
          <a:ext cx="9473784" cy="3341808"/>
        </p:xfrm>
        <a:graphic>
          <a:graphicData uri="http://schemas.openxmlformats.org/drawingml/2006/table">
            <a:tbl>
              <a:tblPr firstRow="1" bandRow="1">
                <a:tableStyleId>{5DA37D80-6434-44D0-A028-1B22A696006F}</a:tableStyleId>
              </a:tblPr>
              <a:tblGrid>
                <a:gridCol w="1957053">
                  <a:extLst>
                    <a:ext uri="{9D8B030D-6E8A-4147-A177-3AD203B41FA5}">
                      <a16:colId xmlns="" xmlns:a16="http://schemas.microsoft.com/office/drawing/2014/main" val="3298849990"/>
                    </a:ext>
                  </a:extLst>
                </a:gridCol>
                <a:gridCol w="2375105">
                  <a:extLst>
                    <a:ext uri="{9D8B030D-6E8A-4147-A177-3AD203B41FA5}">
                      <a16:colId xmlns="" xmlns:a16="http://schemas.microsoft.com/office/drawing/2014/main" val="681250585"/>
                    </a:ext>
                  </a:extLst>
                </a:gridCol>
                <a:gridCol w="2413416">
                  <a:extLst>
                    <a:ext uri="{9D8B030D-6E8A-4147-A177-3AD203B41FA5}">
                      <a16:colId xmlns="" xmlns:a16="http://schemas.microsoft.com/office/drawing/2014/main" val="3799082286"/>
                    </a:ext>
                  </a:extLst>
                </a:gridCol>
                <a:gridCol w="2728210">
                  <a:extLst>
                    <a:ext uri="{9D8B030D-6E8A-4147-A177-3AD203B41FA5}">
                      <a16:colId xmlns="" xmlns:a16="http://schemas.microsoft.com/office/drawing/2014/main" val="2441726711"/>
                    </a:ext>
                  </a:extLst>
                </a:gridCol>
              </a:tblGrid>
              <a:tr h="786984">
                <a:tc>
                  <a:txBody>
                    <a:bodyPr/>
                    <a:lstStyle/>
                    <a:p>
                      <a:pPr algn="ctr"/>
                      <a:r>
                        <a:rPr lang="en-US" sz="2600" b="0" smtClean="0">
                          <a:latin typeface="Calibri" panose="020F0502020204030204" pitchFamily="34" charset="0"/>
                          <a:cs typeface="Calibri" panose="020F0502020204030204" pitchFamily="34" charset="0"/>
                        </a:rPr>
                        <a:t>0</a:t>
                      </a:r>
                      <a:endParaRPr lang="en-US" sz="2600" b="0">
                        <a:latin typeface="Calibri" panose="020F0502020204030204" pitchFamily="34" charset="0"/>
                        <a:cs typeface="Calibri" panose="020F0502020204030204" pitchFamily="34" charset="0"/>
                      </a:endParaRPr>
                    </a:p>
                  </a:txBody>
                  <a:tcPr/>
                </a:tc>
                <a:tc>
                  <a:txBody>
                    <a:bodyPr/>
                    <a:lstStyle/>
                    <a:p>
                      <a:pPr algn="ct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2</a:t>
                      </a:r>
                      <a:endParaRPr lang="en-US" sz="2600" b="0">
                        <a:latin typeface="Calibri" panose="020F0502020204030204" pitchFamily="34" charset="0"/>
                        <a:cs typeface="Calibri" panose="020F0502020204030204" pitchFamily="34" charset="0"/>
                      </a:endParaRPr>
                    </a:p>
                  </a:txBody>
                  <a:tcPr/>
                </a:tc>
                <a:tc>
                  <a:txBody>
                    <a:bodyPr/>
                    <a:lstStyle/>
                    <a:p>
                      <a:pPr algn="ct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3</a:t>
                      </a:r>
                      <a:endParaRPr lang="en-US" sz="2600" b="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3 </a:t>
                      </a:r>
                      <a:r>
                        <a:rPr lang="en-US" sz="2600" b="0" baseline="0" smtClean="0">
                          <a:latin typeface="Calibri" panose="020F0502020204030204" pitchFamily="34" charset="0"/>
                          <a:cs typeface="Calibri" panose="020F0502020204030204" pitchFamily="34" charset="0"/>
                        </a:rPr>
                        <a:t>+ z</a:t>
                      </a:r>
                      <a:r>
                        <a:rPr lang="en-US" sz="2600" b="0" baseline="30000" smtClean="0">
                          <a:latin typeface="Calibri" panose="020F0502020204030204" pitchFamily="34" charset="0"/>
                          <a:cs typeface="Calibri" panose="020F0502020204030204" pitchFamily="34" charset="0"/>
                        </a:rPr>
                        <a:t>2</a:t>
                      </a:r>
                      <a:endParaRPr lang="en-US" sz="2600" b="0" smtClean="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441143309"/>
                  </a:ext>
                </a:extLst>
              </a:tr>
              <a:tr h="786984">
                <a:tc>
                  <a:txBody>
                    <a:bodyPr/>
                    <a:lstStyle/>
                    <a:p>
                      <a:pPr algn="ctr"/>
                      <a:r>
                        <a:rPr lang="en-US" sz="2600" b="0" smtClean="0">
                          <a:latin typeface="Calibri" panose="020F0502020204030204" pitchFamily="34" charset="0"/>
                          <a:cs typeface="Calibri" panose="020F0502020204030204" pitchFamily="34" charset="0"/>
                        </a:rPr>
                        <a:t>1</a:t>
                      </a:r>
                      <a:endParaRPr lang="en-US" sz="2600" b="0">
                        <a:latin typeface="Calibri" panose="020F0502020204030204" pitchFamily="34" charset="0"/>
                        <a:cs typeface="Calibri" panose="020F0502020204030204" pitchFamily="34" charset="0"/>
                      </a:endParaRPr>
                    </a:p>
                  </a:txBody>
                  <a:tcPr/>
                </a:tc>
                <a:tc>
                  <a:txBody>
                    <a:bodyPr/>
                    <a:lstStyle/>
                    <a:p>
                      <a:pPr algn="ct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2 </a:t>
                      </a:r>
                      <a:r>
                        <a:rPr lang="en-US" sz="2600" b="0" baseline="0" smtClean="0">
                          <a:latin typeface="Calibri" panose="020F0502020204030204" pitchFamily="34" charset="0"/>
                          <a:cs typeface="Calibri" panose="020F0502020204030204" pitchFamily="34" charset="0"/>
                        </a:rPr>
                        <a:t>+ 1</a:t>
                      </a:r>
                      <a:endParaRPr lang="en-US" sz="2600" b="0">
                        <a:latin typeface="Calibri" panose="020F0502020204030204" pitchFamily="34" charset="0"/>
                        <a:cs typeface="Calibri" panose="020F0502020204030204" pitchFamily="34" charset="0"/>
                      </a:endParaRPr>
                    </a:p>
                  </a:txBody>
                  <a:tcPr/>
                </a:tc>
                <a:tc>
                  <a:txBody>
                    <a:bodyPr/>
                    <a:lstStyle/>
                    <a:p>
                      <a:pPr algn="ct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3 </a:t>
                      </a:r>
                      <a:r>
                        <a:rPr lang="en-US" sz="2600" b="0" baseline="0" smtClean="0">
                          <a:latin typeface="Calibri" panose="020F0502020204030204" pitchFamily="34" charset="0"/>
                          <a:cs typeface="Calibri" panose="020F0502020204030204" pitchFamily="34" charset="0"/>
                        </a:rPr>
                        <a:t>+ 1</a:t>
                      </a:r>
                      <a:endParaRPr lang="en-US" sz="2600" b="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3 </a:t>
                      </a:r>
                      <a:r>
                        <a:rPr lang="en-US" sz="2600" b="0" baseline="0" smtClean="0">
                          <a:latin typeface="Calibri" panose="020F0502020204030204" pitchFamily="34" charset="0"/>
                          <a:cs typeface="Calibri" panose="020F0502020204030204" pitchFamily="34" charset="0"/>
                        </a:rPr>
                        <a:t>+ z</a:t>
                      </a:r>
                      <a:r>
                        <a:rPr lang="en-US" sz="2600" b="0" baseline="30000" smtClean="0">
                          <a:latin typeface="Calibri" panose="020F0502020204030204" pitchFamily="34" charset="0"/>
                          <a:cs typeface="Calibri" panose="020F0502020204030204" pitchFamily="34" charset="0"/>
                        </a:rPr>
                        <a:t>2</a:t>
                      </a:r>
                      <a:r>
                        <a:rPr lang="en-US" sz="2600" b="0" baseline="0" smtClean="0">
                          <a:latin typeface="Calibri" panose="020F0502020204030204" pitchFamily="34" charset="0"/>
                          <a:cs typeface="Calibri" panose="020F0502020204030204" pitchFamily="34" charset="0"/>
                        </a:rPr>
                        <a:t> + 1</a:t>
                      </a:r>
                      <a:endParaRPr lang="en-US" sz="2600" b="0" smtClean="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231006793"/>
                  </a:ext>
                </a:extLst>
              </a:tr>
              <a:tr h="786984">
                <a:tc>
                  <a:txBody>
                    <a:bodyPr/>
                    <a:lstStyle/>
                    <a:p>
                      <a:pPr algn="ctr"/>
                      <a:r>
                        <a:rPr lang="en-US" sz="2600" b="0" smtClean="0">
                          <a:latin typeface="Calibri" panose="020F0502020204030204" pitchFamily="34" charset="0"/>
                          <a:cs typeface="Calibri" panose="020F0502020204030204" pitchFamily="34" charset="0"/>
                        </a:rPr>
                        <a:t>z</a:t>
                      </a:r>
                      <a:endParaRPr lang="en-US" sz="2600" b="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2 </a:t>
                      </a:r>
                      <a:r>
                        <a:rPr lang="en-US" sz="2600" b="0" baseline="0" smtClean="0">
                          <a:latin typeface="Calibri" panose="020F0502020204030204" pitchFamily="34" charset="0"/>
                          <a:cs typeface="Calibri" panose="020F0502020204030204" pitchFamily="34" charset="0"/>
                        </a:rPr>
                        <a:t>+ z</a:t>
                      </a:r>
                      <a:endParaRPr lang="en-US" sz="2600" b="0" smtClean="0">
                        <a:latin typeface="Calibri" panose="020F0502020204030204" pitchFamily="34" charset="0"/>
                        <a:cs typeface="Calibri" panose="020F0502020204030204" pitchFamily="34" charset="0"/>
                      </a:endParaRPr>
                    </a:p>
                    <a:p>
                      <a:pPr algn="ctr"/>
                      <a:endParaRPr lang="en-US" sz="2600" b="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3 </a:t>
                      </a:r>
                      <a:r>
                        <a:rPr lang="en-US" sz="2600" b="0" baseline="0" smtClean="0">
                          <a:latin typeface="Calibri" panose="020F0502020204030204" pitchFamily="34" charset="0"/>
                          <a:cs typeface="Calibri" panose="020F0502020204030204" pitchFamily="34" charset="0"/>
                        </a:rPr>
                        <a:t>+ z</a:t>
                      </a:r>
                      <a:endParaRPr lang="en-US" sz="2600" b="0" smtClean="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3 </a:t>
                      </a:r>
                      <a:r>
                        <a:rPr lang="en-US" sz="2600" b="0" baseline="0" smtClean="0">
                          <a:latin typeface="Calibri" panose="020F0502020204030204" pitchFamily="34" charset="0"/>
                          <a:cs typeface="Calibri" panose="020F0502020204030204" pitchFamily="34" charset="0"/>
                        </a:rPr>
                        <a:t>+ z</a:t>
                      </a:r>
                      <a:r>
                        <a:rPr lang="en-US" sz="2600" b="0" baseline="30000" smtClean="0">
                          <a:latin typeface="Calibri" panose="020F0502020204030204" pitchFamily="34" charset="0"/>
                          <a:cs typeface="Calibri" panose="020F0502020204030204" pitchFamily="34" charset="0"/>
                        </a:rPr>
                        <a:t>2</a:t>
                      </a:r>
                      <a:r>
                        <a:rPr lang="en-US" sz="2600" b="0" baseline="0" smtClean="0">
                          <a:latin typeface="Calibri" panose="020F0502020204030204" pitchFamily="34" charset="0"/>
                          <a:cs typeface="Calibri" panose="020F0502020204030204" pitchFamily="34" charset="0"/>
                        </a:rPr>
                        <a:t> + z</a:t>
                      </a:r>
                      <a:endParaRPr lang="en-US" sz="2600" b="0" smtClean="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633885607"/>
                  </a:ext>
                </a:extLst>
              </a:tr>
              <a:tr h="786984">
                <a:tc>
                  <a:txBody>
                    <a:bodyPr/>
                    <a:lstStyle/>
                    <a:p>
                      <a:pPr algn="ctr"/>
                      <a:r>
                        <a:rPr lang="en-US" sz="2600" b="0" smtClean="0">
                          <a:latin typeface="Calibri" panose="020F0502020204030204" pitchFamily="34" charset="0"/>
                          <a:cs typeface="Calibri" panose="020F0502020204030204" pitchFamily="34" charset="0"/>
                        </a:rPr>
                        <a:t>z + 1</a:t>
                      </a:r>
                      <a:endParaRPr lang="en-US" sz="2600" b="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2 </a:t>
                      </a:r>
                      <a:r>
                        <a:rPr lang="en-US" sz="2600" b="0" baseline="0" smtClean="0">
                          <a:latin typeface="Calibri" panose="020F0502020204030204" pitchFamily="34" charset="0"/>
                          <a:cs typeface="Calibri" panose="020F0502020204030204" pitchFamily="34" charset="0"/>
                        </a:rPr>
                        <a:t>+ z + 1</a:t>
                      </a:r>
                      <a:endParaRPr lang="en-US" sz="2600" b="0" smtClean="0">
                        <a:latin typeface="Calibri" panose="020F0502020204030204" pitchFamily="34" charset="0"/>
                        <a:cs typeface="Calibri" panose="020F0502020204030204" pitchFamily="34" charset="0"/>
                      </a:endParaRPr>
                    </a:p>
                    <a:p>
                      <a:pPr algn="ctr"/>
                      <a:endParaRPr lang="en-US" sz="2600" b="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3 </a:t>
                      </a:r>
                      <a:r>
                        <a:rPr lang="en-US" sz="2600" b="0" baseline="0" smtClean="0">
                          <a:latin typeface="Calibri" panose="020F0502020204030204" pitchFamily="34" charset="0"/>
                          <a:cs typeface="Calibri" panose="020F0502020204030204" pitchFamily="34" charset="0"/>
                        </a:rPr>
                        <a:t>+ z + 1</a:t>
                      </a:r>
                      <a:endParaRPr lang="en-US" sz="2600" b="0" smtClean="0">
                        <a:latin typeface="Calibri" panose="020F0502020204030204" pitchFamily="34" charset="0"/>
                        <a:cs typeface="Calibri" panose="020F0502020204030204" pitchFamily="34" charset="0"/>
                      </a:endParaRPr>
                    </a:p>
                    <a:p>
                      <a:pPr algn="ctr"/>
                      <a:endParaRPr lang="en-US" sz="2600"/>
                    </a:p>
                  </a:txBody>
                  <a:tcPr/>
                </a:tc>
                <a:tc>
                  <a:txBody>
                    <a:bodyPr/>
                    <a:lstStyle/>
                    <a:p>
                      <a:pPr algn="ctr"/>
                      <a:r>
                        <a:rPr lang="en-US" sz="2600" b="0" smtClean="0">
                          <a:latin typeface="Calibri" panose="020F0502020204030204" pitchFamily="34" charset="0"/>
                          <a:cs typeface="Calibri" panose="020F0502020204030204" pitchFamily="34" charset="0"/>
                        </a:rPr>
                        <a:t>z</a:t>
                      </a:r>
                      <a:r>
                        <a:rPr lang="en-US" sz="2600" b="0" baseline="30000" smtClean="0">
                          <a:latin typeface="Calibri" panose="020F0502020204030204" pitchFamily="34" charset="0"/>
                          <a:cs typeface="Calibri" panose="020F0502020204030204" pitchFamily="34" charset="0"/>
                        </a:rPr>
                        <a:t>3 </a:t>
                      </a:r>
                      <a:r>
                        <a:rPr lang="en-US" sz="2600" b="0" baseline="0" smtClean="0">
                          <a:latin typeface="Calibri" panose="020F0502020204030204" pitchFamily="34" charset="0"/>
                          <a:cs typeface="Calibri" panose="020F0502020204030204" pitchFamily="34" charset="0"/>
                        </a:rPr>
                        <a:t>+ z</a:t>
                      </a:r>
                      <a:r>
                        <a:rPr lang="en-US" sz="2600" b="0" baseline="30000" smtClean="0">
                          <a:latin typeface="Calibri" panose="020F0502020204030204" pitchFamily="34" charset="0"/>
                          <a:cs typeface="Calibri" panose="020F0502020204030204" pitchFamily="34" charset="0"/>
                        </a:rPr>
                        <a:t>2</a:t>
                      </a:r>
                      <a:r>
                        <a:rPr lang="en-US" sz="2600" b="0" baseline="0" smtClean="0">
                          <a:latin typeface="Calibri" panose="020F0502020204030204" pitchFamily="34" charset="0"/>
                          <a:cs typeface="Calibri" panose="020F0502020204030204" pitchFamily="34" charset="0"/>
                        </a:rPr>
                        <a:t> + z + 1</a:t>
                      </a:r>
                      <a:endParaRPr lang="en-US" sz="2600"/>
                    </a:p>
                  </a:txBody>
                  <a:tcPr/>
                </a:tc>
                <a:extLst>
                  <a:ext uri="{0D108BD9-81ED-4DB2-BD59-A6C34878D82A}">
                    <a16:rowId xmlns="" xmlns:a16="http://schemas.microsoft.com/office/drawing/2014/main" val="1399706967"/>
                  </a:ext>
                </a:extLst>
              </a:tr>
            </a:tbl>
          </a:graphicData>
        </a:graphic>
      </p:graphicFrame>
      <p:sp>
        <p:nvSpPr>
          <p:cNvPr id="6" name="文本框 25"/>
          <p:cNvSpPr txBox="1"/>
          <p:nvPr/>
        </p:nvSpPr>
        <p:spPr>
          <a:xfrm>
            <a:off x="1207278" y="154345"/>
            <a:ext cx="7297447" cy="707886"/>
          </a:xfrm>
          <a:prstGeom prst="rect">
            <a:avLst/>
          </a:prstGeom>
          <a:noFill/>
        </p:spPr>
        <p:txBody>
          <a:bodyPr wrap="none" rtlCol="0">
            <a:spAutoFit/>
            <a:scene3d>
              <a:camera prst="orthographicFront"/>
              <a:lightRig rig="threePt" dir="t"/>
            </a:scene3d>
            <a:sp3d contourW="12700"/>
          </a:bodyPr>
          <a:lstStyle/>
          <a:p>
            <a:r>
              <a:rPr lang="en-US" sz="4000" b="1">
                <a:latin typeface="Calibri" panose="020F0502020204030204" pitchFamily="34" charset="0"/>
                <a:cs typeface="Calibri" panose="020F0502020204030204" pitchFamily="34" charset="0"/>
              </a:rPr>
              <a:t>Giới thiệu về các trường hữu </a:t>
            </a:r>
            <a:r>
              <a:rPr lang="en-US" sz="4000" b="1" smtClean="0">
                <a:latin typeface="Calibri" panose="020F0502020204030204" pitchFamily="34" charset="0"/>
                <a:cs typeface="Calibri" panose="020F0502020204030204" pitchFamily="34" charset="0"/>
              </a:rPr>
              <a:t>hạn</a:t>
            </a:r>
            <a:endParaRPr lang="vi-VN" sz="4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5048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374754" y="1086667"/>
                <a:ext cx="11660229" cy="5351078"/>
              </a:xfrm>
            </p:spPr>
            <p:txBody>
              <a:bodyPr/>
              <a:lstStyle/>
              <a:p>
                <a:r>
                  <a:rPr lang="en-US" sz="3000" smtClean="0">
                    <a:solidFill>
                      <a:schemeClr val="tx1"/>
                    </a:solidFill>
                  </a:rPr>
                  <a:t>Ví dụ một số phép toán trong </a:t>
                </a:r>
                <a14:m>
                  <m:oMath xmlns:m="http://schemas.openxmlformats.org/officeDocument/2006/math">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𝐹</m:t>
                        </m:r>
                      </m:e>
                      <m:sub>
                        <m:sSup>
                          <m:sSupPr>
                            <m:ctrlPr>
                              <a:rPr lang="en-US" sz="3000" i="1">
                                <a:solidFill>
                                  <a:schemeClr val="tx1"/>
                                </a:solidFill>
                                <a:latin typeface="Cambria Math" panose="02040503050406030204" pitchFamily="18" charset="0"/>
                              </a:rPr>
                            </m:ctrlPr>
                          </m:sSupPr>
                          <m:e>
                            <m:r>
                              <a:rPr lang="en-US" sz="3000" i="1">
                                <a:solidFill>
                                  <a:schemeClr val="tx1"/>
                                </a:solidFill>
                                <a:latin typeface="Cambria Math" panose="02040503050406030204" pitchFamily="18" charset="0"/>
                              </a:rPr>
                              <m:t>2</m:t>
                            </m:r>
                          </m:e>
                          <m:sup>
                            <m:r>
                              <a:rPr lang="en-US" sz="3000" i="1">
                                <a:solidFill>
                                  <a:schemeClr val="tx1"/>
                                </a:solidFill>
                                <a:latin typeface="Cambria Math" panose="02040503050406030204" pitchFamily="18" charset="0"/>
                              </a:rPr>
                              <m:t>4</m:t>
                            </m:r>
                          </m:sup>
                        </m:sSup>
                      </m:sub>
                    </m:sSub>
                    <m:r>
                      <a:rPr lang="en-US" sz="3000" b="0" i="0" smtClean="0">
                        <a:solidFill>
                          <a:schemeClr val="tx1"/>
                        </a:solidFill>
                        <a:latin typeface="Cambria Math" panose="02040503050406030204" pitchFamily="18" charset="0"/>
                      </a:rPr>
                      <m:t> </m:t>
                    </m:r>
                  </m:oMath>
                </a14:m>
                <a:r>
                  <a:rPr lang="en-US" sz="3000" smtClean="0">
                    <a:solidFill>
                      <a:schemeClr val="tx1"/>
                    </a:solidFill>
                  </a:rPr>
                  <a:t>với đa thức rút gọn f(z) = z</a:t>
                </a:r>
                <a:r>
                  <a:rPr lang="en-US" sz="3000" baseline="30000" smtClean="0">
                    <a:solidFill>
                      <a:schemeClr val="tx1"/>
                    </a:solidFill>
                  </a:rPr>
                  <a:t>4 </a:t>
                </a:r>
                <a:r>
                  <a:rPr lang="en-US" sz="3000">
                    <a:solidFill>
                      <a:schemeClr val="tx1"/>
                    </a:solidFill>
                  </a:rPr>
                  <a:t>+ z + </a:t>
                </a:r>
                <a:r>
                  <a:rPr lang="en-US" sz="3000" smtClean="0">
                    <a:solidFill>
                      <a:schemeClr val="tx1"/>
                    </a:solidFill>
                  </a:rPr>
                  <a:t>1.</a:t>
                </a:r>
              </a:p>
              <a:p>
                <a:pPr lvl="1"/>
                <a:r>
                  <a:rPr lang="en-US" smtClean="0">
                    <a:solidFill>
                      <a:schemeClr val="tx1"/>
                    </a:solidFill>
                  </a:rPr>
                  <a:t>Phép cộng: (</a:t>
                </a:r>
                <a:r>
                  <a:rPr lang="en-US">
                    <a:solidFill>
                      <a:schemeClr val="tx1"/>
                    </a:solidFill>
                  </a:rPr>
                  <a:t>z</a:t>
                </a:r>
                <a:r>
                  <a:rPr lang="en-US" baseline="30000">
                    <a:solidFill>
                      <a:schemeClr val="tx1"/>
                    </a:solidFill>
                  </a:rPr>
                  <a:t>3 </a:t>
                </a:r>
                <a:r>
                  <a:rPr lang="en-US">
                    <a:solidFill>
                      <a:schemeClr val="tx1"/>
                    </a:solidFill>
                  </a:rPr>
                  <a:t>+ z</a:t>
                </a:r>
                <a:r>
                  <a:rPr lang="en-US" baseline="30000">
                    <a:solidFill>
                      <a:schemeClr val="tx1"/>
                    </a:solidFill>
                  </a:rPr>
                  <a:t>2</a:t>
                </a:r>
                <a:r>
                  <a:rPr lang="en-US">
                    <a:solidFill>
                      <a:schemeClr val="tx1"/>
                    </a:solidFill>
                  </a:rPr>
                  <a:t> + </a:t>
                </a:r>
                <a:r>
                  <a:rPr lang="en-US" smtClean="0">
                    <a:solidFill>
                      <a:schemeClr val="tx1"/>
                    </a:solidFill>
                  </a:rPr>
                  <a:t>1) + </a:t>
                </a:r>
                <a:r>
                  <a:rPr lang="en-US">
                    <a:solidFill>
                      <a:schemeClr val="tx1"/>
                    </a:solidFill>
                  </a:rPr>
                  <a:t>(</a:t>
                </a:r>
                <a:r>
                  <a:rPr lang="en-US" smtClean="0">
                    <a:solidFill>
                      <a:schemeClr val="tx1"/>
                    </a:solidFill>
                  </a:rPr>
                  <a:t>z</a:t>
                </a:r>
                <a:r>
                  <a:rPr lang="en-US" baseline="30000" smtClean="0">
                    <a:solidFill>
                      <a:schemeClr val="tx1"/>
                    </a:solidFill>
                  </a:rPr>
                  <a:t>2 </a:t>
                </a:r>
                <a:r>
                  <a:rPr lang="en-US" smtClean="0">
                    <a:solidFill>
                      <a:schemeClr val="tx1"/>
                    </a:solidFill>
                  </a:rPr>
                  <a:t>+ z </a:t>
                </a:r>
                <a:r>
                  <a:rPr lang="en-US">
                    <a:solidFill>
                      <a:schemeClr val="tx1"/>
                    </a:solidFill>
                  </a:rPr>
                  <a:t>+ 1) </a:t>
                </a:r>
                <a:r>
                  <a:rPr lang="en-US" smtClean="0">
                    <a:solidFill>
                      <a:schemeClr val="tx1"/>
                    </a:solidFill>
                  </a:rPr>
                  <a:t>= z</a:t>
                </a:r>
                <a:r>
                  <a:rPr lang="en-US" baseline="30000" smtClean="0">
                    <a:solidFill>
                      <a:schemeClr val="tx1"/>
                    </a:solidFill>
                  </a:rPr>
                  <a:t>3</a:t>
                </a:r>
                <a:r>
                  <a:rPr lang="en-US">
                    <a:solidFill>
                      <a:schemeClr val="tx1"/>
                    </a:solidFill>
                  </a:rPr>
                  <a:t> + </a:t>
                </a:r>
                <a:r>
                  <a:rPr lang="en-US" smtClean="0">
                    <a:solidFill>
                      <a:schemeClr val="tx1"/>
                    </a:solidFill>
                  </a:rPr>
                  <a:t>z</a:t>
                </a:r>
              </a:p>
              <a:p>
                <a:pPr lvl="1"/>
                <a:r>
                  <a:rPr lang="en-US" smtClean="0">
                    <a:solidFill>
                      <a:schemeClr val="tx1"/>
                    </a:solidFill>
                  </a:rPr>
                  <a:t>Phép trừ: </a:t>
                </a:r>
                <a:r>
                  <a:rPr lang="en-US">
                    <a:solidFill>
                      <a:schemeClr val="tx1"/>
                    </a:solidFill>
                  </a:rPr>
                  <a:t>(z</a:t>
                </a:r>
                <a:r>
                  <a:rPr lang="en-US" baseline="30000">
                    <a:solidFill>
                      <a:schemeClr val="tx1"/>
                    </a:solidFill>
                  </a:rPr>
                  <a:t>3 </a:t>
                </a:r>
                <a:r>
                  <a:rPr lang="en-US">
                    <a:solidFill>
                      <a:schemeClr val="tx1"/>
                    </a:solidFill>
                  </a:rPr>
                  <a:t>+ z</a:t>
                </a:r>
                <a:r>
                  <a:rPr lang="en-US" baseline="30000">
                    <a:solidFill>
                      <a:schemeClr val="tx1"/>
                    </a:solidFill>
                  </a:rPr>
                  <a:t>2</a:t>
                </a:r>
                <a:r>
                  <a:rPr lang="en-US">
                    <a:solidFill>
                      <a:schemeClr val="tx1"/>
                    </a:solidFill>
                  </a:rPr>
                  <a:t> + 1) </a:t>
                </a:r>
                <a:r>
                  <a:rPr lang="en-US" smtClean="0">
                    <a:solidFill>
                      <a:schemeClr val="tx1"/>
                    </a:solidFill>
                  </a:rPr>
                  <a:t>- </a:t>
                </a:r>
                <a:r>
                  <a:rPr lang="en-US">
                    <a:solidFill>
                      <a:schemeClr val="tx1"/>
                    </a:solidFill>
                  </a:rPr>
                  <a:t>(z</a:t>
                </a:r>
                <a:r>
                  <a:rPr lang="en-US" baseline="30000">
                    <a:solidFill>
                      <a:schemeClr val="tx1"/>
                    </a:solidFill>
                  </a:rPr>
                  <a:t>2 </a:t>
                </a:r>
                <a:r>
                  <a:rPr lang="en-US">
                    <a:solidFill>
                      <a:schemeClr val="tx1"/>
                    </a:solidFill>
                  </a:rPr>
                  <a:t>+ z + 1) = z</a:t>
                </a:r>
                <a:r>
                  <a:rPr lang="en-US" baseline="30000">
                    <a:solidFill>
                      <a:schemeClr val="tx1"/>
                    </a:solidFill>
                  </a:rPr>
                  <a:t>3</a:t>
                </a:r>
                <a:r>
                  <a:rPr lang="en-US">
                    <a:solidFill>
                      <a:schemeClr val="tx1"/>
                    </a:solidFill>
                  </a:rPr>
                  <a:t> + </a:t>
                </a:r>
                <a:r>
                  <a:rPr lang="en-US" smtClean="0">
                    <a:solidFill>
                      <a:schemeClr val="tx1"/>
                    </a:solidFill>
                  </a:rPr>
                  <a:t>z. Lưu ý, vì – 1 = 1 trong F</a:t>
                </a:r>
                <a:r>
                  <a:rPr lang="en-US" baseline="-25000" smtClean="0">
                    <a:solidFill>
                      <a:schemeClr val="tx1"/>
                    </a:solidFill>
                  </a:rPr>
                  <a:t>2</a:t>
                </a:r>
                <a:r>
                  <a:rPr lang="en-US">
                    <a:solidFill>
                      <a:schemeClr val="tx1"/>
                    </a:solidFill>
                  </a:rPr>
                  <a:t> </a:t>
                </a:r>
                <a:r>
                  <a:rPr lang="en-US" smtClean="0">
                    <a:solidFill>
                      <a:schemeClr val="tx1"/>
                    </a:solidFill>
                  </a:rPr>
                  <a:t>(ta có – a = a với mọi a </a:t>
                </a:r>
                <a:r>
                  <a:rPr lang="en-US" smtClean="0">
                    <a:solidFill>
                      <a:schemeClr val="tx1"/>
                    </a:solidFill>
                    <a:sym typeface="Symbol" panose="05050102010706020507" pitchFamily="18" charset="2"/>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𝐹</m:t>
                        </m:r>
                      </m:e>
                      <m:sub>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𝑚</m:t>
                            </m:r>
                          </m:sup>
                        </m:sSup>
                      </m:sub>
                    </m:sSub>
                  </m:oMath>
                </a14:m>
                <a:r>
                  <a:rPr lang="en-US" smtClean="0">
                    <a:solidFill>
                      <a:schemeClr val="tx1"/>
                    </a:solidFill>
                  </a:rPr>
                  <a:t>).</a:t>
                </a:r>
                <a:endParaRPr lang="en-US">
                  <a:solidFill>
                    <a:schemeClr val="tx1"/>
                  </a:solidFill>
                </a:endParaRPr>
              </a:p>
              <a:p>
                <a:pPr lvl="1"/>
                <a:r>
                  <a:rPr lang="en-US" smtClean="0">
                    <a:solidFill>
                      <a:schemeClr val="tx1"/>
                    </a:solidFill>
                  </a:rPr>
                  <a:t>Phép nhân: </a:t>
                </a:r>
                <a:r>
                  <a:rPr lang="en-US">
                    <a:solidFill>
                      <a:schemeClr val="tx1"/>
                    </a:solidFill>
                  </a:rPr>
                  <a:t>(z</a:t>
                </a:r>
                <a:r>
                  <a:rPr lang="en-US" baseline="30000">
                    <a:solidFill>
                      <a:schemeClr val="tx1"/>
                    </a:solidFill>
                  </a:rPr>
                  <a:t>3 </a:t>
                </a:r>
                <a:r>
                  <a:rPr lang="en-US">
                    <a:solidFill>
                      <a:schemeClr val="tx1"/>
                    </a:solidFill>
                  </a:rPr>
                  <a:t>+ z</a:t>
                </a:r>
                <a:r>
                  <a:rPr lang="en-US" baseline="30000">
                    <a:solidFill>
                      <a:schemeClr val="tx1"/>
                    </a:solidFill>
                  </a:rPr>
                  <a:t>2</a:t>
                </a:r>
                <a:r>
                  <a:rPr lang="en-US">
                    <a:solidFill>
                      <a:schemeClr val="tx1"/>
                    </a:solidFill>
                  </a:rPr>
                  <a:t> + 1) </a:t>
                </a:r>
                <a:r>
                  <a:rPr lang="en-US" smtClean="0">
                    <a:solidFill>
                      <a:schemeClr val="tx1"/>
                    </a:solidFill>
                  </a:rPr>
                  <a:t>. </a:t>
                </a:r>
                <a:r>
                  <a:rPr lang="en-US">
                    <a:solidFill>
                      <a:schemeClr val="tx1"/>
                    </a:solidFill>
                  </a:rPr>
                  <a:t>(z</a:t>
                </a:r>
                <a:r>
                  <a:rPr lang="en-US" baseline="30000">
                    <a:solidFill>
                      <a:schemeClr val="tx1"/>
                    </a:solidFill>
                  </a:rPr>
                  <a:t>2 </a:t>
                </a:r>
                <a:r>
                  <a:rPr lang="en-US">
                    <a:solidFill>
                      <a:schemeClr val="tx1"/>
                    </a:solidFill>
                  </a:rPr>
                  <a:t>+ z + 1) = </a:t>
                </a:r>
                <a:r>
                  <a:rPr lang="en-US" smtClean="0">
                    <a:solidFill>
                      <a:schemeClr val="tx1"/>
                    </a:solidFill>
                  </a:rPr>
                  <a:t>?</a:t>
                </a:r>
              </a:p>
              <a:p>
                <a:pPr marL="795847" lvl="1" indent="0">
                  <a:buNone/>
                </a:pPr>
                <a:r>
                  <a:rPr lang="en-US">
                    <a:solidFill>
                      <a:schemeClr val="tx1"/>
                    </a:solidFill>
                  </a:rPr>
                  <a:t>	 </a:t>
                </a:r>
                <a:r>
                  <a:rPr lang="en-US" smtClean="0">
                    <a:solidFill>
                      <a:schemeClr val="tx1"/>
                    </a:solidFill>
                  </a:rPr>
                  <a:t>   vì </a:t>
                </a:r>
                <a:r>
                  <a:rPr lang="en-US">
                    <a:solidFill>
                      <a:schemeClr val="tx1"/>
                    </a:solidFill>
                  </a:rPr>
                  <a:t>(z</a:t>
                </a:r>
                <a:r>
                  <a:rPr lang="en-US" baseline="30000">
                    <a:solidFill>
                      <a:schemeClr val="tx1"/>
                    </a:solidFill>
                  </a:rPr>
                  <a:t>3 </a:t>
                </a:r>
                <a:r>
                  <a:rPr lang="en-US">
                    <a:solidFill>
                      <a:schemeClr val="tx1"/>
                    </a:solidFill>
                  </a:rPr>
                  <a:t>+ z</a:t>
                </a:r>
                <a:r>
                  <a:rPr lang="en-US" baseline="30000">
                    <a:solidFill>
                      <a:schemeClr val="tx1"/>
                    </a:solidFill>
                  </a:rPr>
                  <a:t>2</a:t>
                </a:r>
                <a:r>
                  <a:rPr lang="en-US">
                    <a:solidFill>
                      <a:schemeClr val="tx1"/>
                    </a:solidFill>
                  </a:rPr>
                  <a:t> + 1) . (z</a:t>
                </a:r>
                <a:r>
                  <a:rPr lang="en-US" baseline="30000">
                    <a:solidFill>
                      <a:schemeClr val="tx1"/>
                    </a:solidFill>
                  </a:rPr>
                  <a:t>2 </a:t>
                </a:r>
                <a:r>
                  <a:rPr lang="en-US">
                    <a:solidFill>
                      <a:schemeClr val="tx1"/>
                    </a:solidFill>
                  </a:rPr>
                  <a:t>+ z + 1) = </a:t>
                </a:r>
                <a:r>
                  <a:rPr lang="en-US" smtClean="0">
                    <a:solidFill>
                      <a:schemeClr val="tx1"/>
                    </a:solidFill>
                  </a:rPr>
                  <a:t>z</a:t>
                </a:r>
                <a:r>
                  <a:rPr lang="en-US" baseline="30000" smtClean="0">
                    <a:solidFill>
                      <a:schemeClr val="tx1"/>
                    </a:solidFill>
                  </a:rPr>
                  <a:t>5 </a:t>
                </a:r>
                <a:r>
                  <a:rPr lang="en-US">
                    <a:solidFill>
                      <a:schemeClr val="tx1"/>
                    </a:solidFill>
                  </a:rPr>
                  <a:t>+ z + </a:t>
                </a:r>
                <a:r>
                  <a:rPr lang="en-US" smtClean="0">
                    <a:solidFill>
                      <a:schemeClr val="tx1"/>
                    </a:solidFill>
                  </a:rPr>
                  <a:t>1 và </a:t>
                </a:r>
                <a:r>
                  <a:rPr lang="en-US">
                    <a:solidFill>
                      <a:schemeClr val="tx1"/>
                    </a:solidFill>
                  </a:rPr>
                  <a:t>z</a:t>
                </a:r>
                <a:r>
                  <a:rPr lang="en-US" baseline="30000">
                    <a:solidFill>
                      <a:schemeClr val="tx1"/>
                    </a:solidFill>
                  </a:rPr>
                  <a:t>5 </a:t>
                </a:r>
                <a:r>
                  <a:rPr lang="en-US">
                    <a:solidFill>
                      <a:schemeClr val="tx1"/>
                    </a:solidFill>
                  </a:rPr>
                  <a:t>+ z + 1 </a:t>
                </a:r>
                <a:r>
                  <a:rPr lang="en-US" smtClean="0">
                    <a:solidFill>
                      <a:schemeClr val="tx1"/>
                    </a:solidFill>
                  </a:rPr>
                  <a:t>mod </a:t>
                </a:r>
                <a:r>
                  <a:rPr lang="en-US">
                    <a:solidFill>
                      <a:schemeClr val="tx1"/>
                    </a:solidFill>
                  </a:rPr>
                  <a:t>z</a:t>
                </a:r>
                <a:r>
                  <a:rPr lang="en-US" baseline="30000">
                    <a:solidFill>
                      <a:schemeClr val="tx1"/>
                    </a:solidFill>
                  </a:rPr>
                  <a:t>4 </a:t>
                </a:r>
                <a:r>
                  <a:rPr lang="en-US">
                    <a:solidFill>
                      <a:schemeClr val="tx1"/>
                    </a:solidFill>
                  </a:rPr>
                  <a:t>+ z + </a:t>
                </a:r>
                <a:r>
                  <a:rPr lang="en-US" smtClean="0">
                    <a:solidFill>
                      <a:schemeClr val="tx1"/>
                    </a:solidFill>
                  </a:rPr>
                  <a:t>1 = </a:t>
                </a:r>
                <a:r>
                  <a:rPr lang="en-US">
                    <a:solidFill>
                      <a:srgbClr val="FF0000"/>
                    </a:solidFill>
                  </a:rPr>
                  <a:t>z</a:t>
                </a:r>
                <a:r>
                  <a:rPr lang="en-US" baseline="30000">
                    <a:solidFill>
                      <a:srgbClr val="FF0000"/>
                    </a:solidFill>
                  </a:rPr>
                  <a:t>2</a:t>
                </a:r>
                <a:r>
                  <a:rPr lang="en-US">
                    <a:solidFill>
                      <a:srgbClr val="FF0000"/>
                    </a:solidFill>
                  </a:rPr>
                  <a:t> + 1 </a:t>
                </a:r>
              </a:p>
              <a:p>
                <a:pPr lvl="1"/>
                <a:r>
                  <a:rPr lang="en-US" smtClean="0">
                    <a:solidFill>
                      <a:schemeClr val="tx1"/>
                    </a:solidFill>
                  </a:rPr>
                  <a:t>Nghịch đảo: </a:t>
                </a:r>
                <a:r>
                  <a:rPr lang="en-US">
                    <a:solidFill>
                      <a:schemeClr val="tx1"/>
                    </a:solidFill>
                  </a:rPr>
                  <a:t>(z</a:t>
                </a:r>
                <a:r>
                  <a:rPr lang="en-US" baseline="30000">
                    <a:solidFill>
                      <a:schemeClr val="tx1"/>
                    </a:solidFill>
                  </a:rPr>
                  <a:t>3 </a:t>
                </a:r>
                <a:r>
                  <a:rPr lang="en-US">
                    <a:solidFill>
                      <a:schemeClr val="tx1"/>
                    </a:solidFill>
                  </a:rPr>
                  <a:t>+ z</a:t>
                </a:r>
                <a:r>
                  <a:rPr lang="en-US" baseline="30000">
                    <a:solidFill>
                      <a:schemeClr val="tx1"/>
                    </a:solidFill>
                  </a:rPr>
                  <a:t>2</a:t>
                </a:r>
                <a:r>
                  <a:rPr lang="en-US">
                    <a:solidFill>
                      <a:schemeClr val="tx1"/>
                    </a:solidFill>
                  </a:rPr>
                  <a:t> + 1</a:t>
                </a:r>
                <a:r>
                  <a:rPr lang="en-US" smtClean="0">
                    <a:solidFill>
                      <a:schemeClr val="tx1"/>
                    </a:solidFill>
                  </a:rPr>
                  <a:t>)</a:t>
                </a:r>
                <a:r>
                  <a:rPr lang="en-US" baseline="30000" smtClean="0">
                    <a:solidFill>
                      <a:schemeClr val="tx1"/>
                    </a:solidFill>
                  </a:rPr>
                  <a:t>-1</a:t>
                </a:r>
                <a:r>
                  <a:rPr lang="en-US" smtClean="0">
                    <a:solidFill>
                      <a:schemeClr val="tx1"/>
                    </a:solidFill>
                  </a:rPr>
                  <a:t> = z</a:t>
                </a:r>
                <a:r>
                  <a:rPr lang="en-US" baseline="30000" smtClean="0">
                    <a:solidFill>
                      <a:schemeClr val="tx1"/>
                    </a:solidFill>
                  </a:rPr>
                  <a:t>2</a:t>
                </a:r>
                <a:r>
                  <a:rPr lang="en-US" smtClean="0">
                    <a:solidFill>
                      <a:schemeClr val="tx1"/>
                    </a:solidFill>
                  </a:rPr>
                  <a:t> vì </a:t>
                </a:r>
                <a:r>
                  <a:rPr lang="en-US">
                    <a:solidFill>
                      <a:schemeClr val="tx1"/>
                    </a:solidFill>
                  </a:rPr>
                  <a:t>(z</a:t>
                </a:r>
                <a:r>
                  <a:rPr lang="en-US" baseline="30000">
                    <a:solidFill>
                      <a:schemeClr val="tx1"/>
                    </a:solidFill>
                  </a:rPr>
                  <a:t>3 </a:t>
                </a:r>
                <a:r>
                  <a:rPr lang="en-US">
                    <a:solidFill>
                      <a:schemeClr val="tx1"/>
                    </a:solidFill>
                  </a:rPr>
                  <a:t>+ z</a:t>
                </a:r>
                <a:r>
                  <a:rPr lang="en-US" baseline="30000">
                    <a:solidFill>
                      <a:schemeClr val="tx1"/>
                    </a:solidFill>
                  </a:rPr>
                  <a:t>2</a:t>
                </a:r>
                <a:r>
                  <a:rPr lang="en-US">
                    <a:solidFill>
                      <a:schemeClr val="tx1"/>
                    </a:solidFill>
                  </a:rPr>
                  <a:t> + 1</a:t>
                </a:r>
                <a:r>
                  <a:rPr lang="en-US" smtClean="0">
                    <a:solidFill>
                      <a:schemeClr val="tx1"/>
                    </a:solidFill>
                  </a:rPr>
                  <a:t>) . z</a:t>
                </a:r>
                <a:r>
                  <a:rPr lang="en-US" baseline="30000" smtClean="0">
                    <a:solidFill>
                      <a:schemeClr val="tx1"/>
                    </a:solidFill>
                  </a:rPr>
                  <a:t>2</a:t>
                </a:r>
                <a:r>
                  <a:rPr lang="en-US" smtClean="0">
                    <a:solidFill>
                      <a:schemeClr val="tx1"/>
                    </a:solidFill>
                  </a:rPr>
                  <a:t> </a:t>
                </a:r>
                <a:r>
                  <a:rPr lang="en-US">
                    <a:solidFill>
                      <a:schemeClr val="tx1"/>
                    </a:solidFill>
                  </a:rPr>
                  <a:t>mod z</a:t>
                </a:r>
                <a:r>
                  <a:rPr lang="en-US" baseline="30000">
                    <a:solidFill>
                      <a:schemeClr val="tx1"/>
                    </a:solidFill>
                  </a:rPr>
                  <a:t>4 </a:t>
                </a:r>
                <a:r>
                  <a:rPr lang="en-US">
                    <a:solidFill>
                      <a:schemeClr val="tx1"/>
                    </a:solidFill>
                  </a:rPr>
                  <a:t>+ z + 1 = </a:t>
                </a:r>
                <a:r>
                  <a:rPr lang="en-US" smtClean="0">
                    <a:solidFill>
                      <a:schemeClr val="tx1"/>
                    </a:solidFill>
                  </a:rPr>
                  <a:t>1 </a:t>
                </a:r>
                <a:endParaRPr lang="en-US">
                  <a:solidFill>
                    <a:schemeClr val="tx1"/>
                  </a:solidFill>
                </a:endParaRPr>
              </a:p>
              <a:p>
                <a:endParaRPr lang="en-US">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374754" y="1086667"/>
                <a:ext cx="11660229" cy="5351078"/>
              </a:xfrm>
              <a:blipFill>
                <a:blip r:embed="rId2"/>
                <a:stretch>
                  <a:fillRect r="-261"/>
                </a:stretch>
              </a:blipFill>
            </p:spPr>
            <p:txBody>
              <a:bodyPr/>
              <a:lstStyle/>
              <a:p>
                <a:r>
                  <a:rPr lang="en-US">
                    <a:noFill/>
                  </a:rPr>
                  <a:t> </a:t>
                </a:r>
              </a:p>
            </p:txBody>
          </p:sp>
        </mc:Fallback>
      </mc:AlternateContent>
      <p:sp>
        <p:nvSpPr>
          <p:cNvPr id="5" name="文本框 25"/>
          <p:cNvSpPr txBox="1"/>
          <p:nvPr/>
        </p:nvSpPr>
        <p:spPr>
          <a:xfrm>
            <a:off x="1207278" y="154345"/>
            <a:ext cx="7297447" cy="707886"/>
          </a:xfrm>
          <a:prstGeom prst="rect">
            <a:avLst/>
          </a:prstGeom>
          <a:noFill/>
        </p:spPr>
        <p:txBody>
          <a:bodyPr wrap="none" rtlCol="0">
            <a:spAutoFit/>
            <a:scene3d>
              <a:camera prst="orthographicFront"/>
              <a:lightRig rig="threePt" dir="t"/>
            </a:scene3d>
            <a:sp3d contourW="12700"/>
          </a:bodyPr>
          <a:lstStyle/>
          <a:p>
            <a:r>
              <a:rPr lang="en-US" sz="4000" b="1">
                <a:latin typeface="Calibri" panose="020F0502020204030204" pitchFamily="34" charset="0"/>
                <a:cs typeface="Calibri" panose="020F0502020204030204" pitchFamily="34" charset="0"/>
              </a:rPr>
              <a:t>Giới thiệu về các trường hữu </a:t>
            </a:r>
            <a:r>
              <a:rPr lang="en-US" sz="4000" b="1" smtClean="0">
                <a:latin typeface="Calibri" panose="020F0502020204030204" pitchFamily="34" charset="0"/>
                <a:cs typeface="Calibri" panose="020F0502020204030204" pitchFamily="34" charset="0"/>
              </a:rPr>
              <a:t>hạn</a:t>
            </a:r>
            <a:endParaRPr lang="vi-VN" sz="4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072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5760" y="1086667"/>
            <a:ext cx="11669222" cy="5351078"/>
          </a:xfrm>
        </p:spPr>
        <p:txBody>
          <a:bodyPr/>
          <a:lstStyle/>
          <a:p>
            <a:r>
              <a:rPr lang="en-US" smtClean="0">
                <a:solidFill>
                  <a:schemeClr val="tx1"/>
                </a:solidFill>
              </a:rPr>
              <a:t>VD: </a:t>
            </a:r>
            <a:r>
              <a:rPr lang="en-US">
                <a:solidFill>
                  <a:schemeClr val="tx1"/>
                </a:solidFill>
              </a:rPr>
              <a:t>Input: </a:t>
            </a:r>
            <a:r>
              <a:rPr lang="en-US" smtClean="0">
                <a:solidFill>
                  <a:schemeClr val="tx1"/>
                </a:solidFill>
              </a:rPr>
              <a:t>a(z) </a:t>
            </a:r>
            <a:r>
              <a:rPr lang="en-US">
                <a:solidFill>
                  <a:schemeClr val="tx1"/>
                </a:solidFill>
              </a:rPr>
              <a:t>= </a:t>
            </a:r>
            <a:r>
              <a:rPr lang="en-US" smtClean="0">
                <a:solidFill>
                  <a:schemeClr val="tx1"/>
                </a:solidFill>
              </a:rPr>
              <a:t>z</a:t>
            </a:r>
            <a:r>
              <a:rPr lang="en-US" baseline="30000" smtClean="0">
                <a:solidFill>
                  <a:schemeClr val="tx1"/>
                </a:solidFill>
              </a:rPr>
              <a:t>2</a:t>
            </a:r>
            <a:r>
              <a:rPr lang="en-US" smtClean="0">
                <a:solidFill>
                  <a:schemeClr val="tx1"/>
                </a:solidFill>
              </a:rPr>
              <a:t> </a:t>
            </a:r>
            <a:r>
              <a:rPr lang="en-US">
                <a:solidFill>
                  <a:schemeClr val="tx1"/>
                </a:solidFill>
              </a:rPr>
              <a:t>+ </a:t>
            </a:r>
            <a:r>
              <a:rPr lang="en-US" smtClean="0">
                <a:solidFill>
                  <a:schemeClr val="tx1"/>
                </a:solidFill>
              </a:rPr>
              <a:t>z </a:t>
            </a:r>
            <a:r>
              <a:rPr lang="en-US">
                <a:solidFill>
                  <a:schemeClr val="tx1"/>
                </a:solidFill>
              </a:rPr>
              <a:t>+ 1; </a:t>
            </a:r>
            <a:r>
              <a:rPr lang="en-US" smtClean="0">
                <a:solidFill>
                  <a:schemeClr val="tx1"/>
                </a:solidFill>
              </a:rPr>
              <a:t>f(z) </a:t>
            </a:r>
            <a:r>
              <a:rPr lang="en-US">
                <a:solidFill>
                  <a:schemeClr val="tx1"/>
                </a:solidFill>
              </a:rPr>
              <a:t>= </a:t>
            </a:r>
            <a:r>
              <a:rPr lang="en-US" smtClean="0">
                <a:solidFill>
                  <a:schemeClr val="tx1"/>
                </a:solidFill>
              </a:rPr>
              <a:t>z</a:t>
            </a:r>
            <a:r>
              <a:rPr lang="en-US" baseline="30000" smtClean="0">
                <a:solidFill>
                  <a:schemeClr val="tx1"/>
                </a:solidFill>
              </a:rPr>
              <a:t>3</a:t>
            </a:r>
            <a:r>
              <a:rPr lang="en-US" smtClean="0">
                <a:solidFill>
                  <a:schemeClr val="tx1"/>
                </a:solidFill>
              </a:rPr>
              <a:t> </a:t>
            </a:r>
            <a:r>
              <a:rPr lang="en-US">
                <a:solidFill>
                  <a:schemeClr val="tx1"/>
                </a:solidFill>
              </a:rPr>
              <a:t>+ </a:t>
            </a:r>
            <a:r>
              <a:rPr lang="en-US" smtClean="0">
                <a:solidFill>
                  <a:schemeClr val="tx1"/>
                </a:solidFill>
              </a:rPr>
              <a:t>z </a:t>
            </a:r>
            <a:r>
              <a:rPr lang="en-US">
                <a:solidFill>
                  <a:schemeClr val="tx1"/>
                </a:solidFill>
              </a:rPr>
              <a:t>+ </a:t>
            </a:r>
            <a:r>
              <a:rPr lang="en-US" smtClean="0">
                <a:solidFill>
                  <a:schemeClr val="tx1"/>
                </a:solidFill>
              </a:rPr>
              <a:t>1</a:t>
            </a:r>
          </a:p>
          <a:p>
            <a:endParaRPr lang="en-US">
              <a:solidFill>
                <a:schemeClr val="tx1"/>
              </a:solidFill>
            </a:endParaRPr>
          </a:p>
          <a:p>
            <a:endParaRPr lang="en-US" smtClean="0">
              <a:solidFill>
                <a:schemeClr val="tx1"/>
              </a:solidFill>
            </a:endParaRPr>
          </a:p>
          <a:p>
            <a:endParaRPr lang="en-US">
              <a:solidFill>
                <a:schemeClr val="tx1"/>
              </a:solidFill>
            </a:endParaRPr>
          </a:p>
          <a:p>
            <a:endParaRPr lang="en-US" smtClean="0">
              <a:solidFill>
                <a:schemeClr val="tx1"/>
              </a:solidFill>
            </a:endParaRPr>
          </a:p>
          <a:p>
            <a:endParaRPr lang="en-US">
              <a:solidFill>
                <a:schemeClr val="tx1"/>
              </a:solidFill>
            </a:endParaRPr>
          </a:p>
          <a:p>
            <a:pPr marL="152396" lvl="0" indent="0">
              <a:buNone/>
            </a:pPr>
            <a:r>
              <a:rPr lang="en-US" smtClean="0">
                <a:solidFill>
                  <a:schemeClr val="tx1"/>
                </a:solidFill>
                <a:sym typeface="Symbol" panose="05050102010706020507" pitchFamily="18" charset="2"/>
              </a:rPr>
              <a:t> </a:t>
            </a:r>
            <a:r>
              <a:rPr lang="en-US" smtClean="0">
                <a:solidFill>
                  <a:schemeClr val="tx1"/>
                </a:solidFill>
              </a:rPr>
              <a:t>Output</a:t>
            </a:r>
            <a:r>
              <a:rPr lang="en-US">
                <a:solidFill>
                  <a:schemeClr val="tx1"/>
                </a:solidFill>
              </a:rPr>
              <a:t>: a</a:t>
            </a:r>
            <a:r>
              <a:rPr lang="en-US" baseline="30000">
                <a:solidFill>
                  <a:schemeClr val="tx1"/>
                </a:solidFill>
              </a:rPr>
              <a:t>-1</a:t>
            </a:r>
            <a:r>
              <a:rPr lang="en-US">
                <a:solidFill>
                  <a:schemeClr val="tx1"/>
                </a:solidFill>
              </a:rPr>
              <a:t>(x) = </a:t>
            </a:r>
            <a:r>
              <a:rPr lang="en-US" smtClean="0">
                <a:solidFill>
                  <a:schemeClr val="tx1"/>
                </a:solidFill>
              </a:rPr>
              <a:t>x</a:t>
            </a:r>
            <a:r>
              <a:rPr lang="en-US" baseline="30000" smtClean="0">
                <a:solidFill>
                  <a:schemeClr val="tx1"/>
                </a:solidFill>
              </a:rPr>
              <a:t>2</a:t>
            </a:r>
            <a:endParaRPr lang="en-US">
              <a:solidFill>
                <a:schemeClr val="tx1"/>
              </a:solidFill>
            </a:endParaRPr>
          </a:p>
          <a:p>
            <a:endParaRPr lang="en-US">
              <a:solidFill>
                <a:schemeClr val="tx1"/>
              </a:solidFill>
            </a:endParaRPr>
          </a:p>
        </p:txBody>
      </p:sp>
      <p:sp>
        <p:nvSpPr>
          <p:cNvPr id="3" name="Title 2"/>
          <p:cNvSpPr>
            <a:spLocks noGrp="1"/>
          </p:cNvSpPr>
          <p:nvPr>
            <p:ph type="title"/>
          </p:nvPr>
        </p:nvSpPr>
        <p:spPr/>
        <p:txBody>
          <a:bodyPr/>
          <a:lstStyle/>
          <a:p>
            <a:r>
              <a:rPr lang="en-US">
                <a:solidFill>
                  <a:schemeClr val="tx1"/>
                </a:solidFill>
              </a:rPr>
              <a:t>Giới thiệu về các trường hữu </a:t>
            </a:r>
            <a:r>
              <a:rPr lang="en-US" smtClean="0">
                <a:solidFill>
                  <a:schemeClr val="tx1"/>
                </a:solidFill>
              </a:rPr>
              <a:t>hạn</a:t>
            </a:r>
            <a:endParaRPr lang="en-US">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53102175"/>
              </p:ext>
            </p:extLst>
          </p:nvPr>
        </p:nvGraphicFramePr>
        <p:xfrm>
          <a:off x="992779" y="2063932"/>
          <a:ext cx="9966962" cy="3592284"/>
        </p:xfrm>
        <a:graphic>
          <a:graphicData uri="http://schemas.openxmlformats.org/drawingml/2006/table">
            <a:tbl>
              <a:tblPr firstRow="1" firstCol="1" bandRow="1">
                <a:tableStyleId>{5940675A-B579-460E-94D1-54222C63F5DA}</a:tableStyleId>
              </a:tblPr>
              <a:tblGrid>
                <a:gridCol w="996146">
                  <a:extLst>
                    <a:ext uri="{9D8B030D-6E8A-4147-A177-3AD203B41FA5}">
                      <a16:colId xmlns="" xmlns:a16="http://schemas.microsoft.com/office/drawing/2014/main" val="989367976"/>
                    </a:ext>
                  </a:extLst>
                </a:gridCol>
                <a:gridCol w="996146">
                  <a:extLst>
                    <a:ext uri="{9D8B030D-6E8A-4147-A177-3AD203B41FA5}">
                      <a16:colId xmlns="" xmlns:a16="http://schemas.microsoft.com/office/drawing/2014/main" val="758425531"/>
                    </a:ext>
                  </a:extLst>
                </a:gridCol>
                <a:gridCol w="996146">
                  <a:extLst>
                    <a:ext uri="{9D8B030D-6E8A-4147-A177-3AD203B41FA5}">
                      <a16:colId xmlns="" xmlns:a16="http://schemas.microsoft.com/office/drawing/2014/main" val="13772505"/>
                    </a:ext>
                  </a:extLst>
                </a:gridCol>
                <a:gridCol w="996146">
                  <a:extLst>
                    <a:ext uri="{9D8B030D-6E8A-4147-A177-3AD203B41FA5}">
                      <a16:colId xmlns="" xmlns:a16="http://schemas.microsoft.com/office/drawing/2014/main" val="3232947792"/>
                    </a:ext>
                  </a:extLst>
                </a:gridCol>
                <a:gridCol w="997063">
                  <a:extLst>
                    <a:ext uri="{9D8B030D-6E8A-4147-A177-3AD203B41FA5}">
                      <a16:colId xmlns="" xmlns:a16="http://schemas.microsoft.com/office/drawing/2014/main" val="2990648386"/>
                    </a:ext>
                  </a:extLst>
                </a:gridCol>
                <a:gridCol w="997063">
                  <a:extLst>
                    <a:ext uri="{9D8B030D-6E8A-4147-A177-3AD203B41FA5}">
                      <a16:colId xmlns="" xmlns:a16="http://schemas.microsoft.com/office/drawing/2014/main" val="2200710201"/>
                    </a:ext>
                  </a:extLst>
                </a:gridCol>
                <a:gridCol w="997063">
                  <a:extLst>
                    <a:ext uri="{9D8B030D-6E8A-4147-A177-3AD203B41FA5}">
                      <a16:colId xmlns="" xmlns:a16="http://schemas.microsoft.com/office/drawing/2014/main" val="1818329747"/>
                    </a:ext>
                  </a:extLst>
                </a:gridCol>
                <a:gridCol w="997063">
                  <a:extLst>
                    <a:ext uri="{9D8B030D-6E8A-4147-A177-3AD203B41FA5}">
                      <a16:colId xmlns="" xmlns:a16="http://schemas.microsoft.com/office/drawing/2014/main" val="2330444636"/>
                    </a:ext>
                  </a:extLst>
                </a:gridCol>
                <a:gridCol w="997063">
                  <a:extLst>
                    <a:ext uri="{9D8B030D-6E8A-4147-A177-3AD203B41FA5}">
                      <a16:colId xmlns="" xmlns:a16="http://schemas.microsoft.com/office/drawing/2014/main" val="2389377931"/>
                    </a:ext>
                  </a:extLst>
                </a:gridCol>
                <a:gridCol w="997063">
                  <a:extLst>
                    <a:ext uri="{9D8B030D-6E8A-4147-A177-3AD203B41FA5}">
                      <a16:colId xmlns="" xmlns:a16="http://schemas.microsoft.com/office/drawing/2014/main" val="3486984976"/>
                    </a:ext>
                  </a:extLst>
                </a:gridCol>
              </a:tblGrid>
              <a:tr h="711737">
                <a:tc>
                  <a:txBody>
                    <a:bodyPr/>
                    <a:lstStyle/>
                    <a:p>
                      <a:pPr algn="ctr">
                        <a:spcAft>
                          <a:spcPts val="0"/>
                        </a:spcAft>
                      </a:pPr>
                      <a:r>
                        <a:rPr lang="en-US" sz="1600" b="1" dirty="0">
                          <a:effectLst/>
                        </a:rPr>
                        <a:t>q</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r</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x</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y</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a</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b</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x</a:t>
                      </a:r>
                      <a:r>
                        <a:rPr lang="en-US" sz="1600" b="1" baseline="-25000">
                          <a:effectLst/>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x</a:t>
                      </a:r>
                      <a:r>
                        <a:rPr lang="en-US" sz="1600" b="1" baseline="-25000">
                          <a:effectLst/>
                        </a:rPr>
                        <a:t>1</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y</a:t>
                      </a:r>
                      <a:r>
                        <a:rPr lang="en-US" sz="1600" b="1" baseline="-25000">
                          <a:effectLst/>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dirty="0">
                          <a:effectLst/>
                        </a:rPr>
                        <a:t>y</a:t>
                      </a:r>
                      <a:r>
                        <a:rPr lang="en-US" sz="1600" b="1" baseline="-25000" dirty="0">
                          <a:effectLst/>
                        </a:rPr>
                        <a:t>2</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 xmlns:a16="http://schemas.microsoft.com/office/drawing/2014/main" val="357751334"/>
                  </a:ext>
                </a:extLst>
              </a:tr>
              <a:tr h="711737">
                <a:tc>
                  <a:txBody>
                    <a:bodyPr/>
                    <a:lstStyle/>
                    <a:p>
                      <a:pPr algn="ctr">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3</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724918825"/>
                  </a:ext>
                </a:extLst>
              </a:tr>
              <a:tr h="745336">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513529585"/>
                  </a:ext>
                </a:extLst>
              </a:tr>
              <a:tr h="711737">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709766309"/>
                  </a:ext>
                </a:extLst>
              </a:tr>
              <a:tr h="711737">
                <a:tc>
                  <a:txBody>
                    <a:bodyPr/>
                    <a:lstStyle/>
                    <a:p>
                      <a:pPr algn="ctr">
                        <a:spcAft>
                          <a:spcPts val="0"/>
                        </a:spcAft>
                      </a:pPr>
                      <a:r>
                        <a:rPr lang="en-US" sz="1600">
                          <a:effectLst/>
                        </a:rPr>
                        <a:t>x</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u="sng">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b="1" u="sng">
                          <a:solidFill>
                            <a:srgbClr val="FF0000"/>
                          </a:solidFill>
                          <a:effectLst/>
                        </a:rPr>
                        <a:t>x</a:t>
                      </a:r>
                      <a:r>
                        <a:rPr lang="en-US" sz="1600" b="1" u="sng" baseline="30000">
                          <a:solidFill>
                            <a:srgbClr val="FF0000"/>
                          </a:solidFill>
                          <a:effectLst/>
                        </a:rPr>
                        <a:t>2</a:t>
                      </a:r>
                      <a:endParaRPr lang="en-US" sz="16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014803848"/>
                  </a:ext>
                </a:extLst>
              </a:tr>
            </a:tbl>
          </a:graphicData>
        </a:graphic>
      </p:graphicFrame>
    </p:spTree>
    <p:extLst>
      <p:ext uri="{BB962C8B-B14F-4D97-AF65-F5344CB8AC3E}">
        <p14:creationId xmlns:p14="http://schemas.microsoft.com/office/powerpoint/2010/main" val="140766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404735" y="1086667"/>
                <a:ext cx="11630248" cy="5351078"/>
              </a:xfrm>
            </p:spPr>
            <p:txBody>
              <a:bodyPr/>
              <a:lstStyle/>
              <a:p>
                <a:r>
                  <a:rPr lang="en-US" smtClean="0">
                    <a:solidFill>
                      <a:schemeClr val="tx1"/>
                    </a:solidFill>
                  </a:rPr>
                  <a:t>Nhóm nhân của trường hữu hạn:</a:t>
                </a:r>
              </a:p>
              <a:p>
                <a:pPr lvl="1"/>
                <a:r>
                  <a:rPr lang="en-US" smtClean="0">
                    <a:solidFill>
                      <a:schemeClr val="tx1"/>
                    </a:solidFill>
                  </a:rPr>
                  <a:t>Các phần tử khác 0 của trường hữu hạn F</a:t>
                </a:r>
                <a:r>
                  <a:rPr lang="en-US" baseline="-25000" smtClean="0">
                    <a:solidFill>
                      <a:schemeClr val="tx1"/>
                    </a:solidFill>
                  </a:rPr>
                  <a:t>q</a:t>
                </a:r>
                <a:r>
                  <a:rPr lang="en-US" smtClean="0">
                    <a:solidFill>
                      <a:schemeClr val="tx1"/>
                    </a:solidFill>
                  </a:rPr>
                  <a:t>, KH: </a:t>
                </a:r>
                <a14:m>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𝐹</m:t>
                        </m:r>
                      </m:e>
                      <m:sub>
                        <m:r>
                          <a:rPr lang="en-US" b="0" i="1" smtClean="0">
                            <a:solidFill>
                              <a:schemeClr val="tx1"/>
                            </a:solidFill>
                            <a:latin typeface="Cambria Math" panose="02040503050406030204" pitchFamily="18" charset="0"/>
                          </a:rPr>
                          <m:t>𝑞</m:t>
                        </m:r>
                      </m:sub>
                      <m:sup>
                        <m:r>
                          <a:rPr lang="en-US" b="0" i="1" smtClean="0">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 </m:t>
                    </m:r>
                  </m:oMath>
                </a14:m>
                <a:r>
                  <a:rPr lang="en-US" smtClean="0">
                    <a:solidFill>
                      <a:schemeClr val="tx1"/>
                    </a:solidFill>
                  </a:rPr>
                  <a:t>là một nhóm cyclic với phép nhân, do đó tồn tại một phần tử sinh b </a:t>
                </a:r>
                <a:r>
                  <a:rPr lang="en-US" smtClean="0">
                    <a:solidFill>
                      <a:schemeClr val="tx1"/>
                    </a:solidFill>
                    <a:sym typeface="Symbol" panose="05050102010706020507" pitchFamily="18" charset="2"/>
                  </a:rPr>
                  <a:t>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𝐹</m:t>
                        </m:r>
                      </m:e>
                      <m:sub>
                        <m:r>
                          <a:rPr lang="en-US" i="1">
                            <a:solidFill>
                              <a:schemeClr val="tx1"/>
                            </a:solidFill>
                            <a:latin typeface="Cambria Math" panose="02040503050406030204" pitchFamily="18" charset="0"/>
                          </a:rPr>
                          <m:t>𝑞</m:t>
                        </m:r>
                      </m:sub>
                      <m:sup>
                        <m:r>
                          <a:rPr lang="en-US" i="1">
                            <a:solidFill>
                              <a:schemeClr val="tx1"/>
                            </a:solidFill>
                            <a:latin typeface="Cambria Math" panose="02040503050406030204" pitchFamily="18" charset="0"/>
                          </a:rPr>
                          <m:t>∗</m:t>
                        </m:r>
                      </m:sup>
                    </m:sSubSup>
                  </m:oMath>
                </a14:m>
                <a:r>
                  <a:rPr lang="en-US" smtClean="0">
                    <a:solidFill>
                      <a:schemeClr val="tx1"/>
                    </a:solidFill>
                    <a:sym typeface="Symbol" panose="05050102010706020507" pitchFamily="18" charset="2"/>
                  </a:rPr>
                  <a:t> sao cho: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𝐹</m:t>
                        </m:r>
                      </m:e>
                      <m:sub>
                        <m:r>
                          <a:rPr lang="en-US" i="1">
                            <a:solidFill>
                              <a:schemeClr val="tx1"/>
                            </a:solidFill>
                            <a:latin typeface="Cambria Math" panose="02040503050406030204" pitchFamily="18" charset="0"/>
                          </a:rPr>
                          <m:t>𝑞</m:t>
                        </m:r>
                      </m:sub>
                      <m:sup>
                        <m:r>
                          <a:rPr lang="en-US" i="1">
                            <a:solidFill>
                              <a:schemeClr val="tx1"/>
                            </a:solidFill>
                            <a:latin typeface="Cambria Math" panose="02040503050406030204" pitchFamily="18" charset="0"/>
                          </a:rPr>
                          <m:t>∗</m:t>
                        </m:r>
                      </m:sup>
                    </m:sSubSup>
                  </m:oMath>
                </a14:m>
                <a:r>
                  <a:rPr lang="en-US" smtClean="0">
                    <a:solidFill>
                      <a:schemeClr val="tx1"/>
                    </a:solidFill>
                  </a:rPr>
                  <a:t> = {b</a:t>
                </a:r>
                <a:r>
                  <a:rPr lang="en-US" baseline="30000" smtClean="0">
                    <a:solidFill>
                      <a:schemeClr val="tx1"/>
                    </a:solidFill>
                  </a:rPr>
                  <a:t>i</a:t>
                </a:r>
                <a:r>
                  <a:rPr lang="en-US" smtClean="0">
                    <a:solidFill>
                      <a:schemeClr val="tx1"/>
                    </a:solidFill>
                  </a:rPr>
                  <a:t> : 0 </a:t>
                </a:r>
                <a:r>
                  <a:rPr lang="en-US" smtClean="0">
                    <a:solidFill>
                      <a:schemeClr val="tx1"/>
                    </a:solidFill>
                    <a:sym typeface="Symbol" panose="05050102010706020507" pitchFamily="18" charset="2"/>
                  </a:rPr>
                  <a:t> i  q – 2}</a:t>
                </a:r>
              </a:p>
              <a:p>
                <a:pPr lvl="1"/>
                <a:r>
                  <a:rPr lang="en-US" smtClean="0">
                    <a:solidFill>
                      <a:schemeClr val="tx1"/>
                    </a:solidFill>
                    <a:sym typeface="Symbol" panose="05050102010706020507" pitchFamily="18" charset="2"/>
                  </a:rPr>
                  <a:t>Cấp của phần tử a </a:t>
                </a:r>
                <a:r>
                  <a:rPr lang="en-US">
                    <a:solidFill>
                      <a:schemeClr val="tx1"/>
                    </a:solidFill>
                    <a:sym typeface="Symbol" panose="05050102010706020507" pitchFamily="18" charset="2"/>
                  </a:rPr>
                  <a:t>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𝐹</m:t>
                        </m:r>
                      </m:e>
                      <m:sub>
                        <m:r>
                          <a:rPr lang="en-US" i="1">
                            <a:solidFill>
                              <a:schemeClr val="tx1"/>
                            </a:solidFill>
                            <a:latin typeface="Cambria Math" panose="02040503050406030204" pitchFamily="18" charset="0"/>
                          </a:rPr>
                          <m:t>𝑞</m:t>
                        </m:r>
                      </m:sub>
                      <m:sup>
                        <m:r>
                          <a:rPr lang="en-US" i="1">
                            <a:solidFill>
                              <a:schemeClr val="tx1"/>
                            </a:solidFill>
                            <a:latin typeface="Cambria Math" panose="02040503050406030204" pitchFamily="18" charset="0"/>
                          </a:rPr>
                          <m:t>∗</m:t>
                        </m:r>
                      </m:sup>
                    </m:sSubSup>
                  </m:oMath>
                </a14:m>
                <a:r>
                  <a:rPr lang="en-US" smtClean="0">
                    <a:solidFill>
                      <a:schemeClr val="tx1"/>
                    </a:solidFill>
                    <a:sym typeface="Symbol" panose="05050102010706020507" pitchFamily="18" charset="2"/>
                  </a:rPr>
                  <a:t> là số nguyên dương nhỏ nhất t sao cho </a:t>
                </a:r>
                <a:r>
                  <a:rPr lang="en-US" smtClean="0">
                    <a:solidFill>
                      <a:schemeClr val="tx1"/>
                    </a:solidFill>
                  </a:rPr>
                  <a:t>a</a:t>
                </a:r>
                <a:r>
                  <a:rPr lang="en-US" baseline="30000" smtClean="0">
                    <a:solidFill>
                      <a:schemeClr val="tx1"/>
                    </a:solidFill>
                  </a:rPr>
                  <a:t>t</a:t>
                </a:r>
                <a:r>
                  <a:rPr lang="en-US" smtClean="0">
                    <a:solidFill>
                      <a:schemeClr val="tx1"/>
                    </a:solidFill>
                  </a:rPr>
                  <a:t> = 1. Vì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𝐹</m:t>
                        </m:r>
                      </m:e>
                      <m:sub>
                        <m:r>
                          <a:rPr lang="en-US" i="1">
                            <a:solidFill>
                              <a:schemeClr val="tx1"/>
                            </a:solidFill>
                            <a:latin typeface="Cambria Math" panose="02040503050406030204" pitchFamily="18" charset="0"/>
                          </a:rPr>
                          <m:t>𝑞</m:t>
                        </m:r>
                      </m:sub>
                      <m:sup>
                        <m:r>
                          <a:rPr lang="en-US" i="1">
                            <a:solidFill>
                              <a:schemeClr val="tx1"/>
                            </a:solidFill>
                            <a:latin typeface="Cambria Math" panose="02040503050406030204" pitchFamily="18" charset="0"/>
                          </a:rPr>
                          <m:t>∗</m:t>
                        </m:r>
                      </m:sup>
                    </m:sSubSup>
                  </m:oMath>
                </a14:m>
                <a:r>
                  <a:rPr lang="en-US" smtClean="0">
                    <a:solidFill>
                      <a:schemeClr val="tx1"/>
                    </a:solidFill>
                  </a:rPr>
                  <a:t> là nhóm cyclic nên t là ước của q – 1.</a:t>
                </a:r>
                <a:endParaRPr lang="en-US">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404735" y="1086667"/>
                <a:ext cx="11630248" cy="5351078"/>
              </a:xfrm>
              <a:blipFill>
                <a:blip r:embed="rId2"/>
                <a:stretch>
                  <a:fillRect r="-105"/>
                </a:stretch>
              </a:blipFill>
            </p:spPr>
            <p:txBody>
              <a:bodyPr/>
              <a:lstStyle/>
              <a:p>
                <a:r>
                  <a:rPr lang="en-US">
                    <a:noFill/>
                  </a:rPr>
                  <a:t> </a:t>
                </a:r>
              </a:p>
            </p:txBody>
          </p:sp>
        </mc:Fallback>
      </mc:AlternateContent>
      <p:sp>
        <p:nvSpPr>
          <p:cNvPr id="5" name="文本框 25"/>
          <p:cNvSpPr txBox="1"/>
          <p:nvPr/>
        </p:nvSpPr>
        <p:spPr>
          <a:xfrm>
            <a:off x="1207278" y="154345"/>
            <a:ext cx="7297447" cy="707886"/>
          </a:xfrm>
          <a:prstGeom prst="rect">
            <a:avLst/>
          </a:prstGeom>
          <a:noFill/>
        </p:spPr>
        <p:txBody>
          <a:bodyPr wrap="none" rtlCol="0">
            <a:spAutoFit/>
            <a:scene3d>
              <a:camera prst="orthographicFront"/>
              <a:lightRig rig="threePt" dir="t"/>
            </a:scene3d>
            <a:sp3d contourW="12700"/>
          </a:bodyPr>
          <a:lstStyle/>
          <a:p>
            <a:r>
              <a:rPr lang="en-US" sz="4000" b="1">
                <a:latin typeface="Calibri" panose="020F0502020204030204" pitchFamily="34" charset="0"/>
                <a:cs typeface="Calibri" panose="020F0502020204030204" pitchFamily="34" charset="0"/>
              </a:rPr>
              <a:t>Giới thiệu về các trường hữu </a:t>
            </a:r>
            <a:r>
              <a:rPr lang="en-US" sz="4000" b="1" smtClean="0">
                <a:latin typeface="Calibri" panose="020F0502020204030204" pitchFamily="34" charset="0"/>
                <a:cs typeface="Calibri" panose="020F0502020204030204" pitchFamily="34" charset="0"/>
              </a:rPr>
              <a:t>hạn</a:t>
            </a:r>
            <a:endParaRPr lang="vi-VN" sz="4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1971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755422"/>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tx1"/>
                </a:solidFill>
              </a:rPr>
              <a:t>TÍNH TOÁN TRÊN SỐ NGUYÊN LỚN TRONG TRƯỜNG F</a:t>
            </a:r>
            <a:r>
              <a:rPr lang="en-US" altLang="zh-CN" sz="3600" baseline="-25000">
                <a:solidFill>
                  <a:schemeClr val="tx1"/>
                </a:solidFill>
              </a:rPr>
              <a:t>P</a:t>
            </a:r>
            <a:endParaRPr lang="en-US" altLang="zh-CN" sz="3600">
              <a:solidFill>
                <a:schemeClr val="tx1"/>
              </a:solidFill>
            </a:endParaRPr>
          </a:p>
        </p:txBody>
      </p:sp>
      <p:grpSp>
        <p:nvGrpSpPr>
          <p:cNvPr id="11" name="Group 10"/>
          <p:cNvGrpSpPr/>
          <p:nvPr/>
        </p:nvGrpSpPr>
        <p:grpSpPr>
          <a:xfrm>
            <a:off x="5393079" y="1683534"/>
            <a:ext cx="6609994" cy="584199"/>
            <a:chOff x="5369803" y="1680054"/>
            <a:chExt cx="6609994" cy="584199"/>
          </a:xfrm>
        </p:grpSpPr>
        <p:sp>
          <p:nvSpPr>
            <p:cNvPr id="37" name="矩形 36"/>
            <p:cNvSpPr/>
            <p:nvPr/>
          </p:nvSpPr>
          <p:spPr>
            <a:xfrm>
              <a:off x="6143711" y="1704388"/>
              <a:ext cx="583608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tính cộng và trừ</a:t>
              </a:r>
              <a:endParaRPr lang="zh-CN" altLang="en-US" sz="2000" b="1">
                <a:solidFill>
                  <a:schemeClr val="tx1">
                    <a:lumMod val="65000"/>
                    <a:lumOff val="35000"/>
                  </a:schemeClr>
                </a:solidFill>
                <a:latin typeface="Calibri" panose="020F0502020204030204" pitchFamily="34" charset="0"/>
              </a:endParaRPr>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451351"/>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Phép tính nhân</a:t>
                </a:r>
                <a:endParaRPr lang="zh-CN" altLang="en-US" b="1">
                  <a:solidFill>
                    <a:schemeClr val="tx1">
                      <a:lumMod val="65000"/>
                      <a:lumOff val="35000"/>
                    </a:schemeClr>
                  </a:solidFill>
                  <a:latin typeface="Calibri" panose="020F0502020204030204" pitchFamily="34" charset="0"/>
                  <a:ea typeface="时尚中黑简体" panose="01010104010101010101" pitchFamily="2" charset="-122"/>
                </a:endParaRPr>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215372"/>
            <a:ext cx="6714166" cy="565475"/>
            <a:chOff x="5392953" y="3695567"/>
            <a:chExt cx="6714166" cy="565475"/>
          </a:xfrm>
        </p:grpSpPr>
        <p:sp>
          <p:nvSpPr>
            <p:cNvPr id="51"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ea typeface="时尚中黑简体" panose="01010104010101010101" pitchFamily="2" charset="-122"/>
                </a:rPr>
                <a:t>Phép tính bình phương</a:t>
              </a:r>
              <a:endParaRPr lang="zh-CN" altLang="en-US" sz="2400" b="1">
                <a:solidFill>
                  <a:schemeClr val="tx1">
                    <a:lumMod val="65000"/>
                    <a:lumOff val="35000"/>
                  </a:schemeClr>
                </a:solidFill>
                <a:latin typeface="Calibri" panose="020F0502020204030204" pitchFamily="34" charset="0"/>
              </a:endParaRPr>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4995640" y="3944847"/>
            <a:ext cx="5218865" cy="584200"/>
            <a:chOff x="5389708" y="4799347"/>
            <a:chExt cx="5218865" cy="584200"/>
          </a:xfrm>
        </p:grpSpPr>
        <p:sp>
          <p:nvSpPr>
            <p:cNvPr id="60"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lấy modulo</a:t>
              </a:r>
              <a:endParaRPr lang="zh-CN" altLang="en-US" sz="2400" b="1">
                <a:solidFill>
                  <a:schemeClr val="tx1">
                    <a:lumMod val="65000"/>
                    <a:lumOff val="35000"/>
                  </a:schemeClr>
                </a:solidFill>
                <a:latin typeface="Calibri" panose="020F0502020204030204" pitchFamily="34" charset="0"/>
              </a:endParaRPr>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239830"/>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88036" y="4600702"/>
            <a:ext cx="6714166" cy="565475"/>
            <a:chOff x="5392953" y="3695567"/>
            <a:chExt cx="6714166" cy="565475"/>
          </a:xfrm>
        </p:grpSpPr>
        <p:sp>
          <p:nvSpPr>
            <p:cNvPr id="29"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lũy thừa</a:t>
              </a:r>
              <a:endParaRPr lang="zh-CN" altLang="en-US" sz="2400" b="1">
                <a:solidFill>
                  <a:schemeClr val="tx1">
                    <a:lumMod val="65000"/>
                    <a:lumOff val="35000"/>
                  </a:schemeClr>
                </a:solidFill>
                <a:latin typeface="Calibri" panose="020F0502020204030204" pitchFamily="34" charset="0"/>
              </a:endParaRPr>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986234"/>
            <a:ext cx="5218865" cy="584200"/>
            <a:chOff x="5389708" y="4799347"/>
            <a:chExt cx="5218865" cy="584200"/>
          </a:xfrm>
        </p:grpSpPr>
        <p:sp>
          <p:nvSpPr>
            <p:cNvPr id="3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Giới thiệu về các trường hữu hạn</a:t>
              </a:r>
              <a:endParaRPr lang="zh-CN" altLang="en-US" b="1">
                <a:solidFill>
                  <a:schemeClr val="tx1">
                    <a:lumMod val="65000"/>
                    <a:lumOff val="35000"/>
                  </a:schemeClr>
                </a:solidFill>
                <a:latin typeface="Calibri" panose="020F0502020204030204" pitchFamily="34" charset="0"/>
              </a:endParaRPr>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42" name="Group 41"/>
          <p:cNvGrpSpPr/>
          <p:nvPr/>
        </p:nvGrpSpPr>
        <p:grpSpPr>
          <a:xfrm>
            <a:off x="3333409" y="5240495"/>
            <a:ext cx="5218865" cy="584200"/>
            <a:chOff x="5389708" y="4799347"/>
            <a:chExt cx="5218865" cy="584200"/>
          </a:xfrm>
        </p:grpSpPr>
        <p:sp>
          <p:nvSpPr>
            <p:cNvPr id="4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a:t>
              </a:r>
              <a:r>
                <a:rPr lang="en-US" altLang="zh-CN" sz="2400" b="1" smtClean="0">
                  <a:solidFill>
                    <a:schemeClr val="tx1">
                      <a:lumMod val="65000"/>
                      <a:lumOff val="35000"/>
                    </a:schemeClr>
                  </a:solidFill>
                  <a:latin typeface="Calibri" panose="020F0502020204030204" pitchFamily="34" charset="0"/>
                </a:rPr>
                <a:t>tính nghịch đảo</a:t>
              </a:r>
              <a:endParaRPr lang="zh-CN" altLang="en-US" sz="2400" b="1">
                <a:solidFill>
                  <a:schemeClr val="tx1">
                    <a:lumMod val="65000"/>
                    <a:lumOff val="35000"/>
                  </a:schemeClr>
                </a:solidFill>
                <a:latin typeface="Calibri" panose="020F0502020204030204" pitchFamily="34" charset="0"/>
              </a:endParaRPr>
            </a:p>
          </p:txBody>
        </p:sp>
        <p:grpSp>
          <p:nvGrpSpPr>
            <p:cNvPr id="46" name="Group 45"/>
            <p:cNvGrpSpPr/>
            <p:nvPr/>
          </p:nvGrpSpPr>
          <p:grpSpPr>
            <a:xfrm>
              <a:off x="5389708" y="4799347"/>
              <a:ext cx="584200" cy="584200"/>
              <a:chOff x="5389708" y="4729903"/>
              <a:chExt cx="584200" cy="584200"/>
            </a:xfrm>
          </p:grpSpPr>
          <p:sp>
            <p:nvSpPr>
              <p:cNvPr id="4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9"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2" name="Group 1"/>
          <p:cNvGrpSpPr/>
          <p:nvPr/>
        </p:nvGrpSpPr>
        <p:grpSpPr>
          <a:xfrm>
            <a:off x="2338076" y="5927044"/>
            <a:ext cx="8939524" cy="565475"/>
            <a:chOff x="2338076" y="5927044"/>
            <a:chExt cx="8939524" cy="565475"/>
          </a:xfrm>
        </p:grpSpPr>
        <p:sp>
          <p:nvSpPr>
            <p:cNvPr id="52" name="矩形 50"/>
            <p:cNvSpPr/>
            <p:nvPr/>
          </p:nvSpPr>
          <p:spPr>
            <a:xfrm>
              <a:off x="3105299" y="5956795"/>
              <a:ext cx="817230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Tính toán với modulo là số nguyên tố đặc biệt của NIST</a:t>
              </a:r>
              <a:endParaRPr lang="zh-CN" altLang="en-US" sz="2400" b="1">
                <a:solidFill>
                  <a:schemeClr val="tx1">
                    <a:lumMod val="65000"/>
                    <a:lumOff val="35000"/>
                  </a:schemeClr>
                </a:solidFill>
                <a:latin typeface="Calibri" panose="020F0502020204030204" pitchFamily="34" charset="0"/>
              </a:endParaRPr>
            </a:p>
          </p:txBody>
        </p:sp>
        <p:grpSp>
          <p:nvGrpSpPr>
            <p:cNvPr id="53" name="Group 52"/>
            <p:cNvGrpSpPr/>
            <p:nvPr/>
          </p:nvGrpSpPr>
          <p:grpSpPr>
            <a:xfrm>
              <a:off x="2338076" y="5927044"/>
              <a:ext cx="580955" cy="565475"/>
              <a:chOff x="5392953" y="3733685"/>
              <a:chExt cx="580955" cy="565475"/>
            </a:xfrm>
          </p:grpSpPr>
          <p:sp>
            <p:nvSpPr>
              <p:cNvPr id="54"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55"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5464885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
                                        </p:tgtEl>
                                        <p:attrNameLst>
                                          <p:attrName>style.opacity</p:attrName>
                                        </p:attrNameLst>
                                      </p:cBhvr>
                                      <p:to>
                                        <p:strVal val="0.5"/>
                                      </p:to>
                                    </p:set>
                                    <p:animEffect filter="image" prLst="opacity: 0.5">
                                      <p:cBhvr rctx="IE">
                                        <p:cTn id="7" dur="indefinite"/>
                                        <p:tgtEl>
                                          <p:spTgt spid="10"/>
                                        </p:tgtEl>
                                      </p:cBhvr>
                                    </p:animEffect>
                                  </p:childTnLst>
                                </p:cTn>
                              </p:par>
                              <p:par>
                                <p:cTn id="8" presetID="9" presetClass="emph" presetSubtype="0" nodeType="withEffect">
                                  <p:stCondLst>
                                    <p:cond delay="0"/>
                                  </p:stCondLst>
                                  <p:childTnLst>
                                    <p:set>
                                      <p:cBhvr rctx="PPT">
                                        <p:cTn id="9" dur="indefinite"/>
                                        <p:tgtEl>
                                          <p:spTgt spid="9"/>
                                        </p:tgtEl>
                                        <p:attrNameLst>
                                          <p:attrName>style.opacity</p:attrName>
                                        </p:attrNameLst>
                                      </p:cBhvr>
                                      <p:to>
                                        <p:strVal val="0.5"/>
                                      </p:to>
                                    </p:set>
                                    <p:animEffect filter="image" prLst="opacity: 0.5">
                                      <p:cBhvr rctx="IE">
                                        <p:cTn id="10" dur="indefinite"/>
                                        <p:tgtEl>
                                          <p:spTgt spid="9"/>
                                        </p:tgtEl>
                                      </p:cBhvr>
                                    </p:animEffect>
                                  </p:childTnLst>
                                </p:cTn>
                              </p:par>
                              <p:par>
                                <p:cTn id="11" presetID="9" presetClass="emph" presetSubtype="0" nodeType="withEffect">
                                  <p:stCondLst>
                                    <p:cond delay="0"/>
                                  </p:stCondLst>
                                  <p:childTnLst>
                                    <p:set>
                                      <p:cBhvr rctx="PPT">
                                        <p:cTn id="12" dur="indefinite"/>
                                        <p:tgtEl>
                                          <p:spTgt spid="28"/>
                                        </p:tgtEl>
                                        <p:attrNameLst>
                                          <p:attrName>style.opacity</p:attrName>
                                        </p:attrNameLst>
                                      </p:cBhvr>
                                      <p:to>
                                        <p:strVal val="0.5"/>
                                      </p:to>
                                    </p:set>
                                    <p:animEffect filter="image" prLst="opacity: 0.5">
                                      <p:cBhvr rctx="IE">
                                        <p:cTn id="13" dur="indefinite"/>
                                        <p:tgtEl>
                                          <p:spTgt spid="28"/>
                                        </p:tgtEl>
                                      </p:cBhvr>
                                    </p:animEffect>
                                  </p:childTnLst>
                                </p:cTn>
                              </p:par>
                              <p:par>
                                <p:cTn id="14" presetID="9" presetClass="emph" presetSubtype="0" nodeType="withEffect">
                                  <p:stCondLst>
                                    <p:cond delay="0"/>
                                  </p:stCondLst>
                                  <p:childTnLst>
                                    <p:set>
                                      <p:cBhvr rctx="PPT">
                                        <p:cTn id="15" dur="indefinite"/>
                                        <p:tgtEl>
                                          <p:spTgt spid="42"/>
                                        </p:tgtEl>
                                        <p:attrNameLst>
                                          <p:attrName>style.opacity</p:attrName>
                                        </p:attrNameLst>
                                      </p:cBhvr>
                                      <p:to>
                                        <p:strVal val="0.5"/>
                                      </p:to>
                                    </p:set>
                                    <p:animEffect filter="image" prLst="opacity: 0.5">
                                      <p:cBhvr rctx="IE">
                                        <p:cTn id="16" dur="indefinite"/>
                                        <p:tgtEl>
                                          <p:spTgt spid="42"/>
                                        </p:tgtEl>
                                      </p:cBhvr>
                                    </p:animEffect>
                                  </p:childTnLst>
                                </p:cTn>
                              </p:par>
                              <p:par>
                                <p:cTn id="17" presetID="9" presetClass="emph" presetSubtype="0" nodeType="withEffect">
                                  <p:stCondLst>
                                    <p:cond delay="0"/>
                                  </p:stCondLst>
                                  <p:childTnLst>
                                    <p:set>
                                      <p:cBhvr rctx="PPT">
                                        <p:cTn id="18" dur="indefinite"/>
                                        <p:tgtEl>
                                          <p:spTgt spid="2"/>
                                        </p:tgtEl>
                                        <p:attrNameLst>
                                          <p:attrName>style.opacity</p:attrName>
                                        </p:attrNameLst>
                                      </p:cBhvr>
                                      <p:to>
                                        <p:strVal val="0.5"/>
                                      </p:to>
                                    </p:set>
                                    <p:animEffect filter="image" prLst="opacity: 0.5">
                                      <p:cBhvr rctx="IE">
                                        <p:cTn id="19" dur="indefinite"/>
                                        <p:tgtEl>
                                          <p:spTgt spid="2"/>
                                        </p:tgtEl>
                                      </p:cBhvr>
                                    </p:animEffect>
                                  </p:childTnLst>
                                </p:cTn>
                              </p:par>
                              <p:par>
                                <p:cTn id="20" presetID="9" presetClass="emph" presetSubtype="0" nodeType="withEffect">
                                  <p:stCondLst>
                                    <p:cond delay="0"/>
                                  </p:stCondLst>
                                  <p:childTnLst>
                                    <p:set>
                                      <p:cBhvr rctx="PPT">
                                        <p:cTn id="21" dur="indefinite"/>
                                        <p:tgtEl>
                                          <p:spTgt spid="33"/>
                                        </p:tgtEl>
                                        <p:attrNameLst>
                                          <p:attrName>style.opacity</p:attrName>
                                        </p:attrNameLst>
                                      </p:cBhvr>
                                      <p:to>
                                        <p:strVal val="0.5"/>
                                      </p:to>
                                    </p:set>
                                    <p:animEffect filter="image" prLst="opacity: 0.5">
                                      <p:cBhvr rctx="IE">
                                        <p:cTn id="22" dur="indefinite"/>
                                        <p:tgtEl>
                                          <p:spTgt spid="33"/>
                                        </p:tgtEl>
                                      </p:cBhvr>
                                    </p:animEffect>
                                  </p:childTnLst>
                                </p:cTn>
                              </p:par>
                              <p:par>
                                <p:cTn id="23" presetID="9" presetClass="emph" presetSubtype="0" nodeType="withEffect">
                                  <p:stCondLst>
                                    <p:cond delay="0"/>
                                  </p:stCondLst>
                                  <p:childTnLst>
                                    <p:set>
                                      <p:cBhvr rctx="PPT">
                                        <p:cTn id="24" dur="indefinite"/>
                                        <p:tgtEl>
                                          <p:spTgt spid="8"/>
                                        </p:tgtEl>
                                        <p:attrNameLst>
                                          <p:attrName>style.opacity</p:attrName>
                                        </p:attrNameLst>
                                      </p:cBhvr>
                                      <p:to>
                                        <p:strVal val="0.5"/>
                                      </p:to>
                                    </p:set>
                                    <p:animEffect filter="image" prLst="opacity: 0.5">
                                      <p:cBhvr rctx="IE">
                                        <p:cTn id="25"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MỤC TIÊU</a:t>
            </a:r>
            <a:endParaRPr lang="en-US"/>
          </a:p>
        </p:txBody>
      </p:sp>
      <p:sp>
        <p:nvSpPr>
          <p:cNvPr id="2" name="TextBox 1"/>
          <p:cNvSpPr txBox="1"/>
          <p:nvPr/>
        </p:nvSpPr>
        <p:spPr>
          <a:xfrm>
            <a:off x="689812" y="1588168"/>
            <a:ext cx="10764252" cy="1292662"/>
          </a:xfrm>
          <a:prstGeom prst="rect">
            <a:avLst/>
          </a:prstGeom>
          <a:noFill/>
        </p:spPr>
        <p:txBody>
          <a:bodyPr wrap="square" rtlCol="0">
            <a:spAutoFit/>
          </a:bodyPr>
          <a:lstStyle/>
          <a:p>
            <a:pPr>
              <a:spcAft>
                <a:spcPts val="600"/>
              </a:spcAft>
            </a:pPr>
            <a:r>
              <a:rPr lang="en-US" sz="2600" smtClean="0">
                <a:latin typeface="Calibri" panose="020F0502020204030204" pitchFamily="34" charset="0"/>
                <a:cs typeface="Calibri" panose="020F0502020204030204" pitchFamily="34" charset="0"/>
              </a:rPr>
              <a:t>Trang bị </a:t>
            </a:r>
            <a:r>
              <a:rPr lang="en-US" sz="2600">
                <a:latin typeface="Calibri" panose="020F0502020204030204" pitchFamily="34" charset="0"/>
                <a:cs typeface="Calibri" panose="020F0502020204030204" pitchFamily="34" charset="0"/>
              </a:rPr>
              <a:t>kiến thức về một số thuật toán để thực hiện các tính toán hiệu quả ứng dụng trong an toàn thông tin, đặc biệt là trong mật mã khóa công khai và trong phát hiện tấn công, mã độc. </a:t>
            </a:r>
          </a:p>
        </p:txBody>
      </p:sp>
    </p:spTree>
    <p:extLst>
      <p:ext uri="{BB962C8B-B14F-4D97-AF65-F5344CB8AC3E}">
        <p14:creationId xmlns:p14="http://schemas.microsoft.com/office/powerpoint/2010/main" val="424631062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5140" y="811639"/>
            <a:ext cx="11756571" cy="5701586"/>
          </a:xfrm>
        </p:spPr>
        <p:txBody>
          <a:bodyPr/>
          <a:lstStyle/>
          <a:p>
            <a:r>
              <a:rPr lang="en-US" sz="3000" smtClean="0">
                <a:solidFill>
                  <a:schemeClr val="tx1"/>
                </a:solidFill>
              </a:rPr>
              <a:t>Các thuật toán cộng, trừ, nhân, chia, ..giới thiệu trong chương này phù hợp với triển khai phần mềm</a:t>
            </a:r>
          </a:p>
          <a:p>
            <a:r>
              <a:rPr lang="en-US" sz="3000" smtClean="0">
                <a:solidFill>
                  <a:schemeClr val="tx1"/>
                </a:solidFill>
              </a:rPr>
              <a:t>Ta giả thiết nền tảng triển khai có kiến trúc W – bit trong đó W là bội số của 8 (phổ biến là 64 – 32 bit), các hệ thống máy có công suất thấp có thể có W nhỏ hơn, VD: hệ thống nhúng W = 16 bit, thẻ thông minh W = 8 bit.</a:t>
            </a:r>
          </a:p>
          <a:p>
            <a:r>
              <a:rPr lang="en-US" sz="3000" smtClean="0">
                <a:solidFill>
                  <a:schemeClr val="tx1"/>
                </a:solidFill>
              </a:rPr>
              <a:t>Các bit của một W-bit là từ U được đánh số từ phải qua trái bắt đầu từ 0 đến W -1.</a:t>
            </a:r>
            <a:endParaRPr lang="en-US" sz="3000">
              <a:solidFill>
                <a:schemeClr val="tx1"/>
              </a:solidFill>
            </a:endParaRPr>
          </a:p>
        </p:txBody>
      </p:sp>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cộng và </a:t>
            </a:r>
            <a:r>
              <a:rPr lang="en-US" altLang="zh-CN" smtClean="0">
                <a:solidFill>
                  <a:schemeClr val="tx1"/>
                </a:solidFill>
              </a:rPr>
              <a:t>trừ</a:t>
            </a:r>
            <a:endParaRPr lang="en-US">
              <a:solidFill>
                <a:schemeClr val="tx1"/>
              </a:solidFill>
            </a:endParaRPr>
          </a:p>
        </p:txBody>
      </p:sp>
    </p:spTree>
    <p:extLst>
      <p:ext uri="{BB962C8B-B14F-4D97-AF65-F5344CB8AC3E}">
        <p14:creationId xmlns:p14="http://schemas.microsoft.com/office/powerpoint/2010/main" val="4245388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145140" y="811639"/>
                <a:ext cx="11756571" cy="5701586"/>
              </a:xfrm>
            </p:spPr>
            <p:txBody>
              <a:bodyPr/>
              <a:lstStyle/>
              <a:p>
                <a:r>
                  <a:rPr lang="en-US" sz="3000" smtClean="0">
                    <a:solidFill>
                      <a:schemeClr val="tx1"/>
                    </a:solidFill>
                  </a:rPr>
                  <a:t>Ta có F</a:t>
                </a:r>
                <a:r>
                  <a:rPr lang="en-US" sz="3000" baseline="-25000" smtClean="0">
                    <a:solidFill>
                      <a:schemeClr val="tx1"/>
                    </a:solidFill>
                  </a:rPr>
                  <a:t>p</a:t>
                </a:r>
                <a:r>
                  <a:rPr lang="en-US" sz="3000" smtClean="0">
                    <a:solidFill>
                      <a:schemeClr val="tx1"/>
                    </a:solidFill>
                  </a:rPr>
                  <a:t> = {0 … p – 1}.  </a:t>
                </a:r>
              </a:p>
              <a:p>
                <a:r>
                  <a:rPr lang="en-US" sz="3000" smtClean="0">
                    <a:solidFill>
                      <a:schemeClr val="tx1"/>
                    </a:solidFill>
                  </a:rPr>
                  <a:t>Tính m = </a:t>
                </a:r>
                <a14:m>
                  <m:oMath xmlns:m="http://schemas.openxmlformats.org/officeDocument/2006/math">
                    <m:d>
                      <m:dPr>
                        <m:begChr m:val="⌈"/>
                        <m:endChr m:val="⌉"/>
                        <m:ctrlPr>
                          <a:rPr lang="en-US" sz="3000" i="1" smtClean="0">
                            <a:solidFill>
                              <a:schemeClr val="tx1"/>
                            </a:solidFill>
                            <a:latin typeface="Cambria Math" panose="02040503050406030204" pitchFamily="18" charset="0"/>
                          </a:rPr>
                        </m:ctrlPr>
                      </m:dPr>
                      <m:e>
                        <m:sSub>
                          <m:sSubPr>
                            <m:ctrlPr>
                              <a:rPr lang="en-US" sz="300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𝑙𝑜𝑔</m:t>
                            </m:r>
                          </m:e>
                          <m:sub>
                            <m:r>
                              <a:rPr lang="en-US" sz="3000" b="0" i="1" smtClean="0">
                                <a:solidFill>
                                  <a:schemeClr val="tx1"/>
                                </a:solidFill>
                                <a:latin typeface="Cambria Math" panose="02040503050406030204" pitchFamily="18" charset="0"/>
                              </a:rPr>
                              <m:t>2</m:t>
                            </m:r>
                          </m:sub>
                        </m:sSub>
                        <m:r>
                          <a:rPr lang="en-US" sz="3000" b="0" i="1" smtClean="0">
                            <a:solidFill>
                              <a:schemeClr val="tx1"/>
                            </a:solidFill>
                            <a:latin typeface="Cambria Math" panose="02040503050406030204" pitchFamily="18" charset="0"/>
                          </a:rPr>
                          <m:t>𝑝</m:t>
                        </m:r>
                      </m:e>
                    </m:d>
                  </m:oMath>
                </a14:m>
                <a:r>
                  <a:rPr lang="en-US" sz="3000" smtClean="0">
                    <a:solidFill>
                      <a:schemeClr val="tx1"/>
                    </a:solidFill>
                  </a:rPr>
                  <a:t> là độ dài bit của p và t = </a:t>
                </a:r>
                <a14:m>
                  <m:oMath xmlns:m="http://schemas.openxmlformats.org/officeDocument/2006/math">
                    <m:d>
                      <m:dPr>
                        <m:begChr m:val="⌈"/>
                        <m:endChr m:val="⌉"/>
                        <m:ctrlPr>
                          <a:rPr lang="en-US" sz="3000" i="1">
                            <a:solidFill>
                              <a:schemeClr val="tx1"/>
                            </a:solidFill>
                            <a:latin typeface="Cambria Math" panose="02040503050406030204" pitchFamily="18" charset="0"/>
                          </a:rPr>
                        </m:ctrlPr>
                      </m:dPr>
                      <m:e>
                        <m:r>
                          <a:rPr lang="en-US" sz="3000" b="0" i="1" smtClean="0">
                            <a:solidFill>
                              <a:schemeClr val="tx1"/>
                            </a:solidFill>
                            <a:latin typeface="Cambria Math" panose="02040503050406030204" pitchFamily="18" charset="0"/>
                          </a:rPr>
                          <m:t>𝑚</m:t>
                        </m:r>
                        <m:r>
                          <a:rPr lang="en-US" sz="3000" b="0" i="1" smtClean="0">
                            <a:solidFill>
                              <a:schemeClr val="tx1"/>
                            </a:solidFill>
                            <a:latin typeface="Cambria Math" panose="02040503050406030204" pitchFamily="18" charset="0"/>
                          </a:rPr>
                          <m:t>/</m:t>
                        </m:r>
                        <m:r>
                          <a:rPr lang="en-US" sz="3000" b="0" i="1" smtClean="0">
                            <a:solidFill>
                              <a:schemeClr val="tx1"/>
                            </a:solidFill>
                            <a:latin typeface="Cambria Math" panose="02040503050406030204" pitchFamily="18" charset="0"/>
                          </a:rPr>
                          <m:t>𝑊</m:t>
                        </m:r>
                      </m:e>
                    </m:d>
                  </m:oMath>
                </a14:m>
                <a:r>
                  <a:rPr lang="en-US" sz="3000" smtClean="0">
                    <a:solidFill>
                      <a:schemeClr val="tx1"/>
                    </a:solidFill>
                  </a:rPr>
                  <a:t> là độ dài từ của p</a:t>
                </a:r>
              </a:p>
              <a:p>
                <a:r>
                  <a:rPr lang="en-US" sz="3000" smtClean="0">
                    <a:solidFill>
                      <a:schemeClr val="tx1"/>
                    </a:solidFill>
                  </a:rPr>
                  <a:t>Biểu diễn của phần tử a được lưu trữ trong một mảng A = (A[t – 1], …, A[2], A[1], A[0]) của t các từ W bit, trong đó bit ngoài cùng bên phải của A[0] là bit có trọng số thấp nhất.</a:t>
                </a:r>
              </a:p>
              <a:p>
                <a:endParaRPr lang="en-US" sz="3000" smtClean="0">
                  <a:solidFill>
                    <a:schemeClr val="tx1"/>
                  </a:solidFill>
                </a:endParaRPr>
              </a:p>
              <a:p>
                <a:r>
                  <a:rPr lang="en-US" sz="3000" smtClean="0">
                    <a:solidFill>
                      <a:schemeClr val="tx1"/>
                    </a:solidFill>
                  </a:rPr>
                  <a:t>Biểu diễn a </a:t>
                </a:r>
                <a:r>
                  <a:rPr lang="en-US" sz="3000" smtClean="0">
                    <a:solidFill>
                      <a:schemeClr val="tx1"/>
                    </a:solidFill>
                    <a:sym typeface="Symbol" panose="05050102010706020507" pitchFamily="18" charset="2"/>
                  </a:rPr>
                  <a:t> F</a:t>
                </a:r>
                <a:r>
                  <a:rPr lang="en-US" sz="3000" baseline="-25000" smtClean="0">
                    <a:solidFill>
                      <a:schemeClr val="tx1"/>
                    </a:solidFill>
                    <a:sym typeface="Symbol" panose="05050102010706020507" pitchFamily="18" charset="2"/>
                  </a:rPr>
                  <a:t>p</a:t>
                </a:r>
                <a:r>
                  <a:rPr lang="en-US" sz="3000" smtClean="0">
                    <a:solidFill>
                      <a:schemeClr val="tx1"/>
                    </a:solidFill>
                    <a:sym typeface="Symbol" panose="05050102010706020507" pitchFamily="18" charset="2"/>
                  </a:rPr>
                  <a:t> như một mảng A của các từ W-bit:</a:t>
                </a:r>
              </a:p>
              <a:p>
                <a:pPr lvl="1"/>
                <a14:m>
                  <m:oMath xmlns:m="http://schemas.openxmlformats.org/officeDocument/2006/math">
                    <m:r>
                      <a:rPr lang="en-US" sz="2600" b="0" i="1" smtClean="0">
                        <a:solidFill>
                          <a:schemeClr val="tx1"/>
                        </a:solidFill>
                        <a:latin typeface="Cambria Math" panose="02040503050406030204" pitchFamily="18" charset="0"/>
                      </a:rPr>
                      <m:t>𝑎</m:t>
                    </m:r>
                    <m:r>
                      <a:rPr lang="en-US" sz="2600" b="0" i="1" smtClean="0">
                        <a:solidFill>
                          <a:schemeClr val="tx1"/>
                        </a:solidFill>
                        <a:latin typeface="Cambria Math" panose="02040503050406030204" pitchFamily="18" charset="0"/>
                      </a:rPr>
                      <m:t>= </m:t>
                    </m:r>
                    <m:sSup>
                      <m:sSupPr>
                        <m:ctrlPr>
                          <a:rPr lang="en-US" sz="2600" b="0" i="1" smtClean="0">
                            <a:solidFill>
                              <a:schemeClr val="tx1"/>
                            </a:solidFill>
                            <a:latin typeface="Cambria Math" panose="02040503050406030204" pitchFamily="18" charset="0"/>
                          </a:rPr>
                        </m:ctrlPr>
                      </m:sSupPr>
                      <m:e>
                        <m:r>
                          <a:rPr lang="en-US" sz="2600" b="0" i="1" smtClean="0">
                            <a:solidFill>
                              <a:schemeClr val="tx1"/>
                            </a:solidFill>
                            <a:latin typeface="Cambria Math" panose="02040503050406030204" pitchFamily="18" charset="0"/>
                          </a:rPr>
                          <m:t>2</m:t>
                        </m:r>
                      </m:e>
                      <m:sup>
                        <m:r>
                          <a:rPr lang="en-US" sz="2600" b="0" i="1" smtClean="0">
                            <a:solidFill>
                              <a:schemeClr val="tx1"/>
                            </a:solidFill>
                            <a:latin typeface="Cambria Math" panose="02040503050406030204" pitchFamily="18" charset="0"/>
                          </a:rPr>
                          <m:t>(</m:t>
                        </m:r>
                        <m:r>
                          <a:rPr lang="en-US" sz="2600" b="0" i="1" smtClean="0">
                            <a:solidFill>
                              <a:schemeClr val="tx1"/>
                            </a:solidFill>
                            <a:latin typeface="Cambria Math" panose="02040503050406030204" pitchFamily="18" charset="0"/>
                          </a:rPr>
                          <m:t>𝑡</m:t>
                        </m:r>
                        <m:r>
                          <a:rPr lang="en-US" sz="2600" b="0" i="1" smtClean="0">
                            <a:solidFill>
                              <a:schemeClr val="tx1"/>
                            </a:solidFill>
                            <a:latin typeface="Cambria Math" panose="02040503050406030204" pitchFamily="18" charset="0"/>
                          </a:rPr>
                          <m:t>−1)</m:t>
                        </m:r>
                        <m:r>
                          <a:rPr lang="en-US" sz="2600" b="0" i="1" smtClean="0">
                            <a:solidFill>
                              <a:schemeClr val="tx1"/>
                            </a:solidFill>
                            <a:latin typeface="Cambria Math" panose="02040503050406030204" pitchFamily="18" charset="0"/>
                          </a:rPr>
                          <m:t>𝑊</m:t>
                        </m:r>
                      </m:sup>
                    </m:sSup>
                    <m:r>
                      <a:rPr lang="en-US" sz="2600" b="0" i="1" smtClean="0">
                        <a:solidFill>
                          <a:schemeClr val="tx1"/>
                        </a:solidFill>
                        <a:latin typeface="Cambria Math" panose="02040503050406030204" pitchFamily="18" charset="0"/>
                      </a:rPr>
                      <m:t>𝐴</m:t>
                    </m:r>
                    <m:d>
                      <m:dPr>
                        <m:begChr m:val="["/>
                        <m:endChr m:val="]"/>
                        <m:ctrlPr>
                          <a:rPr lang="en-US" sz="2600" b="0" i="1" smtClean="0">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𝑡</m:t>
                        </m:r>
                        <m:r>
                          <a:rPr lang="en-US" sz="2600" b="0" i="1" smtClean="0">
                            <a:solidFill>
                              <a:schemeClr val="tx1"/>
                            </a:solidFill>
                            <a:latin typeface="Cambria Math" panose="02040503050406030204" pitchFamily="18" charset="0"/>
                          </a:rPr>
                          <m:t> −1</m:t>
                        </m:r>
                      </m:e>
                    </m:d>
                    <m:r>
                      <a:rPr lang="en-US" sz="2600" b="0" i="1" smtClean="0">
                        <a:solidFill>
                          <a:schemeClr val="tx1"/>
                        </a:solidFill>
                        <a:latin typeface="Cambria Math" panose="02040503050406030204" pitchFamily="18" charset="0"/>
                      </a:rPr>
                      <m:t>+ …+</m:t>
                    </m:r>
                    <m:sSup>
                      <m:sSupPr>
                        <m:ctrlPr>
                          <a:rPr lang="en-US" sz="2600" b="0" i="1" smtClean="0">
                            <a:solidFill>
                              <a:schemeClr val="tx1"/>
                            </a:solidFill>
                            <a:latin typeface="Cambria Math" panose="02040503050406030204" pitchFamily="18" charset="0"/>
                          </a:rPr>
                        </m:ctrlPr>
                      </m:sSupPr>
                      <m:e>
                        <m:r>
                          <a:rPr lang="en-US" sz="2600" b="0" i="1" smtClean="0">
                            <a:solidFill>
                              <a:schemeClr val="tx1"/>
                            </a:solidFill>
                            <a:latin typeface="Cambria Math" panose="02040503050406030204" pitchFamily="18" charset="0"/>
                          </a:rPr>
                          <m:t>2</m:t>
                        </m:r>
                      </m:e>
                      <m:sup>
                        <m:r>
                          <a:rPr lang="en-US" sz="2600" b="0" i="1" smtClean="0">
                            <a:solidFill>
                              <a:schemeClr val="tx1"/>
                            </a:solidFill>
                            <a:latin typeface="Cambria Math" panose="02040503050406030204" pitchFamily="18" charset="0"/>
                          </a:rPr>
                          <m:t>2</m:t>
                        </m:r>
                        <m:r>
                          <a:rPr lang="en-US" sz="2600" b="0" i="1" smtClean="0">
                            <a:solidFill>
                              <a:schemeClr val="tx1"/>
                            </a:solidFill>
                            <a:latin typeface="Cambria Math" panose="02040503050406030204" pitchFamily="18" charset="0"/>
                          </a:rPr>
                          <m:t>𝑊</m:t>
                        </m:r>
                      </m:sup>
                    </m:sSup>
                    <m:r>
                      <a:rPr lang="en-US" sz="2600" b="0" i="1" smtClean="0">
                        <a:solidFill>
                          <a:schemeClr val="tx1"/>
                        </a:solidFill>
                        <a:latin typeface="Cambria Math" panose="02040503050406030204" pitchFamily="18" charset="0"/>
                      </a:rPr>
                      <m:t>𝐴</m:t>
                    </m:r>
                    <m:d>
                      <m:dPr>
                        <m:begChr m:val="["/>
                        <m:endChr m:val="]"/>
                        <m:ctrlPr>
                          <a:rPr lang="en-US" sz="2600" b="0" i="1" smtClean="0">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2</m:t>
                        </m:r>
                      </m:e>
                    </m:d>
                    <m:r>
                      <a:rPr lang="en-US" sz="2600" b="0" i="1" smtClean="0">
                        <a:solidFill>
                          <a:schemeClr val="tx1"/>
                        </a:solidFill>
                        <a:latin typeface="Cambria Math" panose="02040503050406030204" pitchFamily="18" charset="0"/>
                      </a:rPr>
                      <m:t>+ </m:t>
                    </m:r>
                    <m:sSup>
                      <m:sSupPr>
                        <m:ctrlPr>
                          <a:rPr lang="en-US" sz="2600" i="1">
                            <a:solidFill>
                              <a:schemeClr val="tx1"/>
                            </a:solidFill>
                            <a:latin typeface="Cambria Math" panose="02040503050406030204" pitchFamily="18" charset="0"/>
                          </a:rPr>
                        </m:ctrlPr>
                      </m:sSupPr>
                      <m:e>
                        <m:r>
                          <a:rPr lang="en-US" sz="2600" i="1">
                            <a:solidFill>
                              <a:schemeClr val="tx1"/>
                            </a:solidFill>
                            <a:latin typeface="Cambria Math" panose="02040503050406030204" pitchFamily="18" charset="0"/>
                          </a:rPr>
                          <m:t>2</m:t>
                        </m:r>
                      </m:e>
                      <m:sup>
                        <m:r>
                          <a:rPr lang="en-US" sz="2600" i="1">
                            <a:solidFill>
                              <a:schemeClr val="tx1"/>
                            </a:solidFill>
                            <a:latin typeface="Cambria Math" panose="02040503050406030204" pitchFamily="18" charset="0"/>
                          </a:rPr>
                          <m:t>𝑊</m:t>
                        </m:r>
                      </m:sup>
                    </m:sSup>
                    <m:r>
                      <a:rPr lang="en-US" sz="2600" i="1">
                        <a:solidFill>
                          <a:schemeClr val="tx1"/>
                        </a:solidFill>
                        <a:latin typeface="Cambria Math" panose="02040503050406030204" pitchFamily="18" charset="0"/>
                      </a:rPr>
                      <m:t>𝐴</m:t>
                    </m:r>
                    <m:d>
                      <m:dPr>
                        <m:begChr m:val="["/>
                        <m:endChr m:val="]"/>
                        <m:ctrlPr>
                          <a:rPr lang="en-US" sz="2600" i="1">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1</m:t>
                        </m:r>
                      </m:e>
                    </m:d>
                  </m:oMath>
                </a14:m>
                <a:r>
                  <a:rPr lang="en-US" sz="2600" smtClean="0">
                    <a:solidFill>
                      <a:schemeClr val="tx1"/>
                    </a:solidFill>
                  </a:rPr>
                  <a:t>+ A[0]</a:t>
                </a:r>
                <a:endParaRPr lang="en-US" sz="2600">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145140" y="811639"/>
                <a:ext cx="11756571" cy="5701586"/>
              </a:xfrm>
              <a:blipFill>
                <a:blip r:embed="rId3"/>
                <a:stretch>
                  <a:fillRect r="-519" b="-42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cộng và </a:t>
            </a:r>
            <a:r>
              <a:rPr lang="en-US" altLang="zh-CN" smtClean="0">
                <a:solidFill>
                  <a:schemeClr val="tx1"/>
                </a:solidFill>
              </a:rPr>
              <a:t>trừ</a:t>
            </a:r>
            <a:endParaRPr lang="en-US">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49815474"/>
              </p:ext>
            </p:extLst>
          </p:nvPr>
        </p:nvGraphicFramePr>
        <p:xfrm>
          <a:off x="2075542" y="4536923"/>
          <a:ext cx="8128000" cy="601134"/>
        </p:xfrm>
        <a:graphic>
          <a:graphicData uri="http://schemas.openxmlformats.org/drawingml/2006/table">
            <a:tbl>
              <a:tblPr firstRow="1" bandRow="1">
                <a:tableStyleId>{616DA210-FB5B-4158-B5E0-FEB733F419BA}</a:tableStyleId>
              </a:tblPr>
              <a:tblGrid>
                <a:gridCol w="1625600">
                  <a:extLst>
                    <a:ext uri="{9D8B030D-6E8A-4147-A177-3AD203B41FA5}">
                      <a16:colId xmlns="" xmlns:a16="http://schemas.microsoft.com/office/drawing/2014/main" val="888069817"/>
                    </a:ext>
                  </a:extLst>
                </a:gridCol>
                <a:gridCol w="1625600">
                  <a:extLst>
                    <a:ext uri="{9D8B030D-6E8A-4147-A177-3AD203B41FA5}">
                      <a16:colId xmlns="" xmlns:a16="http://schemas.microsoft.com/office/drawing/2014/main" val="3431014533"/>
                    </a:ext>
                  </a:extLst>
                </a:gridCol>
                <a:gridCol w="1625600">
                  <a:extLst>
                    <a:ext uri="{9D8B030D-6E8A-4147-A177-3AD203B41FA5}">
                      <a16:colId xmlns="" xmlns:a16="http://schemas.microsoft.com/office/drawing/2014/main" val="3466153417"/>
                    </a:ext>
                  </a:extLst>
                </a:gridCol>
                <a:gridCol w="1625600">
                  <a:extLst>
                    <a:ext uri="{9D8B030D-6E8A-4147-A177-3AD203B41FA5}">
                      <a16:colId xmlns="" xmlns:a16="http://schemas.microsoft.com/office/drawing/2014/main" val="276863980"/>
                    </a:ext>
                  </a:extLst>
                </a:gridCol>
                <a:gridCol w="1625600">
                  <a:extLst>
                    <a:ext uri="{9D8B030D-6E8A-4147-A177-3AD203B41FA5}">
                      <a16:colId xmlns="" xmlns:a16="http://schemas.microsoft.com/office/drawing/2014/main" val="44258560"/>
                    </a:ext>
                  </a:extLst>
                </a:gridCol>
              </a:tblGrid>
              <a:tr h="601134">
                <a:tc>
                  <a:txBody>
                    <a:bodyPr/>
                    <a:lstStyle/>
                    <a:p>
                      <a:pPr algn="ctr"/>
                      <a:r>
                        <a:rPr lang="en-US" sz="2400" smtClean="0">
                          <a:latin typeface="Calibri" panose="020F0502020204030204" pitchFamily="34" charset="0"/>
                          <a:cs typeface="Calibri" panose="020F0502020204030204" pitchFamily="34" charset="0"/>
                        </a:rPr>
                        <a:t>A[</a:t>
                      </a:r>
                      <a:r>
                        <a:rPr lang="en-US" sz="2400" baseline="0" smtClean="0">
                          <a:latin typeface="Calibri" panose="020F0502020204030204" pitchFamily="34" charset="0"/>
                          <a:cs typeface="Calibri" panose="020F0502020204030204" pitchFamily="34" charset="0"/>
                        </a:rPr>
                        <a:t>t – 1]</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a:t>
                      </a:r>
                      <a:endParaRPr lang="en-US" sz="240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A[</a:t>
                      </a:r>
                      <a:r>
                        <a:rPr lang="en-US" sz="2400" baseline="0" smtClean="0">
                          <a:latin typeface="Calibri" panose="020F0502020204030204" pitchFamily="34" charset="0"/>
                          <a:cs typeface="Calibri" panose="020F0502020204030204" pitchFamily="34" charset="0"/>
                        </a:rPr>
                        <a:t>2]</a:t>
                      </a:r>
                      <a:endParaRPr lang="en-US" sz="2400" smtClean="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A[</a:t>
                      </a:r>
                      <a:r>
                        <a:rPr lang="en-US" sz="2400" baseline="0" smtClean="0">
                          <a:latin typeface="Calibri" panose="020F0502020204030204" pitchFamily="34" charset="0"/>
                          <a:cs typeface="Calibri" panose="020F0502020204030204" pitchFamily="34" charset="0"/>
                        </a:rPr>
                        <a:t>1]</a:t>
                      </a:r>
                      <a:endParaRPr lang="en-US" sz="2400" smtClean="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A[</a:t>
                      </a:r>
                      <a:r>
                        <a:rPr lang="en-US" sz="2400" baseline="0" smtClean="0">
                          <a:latin typeface="Calibri" panose="020F0502020204030204" pitchFamily="34" charset="0"/>
                          <a:cs typeface="Calibri" panose="020F0502020204030204" pitchFamily="34" charset="0"/>
                        </a:rPr>
                        <a:t>0]</a:t>
                      </a:r>
                      <a:endParaRPr lang="en-US" sz="2400" smtClean="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424039186"/>
                  </a:ext>
                </a:extLst>
              </a:tr>
            </a:tbl>
          </a:graphicData>
        </a:graphic>
      </p:graphicFrame>
    </p:spTree>
    <p:extLst>
      <p:ext uri="{BB962C8B-B14F-4D97-AF65-F5344CB8AC3E}">
        <p14:creationId xmlns:p14="http://schemas.microsoft.com/office/powerpoint/2010/main" val="3179447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124691" y="748138"/>
                <a:ext cx="11910291" cy="5814149"/>
              </a:xfrm>
            </p:spPr>
            <p:txBody>
              <a:bodyPr/>
              <a:lstStyle/>
              <a:p>
                <a:r>
                  <a:rPr lang="en-US" sz="3000" b="1" smtClean="0">
                    <a:solidFill>
                      <a:schemeClr val="tx1"/>
                    </a:solidFill>
                  </a:rPr>
                  <a:t>Ví dụ: </a:t>
                </a:r>
                <a:r>
                  <a:rPr lang="en-US" sz="3000" smtClean="0">
                    <a:solidFill>
                      <a:schemeClr val="tx1"/>
                    </a:solidFill>
                  </a:rPr>
                  <a:t>cho W= 8, xét F</a:t>
                </a:r>
                <a:r>
                  <a:rPr lang="en-US" sz="3000" baseline="-25000"/>
                  <a:t>2147483647</a:t>
                </a:r>
                <a:r>
                  <a:rPr lang="en-US" sz="3000" smtClean="0">
                    <a:solidFill>
                      <a:schemeClr val="tx1"/>
                    </a:solidFill>
                  </a:rPr>
                  <a:t> , hãy biểu diễn số a = 23456789 dưới dạng mảng</a:t>
                </a:r>
              </a:p>
              <a:p>
                <a:pPr lvl="1"/>
                <a:r>
                  <a:rPr lang="en-US" smtClean="0">
                    <a:solidFill>
                      <a:schemeClr val="tx1"/>
                    </a:solidFill>
                  </a:rPr>
                  <a:t>Ta có m = </a:t>
                </a:r>
                <a14:m>
                  <m:oMath xmlns:m="http://schemas.openxmlformats.org/officeDocument/2006/math">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𝑙𝑜𝑔</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𝑝</m:t>
                        </m:r>
                      </m:e>
                    </m:d>
                  </m:oMath>
                </a14:m>
                <a:r>
                  <a:rPr lang="en-US" smtClean="0">
                    <a:solidFill>
                      <a:schemeClr val="tx1"/>
                    </a:solidFill>
                  </a:rPr>
                  <a:t> = </a:t>
                </a:r>
                <a14:m>
                  <m:oMath xmlns:m="http://schemas.openxmlformats.org/officeDocument/2006/math">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𝑙𝑜𝑔</m:t>
                            </m:r>
                          </m:e>
                          <m:sub>
                            <m:r>
                              <a:rPr lang="en-US" i="1">
                                <a:solidFill>
                                  <a:schemeClr val="tx1"/>
                                </a:solidFill>
                                <a:latin typeface="Cambria Math" panose="02040503050406030204" pitchFamily="18" charset="0"/>
                              </a:rPr>
                              <m:t>2</m:t>
                            </m:r>
                          </m:sub>
                        </m:sSub>
                        <m:r>
                          <m:rPr>
                            <m:nor/>
                          </m:rPr>
                          <a:rPr lang="en-US"/>
                          <m:t>2147483647</m:t>
                        </m:r>
                      </m:e>
                    </m:d>
                  </m:oMath>
                </a14:m>
                <a:r>
                  <a:rPr lang="en-US" smtClean="0">
                    <a:solidFill>
                      <a:schemeClr val="tx1"/>
                    </a:solidFill>
                  </a:rPr>
                  <a:t> = 31, t = </a:t>
                </a:r>
                <a14:m>
                  <m:oMath xmlns:m="http://schemas.openxmlformats.org/officeDocument/2006/math">
                    <m:d>
                      <m:dPr>
                        <m:begChr m:val="⌈"/>
                        <m:endChr m:val="⌉"/>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31</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8</m:t>
                        </m:r>
                      </m:e>
                    </m:d>
                  </m:oMath>
                </a14:m>
                <a:r>
                  <a:rPr lang="en-US" smtClean="0">
                    <a:solidFill>
                      <a:schemeClr val="tx1"/>
                    </a:solidFill>
                  </a:rPr>
                  <a:t> = 4</a:t>
                </a:r>
              </a:p>
              <a:p>
                <a:pPr lvl="1"/>
                <a:r>
                  <a:rPr lang="en-US" smtClean="0">
                    <a:solidFill>
                      <a:schemeClr val="tx1"/>
                    </a:solidFill>
                  </a:rPr>
                  <a:t>Biểu diễn a dưới dạng mảng (A[3], A[2], A[1], A[0]):</a:t>
                </a:r>
              </a:p>
              <a:p>
                <a:pPr lvl="1"/>
                <a14:m>
                  <m:oMath xmlns:m="http://schemas.openxmlformats.org/officeDocument/2006/math">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𝑊</m:t>
                        </m:r>
                      </m:sup>
                    </m:sSup>
                    <m:r>
                      <a:rPr lang="en-US" i="1">
                        <a:solidFill>
                          <a:schemeClr val="tx1"/>
                        </a:solidFill>
                        <a:latin typeface="Cambria Math" panose="02040503050406030204" pitchFamily="18" charset="0"/>
                      </a:rPr>
                      <m:t>𝐴</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 −1</m:t>
                        </m:r>
                      </m:e>
                    </m:d>
                    <m:r>
                      <a:rPr lang="en-US" i="1">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𝑊</m:t>
                        </m:r>
                      </m:sup>
                    </m:sSup>
                    <m:r>
                      <a:rPr lang="en-US" i="1">
                        <a:solidFill>
                          <a:schemeClr val="tx1"/>
                        </a:solidFill>
                        <a:latin typeface="Cambria Math" panose="02040503050406030204" pitchFamily="18" charset="0"/>
                      </a:rPr>
                      <m:t>𝐴</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𝑊</m:t>
                        </m:r>
                      </m:sup>
                    </m:sSup>
                    <m:r>
                      <a:rPr lang="en-US" i="1">
                        <a:solidFill>
                          <a:schemeClr val="tx1"/>
                        </a:solidFill>
                        <a:latin typeface="Cambria Math" panose="02040503050406030204" pitchFamily="18" charset="0"/>
                      </a:rPr>
                      <m:t>𝐴</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e>
                    </m:d>
                  </m:oMath>
                </a14:m>
                <a:r>
                  <a:rPr lang="en-US">
                    <a:solidFill>
                      <a:schemeClr val="tx1"/>
                    </a:solidFill>
                  </a:rPr>
                  <a:t>+ A[0</a:t>
                </a:r>
                <a:r>
                  <a:rPr lang="en-US" smtClean="0">
                    <a:solidFill>
                      <a:schemeClr val="tx1"/>
                    </a:solidFill>
                  </a:rPr>
                  <a:t>]</a:t>
                </a:r>
                <a:r>
                  <a:rPr lang="en-US">
                    <a:solidFill>
                      <a:schemeClr val="tx1"/>
                    </a:solidFill>
                  </a:rPr>
                  <a:t> </a:t>
                </a:r>
              </a:p>
              <a:p>
                <a:pPr marL="795847" lvl="1" indent="0">
                  <a:buNone/>
                </a:pPr>
                <a:r>
                  <a:rPr lang="en-US" smtClean="0">
                    <a:solidFill>
                      <a:schemeClr val="tx1"/>
                    </a:solidFill>
                  </a:rPr>
                  <a:t>         =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d>
                          <m:dPr>
                            <m:ctrlPr>
                              <a:rPr lang="en-US" b="0"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m:t>
                            </m:r>
                            <m:r>
                              <a:rPr lang="en-US" i="1">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.8</m:t>
                        </m:r>
                      </m:sup>
                    </m:sSup>
                    <m:r>
                      <a:rPr lang="en-US" i="1">
                        <a:solidFill>
                          <a:schemeClr val="tx1"/>
                        </a:solidFill>
                        <a:latin typeface="Cambria Math" panose="02040503050406030204" pitchFamily="18" charset="0"/>
                      </a:rPr>
                      <m:t>𝐴</m:t>
                    </m:r>
                    <m:d>
                      <m:dPr>
                        <m:begChr m:val="["/>
                        <m:endChr m:val="]"/>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m:t>
                        </m:r>
                        <m:r>
                          <a:rPr lang="en-US" i="1" smtClean="0">
                            <a:solidFill>
                              <a:schemeClr val="tx1"/>
                            </a:solidFill>
                            <a:latin typeface="Cambria Math" panose="02040503050406030204" pitchFamily="18" charset="0"/>
                          </a:rPr>
                          <m:t> −1</m:t>
                        </m:r>
                      </m:e>
                    </m:d>
                    <m:r>
                      <a:rPr lang="en-US" i="1">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.8</m:t>
                        </m:r>
                      </m:sup>
                    </m:sSup>
                    <m:r>
                      <a:rPr lang="en-US" i="1">
                        <a:solidFill>
                          <a:schemeClr val="tx1"/>
                        </a:solidFill>
                        <a:latin typeface="Cambria Math" panose="02040503050406030204" pitchFamily="18" charset="0"/>
                      </a:rPr>
                      <m:t>𝐴</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𝑊</m:t>
                        </m:r>
                      </m:sup>
                    </m:sSup>
                    <m:r>
                      <a:rPr lang="en-US" i="1">
                        <a:solidFill>
                          <a:schemeClr val="tx1"/>
                        </a:solidFill>
                        <a:latin typeface="Cambria Math" panose="02040503050406030204" pitchFamily="18" charset="0"/>
                      </a:rPr>
                      <m:t>𝐴</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e>
                    </m:d>
                  </m:oMath>
                </a14:m>
                <a:r>
                  <a:rPr lang="en-US">
                    <a:solidFill>
                      <a:schemeClr val="tx1"/>
                    </a:solidFill>
                  </a:rPr>
                  <a:t>+ A[0] </a:t>
                </a:r>
                <a:endParaRPr lang="en-US" smtClean="0">
                  <a:solidFill>
                    <a:schemeClr val="tx1"/>
                  </a:solidFill>
                </a:endParaRPr>
              </a:p>
              <a:p>
                <a:pPr marL="795847" lvl="1" indent="0">
                  <a:buNone/>
                </a:pPr>
                <a:r>
                  <a:rPr lang="en-US" smtClean="0">
                    <a:solidFill>
                      <a:schemeClr val="tx1"/>
                    </a:solidFill>
                  </a:rPr>
                  <a:t>         =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24</m:t>
                        </m:r>
                      </m:sup>
                    </m:sSup>
                    <m:r>
                      <a:rPr lang="en-US" i="1">
                        <a:solidFill>
                          <a:schemeClr val="tx1"/>
                        </a:solidFill>
                        <a:latin typeface="Cambria Math" panose="02040503050406030204" pitchFamily="18" charset="0"/>
                      </a:rPr>
                      <m:t>𝐴</m:t>
                    </m:r>
                    <m:d>
                      <m:dPr>
                        <m:begChr m:val="["/>
                        <m:endChr m:val="]"/>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3</m:t>
                        </m:r>
                      </m:e>
                    </m:d>
                    <m:r>
                      <a:rPr lang="en-US" i="1">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16</m:t>
                        </m:r>
                      </m:sup>
                    </m:sSup>
                    <m:r>
                      <a:rPr lang="en-US" i="1">
                        <a:solidFill>
                          <a:schemeClr val="tx1"/>
                        </a:solidFill>
                        <a:latin typeface="Cambria Math" panose="02040503050406030204" pitchFamily="18" charset="0"/>
                      </a:rPr>
                      <m:t>𝐴</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8</m:t>
                        </m:r>
                      </m:sup>
                    </m:sSup>
                    <m:r>
                      <a:rPr lang="en-US" i="1">
                        <a:solidFill>
                          <a:schemeClr val="tx1"/>
                        </a:solidFill>
                        <a:latin typeface="Cambria Math" panose="02040503050406030204" pitchFamily="18" charset="0"/>
                      </a:rPr>
                      <m:t>𝐴</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e>
                    </m:d>
                  </m:oMath>
                </a14:m>
                <a:r>
                  <a:rPr lang="en-US">
                    <a:solidFill>
                      <a:schemeClr val="tx1"/>
                    </a:solidFill>
                  </a:rPr>
                  <a:t>+ A[0] </a:t>
                </a:r>
                <a:endParaRPr lang="en-US" smtClean="0">
                  <a:solidFill>
                    <a:schemeClr val="tx1"/>
                  </a:solidFill>
                </a:endParaRPr>
              </a:p>
              <a:p>
                <a:pPr marL="795847" lvl="1" indent="0">
                  <a:buNone/>
                </a:pPr>
                <a:r>
                  <a:rPr lang="en-US">
                    <a:solidFill>
                      <a:schemeClr val="tx1"/>
                    </a:solidFill>
                  </a:rPr>
                  <a:t> </a:t>
                </a:r>
                <a:r>
                  <a:rPr lang="en-US" smtClean="0">
                    <a:solidFill>
                      <a:schemeClr val="tx1"/>
                    </a:solidFill>
                  </a:rPr>
                  <a:t>        =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24</m:t>
                        </m:r>
                      </m:sup>
                    </m:sSup>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16</m:t>
                        </m:r>
                      </m:sup>
                    </m:sSup>
                    <m:r>
                      <a:rPr lang="en-US" b="0" i="1" smtClean="0">
                        <a:solidFill>
                          <a:schemeClr val="tx1"/>
                        </a:solidFill>
                        <a:latin typeface="Cambria Math" panose="02040503050406030204" pitchFamily="18" charset="0"/>
                      </a:rPr>
                      <m:t>.101</m:t>
                    </m:r>
                    <m:r>
                      <a:rPr lang="en-US" i="1">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8</m:t>
                        </m:r>
                      </m:sup>
                    </m:sSup>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36</m:t>
                    </m:r>
                  </m:oMath>
                </a14:m>
                <a:r>
                  <a:rPr lang="en-US" smtClean="0">
                    <a:solidFill>
                      <a:schemeClr val="tx1"/>
                    </a:solidFill>
                  </a:rPr>
                  <a:t>+ 21 </a:t>
                </a:r>
              </a:p>
              <a:p>
                <a:pPr marL="795847" lvl="1" indent="0">
                  <a:buNone/>
                </a:pPr>
                <a:endParaRPr lang="en-US">
                  <a:solidFill>
                    <a:schemeClr val="tx1"/>
                  </a:solidFill>
                </a:endParaRPr>
              </a:p>
              <a:p>
                <a:pPr marL="795847" lvl="1" indent="0">
                  <a:buNone/>
                </a:pPr>
                <a:endParaRPr lang="en-US">
                  <a:solidFill>
                    <a:schemeClr val="tx1"/>
                  </a:solidFill>
                </a:endParaRPr>
              </a:p>
              <a:p>
                <a:pPr marL="795847" lvl="1" indent="0">
                  <a:buNone/>
                </a:pPr>
                <a:endParaRPr lang="en-US" smtClean="0">
                  <a:solidFill>
                    <a:schemeClr val="tx1"/>
                  </a:solidFill>
                </a:endParaRPr>
              </a:p>
              <a:p>
                <a:pPr lvl="1"/>
                <a:endParaRPr lang="en-US">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124691" y="748138"/>
                <a:ext cx="11910291" cy="5814149"/>
              </a:xfrm>
              <a:blipFill>
                <a:blip r:embed="rId3"/>
                <a:stretch>
                  <a:fillRect b="-293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a:solidFill>
                  <a:schemeClr val="tx1"/>
                </a:solidFill>
              </a:rPr>
              <a:t>Phép tính cộng và trừ</a:t>
            </a:r>
            <a:endParaRPr lang="en-US"/>
          </a:p>
        </p:txBody>
      </p:sp>
      <p:sp>
        <p:nvSpPr>
          <p:cNvPr id="4" name="Rectangle 3"/>
          <p:cNvSpPr/>
          <p:nvPr/>
        </p:nvSpPr>
        <p:spPr>
          <a:xfrm>
            <a:off x="7703128" y="5180878"/>
            <a:ext cx="4170220" cy="1381409"/>
          </a:xfrm>
          <a:prstGeom prst="rect">
            <a:avLst/>
          </a:prstGeom>
          <a:solidFill>
            <a:schemeClr val="tx2">
              <a:lumMod val="20000"/>
              <a:lumOff val="80000"/>
            </a:schemeClr>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smtClean="0">
                <a:solidFill>
                  <a:schemeClr val="tx1"/>
                </a:solidFill>
                <a:latin typeface="Calibri" panose="020F0502020204030204" pitchFamily="34" charset="0"/>
                <a:cs typeface="Calibri" panose="020F0502020204030204" pitchFamily="34" charset="0"/>
              </a:rPr>
              <a:t>Vậy a được biểu diễn qua mảng A: </a:t>
            </a:r>
            <a:r>
              <a:rPr lang="en-US" sz="2800" b="1" smtClean="0">
                <a:solidFill>
                  <a:srgbClr val="FF0000"/>
                </a:solidFill>
                <a:latin typeface="Calibri" panose="020F0502020204030204" pitchFamily="34" charset="0"/>
                <a:cs typeface="Calibri" panose="020F0502020204030204" pitchFamily="34" charset="0"/>
              </a:rPr>
              <a:t>(1, 101, 236, 21) </a:t>
            </a:r>
            <a:endParaRPr lang="en-US" sz="2800" b="1">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83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80">
                                          <p:stCondLst>
                                            <p:cond delay="0"/>
                                          </p:stCondLst>
                                        </p:cTn>
                                        <p:tgtEl>
                                          <p:spTgt spid="4"/>
                                        </p:tgtEl>
                                      </p:cBhvr>
                                    </p:animEffect>
                                    <p:anim calcmode="lin" valueType="num">
                                      <p:cBhvr>
                                        <p:cTn id="3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gtEl>
                                      </p:cBhvr>
                                      <p:to x="100000" y="60000"/>
                                    </p:animScale>
                                    <p:animScale>
                                      <p:cBhvr>
                                        <p:cTn id="38" dur="166" decel="50000">
                                          <p:stCondLst>
                                            <p:cond delay="676"/>
                                          </p:stCondLst>
                                        </p:cTn>
                                        <p:tgtEl>
                                          <p:spTgt spid="4"/>
                                        </p:tgtEl>
                                      </p:cBhvr>
                                      <p:to x="100000" y="100000"/>
                                    </p:animScale>
                                    <p:animScale>
                                      <p:cBhvr>
                                        <p:cTn id="39" dur="26">
                                          <p:stCondLst>
                                            <p:cond delay="1312"/>
                                          </p:stCondLst>
                                        </p:cTn>
                                        <p:tgtEl>
                                          <p:spTgt spid="4"/>
                                        </p:tgtEl>
                                      </p:cBhvr>
                                      <p:to x="100000" y="80000"/>
                                    </p:animScale>
                                    <p:animScale>
                                      <p:cBhvr>
                                        <p:cTn id="40" dur="166" decel="50000">
                                          <p:stCondLst>
                                            <p:cond delay="1338"/>
                                          </p:stCondLst>
                                        </p:cTn>
                                        <p:tgtEl>
                                          <p:spTgt spid="4"/>
                                        </p:tgtEl>
                                      </p:cBhvr>
                                      <p:to x="100000" y="100000"/>
                                    </p:animScale>
                                    <p:animScale>
                                      <p:cBhvr>
                                        <p:cTn id="41" dur="26">
                                          <p:stCondLst>
                                            <p:cond delay="1642"/>
                                          </p:stCondLst>
                                        </p:cTn>
                                        <p:tgtEl>
                                          <p:spTgt spid="4"/>
                                        </p:tgtEl>
                                      </p:cBhvr>
                                      <p:to x="100000" y="90000"/>
                                    </p:animScale>
                                    <p:animScale>
                                      <p:cBhvr>
                                        <p:cTn id="42" dur="166" decel="50000">
                                          <p:stCondLst>
                                            <p:cond delay="1668"/>
                                          </p:stCondLst>
                                        </p:cTn>
                                        <p:tgtEl>
                                          <p:spTgt spid="4"/>
                                        </p:tgtEl>
                                      </p:cBhvr>
                                      <p:to x="100000" y="100000"/>
                                    </p:animScale>
                                    <p:animScale>
                                      <p:cBhvr>
                                        <p:cTn id="43" dur="26">
                                          <p:stCondLst>
                                            <p:cond delay="1808"/>
                                          </p:stCondLst>
                                        </p:cTn>
                                        <p:tgtEl>
                                          <p:spTgt spid="4"/>
                                        </p:tgtEl>
                                      </p:cBhvr>
                                      <p:to x="100000" y="95000"/>
                                    </p:animScale>
                                    <p:animScale>
                                      <p:cBhvr>
                                        <p:cTn id="4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6473" y="1086667"/>
            <a:ext cx="11508509" cy="5351078"/>
          </a:xfrm>
        </p:spPr>
        <p:txBody>
          <a:bodyPr/>
          <a:lstStyle/>
          <a:p>
            <a:r>
              <a:rPr lang="en-US" b="1" smtClean="0">
                <a:solidFill>
                  <a:schemeClr val="tx1"/>
                </a:solidFill>
              </a:rPr>
              <a:t>Bài tập áp dụng:</a:t>
            </a:r>
          </a:p>
          <a:p>
            <a:pPr lvl="1"/>
            <a:r>
              <a:rPr lang="en-US" smtClean="0">
                <a:solidFill>
                  <a:schemeClr val="tx1"/>
                </a:solidFill>
              </a:rPr>
              <a:t>Cho W</a:t>
            </a:r>
            <a:r>
              <a:rPr lang="en-US">
                <a:solidFill>
                  <a:schemeClr val="tx1"/>
                </a:solidFill>
              </a:rPr>
              <a:t>= 8, xét </a:t>
            </a:r>
            <a:r>
              <a:rPr lang="en-US" smtClean="0">
                <a:solidFill>
                  <a:schemeClr val="tx1"/>
                </a:solidFill>
              </a:rPr>
              <a:t>F</a:t>
            </a:r>
            <a:r>
              <a:rPr lang="en-US" baseline="-25000" smtClean="0">
                <a:solidFill>
                  <a:schemeClr val="tx1"/>
                </a:solidFill>
              </a:rPr>
              <a:t>2147483647 </a:t>
            </a:r>
            <a:r>
              <a:rPr lang="en-US" smtClean="0">
                <a:solidFill>
                  <a:schemeClr val="tx1"/>
                </a:solidFill>
              </a:rPr>
              <a:t>, hãy biểu diễn a dưới dạng mảng </a:t>
            </a:r>
          </a:p>
          <a:p>
            <a:pPr lvl="2"/>
            <a:r>
              <a:rPr lang="en-US" smtClean="0">
                <a:solidFill>
                  <a:schemeClr val="tx1"/>
                </a:solidFill>
              </a:rPr>
              <a:t>a= 765432</a:t>
            </a:r>
          </a:p>
          <a:p>
            <a:pPr marL="1405431" lvl="2" indent="0">
              <a:buNone/>
            </a:pPr>
            <a:endParaRPr lang="en-US" smtClean="0">
              <a:solidFill>
                <a:schemeClr val="tx1"/>
              </a:solidFill>
            </a:endParaRPr>
          </a:p>
          <a:p>
            <a:pPr lvl="2"/>
            <a:r>
              <a:rPr lang="en-US">
                <a:solidFill>
                  <a:schemeClr val="tx1"/>
                </a:solidFill>
              </a:rPr>
              <a:t>a</a:t>
            </a:r>
            <a:r>
              <a:rPr lang="en-US" smtClean="0">
                <a:solidFill>
                  <a:schemeClr val="tx1"/>
                </a:solidFill>
              </a:rPr>
              <a:t>= 123456</a:t>
            </a:r>
            <a:endParaRPr lang="en-US">
              <a:solidFill>
                <a:schemeClr val="tx1"/>
              </a:solidFill>
            </a:endParaRPr>
          </a:p>
        </p:txBody>
      </p:sp>
      <p:sp>
        <p:nvSpPr>
          <p:cNvPr id="3" name="Title 2"/>
          <p:cNvSpPr>
            <a:spLocks noGrp="1"/>
          </p:cNvSpPr>
          <p:nvPr>
            <p:ph type="title"/>
          </p:nvPr>
        </p:nvSpPr>
        <p:spPr/>
        <p:txBody>
          <a:bodyPr/>
          <a:lstStyle/>
          <a:p>
            <a:r>
              <a:rPr lang="en-US" altLang="zh-CN">
                <a:solidFill>
                  <a:schemeClr val="tx1"/>
                </a:solidFill>
              </a:rPr>
              <a:t>Phép tính cộng và trừ</a:t>
            </a:r>
            <a:endParaRPr lang="en-US"/>
          </a:p>
        </p:txBody>
      </p:sp>
      <p:sp>
        <p:nvSpPr>
          <p:cNvPr id="5" name="AutoShape 4"/>
          <p:cNvSpPr>
            <a:spLocks noChangeArrowheads="1"/>
          </p:cNvSpPr>
          <p:nvPr/>
        </p:nvSpPr>
        <p:spPr bwMode="auto">
          <a:xfrm>
            <a:off x="4444094" y="2781709"/>
            <a:ext cx="3048000" cy="762000"/>
          </a:xfrm>
          <a:prstGeom prst="wedgeRectCallout">
            <a:avLst>
              <a:gd name="adj1" fmla="val -64861"/>
              <a:gd name="adj2" fmla="val 15000"/>
            </a:avLst>
          </a:prstGeom>
          <a:solidFill>
            <a:schemeClr val="tx2">
              <a:lumMod val="60000"/>
              <a:lumOff val="40000"/>
            </a:schemeClr>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defRPr/>
            </a:pPr>
            <a:endParaRPr lang="en-US" sz="1200" b="1">
              <a:solidFill>
                <a:srgbClr val="FFFF00"/>
              </a:solidFill>
              <a:effectLst>
                <a:outerShdw blurRad="38100" dist="38100" dir="2700000" algn="tl">
                  <a:srgbClr val="000000"/>
                </a:outerShdw>
              </a:effectLst>
            </a:endParaRPr>
          </a:p>
          <a:p>
            <a:pPr algn="ctr">
              <a:defRPr/>
            </a:pPr>
            <a:r>
              <a:rPr lang="en-US" b="1" smtClean="0">
                <a:solidFill>
                  <a:schemeClr val="bg1"/>
                </a:solidFill>
                <a:effectLst>
                  <a:outerShdw blurRad="38100" dist="38100" dir="2700000" algn="tl">
                    <a:srgbClr val="000000"/>
                  </a:outerShdw>
                </a:effectLst>
              </a:rPr>
              <a:t>(0, 11, 173, 248)</a:t>
            </a:r>
            <a:endParaRPr lang="en-US" b="1">
              <a:solidFill>
                <a:schemeClr val="bg1"/>
              </a:solidFill>
              <a:effectLst>
                <a:outerShdw blurRad="38100" dist="38100" dir="2700000" algn="tl">
                  <a:srgbClr val="000000"/>
                </a:outerShdw>
              </a:effectLst>
            </a:endParaRPr>
          </a:p>
        </p:txBody>
      </p:sp>
      <p:sp>
        <p:nvSpPr>
          <p:cNvPr id="6" name="AutoShape 4"/>
          <p:cNvSpPr>
            <a:spLocks noChangeArrowheads="1"/>
          </p:cNvSpPr>
          <p:nvPr/>
        </p:nvSpPr>
        <p:spPr bwMode="auto">
          <a:xfrm>
            <a:off x="4488501" y="4005671"/>
            <a:ext cx="3048000" cy="762000"/>
          </a:xfrm>
          <a:prstGeom prst="wedgeRectCallout">
            <a:avLst>
              <a:gd name="adj1" fmla="val -64861"/>
              <a:gd name="adj2" fmla="val 15000"/>
            </a:avLst>
          </a:prstGeom>
          <a:solidFill>
            <a:schemeClr val="tx2">
              <a:lumMod val="60000"/>
              <a:lumOff val="40000"/>
            </a:schemeClr>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defRPr/>
            </a:pPr>
            <a:endParaRPr lang="en-US" sz="1200" b="1">
              <a:solidFill>
                <a:srgbClr val="FFFF00"/>
              </a:solidFill>
              <a:effectLst>
                <a:outerShdw blurRad="38100" dist="38100" dir="2700000" algn="tl">
                  <a:srgbClr val="000000"/>
                </a:outerShdw>
              </a:effectLst>
            </a:endParaRPr>
          </a:p>
          <a:p>
            <a:pPr algn="ctr">
              <a:defRPr/>
            </a:pPr>
            <a:r>
              <a:rPr lang="en-US" b="1" smtClean="0">
                <a:solidFill>
                  <a:schemeClr val="bg1"/>
                </a:solidFill>
                <a:effectLst>
                  <a:outerShdw blurRad="38100" dist="38100" dir="2700000" algn="tl">
                    <a:srgbClr val="000000"/>
                  </a:outerShdw>
                </a:effectLst>
              </a:rPr>
              <a:t>(0, 1, 226, 64 )</a:t>
            </a:r>
            <a:endParaRPr lang="en-US" b="1">
              <a:solidFill>
                <a:schemeClr val="bg1"/>
              </a:solidFill>
              <a:effectLst>
                <a:outerShdw blurRad="38100" dist="38100" dir="2700000" algn="tl">
                  <a:srgbClr val="000000"/>
                </a:outerShdw>
              </a:effectLst>
            </a:endParaRPr>
          </a:p>
        </p:txBody>
      </p:sp>
    </p:spTree>
    <p:extLst>
      <p:ext uri="{BB962C8B-B14F-4D97-AF65-F5344CB8AC3E}">
        <p14:creationId xmlns:p14="http://schemas.microsoft.com/office/powerpoint/2010/main" val="379841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869695"/>
            <a:ext cx="12192001" cy="5701586"/>
          </a:xfrm>
        </p:spPr>
        <p:txBody>
          <a:bodyPr/>
          <a:lstStyle/>
          <a:p>
            <a:r>
              <a:rPr lang="en-US" smtClean="0">
                <a:solidFill>
                  <a:schemeClr val="tx1"/>
                </a:solidFill>
              </a:rPr>
              <a:t>Thuật toán cộng và trừ trên trường hữu hạn được đưa ra dưới dạng các thuật toán tương ứng cho các số nguyên w. Phép gán dạng </a:t>
            </a:r>
            <a:r>
              <a:rPr lang="vi-VN">
                <a:solidFill>
                  <a:schemeClr val="tx1"/>
                </a:solidFill>
              </a:rPr>
              <a:t>“(ε, z) ← w” </a:t>
            </a:r>
            <a:r>
              <a:rPr lang="en-US" smtClean="0">
                <a:solidFill>
                  <a:schemeClr val="tx1"/>
                </a:solidFill>
              </a:rPr>
              <a:t>được định nghĩa như sau:</a:t>
            </a:r>
          </a:p>
          <a:p>
            <a:pPr lvl="1"/>
            <a:r>
              <a:rPr lang="en-US" smtClean="0">
                <a:solidFill>
                  <a:schemeClr val="tx1"/>
                </a:solidFill>
              </a:rPr>
              <a:t>z </a:t>
            </a:r>
            <a:r>
              <a:rPr lang="vi-VN">
                <a:solidFill>
                  <a:schemeClr val="tx1"/>
                </a:solidFill>
              </a:rPr>
              <a:t>← </a:t>
            </a:r>
            <a:r>
              <a:rPr lang="vi-VN" smtClean="0">
                <a:solidFill>
                  <a:schemeClr val="tx1"/>
                </a:solidFill>
              </a:rPr>
              <a:t>w</a:t>
            </a:r>
            <a:r>
              <a:rPr lang="en-US" smtClean="0">
                <a:solidFill>
                  <a:schemeClr val="tx1"/>
                </a:solidFill>
              </a:rPr>
              <a:t> mod 2</a:t>
            </a:r>
            <a:r>
              <a:rPr lang="en-US" baseline="30000" smtClean="0">
                <a:solidFill>
                  <a:schemeClr val="tx1"/>
                </a:solidFill>
              </a:rPr>
              <a:t>W</a:t>
            </a:r>
            <a:r>
              <a:rPr lang="en-US" smtClean="0">
                <a:solidFill>
                  <a:schemeClr val="tx1"/>
                </a:solidFill>
              </a:rPr>
              <a:t> và</a:t>
            </a:r>
          </a:p>
          <a:p>
            <a:pPr lvl="1"/>
            <a:r>
              <a:rPr lang="vi-VN">
                <a:solidFill>
                  <a:schemeClr val="tx1"/>
                </a:solidFill>
              </a:rPr>
              <a:t>ε</a:t>
            </a:r>
            <a:r>
              <a:rPr lang="en-US" smtClean="0">
                <a:solidFill>
                  <a:schemeClr val="tx1"/>
                </a:solidFill>
              </a:rPr>
              <a:t> </a:t>
            </a:r>
            <a:r>
              <a:rPr lang="vi-VN">
                <a:solidFill>
                  <a:schemeClr val="tx1"/>
                </a:solidFill>
              </a:rPr>
              <a:t>← </a:t>
            </a:r>
            <a:r>
              <a:rPr lang="en-US" smtClean="0">
                <a:solidFill>
                  <a:schemeClr val="tx1"/>
                </a:solidFill>
              </a:rPr>
              <a:t>0 nếu w </a:t>
            </a:r>
            <a:r>
              <a:rPr lang="en-US" smtClean="0">
                <a:solidFill>
                  <a:schemeClr val="tx1"/>
                </a:solidFill>
                <a:sym typeface="Symbol" panose="05050102010706020507" pitchFamily="18" charset="2"/>
              </a:rPr>
              <a:t> [0, 2</a:t>
            </a:r>
            <a:r>
              <a:rPr lang="en-US" baseline="30000" smtClean="0">
                <a:solidFill>
                  <a:schemeClr val="tx1"/>
                </a:solidFill>
                <a:sym typeface="Symbol" panose="05050102010706020507" pitchFamily="18" charset="2"/>
              </a:rPr>
              <a:t>W</a:t>
            </a:r>
            <a:r>
              <a:rPr lang="en-US" smtClean="0">
                <a:solidFill>
                  <a:schemeClr val="tx1"/>
                </a:solidFill>
                <a:sym typeface="Symbol" panose="05050102010706020507" pitchFamily="18" charset="2"/>
              </a:rPr>
              <a:t>), ngược lại </a:t>
            </a:r>
            <a:r>
              <a:rPr lang="vi-VN">
                <a:solidFill>
                  <a:schemeClr val="tx1"/>
                </a:solidFill>
              </a:rPr>
              <a:t>ε</a:t>
            </a:r>
            <a:r>
              <a:rPr lang="en-US">
                <a:solidFill>
                  <a:schemeClr val="tx1"/>
                </a:solidFill>
              </a:rPr>
              <a:t> </a:t>
            </a:r>
            <a:r>
              <a:rPr lang="vi-VN">
                <a:solidFill>
                  <a:schemeClr val="tx1"/>
                </a:solidFill>
              </a:rPr>
              <a:t>← </a:t>
            </a:r>
            <a:r>
              <a:rPr lang="en-US" smtClean="0">
                <a:solidFill>
                  <a:schemeClr val="tx1"/>
                </a:solidFill>
              </a:rPr>
              <a:t>1 </a:t>
            </a:r>
          </a:p>
          <a:p>
            <a:pPr lvl="1"/>
            <a:r>
              <a:rPr lang="en-US" smtClean="0">
                <a:solidFill>
                  <a:schemeClr val="tx1"/>
                </a:solidFill>
              </a:rPr>
              <a:t>Nếu w = x + y + </a:t>
            </a:r>
            <a:r>
              <a:rPr lang="vi-VN" smtClean="0">
                <a:solidFill>
                  <a:schemeClr val="tx1"/>
                </a:solidFill>
              </a:rPr>
              <a:t>ε</a:t>
            </a:r>
            <a:r>
              <a:rPr lang="en-US" baseline="30000" smtClean="0">
                <a:solidFill>
                  <a:schemeClr val="tx1"/>
                </a:solidFill>
              </a:rPr>
              <a:t>’</a:t>
            </a:r>
            <a:r>
              <a:rPr lang="en-US" smtClean="0">
                <a:solidFill>
                  <a:schemeClr val="tx1"/>
                </a:solidFill>
              </a:rPr>
              <a:t> với x, y </a:t>
            </a:r>
            <a:r>
              <a:rPr lang="en-US">
                <a:solidFill>
                  <a:schemeClr val="tx1"/>
                </a:solidFill>
                <a:sym typeface="Symbol" panose="05050102010706020507" pitchFamily="18" charset="2"/>
              </a:rPr>
              <a:t> [0, 2</a:t>
            </a:r>
            <a:r>
              <a:rPr lang="en-US" baseline="30000">
                <a:solidFill>
                  <a:schemeClr val="tx1"/>
                </a:solidFill>
                <a:sym typeface="Symbol" panose="05050102010706020507" pitchFamily="18" charset="2"/>
              </a:rPr>
              <a:t>W</a:t>
            </a:r>
            <a:r>
              <a:rPr lang="en-US" smtClean="0">
                <a:solidFill>
                  <a:schemeClr val="tx1"/>
                </a:solidFill>
                <a:sym typeface="Symbol" panose="05050102010706020507" pitchFamily="18" charset="2"/>
              </a:rPr>
              <a:t>) và </a:t>
            </a:r>
            <a:r>
              <a:rPr lang="vi-VN">
                <a:solidFill>
                  <a:schemeClr val="tx1"/>
                </a:solidFill>
              </a:rPr>
              <a:t>ε</a:t>
            </a:r>
            <a:r>
              <a:rPr lang="en-US" baseline="30000" smtClean="0">
                <a:solidFill>
                  <a:schemeClr val="tx1"/>
                </a:solidFill>
              </a:rPr>
              <a:t>’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 , thì w = </a:t>
            </a:r>
            <a:r>
              <a:rPr lang="vi-VN" smtClean="0">
                <a:solidFill>
                  <a:schemeClr val="tx1"/>
                </a:solidFill>
              </a:rPr>
              <a:t>ε</a:t>
            </a:r>
            <a:r>
              <a:rPr lang="en-US">
                <a:solidFill>
                  <a:schemeClr val="tx1"/>
                </a:solidFill>
                <a:sym typeface="Symbol" panose="05050102010706020507" pitchFamily="18" charset="2"/>
              </a:rPr>
              <a:t> 2</a:t>
            </a:r>
            <a:r>
              <a:rPr lang="en-US" baseline="30000">
                <a:solidFill>
                  <a:schemeClr val="tx1"/>
                </a:solidFill>
                <a:sym typeface="Symbol" panose="05050102010706020507" pitchFamily="18" charset="2"/>
              </a:rPr>
              <a:t>W</a:t>
            </a:r>
            <a:r>
              <a:rPr lang="en-US" smtClean="0">
                <a:solidFill>
                  <a:schemeClr val="tx1"/>
                </a:solidFill>
              </a:rPr>
              <a:t> + z và </a:t>
            </a:r>
            <a:r>
              <a:rPr lang="vi-VN">
                <a:solidFill>
                  <a:schemeClr val="tx1"/>
                </a:solidFill>
              </a:rPr>
              <a:t>ε </a:t>
            </a:r>
            <a:r>
              <a:rPr lang="en-US" smtClean="0">
                <a:solidFill>
                  <a:schemeClr val="tx1"/>
                </a:solidFill>
              </a:rPr>
              <a:t>được gọi là </a:t>
            </a:r>
            <a:r>
              <a:rPr lang="en-US">
                <a:solidFill>
                  <a:schemeClr val="tx1"/>
                </a:solidFill>
              </a:rPr>
              <a:t>“bit </a:t>
            </a:r>
            <a:r>
              <a:rPr lang="en-US" smtClean="0">
                <a:solidFill>
                  <a:schemeClr val="tx1"/>
                </a:solidFill>
              </a:rPr>
              <a:t>nhớ” (carry bit) cho </a:t>
            </a:r>
            <a:r>
              <a:rPr lang="en-US">
                <a:solidFill>
                  <a:schemeClr val="tx1"/>
                </a:solidFill>
              </a:rPr>
              <a:t>phép cộng mỗi một từ đơn (</a:t>
            </a:r>
            <a:r>
              <a:rPr lang="vi-VN" smtClean="0">
                <a:solidFill>
                  <a:schemeClr val="tx1"/>
                </a:solidFill>
              </a:rPr>
              <a:t>ε</a:t>
            </a:r>
            <a:r>
              <a:rPr lang="en-US" smtClean="0">
                <a:solidFill>
                  <a:schemeClr val="tx1"/>
                </a:solidFill>
              </a:rPr>
              <a:t> = 1 nếu và chỉ nếu z &lt; x + </a:t>
            </a:r>
            <a:r>
              <a:rPr lang="vi-VN" smtClean="0">
                <a:solidFill>
                  <a:schemeClr val="tx1"/>
                </a:solidFill>
              </a:rPr>
              <a:t>ε</a:t>
            </a:r>
            <a:r>
              <a:rPr lang="en-US" baseline="30000" smtClean="0">
                <a:solidFill>
                  <a:schemeClr val="tx1"/>
                </a:solidFill>
              </a:rPr>
              <a:t>’</a:t>
            </a:r>
            <a:r>
              <a:rPr lang="en-US" smtClean="0">
                <a:solidFill>
                  <a:schemeClr val="tx1"/>
                </a:solidFill>
              </a:rPr>
              <a:t> )</a:t>
            </a:r>
            <a:endParaRPr lang="en-US">
              <a:solidFill>
                <a:schemeClr val="tx1"/>
              </a:solidFill>
            </a:endParaRPr>
          </a:p>
        </p:txBody>
      </p:sp>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cộng và </a:t>
            </a:r>
            <a:r>
              <a:rPr lang="en-US" altLang="zh-CN" smtClean="0">
                <a:solidFill>
                  <a:schemeClr val="tx1"/>
                </a:solidFill>
              </a:rPr>
              <a:t>trừ</a:t>
            </a:r>
            <a:endParaRPr lang="en-US">
              <a:solidFill>
                <a:schemeClr val="tx1"/>
              </a:solidFill>
            </a:endParaRPr>
          </a:p>
        </p:txBody>
      </p:sp>
    </p:spTree>
    <p:extLst>
      <p:ext uri="{BB962C8B-B14F-4D97-AF65-F5344CB8AC3E}">
        <p14:creationId xmlns:p14="http://schemas.microsoft.com/office/powerpoint/2010/main" val="1381088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95087" y="886689"/>
            <a:ext cx="11439896" cy="5551056"/>
          </a:xfrm>
        </p:spPr>
        <p:txBody>
          <a:bodyPr/>
          <a:lstStyle/>
          <a:p>
            <a:r>
              <a:rPr lang="en-US" smtClean="0">
                <a:solidFill>
                  <a:schemeClr val="tx1"/>
                </a:solidFill>
              </a:rPr>
              <a:t>Thuật toán cộng chính xác bội: </a:t>
            </a:r>
            <a:endParaRPr lang="en-US">
              <a:solidFill>
                <a:schemeClr val="tx1"/>
              </a:solidFill>
            </a:endParaRPr>
          </a:p>
        </p:txBody>
      </p:sp>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cộng và </a:t>
            </a:r>
            <a:r>
              <a:rPr lang="en-US" altLang="zh-CN" smtClean="0">
                <a:solidFill>
                  <a:schemeClr val="tx1"/>
                </a:solidFill>
              </a:rPr>
              <a:t>trừ</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57228355"/>
                  </p:ext>
                </p:extLst>
              </p:nvPr>
            </p:nvGraphicFramePr>
            <p:xfrm>
              <a:off x="1108364" y="1915886"/>
              <a:ext cx="9472550" cy="3850225"/>
            </p:xfrm>
            <a:graphic>
              <a:graphicData uri="http://schemas.openxmlformats.org/drawingml/2006/table">
                <a:tbl>
                  <a:tblPr firstRow="1" bandRow="1">
                    <a:tableStyleId>{5940675A-B579-460E-94D1-54222C63F5DA}</a:tableStyleId>
                  </a:tblPr>
                  <a:tblGrid>
                    <a:gridCol w="9472550">
                      <a:extLst>
                        <a:ext uri="{9D8B030D-6E8A-4147-A177-3AD203B41FA5}">
                          <a16:colId xmlns="" xmlns:a16="http://schemas.microsoft.com/office/drawing/2014/main" val="3117776358"/>
                        </a:ext>
                      </a:extLst>
                    </a:gridCol>
                  </a:tblGrid>
                  <a:tr h="605453">
                    <a:tc>
                      <a:txBody>
                        <a:bodyPr/>
                        <a:lstStyle/>
                        <a:p>
                          <a:r>
                            <a:rPr lang="en-US" sz="2400" b="1" smtClean="0">
                              <a:latin typeface="Calibri" panose="020F0502020204030204" pitchFamily="34" charset="0"/>
                              <a:cs typeface="Calibri" panose="020F0502020204030204" pitchFamily="34" charset="0"/>
                            </a:rPr>
                            <a:t>Algorithm 1. Multiprecision addition</a:t>
                          </a:r>
                          <a:endParaRPr lang="en-US" sz="2400" b="1">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2871285392"/>
                      </a:ext>
                    </a:extLst>
                  </a:tr>
                  <a:tr h="605453">
                    <a:tc>
                      <a:txBody>
                        <a:bodyPr/>
                        <a:lstStyle/>
                        <a:p>
                          <a:r>
                            <a:rPr lang="en-US" sz="2400" b="1" smtClean="0">
                              <a:latin typeface="Calibri" panose="020F0502020204030204" pitchFamily="34" charset="0"/>
                              <a:cs typeface="Calibri" panose="020F0502020204030204" pitchFamily="34" charset="0"/>
                            </a:rPr>
                            <a:t>Input: </a:t>
                          </a:r>
                          <a:r>
                            <a:rPr lang="en-US" sz="2400" smtClean="0">
                              <a:latin typeface="Calibri" panose="020F0502020204030204" pitchFamily="34" charset="0"/>
                              <a:cs typeface="Calibri" panose="020F0502020204030204" pitchFamily="34" charset="0"/>
                            </a:rPr>
                            <a:t>số</a:t>
                          </a:r>
                          <a:r>
                            <a:rPr lang="en-US" sz="2400" baseline="0" smtClean="0">
                              <a:latin typeface="Calibri" panose="020F0502020204030204" pitchFamily="34" charset="0"/>
                              <a:cs typeface="Calibri" panose="020F0502020204030204" pitchFamily="34" charset="0"/>
                            </a:rPr>
                            <a:t> nguyên a, b </a:t>
                          </a:r>
                          <a:r>
                            <a:rPr lang="en-US" sz="2400" baseline="0" smtClean="0">
                              <a:latin typeface="Calibri" panose="020F0502020204030204" pitchFamily="34" charset="0"/>
                              <a:cs typeface="Calibri" panose="020F0502020204030204" pitchFamily="34" charset="0"/>
                              <a:sym typeface="Symbol" panose="05050102010706020507" pitchFamily="18" charset="2"/>
                            </a:rPr>
                            <a:t> [0, </a:t>
                          </a:r>
                          <a14:m>
                            <m:oMath xmlns:m="http://schemas.openxmlformats.org/officeDocument/2006/math">
                              <m:sSup>
                                <m:sSupPr>
                                  <m:ctrlPr>
                                    <a:rPr lang="en-US" sz="2400" i="1" baseline="0" smtClean="0">
                                      <a:latin typeface="Cambria Math" panose="02040503050406030204" pitchFamily="18" charset="0"/>
                                      <a:cs typeface="Calibri" panose="020F0502020204030204" pitchFamily="34" charset="0"/>
                                      <a:sym typeface="Symbol" panose="05050102010706020507" pitchFamily="18" charset="2"/>
                                    </a:rPr>
                                  </m:ctrlPr>
                                </m:sSupPr>
                                <m:e>
                                  <m:r>
                                    <a:rPr lang="en-US" sz="2400" b="0" i="1" baseline="0" smtClean="0">
                                      <a:latin typeface="Cambria Math" panose="02040503050406030204" pitchFamily="18" charset="0"/>
                                      <a:cs typeface="Calibri" panose="020F0502020204030204" pitchFamily="34" charset="0"/>
                                      <a:sym typeface="Symbol" panose="05050102010706020507" pitchFamily="18" charset="2"/>
                                    </a:rPr>
                                    <m:t>2</m:t>
                                  </m:r>
                                </m:e>
                                <m:sup>
                                  <m:r>
                                    <a:rPr lang="en-US" sz="2400" b="0" i="1" baseline="0" smtClean="0">
                                      <a:latin typeface="Cambria Math" panose="02040503050406030204" pitchFamily="18" charset="0"/>
                                      <a:cs typeface="Calibri" panose="020F0502020204030204" pitchFamily="34" charset="0"/>
                                      <a:sym typeface="Symbol" panose="05050102010706020507" pitchFamily="18" charset="2"/>
                                    </a:rPr>
                                    <m:t>𝑊𝑡</m:t>
                                  </m:r>
                                </m:sup>
                              </m:sSup>
                            </m:oMath>
                          </a14:m>
                          <a:r>
                            <a:rPr lang="en-US" sz="2400" smtClean="0">
                              <a:latin typeface="Calibri" panose="020F0502020204030204" pitchFamily="34" charset="0"/>
                              <a:cs typeface="Calibri" panose="020F0502020204030204" pitchFamily="34" charset="0"/>
                            </a:rPr>
                            <a:t>)</a:t>
                          </a:r>
                        </a:p>
                        <a:p>
                          <a:r>
                            <a:rPr lang="en-US" sz="2400" b="1" smtClean="0">
                              <a:latin typeface="Calibri" panose="020F0502020204030204" pitchFamily="34" charset="0"/>
                              <a:cs typeface="Calibri" panose="020F0502020204030204" pitchFamily="34" charset="0"/>
                            </a:rPr>
                            <a:t>Output: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 với</a:t>
                          </a:r>
                          <a:r>
                            <a:rPr lang="en-US" sz="2400" baseline="0" smtClean="0">
                              <a:latin typeface="Calibri" panose="020F0502020204030204" pitchFamily="34" charset="0"/>
                              <a:cs typeface="Calibri" panose="020F0502020204030204" pitchFamily="34" charset="0"/>
                              <a:sym typeface="Symbol" panose="05050102010706020507" pitchFamily="18" charset="2"/>
                            </a:rPr>
                            <a:t> c = a + b mod </a:t>
                          </a:r>
                          <a14:m>
                            <m:oMath xmlns:m="http://schemas.openxmlformats.org/officeDocument/2006/math">
                              <m:sSup>
                                <m:sSupPr>
                                  <m:ctrlPr>
                                    <a:rPr lang="en-US" sz="2400" i="1" baseline="0" smtClean="0">
                                      <a:latin typeface="Cambria Math" panose="02040503050406030204" pitchFamily="18" charset="0"/>
                                      <a:cs typeface="Calibri" panose="020F0502020204030204" pitchFamily="34" charset="0"/>
                                      <a:sym typeface="Symbol" panose="05050102010706020507" pitchFamily="18" charset="2"/>
                                    </a:rPr>
                                  </m:ctrlPr>
                                </m:sSupPr>
                                <m:e>
                                  <m:r>
                                    <a:rPr lang="en-US" sz="2400" b="0" i="1" baseline="0" smtClean="0">
                                      <a:latin typeface="Cambria Math" panose="02040503050406030204" pitchFamily="18" charset="0"/>
                                      <a:cs typeface="Calibri" panose="020F0502020204030204" pitchFamily="34" charset="0"/>
                                      <a:sym typeface="Symbol" panose="05050102010706020507" pitchFamily="18" charset="2"/>
                                    </a:rPr>
                                    <m:t>2</m:t>
                                  </m:r>
                                </m:e>
                                <m:sup>
                                  <m:r>
                                    <a:rPr lang="en-US" sz="2400" b="0" i="1" baseline="0" smtClean="0">
                                      <a:latin typeface="Cambria Math" panose="02040503050406030204" pitchFamily="18" charset="0"/>
                                      <a:cs typeface="Calibri" panose="020F0502020204030204" pitchFamily="34" charset="0"/>
                                      <a:sym typeface="Symbol" panose="05050102010706020507" pitchFamily="18" charset="2"/>
                                    </a:rPr>
                                    <m:t>𝑊𝑡</m:t>
                                  </m:r>
                                </m:sup>
                              </m:sSup>
                            </m:oMath>
                          </a14:m>
                          <a:r>
                            <a:rPr lang="en-US" sz="2400" baseline="0" smtClean="0">
                              <a:latin typeface="Calibri" panose="020F0502020204030204" pitchFamily="34" charset="0"/>
                              <a:cs typeface="Calibri" panose="020F0502020204030204" pitchFamily="34" charset="0"/>
                              <a:sym typeface="Symbol" panose="05050102010706020507" pitchFamily="18" charset="2"/>
                            </a:rPr>
                            <a:t> và </a:t>
                          </a:r>
                          <a:r>
                            <a:rPr lang="en-US" sz="2400" smtClean="0">
                              <a:latin typeface="Calibri" panose="020F0502020204030204" pitchFamily="34" charset="0"/>
                              <a:cs typeface="Calibri" panose="020F0502020204030204" pitchFamily="34" charset="0"/>
                              <a:sym typeface="Symbol" panose="05050102010706020507" pitchFamily="18" charset="2"/>
                            </a:rPr>
                            <a:t> là</a:t>
                          </a:r>
                          <a:r>
                            <a:rPr lang="en-US" sz="2400" baseline="0" smtClean="0">
                              <a:latin typeface="Calibri" panose="020F0502020204030204" pitchFamily="34" charset="0"/>
                              <a:cs typeface="Calibri" panose="020F0502020204030204" pitchFamily="34" charset="0"/>
                              <a:sym typeface="Symbol" panose="05050102010706020507" pitchFamily="18" charset="2"/>
                            </a:rPr>
                            <a:t> bit nhớ</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4078043579"/>
                      </a:ext>
                    </a:extLst>
                  </a:tr>
                  <a:tr h="605453">
                    <a:tc>
                      <a:txBody>
                        <a:bodyPr/>
                        <a:lstStyle/>
                        <a:p>
                          <a:r>
                            <a:rPr lang="en-US" sz="2400" smtClean="0">
                              <a:latin typeface="Calibri" panose="020F0502020204030204" pitchFamily="34" charset="0"/>
                              <a:cs typeface="Calibri" panose="020F0502020204030204" pitchFamily="34" charset="0"/>
                            </a:rPr>
                            <a:t>             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C[0])   A[0] + B[0]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604521674"/>
                      </a:ext>
                    </a:extLst>
                  </a:tr>
                  <a:tr h="605453">
                    <a:tc>
                      <a:txBody>
                        <a:bodyPr/>
                        <a:lstStyle/>
                        <a:p>
                          <a:r>
                            <a:rPr lang="en-US" sz="2400" smtClean="0">
                              <a:latin typeface="Calibri" panose="020F0502020204030204" pitchFamily="34" charset="0"/>
                              <a:cs typeface="Calibri" panose="020F0502020204030204" pitchFamily="34" charset="0"/>
                            </a:rPr>
                            <a:t>             2. For i from 1 to t – 1 do</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772850156"/>
                      </a:ext>
                    </a:extLst>
                  </a:tr>
                  <a:tr h="605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C[i])   A[i] + B[i] +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576499207"/>
                      </a:ext>
                    </a:extLst>
                  </a:tr>
                  <a:tr h="605453">
                    <a:tc>
                      <a:txBody>
                        <a:bodyPr/>
                        <a:lstStyle/>
                        <a:p>
                          <a:r>
                            <a:rPr lang="en-US" sz="2400" smtClean="0">
                              <a:latin typeface="Calibri" panose="020F0502020204030204" pitchFamily="34" charset="0"/>
                              <a:cs typeface="Calibri" panose="020F0502020204030204" pitchFamily="34" charset="0"/>
                            </a:rPr>
                            <a:t>             3.</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sym typeface="Symbol" panose="05050102010706020507" pitchFamily="18" charset="2"/>
                            </a:rPr>
                            <a:t>, c) </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8657149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57228355"/>
                  </p:ext>
                </p:extLst>
              </p:nvPr>
            </p:nvGraphicFramePr>
            <p:xfrm>
              <a:off x="1108364" y="1915886"/>
              <a:ext cx="9472550" cy="3850225"/>
            </p:xfrm>
            <a:graphic>
              <a:graphicData uri="http://schemas.openxmlformats.org/drawingml/2006/table">
                <a:tbl>
                  <a:tblPr firstRow="1" bandRow="1">
                    <a:tableStyleId>{5940675A-B579-460E-94D1-54222C63F5DA}</a:tableStyleId>
                  </a:tblPr>
                  <a:tblGrid>
                    <a:gridCol w="9472550">
                      <a:extLst>
                        <a:ext uri="{9D8B030D-6E8A-4147-A177-3AD203B41FA5}">
                          <a16:colId xmlns:a16="http://schemas.microsoft.com/office/drawing/2014/main" val="3117776358"/>
                        </a:ext>
                      </a:extLst>
                    </a:gridCol>
                  </a:tblGrid>
                  <a:tr h="605453">
                    <a:tc>
                      <a:txBody>
                        <a:bodyPr/>
                        <a:lstStyle/>
                        <a:p>
                          <a:r>
                            <a:rPr lang="en-US" sz="2400" b="1" smtClean="0">
                              <a:latin typeface="Calibri" panose="020F0502020204030204" pitchFamily="34" charset="0"/>
                              <a:cs typeface="Calibri" panose="020F0502020204030204" pitchFamily="34" charset="0"/>
                            </a:rPr>
                            <a:t>Algorithm 1. Multiprecision addition</a:t>
                          </a:r>
                          <a:endParaRPr lang="en-US" sz="2400" b="1">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71285392"/>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t="-79259" r="-64" b="-295556"/>
                          </a:stretch>
                        </a:blipFill>
                      </a:tcPr>
                    </a:tc>
                    <a:extLst>
                      <a:ext uri="{0D108BD9-81ED-4DB2-BD59-A6C34878D82A}">
                        <a16:rowId xmlns:a16="http://schemas.microsoft.com/office/drawing/2014/main" val="4078043579"/>
                      </a:ext>
                    </a:extLst>
                  </a:tr>
                  <a:tr h="605453">
                    <a:tc>
                      <a:txBody>
                        <a:bodyPr/>
                        <a:lstStyle/>
                        <a:p>
                          <a:r>
                            <a:rPr lang="en-US" sz="2400" smtClean="0">
                              <a:latin typeface="Calibri" panose="020F0502020204030204" pitchFamily="34" charset="0"/>
                              <a:cs typeface="Calibri" panose="020F0502020204030204" pitchFamily="34" charset="0"/>
                            </a:rPr>
                            <a:t>             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C[0])   A[0] + B[0]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04521674"/>
                      </a:ext>
                    </a:extLst>
                  </a:tr>
                  <a:tr h="605453">
                    <a:tc>
                      <a:txBody>
                        <a:bodyPr/>
                        <a:lstStyle/>
                        <a:p>
                          <a:r>
                            <a:rPr lang="en-US" sz="2400" smtClean="0">
                              <a:latin typeface="Calibri" panose="020F0502020204030204" pitchFamily="34" charset="0"/>
                              <a:cs typeface="Calibri" panose="020F0502020204030204" pitchFamily="34" charset="0"/>
                            </a:rPr>
                            <a:t>             2. For i from 1 to t – 1 do</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72850156"/>
                      </a:ext>
                    </a:extLst>
                  </a:tr>
                  <a:tr h="605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C[i])   A[i] + B[i] +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76499207"/>
                      </a:ext>
                    </a:extLst>
                  </a:tr>
                  <a:tr h="605453">
                    <a:tc>
                      <a:txBody>
                        <a:bodyPr/>
                        <a:lstStyle/>
                        <a:p>
                          <a:r>
                            <a:rPr lang="en-US" sz="2400" smtClean="0">
                              <a:latin typeface="Calibri" panose="020F0502020204030204" pitchFamily="34" charset="0"/>
                              <a:cs typeface="Calibri" panose="020F0502020204030204" pitchFamily="34" charset="0"/>
                            </a:rPr>
                            <a:t>             3.</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sym typeface="Symbol" panose="05050102010706020507" pitchFamily="18" charset="2"/>
                            </a:rPr>
                            <a:t>, c) </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571492"/>
                      </a:ext>
                    </a:extLst>
                  </a:tr>
                </a:tbl>
              </a:graphicData>
            </a:graphic>
          </p:graphicFrame>
        </mc:Fallback>
      </mc:AlternateContent>
    </p:spTree>
    <p:extLst>
      <p:ext uri="{BB962C8B-B14F-4D97-AF65-F5344CB8AC3E}">
        <p14:creationId xmlns:p14="http://schemas.microsoft.com/office/powerpoint/2010/main" val="7245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595087" y="886689"/>
                <a:ext cx="11439896" cy="5551056"/>
              </a:xfrm>
            </p:spPr>
            <p:txBody>
              <a:bodyPr/>
              <a:lstStyle/>
              <a:p>
                <a:r>
                  <a:rPr lang="en-US" smtClean="0">
                    <a:solidFill>
                      <a:schemeClr val="tx1"/>
                    </a:solidFill>
                  </a:rPr>
                  <a:t>Ví dụ mình họa thuật toán cộng chính xác bội: </a:t>
                </a:r>
                <a:endParaRPr lang="en-US">
                  <a:solidFill>
                    <a:schemeClr val="tx1"/>
                  </a:solidFill>
                </a:endParaRPr>
              </a:p>
              <a:p>
                <a:pPr lvl="1"/>
                <a:r>
                  <a:rPr lang="en-US" smtClean="0">
                    <a:solidFill>
                      <a:schemeClr val="tx1"/>
                    </a:solidFill>
                  </a:rPr>
                  <a:t>Cho a = (0, 11, 173, 248); b = (0, 1, 226, 64), với w = 8, t = 4.</a:t>
                </a:r>
              </a:p>
              <a:p>
                <a:pPr lvl="1"/>
                <a:r>
                  <a:rPr lang="en-US" smtClean="0">
                    <a:solidFill>
                      <a:schemeClr val="tx1"/>
                    </a:solidFill>
                  </a:rPr>
                  <a:t>Áp dụng thuật toán 1 tìm c = </a:t>
                </a:r>
                <a:r>
                  <a:rPr lang="en-US">
                    <a:solidFill>
                      <a:schemeClr val="tx1"/>
                    </a:solidFill>
                    <a:sym typeface="Symbol" panose="05050102010706020507" pitchFamily="18" charset="2"/>
                  </a:rPr>
                  <a:t>a + b mod </a:t>
                </a:r>
                <a14:m>
                  <m:oMath xmlns:m="http://schemas.openxmlformats.org/officeDocument/2006/math">
                    <m:sSup>
                      <m:sSupPr>
                        <m:ctrlPr>
                          <a:rPr lang="en-US" i="1">
                            <a:solidFill>
                              <a:schemeClr val="tx1"/>
                            </a:solidFill>
                            <a:latin typeface="Cambria Math" panose="02040503050406030204" pitchFamily="18" charset="0"/>
                            <a:sym typeface="Symbol" panose="05050102010706020507" pitchFamily="18" charset="2"/>
                          </a:rPr>
                        </m:ctrlPr>
                      </m:sSupPr>
                      <m:e>
                        <m:r>
                          <a:rPr lang="en-US" i="1">
                            <a:solidFill>
                              <a:schemeClr val="tx1"/>
                            </a:solidFill>
                            <a:latin typeface="Cambria Math" panose="02040503050406030204" pitchFamily="18" charset="0"/>
                            <a:sym typeface="Symbol" panose="05050102010706020507" pitchFamily="18" charset="2"/>
                          </a:rPr>
                          <m:t>2</m:t>
                        </m:r>
                      </m:e>
                      <m:sup>
                        <m:r>
                          <a:rPr lang="en-US" i="1">
                            <a:solidFill>
                              <a:schemeClr val="tx1"/>
                            </a:solidFill>
                            <a:latin typeface="Cambria Math" panose="02040503050406030204" pitchFamily="18" charset="0"/>
                            <a:sym typeface="Symbol" panose="05050102010706020507" pitchFamily="18" charset="2"/>
                          </a:rPr>
                          <m:t>𝑊𝑡</m:t>
                        </m:r>
                      </m:sup>
                    </m:sSup>
                  </m:oMath>
                </a14:m>
                <a:endParaRPr lang="en-US">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595087" y="886689"/>
                <a:ext cx="11439896" cy="5551056"/>
              </a:xfrm>
              <a:blipFill>
                <a:blip r:embed="rId2"/>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cộng và </a:t>
            </a:r>
            <a:r>
              <a:rPr lang="en-US" altLang="zh-CN" smtClean="0">
                <a:solidFill>
                  <a:schemeClr val="tx1"/>
                </a:solidFill>
              </a:rPr>
              <a:t>trừ</a:t>
            </a:r>
            <a:endParaRPr lang="en-US">
              <a:solidFill>
                <a:schemeClr val="tx1"/>
              </a:solidFill>
            </a:endParaRPr>
          </a:p>
        </p:txBody>
      </p:sp>
    </p:spTree>
    <p:extLst>
      <p:ext uri="{BB962C8B-B14F-4D97-AF65-F5344CB8AC3E}">
        <p14:creationId xmlns:p14="http://schemas.microsoft.com/office/powerpoint/2010/main" val="3935065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086667"/>
            <a:ext cx="11577782" cy="5351078"/>
          </a:xfrm>
        </p:spPr>
        <p:txBody>
          <a:bodyPr/>
          <a:lstStyle/>
          <a:p>
            <a:r>
              <a:rPr lang="en-US">
                <a:solidFill>
                  <a:schemeClr val="tx1"/>
                </a:solidFill>
              </a:rPr>
              <a:t>(</a:t>
            </a:r>
            <a:r>
              <a:rPr lang="en-US">
                <a:solidFill>
                  <a:schemeClr val="tx1"/>
                </a:solidFill>
                <a:sym typeface="Symbol" panose="05050102010706020507" pitchFamily="18" charset="2"/>
              </a:rPr>
              <a:t>, C[0])   A[0] + B[0</a:t>
            </a:r>
            <a:r>
              <a:rPr lang="en-US" smtClean="0">
                <a:solidFill>
                  <a:schemeClr val="tx1"/>
                </a:solidFill>
                <a:sym typeface="Symbol" panose="05050102010706020507" pitchFamily="18" charset="2"/>
              </a:rPr>
              <a:t>] = 248 + 64 = </a:t>
            </a:r>
            <a:r>
              <a:rPr lang="en-US" smtClean="0">
                <a:solidFill>
                  <a:srgbClr val="FF0000"/>
                </a:solidFill>
                <a:sym typeface="Symbol" panose="05050102010706020507" pitchFamily="18" charset="2"/>
              </a:rPr>
              <a:t>312</a:t>
            </a:r>
            <a:r>
              <a:rPr lang="en-US" smtClean="0">
                <a:solidFill>
                  <a:schemeClr val="tx1"/>
                </a:solidFill>
                <a:sym typeface="Symbol" panose="05050102010706020507" pitchFamily="18" charset="2"/>
              </a:rPr>
              <a:t> mod 2</a:t>
            </a:r>
            <a:r>
              <a:rPr lang="en-US" baseline="30000" smtClean="0">
                <a:solidFill>
                  <a:schemeClr val="tx1"/>
                </a:solidFill>
                <a:sym typeface="Symbol" panose="05050102010706020507" pitchFamily="18" charset="2"/>
              </a:rPr>
              <a:t>8</a:t>
            </a:r>
            <a:r>
              <a:rPr lang="en-US" smtClean="0">
                <a:solidFill>
                  <a:schemeClr val="tx1"/>
                </a:solidFill>
                <a:sym typeface="Symbol" panose="05050102010706020507" pitchFamily="18" charset="2"/>
              </a:rPr>
              <a:t> = 56 ( gán  = 1)</a:t>
            </a:r>
          </a:p>
          <a:p>
            <a:r>
              <a:rPr lang="en-US">
                <a:solidFill>
                  <a:schemeClr val="tx1"/>
                </a:solidFill>
                <a:sym typeface="Symbol" panose="05050102010706020507" pitchFamily="18" charset="2"/>
              </a:rPr>
              <a:t>i</a:t>
            </a:r>
            <a:r>
              <a:rPr lang="en-US" smtClean="0">
                <a:solidFill>
                  <a:schemeClr val="tx1"/>
                </a:solidFill>
                <a:sym typeface="Symbol" panose="05050102010706020507" pitchFamily="18" charset="2"/>
              </a:rPr>
              <a:t> = 1: </a:t>
            </a:r>
            <a:r>
              <a:rPr lang="en-US">
                <a:solidFill>
                  <a:schemeClr val="tx1"/>
                </a:solidFill>
              </a:rPr>
              <a:t>(</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C[1])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B[1] </a:t>
            </a:r>
            <a:r>
              <a:rPr lang="en-US">
                <a:sym typeface="Symbol" panose="05050102010706020507" pitchFamily="18" charset="2"/>
              </a:rPr>
              <a:t>+ </a:t>
            </a:r>
            <a:r>
              <a:rPr lang="en-US" smtClean="0">
                <a:sym typeface="Symbol" panose="05050102010706020507" pitchFamily="18" charset="2"/>
              </a:rPr>
              <a:t> </a:t>
            </a:r>
            <a:r>
              <a:rPr lang="en-US" smtClean="0">
                <a:solidFill>
                  <a:schemeClr val="tx1"/>
                </a:solidFill>
                <a:sym typeface="Symbol" panose="05050102010706020507" pitchFamily="18" charset="2"/>
              </a:rPr>
              <a:t>= 173 + 226 + 1 mod 2</a:t>
            </a:r>
            <a:r>
              <a:rPr lang="en-US" baseline="30000" smtClean="0">
                <a:solidFill>
                  <a:schemeClr val="tx1"/>
                </a:solidFill>
                <a:sym typeface="Symbol" panose="05050102010706020507" pitchFamily="18" charset="2"/>
              </a:rPr>
              <a:t>8</a:t>
            </a:r>
            <a:r>
              <a:rPr lang="en-US" smtClean="0">
                <a:solidFill>
                  <a:schemeClr val="tx1"/>
                </a:solidFill>
                <a:sym typeface="Symbol" panose="05050102010706020507" pitchFamily="18" charset="2"/>
              </a:rPr>
              <a:t> = </a:t>
            </a:r>
            <a:r>
              <a:rPr lang="en-US" smtClean="0">
                <a:solidFill>
                  <a:srgbClr val="FF0000"/>
                </a:solidFill>
                <a:sym typeface="Symbol" panose="05050102010706020507" pitchFamily="18" charset="2"/>
              </a:rPr>
              <a:t>400</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mod 2</a:t>
            </a:r>
            <a:r>
              <a:rPr lang="en-US" baseline="30000">
                <a:solidFill>
                  <a:schemeClr val="tx1"/>
                </a:solidFill>
                <a:sym typeface="Symbol" panose="05050102010706020507" pitchFamily="18" charset="2"/>
              </a:rPr>
              <a:t>8</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 144 (gán </a:t>
            </a:r>
            <a:r>
              <a:rPr lang="en-US">
                <a:solidFill>
                  <a:schemeClr val="tx1"/>
                </a:solidFill>
                <a:sym typeface="Symbol" panose="05050102010706020507" pitchFamily="18" charset="2"/>
              </a:rPr>
              <a:t> = </a:t>
            </a:r>
            <a:r>
              <a:rPr lang="en-US" smtClean="0">
                <a:solidFill>
                  <a:schemeClr val="tx1"/>
                </a:solidFill>
                <a:sym typeface="Symbol" panose="05050102010706020507" pitchFamily="18" charset="2"/>
              </a:rPr>
              <a:t>1)</a:t>
            </a:r>
          </a:p>
          <a:p>
            <a:r>
              <a:rPr lang="en-US" smtClean="0">
                <a:solidFill>
                  <a:schemeClr val="tx1"/>
                </a:solidFill>
                <a:sym typeface="Symbol" panose="05050102010706020507" pitchFamily="18" charset="2"/>
              </a:rPr>
              <a:t>i = 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C[2])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B[2] </a:t>
            </a:r>
            <a:r>
              <a:rPr lang="en-US">
                <a:sym typeface="Symbol" panose="05050102010706020507" pitchFamily="18" charset="2"/>
              </a:rPr>
              <a:t>+ </a:t>
            </a:r>
            <a:r>
              <a:rPr lang="en-US" smtClean="0">
                <a:sym typeface="Symbol" panose="05050102010706020507" pitchFamily="18" charset="2"/>
              </a:rPr>
              <a:t> </a:t>
            </a:r>
            <a:r>
              <a:rPr lang="en-US" smtClean="0">
                <a:solidFill>
                  <a:schemeClr val="tx1"/>
                </a:solidFill>
                <a:sym typeface="Symbol" panose="05050102010706020507" pitchFamily="18" charset="2"/>
              </a:rPr>
              <a:t>= 11 + 1 + </a:t>
            </a:r>
            <a:r>
              <a:rPr lang="en-US">
                <a:solidFill>
                  <a:schemeClr val="tx1"/>
                </a:solidFill>
                <a:sym typeface="Symbol" panose="05050102010706020507" pitchFamily="18" charset="2"/>
              </a:rPr>
              <a:t>1 mod 2</a:t>
            </a:r>
            <a:r>
              <a:rPr lang="en-US" baseline="30000">
                <a:solidFill>
                  <a:schemeClr val="tx1"/>
                </a:solidFill>
                <a:sym typeface="Symbol" panose="05050102010706020507" pitchFamily="18" charset="2"/>
              </a:rPr>
              <a:t>8</a:t>
            </a:r>
            <a:r>
              <a:rPr lang="en-US">
                <a:solidFill>
                  <a:schemeClr val="tx1"/>
                </a:solidFill>
                <a:sym typeface="Symbol" panose="05050102010706020507" pitchFamily="18" charset="2"/>
              </a:rPr>
              <a:t> = </a:t>
            </a:r>
            <a:r>
              <a:rPr lang="en-US" smtClean="0">
                <a:solidFill>
                  <a:srgbClr val="FF0000"/>
                </a:solidFill>
                <a:sym typeface="Symbol" panose="05050102010706020507" pitchFamily="18" charset="2"/>
              </a:rPr>
              <a:t>13</a:t>
            </a:r>
            <a:r>
              <a:rPr lang="en-US" smtClean="0">
                <a:solidFill>
                  <a:schemeClr val="tx1"/>
                </a:solidFill>
                <a:sym typeface="Symbol" panose="05050102010706020507" pitchFamily="18" charset="2"/>
              </a:rPr>
              <a:t> (gán </a:t>
            </a:r>
            <a:r>
              <a:rPr lang="en-US">
                <a:solidFill>
                  <a:schemeClr val="tx1"/>
                </a:solidFill>
                <a:sym typeface="Symbol" panose="05050102010706020507" pitchFamily="18" charset="2"/>
              </a:rPr>
              <a:t> = </a:t>
            </a:r>
            <a:r>
              <a:rPr lang="en-US" smtClean="0">
                <a:solidFill>
                  <a:schemeClr val="tx1"/>
                </a:solidFill>
                <a:sym typeface="Symbol" panose="05050102010706020507" pitchFamily="18" charset="2"/>
              </a:rPr>
              <a:t>0)</a:t>
            </a:r>
          </a:p>
          <a:p>
            <a:r>
              <a:rPr lang="en-US" smtClean="0">
                <a:solidFill>
                  <a:schemeClr val="tx1"/>
                </a:solidFill>
                <a:sym typeface="Symbol" panose="05050102010706020507" pitchFamily="18" charset="2"/>
              </a:rPr>
              <a:t>i = 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B[3] </a:t>
            </a:r>
            <a:r>
              <a:rPr lang="en-US">
                <a:sym typeface="Symbol" panose="05050102010706020507" pitchFamily="18" charset="2"/>
              </a:rPr>
              <a:t>+ </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mod 2</a:t>
            </a:r>
            <a:r>
              <a:rPr lang="en-US" baseline="30000">
                <a:solidFill>
                  <a:schemeClr val="tx1"/>
                </a:solidFill>
                <a:sym typeface="Symbol" panose="05050102010706020507" pitchFamily="18" charset="2"/>
              </a:rPr>
              <a:t>8</a:t>
            </a:r>
            <a:r>
              <a:rPr lang="en-US">
                <a:solidFill>
                  <a:schemeClr val="tx1"/>
                </a:solidFill>
                <a:sym typeface="Symbol" panose="05050102010706020507" pitchFamily="18" charset="2"/>
              </a:rPr>
              <a:t> = </a:t>
            </a:r>
            <a:r>
              <a:rPr lang="en-US" smtClean="0">
                <a:solidFill>
                  <a:srgbClr val="FF0000"/>
                </a:solidFill>
                <a:sym typeface="Symbol" panose="05050102010706020507" pitchFamily="18" charset="2"/>
              </a:rPr>
              <a:t>0</a:t>
            </a:r>
            <a:r>
              <a:rPr lang="en-US" smtClean="0">
                <a:solidFill>
                  <a:schemeClr val="tx1"/>
                </a:solidFill>
                <a:sym typeface="Symbol" panose="05050102010706020507" pitchFamily="18" charset="2"/>
              </a:rPr>
              <a:t> (gán </a:t>
            </a:r>
            <a:r>
              <a:rPr lang="en-US">
                <a:solidFill>
                  <a:schemeClr val="tx1"/>
                </a:solidFill>
                <a:sym typeface="Symbol" panose="05050102010706020507" pitchFamily="18" charset="2"/>
              </a:rPr>
              <a:t> = </a:t>
            </a:r>
            <a:r>
              <a:rPr lang="en-US" smtClean="0">
                <a:solidFill>
                  <a:schemeClr val="tx1"/>
                </a:solidFill>
                <a:sym typeface="Symbol" panose="05050102010706020507" pitchFamily="18" charset="2"/>
              </a:rPr>
              <a:t>0)</a:t>
            </a:r>
          </a:p>
          <a:p>
            <a:r>
              <a:rPr lang="en-US" smtClean="0">
                <a:solidFill>
                  <a:schemeClr val="tx1"/>
                </a:solidFill>
                <a:sym typeface="Symbol" panose="05050102010706020507" pitchFamily="18" charset="2"/>
              </a:rPr>
              <a:t>Return (0, (0, 13, 144, 56))</a:t>
            </a:r>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endParaRPr>
          </a:p>
        </p:txBody>
      </p:sp>
      <p:sp>
        <p:nvSpPr>
          <p:cNvPr id="3" name="Title 2"/>
          <p:cNvSpPr>
            <a:spLocks noGrp="1"/>
          </p:cNvSpPr>
          <p:nvPr>
            <p:ph type="title"/>
          </p:nvPr>
        </p:nvSpPr>
        <p:spPr/>
        <p:txBody>
          <a:bodyPr/>
          <a:lstStyle/>
          <a:p>
            <a:r>
              <a:rPr lang="en-US" altLang="zh-CN">
                <a:solidFill>
                  <a:schemeClr val="tx1"/>
                </a:solidFill>
              </a:rPr>
              <a:t>Phép tính cộng và trừ</a:t>
            </a:r>
            <a:endParaRPr lang="en-US"/>
          </a:p>
        </p:txBody>
      </p:sp>
    </p:spTree>
    <p:extLst>
      <p:ext uri="{BB962C8B-B14F-4D97-AF65-F5344CB8AC3E}">
        <p14:creationId xmlns:p14="http://schemas.microsoft.com/office/powerpoint/2010/main" val="305919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614363" y="1086667"/>
                <a:ext cx="11420619" cy="5351078"/>
              </a:xfrm>
            </p:spPr>
            <p:txBody>
              <a:bodyPr/>
              <a:lstStyle/>
              <a:p>
                <a:r>
                  <a:rPr lang="en-US" b="1" smtClean="0">
                    <a:solidFill>
                      <a:schemeClr val="tx1"/>
                    </a:solidFill>
                  </a:rPr>
                  <a:t>Bài tập: </a:t>
                </a:r>
              </a:p>
              <a:p>
                <a:pPr lvl="1"/>
                <a:r>
                  <a:rPr lang="en-US" smtClean="0">
                    <a:solidFill>
                      <a:schemeClr val="tx1"/>
                    </a:solidFill>
                  </a:rPr>
                  <a:t>Cho W = 8, t = 4. Áp dụng thuật toán 1 tính c = a + b mod </a:t>
                </a:r>
                <a14:m>
                  <m:oMath xmlns:m="http://schemas.openxmlformats.org/officeDocument/2006/math">
                    <m:sSup>
                      <m:sSupPr>
                        <m:ctrlPr>
                          <a:rPr lang="en-US" i="1">
                            <a:solidFill>
                              <a:schemeClr val="tx1"/>
                            </a:solidFill>
                            <a:latin typeface="Cambria Math" panose="02040503050406030204" pitchFamily="18" charset="0"/>
                            <a:sym typeface="Symbol" panose="05050102010706020507" pitchFamily="18" charset="2"/>
                          </a:rPr>
                        </m:ctrlPr>
                      </m:sSupPr>
                      <m:e>
                        <m:r>
                          <a:rPr lang="en-US" i="1">
                            <a:solidFill>
                              <a:schemeClr val="tx1"/>
                            </a:solidFill>
                            <a:latin typeface="Cambria Math" panose="02040503050406030204" pitchFamily="18" charset="0"/>
                            <a:sym typeface="Symbol" panose="05050102010706020507" pitchFamily="18" charset="2"/>
                          </a:rPr>
                          <m:t>2</m:t>
                        </m:r>
                      </m:e>
                      <m:sup>
                        <m:r>
                          <a:rPr lang="en-US" i="1">
                            <a:solidFill>
                              <a:schemeClr val="tx1"/>
                            </a:solidFill>
                            <a:latin typeface="Cambria Math" panose="02040503050406030204" pitchFamily="18" charset="0"/>
                            <a:sym typeface="Symbol" panose="05050102010706020507" pitchFamily="18" charset="2"/>
                          </a:rPr>
                          <m:t>𝑊𝑡</m:t>
                        </m:r>
                      </m:sup>
                    </m:sSup>
                  </m:oMath>
                </a14:m>
                <a:r>
                  <a:rPr lang="en-US" smtClean="0">
                    <a:solidFill>
                      <a:schemeClr val="tx1"/>
                    </a:solidFill>
                  </a:rPr>
                  <a:t> với a = (57, 169, 36, 27); b = (0, 98, 34, 62)</a:t>
                </a:r>
                <a:endParaRPr lang="en-US">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614363" y="1086667"/>
                <a:ext cx="11420619" cy="5351078"/>
              </a:xfrm>
              <a:blipFill>
                <a:blip r:embed="rId3"/>
                <a:stretch>
                  <a:fillRect r="-69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a:solidFill>
                  <a:schemeClr val="tx1"/>
                </a:solidFill>
              </a:rPr>
              <a:t>Phép tính cộng và trừ</a:t>
            </a:r>
            <a:endParaRPr lang="en-US"/>
          </a:p>
        </p:txBody>
      </p:sp>
    </p:spTree>
    <p:extLst>
      <p:ext uri="{BB962C8B-B14F-4D97-AF65-F5344CB8AC3E}">
        <p14:creationId xmlns:p14="http://schemas.microsoft.com/office/powerpoint/2010/main" val="37193377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95087" y="886689"/>
            <a:ext cx="11439896" cy="5551056"/>
          </a:xfrm>
        </p:spPr>
        <p:txBody>
          <a:bodyPr/>
          <a:lstStyle/>
          <a:p>
            <a:r>
              <a:rPr lang="en-US" smtClean="0">
                <a:solidFill>
                  <a:schemeClr val="tx1"/>
                </a:solidFill>
              </a:rPr>
              <a:t>Thuật toán trừ chính xác bội: </a:t>
            </a:r>
            <a:endParaRPr lang="en-US">
              <a:solidFill>
                <a:schemeClr val="tx1"/>
              </a:solidFill>
            </a:endParaRPr>
          </a:p>
        </p:txBody>
      </p:sp>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cộng và </a:t>
            </a:r>
            <a:r>
              <a:rPr lang="en-US" altLang="zh-CN" smtClean="0">
                <a:solidFill>
                  <a:schemeClr val="tx1"/>
                </a:solidFill>
              </a:rPr>
              <a:t>trừ</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928138297"/>
                  </p:ext>
                </p:extLst>
              </p:nvPr>
            </p:nvGraphicFramePr>
            <p:xfrm>
              <a:off x="1108364" y="1915886"/>
              <a:ext cx="9472550" cy="3850225"/>
            </p:xfrm>
            <a:graphic>
              <a:graphicData uri="http://schemas.openxmlformats.org/drawingml/2006/table">
                <a:tbl>
                  <a:tblPr firstRow="1" bandRow="1">
                    <a:tableStyleId>{5940675A-B579-460E-94D1-54222C63F5DA}</a:tableStyleId>
                  </a:tblPr>
                  <a:tblGrid>
                    <a:gridCol w="9472550">
                      <a:extLst>
                        <a:ext uri="{9D8B030D-6E8A-4147-A177-3AD203B41FA5}">
                          <a16:colId xmlns="" xmlns:a16="http://schemas.microsoft.com/office/drawing/2014/main" val="3117776358"/>
                        </a:ext>
                      </a:extLst>
                    </a:gridCol>
                  </a:tblGrid>
                  <a:tr h="605453">
                    <a:tc>
                      <a:txBody>
                        <a:bodyPr/>
                        <a:lstStyle/>
                        <a:p>
                          <a:r>
                            <a:rPr lang="en-US" sz="2400" b="1" smtClean="0">
                              <a:latin typeface="Calibri" panose="020F0502020204030204" pitchFamily="34" charset="0"/>
                              <a:cs typeface="Calibri" panose="020F0502020204030204" pitchFamily="34" charset="0"/>
                            </a:rPr>
                            <a:t>Algorithm 2. Multiprecision </a:t>
                          </a:r>
                          <a:r>
                            <a:rPr lang="en-US" sz="2400" b="1" kern="1200" smtClean="0">
                              <a:solidFill>
                                <a:schemeClr val="tx1"/>
                              </a:solidFill>
                              <a:latin typeface="Calibri" panose="020F0502020204030204" pitchFamily="34" charset="0"/>
                              <a:ea typeface="+mn-ea"/>
                              <a:cs typeface="Calibri" panose="020F0502020204030204" pitchFamily="34" charset="0"/>
                            </a:rPr>
                            <a:t>subtraction</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2871285392"/>
                      </a:ext>
                    </a:extLst>
                  </a:tr>
                  <a:tr h="605453">
                    <a:tc>
                      <a:txBody>
                        <a:bodyPr/>
                        <a:lstStyle/>
                        <a:p>
                          <a:r>
                            <a:rPr lang="en-US" sz="2400" b="1" smtClean="0">
                              <a:latin typeface="Calibri" panose="020F0502020204030204" pitchFamily="34" charset="0"/>
                              <a:cs typeface="Calibri" panose="020F0502020204030204" pitchFamily="34" charset="0"/>
                            </a:rPr>
                            <a:t>Input: </a:t>
                          </a:r>
                          <a:r>
                            <a:rPr lang="en-US" sz="2400" smtClean="0">
                              <a:latin typeface="Calibri" panose="020F0502020204030204" pitchFamily="34" charset="0"/>
                              <a:cs typeface="Calibri" panose="020F0502020204030204" pitchFamily="34" charset="0"/>
                            </a:rPr>
                            <a:t>số</a:t>
                          </a:r>
                          <a:r>
                            <a:rPr lang="en-US" sz="2400" baseline="0" smtClean="0">
                              <a:latin typeface="Calibri" panose="020F0502020204030204" pitchFamily="34" charset="0"/>
                              <a:cs typeface="Calibri" panose="020F0502020204030204" pitchFamily="34" charset="0"/>
                            </a:rPr>
                            <a:t> nguyên a, b </a:t>
                          </a:r>
                          <a:r>
                            <a:rPr lang="en-US" sz="2400" baseline="0" smtClean="0">
                              <a:latin typeface="Calibri" panose="020F0502020204030204" pitchFamily="34" charset="0"/>
                              <a:cs typeface="Calibri" panose="020F0502020204030204" pitchFamily="34" charset="0"/>
                              <a:sym typeface="Symbol" panose="05050102010706020507" pitchFamily="18" charset="2"/>
                            </a:rPr>
                            <a:t> [0, </a:t>
                          </a:r>
                          <a14:m>
                            <m:oMath xmlns:m="http://schemas.openxmlformats.org/officeDocument/2006/math">
                              <m:sSup>
                                <m:sSupPr>
                                  <m:ctrlPr>
                                    <a:rPr lang="en-US" sz="2400" i="1" baseline="0" smtClean="0">
                                      <a:latin typeface="Cambria Math" panose="02040503050406030204" pitchFamily="18" charset="0"/>
                                      <a:cs typeface="Calibri" panose="020F0502020204030204" pitchFamily="34" charset="0"/>
                                      <a:sym typeface="Symbol" panose="05050102010706020507" pitchFamily="18" charset="2"/>
                                    </a:rPr>
                                  </m:ctrlPr>
                                </m:sSupPr>
                                <m:e>
                                  <m:r>
                                    <a:rPr lang="en-US" sz="2400" b="0" i="1" baseline="0" smtClean="0">
                                      <a:latin typeface="Cambria Math" panose="02040503050406030204" pitchFamily="18" charset="0"/>
                                      <a:cs typeface="Calibri" panose="020F0502020204030204" pitchFamily="34" charset="0"/>
                                      <a:sym typeface="Symbol" panose="05050102010706020507" pitchFamily="18" charset="2"/>
                                    </a:rPr>
                                    <m:t>2</m:t>
                                  </m:r>
                                </m:e>
                                <m:sup>
                                  <m:r>
                                    <a:rPr lang="en-US" sz="2400" b="0" i="1" baseline="0" smtClean="0">
                                      <a:latin typeface="Cambria Math" panose="02040503050406030204" pitchFamily="18" charset="0"/>
                                      <a:cs typeface="Calibri" panose="020F0502020204030204" pitchFamily="34" charset="0"/>
                                      <a:sym typeface="Symbol" panose="05050102010706020507" pitchFamily="18" charset="2"/>
                                    </a:rPr>
                                    <m:t>𝑊𝑡</m:t>
                                  </m:r>
                                </m:sup>
                              </m:sSup>
                            </m:oMath>
                          </a14:m>
                          <a:r>
                            <a:rPr lang="en-US" sz="2400" smtClean="0">
                              <a:latin typeface="Calibri" panose="020F0502020204030204" pitchFamily="34" charset="0"/>
                              <a:cs typeface="Calibri" panose="020F0502020204030204" pitchFamily="34" charset="0"/>
                            </a:rPr>
                            <a:t>)</a:t>
                          </a:r>
                        </a:p>
                        <a:p>
                          <a:r>
                            <a:rPr lang="en-US" sz="2400" b="1" smtClean="0">
                              <a:latin typeface="Calibri" panose="020F0502020204030204" pitchFamily="34" charset="0"/>
                              <a:cs typeface="Calibri" panose="020F0502020204030204" pitchFamily="34" charset="0"/>
                            </a:rPr>
                            <a:t>Output: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 với</a:t>
                          </a:r>
                          <a:r>
                            <a:rPr lang="en-US" sz="2400" baseline="0" smtClean="0">
                              <a:latin typeface="Calibri" panose="020F0502020204030204" pitchFamily="34" charset="0"/>
                              <a:cs typeface="Calibri" panose="020F0502020204030204" pitchFamily="34" charset="0"/>
                              <a:sym typeface="Symbol" panose="05050102010706020507" pitchFamily="18" charset="2"/>
                            </a:rPr>
                            <a:t> c = a – b mod </a:t>
                          </a:r>
                          <a14:m>
                            <m:oMath xmlns:m="http://schemas.openxmlformats.org/officeDocument/2006/math">
                              <m:sSup>
                                <m:sSupPr>
                                  <m:ctrlPr>
                                    <a:rPr lang="en-US" sz="2400" i="1" baseline="0" smtClean="0">
                                      <a:latin typeface="Cambria Math" panose="02040503050406030204" pitchFamily="18" charset="0"/>
                                      <a:cs typeface="Calibri" panose="020F0502020204030204" pitchFamily="34" charset="0"/>
                                      <a:sym typeface="Symbol" panose="05050102010706020507" pitchFamily="18" charset="2"/>
                                    </a:rPr>
                                  </m:ctrlPr>
                                </m:sSupPr>
                                <m:e>
                                  <m:r>
                                    <a:rPr lang="en-US" sz="2400" b="0" i="1" baseline="0" smtClean="0">
                                      <a:latin typeface="Cambria Math" panose="02040503050406030204" pitchFamily="18" charset="0"/>
                                      <a:cs typeface="Calibri" panose="020F0502020204030204" pitchFamily="34" charset="0"/>
                                      <a:sym typeface="Symbol" panose="05050102010706020507" pitchFamily="18" charset="2"/>
                                    </a:rPr>
                                    <m:t>2</m:t>
                                  </m:r>
                                </m:e>
                                <m:sup>
                                  <m:r>
                                    <a:rPr lang="en-US" sz="2400" b="0" i="1" baseline="0" smtClean="0">
                                      <a:latin typeface="Cambria Math" panose="02040503050406030204" pitchFamily="18" charset="0"/>
                                      <a:cs typeface="Calibri" panose="020F0502020204030204" pitchFamily="34" charset="0"/>
                                      <a:sym typeface="Symbol" panose="05050102010706020507" pitchFamily="18" charset="2"/>
                                    </a:rPr>
                                    <m:t>𝑊𝑡</m:t>
                                  </m:r>
                                </m:sup>
                              </m:sSup>
                            </m:oMath>
                          </a14:m>
                          <a:r>
                            <a:rPr lang="en-US" sz="2400" baseline="0" smtClean="0">
                              <a:latin typeface="Calibri" panose="020F0502020204030204" pitchFamily="34" charset="0"/>
                              <a:cs typeface="Calibri" panose="020F0502020204030204" pitchFamily="34" charset="0"/>
                              <a:sym typeface="Symbol" panose="05050102010706020507" pitchFamily="18" charset="2"/>
                            </a:rPr>
                            <a:t> và </a:t>
                          </a:r>
                          <a:r>
                            <a:rPr lang="en-US" sz="2400" smtClean="0">
                              <a:latin typeface="Calibri" panose="020F0502020204030204" pitchFamily="34" charset="0"/>
                              <a:cs typeface="Calibri" panose="020F0502020204030204" pitchFamily="34" charset="0"/>
                              <a:sym typeface="Symbol" panose="05050102010706020507" pitchFamily="18" charset="2"/>
                            </a:rPr>
                            <a:t> là</a:t>
                          </a:r>
                          <a:r>
                            <a:rPr lang="en-US" sz="2400" baseline="0" smtClean="0">
                              <a:latin typeface="Calibri" panose="020F0502020204030204" pitchFamily="34" charset="0"/>
                              <a:cs typeface="Calibri" panose="020F0502020204030204" pitchFamily="34" charset="0"/>
                              <a:sym typeface="Symbol" panose="05050102010706020507" pitchFamily="18" charset="2"/>
                            </a:rPr>
                            <a:t> bit mượn</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4078043579"/>
                      </a:ext>
                    </a:extLst>
                  </a:tr>
                  <a:tr h="605453">
                    <a:tc>
                      <a:txBody>
                        <a:bodyPr/>
                        <a:lstStyle/>
                        <a:p>
                          <a:r>
                            <a:rPr lang="en-US" sz="2400" smtClean="0">
                              <a:latin typeface="Calibri" panose="020F0502020204030204" pitchFamily="34" charset="0"/>
                              <a:cs typeface="Calibri" panose="020F0502020204030204" pitchFamily="34" charset="0"/>
                            </a:rPr>
                            <a:t>             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C[0])   A[0]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B[0]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604521674"/>
                      </a:ext>
                    </a:extLst>
                  </a:tr>
                  <a:tr h="605453">
                    <a:tc>
                      <a:txBody>
                        <a:bodyPr/>
                        <a:lstStyle/>
                        <a:p>
                          <a:r>
                            <a:rPr lang="en-US" sz="2400" smtClean="0">
                              <a:latin typeface="Calibri" panose="020F0502020204030204" pitchFamily="34" charset="0"/>
                              <a:cs typeface="Calibri" panose="020F0502020204030204" pitchFamily="34" charset="0"/>
                            </a:rPr>
                            <a:t>             2. For i from 1 to t – 1 do</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772850156"/>
                      </a:ext>
                    </a:extLst>
                  </a:tr>
                  <a:tr h="605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C[i])   A[i]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B[i]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576499207"/>
                      </a:ext>
                    </a:extLst>
                  </a:tr>
                  <a:tr h="605453">
                    <a:tc>
                      <a:txBody>
                        <a:bodyPr/>
                        <a:lstStyle/>
                        <a:p>
                          <a:r>
                            <a:rPr lang="en-US" sz="2400" smtClean="0">
                              <a:latin typeface="Calibri" panose="020F0502020204030204" pitchFamily="34" charset="0"/>
                              <a:cs typeface="Calibri" panose="020F0502020204030204" pitchFamily="34" charset="0"/>
                            </a:rPr>
                            <a:t>             3.</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sym typeface="Symbol" panose="05050102010706020507" pitchFamily="18" charset="2"/>
                            </a:rPr>
                            <a:t>, c) </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8657149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928138297"/>
                  </p:ext>
                </p:extLst>
              </p:nvPr>
            </p:nvGraphicFramePr>
            <p:xfrm>
              <a:off x="1108364" y="1915886"/>
              <a:ext cx="9472550" cy="3850225"/>
            </p:xfrm>
            <a:graphic>
              <a:graphicData uri="http://schemas.openxmlformats.org/drawingml/2006/table">
                <a:tbl>
                  <a:tblPr firstRow="1" bandRow="1">
                    <a:tableStyleId>{5940675A-B579-460E-94D1-54222C63F5DA}</a:tableStyleId>
                  </a:tblPr>
                  <a:tblGrid>
                    <a:gridCol w="9472550">
                      <a:extLst>
                        <a:ext uri="{9D8B030D-6E8A-4147-A177-3AD203B41FA5}">
                          <a16:colId xmlns:a16="http://schemas.microsoft.com/office/drawing/2014/main" val="3117776358"/>
                        </a:ext>
                      </a:extLst>
                    </a:gridCol>
                  </a:tblGrid>
                  <a:tr h="605453">
                    <a:tc>
                      <a:txBody>
                        <a:bodyPr/>
                        <a:lstStyle/>
                        <a:p>
                          <a:r>
                            <a:rPr lang="en-US" sz="2400" b="1" smtClean="0">
                              <a:latin typeface="Calibri" panose="020F0502020204030204" pitchFamily="34" charset="0"/>
                              <a:cs typeface="Calibri" panose="020F0502020204030204" pitchFamily="34" charset="0"/>
                            </a:rPr>
                            <a:t>Algorithm 2. Multiprecision </a:t>
                          </a:r>
                          <a:r>
                            <a:rPr lang="en-US" sz="2400" b="1" kern="1200" smtClean="0">
                              <a:solidFill>
                                <a:schemeClr val="tx1"/>
                              </a:solidFill>
                              <a:latin typeface="Calibri" panose="020F0502020204030204" pitchFamily="34" charset="0"/>
                              <a:ea typeface="+mn-ea"/>
                              <a:cs typeface="Calibri" panose="020F0502020204030204" pitchFamily="34" charset="0"/>
                            </a:rPr>
                            <a:t>subtraction</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71285392"/>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t="-79259" r="-64" b="-295556"/>
                          </a:stretch>
                        </a:blipFill>
                      </a:tcPr>
                    </a:tc>
                    <a:extLst>
                      <a:ext uri="{0D108BD9-81ED-4DB2-BD59-A6C34878D82A}">
                        <a16:rowId xmlns:a16="http://schemas.microsoft.com/office/drawing/2014/main" val="4078043579"/>
                      </a:ext>
                    </a:extLst>
                  </a:tr>
                  <a:tr h="605453">
                    <a:tc>
                      <a:txBody>
                        <a:bodyPr/>
                        <a:lstStyle/>
                        <a:p>
                          <a:r>
                            <a:rPr lang="en-US" sz="2400" smtClean="0">
                              <a:latin typeface="Calibri" panose="020F0502020204030204" pitchFamily="34" charset="0"/>
                              <a:cs typeface="Calibri" panose="020F0502020204030204" pitchFamily="34" charset="0"/>
                            </a:rPr>
                            <a:t>             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C[0])   A[0]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B[0]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04521674"/>
                      </a:ext>
                    </a:extLst>
                  </a:tr>
                  <a:tr h="605453">
                    <a:tc>
                      <a:txBody>
                        <a:bodyPr/>
                        <a:lstStyle/>
                        <a:p>
                          <a:r>
                            <a:rPr lang="en-US" sz="2400" smtClean="0">
                              <a:latin typeface="Calibri" panose="020F0502020204030204" pitchFamily="34" charset="0"/>
                              <a:cs typeface="Calibri" panose="020F0502020204030204" pitchFamily="34" charset="0"/>
                            </a:rPr>
                            <a:t>             2. For i from 1 to t – 1 do</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72850156"/>
                      </a:ext>
                    </a:extLst>
                  </a:tr>
                  <a:tr h="605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C[i])   A[i]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B[i]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76499207"/>
                      </a:ext>
                    </a:extLst>
                  </a:tr>
                  <a:tr h="605453">
                    <a:tc>
                      <a:txBody>
                        <a:bodyPr/>
                        <a:lstStyle/>
                        <a:p>
                          <a:r>
                            <a:rPr lang="en-US" sz="2400" smtClean="0">
                              <a:latin typeface="Calibri" panose="020F0502020204030204" pitchFamily="34" charset="0"/>
                              <a:cs typeface="Calibri" panose="020F0502020204030204" pitchFamily="34" charset="0"/>
                            </a:rPr>
                            <a:t>             3.</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sym typeface="Symbol" panose="05050102010706020507" pitchFamily="18" charset="2"/>
                            </a:rPr>
                            <a:t>, c) </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571492"/>
                      </a:ext>
                    </a:extLst>
                  </a:tr>
                </a:tbl>
              </a:graphicData>
            </a:graphic>
          </p:graphicFrame>
        </mc:Fallback>
      </mc:AlternateContent>
    </p:spTree>
    <p:extLst>
      <p:ext uri="{BB962C8B-B14F-4D97-AF65-F5344CB8AC3E}">
        <p14:creationId xmlns:p14="http://schemas.microsoft.com/office/powerpoint/2010/main" val="3830343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99918" y="1745128"/>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5" name="矩形 4"/>
          <p:cNvSpPr/>
          <p:nvPr/>
        </p:nvSpPr>
        <p:spPr>
          <a:xfrm>
            <a:off x="2487140" y="2129971"/>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grpSp>
        <p:nvGrpSpPr>
          <p:cNvPr id="14" name="组合 13"/>
          <p:cNvGrpSpPr/>
          <p:nvPr/>
        </p:nvGrpSpPr>
        <p:grpSpPr>
          <a:xfrm>
            <a:off x="6547893" y="1301888"/>
            <a:ext cx="5226788" cy="1448106"/>
            <a:chOff x="6736921" y="2180774"/>
            <a:chExt cx="3301253" cy="1448106"/>
          </a:xfrm>
        </p:grpSpPr>
        <p:sp>
          <p:nvSpPr>
            <p:cNvPr id="15" name="TextBox 11"/>
            <p:cNvSpPr txBox="1"/>
            <p:nvPr/>
          </p:nvSpPr>
          <p:spPr>
            <a:xfrm>
              <a:off x="6736921" y="2520884"/>
              <a:ext cx="3301253" cy="1107996"/>
            </a:xfrm>
            <a:prstGeom prst="rect">
              <a:avLst/>
            </a:prstGeom>
            <a:noFill/>
          </p:spPr>
          <p:txBody>
            <a:bodyPr wrap="square" lIns="0" tIns="0" rIns="0" bIns="0" rtlCol="0">
              <a:spAutoFit/>
              <a:scene3d>
                <a:camera prst="orthographicFront"/>
                <a:lightRig rig="threePt" dir="t"/>
              </a:scene3d>
              <a:sp3d contourW="12700"/>
            </a:bodyPr>
            <a:lstStyle/>
            <a:p>
              <a:pPr marL="285750" indent="-285750">
                <a:lnSpc>
                  <a:spcPct val="150000"/>
                </a:lnSpc>
                <a:buFont typeface="Wingdings" panose="05000000000000000000" pitchFamily="2" charset="2"/>
                <a:buChar char="§"/>
              </a:pPr>
              <a:r>
                <a:rPr lang="en-US" altLang="zh-CN" sz="2400" smtClean="0">
                  <a:latin typeface="Calibri" panose="020F0502020204030204" pitchFamily="34" charset="0"/>
                  <a:ea typeface="时尚中黑简体" panose="01010104010101010101" pitchFamily="2" charset="-122"/>
                </a:rPr>
                <a:t>18 </a:t>
              </a:r>
              <a:r>
                <a:rPr lang="en-US" altLang="zh-CN" sz="2400">
                  <a:latin typeface="Calibri" panose="020F0502020204030204" pitchFamily="34" charset="0"/>
                  <a:ea typeface="时尚中黑简体" panose="01010104010101010101" pitchFamily="2" charset="-122"/>
                </a:rPr>
                <a:t>tiết lý thuyết </a:t>
              </a:r>
            </a:p>
            <a:p>
              <a:pPr marL="285750" indent="-285750">
                <a:lnSpc>
                  <a:spcPct val="150000"/>
                </a:lnSpc>
                <a:buFont typeface="Wingdings" panose="05000000000000000000" pitchFamily="2" charset="2"/>
                <a:buChar char="§"/>
              </a:pPr>
              <a:r>
                <a:rPr lang="en-US" altLang="zh-CN" sz="2400" smtClean="0">
                  <a:latin typeface="Calibri" panose="020F0502020204030204" pitchFamily="34" charset="0"/>
                  <a:ea typeface="时尚中黑简体" panose="01010104010101010101" pitchFamily="2" charset="-122"/>
                </a:rPr>
                <a:t>24 tiết thực hành</a:t>
              </a:r>
              <a:endParaRPr lang="en-US" altLang="zh-CN" sz="2400">
                <a:latin typeface="Calibri" panose="020F0502020204030204" pitchFamily="34" charset="0"/>
                <a:ea typeface="时尚中黑简体" panose="01010104010101010101" pitchFamily="2" charset="-122"/>
              </a:endParaRPr>
            </a:p>
          </p:txBody>
        </p:sp>
        <p:sp>
          <p:nvSpPr>
            <p:cNvPr id="16" name="TextBox 11"/>
            <p:cNvSpPr txBox="1"/>
            <p:nvPr/>
          </p:nvSpPr>
          <p:spPr>
            <a:xfrm>
              <a:off x="6736921" y="2180774"/>
              <a:ext cx="2449035"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smtClean="0">
                  <a:solidFill>
                    <a:srgbClr val="C00000"/>
                  </a:solidFill>
                  <a:latin typeface="Calibri" panose="020F0502020204030204" pitchFamily="34" charset="0"/>
                </a:rPr>
                <a:t>THỜI LƯỢNG</a:t>
              </a:r>
              <a:r>
                <a:rPr lang="en-US" altLang="zh-CN" sz="2400" smtClean="0">
                  <a:solidFill>
                    <a:schemeClr val="tx1">
                      <a:lumMod val="65000"/>
                      <a:lumOff val="35000"/>
                    </a:schemeClr>
                  </a:solidFill>
                  <a:latin typeface="Calibri" panose="020F0502020204030204" pitchFamily="34" charset="0"/>
                </a:rPr>
                <a:t>: 2tc</a:t>
              </a:r>
              <a:endParaRPr lang="en-US" sz="2400">
                <a:solidFill>
                  <a:schemeClr val="tx1">
                    <a:lumMod val="65000"/>
                    <a:lumOff val="35000"/>
                  </a:schemeClr>
                </a:solidFill>
                <a:latin typeface="Calibri" panose="020F0502020204030204" pitchFamily="34" charset="0"/>
              </a:endParaRPr>
            </a:p>
          </p:txBody>
        </p:sp>
      </p:grpSp>
      <p:grpSp>
        <p:nvGrpSpPr>
          <p:cNvPr id="21" name="组合 20"/>
          <p:cNvGrpSpPr/>
          <p:nvPr/>
        </p:nvGrpSpPr>
        <p:grpSpPr>
          <a:xfrm>
            <a:off x="6547893" y="2762606"/>
            <a:ext cx="5433265" cy="3664097"/>
            <a:chOff x="6736921" y="2180774"/>
            <a:chExt cx="3301253" cy="3664097"/>
          </a:xfrm>
        </p:grpSpPr>
        <p:sp>
          <p:nvSpPr>
            <p:cNvPr id="22" name="TextBox 11"/>
            <p:cNvSpPr txBox="1"/>
            <p:nvPr/>
          </p:nvSpPr>
          <p:spPr>
            <a:xfrm>
              <a:off x="6736921" y="2520884"/>
              <a:ext cx="3301253" cy="3323987"/>
            </a:xfrm>
            <a:prstGeom prst="rect">
              <a:avLst/>
            </a:prstGeom>
            <a:noFill/>
          </p:spPr>
          <p:txBody>
            <a:bodyPr wrap="square" lIns="0" tIns="0" rIns="0" bIns="0" rtlCol="0">
              <a:spAutoFit/>
              <a:scene3d>
                <a:camera prst="orthographicFront"/>
                <a:lightRig rig="threePt" dir="t"/>
              </a:scene3d>
              <a:sp3d contourW="12700"/>
            </a:bodyPr>
            <a:lstStyle/>
            <a:p>
              <a:pPr marL="285750" indent="-285750">
                <a:lnSpc>
                  <a:spcPct val="150000"/>
                </a:lnSpc>
                <a:buFont typeface="Wingdings" panose="05000000000000000000" pitchFamily="2" charset="2"/>
                <a:buChar char="§"/>
              </a:pPr>
              <a:r>
                <a:rPr lang="en-US" altLang="zh-CN" sz="2400">
                  <a:latin typeface="Calibri" panose="020F0502020204030204" pitchFamily="34" charset="0"/>
                  <a:ea typeface="时尚中黑简体" panose="01010104010101010101" pitchFamily="2" charset="-122"/>
                </a:rPr>
                <a:t>Điểm chuyên cần</a:t>
              </a:r>
            </a:p>
            <a:p>
              <a:pPr marL="742950" lvl="1" indent="-285750">
                <a:lnSpc>
                  <a:spcPct val="150000"/>
                </a:lnSpc>
                <a:buFont typeface="Arial" panose="020B0604020202020204" pitchFamily="34" charset="0"/>
                <a:buChar char="•"/>
              </a:pPr>
              <a:r>
                <a:rPr lang="en-US" altLang="zh-CN" sz="2400">
                  <a:latin typeface="Calibri" panose="020F0502020204030204" pitchFamily="34" charset="0"/>
                  <a:ea typeface="时尚中黑简体" panose="01010104010101010101" pitchFamily="2" charset="-122"/>
                </a:rPr>
                <a:t>Đi học đầy đủ, đúng giờ</a:t>
              </a:r>
            </a:p>
            <a:p>
              <a:pPr marL="742950" lvl="1" indent="-285750">
                <a:lnSpc>
                  <a:spcPct val="150000"/>
                </a:lnSpc>
                <a:buFont typeface="Arial" panose="020B0604020202020204" pitchFamily="34" charset="0"/>
                <a:buChar char="•"/>
              </a:pPr>
              <a:r>
                <a:rPr lang="en-US" altLang="zh-CN" sz="2400">
                  <a:latin typeface="Calibri" panose="020F0502020204030204" pitchFamily="34" charset="0"/>
                  <a:ea typeface="时尚中黑简体" panose="01010104010101010101" pitchFamily="2" charset="-122"/>
                </a:rPr>
                <a:t>Tham gia xây dựng bài</a:t>
              </a:r>
            </a:p>
            <a:p>
              <a:pPr marL="285750" indent="-285750">
                <a:lnSpc>
                  <a:spcPct val="150000"/>
                </a:lnSpc>
                <a:buFont typeface="Wingdings" panose="05000000000000000000" pitchFamily="2" charset="2"/>
                <a:buChar char="§"/>
              </a:pPr>
              <a:r>
                <a:rPr lang="en-US" altLang="zh-CN" sz="2400" smtClean="0">
                  <a:latin typeface="Calibri" panose="020F0502020204030204" pitchFamily="34" charset="0"/>
                  <a:ea typeface="时尚中黑简体" panose="01010104010101010101" pitchFamily="2" charset="-122"/>
                </a:rPr>
                <a:t>Kiểm </a:t>
              </a:r>
              <a:r>
                <a:rPr lang="en-US" altLang="zh-CN" sz="2400">
                  <a:latin typeface="Calibri" panose="020F0502020204030204" pitchFamily="34" charset="0"/>
                  <a:ea typeface="时尚中黑简体" panose="01010104010101010101" pitchFamily="2" charset="-122"/>
                </a:rPr>
                <a:t>tra giữa </a:t>
              </a:r>
              <a:r>
                <a:rPr lang="en-US" altLang="zh-CN" sz="2400" smtClean="0">
                  <a:latin typeface="Calibri" panose="020F0502020204030204" pitchFamily="34" charset="0"/>
                  <a:ea typeface="时尚中黑简体" panose="01010104010101010101" pitchFamily="2" charset="-122"/>
                </a:rPr>
                <a:t>kỳ: thi viết</a:t>
              </a:r>
              <a:endParaRPr lang="en-US" altLang="zh-CN" sz="2400">
                <a:latin typeface="Calibri" panose="020F0502020204030204" pitchFamily="34" charset="0"/>
                <a:ea typeface="时尚中黑简体" panose="01010104010101010101" pitchFamily="2" charset="-122"/>
              </a:endParaRPr>
            </a:p>
            <a:p>
              <a:pPr marL="285750" indent="-285750">
                <a:lnSpc>
                  <a:spcPct val="150000"/>
                </a:lnSpc>
                <a:buFont typeface="Wingdings" panose="05000000000000000000" pitchFamily="2" charset="2"/>
                <a:buChar char="§"/>
              </a:pPr>
              <a:r>
                <a:rPr lang="en-US" altLang="zh-CN" sz="2400" smtClean="0">
                  <a:latin typeface="Calibri" panose="020F0502020204030204" pitchFamily="34" charset="0"/>
                  <a:ea typeface="时尚中黑简体" panose="01010104010101010101" pitchFamily="2" charset="-122"/>
                </a:rPr>
                <a:t>Thi </a:t>
              </a:r>
              <a:r>
                <a:rPr lang="en-US" altLang="zh-CN" sz="2400">
                  <a:latin typeface="Calibri" panose="020F0502020204030204" pitchFamily="34" charset="0"/>
                  <a:ea typeface="时尚中黑简体" panose="01010104010101010101" pitchFamily="2" charset="-122"/>
                </a:rPr>
                <a:t>kết thúc học </a:t>
              </a:r>
              <a:r>
                <a:rPr lang="en-US" altLang="zh-CN" sz="2400" smtClean="0">
                  <a:latin typeface="Calibri" panose="020F0502020204030204" pitchFamily="34" charset="0"/>
                  <a:ea typeface="时尚中黑简体" panose="01010104010101010101" pitchFamily="2" charset="-122"/>
                </a:rPr>
                <a:t>phần: Thực hành lập trình trên máy</a:t>
              </a:r>
              <a:endParaRPr lang="en-US" sz="2400">
                <a:latin typeface="Calibri" panose="020F0502020204030204" pitchFamily="34" charset="0"/>
                <a:ea typeface="时尚中黑简体" panose="01010104010101010101" pitchFamily="2" charset="-122"/>
              </a:endParaRPr>
            </a:p>
          </p:txBody>
        </p:sp>
        <p:sp>
          <p:nvSpPr>
            <p:cNvPr id="23" name="TextBox 11"/>
            <p:cNvSpPr txBox="1"/>
            <p:nvPr/>
          </p:nvSpPr>
          <p:spPr>
            <a:xfrm>
              <a:off x="6736921" y="2180774"/>
              <a:ext cx="2449035" cy="738664"/>
            </a:xfrm>
            <a:prstGeom prst="rect">
              <a:avLst/>
            </a:prstGeom>
            <a:noFill/>
          </p:spPr>
          <p:txBody>
            <a:bodyPr wrap="square" lIns="0" tIns="0" rIns="0" bIns="0" rtlCol="0">
              <a:spAutoFit/>
              <a:scene3d>
                <a:camera prst="orthographicFront"/>
                <a:lightRig rig="threePt" dir="t"/>
              </a:scene3d>
              <a:sp3d contourW="12700"/>
            </a:bodyPr>
            <a:lstStyle/>
            <a:p>
              <a:r>
                <a:rPr lang="en-US" sz="2400" b="1" smtClean="0">
                  <a:solidFill>
                    <a:srgbClr val="C00000"/>
                  </a:solidFill>
                  <a:latin typeface="Calibri" panose="020F0502020204030204" pitchFamily="34" charset="0"/>
                </a:rPr>
                <a:t>ĐÁNH GIÁ KẾT QUẢ HỌC TẬP</a:t>
              </a:r>
              <a:endParaRPr lang="en-US" sz="2400" b="1">
                <a:solidFill>
                  <a:srgbClr val="C00000"/>
                </a:solidFill>
                <a:latin typeface="Calibri" panose="020F0502020204030204" pitchFamily="34" charset="0"/>
              </a:endParaRPr>
            </a:p>
          </p:txBody>
        </p:sp>
      </p:grpSp>
      <p:sp>
        <p:nvSpPr>
          <p:cNvPr id="3" name="Title 2"/>
          <p:cNvSpPr>
            <a:spLocks noGrp="1"/>
          </p:cNvSpPr>
          <p:nvPr>
            <p:ph type="title"/>
          </p:nvPr>
        </p:nvSpPr>
        <p:spPr/>
        <p:txBody>
          <a:bodyPr/>
          <a:lstStyle/>
          <a:p>
            <a:r>
              <a:rPr lang="en-US" smtClean="0"/>
              <a:t>GIỚI THIỆU HỌC PHẦN</a:t>
            </a:r>
            <a:endParaRPr lang="en-US"/>
          </a:p>
        </p:txBody>
      </p:sp>
      <p:pic>
        <p:nvPicPr>
          <p:cNvPr id="1026" name="Picture 2" descr="Kết quả hình ảnh cho MẬT MÃ HỌ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264" y="1856192"/>
            <a:ext cx="5090216" cy="382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12861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595087" y="886689"/>
                <a:ext cx="11439896" cy="5551056"/>
              </a:xfrm>
            </p:spPr>
            <p:txBody>
              <a:bodyPr/>
              <a:lstStyle/>
              <a:p>
                <a:r>
                  <a:rPr lang="en-US">
                    <a:solidFill>
                      <a:schemeClr val="tx1"/>
                    </a:solidFill>
                  </a:rPr>
                  <a:t>Ví dụ mình họa thuật toán </a:t>
                </a:r>
                <a:r>
                  <a:rPr lang="en-US" smtClean="0">
                    <a:solidFill>
                      <a:schemeClr val="tx1"/>
                    </a:solidFill>
                  </a:rPr>
                  <a:t>trừ </a:t>
                </a:r>
                <a:r>
                  <a:rPr lang="en-US">
                    <a:solidFill>
                      <a:schemeClr val="tx1"/>
                    </a:solidFill>
                  </a:rPr>
                  <a:t>chính xác bội: </a:t>
                </a:r>
              </a:p>
              <a:p>
                <a:pPr lvl="1"/>
                <a:r>
                  <a:rPr lang="en-US">
                    <a:solidFill>
                      <a:schemeClr val="tx1"/>
                    </a:solidFill>
                  </a:rPr>
                  <a:t>Cho a = (0, 11, 173, 248); b = (0, 1, 226, 64), với w = 8, t = 4.</a:t>
                </a:r>
              </a:p>
              <a:p>
                <a:pPr lvl="1"/>
                <a:r>
                  <a:rPr lang="en-US">
                    <a:solidFill>
                      <a:schemeClr val="tx1"/>
                    </a:solidFill>
                  </a:rPr>
                  <a:t>Áp dụng thuật toán </a:t>
                </a:r>
                <a:r>
                  <a:rPr lang="en-US" smtClean="0">
                    <a:solidFill>
                      <a:schemeClr val="tx1"/>
                    </a:solidFill>
                  </a:rPr>
                  <a:t>2 </a:t>
                </a:r>
                <a:r>
                  <a:rPr lang="en-US">
                    <a:solidFill>
                      <a:schemeClr val="tx1"/>
                    </a:solidFill>
                  </a:rPr>
                  <a:t>tìm c = </a:t>
                </a:r>
                <a:r>
                  <a:rPr lang="en-US">
                    <a:solidFill>
                      <a:schemeClr val="tx1"/>
                    </a:solidFill>
                    <a:sym typeface="Symbol" panose="05050102010706020507" pitchFamily="18" charset="2"/>
                  </a:rPr>
                  <a:t>a </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b mod </a:t>
                </a:r>
                <a14:m>
                  <m:oMath xmlns:m="http://schemas.openxmlformats.org/officeDocument/2006/math">
                    <m:sSup>
                      <m:sSupPr>
                        <m:ctrlPr>
                          <a:rPr lang="en-US" i="1">
                            <a:solidFill>
                              <a:schemeClr val="tx1"/>
                            </a:solidFill>
                            <a:latin typeface="Cambria Math" panose="02040503050406030204" pitchFamily="18" charset="0"/>
                            <a:sym typeface="Symbol" panose="05050102010706020507" pitchFamily="18" charset="2"/>
                          </a:rPr>
                        </m:ctrlPr>
                      </m:sSupPr>
                      <m:e>
                        <m:r>
                          <a:rPr lang="en-US" i="1">
                            <a:solidFill>
                              <a:schemeClr val="tx1"/>
                            </a:solidFill>
                            <a:latin typeface="Cambria Math" panose="02040503050406030204" pitchFamily="18" charset="0"/>
                            <a:sym typeface="Symbol" panose="05050102010706020507" pitchFamily="18" charset="2"/>
                          </a:rPr>
                          <m:t>2</m:t>
                        </m:r>
                      </m:e>
                      <m:sup>
                        <m:r>
                          <a:rPr lang="en-US" i="1">
                            <a:solidFill>
                              <a:schemeClr val="tx1"/>
                            </a:solidFill>
                            <a:latin typeface="Cambria Math" panose="02040503050406030204" pitchFamily="18" charset="0"/>
                            <a:sym typeface="Symbol" panose="05050102010706020507" pitchFamily="18" charset="2"/>
                          </a:rPr>
                          <m:t>𝑊𝑡</m:t>
                        </m:r>
                      </m:sup>
                    </m:sSup>
                  </m:oMath>
                </a14:m>
                <a:endParaRPr lang="en-US">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595087" y="886689"/>
                <a:ext cx="11439896" cy="5551056"/>
              </a:xfrm>
              <a:blipFill>
                <a:blip r:embed="rId2"/>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cộng và </a:t>
            </a:r>
            <a:r>
              <a:rPr lang="en-US" altLang="zh-CN" smtClean="0">
                <a:solidFill>
                  <a:schemeClr val="tx1"/>
                </a:solidFill>
              </a:rPr>
              <a:t>trừ</a:t>
            </a:r>
            <a:endParaRPr lang="en-US">
              <a:solidFill>
                <a:schemeClr val="tx1"/>
              </a:solidFill>
            </a:endParaRPr>
          </a:p>
        </p:txBody>
      </p:sp>
    </p:spTree>
    <p:extLst>
      <p:ext uri="{BB962C8B-B14F-4D97-AF65-F5344CB8AC3E}">
        <p14:creationId xmlns:p14="http://schemas.microsoft.com/office/powerpoint/2010/main" val="1429123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086667"/>
            <a:ext cx="11577782" cy="5351078"/>
          </a:xfrm>
        </p:spPr>
        <p:txBody>
          <a:bodyPr/>
          <a:lstStyle/>
          <a:p>
            <a:r>
              <a:rPr lang="en-US" smtClean="0">
                <a:solidFill>
                  <a:schemeClr val="tx1"/>
                </a:solidFill>
              </a:rPr>
              <a:t>(</a:t>
            </a:r>
            <a:r>
              <a:rPr lang="en-US">
                <a:solidFill>
                  <a:schemeClr val="tx1"/>
                </a:solidFill>
                <a:sym typeface="Symbol" panose="05050102010706020507" pitchFamily="18" charset="2"/>
              </a:rPr>
              <a:t>, C[0])   A[0] </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B[0</a:t>
            </a:r>
            <a:r>
              <a:rPr lang="en-US" smtClean="0">
                <a:solidFill>
                  <a:schemeClr val="tx1"/>
                </a:solidFill>
                <a:sym typeface="Symbol" panose="05050102010706020507" pitchFamily="18" charset="2"/>
              </a:rPr>
              <a:t>] = 248 - 64 = </a:t>
            </a:r>
            <a:r>
              <a:rPr lang="en-US" smtClean="0">
                <a:solidFill>
                  <a:srgbClr val="FF0000"/>
                </a:solidFill>
                <a:sym typeface="Symbol" panose="05050102010706020507" pitchFamily="18" charset="2"/>
              </a:rPr>
              <a:t>184</a:t>
            </a:r>
            <a:r>
              <a:rPr lang="en-US" smtClean="0">
                <a:solidFill>
                  <a:schemeClr val="tx1"/>
                </a:solidFill>
                <a:sym typeface="Symbol" panose="05050102010706020507" pitchFamily="18" charset="2"/>
              </a:rPr>
              <a:t> mod 2</a:t>
            </a:r>
            <a:r>
              <a:rPr lang="en-US" baseline="30000" smtClean="0">
                <a:solidFill>
                  <a:schemeClr val="tx1"/>
                </a:solidFill>
                <a:sym typeface="Symbol" panose="05050102010706020507" pitchFamily="18" charset="2"/>
              </a:rPr>
              <a:t>8</a:t>
            </a:r>
            <a:r>
              <a:rPr lang="en-US" smtClean="0">
                <a:solidFill>
                  <a:schemeClr val="tx1"/>
                </a:solidFill>
                <a:sym typeface="Symbol" panose="05050102010706020507" pitchFamily="18" charset="2"/>
              </a:rPr>
              <a:t> ( gán  = 0)</a:t>
            </a:r>
          </a:p>
          <a:p>
            <a:r>
              <a:rPr lang="en-US">
                <a:solidFill>
                  <a:schemeClr val="tx1"/>
                </a:solidFill>
                <a:sym typeface="Symbol" panose="05050102010706020507" pitchFamily="18" charset="2"/>
              </a:rPr>
              <a:t>i</a:t>
            </a:r>
            <a:r>
              <a:rPr lang="en-US" smtClean="0">
                <a:solidFill>
                  <a:schemeClr val="tx1"/>
                </a:solidFill>
                <a:sym typeface="Symbol" panose="05050102010706020507" pitchFamily="18" charset="2"/>
              </a:rPr>
              <a:t> = 1: </a:t>
            </a:r>
            <a:r>
              <a:rPr lang="en-US">
                <a:solidFill>
                  <a:schemeClr val="tx1"/>
                </a:solidFill>
              </a:rPr>
              <a:t>(</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C[1])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A[1] - B[1]</a:t>
            </a:r>
            <a:r>
              <a:rPr lang="en-US">
                <a:sym typeface="Symbol" panose="05050102010706020507" pitchFamily="18" charset="2"/>
              </a:rPr>
              <a:t> –  </a:t>
            </a:r>
            <a:r>
              <a:rPr lang="en-US" smtClean="0">
                <a:sym typeface="Symbol" panose="05050102010706020507" pitchFamily="18" charset="2"/>
              </a:rPr>
              <a:t></a:t>
            </a:r>
            <a:r>
              <a:rPr lang="en-US" smtClean="0">
                <a:solidFill>
                  <a:schemeClr val="tx1"/>
                </a:solidFill>
                <a:sym typeface="Symbol" panose="05050102010706020507" pitchFamily="18" charset="2"/>
              </a:rPr>
              <a:t> = 173 - 226 - 0 mod 2</a:t>
            </a:r>
            <a:r>
              <a:rPr lang="en-US" baseline="30000" smtClean="0">
                <a:solidFill>
                  <a:schemeClr val="tx1"/>
                </a:solidFill>
                <a:sym typeface="Symbol" panose="05050102010706020507" pitchFamily="18" charset="2"/>
              </a:rPr>
              <a:t>8</a:t>
            </a:r>
            <a:r>
              <a:rPr lang="en-US" smtClean="0">
                <a:solidFill>
                  <a:schemeClr val="tx1"/>
                </a:solidFill>
                <a:sym typeface="Symbol" panose="05050102010706020507" pitchFamily="18" charset="2"/>
              </a:rPr>
              <a:t> = </a:t>
            </a:r>
            <a:r>
              <a:rPr lang="en-US" smtClean="0">
                <a:solidFill>
                  <a:srgbClr val="FF0000"/>
                </a:solidFill>
                <a:sym typeface="Symbol" panose="05050102010706020507" pitchFamily="18" charset="2"/>
              </a:rPr>
              <a:t>-53</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mod 2</a:t>
            </a:r>
            <a:r>
              <a:rPr lang="en-US" baseline="30000">
                <a:solidFill>
                  <a:schemeClr val="tx1"/>
                </a:solidFill>
                <a:sym typeface="Symbol" panose="05050102010706020507" pitchFamily="18" charset="2"/>
              </a:rPr>
              <a:t>8</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 203 (gán </a:t>
            </a:r>
            <a:r>
              <a:rPr lang="en-US">
                <a:solidFill>
                  <a:schemeClr val="tx1"/>
                </a:solidFill>
                <a:sym typeface="Symbol" panose="05050102010706020507" pitchFamily="18" charset="2"/>
              </a:rPr>
              <a:t> = </a:t>
            </a:r>
            <a:r>
              <a:rPr lang="en-US" smtClean="0">
                <a:solidFill>
                  <a:schemeClr val="tx1"/>
                </a:solidFill>
                <a:sym typeface="Symbol" panose="05050102010706020507" pitchFamily="18" charset="2"/>
              </a:rPr>
              <a:t>1)</a:t>
            </a:r>
          </a:p>
          <a:p>
            <a:r>
              <a:rPr lang="en-US" smtClean="0">
                <a:solidFill>
                  <a:schemeClr val="tx1"/>
                </a:solidFill>
                <a:sym typeface="Symbol" panose="05050102010706020507" pitchFamily="18" charset="2"/>
              </a:rPr>
              <a:t>i = 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C[2])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A[2] - B[2] </a:t>
            </a:r>
            <a:r>
              <a:rPr lang="en-US">
                <a:sym typeface="Symbol" panose="05050102010706020507" pitchFamily="18" charset="2"/>
              </a:rPr>
              <a:t>–  </a:t>
            </a:r>
            <a:r>
              <a:rPr lang="en-US" smtClean="0">
                <a:sym typeface="Symbol" panose="05050102010706020507" pitchFamily="18" charset="2"/>
              </a:rPr>
              <a:t> </a:t>
            </a:r>
            <a:r>
              <a:rPr lang="en-US" smtClean="0">
                <a:solidFill>
                  <a:schemeClr val="tx1"/>
                </a:solidFill>
                <a:sym typeface="Symbol" panose="05050102010706020507" pitchFamily="18" charset="2"/>
              </a:rPr>
              <a:t>= 11 - 1 - </a:t>
            </a:r>
            <a:r>
              <a:rPr lang="en-US">
                <a:solidFill>
                  <a:schemeClr val="tx1"/>
                </a:solidFill>
                <a:sym typeface="Symbol" panose="05050102010706020507" pitchFamily="18" charset="2"/>
              </a:rPr>
              <a:t>1 mod 2</a:t>
            </a:r>
            <a:r>
              <a:rPr lang="en-US" baseline="30000">
                <a:solidFill>
                  <a:schemeClr val="tx1"/>
                </a:solidFill>
                <a:sym typeface="Symbol" panose="05050102010706020507" pitchFamily="18" charset="2"/>
              </a:rPr>
              <a:t>8</a:t>
            </a:r>
            <a:r>
              <a:rPr lang="en-US">
                <a:solidFill>
                  <a:schemeClr val="tx1"/>
                </a:solidFill>
                <a:sym typeface="Symbol" panose="05050102010706020507" pitchFamily="18" charset="2"/>
              </a:rPr>
              <a:t> = </a:t>
            </a:r>
            <a:r>
              <a:rPr lang="en-US" smtClean="0">
                <a:solidFill>
                  <a:srgbClr val="FF0000"/>
                </a:solidFill>
                <a:sym typeface="Symbol" panose="05050102010706020507" pitchFamily="18" charset="2"/>
              </a:rPr>
              <a:t>9</a:t>
            </a:r>
            <a:r>
              <a:rPr lang="en-US" smtClean="0">
                <a:solidFill>
                  <a:schemeClr val="tx1"/>
                </a:solidFill>
                <a:sym typeface="Symbol" panose="05050102010706020507" pitchFamily="18" charset="2"/>
              </a:rPr>
              <a:t> (gán </a:t>
            </a:r>
            <a:r>
              <a:rPr lang="en-US">
                <a:solidFill>
                  <a:schemeClr val="tx1"/>
                </a:solidFill>
                <a:sym typeface="Symbol" panose="05050102010706020507" pitchFamily="18" charset="2"/>
              </a:rPr>
              <a:t> = </a:t>
            </a:r>
            <a:r>
              <a:rPr lang="en-US" smtClean="0">
                <a:solidFill>
                  <a:schemeClr val="tx1"/>
                </a:solidFill>
                <a:sym typeface="Symbol" panose="05050102010706020507" pitchFamily="18" charset="2"/>
              </a:rPr>
              <a:t>0)</a:t>
            </a:r>
          </a:p>
          <a:p>
            <a:r>
              <a:rPr lang="en-US" smtClean="0">
                <a:solidFill>
                  <a:schemeClr val="tx1"/>
                </a:solidFill>
                <a:sym typeface="Symbol" panose="05050102010706020507" pitchFamily="18" charset="2"/>
              </a:rPr>
              <a:t>i = 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B[3] </a:t>
            </a:r>
            <a:r>
              <a:rPr lang="en-US">
                <a:sym typeface="Symbol" panose="05050102010706020507" pitchFamily="18" charset="2"/>
              </a:rPr>
              <a:t>–  </a:t>
            </a:r>
            <a:r>
              <a:rPr lang="en-US" smtClean="0">
                <a:sym typeface="Symbol" panose="05050102010706020507" pitchFamily="18" charset="2"/>
              </a:rPr>
              <a:t> </a:t>
            </a:r>
            <a:r>
              <a:rPr lang="en-US" smtClean="0">
                <a:solidFill>
                  <a:schemeClr val="tx1"/>
                </a:solidFill>
                <a:sym typeface="Symbol" panose="05050102010706020507" pitchFamily="18" charset="2"/>
              </a:rPr>
              <a:t>= 0 - 0 - 0 </a:t>
            </a:r>
            <a:r>
              <a:rPr lang="en-US">
                <a:solidFill>
                  <a:schemeClr val="tx1"/>
                </a:solidFill>
                <a:sym typeface="Symbol" panose="05050102010706020507" pitchFamily="18" charset="2"/>
              </a:rPr>
              <a:t>mod 2</a:t>
            </a:r>
            <a:r>
              <a:rPr lang="en-US" baseline="30000">
                <a:solidFill>
                  <a:schemeClr val="tx1"/>
                </a:solidFill>
                <a:sym typeface="Symbol" panose="05050102010706020507" pitchFamily="18" charset="2"/>
              </a:rPr>
              <a:t>8</a:t>
            </a:r>
            <a:r>
              <a:rPr lang="en-US">
                <a:solidFill>
                  <a:schemeClr val="tx1"/>
                </a:solidFill>
                <a:sym typeface="Symbol" panose="05050102010706020507" pitchFamily="18" charset="2"/>
              </a:rPr>
              <a:t> = </a:t>
            </a:r>
            <a:r>
              <a:rPr lang="en-US" smtClean="0">
                <a:solidFill>
                  <a:srgbClr val="FF0000"/>
                </a:solidFill>
                <a:sym typeface="Symbol" panose="05050102010706020507" pitchFamily="18" charset="2"/>
              </a:rPr>
              <a:t>0</a:t>
            </a:r>
            <a:r>
              <a:rPr lang="en-US" smtClean="0">
                <a:solidFill>
                  <a:schemeClr val="tx1"/>
                </a:solidFill>
                <a:sym typeface="Symbol" panose="05050102010706020507" pitchFamily="18" charset="2"/>
              </a:rPr>
              <a:t> (gán </a:t>
            </a:r>
            <a:r>
              <a:rPr lang="en-US">
                <a:solidFill>
                  <a:schemeClr val="tx1"/>
                </a:solidFill>
                <a:sym typeface="Symbol" panose="05050102010706020507" pitchFamily="18" charset="2"/>
              </a:rPr>
              <a:t> = </a:t>
            </a:r>
            <a:r>
              <a:rPr lang="en-US" smtClean="0">
                <a:solidFill>
                  <a:schemeClr val="tx1"/>
                </a:solidFill>
                <a:sym typeface="Symbol" panose="05050102010706020507" pitchFamily="18" charset="2"/>
              </a:rPr>
              <a:t>0)</a:t>
            </a:r>
          </a:p>
          <a:p>
            <a:r>
              <a:rPr lang="en-US" smtClean="0">
                <a:solidFill>
                  <a:schemeClr val="tx1"/>
                </a:solidFill>
                <a:sym typeface="Symbol" panose="05050102010706020507" pitchFamily="18" charset="2"/>
              </a:rPr>
              <a:t>Return (0, (0, 9, 203, 184))</a:t>
            </a:r>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endParaRPr>
          </a:p>
        </p:txBody>
      </p:sp>
      <p:sp>
        <p:nvSpPr>
          <p:cNvPr id="3" name="Title 2"/>
          <p:cNvSpPr>
            <a:spLocks noGrp="1"/>
          </p:cNvSpPr>
          <p:nvPr>
            <p:ph type="title"/>
          </p:nvPr>
        </p:nvSpPr>
        <p:spPr/>
        <p:txBody>
          <a:bodyPr/>
          <a:lstStyle/>
          <a:p>
            <a:r>
              <a:rPr lang="en-US" altLang="zh-CN">
                <a:solidFill>
                  <a:schemeClr val="tx1"/>
                </a:solidFill>
              </a:rPr>
              <a:t>Phép tính cộng và trừ</a:t>
            </a:r>
            <a:endParaRPr lang="en-US"/>
          </a:p>
        </p:txBody>
      </p:sp>
    </p:spTree>
    <p:extLst>
      <p:ext uri="{BB962C8B-B14F-4D97-AF65-F5344CB8AC3E}">
        <p14:creationId xmlns:p14="http://schemas.microsoft.com/office/powerpoint/2010/main" val="424482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614363" y="1086667"/>
                <a:ext cx="11420619" cy="5351078"/>
              </a:xfrm>
            </p:spPr>
            <p:txBody>
              <a:bodyPr/>
              <a:lstStyle/>
              <a:p>
                <a:r>
                  <a:rPr lang="en-US" b="1" smtClean="0">
                    <a:solidFill>
                      <a:schemeClr val="tx1"/>
                    </a:solidFill>
                  </a:rPr>
                  <a:t>Bài tập: </a:t>
                </a:r>
              </a:p>
              <a:p>
                <a:pPr lvl="1"/>
                <a:r>
                  <a:rPr lang="en-US" smtClean="0">
                    <a:solidFill>
                      <a:schemeClr val="tx1"/>
                    </a:solidFill>
                  </a:rPr>
                  <a:t>Cho W = 8, t = 4. Áp dụng thuật toán 2 tính c = a - b mod</a:t>
                </a:r>
                <a:r>
                  <a:rPr lang="en-US" smtClean="0">
                    <a:solidFill>
                      <a:schemeClr val="tx1"/>
                    </a:solidFill>
                    <a:sym typeface="Symbol" panose="05050102010706020507" pitchFamily="18" charset="2"/>
                  </a:rPr>
                  <a:t> </a:t>
                </a:r>
                <a14:m>
                  <m:oMath xmlns:m="http://schemas.openxmlformats.org/officeDocument/2006/math">
                    <m:sSup>
                      <m:sSupPr>
                        <m:ctrlPr>
                          <a:rPr lang="en-US" i="1">
                            <a:solidFill>
                              <a:schemeClr val="tx1"/>
                            </a:solidFill>
                            <a:latin typeface="Cambria Math" panose="02040503050406030204" pitchFamily="18" charset="0"/>
                            <a:sym typeface="Symbol" panose="05050102010706020507" pitchFamily="18" charset="2"/>
                          </a:rPr>
                        </m:ctrlPr>
                      </m:sSupPr>
                      <m:e>
                        <m:r>
                          <a:rPr lang="en-US" i="1">
                            <a:solidFill>
                              <a:schemeClr val="tx1"/>
                            </a:solidFill>
                            <a:latin typeface="Cambria Math" panose="02040503050406030204" pitchFamily="18" charset="0"/>
                            <a:sym typeface="Symbol" panose="05050102010706020507" pitchFamily="18" charset="2"/>
                          </a:rPr>
                          <m:t>2</m:t>
                        </m:r>
                      </m:e>
                      <m:sup>
                        <m:r>
                          <a:rPr lang="en-US" i="1">
                            <a:solidFill>
                              <a:schemeClr val="tx1"/>
                            </a:solidFill>
                            <a:latin typeface="Cambria Math" panose="02040503050406030204" pitchFamily="18" charset="0"/>
                            <a:sym typeface="Symbol" panose="05050102010706020507" pitchFamily="18" charset="2"/>
                          </a:rPr>
                          <m:t>𝑊𝑡</m:t>
                        </m:r>
                      </m:sup>
                    </m:sSup>
                  </m:oMath>
                </a14:m>
                <a:r>
                  <a:rPr lang="en-US" smtClean="0">
                    <a:solidFill>
                      <a:schemeClr val="tx1"/>
                    </a:solidFill>
                  </a:rPr>
                  <a:t> với a = (57, 169, 36, 27); b = (0, 98, 34, 62)</a:t>
                </a:r>
                <a:endParaRPr lang="en-US">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614363" y="1086667"/>
                <a:ext cx="11420619" cy="5351078"/>
              </a:xfrm>
              <a:blipFill>
                <a:blip r:embed="rId3"/>
                <a:stretch>
                  <a:fillRect r="-10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a:solidFill>
                  <a:schemeClr val="tx1"/>
                </a:solidFill>
              </a:rPr>
              <a:t>Phép tính cộng và trừ</a:t>
            </a:r>
            <a:endParaRPr lang="en-US"/>
          </a:p>
        </p:txBody>
      </p:sp>
    </p:spTree>
    <p:extLst>
      <p:ext uri="{BB962C8B-B14F-4D97-AF65-F5344CB8AC3E}">
        <p14:creationId xmlns:p14="http://schemas.microsoft.com/office/powerpoint/2010/main" val="2994619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95087" y="886689"/>
            <a:ext cx="11439896" cy="5551056"/>
          </a:xfrm>
        </p:spPr>
        <p:txBody>
          <a:bodyPr/>
          <a:lstStyle/>
          <a:p>
            <a:r>
              <a:rPr lang="en-US" smtClean="0">
                <a:solidFill>
                  <a:schemeClr val="tx1"/>
                </a:solidFill>
              </a:rPr>
              <a:t>Thuật toán </a:t>
            </a:r>
            <a:r>
              <a:rPr lang="en-US">
                <a:solidFill>
                  <a:schemeClr val="tx1"/>
                </a:solidFill>
              </a:rPr>
              <a:t>cộng trên </a:t>
            </a:r>
            <a:r>
              <a:rPr lang="en-US" smtClean="0">
                <a:solidFill>
                  <a:schemeClr val="tx1"/>
                </a:solidFill>
              </a:rPr>
              <a:t>F</a:t>
            </a:r>
            <a:r>
              <a:rPr lang="en-US" baseline="-25000" smtClean="0">
                <a:solidFill>
                  <a:schemeClr val="tx1"/>
                </a:solidFill>
              </a:rPr>
              <a:t>p</a:t>
            </a:r>
            <a:r>
              <a:rPr lang="en-US" smtClean="0">
                <a:solidFill>
                  <a:schemeClr val="tx1"/>
                </a:solidFill>
              </a:rPr>
              <a:t>: </a:t>
            </a:r>
            <a:endParaRPr lang="en-US">
              <a:solidFill>
                <a:schemeClr val="tx1"/>
              </a:solidFill>
            </a:endParaRPr>
          </a:p>
        </p:txBody>
      </p:sp>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cộng và </a:t>
            </a:r>
            <a:r>
              <a:rPr lang="en-US" altLang="zh-CN" smtClean="0">
                <a:solidFill>
                  <a:schemeClr val="tx1"/>
                </a:solidFill>
              </a:rPr>
              <a:t>trừ</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061585534"/>
                  </p:ext>
                </p:extLst>
              </p:nvPr>
            </p:nvGraphicFramePr>
            <p:xfrm>
              <a:off x="1108364" y="1876649"/>
              <a:ext cx="9472550" cy="4067732"/>
            </p:xfrm>
            <a:graphic>
              <a:graphicData uri="http://schemas.openxmlformats.org/drawingml/2006/table">
                <a:tbl>
                  <a:tblPr firstRow="1" bandRow="1">
                    <a:tableStyleId>{5940675A-B579-460E-94D1-54222C63F5DA}</a:tableStyleId>
                  </a:tblPr>
                  <a:tblGrid>
                    <a:gridCol w="967179">
                      <a:extLst>
                        <a:ext uri="{9D8B030D-6E8A-4147-A177-3AD203B41FA5}">
                          <a16:colId xmlns="" xmlns:a16="http://schemas.microsoft.com/office/drawing/2014/main" val="3117776358"/>
                        </a:ext>
                      </a:extLst>
                    </a:gridCol>
                    <a:gridCol w="8505371">
                      <a:extLst>
                        <a:ext uri="{9D8B030D-6E8A-4147-A177-3AD203B41FA5}">
                          <a16:colId xmlns="" xmlns:a16="http://schemas.microsoft.com/office/drawing/2014/main" val="2024215208"/>
                        </a:ext>
                      </a:extLst>
                    </a:gridCol>
                  </a:tblGrid>
                  <a:tr h="605453">
                    <a:tc gridSpan="2">
                      <a:txBody>
                        <a:bodyPr/>
                        <a:lstStyle/>
                        <a:p>
                          <a:r>
                            <a:rPr lang="en-US" sz="2400" b="1" smtClean="0">
                              <a:latin typeface="Calibri" panose="020F0502020204030204" pitchFamily="34" charset="0"/>
                              <a:cs typeface="Calibri" panose="020F0502020204030204" pitchFamily="34" charset="0"/>
                            </a:rPr>
                            <a:t>Algorithm 3. Addition in F</a:t>
                          </a:r>
                          <a:r>
                            <a:rPr lang="en-US" sz="2400" b="1" baseline="-25000" smtClean="0">
                              <a:latin typeface="Calibri" panose="020F0502020204030204" pitchFamily="34" charset="0"/>
                              <a:cs typeface="Calibri" panose="020F0502020204030204" pitchFamily="34" charset="0"/>
                            </a:rPr>
                            <a:t>p</a:t>
                          </a:r>
                          <a:endParaRPr lang="en-US" sz="2400" b="1">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extLst>
                      <a:ext uri="{0D108BD9-81ED-4DB2-BD59-A6C34878D82A}">
                        <a16:rowId xmlns="" xmlns:a16="http://schemas.microsoft.com/office/drawing/2014/main" val="2871285392"/>
                      </a:ext>
                    </a:extLst>
                  </a:tr>
                  <a:tr h="605453">
                    <a:tc gridSpan="2">
                      <a:txBody>
                        <a:bodyPr/>
                        <a:lstStyle/>
                        <a:p>
                          <a:r>
                            <a:rPr lang="en-US" sz="2400" b="1" smtClean="0">
                              <a:latin typeface="Calibri" panose="020F0502020204030204" pitchFamily="34" charset="0"/>
                              <a:cs typeface="Calibri" panose="020F0502020204030204" pitchFamily="34" charset="0"/>
                            </a:rPr>
                            <a:t>Input: </a:t>
                          </a:r>
                          <a:r>
                            <a:rPr lang="en-US" sz="2400" smtClean="0">
                              <a:latin typeface="Calibri" panose="020F0502020204030204" pitchFamily="34" charset="0"/>
                              <a:cs typeface="Calibri" panose="020F0502020204030204" pitchFamily="34" charset="0"/>
                            </a:rPr>
                            <a:t>số</a:t>
                          </a:r>
                          <a:r>
                            <a:rPr lang="en-US" sz="2400" baseline="0" smtClean="0">
                              <a:latin typeface="Calibri" panose="020F0502020204030204" pitchFamily="34" charset="0"/>
                              <a:cs typeface="Calibri" panose="020F0502020204030204" pitchFamily="34" charset="0"/>
                            </a:rPr>
                            <a:t> modulo p, số nguyên a, b </a:t>
                          </a:r>
                          <a:r>
                            <a:rPr lang="en-US" sz="2400" baseline="0" smtClean="0">
                              <a:latin typeface="Calibri" panose="020F0502020204030204" pitchFamily="34" charset="0"/>
                              <a:cs typeface="Calibri" panose="020F0502020204030204" pitchFamily="34" charset="0"/>
                              <a:sym typeface="Symbol" panose="05050102010706020507" pitchFamily="18" charset="2"/>
                            </a:rPr>
                            <a:t> [0, </a:t>
                          </a:r>
                          <a14:m>
                            <m:oMath xmlns:m="http://schemas.openxmlformats.org/officeDocument/2006/math">
                              <m:r>
                                <a:rPr lang="en-US" sz="2400" i="1" baseline="0" smtClean="0">
                                  <a:latin typeface="Cambria Math" panose="02040503050406030204" pitchFamily="18" charset="0"/>
                                  <a:cs typeface="Calibri" panose="020F0502020204030204" pitchFamily="34" charset="0"/>
                                  <a:sym typeface="Symbol" panose="05050102010706020507" pitchFamily="18" charset="2"/>
                                </a:rPr>
                                <m:t>𝑝</m:t>
                              </m:r>
                              <m:r>
                                <a:rPr lang="en-US" sz="2400" b="0" i="1" baseline="0" smtClean="0">
                                  <a:latin typeface="Cambria Math" panose="02040503050406030204" pitchFamily="18" charset="0"/>
                                  <a:cs typeface="Calibri" panose="020F0502020204030204" pitchFamily="34" charset="0"/>
                                  <a:sym typeface="Symbol" panose="05050102010706020507" pitchFamily="18" charset="2"/>
                                </a:rPr>
                                <m:t> −1</m:t>
                              </m:r>
                              <m:r>
                                <a:rPr lang="en-US" sz="2400" b="0" i="0" baseline="0" smtClean="0">
                                  <a:latin typeface="Cambria Math" panose="02040503050406030204" pitchFamily="18" charset="0"/>
                                  <a:cs typeface="Calibri" panose="020F0502020204030204" pitchFamily="34" charset="0"/>
                                  <a:sym typeface="Symbol" panose="05050102010706020507" pitchFamily="18" charset="2"/>
                                </a:rPr>
                                <m:t>]</m:t>
                              </m:r>
                            </m:oMath>
                          </a14:m>
                          <a:endParaRPr lang="en-US" sz="2400" smtClean="0">
                            <a:latin typeface="Calibri" panose="020F0502020204030204" pitchFamily="34" charset="0"/>
                            <a:cs typeface="Calibri" panose="020F0502020204030204" pitchFamily="34" charset="0"/>
                          </a:endParaRPr>
                        </a:p>
                        <a:p>
                          <a:r>
                            <a:rPr lang="en-US" sz="2400" b="1" smtClean="0">
                              <a:latin typeface="Calibri" panose="020F0502020204030204" pitchFamily="34" charset="0"/>
                              <a:cs typeface="Calibri" panose="020F0502020204030204" pitchFamily="34" charset="0"/>
                            </a:rPr>
                            <a:t>Output: </a:t>
                          </a:r>
                          <a:r>
                            <a:rPr lang="en-US" sz="2400" baseline="0" smtClean="0">
                              <a:latin typeface="Calibri" panose="020F0502020204030204" pitchFamily="34" charset="0"/>
                              <a:cs typeface="Calibri" panose="020F0502020204030204" pitchFamily="34" charset="0"/>
                              <a:sym typeface="Symbol" panose="05050102010706020507" pitchFamily="18" charset="2"/>
                            </a:rPr>
                            <a:t>c = a + b mod </a:t>
                          </a:r>
                          <a14:m>
                            <m:oMath xmlns:m="http://schemas.openxmlformats.org/officeDocument/2006/math">
                              <m:r>
                                <a:rPr lang="en-US" sz="2400" i="1" baseline="0" smtClean="0">
                                  <a:latin typeface="Cambria Math" panose="02040503050406030204" pitchFamily="18" charset="0"/>
                                  <a:cs typeface="Calibri" panose="020F0502020204030204" pitchFamily="34" charset="0"/>
                                  <a:sym typeface="Symbol" panose="05050102010706020507" pitchFamily="18" charset="2"/>
                                </a:rPr>
                                <m:t>𝑝</m:t>
                              </m:r>
                            </m:oMath>
                          </a14:m>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4078043579"/>
                      </a:ext>
                    </a:extLst>
                  </a:tr>
                  <a:tr h="605453">
                    <a:tc>
                      <a:txBody>
                        <a:bodyPr/>
                        <a:lstStyle/>
                        <a:p>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1.</a:t>
                          </a:r>
                          <a:r>
                            <a:rPr lang="en-US" sz="2400" baseline="0" smtClean="0">
                              <a:latin typeface="Calibri" panose="020F0502020204030204" pitchFamily="34" charset="0"/>
                              <a:cs typeface="Calibri" panose="020F0502020204030204" pitchFamily="34" charset="0"/>
                            </a:rPr>
                            <a:t> Dùng thuật toán Algorithm 1 để thu được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 với</a:t>
                          </a:r>
                          <a:r>
                            <a:rPr lang="en-US" sz="2400" baseline="0" smtClean="0">
                              <a:latin typeface="Calibri" panose="020F0502020204030204" pitchFamily="34" charset="0"/>
                              <a:cs typeface="Calibri" panose="020F0502020204030204" pitchFamily="34" charset="0"/>
                              <a:sym typeface="Symbol" panose="05050102010706020507" pitchFamily="18" charset="2"/>
                            </a:rPr>
                            <a:t> c = a + b mod </a:t>
                          </a:r>
                          <a14:m>
                            <m:oMath xmlns:m="http://schemas.openxmlformats.org/officeDocument/2006/math">
                              <m:sSup>
                                <m:sSupPr>
                                  <m:ctrlPr>
                                    <a:rPr lang="en-US" sz="2400" i="1" baseline="0" smtClean="0">
                                      <a:latin typeface="Cambria Math" panose="02040503050406030204" pitchFamily="18" charset="0"/>
                                      <a:cs typeface="Calibri" panose="020F0502020204030204" pitchFamily="34" charset="0"/>
                                      <a:sym typeface="Symbol" panose="05050102010706020507" pitchFamily="18" charset="2"/>
                                    </a:rPr>
                                  </m:ctrlPr>
                                </m:sSupPr>
                                <m:e>
                                  <m:r>
                                    <a:rPr lang="en-US" sz="2400" b="0" i="1" baseline="0" smtClean="0">
                                      <a:latin typeface="Cambria Math" panose="02040503050406030204" pitchFamily="18" charset="0"/>
                                      <a:cs typeface="Calibri" panose="020F0502020204030204" pitchFamily="34" charset="0"/>
                                      <a:sym typeface="Symbol" panose="05050102010706020507" pitchFamily="18" charset="2"/>
                                    </a:rPr>
                                    <m:t>2</m:t>
                                  </m:r>
                                </m:e>
                                <m:sup>
                                  <m:r>
                                    <a:rPr lang="en-US" sz="2400" b="0" i="1" baseline="0" smtClean="0">
                                      <a:latin typeface="Cambria Math" panose="02040503050406030204" pitchFamily="18" charset="0"/>
                                      <a:cs typeface="Calibri" panose="020F0502020204030204" pitchFamily="34" charset="0"/>
                                      <a:sym typeface="Symbol" panose="05050102010706020507" pitchFamily="18" charset="2"/>
                                    </a:rPr>
                                    <m:t>𝑊𝑡</m:t>
                                  </m:r>
                                </m:sup>
                              </m:sSup>
                            </m:oMath>
                          </a14:m>
                          <a:r>
                            <a:rPr lang="en-US" sz="2400" baseline="0" smtClean="0">
                              <a:latin typeface="Calibri" panose="020F0502020204030204" pitchFamily="34" charset="0"/>
                              <a:cs typeface="Calibri" panose="020F0502020204030204" pitchFamily="34" charset="0"/>
                              <a:sym typeface="Symbol" panose="05050102010706020507" pitchFamily="18" charset="2"/>
                            </a:rPr>
                            <a:t> và </a:t>
                          </a:r>
                          <a:r>
                            <a:rPr lang="en-US" sz="2400" smtClean="0">
                              <a:latin typeface="Calibri" panose="020F0502020204030204" pitchFamily="34" charset="0"/>
                              <a:cs typeface="Calibri" panose="020F0502020204030204" pitchFamily="34" charset="0"/>
                              <a:sym typeface="Symbol" panose="05050102010706020507" pitchFamily="18" charset="2"/>
                            </a:rPr>
                            <a:t> là</a:t>
                          </a:r>
                          <a:r>
                            <a:rPr lang="en-US" sz="2400" baseline="0" smtClean="0">
                              <a:latin typeface="Calibri" panose="020F0502020204030204" pitchFamily="34" charset="0"/>
                              <a:cs typeface="Calibri" panose="020F0502020204030204" pitchFamily="34" charset="0"/>
                              <a:sym typeface="Symbol" panose="05050102010706020507" pitchFamily="18" charset="2"/>
                            </a:rPr>
                            <a:t> bit nhớ.</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604521674"/>
                      </a:ext>
                    </a:extLst>
                  </a:tr>
                  <a:tr h="60545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smtClean="0">
                              <a:latin typeface="Calibri" panose="020F0502020204030204" pitchFamily="34" charset="0"/>
                              <a:cs typeface="Calibri" panose="020F0502020204030204" pitchFamily="34" charset="0"/>
                            </a:rPr>
                            <a:t>2. Nếu</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sym typeface="Symbol" panose="05050102010706020507" pitchFamily="18" charset="2"/>
                            </a:rPr>
                            <a:t> = 1 thì</a:t>
                          </a:r>
                          <a:r>
                            <a:rPr lang="en-US" sz="2400" baseline="0" smtClean="0">
                              <a:latin typeface="Calibri" panose="020F0502020204030204" pitchFamily="34" charset="0"/>
                              <a:cs typeface="Calibri" panose="020F0502020204030204" pitchFamily="34" charset="0"/>
                              <a:sym typeface="Symbol" panose="05050102010706020507" pitchFamily="18" charset="2"/>
                            </a:rPr>
                            <a:t> trừ p từ c = (</a:t>
                          </a:r>
                          <a:r>
                            <a:rPr lang="en-US" sz="2400" smtClean="0">
                              <a:latin typeface="Calibri" panose="020F0502020204030204" pitchFamily="34" charset="0"/>
                              <a:cs typeface="Calibri" panose="020F0502020204030204" pitchFamily="34" charset="0"/>
                              <a:sym typeface="Symbol" panose="05050102010706020507" pitchFamily="18" charset="2"/>
                            </a:rPr>
                            <a:t>C[t – 1], …, C[2], C[1],</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C[0]);</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772850156"/>
                      </a:ext>
                    </a:extLst>
                  </a:tr>
                  <a:tr h="60545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smtClean="0">
                              <a:latin typeface="Calibri" panose="020F0502020204030204" pitchFamily="34" charset="0"/>
                              <a:cs typeface="Calibri" panose="020F0502020204030204" pitchFamily="34" charset="0"/>
                            </a:rPr>
                            <a:t>    Ngược lại nếu c </a:t>
                          </a:r>
                          <a:r>
                            <a:rPr lang="en-US" sz="2400" baseline="0" smtClean="0">
                              <a:latin typeface="Calibri" panose="020F0502020204030204" pitchFamily="34" charset="0"/>
                              <a:cs typeface="Calibri" panose="020F0502020204030204" pitchFamily="34" charset="0"/>
                              <a:sym typeface="Symbol" panose="05050102010706020507" pitchFamily="18" charset="2"/>
                            </a:rPr>
                            <a:t> p thì c</a:t>
                          </a:r>
                          <a:r>
                            <a:rPr lang="en-US" sz="2400" smtClean="0">
                              <a:latin typeface="Calibri" panose="020F0502020204030204" pitchFamily="34" charset="0"/>
                              <a:cs typeface="Calibri" panose="020F0502020204030204" pitchFamily="34" charset="0"/>
                              <a:sym typeface="Symbol" panose="05050102010706020507" pitchFamily="18" charset="2"/>
                            </a:rPr>
                            <a:t>   c – p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576499207"/>
                      </a:ext>
                    </a:extLst>
                  </a:tr>
                  <a:tr h="605453">
                    <a:tc>
                      <a:txBody>
                        <a:bodyPr/>
                        <a:lstStyle/>
                        <a:p>
                          <a:r>
                            <a:rPr lang="en-US" sz="2400" smtClean="0">
                              <a:latin typeface="Calibri" panose="020F0502020204030204" pitchFamily="34" charset="0"/>
                              <a:cs typeface="Calibri" panose="020F0502020204030204" pitchFamily="34" charset="0"/>
                            </a:rPr>
                            <a:t>             </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3.</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sym typeface="Symbol" panose="05050102010706020507" pitchFamily="18" charset="2"/>
                            </a:rPr>
                            <a:t>c) </a:t>
                          </a:r>
                          <a:endParaRPr lang="en-US" sz="2400" smtClean="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8657149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61585534"/>
                  </p:ext>
                </p:extLst>
              </p:nvPr>
            </p:nvGraphicFramePr>
            <p:xfrm>
              <a:off x="1108364" y="1876649"/>
              <a:ext cx="9472550" cy="4067732"/>
            </p:xfrm>
            <a:graphic>
              <a:graphicData uri="http://schemas.openxmlformats.org/drawingml/2006/table">
                <a:tbl>
                  <a:tblPr firstRow="1" bandRow="1">
                    <a:tableStyleId>{5940675A-B579-460E-94D1-54222C63F5DA}</a:tableStyleId>
                  </a:tblPr>
                  <a:tblGrid>
                    <a:gridCol w="967179">
                      <a:extLst>
                        <a:ext uri="{9D8B030D-6E8A-4147-A177-3AD203B41FA5}">
                          <a16:colId xmlns:a16="http://schemas.microsoft.com/office/drawing/2014/main" val="3117776358"/>
                        </a:ext>
                      </a:extLst>
                    </a:gridCol>
                    <a:gridCol w="8505371">
                      <a:extLst>
                        <a:ext uri="{9D8B030D-6E8A-4147-A177-3AD203B41FA5}">
                          <a16:colId xmlns:a16="http://schemas.microsoft.com/office/drawing/2014/main" val="2024215208"/>
                        </a:ext>
                      </a:extLst>
                    </a:gridCol>
                  </a:tblGrid>
                  <a:tr h="605453">
                    <a:tc gridSpan="2">
                      <a:txBody>
                        <a:bodyPr/>
                        <a:lstStyle/>
                        <a:p>
                          <a:r>
                            <a:rPr lang="en-US" sz="2400" b="1" smtClean="0">
                              <a:latin typeface="Calibri" panose="020F0502020204030204" pitchFamily="34" charset="0"/>
                              <a:cs typeface="Calibri" panose="020F0502020204030204" pitchFamily="34" charset="0"/>
                            </a:rPr>
                            <a:t>Algorithm 3. Addition in F</a:t>
                          </a:r>
                          <a:r>
                            <a:rPr lang="en-US" sz="2400" b="1" baseline="-25000" smtClean="0">
                              <a:latin typeface="Calibri" panose="020F0502020204030204" pitchFamily="34" charset="0"/>
                              <a:cs typeface="Calibri" panose="020F0502020204030204" pitchFamily="34" charset="0"/>
                            </a:rPr>
                            <a:t>p</a:t>
                          </a:r>
                          <a:endParaRPr lang="en-US" sz="2400" b="1">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extLst>
                      <a:ext uri="{0D108BD9-81ED-4DB2-BD59-A6C34878D82A}">
                        <a16:rowId xmlns:a16="http://schemas.microsoft.com/office/drawing/2014/main" val="2871285392"/>
                      </a:ext>
                    </a:extLst>
                  </a:tr>
                  <a:tr h="822960">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t="-79259" r="-64" b="-322222"/>
                          </a:stretch>
                        </a:blipFill>
                      </a:tcPr>
                    </a:tc>
                    <a:tc hMerge="1">
                      <a:txBody>
                        <a:bodyPr/>
                        <a:lstStyle/>
                        <a:p>
                          <a:endParaRPr lang="en-US"/>
                        </a:p>
                      </a:txBody>
                      <a:tcPr/>
                    </a:tc>
                    <a:extLst>
                      <a:ext uri="{0D108BD9-81ED-4DB2-BD59-A6C34878D82A}">
                        <a16:rowId xmlns:a16="http://schemas.microsoft.com/office/drawing/2014/main" val="4078043579"/>
                      </a:ext>
                    </a:extLst>
                  </a:tr>
                  <a:tr h="822960">
                    <a:tc>
                      <a:txBody>
                        <a:bodyPr/>
                        <a:lstStyle/>
                        <a:p>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1390" t="-179259" r="-72" b="-222222"/>
                          </a:stretch>
                        </a:blipFill>
                      </a:tcPr>
                    </a:tc>
                    <a:extLst>
                      <a:ext uri="{0D108BD9-81ED-4DB2-BD59-A6C34878D82A}">
                        <a16:rowId xmlns:a16="http://schemas.microsoft.com/office/drawing/2014/main" val="604521674"/>
                      </a:ext>
                    </a:extLst>
                  </a:tr>
                  <a:tr h="60545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smtClean="0">
                              <a:latin typeface="Calibri" panose="020F0502020204030204" pitchFamily="34" charset="0"/>
                              <a:cs typeface="Calibri" panose="020F0502020204030204" pitchFamily="34" charset="0"/>
                            </a:rPr>
                            <a:t>2. Nếu</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sym typeface="Symbol" panose="05050102010706020507" pitchFamily="18" charset="2"/>
                            </a:rPr>
                            <a:t> = 1 thì</a:t>
                          </a:r>
                          <a:r>
                            <a:rPr lang="en-US" sz="2400" baseline="0" smtClean="0">
                              <a:latin typeface="Calibri" panose="020F0502020204030204" pitchFamily="34" charset="0"/>
                              <a:cs typeface="Calibri" panose="020F0502020204030204" pitchFamily="34" charset="0"/>
                              <a:sym typeface="Symbol" panose="05050102010706020507" pitchFamily="18" charset="2"/>
                            </a:rPr>
                            <a:t> trừ p từ c = (</a:t>
                          </a:r>
                          <a:r>
                            <a:rPr lang="en-US" sz="2400" smtClean="0">
                              <a:latin typeface="Calibri" panose="020F0502020204030204" pitchFamily="34" charset="0"/>
                              <a:cs typeface="Calibri" panose="020F0502020204030204" pitchFamily="34" charset="0"/>
                              <a:sym typeface="Symbol" panose="05050102010706020507" pitchFamily="18" charset="2"/>
                            </a:rPr>
                            <a:t>C[t – 1], …, C[2], C[1],</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C[0]);</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72850156"/>
                      </a:ext>
                    </a:extLst>
                  </a:tr>
                  <a:tr h="60545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smtClean="0">
                              <a:latin typeface="Calibri" panose="020F0502020204030204" pitchFamily="34" charset="0"/>
                              <a:cs typeface="Calibri" panose="020F0502020204030204" pitchFamily="34" charset="0"/>
                            </a:rPr>
                            <a:t>    Ngược lại nếu c </a:t>
                          </a:r>
                          <a:r>
                            <a:rPr lang="en-US" sz="2400" baseline="0" smtClean="0">
                              <a:latin typeface="Calibri" panose="020F0502020204030204" pitchFamily="34" charset="0"/>
                              <a:cs typeface="Calibri" panose="020F0502020204030204" pitchFamily="34" charset="0"/>
                              <a:sym typeface="Symbol" panose="05050102010706020507" pitchFamily="18" charset="2"/>
                            </a:rPr>
                            <a:t> p thì c</a:t>
                          </a:r>
                          <a:r>
                            <a:rPr lang="en-US" sz="2400" smtClean="0">
                              <a:latin typeface="Calibri" panose="020F0502020204030204" pitchFamily="34" charset="0"/>
                              <a:cs typeface="Calibri" panose="020F0502020204030204" pitchFamily="34" charset="0"/>
                              <a:sym typeface="Symbol" panose="05050102010706020507" pitchFamily="18" charset="2"/>
                            </a:rPr>
                            <a:t>   c – p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76499207"/>
                      </a:ext>
                    </a:extLst>
                  </a:tr>
                  <a:tr h="605453">
                    <a:tc>
                      <a:txBody>
                        <a:bodyPr/>
                        <a:lstStyle/>
                        <a:p>
                          <a:r>
                            <a:rPr lang="en-US" sz="2400" smtClean="0">
                              <a:latin typeface="Calibri" panose="020F0502020204030204" pitchFamily="34" charset="0"/>
                              <a:cs typeface="Calibri" panose="020F0502020204030204" pitchFamily="34" charset="0"/>
                            </a:rPr>
                            <a:t>             </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3.</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sym typeface="Symbol" panose="05050102010706020507" pitchFamily="18" charset="2"/>
                            </a:rPr>
                            <a:t>c) </a:t>
                          </a:r>
                          <a:endParaRPr lang="en-US" sz="2400" smtClean="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571492"/>
                      </a:ext>
                    </a:extLst>
                  </a:tr>
                </a:tbl>
              </a:graphicData>
            </a:graphic>
          </p:graphicFrame>
        </mc:Fallback>
      </mc:AlternateContent>
    </p:spTree>
    <p:extLst>
      <p:ext uri="{BB962C8B-B14F-4D97-AF65-F5344CB8AC3E}">
        <p14:creationId xmlns:p14="http://schemas.microsoft.com/office/powerpoint/2010/main" val="4284254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285751" y="1086667"/>
                <a:ext cx="11749232" cy="5351078"/>
              </a:xfrm>
            </p:spPr>
            <p:txBody>
              <a:bodyPr/>
              <a:lstStyle/>
              <a:p>
                <a:r>
                  <a:rPr lang="en-US" smtClean="0">
                    <a:solidFill>
                      <a:schemeClr val="tx1"/>
                    </a:solidFill>
                  </a:rPr>
                  <a:t>Ví dụ minh họa thuật toán 3: </a:t>
                </a:r>
                <a:endParaRPr lang="en-US">
                  <a:solidFill>
                    <a:schemeClr val="tx1"/>
                  </a:solidFill>
                </a:endParaRPr>
              </a:p>
              <a:p>
                <a:pPr lvl="1"/>
                <a:r>
                  <a:rPr lang="en-US" smtClean="0">
                    <a:solidFill>
                      <a:schemeClr val="tx1"/>
                    </a:solidFill>
                  </a:rPr>
                  <a:t>Cho p = 2.147.483.647, W = 8; ta có </a:t>
                </a:r>
                <a14:m>
                  <m:oMath xmlns:m="http://schemas.openxmlformats.org/officeDocument/2006/math">
                    <m:r>
                      <m:rPr>
                        <m:sty m:val="p"/>
                      </m:rPr>
                      <a:rPr lang="en-US" b="0" i="0" smtClean="0">
                        <a:solidFill>
                          <a:schemeClr val="tx1"/>
                        </a:solidFill>
                        <a:latin typeface="Cambria Math" panose="02040503050406030204" pitchFamily="18" charset="0"/>
                      </a:rPr>
                      <m:t>m</m:t>
                    </m:r>
                    <m:r>
                      <a:rPr lang="en-US" b="0" i="0"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𝑙𝑜𝑔</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𝑝</m:t>
                        </m:r>
                      </m:e>
                    </m:d>
                  </m:oMath>
                </a14:m>
                <a:r>
                  <a:rPr lang="en-US" smtClean="0">
                    <a:solidFill>
                      <a:schemeClr val="tx1"/>
                    </a:solidFill>
                  </a:rPr>
                  <a:t> = 31; </a:t>
                </a:r>
                <a14:m>
                  <m:oMath xmlns:m="http://schemas.openxmlformats.org/officeDocument/2006/math">
                    <m:r>
                      <m:rPr>
                        <m:sty m:val="p"/>
                      </m:rPr>
                      <a:rPr lang="en-US" b="0" i="0" smtClean="0">
                        <a:solidFill>
                          <a:schemeClr val="tx1"/>
                        </a:solidFill>
                        <a:latin typeface="Cambria Math" panose="02040503050406030204" pitchFamily="18" charset="0"/>
                      </a:rPr>
                      <m:t>t</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𝑊</m:t>
                        </m:r>
                      </m:e>
                    </m:d>
                    <m:r>
                      <a:rPr lang="en-US" b="0" i="1" smtClean="0">
                        <a:solidFill>
                          <a:schemeClr val="tx1"/>
                        </a:solidFill>
                        <a:latin typeface="Cambria Math" panose="02040503050406030204" pitchFamily="18" charset="0"/>
                      </a:rPr>
                      <m:t>=4</m:t>
                    </m:r>
                  </m:oMath>
                </a14:m>
                <a:endParaRPr lang="en-US" smtClean="0">
                  <a:solidFill>
                    <a:schemeClr val="tx1"/>
                  </a:solidFill>
                </a:endParaRPr>
              </a:p>
              <a:p>
                <a:pPr lvl="1"/>
                <a:r>
                  <a:rPr lang="en-US" smtClean="0">
                    <a:solidFill>
                      <a:schemeClr val="tx1"/>
                    </a:solidFill>
                  </a:rPr>
                  <a:t>a </a:t>
                </a:r>
                <a:r>
                  <a:rPr lang="en-US">
                    <a:solidFill>
                      <a:schemeClr val="tx1"/>
                    </a:solidFill>
                  </a:rPr>
                  <a:t>= (0, 11, 173, 248); b = (0, 1, 226, </a:t>
                </a:r>
                <a:r>
                  <a:rPr lang="en-US" smtClean="0">
                    <a:solidFill>
                      <a:schemeClr val="tx1"/>
                    </a:solidFill>
                  </a:rPr>
                  <a:t>64). </a:t>
                </a:r>
              </a:p>
              <a:p>
                <a:pPr lvl="1"/>
                <a:r>
                  <a:rPr lang="en-US" smtClean="0">
                    <a:solidFill>
                      <a:schemeClr val="tx1"/>
                    </a:solidFill>
                  </a:rPr>
                  <a:t>Áp </a:t>
                </a:r>
                <a:r>
                  <a:rPr lang="en-US">
                    <a:solidFill>
                      <a:schemeClr val="tx1"/>
                    </a:solidFill>
                  </a:rPr>
                  <a:t>dụng thuật toán </a:t>
                </a:r>
                <a:r>
                  <a:rPr lang="en-US" smtClean="0">
                    <a:solidFill>
                      <a:schemeClr val="tx1"/>
                    </a:solidFill>
                  </a:rPr>
                  <a:t>3 </a:t>
                </a:r>
                <a:r>
                  <a:rPr lang="en-US">
                    <a:solidFill>
                      <a:schemeClr val="tx1"/>
                    </a:solidFill>
                  </a:rPr>
                  <a:t>tìm c = </a:t>
                </a:r>
                <a:r>
                  <a:rPr lang="en-US">
                    <a:solidFill>
                      <a:schemeClr val="tx1"/>
                    </a:solidFill>
                    <a:sym typeface="Symbol" panose="05050102010706020507" pitchFamily="18" charset="2"/>
                  </a:rPr>
                  <a:t>a </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b mod </a:t>
                </a:r>
                <a14:m>
                  <m:oMath xmlns:m="http://schemas.openxmlformats.org/officeDocument/2006/math">
                    <m:r>
                      <a:rPr lang="en-US" b="0" i="1" smtClean="0">
                        <a:solidFill>
                          <a:schemeClr val="tx1"/>
                        </a:solidFill>
                        <a:latin typeface="Cambria Math" panose="02040503050406030204" pitchFamily="18" charset="0"/>
                        <a:sym typeface="Symbol" panose="05050102010706020507" pitchFamily="18" charset="2"/>
                      </a:rPr>
                      <m:t>𝑝</m:t>
                    </m:r>
                  </m:oMath>
                </a14:m>
                <a:endParaRPr lang="en-US" smtClean="0">
                  <a:solidFill>
                    <a:schemeClr val="tx1"/>
                  </a:solidFill>
                </a:endParaRPr>
              </a:p>
              <a:p>
                <a:pPr lvl="2"/>
                <a:r>
                  <a:rPr lang="en-US">
                    <a:solidFill>
                      <a:schemeClr val="tx1"/>
                    </a:solidFill>
                  </a:rPr>
                  <a:t>Áp dụng thuật toán 1 ta có (</a:t>
                </a:r>
                <a:r>
                  <a:rPr lang="en-US">
                    <a:solidFill>
                      <a:schemeClr val="tx1"/>
                    </a:solidFill>
                    <a:sym typeface="Symbol" panose="05050102010706020507" pitchFamily="18" charset="2"/>
                  </a:rPr>
                  <a:t>, c</a:t>
                </a:r>
                <a:r>
                  <a:rPr lang="en-US">
                    <a:solidFill>
                      <a:schemeClr val="tx1"/>
                    </a:solidFill>
                  </a:rPr>
                  <a:t>) = </a:t>
                </a:r>
                <a:r>
                  <a:rPr lang="en-US">
                    <a:solidFill>
                      <a:schemeClr val="tx1"/>
                    </a:solidFill>
                    <a:sym typeface="Symbol" panose="05050102010706020507" pitchFamily="18" charset="2"/>
                  </a:rPr>
                  <a:t>(0, (0, 13, 144, 56</a:t>
                </a:r>
                <a:r>
                  <a:rPr lang="en-US" smtClean="0">
                    <a:solidFill>
                      <a:schemeClr val="tx1"/>
                    </a:solidFill>
                    <a:sym typeface="Symbol" panose="05050102010706020507" pitchFamily="18" charset="2"/>
                  </a:rPr>
                  <a:t>))</a:t>
                </a:r>
              </a:p>
              <a:p>
                <a:pPr lvl="2"/>
                <a:r>
                  <a:rPr lang="en-US" smtClean="0">
                    <a:solidFill>
                      <a:schemeClr val="tx1"/>
                    </a:solidFill>
                  </a:rPr>
                  <a:t>Vì </a:t>
                </a:r>
                <a:r>
                  <a:rPr lang="en-US">
                    <a:solidFill>
                      <a:schemeClr val="tx1"/>
                    </a:solidFill>
                  </a:rPr>
                  <a:t>c &lt; p =&gt; Return (0, 13, 144, 56)</a:t>
                </a:r>
                <a:endParaRPr lang="en-US">
                  <a:solidFill>
                    <a:schemeClr val="tx1"/>
                  </a:solidFill>
                  <a:sym typeface="Symbol" panose="05050102010706020507" pitchFamily="18" charset="2"/>
                </a:endParaRPr>
              </a:p>
              <a:p>
                <a:pPr lvl="2"/>
                <a:endParaRPr lang="en-US">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285751" y="1086667"/>
                <a:ext cx="11749232" cy="5351078"/>
              </a:xfrm>
              <a:blipFill>
                <a:blip r:embed="rId3"/>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a:solidFill>
                  <a:schemeClr val="tx1"/>
                </a:solidFill>
              </a:rPr>
              <a:t>Phép tính cộng và trừ</a:t>
            </a:r>
            <a:endParaRPr lang="en-US"/>
          </a:p>
        </p:txBody>
      </p:sp>
    </p:spTree>
    <p:extLst>
      <p:ext uri="{BB962C8B-B14F-4D97-AF65-F5344CB8AC3E}">
        <p14:creationId xmlns:p14="http://schemas.microsoft.com/office/powerpoint/2010/main" val="42329076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185739" y="1086667"/>
                <a:ext cx="11849244" cy="5351078"/>
              </a:xfrm>
            </p:spPr>
            <p:txBody>
              <a:bodyPr/>
              <a:lstStyle/>
              <a:p>
                <a:r>
                  <a:rPr lang="en-US" b="1">
                    <a:solidFill>
                      <a:schemeClr val="tx1"/>
                    </a:solidFill>
                  </a:rPr>
                  <a:t>Bài tập: </a:t>
                </a:r>
                <a:endParaRPr lang="en-US" b="1" smtClean="0">
                  <a:solidFill>
                    <a:schemeClr val="tx1"/>
                  </a:solidFill>
                </a:endParaRPr>
              </a:p>
              <a:p>
                <a:pPr lvl="1"/>
                <a:r>
                  <a:rPr lang="en-US">
                    <a:solidFill>
                      <a:schemeClr val="tx1"/>
                    </a:solidFill>
                  </a:rPr>
                  <a:t>Cho p = 2.147.483.647, W = 8; ta có </a:t>
                </a:r>
                <a14:m>
                  <m:oMath xmlns:m="http://schemas.openxmlformats.org/officeDocument/2006/math">
                    <m:r>
                      <m:rPr>
                        <m:sty m:val="p"/>
                      </m:rPr>
                      <a:rPr lang="en-US">
                        <a:solidFill>
                          <a:schemeClr val="tx1"/>
                        </a:solidFill>
                        <a:latin typeface="Cambria Math" panose="02040503050406030204" pitchFamily="18" charset="0"/>
                      </a:rPr>
                      <m:t>m</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𝑙𝑜𝑔</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𝑝</m:t>
                        </m:r>
                      </m:e>
                    </m:d>
                  </m:oMath>
                </a14:m>
                <a:r>
                  <a:rPr lang="en-US">
                    <a:solidFill>
                      <a:schemeClr val="tx1"/>
                    </a:solidFill>
                  </a:rPr>
                  <a:t> = 31; </a:t>
                </a:r>
                <a14:m>
                  <m:oMath xmlns:m="http://schemas.openxmlformats.org/officeDocument/2006/math">
                    <m:r>
                      <m:rPr>
                        <m:sty m:val="p"/>
                      </m:rPr>
                      <a:rPr lang="en-US">
                        <a:solidFill>
                          <a:schemeClr val="tx1"/>
                        </a:solidFill>
                        <a:latin typeface="Cambria Math" panose="02040503050406030204" pitchFamily="18" charset="0"/>
                      </a:rPr>
                      <m:t>t</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𝑊</m:t>
                        </m:r>
                      </m:e>
                    </m:d>
                    <m:r>
                      <a:rPr lang="en-US" i="1">
                        <a:solidFill>
                          <a:schemeClr val="tx1"/>
                        </a:solidFill>
                        <a:latin typeface="Cambria Math" panose="02040503050406030204" pitchFamily="18" charset="0"/>
                      </a:rPr>
                      <m:t>=4</m:t>
                    </m:r>
                  </m:oMath>
                </a14:m>
                <a:endParaRPr lang="en-US">
                  <a:solidFill>
                    <a:schemeClr val="tx1"/>
                  </a:solidFill>
                </a:endParaRPr>
              </a:p>
              <a:p>
                <a:pPr lvl="1"/>
                <a:r>
                  <a:rPr lang="en-US">
                    <a:solidFill>
                      <a:schemeClr val="tx1"/>
                    </a:solidFill>
                  </a:rPr>
                  <a:t>a = </a:t>
                </a:r>
                <a:r>
                  <a:rPr lang="en-US" smtClean="0">
                    <a:solidFill>
                      <a:schemeClr val="tx1"/>
                    </a:solidFill>
                  </a:rPr>
                  <a:t>(157, 0, </a:t>
                </a:r>
                <a:r>
                  <a:rPr lang="en-US">
                    <a:solidFill>
                      <a:schemeClr val="tx1"/>
                    </a:solidFill>
                  </a:rPr>
                  <a:t>173, </a:t>
                </a:r>
                <a:r>
                  <a:rPr lang="en-US" smtClean="0">
                    <a:solidFill>
                      <a:schemeClr val="tx1"/>
                    </a:solidFill>
                  </a:rPr>
                  <a:t>23); </a:t>
                </a:r>
                <a:r>
                  <a:rPr lang="en-US">
                    <a:solidFill>
                      <a:schemeClr val="tx1"/>
                    </a:solidFill>
                  </a:rPr>
                  <a:t>b = </a:t>
                </a:r>
                <a:r>
                  <a:rPr lang="en-US" smtClean="0">
                    <a:solidFill>
                      <a:schemeClr val="tx1"/>
                    </a:solidFill>
                  </a:rPr>
                  <a:t>(169, </a:t>
                </a:r>
                <a:r>
                  <a:rPr lang="en-US">
                    <a:solidFill>
                      <a:schemeClr val="tx1"/>
                    </a:solidFill>
                  </a:rPr>
                  <a:t>1, </a:t>
                </a:r>
                <a:r>
                  <a:rPr lang="en-US" smtClean="0">
                    <a:solidFill>
                      <a:schemeClr val="tx1"/>
                    </a:solidFill>
                  </a:rPr>
                  <a:t>0, </a:t>
                </a:r>
                <a:r>
                  <a:rPr lang="en-US">
                    <a:solidFill>
                      <a:schemeClr val="tx1"/>
                    </a:solidFill>
                  </a:rPr>
                  <a:t>64). </a:t>
                </a:r>
              </a:p>
              <a:p>
                <a:pPr lvl="1"/>
                <a:r>
                  <a:rPr lang="en-US">
                    <a:solidFill>
                      <a:schemeClr val="tx1"/>
                    </a:solidFill>
                  </a:rPr>
                  <a:t>Áp dụng thuật toán </a:t>
                </a:r>
                <a:r>
                  <a:rPr lang="en-US" smtClean="0">
                    <a:solidFill>
                      <a:schemeClr val="tx1"/>
                    </a:solidFill>
                  </a:rPr>
                  <a:t>3 </a:t>
                </a:r>
                <a:r>
                  <a:rPr lang="en-US">
                    <a:solidFill>
                      <a:schemeClr val="tx1"/>
                    </a:solidFill>
                  </a:rPr>
                  <a:t>tìm c = </a:t>
                </a:r>
                <a:r>
                  <a:rPr lang="en-US">
                    <a:solidFill>
                      <a:schemeClr val="tx1"/>
                    </a:solidFill>
                    <a:sym typeface="Symbol" panose="05050102010706020507" pitchFamily="18" charset="2"/>
                  </a:rPr>
                  <a:t>a </a:t>
                </a:r>
                <a:r>
                  <a:rPr lang="en-US" smtClean="0">
                    <a:solidFill>
                      <a:schemeClr val="tx1"/>
                    </a:solidFill>
                    <a:sym typeface="Symbol" panose="05050102010706020507" pitchFamily="18" charset="2"/>
                  </a:rPr>
                  <a:t>+ b </a:t>
                </a:r>
                <a:r>
                  <a:rPr lang="en-US">
                    <a:solidFill>
                      <a:schemeClr val="tx1"/>
                    </a:solidFill>
                    <a:sym typeface="Symbol" panose="05050102010706020507" pitchFamily="18" charset="2"/>
                  </a:rPr>
                  <a:t>mod </a:t>
                </a:r>
                <a14:m>
                  <m:oMath xmlns:m="http://schemas.openxmlformats.org/officeDocument/2006/math">
                    <m:r>
                      <a:rPr lang="en-US" i="1">
                        <a:solidFill>
                          <a:schemeClr val="tx1"/>
                        </a:solidFill>
                        <a:latin typeface="Cambria Math" panose="02040503050406030204" pitchFamily="18" charset="0"/>
                        <a:sym typeface="Symbol" panose="05050102010706020507" pitchFamily="18" charset="2"/>
                      </a:rPr>
                      <m:t>𝑝</m:t>
                    </m:r>
                  </m:oMath>
                </a14:m>
                <a:endParaRPr lang="en-US" b="1">
                  <a:solidFill>
                    <a:schemeClr val="tx1"/>
                  </a:solidFill>
                </a:endParaRPr>
              </a:p>
              <a:p>
                <a:endParaRPr lang="en-US"/>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185739" y="1086667"/>
                <a:ext cx="11849244" cy="5351078"/>
              </a:xfrm>
              <a:blipFill>
                <a:blip r:embed="rId2"/>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smtClean="0">
                <a:solidFill>
                  <a:schemeClr val="tx1"/>
                </a:solidFill>
              </a:rPr>
              <a:t> Phép </a:t>
            </a:r>
            <a:r>
              <a:rPr lang="en-US" altLang="zh-CN">
                <a:solidFill>
                  <a:schemeClr val="tx1"/>
                </a:solidFill>
              </a:rPr>
              <a:t>tính cộng và trừ</a:t>
            </a:r>
            <a:endParaRPr lang="en-US"/>
          </a:p>
        </p:txBody>
      </p:sp>
    </p:spTree>
    <p:extLst>
      <p:ext uri="{BB962C8B-B14F-4D97-AF65-F5344CB8AC3E}">
        <p14:creationId xmlns:p14="http://schemas.microsoft.com/office/powerpoint/2010/main" val="2920342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032" y="742306"/>
            <a:ext cx="12034982" cy="5826935"/>
          </a:xfrm>
        </p:spPr>
        <p:txBody>
          <a:bodyPr/>
          <a:lstStyle/>
          <a:p>
            <a:r>
              <a:rPr lang="en-US">
                <a:solidFill>
                  <a:schemeClr val="tx1"/>
                </a:solidFill>
              </a:rPr>
              <a:t>a = (157, 0, 173, 23); b = (169, 1, 0, 64</a:t>
            </a:r>
            <a:r>
              <a:rPr lang="en-US" smtClean="0">
                <a:solidFill>
                  <a:schemeClr val="tx1"/>
                </a:solidFill>
              </a:rPr>
              <a:t>)</a:t>
            </a:r>
          </a:p>
          <a:p>
            <a:pPr lvl="1"/>
            <a:r>
              <a:rPr lang="en-US" smtClean="0">
                <a:solidFill>
                  <a:schemeClr val="tx1"/>
                </a:solidFill>
              </a:rPr>
              <a:t>Áp dụng tt 1 tìm </a:t>
            </a:r>
            <a:r>
              <a:rPr lang="en-US">
                <a:solidFill>
                  <a:schemeClr val="tx1"/>
                </a:solidFill>
                <a:sym typeface="Symbol" panose="05050102010706020507" pitchFamily="18" charset="2"/>
              </a:rPr>
              <a:t>(, c</a:t>
            </a:r>
            <a:r>
              <a:rPr lang="en-US" smtClean="0">
                <a:solidFill>
                  <a:schemeClr val="tx1"/>
                </a:solidFill>
                <a:sym typeface="Symbol" panose="05050102010706020507" pitchFamily="18" charset="2"/>
              </a:rPr>
              <a:t>):</a:t>
            </a:r>
          </a:p>
          <a:p>
            <a:pPr lvl="2"/>
            <a:r>
              <a:rPr lang="en-US" smtClean="0">
                <a:solidFill>
                  <a:schemeClr val="tx1"/>
                </a:solidFill>
              </a:rPr>
              <a:t>(</a:t>
            </a:r>
            <a:r>
              <a:rPr lang="en-US">
                <a:solidFill>
                  <a:schemeClr val="tx1"/>
                </a:solidFill>
                <a:sym typeface="Symbol" panose="05050102010706020507" pitchFamily="18" charset="2"/>
              </a:rPr>
              <a:t>, C[0])   A[0] + B[0</a:t>
            </a:r>
            <a:r>
              <a:rPr lang="en-US" smtClean="0">
                <a:solidFill>
                  <a:schemeClr val="tx1"/>
                </a:solidFill>
                <a:sym typeface="Symbol" panose="05050102010706020507" pitchFamily="18" charset="2"/>
              </a:rPr>
              <a:t>] = 23 + 64 = </a:t>
            </a:r>
            <a:r>
              <a:rPr lang="en-US" smtClean="0">
                <a:solidFill>
                  <a:srgbClr val="FF0000"/>
                </a:solidFill>
                <a:sym typeface="Symbol" panose="05050102010706020507" pitchFamily="18" charset="2"/>
              </a:rPr>
              <a:t>87</a:t>
            </a:r>
            <a:r>
              <a:rPr lang="en-US" smtClean="0">
                <a:solidFill>
                  <a:schemeClr val="tx1"/>
                </a:solidFill>
                <a:sym typeface="Symbol" panose="05050102010706020507" pitchFamily="18" charset="2"/>
              </a:rPr>
              <a:t> mod 2</a:t>
            </a:r>
            <a:r>
              <a:rPr lang="en-US" baseline="30000" smtClean="0">
                <a:solidFill>
                  <a:schemeClr val="tx1"/>
                </a:solidFill>
                <a:sym typeface="Symbol" panose="05050102010706020507" pitchFamily="18" charset="2"/>
              </a:rPr>
              <a:t>8</a:t>
            </a:r>
            <a:r>
              <a:rPr lang="en-US" smtClean="0">
                <a:solidFill>
                  <a:schemeClr val="tx1"/>
                </a:solidFill>
                <a:sym typeface="Symbol" panose="05050102010706020507" pitchFamily="18" charset="2"/>
              </a:rPr>
              <a:t> = 87 ( gán  = 0)</a:t>
            </a:r>
          </a:p>
          <a:p>
            <a:pPr lvl="2"/>
            <a:r>
              <a:rPr lang="en-US">
                <a:solidFill>
                  <a:schemeClr val="tx1"/>
                </a:solidFill>
                <a:sym typeface="Symbol" panose="05050102010706020507" pitchFamily="18" charset="2"/>
              </a:rPr>
              <a:t>i</a:t>
            </a:r>
            <a:r>
              <a:rPr lang="en-US" smtClean="0">
                <a:solidFill>
                  <a:schemeClr val="tx1"/>
                </a:solidFill>
                <a:sym typeface="Symbol" panose="05050102010706020507" pitchFamily="18" charset="2"/>
              </a:rPr>
              <a:t> = 1: </a:t>
            </a:r>
            <a:r>
              <a:rPr lang="en-US">
                <a:solidFill>
                  <a:schemeClr val="tx1"/>
                </a:solidFill>
              </a:rPr>
              <a:t>(</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C[1])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B[1] + </a:t>
            </a:r>
            <a:r>
              <a:rPr lang="en-US">
                <a:sym typeface="Symbol" panose="05050102010706020507" pitchFamily="18" charset="2"/>
              </a:rPr>
              <a:t> </a:t>
            </a:r>
            <a:r>
              <a:rPr lang="en-US" smtClean="0">
                <a:solidFill>
                  <a:schemeClr val="tx1"/>
                </a:solidFill>
                <a:sym typeface="Symbol" panose="05050102010706020507" pitchFamily="18" charset="2"/>
              </a:rPr>
              <a:t>= 173 + 0 + 0 mod 2</a:t>
            </a:r>
            <a:r>
              <a:rPr lang="en-US" baseline="30000" smtClean="0">
                <a:solidFill>
                  <a:schemeClr val="tx1"/>
                </a:solidFill>
                <a:sym typeface="Symbol" panose="05050102010706020507" pitchFamily="18" charset="2"/>
              </a:rPr>
              <a:t>8</a:t>
            </a:r>
            <a:r>
              <a:rPr lang="en-US" smtClean="0">
                <a:solidFill>
                  <a:schemeClr val="tx1"/>
                </a:solidFill>
                <a:sym typeface="Symbol" panose="05050102010706020507" pitchFamily="18" charset="2"/>
              </a:rPr>
              <a:t> = </a:t>
            </a:r>
            <a:r>
              <a:rPr lang="en-US" smtClean="0">
                <a:solidFill>
                  <a:srgbClr val="FF0000"/>
                </a:solidFill>
                <a:sym typeface="Symbol" panose="05050102010706020507" pitchFamily="18" charset="2"/>
              </a:rPr>
              <a:t>173</a:t>
            </a:r>
            <a:r>
              <a:rPr lang="en-US" smtClean="0">
                <a:solidFill>
                  <a:schemeClr val="tx1"/>
                </a:solidFill>
                <a:sym typeface="Symbol" panose="05050102010706020507" pitchFamily="18" charset="2"/>
              </a:rPr>
              <a:t> (gán </a:t>
            </a:r>
            <a:r>
              <a:rPr lang="en-US">
                <a:solidFill>
                  <a:schemeClr val="tx1"/>
                </a:solidFill>
                <a:sym typeface="Symbol" panose="05050102010706020507" pitchFamily="18" charset="2"/>
              </a:rPr>
              <a:t> = </a:t>
            </a:r>
            <a:r>
              <a:rPr lang="en-US" smtClean="0">
                <a:solidFill>
                  <a:schemeClr val="tx1"/>
                </a:solidFill>
                <a:sym typeface="Symbol" panose="05050102010706020507" pitchFamily="18" charset="2"/>
              </a:rPr>
              <a:t>0)</a:t>
            </a:r>
          </a:p>
          <a:p>
            <a:pPr lvl="2"/>
            <a:r>
              <a:rPr lang="en-US" smtClean="0">
                <a:solidFill>
                  <a:schemeClr val="tx1"/>
                </a:solidFill>
                <a:sym typeface="Symbol" panose="05050102010706020507" pitchFamily="18" charset="2"/>
              </a:rPr>
              <a:t>i = 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C[2])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B[2</a:t>
            </a:r>
            <a:r>
              <a:rPr lang="en-US">
                <a:solidFill>
                  <a:schemeClr val="tx1"/>
                </a:solidFill>
                <a:sym typeface="Symbol" panose="05050102010706020507" pitchFamily="18" charset="2"/>
              </a:rPr>
              <a:t>] + </a:t>
            </a:r>
            <a:r>
              <a:rPr lang="en-US">
                <a:sym typeface="Symbol" panose="05050102010706020507" pitchFamily="18" charset="2"/>
              </a:rPr>
              <a:t></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 + 1 + 0 </a:t>
            </a:r>
            <a:r>
              <a:rPr lang="en-US">
                <a:solidFill>
                  <a:schemeClr val="tx1"/>
                </a:solidFill>
                <a:sym typeface="Symbol" panose="05050102010706020507" pitchFamily="18" charset="2"/>
              </a:rPr>
              <a:t>mod 2</a:t>
            </a:r>
            <a:r>
              <a:rPr lang="en-US" baseline="30000">
                <a:solidFill>
                  <a:schemeClr val="tx1"/>
                </a:solidFill>
                <a:sym typeface="Symbol" panose="05050102010706020507" pitchFamily="18" charset="2"/>
              </a:rPr>
              <a:t>8</a:t>
            </a:r>
            <a:r>
              <a:rPr lang="en-US">
                <a:solidFill>
                  <a:schemeClr val="tx1"/>
                </a:solidFill>
                <a:sym typeface="Symbol" panose="05050102010706020507" pitchFamily="18" charset="2"/>
              </a:rPr>
              <a:t> = </a:t>
            </a:r>
            <a:r>
              <a:rPr lang="en-US" smtClean="0">
                <a:solidFill>
                  <a:srgbClr val="FF0000"/>
                </a:solidFill>
                <a:sym typeface="Symbol" panose="05050102010706020507" pitchFamily="18" charset="2"/>
              </a:rPr>
              <a:t>1</a:t>
            </a:r>
            <a:r>
              <a:rPr lang="en-US" smtClean="0">
                <a:solidFill>
                  <a:schemeClr val="tx1"/>
                </a:solidFill>
                <a:sym typeface="Symbol" panose="05050102010706020507" pitchFamily="18" charset="2"/>
              </a:rPr>
              <a:t> (gán </a:t>
            </a:r>
            <a:r>
              <a:rPr lang="en-US">
                <a:solidFill>
                  <a:schemeClr val="tx1"/>
                </a:solidFill>
                <a:sym typeface="Symbol" panose="05050102010706020507" pitchFamily="18" charset="2"/>
              </a:rPr>
              <a:t> = </a:t>
            </a:r>
            <a:r>
              <a:rPr lang="en-US" smtClean="0">
                <a:solidFill>
                  <a:schemeClr val="tx1"/>
                </a:solidFill>
                <a:sym typeface="Symbol" panose="05050102010706020507" pitchFamily="18" charset="2"/>
              </a:rPr>
              <a:t>0)</a:t>
            </a:r>
          </a:p>
          <a:p>
            <a:pPr lvl="2"/>
            <a:r>
              <a:rPr lang="en-US" smtClean="0">
                <a:solidFill>
                  <a:schemeClr val="tx1"/>
                </a:solidFill>
                <a:sym typeface="Symbol" panose="05050102010706020507" pitchFamily="18" charset="2"/>
              </a:rPr>
              <a:t>i = 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B[3] </a:t>
            </a:r>
            <a:r>
              <a:rPr lang="en-US">
                <a:solidFill>
                  <a:schemeClr val="tx1"/>
                </a:solidFill>
                <a:sym typeface="Symbol" panose="05050102010706020507" pitchFamily="18" charset="2"/>
              </a:rPr>
              <a:t>+ </a:t>
            </a:r>
            <a:r>
              <a:rPr lang="en-US">
                <a:sym typeface="Symbol" panose="05050102010706020507" pitchFamily="18" charset="2"/>
              </a:rPr>
              <a:t> </a:t>
            </a:r>
            <a:r>
              <a:rPr lang="en-US" smtClean="0">
                <a:sym typeface="Symbol" panose="05050102010706020507" pitchFamily="18" charset="2"/>
              </a:rPr>
              <a:t> </a:t>
            </a:r>
            <a:r>
              <a:rPr lang="en-US" smtClean="0">
                <a:solidFill>
                  <a:schemeClr val="tx1"/>
                </a:solidFill>
                <a:sym typeface="Symbol" panose="05050102010706020507" pitchFamily="18" charset="2"/>
              </a:rPr>
              <a:t>= 157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169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mod 2</a:t>
            </a:r>
            <a:r>
              <a:rPr lang="en-US" baseline="30000">
                <a:solidFill>
                  <a:schemeClr val="tx1"/>
                </a:solidFill>
                <a:sym typeface="Symbol" panose="05050102010706020507" pitchFamily="18" charset="2"/>
              </a:rPr>
              <a:t>8</a:t>
            </a:r>
            <a:r>
              <a:rPr lang="en-US">
                <a:solidFill>
                  <a:schemeClr val="tx1"/>
                </a:solidFill>
                <a:sym typeface="Symbol" panose="05050102010706020507" pitchFamily="18" charset="2"/>
              </a:rPr>
              <a:t> = </a:t>
            </a:r>
            <a:r>
              <a:rPr lang="en-US" smtClean="0">
                <a:solidFill>
                  <a:srgbClr val="FF0000"/>
                </a:solidFill>
                <a:sym typeface="Symbol" panose="05050102010706020507" pitchFamily="18" charset="2"/>
              </a:rPr>
              <a:t>326 </a:t>
            </a:r>
            <a:r>
              <a:rPr lang="en-US">
                <a:solidFill>
                  <a:schemeClr val="tx1"/>
                </a:solidFill>
                <a:sym typeface="Symbol" panose="05050102010706020507" pitchFamily="18" charset="2"/>
              </a:rPr>
              <a:t>mod </a:t>
            </a:r>
            <a:r>
              <a:rPr lang="en-US" smtClean="0">
                <a:solidFill>
                  <a:schemeClr val="tx1"/>
                </a:solidFill>
                <a:sym typeface="Symbol" panose="05050102010706020507" pitchFamily="18" charset="2"/>
              </a:rPr>
              <a:t>2</a:t>
            </a:r>
            <a:r>
              <a:rPr lang="en-US" baseline="30000" smtClean="0">
                <a:solidFill>
                  <a:schemeClr val="tx1"/>
                </a:solidFill>
                <a:sym typeface="Symbol" panose="05050102010706020507" pitchFamily="18" charset="2"/>
              </a:rPr>
              <a:t>8</a:t>
            </a:r>
            <a:r>
              <a:rPr lang="en-US" smtClean="0">
                <a:solidFill>
                  <a:schemeClr val="tx1"/>
                </a:solidFill>
                <a:sym typeface="Symbol" panose="05050102010706020507" pitchFamily="18" charset="2"/>
              </a:rPr>
              <a:t> = 70 (gán </a:t>
            </a:r>
            <a:r>
              <a:rPr lang="en-US">
                <a:solidFill>
                  <a:schemeClr val="tx1"/>
                </a:solidFill>
                <a:sym typeface="Symbol" panose="05050102010706020507" pitchFamily="18" charset="2"/>
              </a:rPr>
              <a:t> = </a:t>
            </a:r>
            <a:r>
              <a:rPr lang="en-US" smtClean="0">
                <a:solidFill>
                  <a:schemeClr val="tx1"/>
                </a:solidFill>
                <a:sym typeface="Symbol" panose="05050102010706020507" pitchFamily="18" charset="2"/>
              </a:rPr>
              <a:t>1)</a:t>
            </a:r>
          </a:p>
          <a:p>
            <a:pPr lvl="2"/>
            <a:r>
              <a:rPr lang="en-US">
                <a:solidFill>
                  <a:schemeClr val="tx1"/>
                </a:solidFill>
                <a:sym typeface="Symbol" panose="05050102010706020507" pitchFamily="18" charset="2"/>
              </a:rPr>
              <a:t>Vậy (, c</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 (1, </a:t>
            </a:r>
            <a:r>
              <a:rPr lang="en-US" smtClean="0">
                <a:solidFill>
                  <a:schemeClr val="tx1"/>
                </a:solidFill>
                <a:sym typeface="Symbol" panose="05050102010706020507" pitchFamily="18" charset="2"/>
              </a:rPr>
              <a:t>(70, 1, 173, 87))</a:t>
            </a:r>
          </a:p>
          <a:p>
            <a:pPr lvl="1"/>
            <a:r>
              <a:rPr lang="en-US" smtClean="0">
                <a:solidFill>
                  <a:schemeClr val="tx1"/>
                </a:solidFill>
                <a:sym typeface="Symbol" panose="05050102010706020507" pitchFamily="18" charset="2"/>
              </a:rPr>
              <a:t>Ta có  = 1</a:t>
            </a:r>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endParaRPr>
          </a:p>
        </p:txBody>
      </p:sp>
      <p:sp>
        <p:nvSpPr>
          <p:cNvPr id="3" name="Title 2"/>
          <p:cNvSpPr>
            <a:spLocks noGrp="1"/>
          </p:cNvSpPr>
          <p:nvPr>
            <p:ph type="title"/>
          </p:nvPr>
        </p:nvSpPr>
        <p:spPr/>
        <p:txBody>
          <a:bodyPr/>
          <a:lstStyle/>
          <a:p>
            <a:r>
              <a:rPr lang="en-US" altLang="zh-CN">
                <a:solidFill>
                  <a:schemeClr val="tx1"/>
                </a:solidFill>
              </a:rPr>
              <a:t>Phép tính cộng và trừ</a:t>
            </a:r>
            <a:endParaRPr lang="en-US"/>
          </a:p>
        </p:txBody>
      </p:sp>
    </p:spTree>
    <p:extLst>
      <p:ext uri="{BB962C8B-B14F-4D97-AF65-F5344CB8AC3E}">
        <p14:creationId xmlns:p14="http://schemas.microsoft.com/office/powerpoint/2010/main" val="1728406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1622" y="931284"/>
            <a:ext cx="11984182" cy="5791202"/>
          </a:xfrm>
        </p:spPr>
        <p:txBody>
          <a:bodyPr/>
          <a:lstStyle/>
          <a:p>
            <a:r>
              <a:rPr lang="en-US" sz="2800" smtClean="0">
                <a:solidFill>
                  <a:schemeClr val="tx1"/>
                </a:solidFill>
                <a:sym typeface="Symbol" panose="05050102010706020507" pitchFamily="18" charset="2"/>
              </a:rPr>
              <a:t>Ta có p = </a:t>
            </a:r>
            <a:r>
              <a:rPr lang="en-US" sz="2800" smtClean="0">
                <a:solidFill>
                  <a:schemeClr val="tx1"/>
                </a:solidFill>
              </a:rPr>
              <a:t>2.147.483.647 được biểu diễn dưới dạng mảng (127, 255, 255, 255)</a:t>
            </a:r>
            <a:endParaRPr lang="en-US" sz="2800">
              <a:solidFill>
                <a:schemeClr val="tx1"/>
              </a:solidFill>
              <a:sym typeface="Symbol" panose="05050102010706020507" pitchFamily="18" charset="2"/>
            </a:endParaRPr>
          </a:p>
          <a:p>
            <a:r>
              <a:rPr lang="en-US" sz="2800" smtClean="0">
                <a:solidFill>
                  <a:schemeClr val="tx1"/>
                </a:solidFill>
                <a:sym typeface="Symbol" panose="05050102010706020507" pitchFamily="18" charset="2"/>
              </a:rPr>
              <a:t>Áp dụng tt2 tính c – p mod 2</a:t>
            </a:r>
            <a:r>
              <a:rPr lang="en-US" sz="2800" baseline="30000" smtClean="0">
                <a:solidFill>
                  <a:schemeClr val="tx1"/>
                </a:solidFill>
                <a:sym typeface="Symbol" panose="05050102010706020507" pitchFamily="18" charset="2"/>
              </a:rPr>
              <a:t>32      </a:t>
            </a:r>
            <a:r>
              <a:rPr lang="en-US" sz="2800" smtClean="0">
                <a:solidFill>
                  <a:schemeClr val="tx1"/>
                </a:solidFill>
                <a:sym typeface="Symbol" panose="05050102010706020507" pitchFamily="18" charset="2"/>
              </a:rPr>
              <a:t>(với c = (70</a:t>
            </a:r>
            <a:r>
              <a:rPr lang="en-US" sz="2800">
                <a:solidFill>
                  <a:schemeClr val="tx1"/>
                </a:solidFill>
                <a:sym typeface="Symbol" panose="05050102010706020507" pitchFamily="18" charset="2"/>
              </a:rPr>
              <a:t>, 1, 173, </a:t>
            </a:r>
            <a:r>
              <a:rPr lang="en-US" sz="2800" smtClean="0">
                <a:solidFill>
                  <a:schemeClr val="tx1"/>
                </a:solidFill>
                <a:sym typeface="Symbol" panose="05050102010706020507" pitchFamily="18" charset="2"/>
              </a:rPr>
              <a:t>87))</a:t>
            </a:r>
            <a:endParaRPr lang="en-US" sz="2800" baseline="30000" smtClean="0">
              <a:solidFill>
                <a:schemeClr val="tx1"/>
              </a:solidFill>
              <a:sym typeface="Symbol" panose="05050102010706020507" pitchFamily="18" charset="2"/>
            </a:endParaRPr>
          </a:p>
          <a:p>
            <a:pPr lvl="1"/>
            <a:r>
              <a:rPr lang="en-US" sz="2500">
                <a:solidFill>
                  <a:schemeClr val="tx1"/>
                </a:solidFill>
              </a:rPr>
              <a:t>(</a:t>
            </a:r>
            <a:r>
              <a:rPr lang="en-US" sz="2500">
                <a:solidFill>
                  <a:schemeClr val="tx1"/>
                </a:solidFill>
                <a:sym typeface="Symbol" panose="05050102010706020507" pitchFamily="18" charset="2"/>
              </a:rPr>
              <a:t>, C[0])   </a:t>
            </a:r>
            <a:r>
              <a:rPr lang="en-US" sz="2500" smtClean="0">
                <a:solidFill>
                  <a:schemeClr val="tx1"/>
                </a:solidFill>
                <a:sym typeface="Symbol" panose="05050102010706020507" pitchFamily="18" charset="2"/>
              </a:rPr>
              <a:t>c[0</a:t>
            </a:r>
            <a:r>
              <a:rPr lang="en-US" sz="2500">
                <a:solidFill>
                  <a:schemeClr val="tx1"/>
                </a:solidFill>
                <a:sym typeface="Symbol" panose="05050102010706020507" pitchFamily="18" charset="2"/>
              </a:rPr>
              <a:t>] - </a:t>
            </a:r>
            <a:r>
              <a:rPr lang="en-US" sz="2500" smtClean="0">
                <a:solidFill>
                  <a:schemeClr val="tx1"/>
                </a:solidFill>
                <a:sym typeface="Symbol" panose="05050102010706020507" pitchFamily="18" charset="2"/>
              </a:rPr>
              <a:t>p[0</a:t>
            </a:r>
            <a:r>
              <a:rPr lang="en-US" sz="2500">
                <a:solidFill>
                  <a:schemeClr val="tx1"/>
                </a:solidFill>
                <a:sym typeface="Symbol" panose="05050102010706020507" pitchFamily="18" charset="2"/>
              </a:rPr>
              <a:t>] = </a:t>
            </a:r>
            <a:r>
              <a:rPr lang="en-US" sz="2500" smtClean="0">
                <a:solidFill>
                  <a:schemeClr val="tx1"/>
                </a:solidFill>
                <a:sym typeface="Symbol" panose="05050102010706020507" pitchFamily="18" charset="2"/>
              </a:rPr>
              <a:t>87 </a:t>
            </a:r>
            <a:r>
              <a:rPr lang="en-US" sz="2500">
                <a:solidFill>
                  <a:schemeClr val="tx1"/>
                </a:solidFill>
                <a:sym typeface="Symbol" panose="05050102010706020507" pitchFamily="18" charset="2"/>
              </a:rPr>
              <a:t>- </a:t>
            </a:r>
            <a:r>
              <a:rPr lang="en-US" sz="2500" smtClean="0">
                <a:solidFill>
                  <a:schemeClr val="tx1"/>
                </a:solidFill>
                <a:sym typeface="Symbol" panose="05050102010706020507" pitchFamily="18" charset="2"/>
              </a:rPr>
              <a:t>255 </a:t>
            </a:r>
            <a:r>
              <a:rPr lang="en-US" sz="2500">
                <a:solidFill>
                  <a:schemeClr val="tx1"/>
                </a:solidFill>
                <a:sym typeface="Symbol" panose="05050102010706020507" pitchFamily="18" charset="2"/>
              </a:rPr>
              <a:t>= </a:t>
            </a:r>
            <a:r>
              <a:rPr lang="en-US" sz="2500" smtClean="0">
                <a:solidFill>
                  <a:srgbClr val="FF0000"/>
                </a:solidFill>
                <a:sym typeface="Symbol" panose="05050102010706020507" pitchFamily="18" charset="2"/>
              </a:rPr>
              <a:t>- 168</a:t>
            </a:r>
            <a:r>
              <a:rPr lang="en-US" sz="2500" smtClean="0">
                <a:solidFill>
                  <a:schemeClr val="tx1"/>
                </a:solidFill>
                <a:sym typeface="Symbol" panose="05050102010706020507" pitchFamily="18" charset="2"/>
              </a:rPr>
              <a:t> </a:t>
            </a:r>
            <a:r>
              <a:rPr lang="en-US" sz="2500">
                <a:solidFill>
                  <a:schemeClr val="tx1"/>
                </a:solidFill>
                <a:sym typeface="Symbol" panose="05050102010706020507" pitchFamily="18" charset="2"/>
              </a:rPr>
              <a:t>mod 2</a:t>
            </a:r>
            <a:r>
              <a:rPr lang="en-US" sz="2500" baseline="30000">
                <a:solidFill>
                  <a:schemeClr val="tx1"/>
                </a:solidFill>
                <a:sym typeface="Symbol" panose="05050102010706020507" pitchFamily="18" charset="2"/>
              </a:rPr>
              <a:t>8</a:t>
            </a:r>
            <a:r>
              <a:rPr lang="en-US" sz="2500">
                <a:solidFill>
                  <a:schemeClr val="tx1"/>
                </a:solidFill>
                <a:sym typeface="Symbol" panose="05050102010706020507" pitchFamily="18" charset="2"/>
              </a:rPr>
              <a:t> </a:t>
            </a:r>
            <a:r>
              <a:rPr lang="en-US" sz="2500" smtClean="0">
                <a:solidFill>
                  <a:schemeClr val="tx1"/>
                </a:solidFill>
                <a:sym typeface="Symbol" panose="05050102010706020507" pitchFamily="18" charset="2"/>
              </a:rPr>
              <a:t>= 88 ( </a:t>
            </a:r>
            <a:r>
              <a:rPr lang="en-US" sz="2500">
                <a:solidFill>
                  <a:schemeClr val="tx1"/>
                </a:solidFill>
                <a:sym typeface="Symbol" panose="05050102010706020507" pitchFamily="18" charset="2"/>
              </a:rPr>
              <a:t>gán  = </a:t>
            </a:r>
            <a:r>
              <a:rPr lang="en-US" sz="2500" smtClean="0">
                <a:solidFill>
                  <a:schemeClr val="tx1"/>
                </a:solidFill>
                <a:sym typeface="Symbol" panose="05050102010706020507" pitchFamily="18" charset="2"/>
              </a:rPr>
              <a:t>1)</a:t>
            </a:r>
            <a:endParaRPr lang="en-US" sz="2500">
              <a:solidFill>
                <a:schemeClr val="tx1"/>
              </a:solidFill>
              <a:sym typeface="Symbol" panose="05050102010706020507" pitchFamily="18" charset="2"/>
            </a:endParaRPr>
          </a:p>
          <a:p>
            <a:pPr lvl="1"/>
            <a:r>
              <a:rPr lang="en-US" sz="2500">
                <a:solidFill>
                  <a:schemeClr val="tx1"/>
                </a:solidFill>
                <a:sym typeface="Symbol" panose="05050102010706020507" pitchFamily="18" charset="2"/>
              </a:rPr>
              <a:t>i = 1: </a:t>
            </a:r>
            <a:r>
              <a:rPr lang="en-US" sz="2500">
                <a:solidFill>
                  <a:schemeClr val="tx1"/>
                </a:solidFill>
              </a:rPr>
              <a:t>(</a:t>
            </a:r>
            <a:r>
              <a:rPr lang="en-US" sz="2500">
                <a:solidFill>
                  <a:schemeClr val="tx1"/>
                </a:solidFill>
                <a:sym typeface="Symbol" panose="05050102010706020507" pitchFamily="18" charset="2"/>
              </a:rPr>
              <a:t>, C[1])   </a:t>
            </a:r>
            <a:r>
              <a:rPr lang="en-US" sz="2500" smtClean="0">
                <a:solidFill>
                  <a:schemeClr val="tx1"/>
                </a:solidFill>
                <a:sym typeface="Symbol" panose="05050102010706020507" pitchFamily="18" charset="2"/>
              </a:rPr>
              <a:t>c[1</a:t>
            </a:r>
            <a:r>
              <a:rPr lang="en-US" sz="2500">
                <a:solidFill>
                  <a:schemeClr val="tx1"/>
                </a:solidFill>
                <a:sym typeface="Symbol" panose="05050102010706020507" pitchFamily="18" charset="2"/>
              </a:rPr>
              <a:t>] - </a:t>
            </a:r>
            <a:r>
              <a:rPr lang="en-US" sz="2500" smtClean="0">
                <a:solidFill>
                  <a:schemeClr val="tx1"/>
                </a:solidFill>
                <a:sym typeface="Symbol" panose="05050102010706020507" pitchFamily="18" charset="2"/>
              </a:rPr>
              <a:t>p[1</a:t>
            </a:r>
            <a:r>
              <a:rPr lang="en-US" sz="2500">
                <a:solidFill>
                  <a:schemeClr val="tx1"/>
                </a:solidFill>
                <a:sym typeface="Symbol" panose="05050102010706020507" pitchFamily="18" charset="2"/>
              </a:rPr>
              <a:t>] -  </a:t>
            </a:r>
            <a:r>
              <a:rPr lang="en-US" sz="2500" smtClean="0">
                <a:solidFill>
                  <a:schemeClr val="tx1"/>
                </a:solidFill>
                <a:sym typeface="Symbol" panose="05050102010706020507" pitchFamily="18" charset="2"/>
              </a:rPr>
              <a:t>= </a:t>
            </a:r>
            <a:r>
              <a:rPr lang="en-US" sz="2500">
                <a:solidFill>
                  <a:schemeClr val="tx1"/>
                </a:solidFill>
                <a:sym typeface="Symbol" panose="05050102010706020507" pitchFamily="18" charset="2"/>
              </a:rPr>
              <a:t>173 - </a:t>
            </a:r>
            <a:r>
              <a:rPr lang="en-US" sz="2500" smtClean="0">
                <a:solidFill>
                  <a:schemeClr val="tx1"/>
                </a:solidFill>
                <a:sym typeface="Symbol" panose="05050102010706020507" pitchFamily="18" charset="2"/>
              </a:rPr>
              <a:t>255 </a:t>
            </a:r>
            <a:r>
              <a:rPr lang="en-US" sz="2500">
                <a:solidFill>
                  <a:schemeClr val="tx1"/>
                </a:solidFill>
                <a:sym typeface="Symbol" panose="05050102010706020507" pitchFamily="18" charset="2"/>
              </a:rPr>
              <a:t>- </a:t>
            </a:r>
            <a:r>
              <a:rPr lang="en-US" sz="2500" smtClean="0">
                <a:solidFill>
                  <a:schemeClr val="tx1"/>
                </a:solidFill>
                <a:sym typeface="Symbol" panose="05050102010706020507" pitchFamily="18" charset="2"/>
              </a:rPr>
              <a:t>1 </a:t>
            </a:r>
            <a:r>
              <a:rPr lang="en-US" sz="2500">
                <a:solidFill>
                  <a:schemeClr val="tx1"/>
                </a:solidFill>
                <a:sym typeface="Symbol" panose="05050102010706020507" pitchFamily="18" charset="2"/>
              </a:rPr>
              <a:t>mod 2</a:t>
            </a:r>
            <a:r>
              <a:rPr lang="en-US" sz="2500" baseline="30000">
                <a:solidFill>
                  <a:schemeClr val="tx1"/>
                </a:solidFill>
                <a:sym typeface="Symbol" panose="05050102010706020507" pitchFamily="18" charset="2"/>
              </a:rPr>
              <a:t>8</a:t>
            </a:r>
            <a:r>
              <a:rPr lang="en-US" sz="2500">
                <a:solidFill>
                  <a:schemeClr val="tx1"/>
                </a:solidFill>
                <a:sym typeface="Symbol" panose="05050102010706020507" pitchFamily="18" charset="2"/>
              </a:rPr>
              <a:t> = </a:t>
            </a:r>
            <a:r>
              <a:rPr lang="en-US" sz="2500" smtClean="0">
                <a:solidFill>
                  <a:srgbClr val="FF0000"/>
                </a:solidFill>
                <a:sym typeface="Symbol" panose="05050102010706020507" pitchFamily="18" charset="2"/>
              </a:rPr>
              <a:t>-83</a:t>
            </a:r>
            <a:r>
              <a:rPr lang="en-US" sz="2500" smtClean="0">
                <a:solidFill>
                  <a:schemeClr val="tx1"/>
                </a:solidFill>
                <a:sym typeface="Symbol" panose="05050102010706020507" pitchFamily="18" charset="2"/>
              </a:rPr>
              <a:t> </a:t>
            </a:r>
            <a:r>
              <a:rPr lang="en-US" sz="2500">
                <a:solidFill>
                  <a:schemeClr val="tx1"/>
                </a:solidFill>
                <a:sym typeface="Symbol" panose="05050102010706020507" pitchFamily="18" charset="2"/>
              </a:rPr>
              <a:t>mod 2</a:t>
            </a:r>
            <a:r>
              <a:rPr lang="en-US" sz="2500" baseline="30000">
                <a:solidFill>
                  <a:schemeClr val="tx1"/>
                </a:solidFill>
                <a:sym typeface="Symbol" panose="05050102010706020507" pitchFamily="18" charset="2"/>
              </a:rPr>
              <a:t>8</a:t>
            </a:r>
            <a:r>
              <a:rPr lang="en-US" sz="2500">
                <a:solidFill>
                  <a:schemeClr val="tx1"/>
                </a:solidFill>
                <a:sym typeface="Symbol" panose="05050102010706020507" pitchFamily="18" charset="2"/>
              </a:rPr>
              <a:t> = </a:t>
            </a:r>
            <a:r>
              <a:rPr lang="en-US" sz="2500" smtClean="0">
                <a:solidFill>
                  <a:schemeClr val="tx1"/>
                </a:solidFill>
                <a:sym typeface="Symbol" panose="05050102010706020507" pitchFamily="18" charset="2"/>
              </a:rPr>
              <a:t>173 </a:t>
            </a:r>
            <a:r>
              <a:rPr lang="en-US" sz="2500">
                <a:solidFill>
                  <a:schemeClr val="tx1"/>
                </a:solidFill>
                <a:sym typeface="Symbol" panose="05050102010706020507" pitchFamily="18" charset="2"/>
              </a:rPr>
              <a:t>(gán  = 1)</a:t>
            </a:r>
          </a:p>
          <a:p>
            <a:pPr lvl="1"/>
            <a:r>
              <a:rPr lang="en-US" sz="2500">
                <a:solidFill>
                  <a:schemeClr val="tx1"/>
                </a:solidFill>
                <a:sym typeface="Symbol" panose="05050102010706020507" pitchFamily="18" charset="2"/>
              </a:rPr>
              <a:t>i = 2: (, C[2])   </a:t>
            </a:r>
            <a:r>
              <a:rPr lang="en-US" sz="2500" smtClean="0">
                <a:solidFill>
                  <a:schemeClr val="tx1"/>
                </a:solidFill>
                <a:sym typeface="Symbol" panose="05050102010706020507" pitchFamily="18" charset="2"/>
              </a:rPr>
              <a:t>c[2</a:t>
            </a:r>
            <a:r>
              <a:rPr lang="en-US" sz="2500">
                <a:solidFill>
                  <a:schemeClr val="tx1"/>
                </a:solidFill>
                <a:sym typeface="Symbol" panose="05050102010706020507" pitchFamily="18" charset="2"/>
              </a:rPr>
              <a:t>] - </a:t>
            </a:r>
            <a:r>
              <a:rPr lang="en-US" sz="2500" smtClean="0">
                <a:solidFill>
                  <a:schemeClr val="tx1"/>
                </a:solidFill>
                <a:sym typeface="Symbol" panose="05050102010706020507" pitchFamily="18" charset="2"/>
              </a:rPr>
              <a:t>p[2</a:t>
            </a:r>
            <a:r>
              <a:rPr lang="en-US" sz="2500">
                <a:solidFill>
                  <a:schemeClr val="tx1"/>
                </a:solidFill>
                <a:sym typeface="Symbol" panose="05050102010706020507" pitchFamily="18" charset="2"/>
              </a:rPr>
              <a:t>] </a:t>
            </a:r>
            <a:r>
              <a:rPr lang="en-US" sz="2500" smtClean="0">
                <a:solidFill>
                  <a:schemeClr val="tx1"/>
                </a:solidFill>
                <a:sym typeface="Symbol" panose="05050102010706020507" pitchFamily="18" charset="2"/>
              </a:rPr>
              <a:t>- </a:t>
            </a:r>
            <a:r>
              <a:rPr lang="en-US" sz="2500">
                <a:solidFill>
                  <a:schemeClr val="tx1"/>
                </a:solidFill>
                <a:sym typeface="Symbol" panose="05050102010706020507" pitchFamily="18" charset="2"/>
              </a:rPr>
              <a:t> </a:t>
            </a:r>
            <a:r>
              <a:rPr lang="en-US" sz="2500" smtClean="0">
                <a:solidFill>
                  <a:schemeClr val="tx1"/>
                </a:solidFill>
                <a:sym typeface="Symbol" panose="05050102010706020507" pitchFamily="18" charset="2"/>
              </a:rPr>
              <a:t>= 1 </a:t>
            </a:r>
            <a:r>
              <a:rPr lang="en-US" sz="2500">
                <a:solidFill>
                  <a:schemeClr val="tx1"/>
                </a:solidFill>
                <a:sym typeface="Symbol" panose="05050102010706020507" pitchFamily="18" charset="2"/>
              </a:rPr>
              <a:t>- </a:t>
            </a:r>
            <a:r>
              <a:rPr lang="en-US" sz="2500" smtClean="0">
                <a:solidFill>
                  <a:schemeClr val="tx1"/>
                </a:solidFill>
                <a:sym typeface="Symbol" panose="05050102010706020507" pitchFamily="18" charset="2"/>
              </a:rPr>
              <a:t>255 </a:t>
            </a:r>
            <a:r>
              <a:rPr lang="en-US" sz="2500">
                <a:solidFill>
                  <a:schemeClr val="tx1"/>
                </a:solidFill>
                <a:sym typeface="Symbol" panose="05050102010706020507" pitchFamily="18" charset="2"/>
              </a:rPr>
              <a:t>- 1 mod 2</a:t>
            </a:r>
            <a:r>
              <a:rPr lang="en-US" sz="2500" baseline="30000">
                <a:solidFill>
                  <a:schemeClr val="tx1"/>
                </a:solidFill>
                <a:sym typeface="Symbol" panose="05050102010706020507" pitchFamily="18" charset="2"/>
              </a:rPr>
              <a:t>8</a:t>
            </a:r>
            <a:r>
              <a:rPr lang="en-US" sz="2500">
                <a:solidFill>
                  <a:schemeClr val="tx1"/>
                </a:solidFill>
                <a:sym typeface="Symbol" panose="05050102010706020507" pitchFamily="18" charset="2"/>
              </a:rPr>
              <a:t> = </a:t>
            </a:r>
            <a:r>
              <a:rPr lang="en-US" sz="2500" smtClean="0">
                <a:solidFill>
                  <a:srgbClr val="FF0000"/>
                </a:solidFill>
                <a:sym typeface="Symbol" panose="05050102010706020507" pitchFamily="18" charset="2"/>
              </a:rPr>
              <a:t>-255</a:t>
            </a:r>
            <a:r>
              <a:rPr lang="en-US" sz="2500" smtClean="0">
                <a:solidFill>
                  <a:schemeClr val="tx1"/>
                </a:solidFill>
                <a:sym typeface="Symbol" panose="05050102010706020507" pitchFamily="18" charset="2"/>
              </a:rPr>
              <a:t> mod 2</a:t>
            </a:r>
            <a:r>
              <a:rPr lang="en-US" sz="2500" baseline="30000" smtClean="0">
                <a:solidFill>
                  <a:schemeClr val="tx1"/>
                </a:solidFill>
                <a:sym typeface="Symbol" panose="05050102010706020507" pitchFamily="18" charset="2"/>
              </a:rPr>
              <a:t>8 </a:t>
            </a:r>
            <a:r>
              <a:rPr lang="en-US" sz="2500" smtClean="0">
                <a:solidFill>
                  <a:schemeClr val="tx1"/>
                </a:solidFill>
                <a:sym typeface="Symbol" panose="05050102010706020507" pitchFamily="18" charset="2"/>
              </a:rPr>
              <a:t> = 1 (gán </a:t>
            </a:r>
            <a:r>
              <a:rPr lang="en-US" sz="2500">
                <a:solidFill>
                  <a:schemeClr val="tx1"/>
                </a:solidFill>
                <a:sym typeface="Symbol" panose="05050102010706020507" pitchFamily="18" charset="2"/>
              </a:rPr>
              <a:t> = </a:t>
            </a:r>
            <a:r>
              <a:rPr lang="en-US" sz="2500" smtClean="0">
                <a:solidFill>
                  <a:schemeClr val="tx1"/>
                </a:solidFill>
                <a:sym typeface="Symbol" panose="05050102010706020507" pitchFamily="18" charset="2"/>
              </a:rPr>
              <a:t>1)</a:t>
            </a:r>
            <a:endParaRPr lang="en-US" sz="2500">
              <a:solidFill>
                <a:schemeClr val="tx1"/>
              </a:solidFill>
              <a:sym typeface="Symbol" panose="05050102010706020507" pitchFamily="18" charset="2"/>
            </a:endParaRPr>
          </a:p>
          <a:p>
            <a:pPr lvl="1"/>
            <a:r>
              <a:rPr lang="en-US" sz="2500">
                <a:solidFill>
                  <a:schemeClr val="tx1"/>
                </a:solidFill>
                <a:sym typeface="Symbol" panose="05050102010706020507" pitchFamily="18" charset="2"/>
              </a:rPr>
              <a:t>i = 3: (, C[3])   </a:t>
            </a:r>
            <a:r>
              <a:rPr lang="en-US" sz="2500" smtClean="0">
                <a:solidFill>
                  <a:schemeClr val="tx1"/>
                </a:solidFill>
                <a:sym typeface="Symbol" panose="05050102010706020507" pitchFamily="18" charset="2"/>
              </a:rPr>
              <a:t>c[3</a:t>
            </a:r>
            <a:r>
              <a:rPr lang="en-US" sz="2500">
                <a:solidFill>
                  <a:schemeClr val="tx1"/>
                </a:solidFill>
                <a:sym typeface="Symbol" panose="05050102010706020507" pitchFamily="18" charset="2"/>
              </a:rPr>
              <a:t>] </a:t>
            </a:r>
            <a:r>
              <a:rPr lang="en-US" sz="2500" smtClean="0">
                <a:solidFill>
                  <a:schemeClr val="tx1"/>
                </a:solidFill>
                <a:sym typeface="Symbol" panose="05050102010706020507" pitchFamily="18" charset="2"/>
              </a:rPr>
              <a:t>- p[3</a:t>
            </a:r>
            <a:r>
              <a:rPr lang="en-US" sz="2500">
                <a:solidFill>
                  <a:schemeClr val="tx1"/>
                </a:solidFill>
                <a:sym typeface="Symbol" panose="05050102010706020507" pitchFamily="18" charset="2"/>
              </a:rPr>
              <a:t>] -  </a:t>
            </a:r>
            <a:r>
              <a:rPr lang="en-US" sz="2500" smtClean="0">
                <a:solidFill>
                  <a:schemeClr val="tx1"/>
                </a:solidFill>
                <a:sym typeface="Symbol" panose="05050102010706020507" pitchFamily="18" charset="2"/>
              </a:rPr>
              <a:t>= 70 </a:t>
            </a:r>
            <a:r>
              <a:rPr lang="en-US" sz="2500">
                <a:solidFill>
                  <a:schemeClr val="tx1"/>
                </a:solidFill>
                <a:sym typeface="Symbol" panose="05050102010706020507" pitchFamily="18" charset="2"/>
              </a:rPr>
              <a:t>- </a:t>
            </a:r>
            <a:r>
              <a:rPr lang="en-US" sz="2500" smtClean="0">
                <a:solidFill>
                  <a:schemeClr val="tx1"/>
                </a:solidFill>
                <a:sym typeface="Symbol" panose="05050102010706020507" pitchFamily="18" charset="2"/>
              </a:rPr>
              <a:t>127 </a:t>
            </a:r>
            <a:r>
              <a:rPr lang="en-US" sz="2500">
                <a:solidFill>
                  <a:schemeClr val="tx1"/>
                </a:solidFill>
                <a:sym typeface="Symbol" panose="05050102010706020507" pitchFamily="18" charset="2"/>
              </a:rPr>
              <a:t>- </a:t>
            </a:r>
            <a:r>
              <a:rPr lang="en-US" sz="2500" smtClean="0">
                <a:solidFill>
                  <a:schemeClr val="tx1"/>
                </a:solidFill>
                <a:sym typeface="Symbol" panose="05050102010706020507" pitchFamily="18" charset="2"/>
              </a:rPr>
              <a:t>1 </a:t>
            </a:r>
            <a:r>
              <a:rPr lang="en-US" sz="2500">
                <a:solidFill>
                  <a:schemeClr val="tx1"/>
                </a:solidFill>
                <a:sym typeface="Symbol" panose="05050102010706020507" pitchFamily="18" charset="2"/>
              </a:rPr>
              <a:t>mod 2</a:t>
            </a:r>
            <a:r>
              <a:rPr lang="en-US" sz="2500" baseline="30000">
                <a:solidFill>
                  <a:schemeClr val="tx1"/>
                </a:solidFill>
                <a:sym typeface="Symbol" panose="05050102010706020507" pitchFamily="18" charset="2"/>
              </a:rPr>
              <a:t>8</a:t>
            </a:r>
            <a:r>
              <a:rPr lang="en-US" sz="2500">
                <a:solidFill>
                  <a:schemeClr val="tx1"/>
                </a:solidFill>
                <a:sym typeface="Symbol" panose="05050102010706020507" pitchFamily="18" charset="2"/>
              </a:rPr>
              <a:t> = </a:t>
            </a:r>
            <a:r>
              <a:rPr lang="en-US" sz="2500" smtClean="0">
                <a:solidFill>
                  <a:srgbClr val="FF0000"/>
                </a:solidFill>
                <a:sym typeface="Symbol" panose="05050102010706020507" pitchFamily="18" charset="2"/>
              </a:rPr>
              <a:t>-58 </a:t>
            </a:r>
            <a:r>
              <a:rPr lang="en-US" sz="2500">
                <a:solidFill>
                  <a:schemeClr val="tx1"/>
                </a:solidFill>
                <a:sym typeface="Symbol" panose="05050102010706020507" pitchFamily="18" charset="2"/>
              </a:rPr>
              <a:t>mod 2</a:t>
            </a:r>
            <a:r>
              <a:rPr lang="en-US" sz="2500" baseline="30000">
                <a:solidFill>
                  <a:schemeClr val="tx1"/>
                </a:solidFill>
                <a:sym typeface="Symbol" panose="05050102010706020507" pitchFamily="18" charset="2"/>
              </a:rPr>
              <a:t>8 </a:t>
            </a:r>
            <a:r>
              <a:rPr lang="en-US" sz="2500" smtClean="0">
                <a:solidFill>
                  <a:schemeClr val="tx1"/>
                </a:solidFill>
                <a:sym typeface="Symbol" panose="05050102010706020507" pitchFamily="18" charset="2"/>
              </a:rPr>
              <a:t>= 198 (gán </a:t>
            </a:r>
            <a:r>
              <a:rPr lang="en-US" sz="2500">
                <a:solidFill>
                  <a:schemeClr val="tx1"/>
                </a:solidFill>
                <a:sym typeface="Symbol" panose="05050102010706020507" pitchFamily="18" charset="2"/>
              </a:rPr>
              <a:t> = </a:t>
            </a:r>
            <a:r>
              <a:rPr lang="en-US" sz="2500" smtClean="0">
                <a:solidFill>
                  <a:schemeClr val="tx1"/>
                </a:solidFill>
                <a:sym typeface="Symbol" panose="05050102010706020507" pitchFamily="18" charset="2"/>
              </a:rPr>
              <a:t>1)</a:t>
            </a:r>
            <a:endParaRPr lang="en-US" sz="2500">
              <a:solidFill>
                <a:schemeClr val="tx1"/>
              </a:solidFill>
              <a:sym typeface="Symbol" panose="05050102010706020507" pitchFamily="18" charset="2"/>
            </a:endParaRPr>
          </a:p>
          <a:p>
            <a:pPr lvl="1"/>
            <a:r>
              <a:rPr lang="en-US" sz="2500">
                <a:solidFill>
                  <a:schemeClr val="tx1"/>
                </a:solidFill>
                <a:sym typeface="Symbol" panose="05050102010706020507" pitchFamily="18" charset="2"/>
              </a:rPr>
              <a:t>Return </a:t>
            </a:r>
            <a:r>
              <a:rPr lang="en-US" sz="2500" smtClean="0">
                <a:solidFill>
                  <a:schemeClr val="tx1"/>
                </a:solidFill>
                <a:sym typeface="Symbol" panose="05050102010706020507" pitchFamily="18" charset="2"/>
              </a:rPr>
              <a:t>(1, (198, 1, 173, 88))</a:t>
            </a:r>
            <a:endParaRPr lang="en-US" sz="2500" baseline="30000" smtClean="0">
              <a:solidFill>
                <a:schemeClr val="tx1"/>
              </a:solidFill>
              <a:sym typeface="Symbol" panose="05050102010706020507" pitchFamily="18" charset="2"/>
            </a:endParaRPr>
          </a:p>
          <a:p>
            <a:pPr lvl="1"/>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sym typeface="Symbol" panose="05050102010706020507" pitchFamily="18" charset="2"/>
            </a:endParaRPr>
          </a:p>
          <a:p>
            <a:endParaRPr lang="en-US">
              <a:solidFill>
                <a:schemeClr val="tx1"/>
              </a:solidFill>
            </a:endParaRPr>
          </a:p>
        </p:txBody>
      </p:sp>
      <p:sp>
        <p:nvSpPr>
          <p:cNvPr id="3" name="Title 2"/>
          <p:cNvSpPr>
            <a:spLocks noGrp="1"/>
          </p:cNvSpPr>
          <p:nvPr>
            <p:ph type="title"/>
          </p:nvPr>
        </p:nvSpPr>
        <p:spPr/>
        <p:txBody>
          <a:bodyPr/>
          <a:lstStyle/>
          <a:p>
            <a:r>
              <a:rPr lang="en-US" altLang="zh-CN">
                <a:solidFill>
                  <a:schemeClr val="tx1"/>
                </a:solidFill>
              </a:rPr>
              <a:t>Phép tính cộng và trừ</a:t>
            </a:r>
            <a:endParaRPr lang="en-US"/>
          </a:p>
        </p:txBody>
      </p:sp>
    </p:spTree>
    <p:extLst>
      <p:ext uri="{BB962C8B-B14F-4D97-AF65-F5344CB8AC3E}">
        <p14:creationId xmlns:p14="http://schemas.microsoft.com/office/powerpoint/2010/main" val="1532824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95087" y="886689"/>
            <a:ext cx="11439896" cy="5551056"/>
          </a:xfrm>
        </p:spPr>
        <p:txBody>
          <a:bodyPr/>
          <a:lstStyle/>
          <a:p>
            <a:r>
              <a:rPr lang="en-US" smtClean="0">
                <a:solidFill>
                  <a:schemeClr val="tx1"/>
                </a:solidFill>
              </a:rPr>
              <a:t>Thuật toán trừ </a:t>
            </a:r>
            <a:r>
              <a:rPr lang="en-US">
                <a:solidFill>
                  <a:schemeClr val="tx1"/>
                </a:solidFill>
              </a:rPr>
              <a:t>trên </a:t>
            </a:r>
            <a:r>
              <a:rPr lang="en-US" smtClean="0">
                <a:solidFill>
                  <a:schemeClr val="tx1"/>
                </a:solidFill>
              </a:rPr>
              <a:t>F</a:t>
            </a:r>
            <a:r>
              <a:rPr lang="en-US" baseline="-25000" smtClean="0">
                <a:solidFill>
                  <a:schemeClr val="tx1"/>
                </a:solidFill>
              </a:rPr>
              <a:t>q</a:t>
            </a:r>
            <a:r>
              <a:rPr lang="en-US" smtClean="0">
                <a:solidFill>
                  <a:schemeClr val="tx1"/>
                </a:solidFill>
              </a:rPr>
              <a:t>: </a:t>
            </a:r>
            <a:endParaRPr lang="en-US">
              <a:solidFill>
                <a:schemeClr val="tx1"/>
              </a:solidFill>
            </a:endParaRPr>
          </a:p>
        </p:txBody>
      </p:sp>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cộng và </a:t>
            </a:r>
            <a:r>
              <a:rPr lang="en-US" altLang="zh-CN" smtClean="0">
                <a:solidFill>
                  <a:schemeClr val="tx1"/>
                </a:solidFill>
              </a:rPr>
              <a:t>trừ</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394038030"/>
                  </p:ext>
                </p:extLst>
              </p:nvPr>
            </p:nvGraphicFramePr>
            <p:xfrm>
              <a:off x="1108364" y="1876649"/>
              <a:ext cx="9472550" cy="3462279"/>
            </p:xfrm>
            <a:graphic>
              <a:graphicData uri="http://schemas.openxmlformats.org/drawingml/2006/table">
                <a:tbl>
                  <a:tblPr firstRow="1" bandRow="1">
                    <a:tableStyleId>{5940675A-B579-460E-94D1-54222C63F5DA}</a:tableStyleId>
                  </a:tblPr>
                  <a:tblGrid>
                    <a:gridCol w="967179">
                      <a:extLst>
                        <a:ext uri="{9D8B030D-6E8A-4147-A177-3AD203B41FA5}">
                          <a16:colId xmlns="" xmlns:a16="http://schemas.microsoft.com/office/drawing/2014/main" val="3117776358"/>
                        </a:ext>
                      </a:extLst>
                    </a:gridCol>
                    <a:gridCol w="8505371">
                      <a:extLst>
                        <a:ext uri="{9D8B030D-6E8A-4147-A177-3AD203B41FA5}">
                          <a16:colId xmlns="" xmlns:a16="http://schemas.microsoft.com/office/drawing/2014/main" val="2024215208"/>
                        </a:ext>
                      </a:extLst>
                    </a:gridCol>
                  </a:tblGrid>
                  <a:tr h="605453">
                    <a:tc gridSpan="2">
                      <a:txBody>
                        <a:bodyPr/>
                        <a:lstStyle/>
                        <a:p>
                          <a:r>
                            <a:rPr lang="en-US" sz="2400" b="1" smtClean="0">
                              <a:latin typeface="Calibri" panose="020F0502020204030204" pitchFamily="34" charset="0"/>
                              <a:cs typeface="Calibri" panose="020F0502020204030204" pitchFamily="34" charset="0"/>
                            </a:rPr>
                            <a:t>Algorithm 4.</a:t>
                          </a:r>
                          <a:r>
                            <a:rPr lang="en-US" sz="2400" b="1" kern="1200" smtClean="0">
                              <a:solidFill>
                                <a:schemeClr val="tx1"/>
                              </a:solidFill>
                              <a:latin typeface="Calibri" panose="020F0502020204030204" pitchFamily="34" charset="0"/>
                              <a:ea typeface="+mn-ea"/>
                              <a:cs typeface="Calibri" panose="020F0502020204030204" pitchFamily="34" charset="0"/>
                            </a:rPr>
                            <a:t> Subtraction</a:t>
                          </a:r>
                          <a:r>
                            <a:rPr lang="en-US" sz="2400" b="1" smtClean="0">
                              <a:latin typeface="Calibri" panose="020F0502020204030204" pitchFamily="34" charset="0"/>
                              <a:cs typeface="Calibri" panose="020F0502020204030204" pitchFamily="34" charset="0"/>
                            </a:rPr>
                            <a:t>in F</a:t>
                          </a:r>
                          <a:r>
                            <a:rPr lang="en-US" sz="2400" b="1" baseline="-25000" smtClean="0">
                              <a:latin typeface="Calibri" panose="020F0502020204030204" pitchFamily="34" charset="0"/>
                              <a:cs typeface="Calibri" panose="020F0502020204030204" pitchFamily="34" charset="0"/>
                            </a:rPr>
                            <a:t>q</a:t>
                          </a:r>
                          <a:endParaRPr lang="en-US" sz="2400" b="1">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extLst>
                      <a:ext uri="{0D108BD9-81ED-4DB2-BD59-A6C34878D82A}">
                        <a16:rowId xmlns="" xmlns:a16="http://schemas.microsoft.com/office/drawing/2014/main" val="2871285392"/>
                      </a:ext>
                    </a:extLst>
                  </a:tr>
                  <a:tr h="605453">
                    <a:tc gridSpan="2">
                      <a:txBody>
                        <a:bodyPr/>
                        <a:lstStyle/>
                        <a:p>
                          <a:r>
                            <a:rPr lang="en-US" sz="2400" b="1" smtClean="0">
                              <a:latin typeface="Calibri" panose="020F0502020204030204" pitchFamily="34" charset="0"/>
                              <a:cs typeface="Calibri" panose="020F0502020204030204" pitchFamily="34" charset="0"/>
                            </a:rPr>
                            <a:t>Input: </a:t>
                          </a:r>
                          <a:r>
                            <a:rPr lang="en-US" sz="2400" smtClean="0">
                              <a:latin typeface="Calibri" panose="020F0502020204030204" pitchFamily="34" charset="0"/>
                              <a:cs typeface="Calibri" panose="020F0502020204030204" pitchFamily="34" charset="0"/>
                            </a:rPr>
                            <a:t>số</a:t>
                          </a:r>
                          <a:r>
                            <a:rPr lang="en-US" sz="2400" baseline="0" smtClean="0">
                              <a:latin typeface="Calibri" panose="020F0502020204030204" pitchFamily="34" charset="0"/>
                              <a:cs typeface="Calibri" panose="020F0502020204030204" pitchFamily="34" charset="0"/>
                            </a:rPr>
                            <a:t> modulo p, số nguyên a, b </a:t>
                          </a:r>
                          <a:r>
                            <a:rPr lang="en-US" sz="2400" baseline="0" smtClean="0">
                              <a:latin typeface="Calibri" panose="020F0502020204030204" pitchFamily="34" charset="0"/>
                              <a:cs typeface="Calibri" panose="020F0502020204030204" pitchFamily="34" charset="0"/>
                              <a:sym typeface="Symbol" panose="05050102010706020507" pitchFamily="18" charset="2"/>
                            </a:rPr>
                            <a:t> [0, </a:t>
                          </a:r>
                          <a14:m>
                            <m:oMath xmlns:m="http://schemas.openxmlformats.org/officeDocument/2006/math">
                              <m:r>
                                <a:rPr lang="en-US" sz="2400" i="1" baseline="0" smtClean="0">
                                  <a:latin typeface="Cambria Math" panose="02040503050406030204" pitchFamily="18" charset="0"/>
                                  <a:cs typeface="Calibri" panose="020F0502020204030204" pitchFamily="34" charset="0"/>
                                  <a:sym typeface="Symbol" panose="05050102010706020507" pitchFamily="18" charset="2"/>
                                </a:rPr>
                                <m:t>𝑝</m:t>
                              </m:r>
                              <m:r>
                                <a:rPr lang="en-US" sz="2400" b="0" i="1" baseline="0" smtClean="0">
                                  <a:latin typeface="Cambria Math" panose="02040503050406030204" pitchFamily="18" charset="0"/>
                                  <a:cs typeface="Calibri" panose="020F0502020204030204" pitchFamily="34" charset="0"/>
                                  <a:sym typeface="Symbol" panose="05050102010706020507" pitchFamily="18" charset="2"/>
                                </a:rPr>
                                <m:t> −1</m:t>
                              </m:r>
                              <m:r>
                                <a:rPr lang="en-US" sz="2400" b="0" i="0" baseline="0" smtClean="0">
                                  <a:latin typeface="Cambria Math" panose="02040503050406030204" pitchFamily="18" charset="0"/>
                                  <a:cs typeface="Calibri" panose="020F0502020204030204" pitchFamily="34" charset="0"/>
                                  <a:sym typeface="Symbol" panose="05050102010706020507" pitchFamily="18" charset="2"/>
                                </a:rPr>
                                <m:t>]</m:t>
                              </m:r>
                            </m:oMath>
                          </a14:m>
                          <a:endParaRPr lang="en-US" sz="2400" smtClean="0">
                            <a:latin typeface="Calibri" panose="020F0502020204030204" pitchFamily="34" charset="0"/>
                            <a:cs typeface="Calibri" panose="020F0502020204030204" pitchFamily="34" charset="0"/>
                          </a:endParaRPr>
                        </a:p>
                        <a:p>
                          <a:r>
                            <a:rPr lang="en-US" sz="2400" b="1" smtClean="0">
                              <a:latin typeface="Calibri" panose="020F0502020204030204" pitchFamily="34" charset="0"/>
                              <a:cs typeface="Calibri" panose="020F0502020204030204" pitchFamily="34" charset="0"/>
                            </a:rPr>
                            <a:t>Output: </a:t>
                          </a:r>
                          <a:r>
                            <a:rPr lang="en-US" sz="2400" baseline="0" smtClean="0">
                              <a:latin typeface="Calibri" panose="020F0502020204030204" pitchFamily="34" charset="0"/>
                              <a:cs typeface="Calibri" panose="020F0502020204030204" pitchFamily="34" charset="0"/>
                              <a:sym typeface="Symbol" panose="05050102010706020507" pitchFamily="18" charset="2"/>
                            </a:rPr>
                            <a:t>c = a – b mod </a:t>
                          </a:r>
                          <a14:m>
                            <m:oMath xmlns:m="http://schemas.openxmlformats.org/officeDocument/2006/math">
                              <m:r>
                                <a:rPr lang="en-US" sz="2400" i="1" baseline="0" smtClean="0">
                                  <a:latin typeface="Cambria Math" panose="02040503050406030204" pitchFamily="18" charset="0"/>
                                  <a:cs typeface="Calibri" panose="020F0502020204030204" pitchFamily="34" charset="0"/>
                                  <a:sym typeface="Symbol" panose="05050102010706020507" pitchFamily="18" charset="2"/>
                                </a:rPr>
                                <m:t>𝑝</m:t>
                              </m:r>
                            </m:oMath>
                          </a14:m>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4078043579"/>
                      </a:ext>
                    </a:extLst>
                  </a:tr>
                  <a:tr h="605453">
                    <a:tc>
                      <a:txBody>
                        <a:bodyPr/>
                        <a:lstStyle/>
                        <a:p>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1.</a:t>
                          </a:r>
                          <a:r>
                            <a:rPr lang="en-US" sz="2400" baseline="0" smtClean="0">
                              <a:latin typeface="Calibri" panose="020F0502020204030204" pitchFamily="34" charset="0"/>
                              <a:cs typeface="Calibri" panose="020F0502020204030204" pitchFamily="34" charset="0"/>
                            </a:rPr>
                            <a:t> Dùng thuật toán Algorithm 2 để thu được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c) với</a:t>
                          </a:r>
                          <a:r>
                            <a:rPr lang="en-US" sz="2400" baseline="0" smtClean="0">
                              <a:latin typeface="Calibri" panose="020F0502020204030204" pitchFamily="34" charset="0"/>
                              <a:cs typeface="Calibri" panose="020F0502020204030204" pitchFamily="34" charset="0"/>
                              <a:sym typeface="Symbol" panose="05050102010706020507" pitchFamily="18" charset="2"/>
                            </a:rPr>
                            <a:t> c = a – b mod </a:t>
                          </a:r>
                          <a14:m>
                            <m:oMath xmlns:m="http://schemas.openxmlformats.org/officeDocument/2006/math">
                              <m:sSup>
                                <m:sSupPr>
                                  <m:ctrlPr>
                                    <a:rPr lang="en-US" sz="2400" i="1" baseline="0" smtClean="0">
                                      <a:latin typeface="Cambria Math" panose="02040503050406030204" pitchFamily="18" charset="0"/>
                                      <a:cs typeface="Calibri" panose="020F0502020204030204" pitchFamily="34" charset="0"/>
                                      <a:sym typeface="Symbol" panose="05050102010706020507" pitchFamily="18" charset="2"/>
                                    </a:rPr>
                                  </m:ctrlPr>
                                </m:sSupPr>
                                <m:e>
                                  <m:r>
                                    <a:rPr lang="en-US" sz="2400" b="0" i="1" baseline="0" smtClean="0">
                                      <a:latin typeface="Cambria Math" panose="02040503050406030204" pitchFamily="18" charset="0"/>
                                      <a:cs typeface="Calibri" panose="020F0502020204030204" pitchFamily="34" charset="0"/>
                                      <a:sym typeface="Symbol" panose="05050102010706020507" pitchFamily="18" charset="2"/>
                                    </a:rPr>
                                    <m:t>2</m:t>
                                  </m:r>
                                </m:e>
                                <m:sup>
                                  <m:sSub>
                                    <m:sSubPr>
                                      <m:ctrlPr>
                                        <a:rPr lang="en-US" sz="2400" i="1" baseline="0" smtClean="0">
                                          <a:latin typeface="Cambria Math" panose="02040503050406030204" pitchFamily="18" charset="0"/>
                                          <a:cs typeface="Calibri" panose="020F0502020204030204" pitchFamily="34" charset="0"/>
                                          <a:sym typeface="Symbol" panose="05050102010706020507" pitchFamily="18" charset="2"/>
                                        </a:rPr>
                                      </m:ctrlPr>
                                    </m:sSubPr>
                                    <m:e>
                                      <m:r>
                                        <a:rPr lang="en-US" sz="2400" b="0" i="1" baseline="0" smtClean="0">
                                          <a:latin typeface="Cambria Math" panose="02040503050406030204" pitchFamily="18" charset="0"/>
                                          <a:cs typeface="Calibri" panose="020F0502020204030204" pitchFamily="34" charset="0"/>
                                          <a:sym typeface="Symbol" panose="05050102010706020507" pitchFamily="18" charset="2"/>
                                        </a:rPr>
                                        <m:t>𝑊</m:t>
                                      </m:r>
                                    </m:e>
                                    <m:sub>
                                      <m:r>
                                        <a:rPr lang="en-US" sz="2400" b="0" i="1" baseline="0" smtClean="0">
                                          <a:latin typeface="Cambria Math" panose="02040503050406030204" pitchFamily="18" charset="0"/>
                                          <a:cs typeface="Calibri" panose="020F0502020204030204" pitchFamily="34" charset="0"/>
                                          <a:sym typeface="Symbol" panose="05050102010706020507" pitchFamily="18" charset="2"/>
                                        </a:rPr>
                                        <m:t>𝑡</m:t>
                                      </m:r>
                                    </m:sub>
                                  </m:sSub>
                                </m:sup>
                              </m:sSup>
                            </m:oMath>
                          </a14:m>
                          <a:r>
                            <a:rPr lang="en-US" sz="2400" baseline="0" smtClean="0">
                              <a:latin typeface="Calibri" panose="020F0502020204030204" pitchFamily="34" charset="0"/>
                              <a:cs typeface="Calibri" panose="020F0502020204030204" pitchFamily="34" charset="0"/>
                              <a:sym typeface="Symbol" panose="05050102010706020507" pitchFamily="18" charset="2"/>
                            </a:rPr>
                            <a:t> và </a:t>
                          </a:r>
                          <a:r>
                            <a:rPr lang="en-US" sz="2400" smtClean="0">
                              <a:latin typeface="Calibri" panose="020F0502020204030204" pitchFamily="34" charset="0"/>
                              <a:cs typeface="Calibri" panose="020F0502020204030204" pitchFamily="34" charset="0"/>
                              <a:sym typeface="Symbol" panose="05050102010706020507" pitchFamily="18" charset="2"/>
                            </a:rPr>
                            <a:t> là</a:t>
                          </a:r>
                          <a:r>
                            <a:rPr lang="en-US" sz="2400" baseline="0" smtClean="0">
                              <a:latin typeface="Calibri" panose="020F0502020204030204" pitchFamily="34" charset="0"/>
                              <a:cs typeface="Calibri" panose="020F0502020204030204" pitchFamily="34" charset="0"/>
                              <a:sym typeface="Symbol" panose="05050102010706020507" pitchFamily="18" charset="2"/>
                            </a:rPr>
                            <a:t> bit mượn.</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604521674"/>
                      </a:ext>
                    </a:extLst>
                  </a:tr>
                  <a:tr h="60545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smtClean="0">
                              <a:latin typeface="Calibri" panose="020F0502020204030204" pitchFamily="34" charset="0"/>
                              <a:cs typeface="Calibri" panose="020F0502020204030204" pitchFamily="34" charset="0"/>
                            </a:rPr>
                            <a:t>2. Nếu</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sym typeface="Symbol" panose="05050102010706020507" pitchFamily="18" charset="2"/>
                            </a:rPr>
                            <a:t> = 1 thì</a:t>
                          </a:r>
                          <a:r>
                            <a:rPr lang="en-US" sz="2400" baseline="0" smtClean="0">
                              <a:latin typeface="Calibri" panose="020F0502020204030204" pitchFamily="34" charset="0"/>
                              <a:cs typeface="Calibri" panose="020F0502020204030204" pitchFamily="34" charset="0"/>
                              <a:sym typeface="Symbol" panose="05050102010706020507" pitchFamily="18" charset="2"/>
                            </a:rPr>
                            <a:t> thêm p từ c = (</a:t>
                          </a:r>
                          <a:r>
                            <a:rPr lang="en-US" sz="2400" smtClean="0">
                              <a:latin typeface="Calibri" panose="020F0502020204030204" pitchFamily="34" charset="0"/>
                              <a:cs typeface="Calibri" panose="020F0502020204030204" pitchFamily="34" charset="0"/>
                              <a:sym typeface="Symbol" panose="05050102010706020507" pitchFamily="18" charset="2"/>
                            </a:rPr>
                            <a:t>C[t – 1], …, C[2], C[1],</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C[0]);</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772850156"/>
                      </a:ext>
                    </a:extLst>
                  </a:tr>
                  <a:tr h="60545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3.</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sym typeface="Symbol" panose="05050102010706020507" pitchFamily="18" charset="2"/>
                            </a:rPr>
                            <a:t>c) </a:t>
                          </a:r>
                          <a:endParaRPr lang="en-US" sz="2400" smtClean="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7649920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394038030"/>
                  </p:ext>
                </p:extLst>
              </p:nvPr>
            </p:nvGraphicFramePr>
            <p:xfrm>
              <a:off x="1108364" y="1876649"/>
              <a:ext cx="9472550" cy="3462279"/>
            </p:xfrm>
            <a:graphic>
              <a:graphicData uri="http://schemas.openxmlformats.org/drawingml/2006/table">
                <a:tbl>
                  <a:tblPr firstRow="1" bandRow="1">
                    <a:tableStyleId>{5940675A-B579-460E-94D1-54222C63F5DA}</a:tableStyleId>
                  </a:tblPr>
                  <a:tblGrid>
                    <a:gridCol w="967179">
                      <a:extLst>
                        <a:ext uri="{9D8B030D-6E8A-4147-A177-3AD203B41FA5}">
                          <a16:colId xmlns:a16="http://schemas.microsoft.com/office/drawing/2014/main" val="3117776358"/>
                        </a:ext>
                      </a:extLst>
                    </a:gridCol>
                    <a:gridCol w="8505371">
                      <a:extLst>
                        <a:ext uri="{9D8B030D-6E8A-4147-A177-3AD203B41FA5}">
                          <a16:colId xmlns:a16="http://schemas.microsoft.com/office/drawing/2014/main" val="2024215208"/>
                        </a:ext>
                      </a:extLst>
                    </a:gridCol>
                  </a:tblGrid>
                  <a:tr h="605453">
                    <a:tc gridSpan="2">
                      <a:txBody>
                        <a:bodyPr/>
                        <a:lstStyle/>
                        <a:p>
                          <a:r>
                            <a:rPr lang="en-US" sz="2400" b="1" smtClean="0">
                              <a:latin typeface="Calibri" panose="020F0502020204030204" pitchFamily="34" charset="0"/>
                              <a:cs typeface="Calibri" panose="020F0502020204030204" pitchFamily="34" charset="0"/>
                            </a:rPr>
                            <a:t>Algorithm </a:t>
                          </a:r>
                          <a:r>
                            <a:rPr lang="en-US" sz="2400" b="1" smtClean="0">
                              <a:latin typeface="Calibri" panose="020F0502020204030204" pitchFamily="34" charset="0"/>
                              <a:cs typeface="Calibri" panose="020F0502020204030204" pitchFamily="34" charset="0"/>
                            </a:rPr>
                            <a:t>4.</a:t>
                          </a:r>
                          <a:r>
                            <a:rPr lang="en-US" sz="2400" b="1" kern="1200" smtClean="0">
                              <a:solidFill>
                                <a:schemeClr val="tx1"/>
                              </a:solidFill>
                              <a:latin typeface="Calibri" panose="020F0502020204030204" pitchFamily="34" charset="0"/>
                              <a:ea typeface="+mn-ea"/>
                              <a:cs typeface="Calibri" panose="020F0502020204030204" pitchFamily="34" charset="0"/>
                            </a:rPr>
                            <a:t> Subtraction</a:t>
                          </a:r>
                          <a:r>
                            <a:rPr lang="en-US" sz="2400" b="1" smtClean="0">
                              <a:latin typeface="Calibri" panose="020F0502020204030204" pitchFamily="34" charset="0"/>
                              <a:cs typeface="Calibri" panose="020F0502020204030204" pitchFamily="34" charset="0"/>
                            </a:rPr>
                            <a:t>in </a:t>
                          </a:r>
                          <a:r>
                            <a:rPr lang="en-US" sz="2400" b="1" smtClean="0">
                              <a:latin typeface="Calibri" panose="020F0502020204030204" pitchFamily="34" charset="0"/>
                              <a:cs typeface="Calibri" panose="020F0502020204030204" pitchFamily="34" charset="0"/>
                            </a:rPr>
                            <a:t>F</a:t>
                          </a:r>
                          <a:r>
                            <a:rPr lang="en-US" sz="2400" b="1" baseline="-25000" smtClean="0">
                              <a:latin typeface="Calibri" panose="020F0502020204030204" pitchFamily="34" charset="0"/>
                              <a:cs typeface="Calibri" panose="020F0502020204030204" pitchFamily="34" charset="0"/>
                            </a:rPr>
                            <a:t>q</a:t>
                          </a:r>
                          <a:endParaRPr lang="en-US" sz="2400" b="1">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extLst>
                      <a:ext uri="{0D108BD9-81ED-4DB2-BD59-A6C34878D82A}">
                        <a16:rowId xmlns:a16="http://schemas.microsoft.com/office/drawing/2014/main" val="2871285392"/>
                      </a:ext>
                    </a:extLst>
                  </a:tr>
                  <a:tr h="822960">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t="-79259" r="-64" b="-248148"/>
                          </a:stretch>
                        </a:blipFill>
                      </a:tcPr>
                    </a:tc>
                    <a:tc hMerge="1">
                      <a:txBody>
                        <a:bodyPr/>
                        <a:lstStyle/>
                        <a:p>
                          <a:endParaRPr lang="en-US"/>
                        </a:p>
                      </a:txBody>
                      <a:tcPr/>
                    </a:tc>
                    <a:extLst>
                      <a:ext uri="{0D108BD9-81ED-4DB2-BD59-A6C34878D82A}">
                        <a16:rowId xmlns:a16="http://schemas.microsoft.com/office/drawing/2014/main" val="4078043579"/>
                      </a:ext>
                    </a:extLst>
                  </a:tr>
                  <a:tr h="822960">
                    <a:tc>
                      <a:txBody>
                        <a:bodyPr/>
                        <a:lstStyle/>
                        <a:p>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1390" t="-179259" r="-72" b="-148148"/>
                          </a:stretch>
                        </a:blipFill>
                      </a:tcPr>
                    </a:tc>
                    <a:extLst>
                      <a:ext uri="{0D108BD9-81ED-4DB2-BD59-A6C34878D82A}">
                        <a16:rowId xmlns:a16="http://schemas.microsoft.com/office/drawing/2014/main" val="604521674"/>
                      </a:ext>
                    </a:extLst>
                  </a:tr>
                  <a:tr h="60545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smtClean="0">
                              <a:latin typeface="Calibri" panose="020F0502020204030204" pitchFamily="34" charset="0"/>
                              <a:cs typeface="Calibri" panose="020F0502020204030204" pitchFamily="34" charset="0"/>
                            </a:rPr>
                            <a:t>2. Nếu</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sym typeface="Symbol" panose="05050102010706020507" pitchFamily="18" charset="2"/>
                            </a:rPr>
                            <a:t> = 1 thì</a:t>
                          </a:r>
                          <a:r>
                            <a:rPr lang="en-US" sz="2400" baseline="0" smtClean="0">
                              <a:latin typeface="Calibri" panose="020F0502020204030204" pitchFamily="34" charset="0"/>
                              <a:cs typeface="Calibri" panose="020F0502020204030204" pitchFamily="34" charset="0"/>
                              <a:sym typeface="Symbol" panose="05050102010706020507" pitchFamily="18" charset="2"/>
                            </a:rPr>
                            <a:t> thêm p từ c = (</a:t>
                          </a:r>
                          <a:r>
                            <a:rPr lang="en-US" sz="2400" smtClean="0">
                              <a:latin typeface="Calibri" panose="020F0502020204030204" pitchFamily="34" charset="0"/>
                              <a:cs typeface="Calibri" panose="020F0502020204030204" pitchFamily="34" charset="0"/>
                              <a:sym typeface="Symbol" panose="05050102010706020507" pitchFamily="18" charset="2"/>
                            </a:rPr>
                            <a:t>C[t – 1], …, C[2], C[1],</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C[0]);</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72850156"/>
                      </a:ext>
                    </a:extLst>
                  </a:tr>
                  <a:tr h="60545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3.</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sym typeface="Symbol" panose="05050102010706020507" pitchFamily="18" charset="2"/>
                            </a:rPr>
                            <a:t>c) </a:t>
                          </a:r>
                          <a:endParaRPr lang="en-US" sz="2400" smtClean="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499207"/>
                      </a:ext>
                    </a:extLst>
                  </a:tr>
                </a:tbl>
              </a:graphicData>
            </a:graphic>
          </p:graphicFrame>
        </mc:Fallback>
      </mc:AlternateContent>
    </p:spTree>
    <p:extLst>
      <p:ext uri="{BB962C8B-B14F-4D97-AF65-F5344CB8AC3E}">
        <p14:creationId xmlns:p14="http://schemas.microsoft.com/office/powerpoint/2010/main" val="510018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157163" y="1086667"/>
                <a:ext cx="11877819" cy="5351078"/>
              </a:xfrm>
            </p:spPr>
            <p:txBody>
              <a:bodyPr/>
              <a:lstStyle/>
              <a:p>
                <a:r>
                  <a:rPr lang="en-US" smtClean="0">
                    <a:solidFill>
                      <a:schemeClr val="tx1"/>
                    </a:solidFill>
                  </a:rPr>
                  <a:t>BT áp dụng:</a:t>
                </a:r>
              </a:p>
              <a:p>
                <a:pPr lvl="1"/>
                <a:r>
                  <a:rPr lang="en-US">
                    <a:solidFill>
                      <a:schemeClr val="tx1"/>
                    </a:solidFill>
                  </a:rPr>
                  <a:t>Cho p = 2.147.483.647, W = 8; ta có </a:t>
                </a:r>
                <a14:m>
                  <m:oMath xmlns:m="http://schemas.openxmlformats.org/officeDocument/2006/math">
                    <m:r>
                      <m:rPr>
                        <m:sty m:val="p"/>
                      </m:rPr>
                      <a:rPr lang="en-US">
                        <a:solidFill>
                          <a:schemeClr val="tx1"/>
                        </a:solidFill>
                        <a:latin typeface="Cambria Math" panose="02040503050406030204" pitchFamily="18" charset="0"/>
                      </a:rPr>
                      <m:t>m</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𝑙𝑜𝑔</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𝑝</m:t>
                        </m:r>
                      </m:e>
                    </m:d>
                  </m:oMath>
                </a14:m>
                <a:r>
                  <a:rPr lang="en-US">
                    <a:solidFill>
                      <a:schemeClr val="tx1"/>
                    </a:solidFill>
                  </a:rPr>
                  <a:t> = 31; </a:t>
                </a:r>
                <a14:m>
                  <m:oMath xmlns:m="http://schemas.openxmlformats.org/officeDocument/2006/math">
                    <m:r>
                      <m:rPr>
                        <m:sty m:val="p"/>
                      </m:rPr>
                      <a:rPr lang="en-US">
                        <a:solidFill>
                          <a:schemeClr val="tx1"/>
                        </a:solidFill>
                        <a:latin typeface="Cambria Math" panose="02040503050406030204" pitchFamily="18" charset="0"/>
                      </a:rPr>
                      <m:t>t</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𝑊</m:t>
                        </m:r>
                      </m:e>
                    </m:d>
                    <m:r>
                      <a:rPr lang="en-US" i="1">
                        <a:solidFill>
                          <a:schemeClr val="tx1"/>
                        </a:solidFill>
                        <a:latin typeface="Cambria Math" panose="02040503050406030204" pitchFamily="18" charset="0"/>
                      </a:rPr>
                      <m:t>=4</m:t>
                    </m:r>
                  </m:oMath>
                </a14:m>
                <a:endParaRPr lang="en-US">
                  <a:solidFill>
                    <a:schemeClr val="tx1"/>
                  </a:solidFill>
                </a:endParaRPr>
              </a:p>
              <a:p>
                <a:pPr lvl="1"/>
                <a:r>
                  <a:rPr lang="en-US">
                    <a:solidFill>
                      <a:schemeClr val="tx1"/>
                    </a:solidFill>
                  </a:rPr>
                  <a:t>a = (0, 11, 173, 248); b = (0, 1, 226, 64). </a:t>
                </a:r>
              </a:p>
              <a:p>
                <a:pPr lvl="1"/>
                <a:r>
                  <a:rPr lang="en-US">
                    <a:solidFill>
                      <a:schemeClr val="tx1"/>
                    </a:solidFill>
                  </a:rPr>
                  <a:t>Áp dụng thuật toán </a:t>
                </a:r>
                <a:r>
                  <a:rPr lang="en-US" smtClean="0">
                    <a:solidFill>
                      <a:schemeClr val="tx1"/>
                    </a:solidFill>
                  </a:rPr>
                  <a:t>4 </a:t>
                </a:r>
                <a:r>
                  <a:rPr lang="en-US">
                    <a:solidFill>
                      <a:schemeClr val="tx1"/>
                    </a:solidFill>
                  </a:rPr>
                  <a:t>tìm c = </a:t>
                </a:r>
                <a:r>
                  <a:rPr lang="en-US">
                    <a:solidFill>
                      <a:schemeClr val="tx1"/>
                    </a:solidFill>
                    <a:sym typeface="Symbol" panose="05050102010706020507" pitchFamily="18" charset="2"/>
                  </a:rPr>
                  <a:t>a </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b mod </a:t>
                </a:r>
                <a14:m>
                  <m:oMath xmlns:m="http://schemas.openxmlformats.org/officeDocument/2006/math">
                    <m:r>
                      <a:rPr lang="en-US" i="1">
                        <a:solidFill>
                          <a:schemeClr val="tx1"/>
                        </a:solidFill>
                        <a:latin typeface="Cambria Math" panose="02040503050406030204" pitchFamily="18" charset="0"/>
                        <a:sym typeface="Symbol" panose="05050102010706020507" pitchFamily="18" charset="2"/>
                      </a:rPr>
                      <m:t>𝑝</m:t>
                    </m:r>
                  </m:oMath>
                </a14:m>
                <a:endParaRPr lang="en-US">
                  <a:solidFill>
                    <a:schemeClr val="tx1"/>
                  </a:solidFill>
                </a:endParaRPr>
              </a:p>
              <a:p>
                <a:pPr lvl="1"/>
                <a:endParaRPr lang="en-US" smtClean="0">
                  <a:solidFill>
                    <a:schemeClr val="tx1"/>
                  </a:solidFill>
                </a:endParaRPr>
              </a:p>
              <a:p>
                <a:endParaRPr lang="en-US"/>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157163" y="1086667"/>
                <a:ext cx="11877819" cy="5351078"/>
              </a:xfrm>
              <a:blipFill>
                <a:blip r:embed="rId3"/>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a:t> </a:t>
            </a:r>
            <a:r>
              <a:rPr lang="en-US" altLang="zh-CN">
                <a:solidFill>
                  <a:schemeClr val="tx1"/>
                </a:solidFill>
              </a:rPr>
              <a:t>Phép tính cộng và trừ</a:t>
            </a:r>
            <a:endParaRPr lang="en-US"/>
          </a:p>
        </p:txBody>
      </p:sp>
    </p:spTree>
    <p:extLst>
      <p:ext uri="{BB962C8B-B14F-4D97-AF65-F5344CB8AC3E}">
        <p14:creationId xmlns:p14="http://schemas.microsoft.com/office/powerpoint/2010/main" val="561239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757084" y="4482859"/>
            <a:ext cx="4917542" cy="709507"/>
            <a:chOff x="1367579" y="1996834"/>
            <a:chExt cx="4498461" cy="709507"/>
          </a:xfrm>
        </p:grpSpPr>
        <p:grpSp>
          <p:nvGrpSpPr>
            <p:cNvPr id="55" name="组合 54"/>
            <p:cNvGrpSpPr/>
            <p:nvPr/>
          </p:nvGrpSpPr>
          <p:grpSpPr>
            <a:xfrm>
              <a:off x="2123229" y="1996834"/>
              <a:ext cx="3742811" cy="667333"/>
              <a:chOff x="7483989" y="3433235"/>
              <a:chExt cx="3742811" cy="667333"/>
            </a:xfrm>
          </p:grpSpPr>
          <p:sp>
            <p:nvSpPr>
              <p:cNvPr id="59" name="矩形 58"/>
              <p:cNvSpPr/>
              <p:nvPr/>
            </p:nvSpPr>
            <p:spPr>
              <a:xfrm>
                <a:off x="7483989" y="3732519"/>
                <a:ext cx="3742811" cy="36804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600" smtClean="0">
                    <a:latin typeface="Calibri" panose="020F0502020204030204" pitchFamily="34" charset="0"/>
                  </a:rPr>
                  <a:t>Google ….</a:t>
                </a:r>
                <a:endParaRPr lang="en-US" altLang="zh-CN" sz="1600">
                  <a:latin typeface="Calibri" panose="020F0502020204030204" pitchFamily="34" charset="0"/>
                </a:endParaRPr>
              </a:p>
            </p:txBody>
          </p:sp>
          <p:sp>
            <p:nvSpPr>
              <p:cNvPr id="60" name="矩形 59"/>
              <p:cNvSpPr/>
              <p:nvPr/>
            </p:nvSpPr>
            <p:spPr>
              <a:xfrm>
                <a:off x="7483989" y="3433235"/>
                <a:ext cx="2050552" cy="43704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000" b="1">
                    <a:latin typeface="Calibri" panose="020F0502020204030204" pitchFamily="34" charset="0"/>
                  </a:rPr>
                  <a:t>Và các tài liệu khác</a:t>
                </a:r>
                <a:endParaRPr lang="en-US" altLang="zh-CN" sz="1600" b="1">
                  <a:latin typeface="Calibri" panose="020F0502020204030204" pitchFamily="34" charset="0"/>
                </a:endParaRPr>
              </a:p>
            </p:txBody>
          </p:sp>
        </p:grpSp>
        <p:sp>
          <p:nvSpPr>
            <p:cNvPr id="57" name="椭圆 56"/>
            <p:cNvSpPr/>
            <p:nvPr/>
          </p:nvSpPr>
          <p:spPr>
            <a:xfrm>
              <a:off x="1367579" y="2122141"/>
              <a:ext cx="584200" cy="584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grpSp>
      <p:sp>
        <p:nvSpPr>
          <p:cNvPr id="9" name="Title 8"/>
          <p:cNvSpPr>
            <a:spLocks noGrp="1"/>
          </p:cNvSpPr>
          <p:nvPr>
            <p:ph type="title"/>
          </p:nvPr>
        </p:nvSpPr>
        <p:spPr/>
        <p:txBody>
          <a:bodyPr/>
          <a:lstStyle/>
          <a:p>
            <a:r>
              <a:rPr lang="en-US" smtClean="0"/>
              <a:t>GIỚI THIỆU HỌC PHẦN</a:t>
            </a:r>
            <a:endParaRPr lang="en-US"/>
          </a:p>
        </p:txBody>
      </p:sp>
      <p:grpSp>
        <p:nvGrpSpPr>
          <p:cNvPr id="5" name="Group 4"/>
          <p:cNvGrpSpPr/>
          <p:nvPr/>
        </p:nvGrpSpPr>
        <p:grpSpPr>
          <a:xfrm>
            <a:off x="687824" y="1359944"/>
            <a:ext cx="10525607" cy="798739"/>
            <a:chOff x="687824" y="1359944"/>
            <a:chExt cx="10525607" cy="798739"/>
          </a:xfrm>
        </p:grpSpPr>
        <p:grpSp>
          <p:nvGrpSpPr>
            <p:cNvPr id="41" name="组合 40"/>
            <p:cNvGrpSpPr/>
            <p:nvPr/>
          </p:nvGrpSpPr>
          <p:grpSpPr>
            <a:xfrm>
              <a:off x="1437498" y="1359944"/>
              <a:ext cx="9775933" cy="798739"/>
              <a:chOff x="7482314" y="3433235"/>
              <a:chExt cx="4199351" cy="798739"/>
            </a:xfrm>
          </p:grpSpPr>
          <p:sp>
            <p:nvSpPr>
              <p:cNvPr id="45" name="矩形 44"/>
              <p:cNvSpPr/>
              <p:nvPr/>
            </p:nvSpPr>
            <p:spPr>
              <a:xfrm>
                <a:off x="7482314" y="3863925"/>
                <a:ext cx="3742811" cy="36804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a:latin typeface="Calibri" panose="020F0502020204030204" pitchFamily="34" charset="0"/>
                    <a:cs typeface="Calibri" panose="020F0502020204030204" pitchFamily="34" charset="0"/>
                  </a:rPr>
                  <a:t>Darrel Hankerson, Alfred Menezes and Scott Vanstone,</a:t>
                </a:r>
                <a:endParaRPr lang="en-US" altLang="zh-CN" sz="1200">
                  <a:latin typeface="Calibri" panose="020F0502020204030204" pitchFamily="34" charset="0"/>
                  <a:cs typeface="Calibri" panose="020F0502020204030204" pitchFamily="34" charset="0"/>
                </a:endParaRPr>
              </a:p>
            </p:txBody>
          </p:sp>
          <p:sp>
            <p:nvSpPr>
              <p:cNvPr id="46" name="矩形 45"/>
              <p:cNvSpPr/>
              <p:nvPr/>
            </p:nvSpPr>
            <p:spPr>
              <a:xfrm>
                <a:off x="7483988" y="3433235"/>
                <a:ext cx="4197677" cy="43704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sz="2000" b="1" smtClean="0">
                    <a:latin typeface="Calibri" panose="020F0502020204030204" pitchFamily="34" charset="0"/>
                    <a:cs typeface="Calibri" panose="020F0502020204030204" pitchFamily="34" charset="0"/>
                  </a:rPr>
                  <a:t>Guide </a:t>
                </a:r>
                <a:r>
                  <a:rPr lang="en-US" sz="2000" b="1">
                    <a:latin typeface="Calibri" panose="020F0502020204030204" pitchFamily="34" charset="0"/>
                    <a:cs typeface="Calibri" panose="020F0502020204030204" pitchFamily="34" charset="0"/>
                  </a:rPr>
                  <a:t>to Elliptic Curve Cryptography, Springer, </a:t>
                </a:r>
                <a:r>
                  <a:rPr lang="en-US" sz="2000" b="1" smtClean="0">
                    <a:latin typeface="Calibri" panose="020F0502020204030204" pitchFamily="34" charset="0"/>
                    <a:cs typeface="Calibri" panose="020F0502020204030204" pitchFamily="34" charset="0"/>
                  </a:rPr>
                  <a:t>2004 </a:t>
                </a:r>
                <a:r>
                  <a:rPr lang="en-US" sz="2000" smtClean="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Chapter 2. Finite Field </a:t>
                </a:r>
                <a:r>
                  <a:rPr lang="en-US" sz="2000" smtClean="0">
                    <a:latin typeface="Calibri" panose="020F0502020204030204" pitchFamily="34" charset="0"/>
                    <a:cs typeface="Calibri" panose="020F0502020204030204" pitchFamily="34" charset="0"/>
                  </a:rPr>
                  <a:t>Arithmetic)</a:t>
                </a:r>
                <a:endParaRPr lang="zh-CN" altLang="en-US" sz="2000">
                  <a:latin typeface="Calibri" panose="020F0502020204030204" pitchFamily="34" charset="0"/>
                  <a:cs typeface="Calibri" panose="020F0502020204030204" pitchFamily="34" charset="0"/>
                </a:endParaRPr>
              </a:p>
            </p:txBody>
          </p:sp>
        </p:grpSp>
        <p:grpSp>
          <p:nvGrpSpPr>
            <p:cNvPr id="2" name="Group 1"/>
            <p:cNvGrpSpPr/>
            <p:nvPr/>
          </p:nvGrpSpPr>
          <p:grpSpPr>
            <a:xfrm>
              <a:off x="687824" y="1498534"/>
              <a:ext cx="633627" cy="584200"/>
              <a:chOff x="692916" y="2112616"/>
              <a:chExt cx="633627" cy="584200"/>
            </a:xfrm>
          </p:grpSpPr>
          <p:sp>
            <p:nvSpPr>
              <p:cNvPr id="43" name="椭圆 42"/>
              <p:cNvSpPr/>
              <p:nvPr/>
            </p:nvSpPr>
            <p:spPr>
              <a:xfrm>
                <a:off x="692916" y="2112616"/>
                <a:ext cx="633627" cy="584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grpSp>
            <p:nvGrpSpPr>
              <p:cNvPr id="63" name="Google Shape;7187;p50"/>
              <p:cNvGrpSpPr/>
              <p:nvPr/>
            </p:nvGrpSpPr>
            <p:grpSpPr>
              <a:xfrm>
                <a:off x="860295" y="2220872"/>
                <a:ext cx="338071" cy="379653"/>
                <a:chOff x="-35814600" y="3202075"/>
                <a:chExt cx="242625" cy="291450"/>
              </a:xfrm>
              <a:solidFill>
                <a:schemeClr val="bg1"/>
              </a:solidFill>
            </p:grpSpPr>
            <p:sp>
              <p:nvSpPr>
                <p:cNvPr id="64" name="Google Shape;7188;p50"/>
                <p:cNvSpPr/>
                <p:nvPr/>
              </p:nvSpPr>
              <p:spPr>
                <a:xfrm>
                  <a:off x="-35814600" y="3202075"/>
                  <a:ext cx="51225" cy="202450"/>
                </a:xfrm>
                <a:custGeom>
                  <a:avLst/>
                  <a:gdLst/>
                  <a:ahLst/>
                  <a:cxnLst/>
                  <a:rect l="l" t="t" r="r" b="b"/>
                  <a:pathLst>
                    <a:path w="2049" h="8098" extrusionOk="0">
                      <a:moveTo>
                        <a:pt x="1702" y="0"/>
                      </a:moveTo>
                      <a:cubicBezTo>
                        <a:pt x="757" y="0"/>
                        <a:pt x="1" y="788"/>
                        <a:pt x="1" y="1733"/>
                      </a:cubicBezTo>
                      <a:lnTo>
                        <a:pt x="1" y="8097"/>
                      </a:lnTo>
                      <a:cubicBezTo>
                        <a:pt x="348" y="7782"/>
                        <a:pt x="820" y="7562"/>
                        <a:pt x="1387" y="7562"/>
                      </a:cubicBezTo>
                      <a:lnTo>
                        <a:pt x="2049" y="7562"/>
                      </a:lnTo>
                      <a:lnTo>
                        <a:pt x="2049" y="0"/>
                      </a:lnTo>
                      <a:close/>
                    </a:path>
                  </a:pathLst>
                </a:custGeom>
                <a:grpFill/>
                <a:ln>
                  <a:noFill/>
                </a:ln>
              </p:spPr>
              <p:txBody>
                <a:bodyPr spcFirstLastPara="1" wrap="square" lIns="121900" tIns="121900" rIns="121900" bIns="121900" anchor="ctr" anchorCtr="0">
                  <a:noAutofit/>
                </a:bodyPr>
                <a:lstStyle/>
                <a:p>
                  <a:endParaRPr sz="2400"/>
                </a:p>
              </p:txBody>
            </p:sp>
            <p:sp>
              <p:nvSpPr>
                <p:cNvPr id="65" name="Google Shape;7189;p50"/>
                <p:cNvSpPr/>
                <p:nvPr/>
              </p:nvSpPr>
              <p:spPr>
                <a:xfrm>
                  <a:off x="-35814600" y="3407650"/>
                  <a:ext cx="242625" cy="68550"/>
                </a:xfrm>
                <a:custGeom>
                  <a:avLst/>
                  <a:gdLst/>
                  <a:ahLst/>
                  <a:cxnLst/>
                  <a:rect l="l" t="t" r="r" b="b"/>
                  <a:pathLst>
                    <a:path w="9705" h="2742" extrusionOk="0">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grpFill/>
                <a:ln>
                  <a:noFill/>
                </a:ln>
              </p:spPr>
              <p:txBody>
                <a:bodyPr spcFirstLastPara="1" wrap="square" lIns="121900" tIns="121900" rIns="121900" bIns="121900" anchor="ctr" anchorCtr="0">
                  <a:noAutofit/>
                </a:bodyPr>
                <a:lstStyle/>
                <a:p>
                  <a:endParaRPr sz="2400"/>
                </a:p>
              </p:txBody>
            </p:sp>
            <p:sp>
              <p:nvSpPr>
                <p:cNvPr id="66" name="Google Shape;7190;p50"/>
                <p:cNvSpPr/>
                <p:nvPr/>
              </p:nvSpPr>
              <p:spPr>
                <a:xfrm>
                  <a:off x="-35627125" y="3450950"/>
                  <a:ext cx="55150" cy="25250"/>
                </a:xfrm>
                <a:custGeom>
                  <a:avLst/>
                  <a:gdLst/>
                  <a:ahLst/>
                  <a:cxnLst/>
                  <a:rect l="l" t="t" r="r" b="b"/>
                  <a:pathLst>
                    <a:path w="2206" h="1010" extrusionOk="0">
                      <a:moveTo>
                        <a:pt x="0" y="1"/>
                      </a:moveTo>
                      <a:lnTo>
                        <a:pt x="0" y="1009"/>
                      </a:lnTo>
                      <a:lnTo>
                        <a:pt x="1670" y="1009"/>
                      </a:lnTo>
                      <a:cubicBezTo>
                        <a:pt x="1953" y="1009"/>
                        <a:pt x="2205" y="788"/>
                        <a:pt x="1953" y="505"/>
                      </a:cubicBezTo>
                      <a:cubicBezTo>
                        <a:pt x="1827" y="347"/>
                        <a:pt x="1764" y="190"/>
                        <a:pt x="1670" y="1"/>
                      </a:cubicBezTo>
                      <a:close/>
                    </a:path>
                  </a:pathLst>
                </a:custGeom>
                <a:grpFill/>
                <a:ln>
                  <a:noFill/>
                </a:ln>
              </p:spPr>
              <p:txBody>
                <a:bodyPr spcFirstLastPara="1" wrap="square" lIns="121900" tIns="121900" rIns="121900" bIns="121900" anchor="ctr" anchorCtr="0">
                  <a:noAutofit/>
                </a:bodyPr>
                <a:lstStyle/>
                <a:p>
                  <a:endParaRPr sz="2400"/>
                </a:p>
              </p:txBody>
            </p:sp>
            <p:sp>
              <p:nvSpPr>
                <p:cNvPr id="67" name="Google Shape;7191;p50"/>
                <p:cNvSpPr/>
                <p:nvPr/>
              </p:nvSpPr>
              <p:spPr>
                <a:xfrm>
                  <a:off x="-35703525" y="3305250"/>
                  <a:ext cx="84300" cy="34675"/>
                </a:xfrm>
                <a:custGeom>
                  <a:avLst/>
                  <a:gdLst/>
                  <a:ahLst/>
                  <a:cxnLst/>
                  <a:rect l="l" t="t" r="r" b="b"/>
                  <a:pathLst>
                    <a:path w="3372" h="1387" extrusionOk="0">
                      <a:moveTo>
                        <a:pt x="1701" y="0"/>
                      </a:moveTo>
                      <a:cubicBezTo>
                        <a:pt x="882" y="0"/>
                        <a:pt x="221" y="599"/>
                        <a:pt x="0" y="1387"/>
                      </a:cubicBezTo>
                      <a:lnTo>
                        <a:pt x="3371" y="1387"/>
                      </a:lnTo>
                      <a:cubicBezTo>
                        <a:pt x="3214" y="599"/>
                        <a:pt x="2521" y="0"/>
                        <a:pt x="1701" y="0"/>
                      </a:cubicBezTo>
                      <a:close/>
                    </a:path>
                  </a:pathLst>
                </a:custGeom>
                <a:grpFill/>
                <a:ln>
                  <a:noFill/>
                </a:ln>
              </p:spPr>
              <p:txBody>
                <a:bodyPr spcFirstLastPara="1" wrap="square" lIns="121900" tIns="121900" rIns="121900" bIns="121900" anchor="ctr" anchorCtr="0">
                  <a:noAutofit/>
                </a:bodyPr>
                <a:lstStyle/>
                <a:p>
                  <a:endParaRPr sz="2400"/>
                </a:p>
              </p:txBody>
            </p:sp>
            <p:sp>
              <p:nvSpPr>
                <p:cNvPr id="68" name="Google Shape;7192;p50"/>
                <p:cNvSpPr/>
                <p:nvPr/>
              </p:nvSpPr>
              <p:spPr>
                <a:xfrm>
                  <a:off x="-35677550" y="3254050"/>
                  <a:ext cx="33100" cy="33100"/>
                </a:xfrm>
                <a:custGeom>
                  <a:avLst/>
                  <a:gdLst/>
                  <a:ahLst/>
                  <a:cxnLst/>
                  <a:rect l="l" t="t" r="r" b="b"/>
                  <a:pathLst>
                    <a:path w="1324" h="1324" extrusionOk="0">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grpFill/>
                <a:ln>
                  <a:noFill/>
                </a:ln>
              </p:spPr>
              <p:txBody>
                <a:bodyPr spcFirstLastPara="1" wrap="square" lIns="121900" tIns="121900" rIns="121900" bIns="121900" anchor="ctr" anchorCtr="0">
                  <a:noAutofit/>
                </a:bodyPr>
                <a:lstStyle/>
                <a:p>
                  <a:endParaRPr sz="2400"/>
                </a:p>
              </p:txBody>
            </p:sp>
            <p:sp>
              <p:nvSpPr>
                <p:cNvPr id="69" name="Google Shape;7193;p50"/>
                <p:cNvSpPr/>
                <p:nvPr/>
              </p:nvSpPr>
              <p:spPr>
                <a:xfrm>
                  <a:off x="-35746850" y="3202075"/>
                  <a:ext cx="171725" cy="189050"/>
                </a:xfrm>
                <a:custGeom>
                  <a:avLst/>
                  <a:gdLst/>
                  <a:ahLst/>
                  <a:cxnLst/>
                  <a:rect l="l" t="t" r="r" b="b"/>
                  <a:pathLst>
                    <a:path w="6869" h="7562" extrusionOk="0">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grpFill/>
                <a:ln>
                  <a:noFill/>
                </a:ln>
              </p:spPr>
              <p:txBody>
                <a:bodyPr spcFirstLastPara="1" wrap="square" lIns="121900" tIns="121900" rIns="121900" bIns="121900" anchor="ctr" anchorCtr="0">
                  <a:noAutofit/>
                </a:bodyPr>
                <a:lstStyle/>
                <a:p>
                  <a:endParaRPr sz="2400"/>
                </a:p>
              </p:txBody>
            </p:sp>
            <p:sp>
              <p:nvSpPr>
                <p:cNvPr id="70" name="Google Shape;7194;p50"/>
                <p:cNvSpPr/>
                <p:nvPr/>
              </p:nvSpPr>
              <p:spPr>
                <a:xfrm>
                  <a:off x="-35677550" y="3450950"/>
                  <a:ext cx="34675" cy="42575"/>
                </a:xfrm>
                <a:custGeom>
                  <a:avLst/>
                  <a:gdLst/>
                  <a:ahLst/>
                  <a:cxnLst/>
                  <a:rect l="l" t="t" r="r" b="b"/>
                  <a:pathLst>
                    <a:path w="1387" h="1703" extrusionOk="0">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grpFill/>
                <a:ln>
                  <a:noFill/>
                </a:ln>
              </p:spPr>
              <p:txBody>
                <a:bodyPr spcFirstLastPara="1" wrap="square" lIns="121900" tIns="121900" rIns="121900" bIns="121900" anchor="ctr" anchorCtr="0">
                  <a:noAutofit/>
                </a:bodyPr>
                <a:lstStyle/>
                <a:p>
                  <a:endParaRPr sz="2400"/>
                </a:p>
              </p:txBody>
            </p:sp>
          </p:grpSp>
        </p:grpSp>
      </p:grpSp>
      <p:grpSp>
        <p:nvGrpSpPr>
          <p:cNvPr id="71" name="Google Shape;7262;p50"/>
          <p:cNvGrpSpPr/>
          <p:nvPr/>
        </p:nvGrpSpPr>
        <p:grpSpPr>
          <a:xfrm>
            <a:off x="882009" y="4746050"/>
            <a:ext cx="307266" cy="308432"/>
            <a:chOff x="-33646250" y="3586425"/>
            <a:chExt cx="293000" cy="292225"/>
          </a:xfrm>
          <a:solidFill>
            <a:schemeClr val="bg1"/>
          </a:solidFill>
        </p:grpSpPr>
        <p:sp>
          <p:nvSpPr>
            <p:cNvPr id="72" name="Google Shape;7263;p50"/>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grpFill/>
            <a:ln>
              <a:noFill/>
            </a:ln>
          </p:spPr>
          <p:txBody>
            <a:bodyPr spcFirstLastPara="1" wrap="square" lIns="121900" tIns="121900" rIns="121900" bIns="121900" anchor="ctr" anchorCtr="0">
              <a:noAutofit/>
            </a:bodyPr>
            <a:lstStyle/>
            <a:p>
              <a:endParaRPr sz="2400"/>
            </a:p>
          </p:txBody>
        </p:sp>
        <p:sp>
          <p:nvSpPr>
            <p:cNvPr id="73" name="Google Shape;7264;p50"/>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4" name="Group 3"/>
          <p:cNvGrpSpPr/>
          <p:nvPr/>
        </p:nvGrpSpPr>
        <p:grpSpPr>
          <a:xfrm>
            <a:off x="676873" y="2349740"/>
            <a:ext cx="680416" cy="584200"/>
            <a:chOff x="757083" y="3360391"/>
            <a:chExt cx="680416" cy="584200"/>
          </a:xfrm>
        </p:grpSpPr>
        <p:sp>
          <p:nvSpPr>
            <p:cNvPr id="50" name="椭圆 49"/>
            <p:cNvSpPr/>
            <p:nvPr/>
          </p:nvSpPr>
          <p:spPr>
            <a:xfrm>
              <a:off x="757083" y="3360391"/>
              <a:ext cx="680416"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grpSp>
          <p:nvGrpSpPr>
            <p:cNvPr id="75" name="Google Shape;7187;p50"/>
            <p:cNvGrpSpPr/>
            <p:nvPr/>
          </p:nvGrpSpPr>
          <p:grpSpPr>
            <a:xfrm>
              <a:off x="910236" y="3471162"/>
              <a:ext cx="338071" cy="379653"/>
              <a:chOff x="-35814600" y="3202075"/>
              <a:chExt cx="242625" cy="291450"/>
            </a:xfrm>
            <a:solidFill>
              <a:schemeClr val="bg1"/>
            </a:solidFill>
          </p:grpSpPr>
          <p:sp>
            <p:nvSpPr>
              <p:cNvPr id="76" name="Google Shape;7188;p50"/>
              <p:cNvSpPr/>
              <p:nvPr/>
            </p:nvSpPr>
            <p:spPr>
              <a:xfrm>
                <a:off x="-35814600" y="3202075"/>
                <a:ext cx="51225" cy="202450"/>
              </a:xfrm>
              <a:custGeom>
                <a:avLst/>
                <a:gdLst/>
                <a:ahLst/>
                <a:cxnLst/>
                <a:rect l="l" t="t" r="r" b="b"/>
                <a:pathLst>
                  <a:path w="2049" h="8098" extrusionOk="0">
                    <a:moveTo>
                      <a:pt x="1702" y="0"/>
                    </a:moveTo>
                    <a:cubicBezTo>
                      <a:pt x="757" y="0"/>
                      <a:pt x="1" y="788"/>
                      <a:pt x="1" y="1733"/>
                    </a:cubicBezTo>
                    <a:lnTo>
                      <a:pt x="1" y="8097"/>
                    </a:lnTo>
                    <a:cubicBezTo>
                      <a:pt x="348" y="7782"/>
                      <a:pt x="820" y="7562"/>
                      <a:pt x="1387" y="7562"/>
                    </a:cubicBezTo>
                    <a:lnTo>
                      <a:pt x="2049" y="7562"/>
                    </a:lnTo>
                    <a:lnTo>
                      <a:pt x="2049" y="0"/>
                    </a:lnTo>
                    <a:close/>
                  </a:path>
                </a:pathLst>
              </a:custGeom>
              <a:grpFill/>
              <a:ln>
                <a:noFill/>
              </a:ln>
            </p:spPr>
            <p:txBody>
              <a:bodyPr spcFirstLastPara="1" wrap="square" lIns="121900" tIns="121900" rIns="121900" bIns="121900" anchor="ctr" anchorCtr="0">
                <a:noAutofit/>
              </a:bodyPr>
              <a:lstStyle/>
              <a:p>
                <a:endParaRPr sz="2400"/>
              </a:p>
            </p:txBody>
          </p:sp>
          <p:sp>
            <p:nvSpPr>
              <p:cNvPr id="77" name="Google Shape;7189;p50"/>
              <p:cNvSpPr/>
              <p:nvPr/>
            </p:nvSpPr>
            <p:spPr>
              <a:xfrm>
                <a:off x="-35814600" y="3407650"/>
                <a:ext cx="242625" cy="68550"/>
              </a:xfrm>
              <a:custGeom>
                <a:avLst/>
                <a:gdLst/>
                <a:ahLst/>
                <a:cxnLst/>
                <a:rect l="l" t="t" r="r" b="b"/>
                <a:pathLst>
                  <a:path w="9705" h="2742" extrusionOk="0">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grpFill/>
              <a:ln>
                <a:noFill/>
              </a:ln>
            </p:spPr>
            <p:txBody>
              <a:bodyPr spcFirstLastPara="1" wrap="square" lIns="121900" tIns="121900" rIns="121900" bIns="121900" anchor="ctr" anchorCtr="0">
                <a:noAutofit/>
              </a:bodyPr>
              <a:lstStyle/>
              <a:p>
                <a:endParaRPr sz="2400"/>
              </a:p>
            </p:txBody>
          </p:sp>
          <p:sp>
            <p:nvSpPr>
              <p:cNvPr id="78" name="Google Shape;7190;p50"/>
              <p:cNvSpPr/>
              <p:nvPr/>
            </p:nvSpPr>
            <p:spPr>
              <a:xfrm>
                <a:off x="-35627125" y="3450950"/>
                <a:ext cx="55150" cy="25250"/>
              </a:xfrm>
              <a:custGeom>
                <a:avLst/>
                <a:gdLst/>
                <a:ahLst/>
                <a:cxnLst/>
                <a:rect l="l" t="t" r="r" b="b"/>
                <a:pathLst>
                  <a:path w="2206" h="1010" extrusionOk="0">
                    <a:moveTo>
                      <a:pt x="0" y="1"/>
                    </a:moveTo>
                    <a:lnTo>
                      <a:pt x="0" y="1009"/>
                    </a:lnTo>
                    <a:lnTo>
                      <a:pt x="1670" y="1009"/>
                    </a:lnTo>
                    <a:cubicBezTo>
                      <a:pt x="1953" y="1009"/>
                      <a:pt x="2205" y="788"/>
                      <a:pt x="1953" y="505"/>
                    </a:cubicBezTo>
                    <a:cubicBezTo>
                      <a:pt x="1827" y="347"/>
                      <a:pt x="1764" y="190"/>
                      <a:pt x="1670" y="1"/>
                    </a:cubicBezTo>
                    <a:close/>
                  </a:path>
                </a:pathLst>
              </a:custGeom>
              <a:grpFill/>
              <a:ln>
                <a:noFill/>
              </a:ln>
            </p:spPr>
            <p:txBody>
              <a:bodyPr spcFirstLastPara="1" wrap="square" lIns="121900" tIns="121900" rIns="121900" bIns="121900" anchor="ctr" anchorCtr="0">
                <a:noAutofit/>
              </a:bodyPr>
              <a:lstStyle/>
              <a:p>
                <a:endParaRPr sz="2400"/>
              </a:p>
            </p:txBody>
          </p:sp>
          <p:sp>
            <p:nvSpPr>
              <p:cNvPr id="79" name="Google Shape;7191;p50"/>
              <p:cNvSpPr/>
              <p:nvPr/>
            </p:nvSpPr>
            <p:spPr>
              <a:xfrm>
                <a:off x="-35703525" y="3305250"/>
                <a:ext cx="84300" cy="34675"/>
              </a:xfrm>
              <a:custGeom>
                <a:avLst/>
                <a:gdLst/>
                <a:ahLst/>
                <a:cxnLst/>
                <a:rect l="l" t="t" r="r" b="b"/>
                <a:pathLst>
                  <a:path w="3372" h="1387" extrusionOk="0">
                    <a:moveTo>
                      <a:pt x="1701" y="0"/>
                    </a:moveTo>
                    <a:cubicBezTo>
                      <a:pt x="882" y="0"/>
                      <a:pt x="221" y="599"/>
                      <a:pt x="0" y="1387"/>
                    </a:cubicBezTo>
                    <a:lnTo>
                      <a:pt x="3371" y="1387"/>
                    </a:lnTo>
                    <a:cubicBezTo>
                      <a:pt x="3214" y="599"/>
                      <a:pt x="2521" y="0"/>
                      <a:pt x="1701" y="0"/>
                    </a:cubicBezTo>
                    <a:close/>
                  </a:path>
                </a:pathLst>
              </a:custGeom>
              <a:grpFill/>
              <a:ln>
                <a:noFill/>
              </a:ln>
            </p:spPr>
            <p:txBody>
              <a:bodyPr spcFirstLastPara="1" wrap="square" lIns="121900" tIns="121900" rIns="121900" bIns="121900" anchor="ctr" anchorCtr="0">
                <a:noAutofit/>
              </a:bodyPr>
              <a:lstStyle/>
              <a:p>
                <a:endParaRPr sz="2400"/>
              </a:p>
            </p:txBody>
          </p:sp>
          <p:sp>
            <p:nvSpPr>
              <p:cNvPr id="80" name="Google Shape;7192;p50"/>
              <p:cNvSpPr/>
              <p:nvPr/>
            </p:nvSpPr>
            <p:spPr>
              <a:xfrm>
                <a:off x="-35677550" y="3254050"/>
                <a:ext cx="33100" cy="33100"/>
              </a:xfrm>
              <a:custGeom>
                <a:avLst/>
                <a:gdLst/>
                <a:ahLst/>
                <a:cxnLst/>
                <a:rect l="l" t="t" r="r" b="b"/>
                <a:pathLst>
                  <a:path w="1324" h="1324" extrusionOk="0">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grpFill/>
              <a:ln>
                <a:noFill/>
              </a:ln>
            </p:spPr>
            <p:txBody>
              <a:bodyPr spcFirstLastPara="1" wrap="square" lIns="121900" tIns="121900" rIns="121900" bIns="121900" anchor="ctr" anchorCtr="0">
                <a:noAutofit/>
              </a:bodyPr>
              <a:lstStyle/>
              <a:p>
                <a:endParaRPr sz="2400"/>
              </a:p>
            </p:txBody>
          </p:sp>
          <p:sp>
            <p:nvSpPr>
              <p:cNvPr id="81" name="Google Shape;7193;p50"/>
              <p:cNvSpPr/>
              <p:nvPr/>
            </p:nvSpPr>
            <p:spPr>
              <a:xfrm>
                <a:off x="-35746850" y="3202075"/>
                <a:ext cx="171725" cy="189050"/>
              </a:xfrm>
              <a:custGeom>
                <a:avLst/>
                <a:gdLst/>
                <a:ahLst/>
                <a:cxnLst/>
                <a:rect l="l" t="t" r="r" b="b"/>
                <a:pathLst>
                  <a:path w="6869" h="7562" extrusionOk="0">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grpFill/>
              <a:ln>
                <a:noFill/>
              </a:ln>
            </p:spPr>
            <p:txBody>
              <a:bodyPr spcFirstLastPara="1" wrap="square" lIns="121900" tIns="121900" rIns="121900" bIns="121900" anchor="ctr" anchorCtr="0">
                <a:noAutofit/>
              </a:bodyPr>
              <a:lstStyle/>
              <a:p>
                <a:endParaRPr sz="2400"/>
              </a:p>
            </p:txBody>
          </p:sp>
          <p:sp>
            <p:nvSpPr>
              <p:cNvPr id="82" name="Google Shape;7194;p50"/>
              <p:cNvSpPr/>
              <p:nvPr/>
            </p:nvSpPr>
            <p:spPr>
              <a:xfrm>
                <a:off x="-35677550" y="3450950"/>
                <a:ext cx="34675" cy="42575"/>
              </a:xfrm>
              <a:custGeom>
                <a:avLst/>
                <a:gdLst/>
                <a:ahLst/>
                <a:cxnLst/>
                <a:rect l="l" t="t" r="r" b="b"/>
                <a:pathLst>
                  <a:path w="1387" h="1703" extrusionOk="0">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grpFill/>
              <a:ln>
                <a:noFill/>
              </a:ln>
            </p:spPr>
            <p:txBody>
              <a:bodyPr spcFirstLastPara="1" wrap="square" lIns="121900" tIns="121900" rIns="121900" bIns="121900" anchor="ctr" anchorCtr="0">
                <a:noAutofit/>
              </a:bodyPr>
              <a:lstStyle/>
              <a:p>
                <a:endParaRPr sz="2400"/>
              </a:p>
            </p:txBody>
          </p:sp>
        </p:grpSp>
      </p:grpSp>
      <p:grpSp>
        <p:nvGrpSpPr>
          <p:cNvPr id="42" name="组合 40"/>
          <p:cNvGrpSpPr/>
          <p:nvPr/>
        </p:nvGrpSpPr>
        <p:grpSpPr>
          <a:xfrm>
            <a:off x="1481218" y="2204668"/>
            <a:ext cx="9775933" cy="797137"/>
            <a:chOff x="7482314" y="3433235"/>
            <a:chExt cx="4199351" cy="797137"/>
          </a:xfrm>
        </p:grpSpPr>
        <p:sp>
          <p:nvSpPr>
            <p:cNvPr id="44" name="矩形 44"/>
            <p:cNvSpPr/>
            <p:nvPr/>
          </p:nvSpPr>
          <p:spPr>
            <a:xfrm>
              <a:off x="7482314" y="3863925"/>
              <a:ext cx="3742811" cy="36644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a:latin typeface="Calibri" panose="020F0502020204030204" pitchFamily="34" charset="0"/>
                  <a:cs typeface="Calibri" panose="020F0502020204030204" pitchFamily="34" charset="0"/>
                </a:rPr>
                <a:t>Richard Crandall and Carl Pomerance,</a:t>
              </a:r>
              <a:endParaRPr lang="en-US" altLang="zh-CN" sz="1200">
                <a:latin typeface="Calibri" panose="020F0502020204030204" pitchFamily="34" charset="0"/>
                <a:cs typeface="Calibri" panose="020F0502020204030204" pitchFamily="34" charset="0"/>
              </a:endParaRPr>
            </a:p>
          </p:txBody>
        </p:sp>
        <p:sp>
          <p:nvSpPr>
            <p:cNvPr id="49" name="矩形 45"/>
            <p:cNvSpPr/>
            <p:nvPr/>
          </p:nvSpPr>
          <p:spPr>
            <a:xfrm>
              <a:off x="7483988" y="3433235"/>
              <a:ext cx="4197677" cy="4350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sz="2000" b="1">
                  <a:latin typeface="Calibri" panose="020F0502020204030204" pitchFamily="34" charset="0"/>
                  <a:cs typeface="Calibri" panose="020F0502020204030204" pitchFamily="34" charset="0"/>
                </a:rPr>
                <a:t>Prime Numbers - A Computational Perspective (2nd edition), Springer, 2005 </a:t>
              </a:r>
              <a:endParaRPr lang="zh-CN" altLang="en-US" sz="1600" b="1">
                <a:latin typeface="Calibri" panose="020F0502020204030204" pitchFamily="34" charset="0"/>
                <a:cs typeface="Calibri" panose="020F0502020204030204" pitchFamily="34" charset="0"/>
              </a:endParaRPr>
            </a:p>
          </p:txBody>
        </p:sp>
      </p:grpSp>
      <p:grpSp>
        <p:nvGrpSpPr>
          <p:cNvPr id="6" name="Group 5"/>
          <p:cNvGrpSpPr/>
          <p:nvPr/>
        </p:nvGrpSpPr>
        <p:grpSpPr>
          <a:xfrm>
            <a:off x="731544" y="3133638"/>
            <a:ext cx="10525607" cy="1088852"/>
            <a:chOff x="731544" y="3133638"/>
            <a:chExt cx="10525607" cy="1088852"/>
          </a:xfrm>
        </p:grpSpPr>
        <p:grpSp>
          <p:nvGrpSpPr>
            <p:cNvPr id="62" name="组合 40"/>
            <p:cNvGrpSpPr/>
            <p:nvPr/>
          </p:nvGrpSpPr>
          <p:grpSpPr>
            <a:xfrm>
              <a:off x="1481218" y="3133638"/>
              <a:ext cx="9775933" cy="1088852"/>
              <a:chOff x="7482314" y="3433235"/>
              <a:chExt cx="4199351" cy="649161"/>
            </a:xfrm>
          </p:grpSpPr>
          <p:sp>
            <p:nvSpPr>
              <p:cNvPr id="92" name="矩形 44"/>
              <p:cNvSpPr/>
              <p:nvPr/>
            </p:nvSpPr>
            <p:spPr>
              <a:xfrm>
                <a:off x="7482314" y="3863925"/>
                <a:ext cx="3742811" cy="21847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a:latin typeface="Calibri" panose="020F0502020204030204" pitchFamily="34" charset="0"/>
                    <a:cs typeface="Calibri" panose="020F0502020204030204" pitchFamily="34" charset="0"/>
                  </a:rPr>
                  <a:t>Mikhail J. Atallah and Marina Blanton</a:t>
                </a:r>
                <a:endParaRPr lang="en-US" altLang="zh-CN" sz="1200">
                  <a:latin typeface="Calibri" panose="020F0502020204030204" pitchFamily="34" charset="0"/>
                  <a:cs typeface="Calibri" panose="020F0502020204030204" pitchFamily="34" charset="0"/>
                </a:endParaRPr>
              </a:p>
            </p:txBody>
          </p:sp>
          <p:sp>
            <p:nvSpPr>
              <p:cNvPr id="93" name="矩形 45"/>
              <p:cNvSpPr/>
              <p:nvPr/>
            </p:nvSpPr>
            <p:spPr>
              <a:xfrm>
                <a:off x="7483988" y="3433235"/>
                <a:ext cx="4197677" cy="4954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sz="2000" b="1">
                    <a:latin typeface="Calibri" panose="020F0502020204030204" pitchFamily="34" charset="0"/>
                    <a:cs typeface="Calibri" panose="020F0502020204030204" pitchFamily="34" charset="0"/>
                  </a:rPr>
                  <a:t>Algorithms and Teory of Computation Handbook: General Concepts and Techniques, CRC Press, </a:t>
                </a:r>
                <a:r>
                  <a:rPr lang="en-US" sz="2000" b="1" smtClean="0">
                    <a:latin typeface="Calibri" panose="020F0502020204030204" pitchFamily="34" charset="0"/>
                    <a:cs typeface="Calibri" panose="020F0502020204030204" pitchFamily="34" charset="0"/>
                  </a:rPr>
                  <a:t>2010 (</a:t>
                </a:r>
                <a:r>
                  <a:rPr lang="en-US" sz="2000">
                    <a:latin typeface="Calibri" panose="020F0502020204030204" pitchFamily="34" charset="0"/>
                    <a:cs typeface="Calibri" panose="020F0502020204030204" pitchFamily="34" charset="0"/>
                  </a:rPr>
                  <a:t>Chapter 13. Pattern Matching in </a:t>
                </a:r>
                <a:r>
                  <a:rPr lang="en-US" sz="2000" smtClean="0">
                    <a:latin typeface="Calibri" panose="020F0502020204030204" pitchFamily="34" charset="0"/>
                    <a:cs typeface="Calibri" panose="020F0502020204030204" pitchFamily="34" charset="0"/>
                  </a:rPr>
                  <a:t>Strings)</a:t>
                </a:r>
                <a:endParaRPr lang="zh-CN" altLang="en-US" sz="2000" b="1">
                  <a:latin typeface="Calibri" panose="020F0502020204030204" pitchFamily="34" charset="0"/>
                  <a:cs typeface="Calibri" panose="020F0502020204030204" pitchFamily="34" charset="0"/>
                </a:endParaRPr>
              </a:p>
            </p:txBody>
          </p:sp>
        </p:grpSp>
        <p:grpSp>
          <p:nvGrpSpPr>
            <p:cNvPr id="74" name="Group 73"/>
            <p:cNvGrpSpPr/>
            <p:nvPr/>
          </p:nvGrpSpPr>
          <p:grpSpPr>
            <a:xfrm>
              <a:off x="731544" y="3272232"/>
              <a:ext cx="633627" cy="584200"/>
              <a:chOff x="692916" y="2112616"/>
              <a:chExt cx="633627" cy="584200"/>
            </a:xfrm>
          </p:grpSpPr>
          <p:sp>
            <p:nvSpPr>
              <p:cNvPr id="83" name="椭圆 42"/>
              <p:cNvSpPr/>
              <p:nvPr/>
            </p:nvSpPr>
            <p:spPr>
              <a:xfrm>
                <a:off x="692916" y="2112616"/>
                <a:ext cx="633627" cy="584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grpSp>
            <p:nvGrpSpPr>
              <p:cNvPr id="84" name="Google Shape;7187;p50"/>
              <p:cNvGrpSpPr/>
              <p:nvPr/>
            </p:nvGrpSpPr>
            <p:grpSpPr>
              <a:xfrm>
                <a:off x="860295" y="2220872"/>
                <a:ext cx="338071" cy="379653"/>
                <a:chOff x="-35814600" y="3202075"/>
                <a:chExt cx="242625" cy="291450"/>
              </a:xfrm>
              <a:solidFill>
                <a:schemeClr val="bg1"/>
              </a:solidFill>
            </p:grpSpPr>
            <p:sp>
              <p:nvSpPr>
                <p:cNvPr id="85" name="Google Shape;7188;p50"/>
                <p:cNvSpPr/>
                <p:nvPr/>
              </p:nvSpPr>
              <p:spPr>
                <a:xfrm>
                  <a:off x="-35814600" y="3202075"/>
                  <a:ext cx="51225" cy="202450"/>
                </a:xfrm>
                <a:custGeom>
                  <a:avLst/>
                  <a:gdLst/>
                  <a:ahLst/>
                  <a:cxnLst/>
                  <a:rect l="l" t="t" r="r" b="b"/>
                  <a:pathLst>
                    <a:path w="2049" h="8098" extrusionOk="0">
                      <a:moveTo>
                        <a:pt x="1702" y="0"/>
                      </a:moveTo>
                      <a:cubicBezTo>
                        <a:pt x="757" y="0"/>
                        <a:pt x="1" y="788"/>
                        <a:pt x="1" y="1733"/>
                      </a:cubicBezTo>
                      <a:lnTo>
                        <a:pt x="1" y="8097"/>
                      </a:lnTo>
                      <a:cubicBezTo>
                        <a:pt x="348" y="7782"/>
                        <a:pt x="820" y="7562"/>
                        <a:pt x="1387" y="7562"/>
                      </a:cubicBezTo>
                      <a:lnTo>
                        <a:pt x="2049" y="7562"/>
                      </a:lnTo>
                      <a:lnTo>
                        <a:pt x="2049" y="0"/>
                      </a:lnTo>
                      <a:close/>
                    </a:path>
                  </a:pathLst>
                </a:custGeom>
                <a:grpFill/>
                <a:ln>
                  <a:noFill/>
                </a:ln>
              </p:spPr>
              <p:txBody>
                <a:bodyPr spcFirstLastPara="1" wrap="square" lIns="121900" tIns="121900" rIns="121900" bIns="121900" anchor="ctr" anchorCtr="0">
                  <a:noAutofit/>
                </a:bodyPr>
                <a:lstStyle/>
                <a:p>
                  <a:endParaRPr sz="2400"/>
                </a:p>
              </p:txBody>
            </p:sp>
            <p:sp>
              <p:nvSpPr>
                <p:cNvPr id="86" name="Google Shape;7189;p50"/>
                <p:cNvSpPr/>
                <p:nvPr/>
              </p:nvSpPr>
              <p:spPr>
                <a:xfrm>
                  <a:off x="-35814600" y="3407650"/>
                  <a:ext cx="242625" cy="68550"/>
                </a:xfrm>
                <a:custGeom>
                  <a:avLst/>
                  <a:gdLst/>
                  <a:ahLst/>
                  <a:cxnLst/>
                  <a:rect l="l" t="t" r="r" b="b"/>
                  <a:pathLst>
                    <a:path w="9705" h="2742" extrusionOk="0">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grpFill/>
                <a:ln>
                  <a:noFill/>
                </a:ln>
              </p:spPr>
              <p:txBody>
                <a:bodyPr spcFirstLastPara="1" wrap="square" lIns="121900" tIns="121900" rIns="121900" bIns="121900" anchor="ctr" anchorCtr="0">
                  <a:noAutofit/>
                </a:bodyPr>
                <a:lstStyle/>
                <a:p>
                  <a:endParaRPr sz="2400"/>
                </a:p>
              </p:txBody>
            </p:sp>
            <p:sp>
              <p:nvSpPr>
                <p:cNvPr id="87" name="Google Shape;7190;p50"/>
                <p:cNvSpPr/>
                <p:nvPr/>
              </p:nvSpPr>
              <p:spPr>
                <a:xfrm>
                  <a:off x="-35627125" y="3450950"/>
                  <a:ext cx="55150" cy="25250"/>
                </a:xfrm>
                <a:custGeom>
                  <a:avLst/>
                  <a:gdLst/>
                  <a:ahLst/>
                  <a:cxnLst/>
                  <a:rect l="l" t="t" r="r" b="b"/>
                  <a:pathLst>
                    <a:path w="2206" h="1010" extrusionOk="0">
                      <a:moveTo>
                        <a:pt x="0" y="1"/>
                      </a:moveTo>
                      <a:lnTo>
                        <a:pt x="0" y="1009"/>
                      </a:lnTo>
                      <a:lnTo>
                        <a:pt x="1670" y="1009"/>
                      </a:lnTo>
                      <a:cubicBezTo>
                        <a:pt x="1953" y="1009"/>
                        <a:pt x="2205" y="788"/>
                        <a:pt x="1953" y="505"/>
                      </a:cubicBezTo>
                      <a:cubicBezTo>
                        <a:pt x="1827" y="347"/>
                        <a:pt x="1764" y="190"/>
                        <a:pt x="1670" y="1"/>
                      </a:cubicBezTo>
                      <a:close/>
                    </a:path>
                  </a:pathLst>
                </a:custGeom>
                <a:grpFill/>
                <a:ln>
                  <a:noFill/>
                </a:ln>
              </p:spPr>
              <p:txBody>
                <a:bodyPr spcFirstLastPara="1" wrap="square" lIns="121900" tIns="121900" rIns="121900" bIns="121900" anchor="ctr" anchorCtr="0">
                  <a:noAutofit/>
                </a:bodyPr>
                <a:lstStyle/>
                <a:p>
                  <a:endParaRPr sz="2400"/>
                </a:p>
              </p:txBody>
            </p:sp>
            <p:sp>
              <p:nvSpPr>
                <p:cNvPr id="88" name="Google Shape;7191;p50"/>
                <p:cNvSpPr/>
                <p:nvPr/>
              </p:nvSpPr>
              <p:spPr>
                <a:xfrm>
                  <a:off x="-35703525" y="3305250"/>
                  <a:ext cx="84300" cy="34675"/>
                </a:xfrm>
                <a:custGeom>
                  <a:avLst/>
                  <a:gdLst/>
                  <a:ahLst/>
                  <a:cxnLst/>
                  <a:rect l="l" t="t" r="r" b="b"/>
                  <a:pathLst>
                    <a:path w="3372" h="1387" extrusionOk="0">
                      <a:moveTo>
                        <a:pt x="1701" y="0"/>
                      </a:moveTo>
                      <a:cubicBezTo>
                        <a:pt x="882" y="0"/>
                        <a:pt x="221" y="599"/>
                        <a:pt x="0" y="1387"/>
                      </a:cubicBezTo>
                      <a:lnTo>
                        <a:pt x="3371" y="1387"/>
                      </a:lnTo>
                      <a:cubicBezTo>
                        <a:pt x="3214" y="599"/>
                        <a:pt x="2521" y="0"/>
                        <a:pt x="1701" y="0"/>
                      </a:cubicBezTo>
                      <a:close/>
                    </a:path>
                  </a:pathLst>
                </a:custGeom>
                <a:grpFill/>
                <a:ln>
                  <a:noFill/>
                </a:ln>
              </p:spPr>
              <p:txBody>
                <a:bodyPr spcFirstLastPara="1" wrap="square" lIns="121900" tIns="121900" rIns="121900" bIns="121900" anchor="ctr" anchorCtr="0">
                  <a:noAutofit/>
                </a:bodyPr>
                <a:lstStyle/>
                <a:p>
                  <a:endParaRPr sz="2400"/>
                </a:p>
              </p:txBody>
            </p:sp>
            <p:sp>
              <p:nvSpPr>
                <p:cNvPr id="89" name="Google Shape;7192;p50"/>
                <p:cNvSpPr/>
                <p:nvPr/>
              </p:nvSpPr>
              <p:spPr>
                <a:xfrm>
                  <a:off x="-35677550" y="3254050"/>
                  <a:ext cx="33100" cy="33100"/>
                </a:xfrm>
                <a:custGeom>
                  <a:avLst/>
                  <a:gdLst/>
                  <a:ahLst/>
                  <a:cxnLst/>
                  <a:rect l="l" t="t" r="r" b="b"/>
                  <a:pathLst>
                    <a:path w="1324" h="1324" extrusionOk="0">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grpFill/>
                <a:ln>
                  <a:noFill/>
                </a:ln>
              </p:spPr>
              <p:txBody>
                <a:bodyPr spcFirstLastPara="1" wrap="square" lIns="121900" tIns="121900" rIns="121900" bIns="121900" anchor="ctr" anchorCtr="0">
                  <a:noAutofit/>
                </a:bodyPr>
                <a:lstStyle/>
                <a:p>
                  <a:endParaRPr sz="2400"/>
                </a:p>
              </p:txBody>
            </p:sp>
            <p:sp>
              <p:nvSpPr>
                <p:cNvPr id="90" name="Google Shape;7193;p50"/>
                <p:cNvSpPr/>
                <p:nvPr/>
              </p:nvSpPr>
              <p:spPr>
                <a:xfrm>
                  <a:off x="-35746850" y="3202075"/>
                  <a:ext cx="171725" cy="189050"/>
                </a:xfrm>
                <a:custGeom>
                  <a:avLst/>
                  <a:gdLst/>
                  <a:ahLst/>
                  <a:cxnLst/>
                  <a:rect l="l" t="t" r="r" b="b"/>
                  <a:pathLst>
                    <a:path w="6869" h="7562" extrusionOk="0">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grpFill/>
                <a:ln>
                  <a:noFill/>
                </a:ln>
              </p:spPr>
              <p:txBody>
                <a:bodyPr spcFirstLastPara="1" wrap="square" lIns="121900" tIns="121900" rIns="121900" bIns="121900" anchor="ctr" anchorCtr="0">
                  <a:noAutofit/>
                </a:bodyPr>
                <a:lstStyle/>
                <a:p>
                  <a:endParaRPr sz="2400"/>
                </a:p>
              </p:txBody>
            </p:sp>
            <p:sp>
              <p:nvSpPr>
                <p:cNvPr id="91" name="Google Shape;7194;p50"/>
                <p:cNvSpPr/>
                <p:nvPr/>
              </p:nvSpPr>
              <p:spPr>
                <a:xfrm>
                  <a:off x="-35677550" y="3450950"/>
                  <a:ext cx="34675" cy="42575"/>
                </a:xfrm>
                <a:custGeom>
                  <a:avLst/>
                  <a:gdLst/>
                  <a:ahLst/>
                  <a:cxnLst/>
                  <a:rect l="l" t="t" r="r" b="b"/>
                  <a:pathLst>
                    <a:path w="1387" h="1703" extrusionOk="0">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grpFill/>
                <a:ln>
                  <a:noFill/>
                </a:ln>
              </p:spPr>
              <p:txBody>
                <a:bodyPr spcFirstLastPara="1" wrap="square" lIns="121900" tIns="121900" rIns="121900" bIns="121900" anchor="ctr" anchorCtr="0">
                  <a:noAutofit/>
                </a:bodyPr>
                <a:lstStyle/>
                <a:p>
                  <a:endParaRPr sz="2400"/>
                </a:p>
              </p:txBody>
            </p:sp>
          </p:grpSp>
        </p:grpSp>
      </p:grpSp>
      <p:pic>
        <p:nvPicPr>
          <p:cNvPr id="3" name="Picture 2"/>
          <p:cNvPicPr>
            <a:picLocks noChangeAspect="1"/>
          </p:cNvPicPr>
          <p:nvPr/>
        </p:nvPicPr>
        <p:blipFill>
          <a:blip r:embed="rId4"/>
          <a:stretch>
            <a:fillRect/>
          </a:stretch>
        </p:blipFill>
        <p:spPr>
          <a:xfrm>
            <a:off x="5608814" y="4039267"/>
            <a:ext cx="1981537" cy="2511671"/>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873646593"/>
              </p:ext>
            </p:extLst>
          </p:nvPr>
        </p:nvGraphicFramePr>
        <p:xfrm>
          <a:off x="9633457" y="4072831"/>
          <a:ext cx="1862882" cy="2498306"/>
        </p:xfrm>
        <a:graphic>
          <a:graphicData uri="http://schemas.openxmlformats.org/presentationml/2006/ole">
            <mc:AlternateContent xmlns:mc="http://schemas.openxmlformats.org/markup-compatibility/2006">
              <mc:Choice xmlns:v="urn:schemas-microsoft-com:vml" Requires="v">
                <p:oleObj spid="_x0000_s1162" name="Bitmap Image" r:id="rId5" imgW="4254480" imgH="4743360" progId="Paint.Picture">
                  <p:embed/>
                </p:oleObj>
              </mc:Choice>
              <mc:Fallback>
                <p:oleObj name="Bitmap Image" r:id="rId5" imgW="4254480" imgH="4743360" progId="Paint.Picture">
                  <p:embed/>
                  <p:pic>
                    <p:nvPicPr>
                      <p:cNvPr id="0" name=""/>
                      <p:cNvPicPr/>
                      <p:nvPr/>
                    </p:nvPicPr>
                    <p:blipFill>
                      <a:blip r:embed="rId6"/>
                      <a:stretch>
                        <a:fillRect/>
                      </a:stretch>
                    </p:blipFill>
                    <p:spPr>
                      <a:xfrm>
                        <a:off x="9633457" y="4072831"/>
                        <a:ext cx="1862882" cy="2498306"/>
                      </a:xfrm>
                      <a:prstGeom prst="rect">
                        <a:avLst/>
                      </a:prstGeom>
                    </p:spPr>
                  </p:pic>
                </p:oleObj>
              </mc:Fallback>
            </mc:AlternateContent>
          </a:graphicData>
        </a:graphic>
      </p:graphicFrame>
      <p:pic>
        <p:nvPicPr>
          <p:cNvPr id="8" name="Picture 7"/>
          <p:cNvPicPr>
            <a:picLocks noChangeAspect="1"/>
          </p:cNvPicPr>
          <p:nvPr/>
        </p:nvPicPr>
        <p:blipFill>
          <a:blip r:embed="rId7"/>
          <a:stretch>
            <a:fillRect/>
          </a:stretch>
        </p:blipFill>
        <p:spPr>
          <a:xfrm>
            <a:off x="7670876" y="4055198"/>
            <a:ext cx="1844298" cy="2515939"/>
          </a:xfrm>
          <a:prstGeom prst="rect">
            <a:avLst/>
          </a:prstGeom>
        </p:spPr>
      </p:pic>
    </p:spTree>
    <p:extLst>
      <p:ext uri="{BB962C8B-B14F-4D97-AF65-F5344CB8AC3E}">
        <p14:creationId xmlns:p14="http://schemas.microsoft.com/office/powerpoint/2010/main" val="315356151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755422"/>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accent2"/>
                </a:solidFill>
              </a:rPr>
              <a:t>TÍNH TOÁN TRÊN SỐ NGUYÊN LỚN TRONG TRƯỜNG F</a:t>
            </a:r>
            <a:r>
              <a:rPr lang="en-US" altLang="zh-CN" sz="3600" baseline="-25000">
                <a:solidFill>
                  <a:schemeClr val="accent2"/>
                </a:solidFill>
              </a:rPr>
              <a:t>P</a:t>
            </a:r>
            <a:endParaRPr lang="en-US" altLang="zh-CN" sz="3600">
              <a:solidFill>
                <a:schemeClr val="accent2"/>
              </a:solidFill>
            </a:endParaRPr>
          </a:p>
        </p:txBody>
      </p:sp>
      <p:grpSp>
        <p:nvGrpSpPr>
          <p:cNvPr id="11" name="Group 10"/>
          <p:cNvGrpSpPr/>
          <p:nvPr/>
        </p:nvGrpSpPr>
        <p:grpSpPr>
          <a:xfrm>
            <a:off x="5393079" y="1683534"/>
            <a:ext cx="6609994" cy="584199"/>
            <a:chOff x="5369803" y="1680054"/>
            <a:chExt cx="6609994" cy="584199"/>
          </a:xfrm>
        </p:grpSpPr>
        <p:sp>
          <p:nvSpPr>
            <p:cNvPr id="37" name="矩形 36"/>
            <p:cNvSpPr/>
            <p:nvPr/>
          </p:nvSpPr>
          <p:spPr>
            <a:xfrm>
              <a:off x="6143711" y="1704388"/>
              <a:ext cx="583608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tính cộng và trừ</a:t>
              </a:r>
              <a:endParaRPr lang="zh-CN" altLang="en-US" sz="2000" b="1">
                <a:solidFill>
                  <a:schemeClr val="tx1">
                    <a:lumMod val="65000"/>
                    <a:lumOff val="35000"/>
                  </a:schemeClr>
                </a:solidFill>
                <a:latin typeface="Calibri" panose="020F0502020204030204" pitchFamily="34" charset="0"/>
              </a:endParaRPr>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451351"/>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Phép tính nhân</a:t>
                </a:r>
                <a:endParaRPr lang="zh-CN" altLang="en-US" b="1">
                  <a:solidFill>
                    <a:schemeClr val="tx1">
                      <a:lumMod val="65000"/>
                      <a:lumOff val="35000"/>
                    </a:schemeClr>
                  </a:solidFill>
                  <a:latin typeface="Calibri" panose="020F0502020204030204" pitchFamily="34" charset="0"/>
                  <a:ea typeface="时尚中黑简体" panose="01010104010101010101" pitchFamily="2" charset="-122"/>
                </a:endParaRPr>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215372"/>
            <a:ext cx="6714166" cy="565475"/>
            <a:chOff x="5392953" y="3695567"/>
            <a:chExt cx="6714166" cy="565475"/>
          </a:xfrm>
        </p:grpSpPr>
        <p:sp>
          <p:nvSpPr>
            <p:cNvPr id="51"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ea typeface="时尚中黑简体" panose="01010104010101010101" pitchFamily="2" charset="-122"/>
                </a:rPr>
                <a:t>Phép tính bình phương</a:t>
              </a:r>
              <a:endParaRPr lang="zh-CN" altLang="en-US" sz="2400" b="1">
                <a:solidFill>
                  <a:schemeClr val="tx1">
                    <a:lumMod val="65000"/>
                    <a:lumOff val="35000"/>
                  </a:schemeClr>
                </a:solidFill>
                <a:latin typeface="Calibri" panose="020F0502020204030204" pitchFamily="34" charset="0"/>
              </a:endParaRPr>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4995640" y="3944847"/>
            <a:ext cx="5218865" cy="584200"/>
            <a:chOff x="5389708" y="4799347"/>
            <a:chExt cx="5218865" cy="584200"/>
          </a:xfrm>
        </p:grpSpPr>
        <p:sp>
          <p:nvSpPr>
            <p:cNvPr id="60"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lấy modulo</a:t>
              </a:r>
              <a:endParaRPr lang="zh-CN" altLang="en-US" sz="2400" b="1">
                <a:solidFill>
                  <a:schemeClr val="tx1">
                    <a:lumMod val="65000"/>
                    <a:lumOff val="35000"/>
                  </a:schemeClr>
                </a:solidFill>
                <a:latin typeface="Calibri" panose="020F0502020204030204" pitchFamily="34" charset="0"/>
              </a:endParaRPr>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239830"/>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88036" y="4600702"/>
            <a:ext cx="6714166" cy="565475"/>
            <a:chOff x="5392953" y="3695567"/>
            <a:chExt cx="6714166" cy="565475"/>
          </a:xfrm>
        </p:grpSpPr>
        <p:sp>
          <p:nvSpPr>
            <p:cNvPr id="29"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lũy thừa</a:t>
              </a:r>
              <a:endParaRPr lang="zh-CN" altLang="en-US" sz="2400" b="1">
                <a:solidFill>
                  <a:schemeClr val="tx1">
                    <a:lumMod val="65000"/>
                    <a:lumOff val="35000"/>
                  </a:schemeClr>
                </a:solidFill>
                <a:latin typeface="Calibri" panose="020F0502020204030204" pitchFamily="34" charset="0"/>
              </a:endParaRPr>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986234"/>
            <a:ext cx="5218865" cy="584200"/>
            <a:chOff x="5389708" y="4799347"/>
            <a:chExt cx="5218865" cy="584200"/>
          </a:xfrm>
        </p:grpSpPr>
        <p:sp>
          <p:nvSpPr>
            <p:cNvPr id="3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Giới thiệu về các trường hữu hạn</a:t>
              </a:r>
              <a:endParaRPr lang="zh-CN" altLang="en-US" b="1">
                <a:solidFill>
                  <a:schemeClr val="tx1">
                    <a:lumMod val="65000"/>
                    <a:lumOff val="35000"/>
                  </a:schemeClr>
                </a:solidFill>
                <a:latin typeface="Calibri" panose="020F0502020204030204" pitchFamily="34" charset="0"/>
              </a:endParaRPr>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42" name="Group 41"/>
          <p:cNvGrpSpPr/>
          <p:nvPr/>
        </p:nvGrpSpPr>
        <p:grpSpPr>
          <a:xfrm>
            <a:off x="3333409" y="5240495"/>
            <a:ext cx="5218865" cy="584200"/>
            <a:chOff x="5389708" y="4799347"/>
            <a:chExt cx="5218865" cy="584200"/>
          </a:xfrm>
        </p:grpSpPr>
        <p:sp>
          <p:nvSpPr>
            <p:cNvPr id="4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a:t>
              </a:r>
              <a:r>
                <a:rPr lang="en-US" altLang="zh-CN" sz="2400" b="1" smtClean="0">
                  <a:solidFill>
                    <a:schemeClr val="tx1">
                      <a:lumMod val="65000"/>
                      <a:lumOff val="35000"/>
                    </a:schemeClr>
                  </a:solidFill>
                  <a:latin typeface="Calibri" panose="020F0502020204030204" pitchFamily="34" charset="0"/>
                </a:rPr>
                <a:t>tính nghịch đảo</a:t>
              </a:r>
              <a:endParaRPr lang="zh-CN" altLang="en-US" sz="2400" b="1">
                <a:solidFill>
                  <a:schemeClr val="tx1">
                    <a:lumMod val="65000"/>
                    <a:lumOff val="35000"/>
                  </a:schemeClr>
                </a:solidFill>
                <a:latin typeface="Calibri" panose="020F0502020204030204" pitchFamily="34" charset="0"/>
              </a:endParaRPr>
            </a:p>
          </p:txBody>
        </p:sp>
        <p:grpSp>
          <p:nvGrpSpPr>
            <p:cNvPr id="46" name="Group 45"/>
            <p:cNvGrpSpPr/>
            <p:nvPr/>
          </p:nvGrpSpPr>
          <p:grpSpPr>
            <a:xfrm>
              <a:off x="5389708" y="4799347"/>
              <a:ext cx="584200" cy="584200"/>
              <a:chOff x="5389708" y="4729903"/>
              <a:chExt cx="584200" cy="584200"/>
            </a:xfrm>
          </p:grpSpPr>
          <p:sp>
            <p:nvSpPr>
              <p:cNvPr id="4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9"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2" name="Group 1"/>
          <p:cNvGrpSpPr/>
          <p:nvPr/>
        </p:nvGrpSpPr>
        <p:grpSpPr>
          <a:xfrm>
            <a:off x="2338076" y="5927044"/>
            <a:ext cx="8939524" cy="565475"/>
            <a:chOff x="2338076" y="5927044"/>
            <a:chExt cx="8939524" cy="565475"/>
          </a:xfrm>
        </p:grpSpPr>
        <p:sp>
          <p:nvSpPr>
            <p:cNvPr id="52" name="矩形 50"/>
            <p:cNvSpPr/>
            <p:nvPr/>
          </p:nvSpPr>
          <p:spPr>
            <a:xfrm>
              <a:off x="3105299" y="5956795"/>
              <a:ext cx="817230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Tính toán với modulo là số nguyên tố đặc biệt của NIST</a:t>
              </a:r>
              <a:endParaRPr lang="zh-CN" altLang="en-US" sz="2400" b="1">
                <a:solidFill>
                  <a:schemeClr val="tx1">
                    <a:lumMod val="65000"/>
                    <a:lumOff val="35000"/>
                  </a:schemeClr>
                </a:solidFill>
                <a:latin typeface="Calibri" panose="020F0502020204030204" pitchFamily="34" charset="0"/>
              </a:endParaRPr>
            </a:p>
          </p:txBody>
        </p:sp>
        <p:grpSp>
          <p:nvGrpSpPr>
            <p:cNvPr id="53" name="Group 52"/>
            <p:cNvGrpSpPr/>
            <p:nvPr/>
          </p:nvGrpSpPr>
          <p:grpSpPr>
            <a:xfrm>
              <a:off x="2338076" y="5927044"/>
              <a:ext cx="580955" cy="565475"/>
              <a:chOff x="5392953" y="3733685"/>
              <a:chExt cx="580955" cy="565475"/>
            </a:xfrm>
          </p:grpSpPr>
          <p:sp>
            <p:nvSpPr>
              <p:cNvPr id="54"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55"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80550924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par>
                                <p:cTn id="8" presetID="9" presetClass="emph" presetSubtype="0" nodeType="withEffect">
                                  <p:stCondLst>
                                    <p:cond delay="0"/>
                                  </p:stCondLst>
                                  <p:childTnLst>
                                    <p:set>
                                      <p:cBhvr rctx="PPT">
                                        <p:cTn id="9" dur="indefinite"/>
                                        <p:tgtEl>
                                          <p:spTgt spid="28"/>
                                        </p:tgtEl>
                                        <p:attrNameLst>
                                          <p:attrName>style.opacity</p:attrName>
                                        </p:attrNameLst>
                                      </p:cBhvr>
                                      <p:to>
                                        <p:strVal val="0.5"/>
                                      </p:to>
                                    </p:set>
                                    <p:animEffect filter="image" prLst="opacity: 0.5">
                                      <p:cBhvr rctx="IE">
                                        <p:cTn id="10" dur="indefinite"/>
                                        <p:tgtEl>
                                          <p:spTgt spid="28"/>
                                        </p:tgtEl>
                                      </p:cBhvr>
                                    </p:animEffect>
                                  </p:childTnLst>
                                </p:cTn>
                              </p:par>
                              <p:par>
                                <p:cTn id="11" presetID="9" presetClass="emph" presetSubtype="0" nodeType="withEffect">
                                  <p:stCondLst>
                                    <p:cond delay="0"/>
                                  </p:stCondLst>
                                  <p:childTnLst>
                                    <p:set>
                                      <p:cBhvr rctx="PPT">
                                        <p:cTn id="12" dur="indefinite"/>
                                        <p:tgtEl>
                                          <p:spTgt spid="42"/>
                                        </p:tgtEl>
                                        <p:attrNameLst>
                                          <p:attrName>style.opacity</p:attrName>
                                        </p:attrNameLst>
                                      </p:cBhvr>
                                      <p:to>
                                        <p:strVal val="0.5"/>
                                      </p:to>
                                    </p:set>
                                    <p:animEffect filter="image" prLst="opacity: 0.5">
                                      <p:cBhvr rctx="IE">
                                        <p:cTn id="13" dur="indefinite"/>
                                        <p:tgtEl>
                                          <p:spTgt spid="42"/>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5"/>
                                      </p:to>
                                    </p:set>
                                    <p:animEffect filter="image" prLst="opacity: 0.5">
                                      <p:cBhvr rctx="IE">
                                        <p:cTn id="16" dur="indefinite"/>
                                        <p:tgtEl>
                                          <p:spTgt spid="2"/>
                                        </p:tgtEl>
                                      </p:cBhvr>
                                    </p:animEffect>
                                  </p:childTnLst>
                                </p:cTn>
                              </p:par>
                              <p:par>
                                <p:cTn id="17" presetID="9" presetClass="emph" presetSubtype="0" nodeType="withEffect">
                                  <p:stCondLst>
                                    <p:cond delay="0"/>
                                  </p:stCondLst>
                                  <p:childTnLst>
                                    <p:set>
                                      <p:cBhvr rctx="PPT">
                                        <p:cTn id="18" dur="indefinite"/>
                                        <p:tgtEl>
                                          <p:spTgt spid="33"/>
                                        </p:tgtEl>
                                        <p:attrNameLst>
                                          <p:attrName>style.opacity</p:attrName>
                                        </p:attrNameLst>
                                      </p:cBhvr>
                                      <p:to>
                                        <p:strVal val="0.5"/>
                                      </p:to>
                                    </p:set>
                                    <p:animEffect filter="image" prLst="opacity: 0.5">
                                      <p:cBhvr rctx="IE">
                                        <p:cTn id="19" dur="indefinite"/>
                                        <p:tgtEl>
                                          <p:spTgt spid="33"/>
                                        </p:tgtEl>
                                      </p:cBhvr>
                                    </p:animEffect>
                                  </p:childTnLst>
                                </p:cTn>
                              </p:par>
                              <p:par>
                                <p:cTn id="20" presetID="9" presetClass="emph" presetSubtype="0" nodeType="withEffect">
                                  <p:stCondLst>
                                    <p:cond delay="0"/>
                                  </p:stCondLst>
                                  <p:childTnLst>
                                    <p:set>
                                      <p:cBhvr rctx="PPT">
                                        <p:cTn id="21" dur="indefinite"/>
                                        <p:tgtEl>
                                          <p:spTgt spid="8"/>
                                        </p:tgtEl>
                                        <p:attrNameLst>
                                          <p:attrName>style.opacity</p:attrName>
                                        </p:attrNameLst>
                                      </p:cBhvr>
                                      <p:to>
                                        <p:strVal val="0.5"/>
                                      </p:to>
                                    </p:set>
                                    <p:animEffect filter="image" prLst="opacity: 0.5">
                                      <p:cBhvr rctx="IE">
                                        <p:cTn id="22" dur="indefinite"/>
                                        <p:tgtEl>
                                          <p:spTgt spid="8"/>
                                        </p:tgtEl>
                                      </p:cBhvr>
                                    </p:animEffect>
                                  </p:childTnLst>
                                </p:cTn>
                              </p:par>
                              <p:par>
                                <p:cTn id="23" presetID="9" presetClass="emph" presetSubtype="0" nodeType="withEffect">
                                  <p:stCondLst>
                                    <p:cond delay="0"/>
                                  </p:stCondLst>
                                  <p:childTnLst>
                                    <p:set>
                                      <p:cBhvr rctx="PPT">
                                        <p:cTn id="24" dur="indefinite"/>
                                        <p:tgtEl>
                                          <p:spTgt spid="11"/>
                                        </p:tgtEl>
                                        <p:attrNameLst>
                                          <p:attrName>style.opacity</p:attrName>
                                        </p:attrNameLst>
                                      </p:cBhvr>
                                      <p:to>
                                        <p:strVal val="0.5"/>
                                      </p:to>
                                    </p:set>
                                    <p:animEffect filter="image" prLst="opacity: 0.5">
                                      <p:cBhvr rctx="IE">
                                        <p:cTn id="25"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1201" y="758097"/>
            <a:ext cx="11323782" cy="5551056"/>
          </a:xfrm>
        </p:spPr>
        <p:txBody>
          <a:bodyPr/>
          <a:lstStyle/>
          <a:p>
            <a:r>
              <a:rPr lang="en-US" smtClean="0">
                <a:solidFill>
                  <a:schemeClr val="tx1"/>
                </a:solidFill>
              </a:rPr>
              <a:t>Thuật toán nhân</a:t>
            </a:r>
          </a:p>
          <a:p>
            <a:pPr lvl="1"/>
            <a:r>
              <a:rPr lang="en-US" sz="2400">
                <a:solidFill>
                  <a:schemeClr val="tx1"/>
                </a:solidFill>
              </a:rPr>
              <a:t>Trong đó UV biểu thị cho 2W bit được nối bởi W </a:t>
            </a:r>
            <a:r>
              <a:rPr lang="en-US" sz="2400" smtClean="0">
                <a:solidFill>
                  <a:schemeClr val="tx1"/>
                </a:solidFill>
              </a:rPr>
              <a:t>bit của </a:t>
            </a:r>
            <a:r>
              <a:rPr lang="en-US" sz="2400">
                <a:solidFill>
                  <a:schemeClr val="tx1"/>
                </a:solidFill>
              </a:rPr>
              <a:t>từ U với W bit từ V</a:t>
            </a:r>
          </a:p>
        </p:txBody>
      </p:sp>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a:t>
            </a:r>
            <a:r>
              <a:rPr lang="en-US" altLang="zh-CN" smtClean="0">
                <a:solidFill>
                  <a:schemeClr val="tx1"/>
                </a:solidFill>
              </a:rPr>
              <a:t>nhân</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765434656"/>
                  </p:ext>
                </p:extLst>
              </p:nvPr>
            </p:nvGraphicFramePr>
            <p:xfrm>
              <a:off x="696687" y="2262411"/>
              <a:ext cx="10958283" cy="4285446"/>
            </p:xfrm>
            <a:graphic>
              <a:graphicData uri="http://schemas.openxmlformats.org/drawingml/2006/table">
                <a:tbl>
                  <a:tblPr firstRow="1" bandRow="1">
                    <a:tableStyleId>{5940675A-B579-460E-94D1-54222C63F5DA}</a:tableStyleId>
                  </a:tblPr>
                  <a:tblGrid>
                    <a:gridCol w="6089696">
                      <a:extLst>
                        <a:ext uri="{9D8B030D-6E8A-4147-A177-3AD203B41FA5}">
                          <a16:colId xmlns="" xmlns:a16="http://schemas.microsoft.com/office/drawing/2014/main" val="3117776358"/>
                        </a:ext>
                      </a:extLst>
                    </a:gridCol>
                    <a:gridCol w="4868587">
                      <a:extLst>
                        <a:ext uri="{9D8B030D-6E8A-4147-A177-3AD203B41FA5}">
                          <a16:colId xmlns="" xmlns:a16="http://schemas.microsoft.com/office/drawing/2014/main" val="3320374925"/>
                        </a:ext>
                      </a:extLst>
                    </a:gridCol>
                  </a:tblGrid>
                  <a:tr h="637858">
                    <a:tc gridSpan="2">
                      <a:txBody>
                        <a:bodyPr/>
                        <a:lstStyle/>
                        <a:p>
                          <a:r>
                            <a:rPr lang="en-US" sz="2400" b="1" smtClean="0">
                              <a:latin typeface="Calibri" panose="020F0502020204030204" pitchFamily="34" charset="0"/>
                              <a:cs typeface="Calibri" panose="020F0502020204030204" pitchFamily="34" charset="0"/>
                            </a:rPr>
                            <a:t>Algorithm 4. Integer</a:t>
                          </a:r>
                          <a:r>
                            <a:rPr lang="en-US" sz="2400" b="1" baseline="0" smtClean="0">
                              <a:latin typeface="Calibri" panose="020F0502020204030204" pitchFamily="34" charset="0"/>
                              <a:cs typeface="Calibri" panose="020F0502020204030204" pitchFamily="34" charset="0"/>
                            </a:rPr>
                            <a:t> </a:t>
                          </a:r>
                          <a:r>
                            <a:rPr lang="en-US" sz="2400" b="1" kern="1200" smtClean="0">
                              <a:solidFill>
                                <a:schemeClr val="tx1"/>
                              </a:solidFill>
                              <a:latin typeface="Calibri" panose="020F0502020204030204" pitchFamily="34" charset="0"/>
                              <a:ea typeface="+mn-ea"/>
                              <a:cs typeface="Calibri" panose="020F0502020204030204" pitchFamily="34" charset="0"/>
                            </a:rPr>
                            <a:t>multiprecision (operand scanning form)</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extLst>
                      <a:ext uri="{0D108BD9-81ED-4DB2-BD59-A6C34878D82A}">
                        <a16:rowId xmlns="" xmlns:a16="http://schemas.microsoft.com/office/drawing/2014/main" val="2871285392"/>
                      </a:ext>
                    </a:extLst>
                  </a:tr>
                  <a:tr h="867007">
                    <a:tc gridSpan="2">
                      <a:txBody>
                        <a:bodyPr/>
                        <a:lstStyle/>
                        <a:p>
                          <a:r>
                            <a:rPr lang="en-US" sz="2400" b="1" smtClean="0">
                              <a:latin typeface="Calibri" panose="020F0502020204030204" pitchFamily="34" charset="0"/>
                              <a:cs typeface="Calibri" panose="020F0502020204030204" pitchFamily="34" charset="0"/>
                            </a:rPr>
                            <a:t>Input: </a:t>
                          </a:r>
                          <a:r>
                            <a:rPr lang="en-US" sz="2400" smtClean="0">
                              <a:latin typeface="Calibri" panose="020F0502020204030204" pitchFamily="34" charset="0"/>
                              <a:cs typeface="Calibri" panose="020F0502020204030204" pitchFamily="34" charset="0"/>
                            </a:rPr>
                            <a:t>số</a:t>
                          </a:r>
                          <a:r>
                            <a:rPr lang="en-US" sz="2400" baseline="0" smtClean="0">
                              <a:latin typeface="Calibri" panose="020F0502020204030204" pitchFamily="34" charset="0"/>
                              <a:cs typeface="Calibri" panose="020F0502020204030204" pitchFamily="34" charset="0"/>
                            </a:rPr>
                            <a:t> nguyên a, b </a:t>
                          </a:r>
                          <a:r>
                            <a:rPr lang="en-US" sz="2400" baseline="0" smtClean="0">
                              <a:latin typeface="Calibri" panose="020F0502020204030204" pitchFamily="34" charset="0"/>
                              <a:cs typeface="Calibri" panose="020F0502020204030204" pitchFamily="34" charset="0"/>
                              <a:sym typeface="Symbol" panose="05050102010706020507" pitchFamily="18" charset="2"/>
                            </a:rPr>
                            <a:t> [0, </a:t>
                          </a:r>
                          <a14:m>
                            <m:oMath xmlns:m="http://schemas.openxmlformats.org/officeDocument/2006/math">
                              <m:r>
                                <a:rPr lang="en-US" sz="2400" i="1" baseline="0" smtClean="0">
                                  <a:latin typeface="Cambria Math" panose="02040503050406030204" pitchFamily="18" charset="0"/>
                                  <a:cs typeface="Calibri" panose="020F0502020204030204" pitchFamily="34" charset="0"/>
                                  <a:sym typeface="Symbol" panose="05050102010706020507" pitchFamily="18" charset="2"/>
                                </a:rPr>
                                <m:t>𝑝</m:t>
                              </m:r>
                              <m:r>
                                <a:rPr lang="en-US" sz="2400" b="0" i="1" baseline="0" smtClean="0">
                                  <a:latin typeface="Cambria Math" panose="02040503050406030204" pitchFamily="18" charset="0"/>
                                  <a:cs typeface="Calibri" panose="020F0502020204030204" pitchFamily="34" charset="0"/>
                                  <a:sym typeface="Symbol" panose="05050102010706020507" pitchFamily="18" charset="2"/>
                                </a:rPr>
                                <m:t> −1</m:t>
                              </m:r>
                            </m:oMath>
                          </a14:m>
                          <a:r>
                            <a:rPr lang="en-US" sz="2400" smtClean="0">
                              <a:latin typeface="Calibri" panose="020F0502020204030204" pitchFamily="34" charset="0"/>
                              <a:cs typeface="Calibri" panose="020F0502020204030204" pitchFamily="34" charset="0"/>
                            </a:rPr>
                            <a:t>)</a:t>
                          </a:r>
                        </a:p>
                        <a:p>
                          <a:r>
                            <a:rPr lang="en-US" sz="2400" b="1" smtClean="0">
                              <a:latin typeface="Calibri" panose="020F0502020204030204" pitchFamily="34" charset="0"/>
                              <a:cs typeface="Calibri" panose="020F0502020204030204" pitchFamily="34" charset="0"/>
                            </a:rPr>
                            <a:t>Output: </a:t>
                          </a:r>
                          <a:r>
                            <a:rPr lang="en-US" sz="2400" baseline="0" smtClean="0">
                              <a:latin typeface="Calibri" panose="020F0502020204030204" pitchFamily="34" charset="0"/>
                              <a:cs typeface="Calibri" panose="020F0502020204030204" pitchFamily="34" charset="0"/>
                              <a:sym typeface="Symbol" panose="05050102010706020507" pitchFamily="18" charset="2"/>
                            </a:rPr>
                            <a:t>c = a . b </a:t>
                          </a:r>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78043579"/>
                      </a:ext>
                    </a:extLst>
                  </a:tr>
                  <a:tr h="867007">
                    <a:tc>
                      <a:txBody>
                        <a:bodyPr/>
                        <a:lstStyle/>
                        <a:p>
                          <a:r>
                            <a:rPr lang="en-US" sz="2400" smtClean="0">
                              <a:latin typeface="Calibri" panose="020F0502020204030204" pitchFamily="34" charset="0"/>
                              <a:cs typeface="Calibri" panose="020F0502020204030204" pitchFamily="34" charset="0"/>
                            </a:rPr>
                            <a:t>             1. For i</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from 0 to t – 1 do </a:t>
                          </a:r>
                        </a:p>
                        <a:p>
                          <a:r>
                            <a:rPr lang="en-US" sz="2400" smtClean="0">
                              <a:latin typeface="Calibri" panose="020F0502020204030204" pitchFamily="34" charset="0"/>
                              <a:cs typeface="Calibri" panose="020F0502020204030204" pitchFamily="34" charset="0"/>
                              <a:sym typeface="Symbol" panose="05050102010706020507" pitchFamily="18" charset="2"/>
                            </a:rPr>
                            <a:t>                      1.1 C[i] 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(UV)</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C[i + j] + A[i]. B[j] +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604521674"/>
                      </a:ext>
                    </a:extLst>
                  </a:tr>
                  <a:tr h="637858">
                    <a:tc>
                      <a:txBody>
                        <a:bodyPr/>
                        <a:lstStyle/>
                        <a:p>
                          <a:r>
                            <a:rPr lang="en-US" sz="2400" smtClean="0">
                              <a:latin typeface="Calibri" panose="020F0502020204030204" pitchFamily="34" charset="0"/>
                              <a:cs typeface="Calibri" panose="020F0502020204030204" pitchFamily="34" charset="0"/>
                            </a:rPr>
                            <a:t>             2. For i from 0 to t – 1 do</a:t>
                          </a:r>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C[i + j]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772850156"/>
                      </a:ext>
                    </a:extLst>
                  </a:tr>
                  <a:tr h="6378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U</a:t>
                          </a:r>
                          <a:r>
                            <a:rPr lang="en-US" sz="2400" smtClean="0">
                              <a:latin typeface="Calibri" panose="020F0502020204030204" pitchFamily="34" charset="0"/>
                              <a:cs typeface="Calibri" panose="020F0502020204030204" pitchFamily="34" charset="0"/>
                              <a:sym typeface="Symbol" panose="05050102010706020507" pitchFamily="18" charset="2"/>
                            </a:rPr>
                            <a:t>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2.3. C[i + t] 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576499207"/>
                      </a:ext>
                    </a:extLst>
                  </a:tr>
                  <a:tr h="6378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2.2 For j from 0 to t – 1 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3. Return(c).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8922779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765434656"/>
                  </p:ext>
                </p:extLst>
              </p:nvPr>
            </p:nvGraphicFramePr>
            <p:xfrm>
              <a:off x="696687" y="2262411"/>
              <a:ext cx="10958283" cy="4285446"/>
            </p:xfrm>
            <a:graphic>
              <a:graphicData uri="http://schemas.openxmlformats.org/drawingml/2006/table">
                <a:tbl>
                  <a:tblPr firstRow="1" bandRow="1">
                    <a:tableStyleId>{5940675A-B579-460E-94D1-54222C63F5DA}</a:tableStyleId>
                  </a:tblPr>
                  <a:tblGrid>
                    <a:gridCol w="6089696">
                      <a:extLst>
                        <a:ext uri="{9D8B030D-6E8A-4147-A177-3AD203B41FA5}">
                          <a16:colId xmlns:a16="http://schemas.microsoft.com/office/drawing/2014/main" val="3117776358"/>
                        </a:ext>
                      </a:extLst>
                    </a:gridCol>
                    <a:gridCol w="4868587">
                      <a:extLst>
                        <a:ext uri="{9D8B030D-6E8A-4147-A177-3AD203B41FA5}">
                          <a16:colId xmlns:a16="http://schemas.microsoft.com/office/drawing/2014/main" val="3320374925"/>
                        </a:ext>
                      </a:extLst>
                    </a:gridCol>
                  </a:tblGrid>
                  <a:tr h="637858">
                    <a:tc gridSpan="2">
                      <a:txBody>
                        <a:bodyPr/>
                        <a:lstStyle/>
                        <a:p>
                          <a:r>
                            <a:rPr lang="en-US" sz="2400" b="1" smtClean="0">
                              <a:latin typeface="Calibri" panose="020F0502020204030204" pitchFamily="34" charset="0"/>
                              <a:cs typeface="Calibri" panose="020F0502020204030204" pitchFamily="34" charset="0"/>
                            </a:rPr>
                            <a:t>Algorithm 4. Integer</a:t>
                          </a:r>
                          <a:r>
                            <a:rPr lang="en-US" sz="2400" b="1" baseline="0" smtClean="0">
                              <a:latin typeface="Calibri" panose="020F0502020204030204" pitchFamily="34" charset="0"/>
                              <a:cs typeface="Calibri" panose="020F0502020204030204" pitchFamily="34" charset="0"/>
                            </a:rPr>
                            <a:t> </a:t>
                          </a:r>
                          <a:r>
                            <a:rPr lang="en-US" sz="2400" b="1" kern="1200" smtClean="0">
                              <a:solidFill>
                                <a:schemeClr val="tx1"/>
                              </a:solidFill>
                              <a:latin typeface="Calibri" panose="020F0502020204030204" pitchFamily="34" charset="0"/>
                              <a:ea typeface="+mn-ea"/>
                              <a:cs typeface="Calibri" panose="020F0502020204030204" pitchFamily="34" charset="0"/>
                            </a:rPr>
                            <a:t>multiprecision (operand scanning form)</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extLst>
                      <a:ext uri="{0D108BD9-81ED-4DB2-BD59-A6C34878D82A}">
                        <a16:rowId xmlns:a16="http://schemas.microsoft.com/office/drawing/2014/main" val="2871285392"/>
                      </a:ext>
                    </a:extLst>
                  </a:tr>
                  <a:tr h="867007">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56" t="-79577" r="-111" b="-323239"/>
                          </a:stretch>
                        </a:blipFill>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043579"/>
                      </a:ext>
                    </a:extLst>
                  </a:tr>
                  <a:tr h="867007">
                    <a:tc>
                      <a:txBody>
                        <a:bodyPr/>
                        <a:lstStyle/>
                        <a:p>
                          <a:r>
                            <a:rPr lang="en-US" sz="2400" smtClean="0">
                              <a:latin typeface="Calibri" panose="020F0502020204030204" pitchFamily="34" charset="0"/>
                              <a:cs typeface="Calibri" panose="020F0502020204030204" pitchFamily="34" charset="0"/>
                            </a:rPr>
                            <a:t>             1. For i</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from 0 to t – 1 do </a:t>
                          </a:r>
                        </a:p>
                        <a:p>
                          <a:r>
                            <a:rPr lang="en-US" sz="2400" smtClean="0">
                              <a:latin typeface="Calibri" panose="020F0502020204030204" pitchFamily="34" charset="0"/>
                              <a:cs typeface="Calibri" panose="020F0502020204030204" pitchFamily="34" charset="0"/>
                              <a:sym typeface="Symbol" panose="05050102010706020507" pitchFamily="18" charset="2"/>
                            </a:rPr>
                            <a:t>                      1.1 C[i] 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(UV)</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C[i + j] + A[i]. B[j] +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04521674"/>
                      </a:ext>
                    </a:extLst>
                  </a:tr>
                  <a:tr h="637858">
                    <a:tc>
                      <a:txBody>
                        <a:bodyPr/>
                        <a:lstStyle/>
                        <a:p>
                          <a:r>
                            <a:rPr lang="en-US" sz="2400" smtClean="0">
                              <a:latin typeface="Calibri" panose="020F0502020204030204" pitchFamily="34" charset="0"/>
                              <a:cs typeface="Calibri" panose="020F0502020204030204" pitchFamily="34" charset="0"/>
                            </a:rPr>
                            <a:t>             2. For i from 0 to t – 1 do</a:t>
                          </a:r>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C[i + j]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72850156"/>
                      </a:ext>
                    </a:extLst>
                  </a:tr>
                  <a:tr h="6378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U</a:t>
                          </a:r>
                          <a:r>
                            <a:rPr lang="en-US" sz="2400" smtClean="0">
                              <a:latin typeface="Calibri" panose="020F0502020204030204" pitchFamily="34" charset="0"/>
                              <a:cs typeface="Calibri" panose="020F0502020204030204" pitchFamily="34" charset="0"/>
                              <a:sym typeface="Symbol" panose="05050102010706020507" pitchFamily="18" charset="2"/>
                            </a:rPr>
                            <a:t>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2.3. C[i + t] 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76499207"/>
                      </a:ext>
                    </a:extLst>
                  </a:tr>
                  <a:tr h="6378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2.2 For j from 0 to t – 1 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3. Return(c).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227792"/>
                      </a:ext>
                    </a:extLst>
                  </a:tr>
                </a:tbl>
              </a:graphicData>
            </a:graphic>
          </p:graphicFrame>
        </mc:Fallback>
      </mc:AlternateContent>
    </p:spTree>
    <p:extLst>
      <p:ext uri="{BB962C8B-B14F-4D97-AF65-F5344CB8AC3E}">
        <p14:creationId xmlns:p14="http://schemas.microsoft.com/office/powerpoint/2010/main" val="28760862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207818" y="1086667"/>
                <a:ext cx="11827164" cy="5351078"/>
              </a:xfrm>
            </p:spPr>
            <p:txBody>
              <a:bodyPr/>
              <a:lstStyle/>
              <a:p>
                <a:r>
                  <a:rPr lang="en-US" b="1" smtClean="0">
                    <a:solidFill>
                      <a:schemeClr val="tx1"/>
                    </a:solidFill>
                  </a:rPr>
                  <a:t>Ví dụ:</a:t>
                </a:r>
              </a:p>
              <a:p>
                <a:pPr lvl="1"/>
                <a:r>
                  <a:rPr lang="en-US">
                    <a:solidFill>
                      <a:schemeClr val="tx1"/>
                    </a:solidFill>
                  </a:rPr>
                  <a:t>Cho p = 2.147.483.647, W = 8; ta có </a:t>
                </a:r>
                <a14:m>
                  <m:oMath xmlns:m="http://schemas.openxmlformats.org/officeDocument/2006/math">
                    <m:r>
                      <m:rPr>
                        <m:sty m:val="p"/>
                      </m:rPr>
                      <a:rPr lang="en-US">
                        <a:solidFill>
                          <a:schemeClr val="tx1"/>
                        </a:solidFill>
                        <a:latin typeface="Cambria Math" panose="02040503050406030204" pitchFamily="18" charset="0"/>
                      </a:rPr>
                      <m:t>m</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𝑙𝑜𝑔</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𝑝</m:t>
                        </m:r>
                      </m:e>
                    </m:d>
                  </m:oMath>
                </a14:m>
                <a:r>
                  <a:rPr lang="en-US">
                    <a:solidFill>
                      <a:schemeClr val="tx1"/>
                    </a:solidFill>
                  </a:rPr>
                  <a:t> = 31; </a:t>
                </a:r>
                <a14:m>
                  <m:oMath xmlns:m="http://schemas.openxmlformats.org/officeDocument/2006/math">
                    <m:r>
                      <m:rPr>
                        <m:sty m:val="p"/>
                      </m:rPr>
                      <a:rPr lang="en-US">
                        <a:solidFill>
                          <a:schemeClr val="tx1"/>
                        </a:solidFill>
                        <a:latin typeface="Cambria Math" panose="02040503050406030204" pitchFamily="18" charset="0"/>
                      </a:rPr>
                      <m:t>t</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𝑊</m:t>
                        </m:r>
                      </m:e>
                    </m:d>
                    <m:r>
                      <a:rPr lang="en-US" i="1">
                        <a:solidFill>
                          <a:schemeClr val="tx1"/>
                        </a:solidFill>
                        <a:latin typeface="Cambria Math" panose="02040503050406030204" pitchFamily="18" charset="0"/>
                      </a:rPr>
                      <m:t>=4</m:t>
                    </m:r>
                  </m:oMath>
                </a14:m>
                <a:endParaRPr lang="en-US">
                  <a:solidFill>
                    <a:schemeClr val="tx1"/>
                  </a:solidFill>
                </a:endParaRPr>
              </a:p>
              <a:p>
                <a:pPr lvl="1"/>
                <a:r>
                  <a:rPr lang="en-US">
                    <a:solidFill>
                      <a:schemeClr val="tx1"/>
                    </a:solidFill>
                  </a:rPr>
                  <a:t>a = (0, 11, 173, 248); b = (0, 1, 226, 64). </a:t>
                </a:r>
                <a:endParaRPr lang="en-US" smtClean="0">
                  <a:solidFill>
                    <a:schemeClr val="tx1"/>
                  </a:solidFill>
                </a:endParaRPr>
              </a:p>
              <a:p>
                <a:pPr lvl="1"/>
                <a:r>
                  <a:rPr lang="en-US" smtClean="0">
                    <a:solidFill>
                      <a:schemeClr val="tx1"/>
                    </a:solidFill>
                  </a:rPr>
                  <a:t>Tính c = a.b</a:t>
                </a:r>
                <a:endParaRPr lang="en-US">
                  <a:solidFill>
                    <a:schemeClr val="tx1"/>
                  </a:solidFill>
                </a:endParaRPr>
              </a:p>
              <a:p>
                <a:endParaRPr lang="en-US" smtClean="0"/>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207818" y="1086667"/>
                <a:ext cx="11827164" cy="5351078"/>
              </a:xfrm>
              <a:blipFill>
                <a:blip r:embed="rId2"/>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smtClean="0">
                <a:solidFill>
                  <a:schemeClr val="tx1"/>
                </a:solidFill>
              </a:rPr>
              <a:t> Phép </a:t>
            </a:r>
            <a:r>
              <a:rPr lang="en-US" altLang="zh-CN">
                <a:solidFill>
                  <a:schemeClr val="tx1"/>
                </a:solidFill>
              </a:rPr>
              <a:t>tính nhân</a:t>
            </a:r>
            <a:endParaRPr lang="en-US"/>
          </a:p>
        </p:txBody>
      </p:sp>
    </p:spTree>
    <p:extLst>
      <p:ext uri="{BB962C8B-B14F-4D97-AF65-F5344CB8AC3E}">
        <p14:creationId xmlns:p14="http://schemas.microsoft.com/office/powerpoint/2010/main" val="13046457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3960" y="678872"/>
            <a:ext cx="12325927" cy="6179127"/>
          </a:xfrm>
        </p:spPr>
        <p:txBody>
          <a:bodyPr/>
          <a:lstStyle/>
          <a:p>
            <a:r>
              <a:rPr lang="en-US" b="1" smtClean="0">
                <a:solidFill>
                  <a:schemeClr val="tx1"/>
                </a:solidFill>
              </a:rPr>
              <a:t>Giải: </a:t>
            </a:r>
            <a:r>
              <a:rPr lang="en-US" smtClean="0">
                <a:solidFill>
                  <a:schemeClr val="tx1"/>
                </a:solidFill>
              </a:rPr>
              <a:t>với a </a:t>
            </a:r>
            <a:r>
              <a:rPr lang="en-US">
                <a:solidFill>
                  <a:schemeClr val="tx1"/>
                </a:solidFill>
              </a:rPr>
              <a:t>= (0, 11, 173, 248); b = (0, 1, 226, 64)</a:t>
            </a:r>
            <a:endParaRPr lang="en-US" b="1" smtClean="0">
              <a:solidFill>
                <a:schemeClr val="tx1"/>
              </a:solidFill>
            </a:endParaRPr>
          </a:p>
          <a:p>
            <a:pPr lvl="1">
              <a:spcBef>
                <a:spcPts val="0"/>
              </a:spcBef>
            </a:pPr>
            <a:r>
              <a:rPr lang="en-US" smtClean="0">
                <a:solidFill>
                  <a:schemeClr val="tx1"/>
                </a:solidFill>
                <a:sym typeface="Symbol" panose="05050102010706020507" pitchFamily="18" charset="2"/>
              </a:rPr>
              <a:t>Với 0 </a:t>
            </a:r>
            <a:r>
              <a:rPr lang="en-US" smtClean="0">
                <a:solidFill>
                  <a:schemeClr val="tx1"/>
                </a:solidFill>
              </a:rPr>
              <a:t> i </a:t>
            </a:r>
            <a:r>
              <a:rPr lang="en-US" smtClean="0">
                <a:solidFill>
                  <a:schemeClr val="tx1"/>
                </a:solidFill>
                <a:sym typeface="Symbol" panose="05050102010706020507" pitchFamily="18" charset="2"/>
              </a:rPr>
              <a:t> 3 gán C[i] = 0</a:t>
            </a:r>
          </a:p>
          <a:p>
            <a:pPr lvl="1">
              <a:spcBef>
                <a:spcPts val="0"/>
              </a:spcBef>
            </a:pPr>
            <a:r>
              <a:rPr lang="en-US" smtClean="0">
                <a:solidFill>
                  <a:schemeClr val="tx1"/>
                </a:solidFill>
                <a:sym typeface="Symbol" panose="05050102010706020507" pitchFamily="18" charset="2"/>
              </a:rPr>
              <a:t>i = 0</a:t>
            </a:r>
          </a:p>
          <a:p>
            <a:pPr lvl="2">
              <a:spcBef>
                <a:spcPts val="0"/>
              </a:spcBef>
            </a:pPr>
            <a:r>
              <a:rPr lang="en-US" smtClean="0">
                <a:solidFill>
                  <a:schemeClr val="tx1"/>
                </a:solidFill>
                <a:sym typeface="Symbol" panose="05050102010706020507" pitchFamily="18" charset="2"/>
              </a:rPr>
              <a:t>U = 0</a:t>
            </a:r>
          </a:p>
          <a:p>
            <a:pPr lvl="2">
              <a:spcBef>
                <a:spcPts val="0"/>
              </a:spcBef>
            </a:pPr>
            <a:r>
              <a:rPr lang="en-US" smtClean="0">
                <a:solidFill>
                  <a:schemeClr val="tx1"/>
                </a:solidFill>
                <a:sym typeface="Symbol" panose="05050102010706020507" pitchFamily="18" charset="2"/>
              </a:rPr>
              <a:t>j = 0</a:t>
            </a:r>
          </a:p>
          <a:p>
            <a:pPr lvl="3">
              <a:spcBef>
                <a:spcPts val="0"/>
              </a:spcBef>
            </a:pPr>
            <a:r>
              <a:rPr lang="en-US" smtClean="0">
                <a:solidFill>
                  <a:schemeClr val="tx1"/>
                </a:solidFill>
                <a:sym typeface="Symbol" panose="05050102010706020507" pitchFamily="18" charset="2"/>
              </a:rPr>
              <a:t>UV = C[0] + A[0]. B[0] + U = 0 + 248.64 + 0 = 15872 ( Do vậy U = 0011 1110 = </a:t>
            </a:r>
            <a:r>
              <a:rPr lang="en-US" smtClean="0">
                <a:solidFill>
                  <a:srgbClr val="FF0000"/>
                </a:solidFill>
                <a:sym typeface="Symbol" panose="05050102010706020507" pitchFamily="18" charset="2"/>
              </a:rPr>
              <a:t>62</a:t>
            </a:r>
            <a:r>
              <a:rPr lang="en-US" smtClean="0">
                <a:solidFill>
                  <a:schemeClr val="tx1"/>
                </a:solidFill>
                <a:sym typeface="Symbol" panose="05050102010706020507" pitchFamily="18" charset="2"/>
              </a:rPr>
              <a:t> ; V = 0000 0000 = 0) </a:t>
            </a:r>
          </a:p>
          <a:p>
            <a:pPr lvl="3">
              <a:spcBef>
                <a:spcPts val="0"/>
              </a:spcBef>
            </a:pPr>
            <a:r>
              <a:rPr lang="en-US" smtClean="0">
                <a:solidFill>
                  <a:schemeClr val="tx1"/>
                </a:solidFill>
                <a:sym typeface="Symbol" panose="05050102010706020507" pitchFamily="18" charset="2"/>
              </a:rPr>
              <a:t>C[0] = V = 0</a:t>
            </a:r>
          </a:p>
          <a:p>
            <a:pPr lvl="2">
              <a:spcBef>
                <a:spcPts val="0"/>
              </a:spcBef>
            </a:pPr>
            <a:r>
              <a:rPr lang="en-US" smtClean="0">
                <a:solidFill>
                  <a:schemeClr val="tx1"/>
                </a:solidFill>
                <a:sym typeface="Symbol" panose="05050102010706020507" pitchFamily="18" charset="2"/>
              </a:rPr>
              <a:t>j = 1</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C[1] </a:t>
            </a:r>
            <a:r>
              <a:rPr lang="en-US">
                <a:solidFill>
                  <a:schemeClr val="tx1"/>
                </a:solidFill>
                <a:sym typeface="Symbol" panose="05050102010706020507" pitchFamily="18" charset="2"/>
              </a:rPr>
              <a:t>+ A[0]. </a:t>
            </a:r>
            <a:r>
              <a:rPr lang="en-US" smtClean="0">
                <a:solidFill>
                  <a:schemeClr val="tx1"/>
                </a:solidFill>
                <a:sym typeface="Symbol" panose="05050102010706020507" pitchFamily="18" charset="2"/>
              </a:rPr>
              <a:t>B[1] </a:t>
            </a:r>
            <a:r>
              <a:rPr lang="en-US">
                <a:solidFill>
                  <a:schemeClr val="tx1"/>
                </a:solidFill>
                <a:sym typeface="Symbol" panose="05050102010706020507" pitchFamily="18" charset="2"/>
              </a:rPr>
              <a:t>+ U = 0 + </a:t>
            </a:r>
            <a:r>
              <a:rPr lang="en-US" smtClean="0">
                <a:solidFill>
                  <a:schemeClr val="tx1"/>
                </a:solidFill>
                <a:sym typeface="Symbol" panose="05050102010706020507" pitchFamily="18" charset="2"/>
              </a:rPr>
              <a:t>248.226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62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56110 </a:t>
            </a:r>
            <a:r>
              <a:rPr lang="en-US">
                <a:solidFill>
                  <a:schemeClr val="tx1"/>
                </a:solidFill>
                <a:sym typeface="Symbol" panose="05050102010706020507" pitchFamily="18" charset="2"/>
              </a:rPr>
              <a:t>( Do vậy U = </a:t>
            </a:r>
            <a:r>
              <a:rPr lang="en-US" smtClean="0">
                <a:solidFill>
                  <a:schemeClr val="tx1"/>
                </a:solidFill>
                <a:sym typeface="Symbol" panose="05050102010706020507" pitchFamily="18" charset="2"/>
              </a:rPr>
              <a:t>1101 1011= </a:t>
            </a:r>
            <a:r>
              <a:rPr lang="en-US" smtClean="0">
                <a:solidFill>
                  <a:srgbClr val="FF0000"/>
                </a:solidFill>
                <a:sym typeface="Symbol" panose="05050102010706020507" pitchFamily="18" charset="2"/>
              </a:rPr>
              <a:t>219</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0010 1110= 46) </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C[1]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46</a:t>
            </a:r>
          </a:p>
          <a:p>
            <a:pPr lvl="2">
              <a:spcBef>
                <a:spcPts val="0"/>
              </a:spcBef>
            </a:pPr>
            <a:r>
              <a:rPr lang="en-US">
                <a:solidFill>
                  <a:schemeClr val="tx1"/>
                </a:solidFill>
                <a:sym typeface="Symbol" panose="05050102010706020507" pitchFamily="18" charset="2"/>
              </a:rPr>
              <a:t>j = </a:t>
            </a:r>
            <a:r>
              <a:rPr lang="en-US" smtClean="0">
                <a:solidFill>
                  <a:schemeClr val="tx1"/>
                </a:solidFill>
                <a:sym typeface="Symbol" panose="05050102010706020507" pitchFamily="18" charset="2"/>
              </a:rPr>
              <a:t>2</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C[2] </a:t>
            </a:r>
            <a:r>
              <a:rPr lang="en-US">
                <a:solidFill>
                  <a:schemeClr val="tx1"/>
                </a:solidFill>
                <a:sym typeface="Symbol" panose="05050102010706020507" pitchFamily="18" charset="2"/>
              </a:rPr>
              <a:t>+ A[0]. </a:t>
            </a:r>
            <a:r>
              <a:rPr lang="en-US" smtClean="0">
                <a:solidFill>
                  <a:schemeClr val="tx1"/>
                </a:solidFill>
                <a:sym typeface="Symbol" panose="05050102010706020507" pitchFamily="18" charset="2"/>
              </a:rPr>
              <a:t>B[2] </a:t>
            </a:r>
            <a:r>
              <a:rPr lang="en-US">
                <a:solidFill>
                  <a:schemeClr val="tx1"/>
                </a:solidFill>
                <a:sym typeface="Symbol" panose="05050102010706020507" pitchFamily="18" charset="2"/>
              </a:rPr>
              <a:t>+ U = 0 + </a:t>
            </a:r>
            <a:r>
              <a:rPr lang="en-US" smtClean="0">
                <a:solidFill>
                  <a:schemeClr val="tx1"/>
                </a:solidFill>
                <a:sym typeface="Symbol" panose="05050102010706020507" pitchFamily="18" charset="2"/>
              </a:rPr>
              <a:t>248.1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219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467 </a:t>
            </a:r>
            <a:r>
              <a:rPr lang="en-US">
                <a:solidFill>
                  <a:schemeClr val="tx1"/>
                </a:solidFill>
                <a:sym typeface="Symbol" panose="05050102010706020507" pitchFamily="18" charset="2"/>
              </a:rPr>
              <a:t>( Do vậy U = </a:t>
            </a:r>
            <a:r>
              <a:rPr lang="en-US" smtClean="0">
                <a:solidFill>
                  <a:schemeClr val="tx1"/>
                </a:solidFill>
                <a:sym typeface="Symbol" panose="05050102010706020507" pitchFamily="18" charset="2"/>
              </a:rPr>
              <a:t>0000 0001= </a:t>
            </a:r>
            <a:r>
              <a:rPr lang="en-US" smtClean="0">
                <a:solidFill>
                  <a:srgbClr val="FF0000"/>
                </a:solidFill>
                <a:sym typeface="Symbol" panose="05050102010706020507" pitchFamily="18" charset="2"/>
              </a:rPr>
              <a:t>1</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1101 0011= 211) </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C[2]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211</a:t>
            </a:r>
            <a:endParaRPr lang="en-US">
              <a:solidFill>
                <a:schemeClr val="tx1"/>
              </a:solidFill>
              <a:sym typeface="Symbol" panose="05050102010706020507" pitchFamily="18" charset="2"/>
            </a:endParaRPr>
          </a:p>
          <a:p>
            <a:pPr lvl="2">
              <a:spcBef>
                <a:spcPts val="0"/>
              </a:spcBef>
            </a:pPr>
            <a:endParaRPr lang="en-US" smtClean="0"/>
          </a:p>
        </p:txBody>
      </p:sp>
      <p:sp>
        <p:nvSpPr>
          <p:cNvPr id="3" name="Title 2"/>
          <p:cNvSpPr>
            <a:spLocks noGrp="1"/>
          </p:cNvSpPr>
          <p:nvPr>
            <p:ph type="title"/>
          </p:nvPr>
        </p:nvSpPr>
        <p:spPr/>
        <p:txBody>
          <a:bodyPr/>
          <a:lstStyle/>
          <a:p>
            <a:r>
              <a:rPr lang="en-US" altLang="zh-CN" smtClean="0">
                <a:solidFill>
                  <a:schemeClr val="tx1"/>
                </a:solidFill>
              </a:rPr>
              <a:t> Phép </a:t>
            </a:r>
            <a:r>
              <a:rPr lang="en-US" altLang="zh-CN">
                <a:solidFill>
                  <a:schemeClr val="tx1"/>
                </a:solidFill>
              </a:rPr>
              <a:t>tính nhân</a:t>
            </a:r>
            <a:endParaRPr lang="en-US"/>
          </a:p>
        </p:txBody>
      </p:sp>
    </p:spTree>
    <p:extLst>
      <p:ext uri="{BB962C8B-B14F-4D97-AF65-F5344CB8AC3E}">
        <p14:creationId xmlns:p14="http://schemas.microsoft.com/office/powerpoint/2010/main" val="250529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83894" y="764261"/>
            <a:ext cx="12834879" cy="6179127"/>
          </a:xfrm>
        </p:spPr>
        <p:txBody>
          <a:bodyPr/>
          <a:lstStyle/>
          <a:p>
            <a:pPr lvl="1">
              <a:spcBef>
                <a:spcPts val="0"/>
              </a:spcBef>
            </a:pPr>
            <a:r>
              <a:rPr lang="en-US" smtClean="0">
                <a:solidFill>
                  <a:schemeClr val="tx1"/>
                </a:solidFill>
                <a:sym typeface="Symbol" panose="05050102010706020507" pitchFamily="18" charset="2"/>
              </a:rPr>
              <a:t>…</a:t>
            </a:r>
          </a:p>
          <a:p>
            <a:pPr lvl="2">
              <a:spcBef>
                <a:spcPts val="0"/>
              </a:spcBef>
            </a:pPr>
            <a:r>
              <a:rPr lang="en-US" smtClean="0">
                <a:solidFill>
                  <a:schemeClr val="tx1"/>
                </a:solidFill>
                <a:sym typeface="Symbol" panose="05050102010706020507" pitchFamily="18" charset="2"/>
              </a:rPr>
              <a:t>j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3</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A[0]. </a:t>
            </a:r>
            <a:r>
              <a:rPr lang="en-US" smtClean="0">
                <a:solidFill>
                  <a:schemeClr val="tx1"/>
                </a:solidFill>
                <a:sym typeface="Symbol" panose="05050102010706020507" pitchFamily="18" charset="2"/>
              </a:rPr>
              <a:t>B[3] </a:t>
            </a:r>
            <a:r>
              <a:rPr lang="en-US">
                <a:solidFill>
                  <a:schemeClr val="tx1"/>
                </a:solidFill>
                <a:sym typeface="Symbol" panose="05050102010706020507" pitchFamily="18" charset="2"/>
              </a:rPr>
              <a:t>+ U = 0 + </a:t>
            </a:r>
            <a:r>
              <a:rPr lang="en-US" smtClean="0">
                <a:solidFill>
                  <a:schemeClr val="tx1"/>
                </a:solidFill>
                <a:sym typeface="Symbol" panose="05050102010706020507" pitchFamily="18" charset="2"/>
              </a:rPr>
              <a:t>248.0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 </a:t>
            </a:r>
            <a:r>
              <a:rPr lang="en-US">
                <a:solidFill>
                  <a:schemeClr val="tx1"/>
                </a:solidFill>
                <a:sym typeface="Symbol" panose="05050102010706020507" pitchFamily="18" charset="2"/>
              </a:rPr>
              <a:t>( Do vậy U = </a:t>
            </a:r>
            <a:r>
              <a:rPr lang="en-US" smtClean="0">
                <a:solidFill>
                  <a:schemeClr val="tx1"/>
                </a:solidFill>
                <a:sym typeface="Symbol" panose="05050102010706020507" pitchFamily="18" charset="2"/>
              </a:rPr>
              <a:t>0000 0000 = 0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0000 0001= 1) </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1</a:t>
            </a:r>
          </a:p>
          <a:p>
            <a:pPr lvl="2">
              <a:spcBef>
                <a:spcPts val="0"/>
              </a:spcBef>
            </a:pPr>
            <a:r>
              <a:rPr lang="en-US" smtClean="0">
                <a:solidFill>
                  <a:schemeClr val="tx1"/>
                </a:solidFill>
                <a:sym typeface="Symbol" panose="05050102010706020507" pitchFamily="18" charset="2"/>
              </a:rPr>
              <a:t>C[i + t] = C[4] = 0</a:t>
            </a:r>
          </a:p>
          <a:p>
            <a:pPr lvl="1">
              <a:spcBef>
                <a:spcPts val="0"/>
              </a:spcBef>
            </a:pPr>
            <a:r>
              <a:rPr lang="en-US" smtClean="0">
                <a:solidFill>
                  <a:schemeClr val="tx1"/>
                </a:solidFill>
                <a:sym typeface="Symbol" panose="05050102010706020507" pitchFamily="18" charset="2"/>
              </a:rPr>
              <a:t>i = 1</a:t>
            </a:r>
          </a:p>
          <a:p>
            <a:pPr lvl="2">
              <a:spcBef>
                <a:spcPts val="0"/>
              </a:spcBef>
            </a:pPr>
            <a:r>
              <a:rPr lang="en-US">
                <a:solidFill>
                  <a:schemeClr val="tx1"/>
                </a:solidFill>
                <a:sym typeface="Symbol" panose="05050102010706020507" pitchFamily="18" charset="2"/>
              </a:rPr>
              <a:t>U = 0</a:t>
            </a:r>
          </a:p>
          <a:p>
            <a:pPr lvl="2">
              <a:spcBef>
                <a:spcPts val="0"/>
              </a:spcBef>
            </a:pPr>
            <a:r>
              <a:rPr lang="en-US">
                <a:solidFill>
                  <a:schemeClr val="tx1"/>
                </a:solidFill>
                <a:sym typeface="Symbol" panose="05050102010706020507" pitchFamily="18" charset="2"/>
              </a:rPr>
              <a:t>j = </a:t>
            </a:r>
            <a:r>
              <a:rPr lang="en-US" smtClean="0">
                <a:solidFill>
                  <a:schemeClr val="tx1"/>
                </a:solidFill>
                <a:sym typeface="Symbol" panose="05050102010706020507" pitchFamily="18" charset="2"/>
              </a:rPr>
              <a:t>0 </a:t>
            </a:r>
            <a:endParaRPr lang="en-US">
              <a:solidFill>
                <a:schemeClr val="tx1"/>
              </a:solidFill>
              <a:sym typeface="Symbol" panose="05050102010706020507" pitchFamily="18" charset="2"/>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A[1]. </a:t>
            </a:r>
            <a:r>
              <a:rPr lang="en-US">
                <a:solidFill>
                  <a:schemeClr val="tx1"/>
                </a:solidFill>
                <a:sym typeface="Symbol" panose="05050102010706020507" pitchFamily="18" charset="2"/>
              </a:rPr>
              <a:t>B[0] + U = </a:t>
            </a:r>
            <a:r>
              <a:rPr lang="en-US" smtClean="0">
                <a:solidFill>
                  <a:schemeClr val="tx1"/>
                </a:solidFill>
                <a:sym typeface="Symbol" panose="05050102010706020507" pitchFamily="18" charset="2"/>
              </a:rPr>
              <a:t>46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173.64 </a:t>
            </a:r>
            <a:r>
              <a:rPr lang="en-US">
                <a:solidFill>
                  <a:schemeClr val="tx1"/>
                </a:solidFill>
                <a:sym typeface="Symbol" panose="05050102010706020507" pitchFamily="18" charset="2"/>
              </a:rPr>
              <a:t>+ 0 = </a:t>
            </a:r>
            <a:r>
              <a:rPr lang="en-US" smtClean="0">
                <a:solidFill>
                  <a:schemeClr val="tx1"/>
                </a:solidFill>
                <a:sym typeface="Symbol" panose="05050102010706020507" pitchFamily="18" charset="2"/>
              </a:rPr>
              <a:t>11118 ( </a:t>
            </a:r>
            <a:r>
              <a:rPr lang="en-US">
                <a:solidFill>
                  <a:schemeClr val="tx1"/>
                </a:solidFill>
                <a:sym typeface="Symbol" panose="05050102010706020507" pitchFamily="18" charset="2"/>
              </a:rPr>
              <a:t>Do vậy U = </a:t>
            </a:r>
            <a:r>
              <a:rPr lang="en-US" smtClean="0">
                <a:solidFill>
                  <a:schemeClr val="tx1"/>
                </a:solidFill>
                <a:sym typeface="Symbol" panose="05050102010706020507" pitchFamily="18" charset="2"/>
              </a:rPr>
              <a:t>0010 1011= </a:t>
            </a:r>
            <a:r>
              <a:rPr lang="en-US" smtClean="0">
                <a:solidFill>
                  <a:srgbClr val="FF0000"/>
                </a:solidFill>
                <a:sym typeface="Symbol" panose="05050102010706020507" pitchFamily="18" charset="2"/>
              </a:rPr>
              <a:t>43</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0110 1110= 110</a:t>
            </a:r>
            <a:r>
              <a:rPr lang="en-US">
                <a:solidFill>
                  <a:schemeClr val="tx1"/>
                </a:solidFill>
                <a:sym typeface="Symbol" panose="05050102010706020507" pitchFamily="18" charset="2"/>
              </a:rPr>
              <a:t>) </a:t>
            </a:r>
          </a:p>
          <a:p>
            <a:pPr lvl="3">
              <a:spcBef>
                <a:spcPts val="0"/>
              </a:spcBef>
            </a:pPr>
            <a:r>
              <a:rPr lang="en-US" smtClean="0">
                <a:solidFill>
                  <a:schemeClr val="tx1"/>
                </a:solidFill>
                <a:sym typeface="Symbol" panose="05050102010706020507" pitchFamily="18" charset="2"/>
              </a:rPr>
              <a:t>C[1]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110</a:t>
            </a:r>
            <a:endParaRPr lang="en-US">
              <a:solidFill>
                <a:schemeClr val="tx1"/>
              </a:solidFill>
              <a:sym typeface="Symbol" panose="05050102010706020507" pitchFamily="18" charset="2"/>
            </a:endParaRPr>
          </a:p>
          <a:p>
            <a:pPr lvl="2">
              <a:spcBef>
                <a:spcPts val="0"/>
              </a:spcBef>
            </a:pPr>
            <a:r>
              <a:rPr lang="en-US">
                <a:solidFill>
                  <a:schemeClr val="tx1"/>
                </a:solidFill>
                <a:sym typeface="Symbol" panose="05050102010706020507" pitchFamily="18" charset="2"/>
              </a:rPr>
              <a:t>j = </a:t>
            </a:r>
            <a:r>
              <a:rPr lang="en-US" smtClean="0">
                <a:solidFill>
                  <a:schemeClr val="tx1"/>
                </a:solidFill>
                <a:sym typeface="Symbol" panose="05050102010706020507" pitchFamily="18" charset="2"/>
              </a:rPr>
              <a:t>1</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A[1]. </a:t>
            </a:r>
            <a:r>
              <a:rPr lang="en-US">
                <a:solidFill>
                  <a:schemeClr val="tx1"/>
                </a:solidFill>
                <a:sym typeface="Symbol" panose="05050102010706020507" pitchFamily="18" charset="2"/>
              </a:rPr>
              <a:t>B[1] + U = </a:t>
            </a:r>
            <a:r>
              <a:rPr lang="en-US" smtClean="0">
                <a:solidFill>
                  <a:schemeClr val="tx1"/>
                </a:solidFill>
                <a:sym typeface="Symbol" panose="05050102010706020507" pitchFamily="18" charset="2"/>
              </a:rPr>
              <a:t>211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173.226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43 </a:t>
            </a:r>
            <a:r>
              <a:rPr lang="en-US" smtClean="0">
                <a:solidFill>
                  <a:schemeClr val="tx1"/>
                </a:solidFill>
                <a:sym typeface="Symbol" panose="05050102010706020507" pitchFamily="18" charset="2"/>
              </a:rPr>
              <a:t>= 39352 ( Do vậy U = 1001 1001 = </a:t>
            </a:r>
            <a:r>
              <a:rPr lang="en-US" smtClean="0">
                <a:solidFill>
                  <a:srgbClr val="FF0000"/>
                </a:solidFill>
                <a:sym typeface="Symbol" panose="05050102010706020507" pitchFamily="18" charset="2"/>
              </a:rPr>
              <a:t>153</a:t>
            </a:r>
            <a:r>
              <a:rPr lang="en-US" smtClean="0">
                <a:solidFill>
                  <a:schemeClr val="tx1"/>
                </a:solidFill>
                <a:sym typeface="Symbol" panose="05050102010706020507" pitchFamily="18" charset="2"/>
              </a:rPr>
              <a:t> ; V = 1011 1000 = 184) </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C[2]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184</a:t>
            </a:r>
            <a:endParaRPr lang="en-US">
              <a:solidFill>
                <a:schemeClr val="tx1"/>
              </a:solidFill>
              <a:sym typeface="Symbol" panose="05050102010706020507" pitchFamily="18" charset="2"/>
            </a:endParaRPr>
          </a:p>
        </p:txBody>
      </p:sp>
      <p:sp>
        <p:nvSpPr>
          <p:cNvPr id="3" name="Title 2"/>
          <p:cNvSpPr>
            <a:spLocks noGrp="1"/>
          </p:cNvSpPr>
          <p:nvPr>
            <p:ph type="title"/>
          </p:nvPr>
        </p:nvSpPr>
        <p:spPr/>
        <p:txBody>
          <a:bodyPr/>
          <a:lstStyle/>
          <a:p>
            <a:r>
              <a:rPr lang="en-US" altLang="zh-CN" smtClean="0">
                <a:solidFill>
                  <a:schemeClr val="tx1"/>
                </a:solidFill>
              </a:rPr>
              <a:t> Phép </a:t>
            </a:r>
            <a:r>
              <a:rPr lang="en-US" altLang="zh-CN">
                <a:solidFill>
                  <a:schemeClr val="tx1"/>
                </a:solidFill>
              </a:rPr>
              <a:t>tính nhân</a:t>
            </a:r>
            <a:endParaRPr lang="en-US"/>
          </a:p>
        </p:txBody>
      </p:sp>
    </p:spTree>
    <p:extLst>
      <p:ext uri="{BB962C8B-B14F-4D97-AF65-F5344CB8AC3E}">
        <p14:creationId xmlns:p14="http://schemas.microsoft.com/office/powerpoint/2010/main" val="187001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976" y="568032"/>
            <a:ext cx="12325927" cy="6179127"/>
          </a:xfrm>
        </p:spPr>
        <p:txBody>
          <a:bodyPr/>
          <a:lstStyle/>
          <a:p>
            <a:pPr lvl="1">
              <a:spcBef>
                <a:spcPts val="0"/>
              </a:spcBef>
            </a:pPr>
            <a:r>
              <a:rPr lang="en-US" smtClean="0">
                <a:solidFill>
                  <a:schemeClr val="tx1"/>
                </a:solidFill>
                <a:sym typeface="Symbol" panose="05050102010706020507" pitchFamily="18" charset="2"/>
              </a:rPr>
              <a:t>…</a:t>
            </a:r>
            <a:r>
              <a:rPr lang="en-US" smtClean="0">
                <a:solidFill>
                  <a:schemeClr val="tx1"/>
                </a:solidFill>
              </a:rPr>
              <a:t> </a:t>
            </a:r>
            <a:endParaRPr lang="en-US" smtClean="0">
              <a:solidFill>
                <a:schemeClr val="tx1"/>
              </a:solidFill>
              <a:sym typeface="Symbol" panose="05050102010706020507" pitchFamily="18" charset="2"/>
            </a:endParaRPr>
          </a:p>
          <a:p>
            <a:pPr lvl="2">
              <a:spcBef>
                <a:spcPts val="0"/>
              </a:spcBef>
            </a:pPr>
            <a:r>
              <a:rPr lang="en-US">
                <a:solidFill>
                  <a:schemeClr val="tx1"/>
                </a:solidFill>
                <a:sym typeface="Symbol" panose="05050102010706020507" pitchFamily="18" charset="2"/>
              </a:rPr>
              <a:t>j = 2</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A[1]. </a:t>
            </a:r>
            <a:r>
              <a:rPr lang="en-US">
                <a:solidFill>
                  <a:schemeClr val="tx1"/>
                </a:solidFill>
                <a:sym typeface="Symbol" panose="05050102010706020507" pitchFamily="18" charset="2"/>
              </a:rPr>
              <a:t>B[2] + U = </a:t>
            </a:r>
            <a:r>
              <a:rPr lang="en-US" smtClean="0">
                <a:solidFill>
                  <a:schemeClr val="tx1"/>
                </a:solidFill>
                <a:sym typeface="Symbol" panose="05050102010706020507" pitchFamily="18" charset="2"/>
              </a:rPr>
              <a:t>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173.1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153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327 </a:t>
            </a:r>
            <a:r>
              <a:rPr lang="en-US">
                <a:solidFill>
                  <a:schemeClr val="tx1"/>
                </a:solidFill>
                <a:sym typeface="Symbol" panose="05050102010706020507" pitchFamily="18" charset="2"/>
              </a:rPr>
              <a:t>( Do vậy U = 0000 0001= </a:t>
            </a:r>
            <a:r>
              <a:rPr lang="en-US">
                <a:solidFill>
                  <a:srgbClr val="FF0000"/>
                </a:solidFill>
                <a:sym typeface="Symbol" panose="05050102010706020507" pitchFamily="18" charset="2"/>
              </a:rPr>
              <a:t>1</a:t>
            </a:r>
            <a:r>
              <a:rPr lang="en-US">
                <a:solidFill>
                  <a:schemeClr val="tx1"/>
                </a:solidFill>
                <a:sym typeface="Symbol" panose="05050102010706020507" pitchFamily="18" charset="2"/>
              </a:rPr>
              <a:t> ; V = </a:t>
            </a:r>
            <a:r>
              <a:rPr lang="en-US" smtClean="0">
                <a:solidFill>
                  <a:schemeClr val="tx1"/>
                </a:solidFill>
                <a:sym typeface="Symbol" panose="05050102010706020507" pitchFamily="18" charset="2"/>
              </a:rPr>
              <a:t>0100 0111= 71) </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71</a:t>
            </a:r>
            <a:endParaRPr lang="en-US">
              <a:solidFill>
                <a:schemeClr val="tx1"/>
              </a:solidFill>
              <a:sym typeface="Symbol" panose="05050102010706020507" pitchFamily="18" charset="2"/>
            </a:endParaRPr>
          </a:p>
          <a:p>
            <a:pPr lvl="2">
              <a:spcBef>
                <a:spcPts val="0"/>
              </a:spcBef>
            </a:pPr>
            <a:r>
              <a:rPr lang="en-US" smtClean="0">
                <a:solidFill>
                  <a:schemeClr val="tx1"/>
                </a:solidFill>
                <a:sym typeface="Symbol" panose="05050102010706020507" pitchFamily="18" charset="2"/>
              </a:rPr>
              <a:t>j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3</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C[4]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A[1]. B[3] </a:t>
            </a:r>
            <a:r>
              <a:rPr lang="en-US">
                <a:solidFill>
                  <a:schemeClr val="tx1"/>
                </a:solidFill>
                <a:sym typeface="Symbol" panose="05050102010706020507" pitchFamily="18" charset="2"/>
              </a:rPr>
              <a:t>+ U = 0 + </a:t>
            </a:r>
            <a:r>
              <a:rPr lang="en-US" smtClean="0">
                <a:solidFill>
                  <a:schemeClr val="tx1"/>
                </a:solidFill>
                <a:sym typeface="Symbol" panose="05050102010706020507" pitchFamily="18" charset="2"/>
              </a:rPr>
              <a:t>173.0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 </a:t>
            </a:r>
            <a:r>
              <a:rPr lang="en-US">
                <a:solidFill>
                  <a:schemeClr val="tx1"/>
                </a:solidFill>
                <a:sym typeface="Symbol" panose="05050102010706020507" pitchFamily="18" charset="2"/>
              </a:rPr>
              <a:t>( Do vậy U = </a:t>
            </a:r>
            <a:r>
              <a:rPr lang="en-US" smtClean="0">
                <a:solidFill>
                  <a:schemeClr val="tx1"/>
                </a:solidFill>
                <a:sym typeface="Symbol" panose="05050102010706020507" pitchFamily="18" charset="2"/>
              </a:rPr>
              <a:t>0000 0000 = 0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0000 0001= 1) </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C[4]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1</a:t>
            </a:r>
          </a:p>
          <a:p>
            <a:pPr lvl="2">
              <a:spcBef>
                <a:spcPts val="0"/>
              </a:spcBef>
            </a:pPr>
            <a:r>
              <a:rPr lang="en-US" smtClean="0">
                <a:solidFill>
                  <a:schemeClr val="tx1"/>
                </a:solidFill>
                <a:sym typeface="Symbol" panose="05050102010706020507" pitchFamily="18" charset="2"/>
              </a:rPr>
              <a:t>C[i + t] = C[5] = 0</a:t>
            </a:r>
          </a:p>
          <a:p>
            <a:pPr lvl="1">
              <a:spcBef>
                <a:spcPts val="0"/>
              </a:spcBef>
            </a:pPr>
            <a:r>
              <a:rPr lang="en-US" smtClean="0">
                <a:solidFill>
                  <a:schemeClr val="tx1"/>
                </a:solidFill>
                <a:sym typeface="Symbol" panose="05050102010706020507" pitchFamily="18" charset="2"/>
              </a:rPr>
              <a:t>i = 2</a:t>
            </a:r>
          </a:p>
          <a:p>
            <a:pPr lvl="2">
              <a:spcBef>
                <a:spcPts val="0"/>
              </a:spcBef>
            </a:pPr>
            <a:r>
              <a:rPr lang="en-US">
                <a:solidFill>
                  <a:schemeClr val="tx1"/>
                </a:solidFill>
                <a:sym typeface="Symbol" panose="05050102010706020507" pitchFamily="18" charset="2"/>
              </a:rPr>
              <a:t>U = 0</a:t>
            </a:r>
          </a:p>
          <a:p>
            <a:pPr lvl="2">
              <a:spcBef>
                <a:spcPts val="0"/>
              </a:spcBef>
            </a:pPr>
            <a:r>
              <a:rPr lang="en-US">
                <a:solidFill>
                  <a:schemeClr val="tx1"/>
                </a:solidFill>
                <a:sym typeface="Symbol" panose="05050102010706020507" pitchFamily="18" charset="2"/>
              </a:rPr>
              <a:t>j = </a:t>
            </a:r>
            <a:r>
              <a:rPr lang="en-US" smtClean="0">
                <a:solidFill>
                  <a:schemeClr val="tx1"/>
                </a:solidFill>
                <a:sym typeface="Symbol" panose="05050102010706020507" pitchFamily="18" charset="2"/>
              </a:rPr>
              <a:t>0 </a:t>
            </a:r>
            <a:endParaRPr lang="en-US">
              <a:solidFill>
                <a:schemeClr val="tx1"/>
              </a:solidFill>
              <a:sym typeface="Symbol" panose="05050102010706020507" pitchFamily="18" charset="2"/>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A[2]. </a:t>
            </a:r>
            <a:r>
              <a:rPr lang="en-US">
                <a:solidFill>
                  <a:schemeClr val="tx1"/>
                </a:solidFill>
                <a:sym typeface="Symbol" panose="05050102010706020507" pitchFamily="18" charset="2"/>
              </a:rPr>
              <a:t>B[0] + U = </a:t>
            </a:r>
            <a:r>
              <a:rPr lang="en-US" smtClean="0">
                <a:solidFill>
                  <a:schemeClr val="tx1"/>
                </a:solidFill>
                <a:sym typeface="Symbol" panose="05050102010706020507" pitchFamily="18" charset="2"/>
              </a:rPr>
              <a:t>184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11.64 </a:t>
            </a:r>
            <a:r>
              <a:rPr lang="en-US">
                <a:solidFill>
                  <a:schemeClr val="tx1"/>
                </a:solidFill>
                <a:sym typeface="Symbol" panose="05050102010706020507" pitchFamily="18" charset="2"/>
              </a:rPr>
              <a:t>+ 0 = </a:t>
            </a:r>
            <a:r>
              <a:rPr lang="en-US" smtClean="0">
                <a:solidFill>
                  <a:schemeClr val="tx1"/>
                </a:solidFill>
                <a:sym typeface="Symbol" panose="05050102010706020507" pitchFamily="18" charset="2"/>
              </a:rPr>
              <a:t>888 ( </a:t>
            </a:r>
            <a:r>
              <a:rPr lang="en-US">
                <a:solidFill>
                  <a:schemeClr val="tx1"/>
                </a:solidFill>
                <a:sym typeface="Symbol" panose="05050102010706020507" pitchFamily="18" charset="2"/>
              </a:rPr>
              <a:t>Do vậy U = </a:t>
            </a:r>
            <a:r>
              <a:rPr lang="en-US" smtClean="0">
                <a:solidFill>
                  <a:schemeClr val="tx1"/>
                </a:solidFill>
                <a:sym typeface="Symbol" panose="05050102010706020507" pitchFamily="18" charset="2"/>
              </a:rPr>
              <a:t>0011= </a:t>
            </a:r>
            <a:r>
              <a:rPr lang="en-US" smtClean="0">
                <a:solidFill>
                  <a:srgbClr val="FF0000"/>
                </a:solidFill>
                <a:sym typeface="Symbol" panose="05050102010706020507" pitchFamily="18" charset="2"/>
              </a:rPr>
              <a:t>3</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0111 1000 = 120) </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C[2]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120</a:t>
            </a:r>
            <a:endParaRPr lang="en-US">
              <a:solidFill>
                <a:schemeClr val="tx1"/>
              </a:solidFill>
              <a:sym typeface="Symbol" panose="05050102010706020507" pitchFamily="18" charset="2"/>
            </a:endParaRPr>
          </a:p>
          <a:p>
            <a:pPr lvl="2">
              <a:spcBef>
                <a:spcPts val="0"/>
              </a:spcBef>
            </a:pPr>
            <a:endParaRPr lang="en-US" smtClean="0"/>
          </a:p>
        </p:txBody>
      </p:sp>
      <p:sp>
        <p:nvSpPr>
          <p:cNvPr id="3" name="Title 2"/>
          <p:cNvSpPr>
            <a:spLocks noGrp="1"/>
          </p:cNvSpPr>
          <p:nvPr>
            <p:ph type="title"/>
          </p:nvPr>
        </p:nvSpPr>
        <p:spPr/>
        <p:txBody>
          <a:bodyPr/>
          <a:lstStyle/>
          <a:p>
            <a:r>
              <a:rPr lang="en-US" altLang="zh-CN" smtClean="0">
                <a:solidFill>
                  <a:schemeClr val="tx1"/>
                </a:solidFill>
              </a:rPr>
              <a:t> Phép </a:t>
            </a:r>
            <a:r>
              <a:rPr lang="en-US" altLang="zh-CN">
                <a:solidFill>
                  <a:schemeClr val="tx1"/>
                </a:solidFill>
              </a:rPr>
              <a:t>tính nhân</a:t>
            </a:r>
            <a:endParaRPr lang="en-US"/>
          </a:p>
        </p:txBody>
      </p:sp>
    </p:spTree>
    <p:extLst>
      <p:ext uri="{BB962C8B-B14F-4D97-AF65-F5344CB8AC3E}">
        <p14:creationId xmlns:p14="http://schemas.microsoft.com/office/powerpoint/2010/main" val="70296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976" y="568032"/>
            <a:ext cx="12325927" cy="6179127"/>
          </a:xfrm>
        </p:spPr>
        <p:txBody>
          <a:bodyPr/>
          <a:lstStyle/>
          <a:p>
            <a:pPr lvl="1">
              <a:spcBef>
                <a:spcPts val="0"/>
              </a:spcBef>
            </a:pPr>
            <a:r>
              <a:rPr lang="en-US" smtClean="0">
                <a:solidFill>
                  <a:schemeClr val="tx1"/>
                </a:solidFill>
                <a:sym typeface="Symbol" panose="05050102010706020507" pitchFamily="18" charset="2"/>
              </a:rPr>
              <a:t>…</a:t>
            </a:r>
          </a:p>
          <a:p>
            <a:pPr lvl="2">
              <a:spcBef>
                <a:spcPts val="0"/>
              </a:spcBef>
            </a:pPr>
            <a:r>
              <a:rPr lang="en-US">
                <a:solidFill>
                  <a:schemeClr val="tx1"/>
                </a:solidFill>
                <a:sym typeface="Symbol" panose="05050102010706020507" pitchFamily="18" charset="2"/>
              </a:rPr>
              <a:t>j = </a:t>
            </a:r>
            <a:r>
              <a:rPr lang="en-US" smtClean="0">
                <a:solidFill>
                  <a:schemeClr val="tx1"/>
                </a:solidFill>
                <a:sym typeface="Symbol" panose="05050102010706020507" pitchFamily="18" charset="2"/>
              </a:rPr>
              <a:t>1</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A[2]. B[1] </a:t>
            </a:r>
            <a:r>
              <a:rPr lang="en-US">
                <a:solidFill>
                  <a:schemeClr val="tx1"/>
                </a:solidFill>
                <a:sym typeface="Symbol" panose="05050102010706020507" pitchFamily="18" charset="2"/>
              </a:rPr>
              <a:t>+ U = </a:t>
            </a:r>
            <a:r>
              <a:rPr lang="en-US" smtClean="0">
                <a:solidFill>
                  <a:schemeClr val="tx1"/>
                </a:solidFill>
                <a:sym typeface="Symbol" panose="05050102010706020507" pitchFamily="18" charset="2"/>
              </a:rPr>
              <a:t>71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11.226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2560 </a:t>
            </a:r>
            <a:r>
              <a:rPr lang="en-US">
                <a:solidFill>
                  <a:schemeClr val="tx1"/>
                </a:solidFill>
                <a:sym typeface="Symbol" panose="05050102010706020507" pitchFamily="18" charset="2"/>
              </a:rPr>
              <a:t>( Do vậy U = 0000 </a:t>
            </a:r>
            <a:r>
              <a:rPr lang="en-US" smtClean="0">
                <a:solidFill>
                  <a:schemeClr val="tx1"/>
                </a:solidFill>
                <a:sym typeface="Symbol" panose="05050102010706020507" pitchFamily="18" charset="2"/>
              </a:rPr>
              <a:t>1010= </a:t>
            </a:r>
            <a:r>
              <a:rPr lang="en-US" smtClean="0">
                <a:solidFill>
                  <a:srgbClr val="FF0000"/>
                </a:solidFill>
                <a:sym typeface="Symbol" panose="05050102010706020507" pitchFamily="18" charset="2"/>
              </a:rPr>
              <a:t>10</a:t>
            </a:r>
            <a:r>
              <a:rPr lang="en-US" smtClean="0">
                <a:solidFill>
                  <a:schemeClr val="tx1"/>
                </a:solidFill>
                <a:sym typeface="Symbol" panose="05050102010706020507" pitchFamily="18" charset="2"/>
              </a:rPr>
              <a:t>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0000 0000= 0) </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a:t>
            </a:r>
            <a:endParaRPr lang="en-US">
              <a:solidFill>
                <a:schemeClr val="tx1"/>
              </a:solidFill>
              <a:sym typeface="Symbol" panose="05050102010706020507" pitchFamily="18" charset="2"/>
            </a:endParaRPr>
          </a:p>
          <a:p>
            <a:pPr lvl="2">
              <a:spcBef>
                <a:spcPts val="0"/>
              </a:spcBef>
            </a:pPr>
            <a:r>
              <a:rPr lang="en-US" smtClean="0">
                <a:solidFill>
                  <a:schemeClr val="tx1"/>
                </a:solidFill>
                <a:sym typeface="Symbol" panose="05050102010706020507" pitchFamily="18" charset="2"/>
              </a:rPr>
              <a:t>j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2</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C[4]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A[2]. B[2] </a:t>
            </a:r>
            <a:r>
              <a:rPr lang="en-US">
                <a:solidFill>
                  <a:schemeClr val="tx1"/>
                </a:solidFill>
                <a:sym typeface="Symbol" panose="05050102010706020507" pitchFamily="18" charset="2"/>
              </a:rPr>
              <a:t>+ U = </a:t>
            </a:r>
            <a:r>
              <a:rPr lang="en-US" smtClean="0">
                <a:solidFill>
                  <a:schemeClr val="tx1"/>
                </a:solidFill>
                <a:sym typeface="Symbol" panose="05050102010706020507" pitchFamily="18" charset="2"/>
              </a:rPr>
              <a:t>1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11.1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10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22 </a:t>
            </a:r>
            <a:r>
              <a:rPr lang="en-US">
                <a:solidFill>
                  <a:schemeClr val="tx1"/>
                </a:solidFill>
                <a:sym typeface="Symbol" panose="05050102010706020507" pitchFamily="18" charset="2"/>
              </a:rPr>
              <a:t>( Do vậy U = </a:t>
            </a:r>
            <a:r>
              <a:rPr lang="en-US" smtClean="0">
                <a:solidFill>
                  <a:schemeClr val="tx1"/>
                </a:solidFill>
                <a:sym typeface="Symbol" panose="05050102010706020507" pitchFamily="18" charset="2"/>
              </a:rPr>
              <a:t>0000 0000 = 0 </a:t>
            </a:r>
            <a:r>
              <a:rPr lang="en-US">
                <a:solidFill>
                  <a:schemeClr val="tx1"/>
                </a:solidFill>
                <a:sym typeface="Symbol" panose="05050102010706020507" pitchFamily="18" charset="2"/>
              </a:rPr>
              <a:t>; V = 0001 0110 = 22) </a:t>
            </a:r>
          </a:p>
          <a:p>
            <a:pPr lvl="3">
              <a:spcBef>
                <a:spcPts val="0"/>
              </a:spcBef>
            </a:pPr>
            <a:r>
              <a:rPr lang="en-US" smtClean="0">
                <a:solidFill>
                  <a:schemeClr val="tx1"/>
                </a:solidFill>
                <a:sym typeface="Symbol" panose="05050102010706020507" pitchFamily="18" charset="2"/>
              </a:rPr>
              <a:t>C[4]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22</a:t>
            </a:r>
          </a:p>
          <a:p>
            <a:pPr lvl="2">
              <a:spcBef>
                <a:spcPts val="0"/>
              </a:spcBef>
            </a:pPr>
            <a:r>
              <a:rPr lang="en-US">
                <a:solidFill>
                  <a:schemeClr val="tx1"/>
                </a:solidFill>
                <a:sym typeface="Symbol" panose="05050102010706020507" pitchFamily="18" charset="2"/>
              </a:rPr>
              <a:t>j = </a:t>
            </a:r>
            <a:r>
              <a:rPr lang="en-US" smtClean="0">
                <a:solidFill>
                  <a:schemeClr val="tx1"/>
                </a:solidFill>
                <a:sym typeface="Symbol" panose="05050102010706020507" pitchFamily="18" charset="2"/>
              </a:rPr>
              <a:t>3</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C[5] </a:t>
            </a:r>
            <a:r>
              <a:rPr lang="en-US">
                <a:solidFill>
                  <a:schemeClr val="tx1"/>
                </a:solidFill>
                <a:sym typeface="Symbol" panose="05050102010706020507" pitchFamily="18" charset="2"/>
              </a:rPr>
              <a:t>+ A[2]. </a:t>
            </a:r>
            <a:r>
              <a:rPr lang="en-US" smtClean="0">
                <a:solidFill>
                  <a:schemeClr val="tx1"/>
                </a:solidFill>
                <a:sym typeface="Symbol" panose="05050102010706020507" pitchFamily="18" charset="2"/>
              </a:rPr>
              <a:t>B[3] </a:t>
            </a:r>
            <a:r>
              <a:rPr lang="en-US">
                <a:solidFill>
                  <a:schemeClr val="tx1"/>
                </a:solidFill>
                <a:sym typeface="Symbol" panose="05050102010706020507" pitchFamily="18" charset="2"/>
              </a:rPr>
              <a:t>+ U =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11.0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0 </a:t>
            </a:r>
            <a:r>
              <a:rPr lang="en-US">
                <a:solidFill>
                  <a:schemeClr val="tx1"/>
                </a:solidFill>
                <a:sym typeface="Symbol" panose="05050102010706020507" pitchFamily="18" charset="2"/>
              </a:rPr>
              <a:t>= 21 ( Do vậy U = 0000 0000 = 0 ; V = 0000 0000 = 0) </a:t>
            </a:r>
          </a:p>
          <a:p>
            <a:pPr lvl="3">
              <a:spcBef>
                <a:spcPts val="0"/>
              </a:spcBef>
            </a:pPr>
            <a:r>
              <a:rPr lang="en-US" smtClean="0">
                <a:solidFill>
                  <a:schemeClr val="tx1"/>
                </a:solidFill>
                <a:sym typeface="Symbol" panose="05050102010706020507" pitchFamily="18" charset="2"/>
              </a:rPr>
              <a:t>C[5]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a:t>
            </a:r>
          </a:p>
          <a:p>
            <a:pPr lvl="2">
              <a:spcBef>
                <a:spcPts val="0"/>
              </a:spcBef>
            </a:pPr>
            <a:r>
              <a:rPr lang="en-US" smtClean="0">
                <a:solidFill>
                  <a:schemeClr val="tx1"/>
                </a:solidFill>
                <a:sym typeface="Symbol" panose="05050102010706020507" pitchFamily="18" charset="2"/>
              </a:rPr>
              <a:t>C[i + t] = C[6] = 0</a:t>
            </a:r>
          </a:p>
          <a:p>
            <a:pPr lvl="1">
              <a:spcBef>
                <a:spcPts val="0"/>
              </a:spcBef>
            </a:pPr>
            <a:r>
              <a:rPr lang="en-US" smtClean="0">
                <a:solidFill>
                  <a:schemeClr val="tx1"/>
                </a:solidFill>
                <a:sym typeface="Symbol" panose="05050102010706020507" pitchFamily="18" charset="2"/>
              </a:rPr>
              <a:t>i = 3</a:t>
            </a:r>
          </a:p>
          <a:p>
            <a:pPr lvl="2">
              <a:spcBef>
                <a:spcPts val="0"/>
              </a:spcBef>
            </a:pPr>
            <a:r>
              <a:rPr lang="en-US" smtClean="0">
                <a:solidFill>
                  <a:schemeClr val="tx1"/>
                </a:solidFill>
                <a:sym typeface="Symbol" panose="05050102010706020507" pitchFamily="18" charset="2"/>
              </a:rPr>
              <a:t>U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a:t>
            </a:r>
            <a:endParaRPr lang="en-US">
              <a:solidFill>
                <a:schemeClr val="tx1"/>
              </a:solidFill>
              <a:sym typeface="Symbol" panose="05050102010706020507" pitchFamily="18" charset="2"/>
            </a:endParaRPr>
          </a:p>
        </p:txBody>
      </p:sp>
      <p:sp>
        <p:nvSpPr>
          <p:cNvPr id="3" name="Title 2"/>
          <p:cNvSpPr>
            <a:spLocks noGrp="1"/>
          </p:cNvSpPr>
          <p:nvPr>
            <p:ph type="title"/>
          </p:nvPr>
        </p:nvSpPr>
        <p:spPr/>
        <p:txBody>
          <a:bodyPr/>
          <a:lstStyle/>
          <a:p>
            <a:r>
              <a:rPr lang="en-US" altLang="zh-CN" smtClean="0">
                <a:solidFill>
                  <a:schemeClr val="tx1"/>
                </a:solidFill>
              </a:rPr>
              <a:t> Phép </a:t>
            </a:r>
            <a:r>
              <a:rPr lang="en-US" altLang="zh-CN">
                <a:solidFill>
                  <a:schemeClr val="tx1"/>
                </a:solidFill>
              </a:rPr>
              <a:t>tính nhân</a:t>
            </a:r>
            <a:endParaRPr lang="en-US"/>
          </a:p>
        </p:txBody>
      </p:sp>
    </p:spTree>
    <p:extLst>
      <p:ext uri="{BB962C8B-B14F-4D97-AF65-F5344CB8AC3E}">
        <p14:creationId xmlns:p14="http://schemas.microsoft.com/office/powerpoint/2010/main" val="39607375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976" y="568032"/>
            <a:ext cx="12325927" cy="6179127"/>
          </a:xfrm>
        </p:spPr>
        <p:txBody>
          <a:bodyPr/>
          <a:lstStyle/>
          <a:p>
            <a:pPr lvl="1">
              <a:spcBef>
                <a:spcPts val="0"/>
              </a:spcBef>
            </a:pPr>
            <a:r>
              <a:rPr lang="en-US" smtClean="0">
                <a:solidFill>
                  <a:schemeClr val="tx1"/>
                </a:solidFill>
                <a:sym typeface="Symbol" panose="05050102010706020507" pitchFamily="18" charset="2"/>
              </a:rPr>
              <a:t>…</a:t>
            </a:r>
            <a:r>
              <a:rPr lang="en-US">
                <a:solidFill>
                  <a:schemeClr val="tx1"/>
                </a:solidFill>
              </a:rPr>
              <a:t> </a:t>
            </a:r>
            <a:endParaRPr lang="en-US" smtClean="0">
              <a:solidFill>
                <a:schemeClr val="tx1"/>
              </a:solidFill>
            </a:endParaRPr>
          </a:p>
          <a:p>
            <a:pPr lvl="2">
              <a:spcBef>
                <a:spcPts val="0"/>
              </a:spcBef>
            </a:pPr>
            <a:r>
              <a:rPr lang="en-US" smtClean="0">
                <a:solidFill>
                  <a:schemeClr val="tx1"/>
                </a:solidFill>
                <a:sym typeface="Symbol" panose="05050102010706020507" pitchFamily="18" charset="2"/>
              </a:rPr>
              <a:t>j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A[3]. B[0] </a:t>
            </a:r>
            <a:r>
              <a:rPr lang="en-US">
                <a:solidFill>
                  <a:schemeClr val="tx1"/>
                </a:solidFill>
                <a:sym typeface="Symbol" panose="05050102010706020507" pitchFamily="18" charset="2"/>
              </a:rPr>
              <a:t>+ U =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0.64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 Do vậy U =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V = </a:t>
            </a:r>
            <a:r>
              <a:rPr lang="en-US" smtClean="0">
                <a:solidFill>
                  <a:schemeClr val="tx1"/>
                </a:solidFill>
                <a:sym typeface="Symbol" panose="05050102010706020507" pitchFamily="18" charset="2"/>
              </a:rPr>
              <a:t>0) </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C[3]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a:t>
            </a:r>
            <a:endParaRPr lang="en-US">
              <a:solidFill>
                <a:schemeClr val="tx1"/>
              </a:solidFill>
              <a:sym typeface="Symbol" panose="05050102010706020507" pitchFamily="18" charset="2"/>
            </a:endParaRPr>
          </a:p>
          <a:p>
            <a:pPr lvl="2">
              <a:spcBef>
                <a:spcPts val="0"/>
              </a:spcBef>
            </a:pPr>
            <a:r>
              <a:rPr lang="en-US" smtClean="0">
                <a:solidFill>
                  <a:schemeClr val="tx1"/>
                </a:solidFill>
                <a:sym typeface="Symbol" panose="05050102010706020507" pitchFamily="18" charset="2"/>
              </a:rPr>
              <a:t>j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1</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C[4]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A[3]. B[1] </a:t>
            </a:r>
            <a:r>
              <a:rPr lang="en-US">
                <a:solidFill>
                  <a:schemeClr val="tx1"/>
                </a:solidFill>
                <a:sym typeface="Symbol" panose="05050102010706020507" pitchFamily="18" charset="2"/>
              </a:rPr>
              <a:t>+ U = </a:t>
            </a:r>
            <a:r>
              <a:rPr lang="en-US" smtClean="0">
                <a:solidFill>
                  <a:schemeClr val="tx1"/>
                </a:solidFill>
                <a:sym typeface="Symbol" panose="05050102010706020507" pitchFamily="18" charset="2"/>
              </a:rPr>
              <a:t>22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0.226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22 </a:t>
            </a:r>
            <a:r>
              <a:rPr lang="en-US">
                <a:solidFill>
                  <a:schemeClr val="tx1"/>
                </a:solidFill>
                <a:sym typeface="Symbol" panose="05050102010706020507" pitchFamily="18" charset="2"/>
              </a:rPr>
              <a:t>( Do vậy U 0000 0000 = 0 ; V = 0001 0110 = 22) </a:t>
            </a:r>
          </a:p>
          <a:p>
            <a:pPr lvl="3">
              <a:spcBef>
                <a:spcPts val="0"/>
              </a:spcBef>
            </a:pPr>
            <a:r>
              <a:rPr lang="en-US" smtClean="0">
                <a:solidFill>
                  <a:schemeClr val="tx1"/>
                </a:solidFill>
                <a:sym typeface="Symbol" panose="05050102010706020507" pitchFamily="18" charset="2"/>
              </a:rPr>
              <a:t>C[4]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22</a:t>
            </a:r>
          </a:p>
          <a:p>
            <a:pPr lvl="2">
              <a:spcBef>
                <a:spcPts val="0"/>
              </a:spcBef>
            </a:pPr>
            <a:r>
              <a:rPr lang="en-US">
                <a:solidFill>
                  <a:schemeClr val="tx1"/>
                </a:solidFill>
                <a:sym typeface="Symbol" panose="05050102010706020507" pitchFamily="18" charset="2"/>
              </a:rPr>
              <a:t>j = </a:t>
            </a:r>
            <a:r>
              <a:rPr lang="en-US" smtClean="0">
                <a:solidFill>
                  <a:schemeClr val="tx1"/>
                </a:solidFill>
                <a:sym typeface="Symbol" panose="05050102010706020507" pitchFamily="18" charset="2"/>
              </a:rPr>
              <a:t>2</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C[5]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A[3]. B[2] </a:t>
            </a:r>
            <a:r>
              <a:rPr lang="en-US">
                <a:solidFill>
                  <a:schemeClr val="tx1"/>
                </a:solidFill>
                <a:sym typeface="Symbol" panose="05050102010706020507" pitchFamily="18" charset="2"/>
              </a:rPr>
              <a:t>+ U =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0.1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a:t>
            </a:r>
            <a:r>
              <a:rPr lang="en-US" smtClean="0">
                <a:solidFill>
                  <a:srgbClr val="FF0000"/>
                </a:solidFill>
                <a:sym typeface="Symbol" panose="05050102010706020507" pitchFamily="18" charset="2"/>
              </a:rPr>
              <a:t>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 </a:t>
            </a:r>
            <a:r>
              <a:rPr lang="en-US">
                <a:solidFill>
                  <a:schemeClr val="tx1"/>
                </a:solidFill>
                <a:sym typeface="Symbol" panose="05050102010706020507" pitchFamily="18" charset="2"/>
              </a:rPr>
              <a:t>(Do vậy U = 0000 0000 = 0 ; V = 0000 0000 = 0) </a:t>
            </a:r>
          </a:p>
          <a:p>
            <a:pPr lvl="3">
              <a:spcBef>
                <a:spcPts val="0"/>
              </a:spcBef>
            </a:pPr>
            <a:r>
              <a:rPr lang="en-US" smtClean="0">
                <a:solidFill>
                  <a:schemeClr val="tx1"/>
                </a:solidFill>
                <a:sym typeface="Symbol" panose="05050102010706020507" pitchFamily="18" charset="2"/>
              </a:rPr>
              <a:t>C[5]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a:t>
            </a:r>
          </a:p>
          <a:p>
            <a:pPr lvl="2">
              <a:spcBef>
                <a:spcPts val="0"/>
              </a:spcBef>
            </a:pPr>
            <a:r>
              <a:rPr lang="en-US">
                <a:solidFill>
                  <a:schemeClr val="tx1"/>
                </a:solidFill>
                <a:sym typeface="Symbol" panose="05050102010706020507" pitchFamily="18" charset="2"/>
              </a:rPr>
              <a:t>j = </a:t>
            </a:r>
            <a:r>
              <a:rPr lang="en-US" smtClean="0">
                <a:solidFill>
                  <a:schemeClr val="tx1"/>
                </a:solidFill>
                <a:sym typeface="Symbol" panose="05050102010706020507" pitchFamily="18" charset="2"/>
              </a:rPr>
              <a:t>3</a:t>
            </a:r>
            <a:endParaRPr lang="en-US">
              <a:solidFill>
                <a:schemeClr val="tx1"/>
              </a:solidFill>
            </a:endParaRPr>
          </a:p>
          <a:p>
            <a:pPr lvl="3">
              <a:spcBef>
                <a:spcPts val="0"/>
              </a:spcBef>
            </a:pPr>
            <a:r>
              <a:rPr lang="en-US">
                <a:solidFill>
                  <a:schemeClr val="tx1"/>
                </a:solidFill>
                <a:sym typeface="Symbol" panose="05050102010706020507" pitchFamily="18" charset="2"/>
              </a:rPr>
              <a:t>UV = </a:t>
            </a:r>
            <a:r>
              <a:rPr lang="en-US" smtClean="0">
                <a:solidFill>
                  <a:schemeClr val="tx1"/>
                </a:solidFill>
                <a:sym typeface="Symbol" panose="05050102010706020507" pitchFamily="18" charset="2"/>
              </a:rPr>
              <a:t>C[6]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A[3]. </a:t>
            </a:r>
            <a:r>
              <a:rPr lang="en-US">
                <a:solidFill>
                  <a:schemeClr val="tx1"/>
                </a:solidFill>
                <a:sym typeface="Symbol" panose="05050102010706020507" pitchFamily="18" charset="2"/>
              </a:rPr>
              <a:t>B[3] + U = 0 + </a:t>
            </a:r>
            <a:r>
              <a:rPr lang="en-US" smtClean="0">
                <a:solidFill>
                  <a:schemeClr val="tx1"/>
                </a:solidFill>
                <a:sym typeface="Symbol" panose="05050102010706020507" pitchFamily="18" charset="2"/>
              </a:rPr>
              <a:t>0.0 </a:t>
            </a:r>
            <a:r>
              <a:rPr lang="en-US">
                <a:solidFill>
                  <a:schemeClr val="tx1"/>
                </a:solidFill>
                <a:sym typeface="Symbol" panose="05050102010706020507" pitchFamily="18" charset="2"/>
              </a:rPr>
              <a:t>+</a:t>
            </a:r>
            <a:r>
              <a:rPr lang="en-US">
                <a:solidFill>
                  <a:srgbClr val="FF0000"/>
                </a:solidFill>
                <a:sym typeface="Symbol" panose="05050102010706020507" pitchFamily="18" charset="2"/>
              </a:rPr>
              <a:t> 0 </a:t>
            </a:r>
            <a:r>
              <a:rPr lang="en-US">
                <a:solidFill>
                  <a:schemeClr val="tx1"/>
                </a:solidFill>
                <a:sym typeface="Symbol" panose="05050102010706020507" pitchFamily="18" charset="2"/>
              </a:rPr>
              <a:t>= </a:t>
            </a:r>
            <a:r>
              <a:rPr lang="en-US" smtClean="0">
                <a:solidFill>
                  <a:schemeClr val="tx1"/>
                </a:solidFill>
                <a:sym typeface="Symbol" panose="05050102010706020507" pitchFamily="18" charset="2"/>
              </a:rPr>
              <a:t>0 (Do </a:t>
            </a:r>
            <a:r>
              <a:rPr lang="en-US">
                <a:solidFill>
                  <a:schemeClr val="tx1"/>
                </a:solidFill>
                <a:sym typeface="Symbol" panose="05050102010706020507" pitchFamily="18" charset="2"/>
              </a:rPr>
              <a:t>vậy U = 0000 0000 = 0 ; V = 0000 0000 = </a:t>
            </a:r>
            <a:r>
              <a:rPr lang="en-US" smtClean="0">
                <a:solidFill>
                  <a:schemeClr val="tx1"/>
                </a:solidFill>
                <a:sym typeface="Symbol" panose="05050102010706020507" pitchFamily="18" charset="2"/>
              </a:rPr>
              <a:t>0)</a:t>
            </a:r>
            <a:endParaRPr lang="en-US">
              <a:solidFill>
                <a:schemeClr val="tx1"/>
              </a:solidFill>
              <a:sym typeface="Symbol" panose="05050102010706020507" pitchFamily="18" charset="2"/>
            </a:endParaRPr>
          </a:p>
          <a:p>
            <a:pPr lvl="3">
              <a:spcBef>
                <a:spcPts val="0"/>
              </a:spcBef>
            </a:pPr>
            <a:r>
              <a:rPr lang="en-US" smtClean="0">
                <a:solidFill>
                  <a:schemeClr val="tx1"/>
                </a:solidFill>
                <a:sym typeface="Symbol" panose="05050102010706020507" pitchFamily="18" charset="2"/>
              </a:rPr>
              <a:t>C[6] </a:t>
            </a:r>
            <a:r>
              <a:rPr lang="en-US">
                <a:solidFill>
                  <a:schemeClr val="tx1"/>
                </a:solidFill>
                <a:sym typeface="Symbol" panose="05050102010706020507" pitchFamily="18" charset="2"/>
              </a:rPr>
              <a:t>= V = </a:t>
            </a:r>
            <a:r>
              <a:rPr lang="en-US" smtClean="0">
                <a:solidFill>
                  <a:schemeClr val="tx1"/>
                </a:solidFill>
                <a:sym typeface="Symbol" panose="05050102010706020507" pitchFamily="18" charset="2"/>
              </a:rPr>
              <a:t>0</a:t>
            </a:r>
          </a:p>
          <a:p>
            <a:pPr lvl="2">
              <a:spcBef>
                <a:spcPts val="0"/>
              </a:spcBef>
            </a:pPr>
            <a:r>
              <a:rPr lang="en-US" smtClean="0">
                <a:solidFill>
                  <a:schemeClr val="tx1"/>
                </a:solidFill>
                <a:sym typeface="Symbol" panose="05050102010706020507" pitchFamily="18" charset="2"/>
              </a:rPr>
              <a:t>C[i + t] = C[7] = U = 0</a:t>
            </a:r>
          </a:p>
          <a:p>
            <a:pPr lvl="2">
              <a:spcBef>
                <a:spcPts val="0"/>
              </a:spcBef>
            </a:pPr>
            <a:r>
              <a:rPr lang="en-US" smtClean="0">
                <a:solidFill>
                  <a:schemeClr val="tx1"/>
                </a:solidFill>
              </a:rPr>
              <a:t>Return c = (0, 0, 0, 22, 0, 120, 110, 0)</a:t>
            </a:r>
          </a:p>
        </p:txBody>
      </p:sp>
      <p:sp>
        <p:nvSpPr>
          <p:cNvPr id="3" name="Title 2"/>
          <p:cNvSpPr>
            <a:spLocks noGrp="1"/>
          </p:cNvSpPr>
          <p:nvPr>
            <p:ph type="title"/>
          </p:nvPr>
        </p:nvSpPr>
        <p:spPr/>
        <p:txBody>
          <a:bodyPr/>
          <a:lstStyle/>
          <a:p>
            <a:r>
              <a:rPr lang="en-US" altLang="zh-CN" smtClean="0">
                <a:solidFill>
                  <a:schemeClr val="tx1"/>
                </a:solidFill>
              </a:rPr>
              <a:t> Phép </a:t>
            </a:r>
            <a:r>
              <a:rPr lang="en-US" altLang="zh-CN">
                <a:solidFill>
                  <a:schemeClr val="tx1"/>
                </a:solidFill>
              </a:rPr>
              <a:t>tính nhân</a:t>
            </a:r>
            <a:endParaRPr lang="en-US"/>
          </a:p>
        </p:txBody>
      </p:sp>
    </p:spTree>
    <p:extLst>
      <p:ext uri="{BB962C8B-B14F-4D97-AF65-F5344CB8AC3E}">
        <p14:creationId xmlns:p14="http://schemas.microsoft.com/office/powerpoint/2010/main" val="31916826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a:t>
            </a:r>
            <a:r>
              <a:rPr lang="en-US" altLang="zh-CN" smtClean="0">
                <a:solidFill>
                  <a:schemeClr val="tx1"/>
                </a:solidFill>
              </a:rPr>
              <a:t>nhân</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199749427"/>
                  </p:ext>
                </p:extLst>
              </p:nvPr>
            </p:nvGraphicFramePr>
            <p:xfrm>
              <a:off x="449945" y="1063843"/>
              <a:ext cx="11480798" cy="5441292"/>
            </p:xfrm>
            <a:graphic>
              <a:graphicData uri="http://schemas.openxmlformats.org/drawingml/2006/table">
                <a:tbl>
                  <a:tblPr firstRow="1" bandRow="1">
                    <a:tableStyleId>{5940675A-B579-460E-94D1-54222C63F5DA}</a:tableStyleId>
                  </a:tblPr>
                  <a:tblGrid>
                    <a:gridCol w="1486614">
                      <a:extLst>
                        <a:ext uri="{9D8B030D-6E8A-4147-A177-3AD203B41FA5}">
                          <a16:colId xmlns="" xmlns:a16="http://schemas.microsoft.com/office/drawing/2014/main" val="3117776358"/>
                        </a:ext>
                      </a:extLst>
                    </a:gridCol>
                    <a:gridCol w="4893452">
                      <a:extLst>
                        <a:ext uri="{9D8B030D-6E8A-4147-A177-3AD203B41FA5}">
                          <a16:colId xmlns="" xmlns:a16="http://schemas.microsoft.com/office/drawing/2014/main" val="1316125490"/>
                        </a:ext>
                      </a:extLst>
                    </a:gridCol>
                    <a:gridCol w="804503">
                      <a:extLst>
                        <a:ext uri="{9D8B030D-6E8A-4147-A177-3AD203B41FA5}">
                          <a16:colId xmlns="" xmlns:a16="http://schemas.microsoft.com/office/drawing/2014/main" val="3320374925"/>
                        </a:ext>
                      </a:extLst>
                    </a:gridCol>
                    <a:gridCol w="4296229">
                      <a:extLst>
                        <a:ext uri="{9D8B030D-6E8A-4147-A177-3AD203B41FA5}">
                          <a16:colId xmlns="" xmlns:a16="http://schemas.microsoft.com/office/drawing/2014/main" val="2526082812"/>
                        </a:ext>
                      </a:extLst>
                    </a:gridCol>
                  </a:tblGrid>
                  <a:tr h="761421">
                    <a:tc gridSpan="4">
                      <a:txBody>
                        <a:bodyPr/>
                        <a:lstStyle/>
                        <a:p>
                          <a:r>
                            <a:rPr lang="en-US" sz="2400" b="1" smtClean="0">
                              <a:latin typeface="Calibri" panose="020F0502020204030204" pitchFamily="34" charset="0"/>
                              <a:cs typeface="Calibri" panose="020F0502020204030204" pitchFamily="34" charset="0"/>
                            </a:rPr>
                            <a:t>Algorithm 4. Integer</a:t>
                          </a:r>
                          <a:r>
                            <a:rPr lang="en-US" sz="2400" b="1" baseline="0" smtClean="0">
                              <a:latin typeface="Calibri" panose="020F0502020204030204" pitchFamily="34" charset="0"/>
                              <a:cs typeface="Calibri" panose="020F0502020204030204" pitchFamily="34" charset="0"/>
                            </a:rPr>
                            <a:t> </a:t>
                          </a:r>
                          <a:r>
                            <a:rPr lang="en-US" sz="2400" b="1" kern="1200" smtClean="0">
                              <a:solidFill>
                                <a:schemeClr val="tx1"/>
                              </a:solidFill>
                              <a:latin typeface="Calibri" panose="020F0502020204030204" pitchFamily="34" charset="0"/>
                              <a:ea typeface="+mn-ea"/>
                              <a:cs typeface="Calibri" panose="020F0502020204030204" pitchFamily="34" charset="0"/>
                            </a:rPr>
                            <a:t>multiprecision (product scanning form)</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871285392"/>
                      </a:ext>
                    </a:extLst>
                  </a:tr>
                  <a:tr h="1034960">
                    <a:tc gridSpan="4">
                      <a:txBody>
                        <a:bodyPr/>
                        <a:lstStyle/>
                        <a:p>
                          <a:r>
                            <a:rPr lang="en-US" sz="2400" b="1" smtClean="0">
                              <a:latin typeface="Calibri" panose="020F0502020204030204" pitchFamily="34" charset="0"/>
                              <a:cs typeface="Calibri" panose="020F0502020204030204" pitchFamily="34" charset="0"/>
                            </a:rPr>
                            <a:t>Input: </a:t>
                          </a:r>
                          <a:r>
                            <a:rPr lang="en-US" sz="2400" smtClean="0">
                              <a:latin typeface="Calibri" panose="020F0502020204030204" pitchFamily="34" charset="0"/>
                              <a:cs typeface="Calibri" panose="020F0502020204030204" pitchFamily="34" charset="0"/>
                            </a:rPr>
                            <a:t>số</a:t>
                          </a:r>
                          <a:r>
                            <a:rPr lang="en-US" sz="2400" baseline="0" smtClean="0">
                              <a:latin typeface="Calibri" panose="020F0502020204030204" pitchFamily="34" charset="0"/>
                              <a:cs typeface="Calibri" panose="020F0502020204030204" pitchFamily="34" charset="0"/>
                            </a:rPr>
                            <a:t> nguyên a, b </a:t>
                          </a:r>
                          <a:r>
                            <a:rPr lang="en-US" sz="2400" baseline="0" smtClean="0">
                              <a:latin typeface="Calibri" panose="020F0502020204030204" pitchFamily="34" charset="0"/>
                              <a:cs typeface="Calibri" panose="020F0502020204030204" pitchFamily="34" charset="0"/>
                              <a:sym typeface="Symbol" panose="05050102010706020507" pitchFamily="18" charset="2"/>
                            </a:rPr>
                            <a:t> [0, </a:t>
                          </a:r>
                          <a14:m>
                            <m:oMath xmlns:m="http://schemas.openxmlformats.org/officeDocument/2006/math">
                              <m:r>
                                <a:rPr lang="en-US" sz="2400" i="1" baseline="0" smtClean="0">
                                  <a:latin typeface="Cambria Math" panose="02040503050406030204" pitchFamily="18" charset="0"/>
                                  <a:cs typeface="Calibri" panose="020F0502020204030204" pitchFamily="34" charset="0"/>
                                  <a:sym typeface="Symbol" panose="05050102010706020507" pitchFamily="18" charset="2"/>
                                </a:rPr>
                                <m:t>𝑝</m:t>
                              </m:r>
                              <m:r>
                                <a:rPr lang="en-US" sz="2400" b="0" i="1" baseline="0" smtClean="0">
                                  <a:latin typeface="Cambria Math" panose="02040503050406030204" pitchFamily="18" charset="0"/>
                                  <a:cs typeface="Calibri" panose="020F0502020204030204" pitchFamily="34" charset="0"/>
                                  <a:sym typeface="Symbol" panose="05050102010706020507" pitchFamily="18" charset="2"/>
                                </a:rPr>
                                <m:t> −1</m:t>
                              </m:r>
                            </m:oMath>
                          </a14:m>
                          <a:r>
                            <a:rPr lang="en-US" sz="2400" smtClean="0">
                              <a:latin typeface="Calibri" panose="020F0502020204030204" pitchFamily="34" charset="0"/>
                              <a:cs typeface="Calibri" panose="020F0502020204030204" pitchFamily="34" charset="0"/>
                            </a:rPr>
                            <a:t>)</a:t>
                          </a:r>
                        </a:p>
                        <a:p>
                          <a:r>
                            <a:rPr lang="en-US" sz="2400" b="1" smtClean="0">
                              <a:latin typeface="Calibri" panose="020F0502020204030204" pitchFamily="34" charset="0"/>
                              <a:cs typeface="Calibri" panose="020F0502020204030204" pitchFamily="34" charset="0"/>
                            </a:rPr>
                            <a:t>Output: </a:t>
                          </a:r>
                          <a:r>
                            <a:rPr lang="en-US" sz="2400" baseline="0" smtClean="0">
                              <a:latin typeface="Calibri" panose="020F0502020204030204" pitchFamily="34" charset="0"/>
                              <a:cs typeface="Calibri" panose="020F0502020204030204" pitchFamily="34" charset="0"/>
                              <a:sym typeface="Symbol" panose="05050102010706020507" pitchFamily="18" charset="2"/>
                            </a:rPr>
                            <a:t>c = a . b </a:t>
                          </a:r>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78043579"/>
                      </a:ext>
                    </a:extLst>
                  </a:tr>
                  <a:tr h="98606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a:t>
                          </a:r>
                          <a:r>
                            <a:rPr lang="en-US" sz="2400" b="1" smtClean="0">
                              <a:latin typeface="Calibri" panose="020F0502020204030204" pitchFamily="34" charset="0"/>
                              <a:cs typeface="Calibri" panose="020F0502020204030204" pitchFamily="34" charset="0"/>
                            </a:rPr>
                            <a:t>1.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  0,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  0,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r>
                            <a:rPr lang="en-US" sz="2400" smtClean="0">
                              <a:latin typeface="Calibri" panose="020F0502020204030204" pitchFamily="34" charset="0"/>
                              <a:cs typeface="Calibri" panose="020F0502020204030204" pitchFamily="34" charset="0"/>
                              <a:sym typeface="Symbol" panose="05050102010706020507" pitchFamily="18" charset="2"/>
                            </a:rPr>
                            <a:t>) 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V</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1</a:t>
                          </a:r>
                          <a:r>
                            <a:rPr lang="en-US" sz="2400" smtClean="0">
                              <a:latin typeface="Calibri" panose="020F0502020204030204" pitchFamily="34" charset="0"/>
                              <a:cs typeface="Calibri" panose="020F0502020204030204" pitchFamily="34" charset="0"/>
                              <a:sym typeface="Symbol" panose="05050102010706020507" pitchFamily="18" charset="2"/>
                            </a:rPr>
                            <a:t>) 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U + </a:t>
                          </a:r>
                          <a:r>
                            <a:rPr lang="en-US" sz="2400" smtClean="0">
                              <a:latin typeface="Calibri" panose="020F0502020204030204" pitchFamily="34" charset="0"/>
                              <a:cs typeface="Calibri" panose="020F0502020204030204" pitchFamily="34" charset="0"/>
                              <a:sym typeface="Symbol" panose="050501020107060205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2</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604521674"/>
                      </a:ext>
                    </a:extLst>
                  </a:tr>
                  <a:tr h="653685">
                    <a:tc gridSpan="2">
                      <a:txBody>
                        <a:bodyPr/>
                        <a:lstStyle/>
                        <a:p>
                          <a:r>
                            <a:rPr lang="en-US" sz="2400" smtClean="0">
                              <a:latin typeface="Calibri" panose="020F0502020204030204" pitchFamily="34" charset="0"/>
                              <a:cs typeface="Calibri" panose="020F0502020204030204" pitchFamily="34" charset="0"/>
                            </a:rPr>
                            <a:t>            </a:t>
                          </a:r>
                          <a:r>
                            <a:rPr lang="en-US" sz="2400" b="1" smtClean="0">
                              <a:latin typeface="Calibri" panose="020F0502020204030204" pitchFamily="34" charset="0"/>
                              <a:cs typeface="Calibri" panose="020F0502020204030204" pitchFamily="34" charset="0"/>
                            </a:rPr>
                            <a:t> 2. </a:t>
                          </a:r>
                          <a:r>
                            <a:rPr lang="en-US" sz="2400" smtClean="0">
                              <a:latin typeface="Calibri" panose="020F0502020204030204" pitchFamily="34" charset="0"/>
                              <a:cs typeface="Calibri" panose="020F0502020204030204" pitchFamily="34" charset="0"/>
                            </a:rPr>
                            <a:t>For k from 0 to 2t – 2 do</a:t>
                          </a:r>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2.2 C[k]</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  R</a:t>
                          </a:r>
                          <a:r>
                            <a:rPr lang="en-US" sz="2400" baseline="-25000" smtClean="0">
                              <a:latin typeface="Calibri" panose="020F0502020204030204" pitchFamily="34" charset="0"/>
                              <a:cs typeface="Calibri" panose="020F0502020204030204" pitchFamily="34" charset="0"/>
                              <a:sym typeface="Symbol" panose="05050102010706020507" pitchFamily="18" charset="2"/>
                            </a:rPr>
                            <a:t>1</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  R</a:t>
                          </a:r>
                          <a:r>
                            <a:rPr lang="en-US" sz="2400" baseline="-25000" smtClean="0">
                              <a:latin typeface="Calibri" panose="020F0502020204030204" pitchFamily="34" charset="0"/>
                              <a:cs typeface="Calibri" panose="020F0502020204030204" pitchFamily="34" charset="0"/>
                              <a:sym typeface="Symbol" panose="05050102010706020507" pitchFamily="18" charset="2"/>
                            </a:rPr>
                            <a:t>2</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  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772850156"/>
                      </a:ext>
                    </a:extLst>
                  </a:tr>
                  <a:tr h="8718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For (i, j) </a:t>
                          </a:r>
                          <a:r>
                            <a:rPr lang="en-US" sz="2400" smtClean="0">
                              <a:latin typeface="Calibri" panose="020F0502020204030204" pitchFamily="34" charset="0"/>
                              <a:cs typeface="Calibri" panose="020F0502020204030204" pitchFamily="34" charset="0"/>
                              <a:sym typeface="Symbol" panose="05050102010706020507" pitchFamily="18" charset="2"/>
                            </a:rPr>
                            <a:t> {(i, j) | i + j = k, 0  i, j  t – 1 }</a:t>
                          </a:r>
                          <a:r>
                            <a:rPr lang="en-US" sz="2400" baseline="0" smtClean="0">
                              <a:latin typeface="Calibri" panose="020F0502020204030204" pitchFamily="34" charset="0"/>
                              <a:cs typeface="Calibri" panose="020F0502020204030204" pitchFamily="34" charset="0"/>
                              <a:sym typeface="Symbol" panose="05050102010706020507" pitchFamily="18" charset="2"/>
                            </a:rPr>
                            <a:t> do</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1" smtClean="0">
                              <a:latin typeface="Calibri" panose="020F0502020204030204" pitchFamily="34" charset="0"/>
                              <a:cs typeface="Calibri" panose="020F0502020204030204" pitchFamily="34" charset="0"/>
                              <a:sym typeface="Symbol" panose="05050102010706020507" pitchFamily="18" charset="2"/>
                            </a:rPr>
                            <a:t>3. </a:t>
                          </a:r>
                          <a:r>
                            <a:rPr lang="en-US" sz="2400" smtClean="0">
                              <a:latin typeface="Calibri" panose="020F0502020204030204" pitchFamily="34" charset="0"/>
                              <a:cs typeface="Calibri" panose="020F0502020204030204" pitchFamily="34" charset="0"/>
                              <a:sym typeface="Symbol" panose="05050102010706020507" pitchFamily="18" charset="2"/>
                            </a:rPr>
                            <a:t>C[2t</a:t>
                          </a:r>
                          <a:r>
                            <a:rPr lang="en-US" sz="2400" baseline="0" smtClean="0">
                              <a:latin typeface="Calibri" panose="020F0502020204030204" pitchFamily="34" charset="0"/>
                              <a:cs typeface="Calibri" panose="020F0502020204030204" pitchFamily="34" charset="0"/>
                              <a:sym typeface="Symbol" panose="05050102010706020507" pitchFamily="18" charset="2"/>
                            </a:rPr>
                            <a:t> – 1]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576499207"/>
                      </a:ext>
                    </a:extLst>
                  </a:tr>
                  <a:tr h="7614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(U, V)  A[i].</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B[j]</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1" smtClean="0">
                              <a:latin typeface="Calibri" panose="020F0502020204030204" pitchFamily="34" charset="0"/>
                              <a:cs typeface="Calibri" panose="020F0502020204030204" pitchFamily="34" charset="0"/>
                              <a:sym typeface="Symbol" panose="05050102010706020507" pitchFamily="18" charset="2"/>
                            </a:rPr>
                            <a:t>4.</a:t>
                          </a:r>
                          <a:r>
                            <a:rPr lang="en-US" sz="2400" b="1" baseline="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Return(c).</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328922779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199749427"/>
                  </p:ext>
                </p:extLst>
              </p:nvPr>
            </p:nvGraphicFramePr>
            <p:xfrm>
              <a:off x="449945" y="1063843"/>
              <a:ext cx="11480798" cy="5441292"/>
            </p:xfrm>
            <a:graphic>
              <a:graphicData uri="http://schemas.openxmlformats.org/drawingml/2006/table">
                <a:tbl>
                  <a:tblPr firstRow="1" bandRow="1">
                    <a:tableStyleId>{5940675A-B579-460E-94D1-54222C63F5DA}</a:tableStyleId>
                  </a:tblPr>
                  <a:tblGrid>
                    <a:gridCol w="1486614">
                      <a:extLst>
                        <a:ext uri="{9D8B030D-6E8A-4147-A177-3AD203B41FA5}">
                          <a16:colId xmlns:a16="http://schemas.microsoft.com/office/drawing/2014/main" val="3117776358"/>
                        </a:ext>
                      </a:extLst>
                    </a:gridCol>
                    <a:gridCol w="4893452">
                      <a:extLst>
                        <a:ext uri="{9D8B030D-6E8A-4147-A177-3AD203B41FA5}">
                          <a16:colId xmlns:a16="http://schemas.microsoft.com/office/drawing/2014/main" val="1316125490"/>
                        </a:ext>
                      </a:extLst>
                    </a:gridCol>
                    <a:gridCol w="804503">
                      <a:extLst>
                        <a:ext uri="{9D8B030D-6E8A-4147-A177-3AD203B41FA5}">
                          <a16:colId xmlns:a16="http://schemas.microsoft.com/office/drawing/2014/main" val="3320374925"/>
                        </a:ext>
                      </a:extLst>
                    </a:gridCol>
                    <a:gridCol w="4296229">
                      <a:extLst>
                        <a:ext uri="{9D8B030D-6E8A-4147-A177-3AD203B41FA5}">
                          <a16:colId xmlns:a16="http://schemas.microsoft.com/office/drawing/2014/main" val="2526082812"/>
                        </a:ext>
                      </a:extLst>
                    </a:gridCol>
                  </a:tblGrid>
                  <a:tr h="761421">
                    <a:tc gridSpan="4">
                      <a:txBody>
                        <a:bodyPr/>
                        <a:lstStyle/>
                        <a:p>
                          <a:r>
                            <a:rPr lang="en-US" sz="2400" b="1" smtClean="0">
                              <a:latin typeface="Calibri" panose="020F0502020204030204" pitchFamily="34" charset="0"/>
                              <a:cs typeface="Calibri" panose="020F0502020204030204" pitchFamily="34" charset="0"/>
                            </a:rPr>
                            <a:t>Algorithm 4. Integer</a:t>
                          </a:r>
                          <a:r>
                            <a:rPr lang="en-US" sz="2400" b="1" baseline="0" smtClean="0">
                              <a:latin typeface="Calibri" panose="020F0502020204030204" pitchFamily="34" charset="0"/>
                              <a:cs typeface="Calibri" panose="020F0502020204030204" pitchFamily="34" charset="0"/>
                            </a:rPr>
                            <a:t> </a:t>
                          </a:r>
                          <a:r>
                            <a:rPr lang="en-US" sz="2400" b="1" kern="1200" smtClean="0">
                              <a:solidFill>
                                <a:schemeClr val="tx1"/>
                              </a:solidFill>
                              <a:latin typeface="Calibri" panose="020F0502020204030204" pitchFamily="34" charset="0"/>
                              <a:ea typeface="+mn-ea"/>
                              <a:cs typeface="Calibri" panose="020F0502020204030204" pitchFamily="34" charset="0"/>
                            </a:rPr>
                            <a:t>multiprecision (product scanning form)</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1285392"/>
                      </a:ext>
                    </a:extLst>
                  </a:tr>
                  <a:tr h="1034960">
                    <a:tc gridSpan="4">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3" t="-77647" r="-106" b="-353529"/>
                          </a:stretch>
                        </a:blipFill>
                      </a:tcPr>
                    </a:tc>
                    <a:tc hMerge="1">
                      <a:txBody>
                        <a:bodyPr/>
                        <a:lstStyle/>
                        <a:p>
                          <a:endParaRPr lang="en-US"/>
                        </a:p>
                      </a:txBody>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043579"/>
                      </a:ext>
                    </a:extLst>
                  </a:tr>
                  <a:tr h="11887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a:t>
                          </a:r>
                          <a:r>
                            <a:rPr lang="en-US" sz="2400" b="1" smtClean="0">
                              <a:latin typeface="Calibri" panose="020F0502020204030204" pitchFamily="34" charset="0"/>
                              <a:cs typeface="Calibri" panose="020F0502020204030204" pitchFamily="34" charset="0"/>
                            </a:rPr>
                            <a:t>1.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  0,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  0,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r>
                            <a:rPr lang="en-US" sz="2400" smtClean="0">
                              <a:latin typeface="Calibri" panose="020F0502020204030204" pitchFamily="34" charset="0"/>
                              <a:cs typeface="Calibri" panose="020F0502020204030204" pitchFamily="34" charset="0"/>
                              <a:sym typeface="Symbol" panose="05050102010706020507" pitchFamily="18" charset="2"/>
                            </a:rPr>
                            <a:t>) 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V</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1</a:t>
                          </a:r>
                          <a:r>
                            <a:rPr lang="en-US" sz="2400" smtClean="0">
                              <a:latin typeface="Calibri" panose="020F0502020204030204" pitchFamily="34" charset="0"/>
                              <a:cs typeface="Calibri" panose="020F0502020204030204" pitchFamily="34" charset="0"/>
                              <a:sym typeface="Symbol" panose="05050102010706020507" pitchFamily="18" charset="2"/>
                            </a:rPr>
                            <a:t>) 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U + </a:t>
                          </a:r>
                          <a:r>
                            <a:rPr lang="en-US" sz="2400" smtClean="0">
                              <a:latin typeface="Calibri" panose="020F0502020204030204" pitchFamily="34" charset="0"/>
                              <a:cs typeface="Calibri" panose="020F0502020204030204" pitchFamily="34" charset="0"/>
                              <a:sym typeface="Symbol" panose="050501020107060205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2</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04521674"/>
                      </a:ext>
                    </a:extLst>
                  </a:tr>
                  <a:tr h="822960">
                    <a:tc gridSpan="2">
                      <a:txBody>
                        <a:bodyPr/>
                        <a:lstStyle/>
                        <a:p>
                          <a:r>
                            <a:rPr lang="en-US" sz="2400" smtClean="0">
                              <a:latin typeface="Calibri" panose="020F0502020204030204" pitchFamily="34" charset="0"/>
                              <a:cs typeface="Calibri" panose="020F0502020204030204" pitchFamily="34" charset="0"/>
                            </a:rPr>
                            <a:t>            </a:t>
                          </a:r>
                          <a:r>
                            <a:rPr lang="en-US" sz="2400" b="1" smtClean="0">
                              <a:latin typeface="Calibri" panose="020F0502020204030204" pitchFamily="34" charset="0"/>
                              <a:cs typeface="Calibri" panose="020F0502020204030204" pitchFamily="34" charset="0"/>
                            </a:rPr>
                            <a:t> 2. </a:t>
                          </a:r>
                          <a:r>
                            <a:rPr lang="en-US" sz="2400" smtClean="0">
                              <a:latin typeface="Calibri" panose="020F0502020204030204" pitchFamily="34" charset="0"/>
                              <a:cs typeface="Calibri" panose="020F0502020204030204" pitchFamily="34" charset="0"/>
                            </a:rPr>
                            <a:t>For k from 0 to 2t – 2 do</a:t>
                          </a:r>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2.2 C[k]</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  R</a:t>
                          </a:r>
                          <a:r>
                            <a:rPr lang="en-US" sz="2400" baseline="-25000" smtClean="0">
                              <a:latin typeface="Calibri" panose="020F0502020204030204" pitchFamily="34" charset="0"/>
                              <a:cs typeface="Calibri" panose="020F0502020204030204" pitchFamily="34" charset="0"/>
                              <a:sym typeface="Symbol" panose="05050102010706020507" pitchFamily="18" charset="2"/>
                            </a:rPr>
                            <a:t>1</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  R</a:t>
                          </a:r>
                          <a:r>
                            <a:rPr lang="en-US" sz="2400" baseline="-25000" smtClean="0">
                              <a:latin typeface="Calibri" panose="020F0502020204030204" pitchFamily="34" charset="0"/>
                              <a:cs typeface="Calibri" panose="020F0502020204030204" pitchFamily="34" charset="0"/>
                              <a:sym typeface="Symbol" panose="05050102010706020507" pitchFamily="18" charset="2"/>
                            </a:rPr>
                            <a:t>2</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  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72850156"/>
                      </a:ext>
                    </a:extLst>
                  </a:tr>
                  <a:tr h="8718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For (i, j) </a:t>
                          </a:r>
                          <a:r>
                            <a:rPr lang="en-US" sz="2400" smtClean="0">
                              <a:latin typeface="Calibri" panose="020F0502020204030204" pitchFamily="34" charset="0"/>
                              <a:cs typeface="Calibri" panose="020F0502020204030204" pitchFamily="34" charset="0"/>
                              <a:sym typeface="Symbol" panose="05050102010706020507" pitchFamily="18" charset="2"/>
                            </a:rPr>
                            <a:t> {(i, j) | i + j = k, 0  i, j  t – 1 }</a:t>
                          </a:r>
                          <a:r>
                            <a:rPr lang="en-US" sz="2400" baseline="0" smtClean="0">
                              <a:latin typeface="Calibri" panose="020F0502020204030204" pitchFamily="34" charset="0"/>
                              <a:cs typeface="Calibri" panose="020F0502020204030204" pitchFamily="34" charset="0"/>
                              <a:sym typeface="Symbol" panose="05050102010706020507" pitchFamily="18" charset="2"/>
                            </a:rPr>
                            <a:t> do</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1" smtClean="0">
                              <a:latin typeface="Calibri" panose="020F0502020204030204" pitchFamily="34" charset="0"/>
                              <a:cs typeface="Calibri" panose="020F0502020204030204" pitchFamily="34" charset="0"/>
                              <a:sym typeface="Symbol" panose="05050102010706020507" pitchFamily="18" charset="2"/>
                            </a:rPr>
                            <a:t>3. </a:t>
                          </a:r>
                          <a:r>
                            <a:rPr lang="en-US" sz="2400" smtClean="0">
                              <a:latin typeface="Calibri" panose="020F0502020204030204" pitchFamily="34" charset="0"/>
                              <a:cs typeface="Calibri" panose="020F0502020204030204" pitchFamily="34" charset="0"/>
                              <a:sym typeface="Symbol" panose="05050102010706020507" pitchFamily="18" charset="2"/>
                            </a:rPr>
                            <a:t>C[2t</a:t>
                          </a:r>
                          <a:r>
                            <a:rPr lang="en-US" sz="2400" baseline="0" smtClean="0">
                              <a:latin typeface="Calibri" panose="020F0502020204030204" pitchFamily="34" charset="0"/>
                              <a:cs typeface="Calibri" panose="020F0502020204030204" pitchFamily="34" charset="0"/>
                              <a:sym typeface="Symbol" panose="05050102010706020507" pitchFamily="18" charset="2"/>
                            </a:rPr>
                            <a:t> – 1]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76499207"/>
                      </a:ext>
                    </a:extLst>
                  </a:tr>
                  <a:tr h="7614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(U, V)  A[i].</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B[j]</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1" smtClean="0">
                              <a:latin typeface="Calibri" panose="020F0502020204030204" pitchFamily="34" charset="0"/>
                              <a:cs typeface="Calibri" panose="020F0502020204030204" pitchFamily="34" charset="0"/>
                              <a:sym typeface="Symbol" panose="05050102010706020507" pitchFamily="18" charset="2"/>
                            </a:rPr>
                            <a:t>4.</a:t>
                          </a:r>
                          <a:r>
                            <a:rPr lang="en-US" sz="2400" b="1" baseline="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Return(c).</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89227792"/>
                      </a:ext>
                    </a:extLst>
                  </a:tr>
                </a:tbl>
              </a:graphicData>
            </a:graphic>
          </p:graphicFrame>
        </mc:Fallback>
      </mc:AlternateContent>
    </p:spTree>
    <p:extLst>
      <p:ext uri="{BB962C8B-B14F-4D97-AF65-F5344CB8AC3E}">
        <p14:creationId xmlns:p14="http://schemas.microsoft.com/office/powerpoint/2010/main" val="38593737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755422"/>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accent2"/>
                </a:solidFill>
              </a:rPr>
              <a:t>TÍNH TOÁN TRÊN SỐ NGUYÊN LỚN TRONG TRƯỜNG F</a:t>
            </a:r>
            <a:r>
              <a:rPr lang="en-US" altLang="zh-CN" sz="3600" baseline="-25000">
                <a:solidFill>
                  <a:schemeClr val="accent2"/>
                </a:solidFill>
              </a:rPr>
              <a:t>P</a:t>
            </a:r>
            <a:endParaRPr lang="en-US" altLang="zh-CN" sz="3600">
              <a:solidFill>
                <a:schemeClr val="accent2"/>
              </a:solidFill>
            </a:endParaRPr>
          </a:p>
        </p:txBody>
      </p:sp>
      <p:grpSp>
        <p:nvGrpSpPr>
          <p:cNvPr id="11" name="Group 10"/>
          <p:cNvGrpSpPr/>
          <p:nvPr/>
        </p:nvGrpSpPr>
        <p:grpSpPr>
          <a:xfrm>
            <a:off x="5393079" y="1683534"/>
            <a:ext cx="6609994" cy="584199"/>
            <a:chOff x="5369803" y="1680054"/>
            <a:chExt cx="6609994" cy="584199"/>
          </a:xfrm>
        </p:grpSpPr>
        <p:sp>
          <p:nvSpPr>
            <p:cNvPr id="37" name="矩形 36"/>
            <p:cNvSpPr/>
            <p:nvPr/>
          </p:nvSpPr>
          <p:spPr>
            <a:xfrm>
              <a:off x="6143711" y="1704388"/>
              <a:ext cx="583608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tính cộng và trừ</a:t>
              </a:r>
              <a:endParaRPr lang="zh-CN" altLang="en-US" sz="2000" b="1">
                <a:solidFill>
                  <a:schemeClr val="tx1">
                    <a:lumMod val="65000"/>
                    <a:lumOff val="35000"/>
                  </a:schemeClr>
                </a:solidFill>
                <a:latin typeface="Calibri" panose="020F0502020204030204" pitchFamily="34" charset="0"/>
              </a:endParaRPr>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451351"/>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Phép tính nhân</a:t>
                </a:r>
                <a:endParaRPr lang="zh-CN" altLang="en-US" b="1">
                  <a:solidFill>
                    <a:schemeClr val="tx1">
                      <a:lumMod val="65000"/>
                      <a:lumOff val="35000"/>
                    </a:schemeClr>
                  </a:solidFill>
                  <a:latin typeface="Calibri" panose="020F0502020204030204" pitchFamily="34" charset="0"/>
                  <a:ea typeface="时尚中黑简体" panose="01010104010101010101" pitchFamily="2" charset="-122"/>
                </a:endParaRPr>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215372"/>
            <a:ext cx="6714166" cy="565475"/>
            <a:chOff x="5392953" y="3695567"/>
            <a:chExt cx="6714166" cy="565475"/>
          </a:xfrm>
        </p:grpSpPr>
        <p:sp>
          <p:nvSpPr>
            <p:cNvPr id="51"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ea typeface="时尚中黑简体" panose="01010104010101010101" pitchFamily="2" charset="-122"/>
                </a:rPr>
                <a:t>Phép tính bình phương</a:t>
              </a:r>
              <a:endParaRPr lang="zh-CN" altLang="en-US" sz="2400" b="1">
                <a:solidFill>
                  <a:schemeClr val="tx1">
                    <a:lumMod val="65000"/>
                    <a:lumOff val="35000"/>
                  </a:schemeClr>
                </a:solidFill>
                <a:latin typeface="Calibri" panose="020F0502020204030204" pitchFamily="34" charset="0"/>
              </a:endParaRPr>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4995640" y="3944847"/>
            <a:ext cx="5218865" cy="584200"/>
            <a:chOff x="5389708" y="4799347"/>
            <a:chExt cx="5218865" cy="584200"/>
          </a:xfrm>
        </p:grpSpPr>
        <p:sp>
          <p:nvSpPr>
            <p:cNvPr id="60"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lấy modulo</a:t>
              </a:r>
              <a:endParaRPr lang="zh-CN" altLang="en-US" sz="2400" b="1">
                <a:solidFill>
                  <a:schemeClr val="tx1">
                    <a:lumMod val="65000"/>
                    <a:lumOff val="35000"/>
                  </a:schemeClr>
                </a:solidFill>
                <a:latin typeface="Calibri" panose="020F0502020204030204" pitchFamily="34" charset="0"/>
              </a:endParaRPr>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239830"/>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88036" y="4600702"/>
            <a:ext cx="6714166" cy="565475"/>
            <a:chOff x="5392953" y="3695567"/>
            <a:chExt cx="6714166" cy="565475"/>
          </a:xfrm>
        </p:grpSpPr>
        <p:sp>
          <p:nvSpPr>
            <p:cNvPr id="29"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lũy thừa</a:t>
              </a:r>
              <a:endParaRPr lang="zh-CN" altLang="en-US" sz="2400" b="1">
                <a:solidFill>
                  <a:schemeClr val="tx1">
                    <a:lumMod val="65000"/>
                    <a:lumOff val="35000"/>
                  </a:schemeClr>
                </a:solidFill>
                <a:latin typeface="Calibri" panose="020F0502020204030204" pitchFamily="34" charset="0"/>
              </a:endParaRPr>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986234"/>
            <a:ext cx="5218865" cy="584200"/>
            <a:chOff x="5389708" y="4799347"/>
            <a:chExt cx="5218865" cy="584200"/>
          </a:xfrm>
        </p:grpSpPr>
        <p:sp>
          <p:nvSpPr>
            <p:cNvPr id="3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Giới thiệu về các trường hữu hạn</a:t>
              </a:r>
              <a:endParaRPr lang="zh-CN" altLang="en-US" b="1">
                <a:solidFill>
                  <a:schemeClr val="tx1">
                    <a:lumMod val="65000"/>
                    <a:lumOff val="35000"/>
                  </a:schemeClr>
                </a:solidFill>
                <a:latin typeface="Calibri" panose="020F0502020204030204" pitchFamily="34" charset="0"/>
              </a:endParaRPr>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42" name="Group 41"/>
          <p:cNvGrpSpPr/>
          <p:nvPr/>
        </p:nvGrpSpPr>
        <p:grpSpPr>
          <a:xfrm>
            <a:off x="3333409" y="5240495"/>
            <a:ext cx="5218865" cy="584200"/>
            <a:chOff x="5389708" y="4799347"/>
            <a:chExt cx="5218865" cy="584200"/>
          </a:xfrm>
        </p:grpSpPr>
        <p:sp>
          <p:nvSpPr>
            <p:cNvPr id="4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a:t>
              </a:r>
              <a:r>
                <a:rPr lang="en-US" altLang="zh-CN" sz="2400" b="1" smtClean="0">
                  <a:solidFill>
                    <a:schemeClr val="tx1">
                      <a:lumMod val="65000"/>
                      <a:lumOff val="35000"/>
                    </a:schemeClr>
                  </a:solidFill>
                  <a:latin typeface="Calibri" panose="020F0502020204030204" pitchFamily="34" charset="0"/>
                </a:rPr>
                <a:t>tính nghịch đảo</a:t>
              </a:r>
              <a:endParaRPr lang="zh-CN" altLang="en-US" sz="2400" b="1">
                <a:solidFill>
                  <a:schemeClr val="tx1">
                    <a:lumMod val="65000"/>
                    <a:lumOff val="35000"/>
                  </a:schemeClr>
                </a:solidFill>
                <a:latin typeface="Calibri" panose="020F0502020204030204" pitchFamily="34" charset="0"/>
              </a:endParaRPr>
            </a:p>
          </p:txBody>
        </p:sp>
        <p:grpSp>
          <p:nvGrpSpPr>
            <p:cNvPr id="46" name="Group 45"/>
            <p:cNvGrpSpPr/>
            <p:nvPr/>
          </p:nvGrpSpPr>
          <p:grpSpPr>
            <a:xfrm>
              <a:off x="5389708" y="4799347"/>
              <a:ext cx="584200" cy="584200"/>
              <a:chOff x="5389708" y="4729903"/>
              <a:chExt cx="584200" cy="584200"/>
            </a:xfrm>
          </p:grpSpPr>
          <p:sp>
            <p:nvSpPr>
              <p:cNvPr id="4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9"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2" name="Group 1"/>
          <p:cNvGrpSpPr/>
          <p:nvPr/>
        </p:nvGrpSpPr>
        <p:grpSpPr>
          <a:xfrm>
            <a:off x="2338076" y="5927044"/>
            <a:ext cx="8939524" cy="565475"/>
            <a:chOff x="2338076" y="5927044"/>
            <a:chExt cx="8939524" cy="565475"/>
          </a:xfrm>
        </p:grpSpPr>
        <p:sp>
          <p:nvSpPr>
            <p:cNvPr id="52" name="矩形 50"/>
            <p:cNvSpPr/>
            <p:nvPr/>
          </p:nvSpPr>
          <p:spPr>
            <a:xfrm>
              <a:off x="3105299" y="5956795"/>
              <a:ext cx="817230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Tính toán với modulo là số nguyên tố đặc biệt của NIST</a:t>
              </a:r>
              <a:endParaRPr lang="zh-CN" altLang="en-US" sz="2400" b="1">
                <a:solidFill>
                  <a:schemeClr val="tx1">
                    <a:lumMod val="65000"/>
                    <a:lumOff val="35000"/>
                  </a:schemeClr>
                </a:solidFill>
                <a:latin typeface="Calibri" panose="020F0502020204030204" pitchFamily="34" charset="0"/>
              </a:endParaRPr>
            </a:p>
          </p:txBody>
        </p:sp>
        <p:grpSp>
          <p:nvGrpSpPr>
            <p:cNvPr id="53" name="Group 52"/>
            <p:cNvGrpSpPr/>
            <p:nvPr/>
          </p:nvGrpSpPr>
          <p:grpSpPr>
            <a:xfrm>
              <a:off x="2338076" y="5927044"/>
              <a:ext cx="580955" cy="565475"/>
              <a:chOff x="5392953" y="3733685"/>
              <a:chExt cx="580955" cy="565475"/>
            </a:xfrm>
          </p:grpSpPr>
          <p:sp>
            <p:nvSpPr>
              <p:cNvPr id="54"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55"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4676929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8"/>
                                        </p:tgtEl>
                                        <p:attrNameLst>
                                          <p:attrName>style.opacity</p:attrName>
                                        </p:attrNameLst>
                                      </p:cBhvr>
                                      <p:to>
                                        <p:strVal val="0.5"/>
                                      </p:to>
                                    </p:set>
                                    <p:animEffect filter="image" prLst="opacity: 0.5">
                                      <p:cBhvr rctx="IE">
                                        <p:cTn id="7" dur="indefinite"/>
                                        <p:tgtEl>
                                          <p:spTgt spid="28"/>
                                        </p:tgtEl>
                                      </p:cBhvr>
                                    </p:animEffect>
                                  </p:childTnLst>
                                </p:cTn>
                              </p:par>
                              <p:par>
                                <p:cTn id="8" presetID="9" presetClass="emph" presetSubtype="0" nodeType="withEffect">
                                  <p:stCondLst>
                                    <p:cond delay="0"/>
                                  </p:stCondLst>
                                  <p:childTnLst>
                                    <p:set>
                                      <p:cBhvr rctx="PPT">
                                        <p:cTn id="9" dur="indefinite"/>
                                        <p:tgtEl>
                                          <p:spTgt spid="42"/>
                                        </p:tgtEl>
                                        <p:attrNameLst>
                                          <p:attrName>style.opacity</p:attrName>
                                        </p:attrNameLst>
                                      </p:cBhvr>
                                      <p:to>
                                        <p:strVal val="0.5"/>
                                      </p:to>
                                    </p:set>
                                    <p:animEffect filter="image" prLst="opacity: 0.5">
                                      <p:cBhvr rctx="IE">
                                        <p:cTn id="10" dur="indefinite"/>
                                        <p:tgtEl>
                                          <p:spTgt spid="42"/>
                                        </p:tgtEl>
                                      </p:cBhvr>
                                    </p:animEffect>
                                  </p:childTnLst>
                                </p:cTn>
                              </p:par>
                              <p:par>
                                <p:cTn id="11" presetID="9" presetClass="emph" presetSubtype="0" nodeType="withEffect">
                                  <p:stCondLst>
                                    <p:cond delay="0"/>
                                  </p:stCondLst>
                                  <p:childTnLst>
                                    <p:set>
                                      <p:cBhvr rctx="PPT">
                                        <p:cTn id="12" dur="indefinite"/>
                                        <p:tgtEl>
                                          <p:spTgt spid="2"/>
                                        </p:tgtEl>
                                        <p:attrNameLst>
                                          <p:attrName>style.opacity</p:attrName>
                                        </p:attrNameLst>
                                      </p:cBhvr>
                                      <p:to>
                                        <p:strVal val="0.5"/>
                                      </p:to>
                                    </p:set>
                                    <p:animEffect filter="image" prLst="opacity: 0.5">
                                      <p:cBhvr rctx="IE">
                                        <p:cTn id="13" dur="indefinite"/>
                                        <p:tgtEl>
                                          <p:spTgt spid="2"/>
                                        </p:tgtEl>
                                      </p:cBhvr>
                                    </p:animEffect>
                                  </p:childTnLst>
                                </p:cTn>
                              </p:par>
                              <p:par>
                                <p:cTn id="14" presetID="9" presetClass="emph" presetSubtype="0" nodeType="withEffect">
                                  <p:stCondLst>
                                    <p:cond delay="0"/>
                                  </p:stCondLst>
                                  <p:childTnLst>
                                    <p:set>
                                      <p:cBhvr rctx="PPT">
                                        <p:cTn id="15" dur="indefinite"/>
                                        <p:tgtEl>
                                          <p:spTgt spid="33"/>
                                        </p:tgtEl>
                                        <p:attrNameLst>
                                          <p:attrName>style.opacity</p:attrName>
                                        </p:attrNameLst>
                                      </p:cBhvr>
                                      <p:to>
                                        <p:strVal val="0.5"/>
                                      </p:to>
                                    </p:set>
                                    <p:animEffect filter="image" prLst="opacity: 0.5">
                                      <p:cBhvr rctx="IE">
                                        <p:cTn id="16" dur="indefinite"/>
                                        <p:tgtEl>
                                          <p:spTgt spid="33"/>
                                        </p:tgtEl>
                                      </p:cBhvr>
                                    </p:animEffect>
                                  </p:childTnLst>
                                </p:cTn>
                              </p:par>
                              <p:par>
                                <p:cTn id="17" presetID="9" presetClass="emph" presetSubtype="0" nodeType="withEffect">
                                  <p:stCondLst>
                                    <p:cond delay="0"/>
                                  </p:stCondLst>
                                  <p:childTnLst>
                                    <p:set>
                                      <p:cBhvr rctx="PPT">
                                        <p:cTn id="18" dur="indefinite"/>
                                        <p:tgtEl>
                                          <p:spTgt spid="8"/>
                                        </p:tgtEl>
                                        <p:attrNameLst>
                                          <p:attrName>style.opacity</p:attrName>
                                        </p:attrNameLst>
                                      </p:cBhvr>
                                      <p:to>
                                        <p:strVal val="0.5"/>
                                      </p:to>
                                    </p:set>
                                    <p:animEffect filter="image" prLst="opacity: 0.5">
                                      <p:cBhvr rctx="IE">
                                        <p:cTn id="19" dur="indefinite"/>
                                        <p:tgtEl>
                                          <p:spTgt spid="8"/>
                                        </p:tgtEl>
                                      </p:cBhvr>
                                    </p:animEffect>
                                  </p:childTnLst>
                                </p:cTn>
                              </p:par>
                              <p:par>
                                <p:cTn id="20" presetID="9" presetClass="emph" presetSubtype="0" nodeType="withEffect">
                                  <p:stCondLst>
                                    <p:cond delay="0"/>
                                  </p:stCondLst>
                                  <p:childTnLst>
                                    <p:set>
                                      <p:cBhvr rctx="PPT">
                                        <p:cTn id="21" dur="indefinite"/>
                                        <p:tgtEl>
                                          <p:spTgt spid="11"/>
                                        </p:tgtEl>
                                        <p:attrNameLst>
                                          <p:attrName>style.opacity</p:attrName>
                                        </p:attrNameLst>
                                      </p:cBhvr>
                                      <p:to>
                                        <p:strVal val="0.5"/>
                                      </p:to>
                                    </p:set>
                                    <p:animEffect filter="image" prLst="opacity: 0.5">
                                      <p:cBhvr rctx="IE">
                                        <p:cTn id="22" dur="indefinite"/>
                                        <p:tgtEl>
                                          <p:spTgt spid="11"/>
                                        </p:tgtEl>
                                      </p:cBhvr>
                                    </p:animEffect>
                                  </p:childTnLst>
                                </p:cTn>
                              </p:par>
                              <p:par>
                                <p:cTn id="23" presetID="9" presetClass="emph" presetSubtype="0" nodeType="withEffect">
                                  <p:stCondLst>
                                    <p:cond delay="0"/>
                                  </p:stCondLst>
                                  <p:childTnLst>
                                    <p:set>
                                      <p:cBhvr rctx="PPT">
                                        <p:cTn id="24" dur="indefinite"/>
                                        <p:tgtEl>
                                          <p:spTgt spid="10"/>
                                        </p:tgtEl>
                                        <p:attrNameLst>
                                          <p:attrName>style.opacity</p:attrName>
                                        </p:attrNameLst>
                                      </p:cBhvr>
                                      <p:to>
                                        <p:strVal val="0.5"/>
                                      </p:to>
                                    </p:set>
                                    <p:animEffect filter="image" prLst="opacity: 0.5">
                                      <p:cBhvr rctx="IE">
                                        <p:cTn id="25"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248" y="2541533"/>
            <a:ext cx="3236785" cy="923330"/>
          </a:xfrm>
          <a:prstGeom prst="rect">
            <a:avLst/>
          </a:prstGeom>
          <a:noFill/>
        </p:spPr>
        <p:txBody>
          <a:bodyPr wrap="none" rtlCol="0">
            <a:spAutoFit/>
            <a:scene3d>
              <a:camera prst="orthographicFront"/>
              <a:lightRig rig="threePt" dir="t"/>
            </a:scene3d>
            <a:sp3d contourW="12700"/>
          </a:bodyPr>
          <a:lstStyle/>
          <a:p>
            <a:pPr algn="ctr"/>
            <a:r>
              <a:rPr lang="en-US" altLang="zh-CN" sz="5400" b="1" smtClean="0">
                <a:solidFill>
                  <a:schemeClr val="accent1"/>
                </a:solidFill>
                <a:latin typeface="Calibri" panose="020F0502020204030204" pitchFamily="34" charset="0"/>
                <a:ea typeface="+mj-ea"/>
                <a:cs typeface="经典综艺体简" panose="02010609000101010101" pitchFamily="49" charset="-122"/>
              </a:rPr>
              <a:t>NỘI DUNG</a:t>
            </a:r>
            <a:endParaRPr lang="en-US" altLang="zh-CN" sz="5400" b="1">
              <a:solidFill>
                <a:schemeClr val="accent1"/>
              </a:solidFill>
              <a:latin typeface="Calibri" panose="020F0502020204030204" pitchFamily="34" charset="0"/>
              <a:ea typeface="+mj-ea"/>
              <a:cs typeface="经典综艺体简" panose="02010609000101010101" pitchFamily="49" charset="-122"/>
            </a:endParaRPr>
          </a:p>
        </p:txBody>
      </p:sp>
      <p:grpSp>
        <p:nvGrpSpPr>
          <p:cNvPr id="3" name="Group 2"/>
          <p:cNvGrpSpPr/>
          <p:nvPr/>
        </p:nvGrpSpPr>
        <p:grpSpPr>
          <a:xfrm>
            <a:off x="4287166" y="2018727"/>
            <a:ext cx="6635437" cy="1015663"/>
            <a:chOff x="5487735" y="1595223"/>
            <a:chExt cx="5999415" cy="1015663"/>
          </a:xfrm>
        </p:grpSpPr>
        <p:sp>
          <p:nvSpPr>
            <p:cNvPr id="5" name="文本框 4"/>
            <p:cNvSpPr txBox="1"/>
            <p:nvPr/>
          </p:nvSpPr>
          <p:spPr>
            <a:xfrm>
              <a:off x="6352704" y="1595223"/>
              <a:ext cx="5134446" cy="1015663"/>
            </a:xfrm>
            <a:prstGeom prst="rect">
              <a:avLst/>
            </a:prstGeom>
            <a:noFill/>
          </p:spPr>
          <p:txBody>
            <a:bodyPr wrap="square" rtlCol="0">
              <a:spAutoFit/>
              <a:scene3d>
                <a:camera prst="orthographicFront"/>
                <a:lightRig rig="threePt" dir="t"/>
              </a:scene3d>
              <a:sp3d contourW="12700"/>
            </a:bodyPr>
            <a:lstStyle/>
            <a:p>
              <a:r>
                <a:rPr lang="en-US" altLang="zh-CN" sz="3000" b="1" smtClean="0">
                  <a:solidFill>
                    <a:schemeClr val="accent2"/>
                  </a:solidFill>
                  <a:latin typeface="Calibri" panose="020F0502020204030204" pitchFamily="34" charset="0"/>
                </a:rPr>
                <a:t>TÍNH TOÁN TRÊN SỐ NGUYÊN LỚN TRONG TRƯỜNG F</a:t>
              </a:r>
              <a:r>
                <a:rPr lang="en-US" altLang="zh-CN" sz="3000" b="1" baseline="-25000" smtClean="0">
                  <a:solidFill>
                    <a:schemeClr val="accent2"/>
                  </a:solidFill>
                  <a:latin typeface="Calibri" panose="020F0502020204030204" pitchFamily="34" charset="0"/>
                </a:rPr>
                <a:t>P</a:t>
              </a:r>
              <a:endParaRPr lang="en-US" altLang="zh-CN" sz="3000" b="1">
                <a:solidFill>
                  <a:schemeClr val="accent2"/>
                </a:solidFill>
                <a:latin typeface="Calibri" panose="020F0502020204030204" pitchFamily="34" charset="0"/>
              </a:endParaRPr>
            </a:p>
          </p:txBody>
        </p:sp>
        <p:sp>
          <p:nvSpPr>
            <p:cNvPr id="16" name="文本框 15"/>
            <p:cNvSpPr txBox="1"/>
            <p:nvPr/>
          </p:nvSpPr>
          <p:spPr>
            <a:xfrm>
              <a:off x="5487735" y="1643444"/>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a:solidFill>
                    <a:schemeClr val="accent1"/>
                  </a:solidFill>
                  <a:latin typeface="Calibri" panose="020F0502020204030204" pitchFamily="34" charset="0"/>
                </a:rPr>
                <a:t>01.</a:t>
              </a:r>
            </a:p>
          </p:txBody>
        </p:sp>
      </p:grpSp>
      <p:grpSp>
        <p:nvGrpSpPr>
          <p:cNvPr id="20" name="Group 19"/>
          <p:cNvGrpSpPr/>
          <p:nvPr/>
        </p:nvGrpSpPr>
        <p:grpSpPr>
          <a:xfrm>
            <a:off x="4287166" y="3340436"/>
            <a:ext cx="6579701" cy="1015663"/>
            <a:chOff x="5487735" y="2630448"/>
            <a:chExt cx="5799697" cy="1015663"/>
          </a:xfrm>
        </p:grpSpPr>
        <p:sp>
          <p:nvSpPr>
            <p:cNvPr id="8" name="文本框 7"/>
            <p:cNvSpPr txBox="1"/>
            <p:nvPr/>
          </p:nvSpPr>
          <p:spPr>
            <a:xfrm>
              <a:off x="6352704" y="2630448"/>
              <a:ext cx="4934728" cy="1015663"/>
            </a:xfrm>
            <a:prstGeom prst="rect">
              <a:avLst/>
            </a:prstGeom>
            <a:noFill/>
          </p:spPr>
          <p:txBody>
            <a:bodyPr wrap="square" rtlCol="0">
              <a:spAutoFit/>
              <a:scene3d>
                <a:camera prst="orthographicFront"/>
                <a:lightRig rig="threePt" dir="t"/>
              </a:scene3d>
              <a:sp3d contourW="12700"/>
            </a:bodyPr>
            <a:lstStyle>
              <a:defPPr>
                <a:defRPr lang="zh-CN"/>
              </a:defPPr>
              <a:lvl1pPr>
                <a:defRPr sz="2800">
                  <a:solidFill>
                    <a:schemeClr val="accent2"/>
                  </a:solidFill>
                  <a:latin typeface="Calibri" panose="020F0502020204030204" pitchFamily="34" charset="0"/>
                </a:defRPr>
              </a:lvl1pPr>
            </a:lstStyle>
            <a:p>
              <a:r>
                <a:rPr lang="en-US" altLang="zh-CN" sz="3000" b="1" smtClean="0"/>
                <a:t>MỘT SỐ THUẬT TOÁN VỀ SỐ NGUYÊN TỐ</a:t>
              </a:r>
              <a:endParaRPr lang="en-US" altLang="zh-CN" sz="3000" b="1"/>
            </a:p>
          </p:txBody>
        </p:sp>
        <p:sp>
          <p:nvSpPr>
            <p:cNvPr id="17" name="文本框 16"/>
            <p:cNvSpPr txBox="1"/>
            <p:nvPr/>
          </p:nvSpPr>
          <p:spPr>
            <a:xfrm>
              <a:off x="5487735" y="2657376"/>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a:solidFill>
                    <a:schemeClr val="accent1"/>
                  </a:solidFill>
                  <a:latin typeface="Calibri" panose="020F0502020204030204" pitchFamily="34" charset="0"/>
                </a:rPr>
                <a:t>02.</a:t>
              </a:r>
            </a:p>
          </p:txBody>
        </p:sp>
      </p:grpSp>
      <p:grpSp>
        <p:nvGrpSpPr>
          <p:cNvPr id="21" name="Group 20"/>
          <p:cNvGrpSpPr/>
          <p:nvPr/>
        </p:nvGrpSpPr>
        <p:grpSpPr>
          <a:xfrm>
            <a:off x="4287166" y="4615300"/>
            <a:ext cx="6723928" cy="713521"/>
            <a:chOff x="5487735" y="3665673"/>
            <a:chExt cx="5999415" cy="713521"/>
          </a:xfrm>
        </p:grpSpPr>
        <p:sp>
          <p:nvSpPr>
            <p:cNvPr id="11" name="文本框 10"/>
            <p:cNvSpPr txBox="1"/>
            <p:nvPr/>
          </p:nvSpPr>
          <p:spPr>
            <a:xfrm>
              <a:off x="6352704" y="3665673"/>
              <a:ext cx="5134446" cy="553998"/>
            </a:xfrm>
            <a:prstGeom prst="rect">
              <a:avLst/>
            </a:prstGeom>
            <a:noFill/>
          </p:spPr>
          <p:txBody>
            <a:bodyPr wrap="square" rtlCol="0">
              <a:spAutoFit/>
              <a:scene3d>
                <a:camera prst="orthographicFront"/>
                <a:lightRig rig="threePt" dir="t"/>
              </a:scene3d>
              <a:sp3d contourW="12700"/>
            </a:bodyPr>
            <a:lstStyle>
              <a:defPPr>
                <a:defRPr lang="zh-CN"/>
              </a:defPPr>
              <a:lvl1pPr>
                <a:defRPr sz="2800">
                  <a:solidFill>
                    <a:schemeClr val="accent2"/>
                  </a:solidFill>
                  <a:latin typeface="Calibri" panose="020F0502020204030204" pitchFamily="34" charset="0"/>
                </a:defRPr>
              </a:lvl1pPr>
            </a:lstStyle>
            <a:p>
              <a:r>
                <a:rPr lang="en-US" altLang="zh-CN" sz="3000" b="1" smtClean="0"/>
                <a:t>ĐỐI SÁNH MẪU TRÊN CHUỖI</a:t>
              </a:r>
              <a:endParaRPr lang="en-US" altLang="zh-CN" sz="3000" b="1"/>
            </a:p>
          </p:txBody>
        </p:sp>
        <p:sp>
          <p:nvSpPr>
            <p:cNvPr id="18" name="文本框 17"/>
            <p:cNvSpPr txBox="1"/>
            <p:nvPr/>
          </p:nvSpPr>
          <p:spPr>
            <a:xfrm>
              <a:off x="5487735" y="3671308"/>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a:solidFill>
                    <a:schemeClr val="accent1"/>
                  </a:solidFill>
                  <a:latin typeface="Calibri" panose="020F0502020204030204" pitchFamily="34" charset="0"/>
                </a:rPr>
                <a:t>03.</a:t>
              </a:r>
            </a:p>
          </p:txBody>
        </p:sp>
      </p:grpSp>
    </p:spTree>
    <p:extLst>
      <p:ext uri="{BB962C8B-B14F-4D97-AF65-F5344CB8AC3E}">
        <p14:creationId xmlns:p14="http://schemas.microsoft.com/office/powerpoint/2010/main" val="33691585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1"/>
                                        </p:tgtEl>
                                        <p:attrNameLst>
                                          <p:attrName>style.opacity</p:attrName>
                                        </p:attrNameLst>
                                      </p:cBhvr>
                                      <p:to>
                                        <p:strVal val="0.5"/>
                                      </p:to>
                                    </p:set>
                                    <p:animEffect filter="image" prLst="opacity: 0.5">
                                      <p:cBhvr rctx="IE">
                                        <p:cTn id="7" dur="indefinite"/>
                                        <p:tgtEl>
                                          <p:spTgt spid="21"/>
                                        </p:tgtEl>
                                      </p:cBhvr>
                                    </p:animEffect>
                                  </p:childTnLst>
                                </p:cTn>
                              </p:par>
                              <p:par>
                                <p:cTn id="8" presetID="9" presetClass="emph" presetSubtype="0" nodeType="withEffect">
                                  <p:stCondLst>
                                    <p:cond delay="0"/>
                                  </p:stCondLst>
                                  <p:childTnLst>
                                    <p:set>
                                      <p:cBhvr rctx="PPT">
                                        <p:cTn id="9" dur="indefinite"/>
                                        <p:tgtEl>
                                          <p:spTgt spid="20"/>
                                        </p:tgtEl>
                                        <p:attrNameLst>
                                          <p:attrName>style.opacity</p:attrName>
                                        </p:attrNameLst>
                                      </p:cBhvr>
                                      <p:to>
                                        <p:strVal val="0.5"/>
                                      </p:to>
                                    </p:set>
                                    <p:animEffect filter="image" prLst="opacity: 0.5">
                                      <p:cBhvr rctx="IE">
                                        <p:cTn id="10" dur="indefinite"/>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a:t>
            </a:r>
            <a:r>
              <a:rPr lang="en-US" altLang="zh-CN">
                <a:solidFill>
                  <a:schemeClr val="tx1"/>
                </a:solidFill>
              </a:rPr>
              <a:t>tính </a:t>
            </a:r>
            <a:r>
              <a:rPr lang="en-US" altLang="zh-CN" smtClean="0">
                <a:solidFill>
                  <a:schemeClr val="tx1"/>
                </a:solidFill>
              </a:rPr>
              <a:t>bình phương</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177583349"/>
                  </p:ext>
                </p:extLst>
              </p:nvPr>
            </p:nvGraphicFramePr>
            <p:xfrm>
              <a:off x="387687" y="1029438"/>
              <a:ext cx="11480798" cy="5457574"/>
            </p:xfrm>
            <a:graphic>
              <a:graphicData uri="http://schemas.openxmlformats.org/drawingml/2006/table">
                <a:tbl>
                  <a:tblPr firstRow="1" bandRow="1">
                    <a:tableStyleId>{5940675A-B579-460E-94D1-54222C63F5DA}</a:tableStyleId>
                  </a:tblPr>
                  <a:tblGrid>
                    <a:gridCol w="1486614">
                      <a:extLst>
                        <a:ext uri="{9D8B030D-6E8A-4147-A177-3AD203B41FA5}">
                          <a16:colId xmlns="" xmlns:a16="http://schemas.microsoft.com/office/drawing/2014/main" val="3117776358"/>
                        </a:ext>
                      </a:extLst>
                    </a:gridCol>
                    <a:gridCol w="4893452">
                      <a:extLst>
                        <a:ext uri="{9D8B030D-6E8A-4147-A177-3AD203B41FA5}">
                          <a16:colId xmlns="" xmlns:a16="http://schemas.microsoft.com/office/drawing/2014/main" val="1316125490"/>
                        </a:ext>
                      </a:extLst>
                    </a:gridCol>
                    <a:gridCol w="804503">
                      <a:extLst>
                        <a:ext uri="{9D8B030D-6E8A-4147-A177-3AD203B41FA5}">
                          <a16:colId xmlns="" xmlns:a16="http://schemas.microsoft.com/office/drawing/2014/main" val="3320374925"/>
                        </a:ext>
                      </a:extLst>
                    </a:gridCol>
                    <a:gridCol w="4296229">
                      <a:extLst>
                        <a:ext uri="{9D8B030D-6E8A-4147-A177-3AD203B41FA5}">
                          <a16:colId xmlns="" xmlns:a16="http://schemas.microsoft.com/office/drawing/2014/main" val="2526082812"/>
                        </a:ext>
                      </a:extLst>
                    </a:gridCol>
                  </a:tblGrid>
                  <a:tr h="563835">
                    <a:tc gridSpan="4">
                      <a:txBody>
                        <a:bodyPr/>
                        <a:lstStyle/>
                        <a:p>
                          <a:r>
                            <a:rPr lang="en-US" sz="2400" b="1" smtClean="0">
                              <a:latin typeface="Calibri" panose="020F0502020204030204" pitchFamily="34" charset="0"/>
                              <a:cs typeface="Calibri" panose="020F0502020204030204" pitchFamily="34" charset="0"/>
                            </a:rPr>
                            <a:t>Algorithm 5. Integer</a:t>
                          </a:r>
                          <a:r>
                            <a:rPr lang="en-US" sz="2400" b="1" baseline="0" smtClean="0">
                              <a:latin typeface="Calibri" panose="020F0502020204030204" pitchFamily="34" charset="0"/>
                              <a:cs typeface="Calibri" panose="020F0502020204030204" pitchFamily="34" charset="0"/>
                            </a:rPr>
                            <a:t> </a:t>
                          </a:r>
                          <a:r>
                            <a:rPr lang="en-US" sz="2400" b="1" kern="1200" smtClean="0">
                              <a:solidFill>
                                <a:schemeClr val="tx1"/>
                              </a:solidFill>
                              <a:latin typeface="Calibri" panose="020F0502020204030204" pitchFamily="34" charset="0"/>
                              <a:ea typeface="+mn-ea"/>
                              <a:cs typeface="Calibri" panose="020F0502020204030204" pitchFamily="34" charset="0"/>
                            </a:rPr>
                            <a:t>squaring</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871285392"/>
                      </a:ext>
                    </a:extLst>
                  </a:tr>
                  <a:tr h="883068">
                    <a:tc gridSpan="4">
                      <a:txBody>
                        <a:bodyPr/>
                        <a:lstStyle/>
                        <a:p>
                          <a:r>
                            <a:rPr lang="en-US" sz="2400" b="1" smtClean="0">
                              <a:latin typeface="Calibri" panose="020F0502020204030204" pitchFamily="34" charset="0"/>
                              <a:cs typeface="Calibri" panose="020F0502020204030204" pitchFamily="34" charset="0"/>
                            </a:rPr>
                            <a:t>Input: </a:t>
                          </a:r>
                          <a:r>
                            <a:rPr lang="en-US" sz="2400" smtClean="0">
                              <a:latin typeface="Calibri" panose="020F0502020204030204" pitchFamily="34" charset="0"/>
                              <a:cs typeface="Calibri" panose="020F0502020204030204" pitchFamily="34" charset="0"/>
                            </a:rPr>
                            <a:t>số</a:t>
                          </a:r>
                          <a:r>
                            <a:rPr lang="en-US" sz="2400" baseline="0" smtClean="0">
                              <a:latin typeface="Calibri" panose="020F0502020204030204" pitchFamily="34" charset="0"/>
                              <a:cs typeface="Calibri" panose="020F0502020204030204" pitchFamily="34" charset="0"/>
                            </a:rPr>
                            <a:t> nguyên a </a:t>
                          </a:r>
                          <a:r>
                            <a:rPr lang="en-US" sz="2400" baseline="0" smtClean="0">
                              <a:latin typeface="Calibri" panose="020F0502020204030204" pitchFamily="34" charset="0"/>
                              <a:cs typeface="Calibri" panose="020F0502020204030204" pitchFamily="34" charset="0"/>
                              <a:sym typeface="Symbol" panose="05050102010706020507" pitchFamily="18" charset="2"/>
                            </a:rPr>
                            <a:t> [0, </a:t>
                          </a:r>
                          <a14:m>
                            <m:oMath xmlns:m="http://schemas.openxmlformats.org/officeDocument/2006/math">
                              <m:r>
                                <a:rPr lang="en-US" sz="2400" i="1" baseline="0" smtClean="0">
                                  <a:latin typeface="Cambria Math" panose="02040503050406030204" pitchFamily="18" charset="0"/>
                                  <a:cs typeface="Calibri" panose="020F0502020204030204" pitchFamily="34" charset="0"/>
                                  <a:sym typeface="Symbol" panose="05050102010706020507" pitchFamily="18" charset="2"/>
                                </a:rPr>
                                <m:t>𝑝</m:t>
                              </m:r>
                              <m:r>
                                <a:rPr lang="en-US" sz="2400" b="0" i="1" baseline="0" smtClean="0">
                                  <a:latin typeface="Cambria Math" panose="02040503050406030204" pitchFamily="18" charset="0"/>
                                  <a:cs typeface="Calibri" panose="020F0502020204030204" pitchFamily="34" charset="0"/>
                                  <a:sym typeface="Symbol" panose="05050102010706020507" pitchFamily="18" charset="2"/>
                                </a:rPr>
                                <m:t> −1</m:t>
                              </m:r>
                            </m:oMath>
                          </a14:m>
                          <a:r>
                            <a:rPr lang="en-US" sz="2400" smtClean="0">
                              <a:latin typeface="Calibri" panose="020F0502020204030204" pitchFamily="34" charset="0"/>
                              <a:cs typeface="Calibri" panose="020F0502020204030204" pitchFamily="34" charset="0"/>
                            </a:rPr>
                            <a:t>)</a:t>
                          </a:r>
                        </a:p>
                        <a:p>
                          <a:r>
                            <a:rPr lang="en-US" sz="2400" b="1" smtClean="0">
                              <a:latin typeface="Calibri" panose="020F0502020204030204" pitchFamily="34" charset="0"/>
                              <a:cs typeface="Calibri" panose="020F0502020204030204" pitchFamily="34" charset="0"/>
                            </a:rPr>
                            <a:t>Output: </a:t>
                          </a:r>
                          <a:r>
                            <a:rPr lang="en-US" sz="2400" baseline="0" smtClean="0">
                              <a:latin typeface="Calibri" panose="020F0502020204030204" pitchFamily="34" charset="0"/>
                              <a:cs typeface="Calibri" panose="020F0502020204030204" pitchFamily="34" charset="0"/>
                              <a:sym typeface="Symbol" panose="05050102010706020507" pitchFamily="18" charset="2"/>
                            </a:rPr>
                            <a:t>c = a</a:t>
                          </a:r>
                          <a:r>
                            <a:rPr lang="en-US" sz="2400" baseline="30000" smtClean="0">
                              <a:latin typeface="Calibri" panose="020F0502020204030204" pitchFamily="34" charset="0"/>
                              <a:cs typeface="Calibri" panose="020F0502020204030204" pitchFamily="34" charset="0"/>
                              <a:sym typeface="Symbol" panose="05050102010706020507" pitchFamily="18" charset="2"/>
                            </a:rPr>
                            <a:t>2</a:t>
                          </a:r>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78043579"/>
                      </a:ext>
                    </a:extLst>
                  </a:tr>
                  <a:tr h="114150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1. 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  0,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  0,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 If</a:t>
                          </a:r>
                          <a:r>
                            <a:rPr lang="en-US" sz="2400" baseline="0" smtClean="0">
                              <a:latin typeface="Calibri" panose="020F0502020204030204" pitchFamily="34" charset="0"/>
                              <a:cs typeface="Calibri" panose="020F0502020204030204" pitchFamily="34" charset="0"/>
                            </a:rPr>
                            <a:t> (i &lt; j) then do: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UV) 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V</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1</a:t>
                          </a:r>
                          <a:r>
                            <a:rPr lang="en-US" sz="2400" smtClean="0">
                              <a:latin typeface="Calibri" panose="020F0502020204030204" pitchFamily="34" charset="0"/>
                              <a:cs typeface="Calibri" panose="020F0502020204030204" pitchFamily="34" charset="0"/>
                              <a:sym typeface="Symbol" panose="05050102010706020507" pitchFamily="18" charset="2"/>
                            </a:rPr>
                            <a:t>) 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U + </a:t>
                          </a:r>
                          <a:r>
                            <a:rPr lang="en-US" sz="2400" smtClean="0">
                              <a:latin typeface="Calibri" panose="020F0502020204030204" pitchFamily="34" charset="0"/>
                              <a:cs typeface="Calibri" panose="020F0502020204030204" pitchFamily="34" charset="0"/>
                              <a:sym typeface="Symbol" panose="050501020107060205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2</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604521674"/>
                      </a:ext>
                    </a:extLst>
                  </a:tr>
                  <a:tr h="653685">
                    <a:tc gridSpan="2">
                      <a:txBody>
                        <a:bodyPr/>
                        <a:lstStyle/>
                        <a:p>
                          <a:r>
                            <a:rPr lang="en-US" sz="2400" smtClean="0">
                              <a:latin typeface="Calibri" panose="020F0502020204030204" pitchFamily="34" charset="0"/>
                              <a:cs typeface="Calibri" panose="020F0502020204030204" pitchFamily="34" charset="0"/>
                            </a:rPr>
                            <a:t>             2. For k from 0 to 2t – 2 do</a:t>
                          </a:r>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2.2 C[k]</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  R</a:t>
                          </a:r>
                          <a:r>
                            <a:rPr lang="en-US" sz="2400" baseline="-25000" smtClean="0">
                              <a:latin typeface="Calibri" panose="020F0502020204030204" pitchFamily="34" charset="0"/>
                              <a:cs typeface="Calibri" panose="020F0502020204030204" pitchFamily="34" charset="0"/>
                              <a:sym typeface="Symbol" panose="05050102010706020507" pitchFamily="18" charset="2"/>
                            </a:rPr>
                            <a:t>1</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  R</a:t>
                          </a:r>
                          <a:r>
                            <a:rPr lang="en-US" sz="2400" baseline="-25000" smtClean="0">
                              <a:latin typeface="Calibri" panose="020F0502020204030204" pitchFamily="34" charset="0"/>
                              <a:cs typeface="Calibri" panose="020F0502020204030204" pitchFamily="34" charset="0"/>
                              <a:sym typeface="Symbol" panose="05050102010706020507" pitchFamily="18" charset="2"/>
                            </a:rPr>
                            <a:t>2</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  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772850156"/>
                      </a:ext>
                    </a:extLst>
                  </a:tr>
                  <a:tr h="8718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For (i, j) </a:t>
                          </a:r>
                          <a:r>
                            <a:rPr lang="en-US" sz="2400" smtClean="0">
                              <a:latin typeface="Calibri" panose="020F0502020204030204" pitchFamily="34" charset="0"/>
                              <a:cs typeface="Calibri" panose="020F0502020204030204" pitchFamily="34" charset="0"/>
                              <a:sym typeface="Symbol" panose="05050102010706020507" pitchFamily="18" charset="2"/>
                            </a:rPr>
                            <a:t> {(i, j) | i + j = k, 0  i, j  t – 1 }</a:t>
                          </a:r>
                          <a:r>
                            <a:rPr lang="en-US" sz="2400" baseline="0" smtClean="0">
                              <a:latin typeface="Calibri" panose="020F0502020204030204" pitchFamily="34" charset="0"/>
                              <a:cs typeface="Calibri" panose="020F0502020204030204" pitchFamily="34" charset="0"/>
                              <a:sym typeface="Symbol" panose="05050102010706020507" pitchFamily="18" charset="2"/>
                            </a:rPr>
                            <a:t> do</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3. C[2t</a:t>
                          </a:r>
                          <a:r>
                            <a:rPr lang="en-US" sz="2400" baseline="0" smtClean="0">
                              <a:latin typeface="Calibri" panose="020F0502020204030204" pitchFamily="34" charset="0"/>
                              <a:cs typeface="Calibri" panose="020F0502020204030204" pitchFamily="34" charset="0"/>
                              <a:sym typeface="Symbol" panose="05050102010706020507" pitchFamily="18" charset="2"/>
                            </a:rPr>
                            <a:t> – 1]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576499207"/>
                      </a:ext>
                    </a:extLst>
                  </a:tr>
                  <a:tr h="7614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(U, V)  A[i].</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A[j]</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4.</a:t>
                          </a:r>
                          <a:r>
                            <a:rPr lang="en-US" sz="2400" baseline="0" smtClean="0">
                              <a:latin typeface="Calibri" panose="020F0502020204030204" pitchFamily="34" charset="0"/>
                              <a:cs typeface="Calibri" panose="020F0502020204030204" pitchFamily="34" charset="0"/>
                              <a:sym typeface="Symbol" panose="05050102010706020507" pitchFamily="18" charset="2"/>
                            </a:rPr>
                            <a:t> Return(c).</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328922779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177583349"/>
                  </p:ext>
                </p:extLst>
              </p:nvPr>
            </p:nvGraphicFramePr>
            <p:xfrm>
              <a:off x="387687" y="1029438"/>
              <a:ext cx="11480798" cy="5457574"/>
            </p:xfrm>
            <a:graphic>
              <a:graphicData uri="http://schemas.openxmlformats.org/drawingml/2006/table">
                <a:tbl>
                  <a:tblPr firstRow="1" bandRow="1">
                    <a:tableStyleId>{5940675A-B579-460E-94D1-54222C63F5DA}</a:tableStyleId>
                  </a:tblPr>
                  <a:tblGrid>
                    <a:gridCol w="1486614">
                      <a:extLst>
                        <a:ext uri="{9D8B030D-6E8A-4147-A177-3AD203B41FA5}">
                          <a16:colId xmlns:a16="http://schemas.microsoft.com/office/drawing/2014/main" val="3117776358"/>
                        </a:ext>
                      </a:extLst>
                    </a:gridCol>
                    <a:gridCol w="4893452">
                      <a:extLst>
                        <a:ext uri="{9D8B030D-6E8A-4147-A177-3AD203B41FA5}">
                          <a16:colId xmlns:a16="http://schemas.microsoft.com/office/drawing/2014/main" val="1316125490"/>
                        </a:ext>
                      </a:extLst>
                    </a:gridCol>
                    <a:gridCol w="804503">
                      <a:extLst>
                        <a:ext uri="{9D8B030D-6E8A-4147-A177-3AD203B41FA5}">
                          <a16:colId xmlns:a16="http://schemas.microsoft.com/office/drawing/2014/main" val="3320374925"/>
                        </a:ext>
                      </a:extLst>
                    </a:gridCol>
                    <a:gridCol w="4296229">
                      <a:extLst>
                        <a:ext uri="{9D8B030D-6E8A-4147-A177-3AD203B41FA5}">
                          <a16:colId xmlns:a16="http://schemas.microsoft.com/office/drawing/2014/main" val="2526082812"/>
                        </a:ext>
                      </a:extLst>
                    </a:gridCol>
                  </a:tblGrid>
                  <a:tr h="563835">
                    <a:tc gridSpan="4">
                      <a:txBody>
                        <a:bodyPr/>
                        <a:lstStyle/>
                        <a:p>
                          <a:r>
                            <a:rPr lang="en-US" sz="2400" b="1" smtClean="0">
                              <a:latin typeface="Calibri" panose="020F0502020204030204" pitchFamily="34" charset="0"/>
                              <a:cs typeface="Calibri" panose="020F0502020204030204" pitchFamily="34" charset="0"/>
                            </a:rPr>
                            <a:t>Algorithm 5. Integer</a:t>
                          </a:r>
                          <a:r>
                            <a:rPr lang="en-US" sz="2400" b="1" baseline="0" smtClean="0">
                              <a:latin typeface="Calibri" panose="020F0502020204030204" pitchFamily="34" charset="0"/>
                              <a:cs typeface="Calibri" panose="020F0502020204030204" pitchFamily="34" charset="0"/>
                            </a:rPr>
                            <a:t> </a:t>
                          </a:r>
                          <a:r>
                            <a:rPr lang="en-US" sz="2400" b="1" kern="1200" smtClean="0">
                              <a:solidFill>
                                <a:schemeClr val="tx1"/>
                              </a:solidFill>
                              <a:latin typeface="Calibri" panose="020F0502020204030204" pitchFamily="34" charset="0"/>
                              <a:ea typeface="+mn-ea"/>
                              <a:cs typeface="Calibri" panose="020F0502020204030204" pitchFamily="34" charset="0"/>
                            </a:rPr>
                            <a:t>squaring</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1285392"/>
                      </a:ext>
                    </a:extLst>
                  </a:tr>
                  <a:tr h="883068">
                    <a:tc gridSpan="4">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3" t="-68966" r="-159" b="-455862"/>
                          </a:stretch>
                        </a:blipFill>
                      </a:tcPr>
                    </a:tc>
                    <a:tc hMerge="1">
                      <a:txBody>
                        <a:bodyPr/>
                        <a:lstStyle/>
                        <a:p>
                          <a:endParaRPr lang="en-US"/>
                        </a:p>
                      </a:txBody>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043579"/>
                      </a:ext>
                    </a:extLst>
                  </a:tr>
                  <a:tr h="15544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1. 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  0,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  0,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 If</a:t>
                          </a:r>
                          <a:r>
                            <a:rPr lang="en-US" sz="2400" baseline="0" smtClean="0">
                              <a:latin typeface="Calibri" panose="020F0502020204030204" pitchFamily="34" charset="0"/>
                              <a:cs typeface="Calibri" panose="020F0502020204030204" pitchFamily="34" charset="0"/>
                            </a:rPr>
                            <a:t> (i &lt; j) then do: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UV) 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V</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1</a:t>
                          </a:r>
                          <a:r>
                            <a:rPr lang="en-US" sz="2400" smtClean="0">
                              <a:latin typeface="Calibri" panose="020F0502020204030204" pitchFamily="34" charset="0"/>
                              <a:cs typeface="Calibri" panose="020F0502020204030204" pitchFamily="34" charset="0"/>
                              <a:sym typeface="Symbol" panose="05050102010706020507" pitchFamily="18" charset="2"/>
                            </a:rPr>
                            <a:t>) 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U + </a:t>
                          </a:r>
                          <a:r>
                            <a:rPr lang="en-US" sz="2400" smtClean="0">
                              <a:latin typeface="Calibri" panose="020F0502020204030204" pitchFamily="34" charset="0"/>
                              <a:cs typeface="Calibri" panose="020F0502020204030204" pitchFamily="34" charset="0"/>
                              <a:sym typeface="Symbol" panose="050501020107060205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2</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04521674"/>
                      </a:ext>
                    </a:extLst>
                  </a:tr>
                  <a:tr h="822960">
                    <a:tc gridSpan="2">
                      <a:txBody>
                        <a:bodyPr/>
                        <a:lstStyle/>
                        <a:p>
                          <a:r>
                            <a:rPr lang="en-US" sz="2400" smtClean="0">
                              <a:latin typeface="Calibri" panose="020F0502020204030204" pitchFamily="34" charset="0"/>
                              <a:cs typeface="Calibri" panose="020F0502020204030204" pitchFamily="34" charset="0"/>
                            </a:rPr>
                            <a:t>             2. For k from 0 to 2t – 2 do</a:t>
                          </a:r>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2.2 C[k]</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0</a:t>
                          </a:r>
                          <a:r>
                            <a:rPr lang="en-US" sz="2400" smtClean="0">
                              <a:latin typeface="Calibri" panose="020F0502020204030204" pitchFamily="34" charset="0"/>
                              <a:cs typeface="Calibri" panose="020F0502020204030204" pitchFamily="34" charset="0"/>
                              <a:sym typeface="Symbol" panose="05050102010706020507" pitchFamily="18" charset="2"/>
                            </a:rPr>
                            <a:t>   R</a:t>
                          </a:r>
                          <a:r>
                            <a:rPr lang="en-US" sz="2400" baseline="-25000" smtClean="0">
                              <a:latin typeface="Calibri" panose="020F0502020204030204" pitchFamily="34" charset="0"/>
                              <a:cs typeface="Calibri" panose="020F0502020204030204" pitchFamily="34" charset="0"/>
                              <a:sym typeface="Symbol" panose="05050102010706020507" pitchFamily="18" charset="2"/>
                            </a:rPr>
                            <a:t>1</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1</a:t>
                          </a:r>
                          <a:r>
                            <a:rPr lang="en-US" sz="2400" smtClean="0">
                              <a:latin typeface="Calibri" panose="020F0502020204030204" pitchFamily="34" charset="0"/>
                              <a:cs typeface="Calibri" panose="020F0502020204030204" pitchFamily="34" charset="0"/>
                              <a:sym typeface="Symbol" panose="05050102010706020507" pitchFamily="18" charset="2"/>
                            </a:rPr>
                            <a:t>   R</a:t>
                          </a:r>
                          <a:r>
                            <a:rPr lang="en-US" sz="2400" baseline="-25000" smtClean="0">
                              <a:latin typeface="Calibri" panose="020F0502020204030204" pitchFamily="34" charset="0"/>
                              <a:cs typeface="Calibri" panose="020F0502020204030204" pitchFamily="34" charset="0"/>
                              <a:sym typeface="Symbol" panose="05050102010706020507" pitchFamily="18" charset="2"/>
                            </a:rPr>
                            <a:t>2</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rPr>
                            <a:t>R</a:t>
                          </a:r>
                          <a:r>
                            <a:rPr lang="en-US" sz="2400" baseline="-25000" smtClean="0">
                              <a:latin typeface="Calibri" panose="020F0502020204030204" pitchFamily="34" charset="0"/>
                              <a:cs typeface="Calibri" panose="020F0502020204030204" pitchFamily="34" charset="0"/>
                            </a:rPr>
                            <a:t>2</a:t>
                          </a:r>
                          <a:r>
                            <a:rPr lang="en-US" sz="2400" smtClean="0">
                              <a:latin typeface="Calibri" panose="020F0502020204030204" pitchFamily="34" charset="0"/>
                              <a:cs typeface="Calibri" panose="020F0502020204030204" pitchFamily="34" charset="0"/>
                              <a:sym typeface="Symbol" panose="05050102010706020507" pitchFamily="18" charset="2"/>
                            </a:rPr>
                            <a:t>   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72850156"/>
                      </a:ext>
                    </a:extLst>
                  </a:tr>
                  <a:tr h="8718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2.1</a:t>
                          </a:r>
                          <a:r>
                            <a:rPr lang="en-US" sz="2400" baseline="0" smtClean="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For (i, j) </a:t>
                          </a:r>
                          <a:r>
                            <a:rPr lang="en-US" sz="2400" smtClean="0">
                              <a:latin typeface="Calibri" panose="020F0502020204030204" pitchFamily="34" charset="0"/>
                              <a:cs typeface="Calibri" panose="020F0502020204030204" pitchFamily="34" charset="0"/>
                              <a:sym typeface="Symbol" panose="05050102010706020507" pitchFamily="18" charset="2"/>
                            </a:rPr>
                            <a:t> {(i, j) | i + j = k, 0  i, j  t – 1 }</a:t>
                          </a:r>
                          <a:r>
                            <a:rPr lang="en-US" sz="2400" baseline="0" smtClean="0">
                              <a:latin typeface="Calibri" panose="020F0502020204030204" pitchFamily="34" charset="0"/>
                              <a:cs typeface="Calibri" panose="020F0502020204030204" pitchFamily="34" charset="0"/>
                              <a:sym typeface="Symbol" panose="05050102010706020507" pitchFamily="18" charset="2"/>
                            </a:rPr>
                            <a:t> do</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3. C[2t</a:t>
                          </a:r>
                          <a:r>
                            <a:rPr lang="en-US" sz="2400" baseline="0" smtClean="0">
                              <a:latin typeface="Calibri" panose="020F0502020204030204" pitchFamily="34" charset="0"/>
                              <a:cs typeface="Calibri" panose="020F0502020204030204" pitchFamily="34" charset="0"/>
                              <a:sym typeface="Symbol" panose="05050102010706020507" pitchFamily="18" charset="2"/>
                            </a:rPr>
                            <a:t> – 1] </a:t>
                          </a:r>
                          <a:r>
                            <a:rPr lang="en-US" sz="2400" smtClean="0">
                              <a:latin typeface="Calibri" panose="020F0502020204030204" pitchFamily="34" charset="0"/>
                              <a:cs typeface="Calibri" panose="020F0502020204030204" pitchFamily="34" charset="0"/>
                              <a:sym typeface="Symbol" panose="05050102010706020507" pitchFamily="18" charset="2"/>
                            </a:rPr>
                            <a:t> R</a:t>
                          </a:r>
                          <a:r>
                            <a:rPr lang="en-US" sz="2400" baseline="-25000" smtClean="0">
                              <a:latin typeface="Calibri" panose="020F0502020204030204" pitchFamily="34" charset="0"/>
                              <a:cs typeface="Calibri" panose="020F0502020204030204" pitchFamily="34" charset="0"/>
                              <a:sym typeface="Symbol" panose="05050102010706020507" pitchFamily="18" charset="2"/>
                            </a:rPr>
                            <a:t>0</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76499207"/>
                      </a:ext>
                    </a:extLst>
                  </a:tr>
                  <a:tr h="7614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(U, V)  A[i].</a:t>
                          </a:r>
                          <a:r>
                            <a:rPr lang="en-US" sz="2400" baseline="0" smtClean="0">
                              <a:latin typeface="Calibri" panose="020F0502020204030204" pitchFamily="34" charset="0"/>
                              <a:cs typeface="Calibri" panose="020F0502020204030204" pitchFamily="34" charset="0"/>
                              <a:sym typeface="Symbol" panose="05050102010706020507" pitchFamily="18" charset="2"/>
                            </a:rPr>
                            <a:t> </a:t>
                          </a:r>
                          <a:r>
                            <a:rPr lang="en-US" sz="2400" smtClean="0">
                              <a:latin typeface="Calibri" panose="020F0502020204030204" pitchFamily="34" charset="0"/>
                              <a:cs typeface="Calibri" panose="020F0502020204030204" pitchFamily="34" charset="0"/>
                              <a:sym typeface="Symbol" panose="05050102010706020507" pitchFamily="18" charset="2"/>
                            </a:rPr>
                            <a:t>A[j]</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sym typeface="Symbol" panose="05050102010706020507" pitchFamily="18" charset="2"/>
                            </a:rPr>
                            <a:t>       4.</a:t>
                          </a:r>
                          <a:r>
                            <a:rPr lang="en-US" sz="2400" baseline="0" smtClean="0">
                              <a:latin typeface="Calibri" panose="020F0502020204030204" pitchFamily="34" charset="0"/>
                              <a:cs typeface="Calibri" panose="020F0502020204030204" pitchFamily="34" charset="0"/>
                              <a:sym typeface="Symbol" panose="05050102010706020507" pitchFamily="18" charset="2"/>
                            </a:rPr>
                            <a:t> Return(c).</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89227792"/>
                      </a:ext>
                    </a:extLst>
                  </a:tr>
                </a:tbl>
              </a:graphicData>
            </a:graphic>
          </p:graphicFrame>
        </mc:Fallback>
      </mc:AlternateContent>
    </p:spTree>
    <p:extLst>
      <p:ext uri="{BB962C8B-B14F-4D97-AF65-F5344CB8AC3E}">
        <p14:creationId xmlns:p14="http://schemas.microsoft.com/office/powerpoint/2010/main" val="6029483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755422"/>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accent2"/>
                </a:solidFill>
              </a:rPr>
              <a:t>TÍNH TOÁN TRÊN SỐ NGUYÊN LỚN TRONG TRƯỜNG F</a:t>
            </a:r>
            <a:r>
              <a:rPr lang="en-US" altLang="zh-CN" sz="3600" baseline="-25000">
                <a:solidFill>
                  <a:schemeClr val="accent2"/>
                </a:solidFill>
              </a:rPr>
              <a:t>P</a:t>
            </a:r>
            <a:endParaRPr lang="en-US" altLang="zh-CN" sz="3600">
              <a:solidFill>
                <a:schemeClr val="accent2"/>
              </a:solidFill>
            </a:endParaRPr>
          </a:p>
        </p:txBody>
      </p:sp>
      <p:grpSp>
        <p:nvGrpSpPr>
          <p:cNvPr id="11" name="Group 10"/>
          <p:cNvGrpSpPr/>
          <p:nvPr/>
        </p:nvGrpSpPr>
        <p:grpSpPr>
          <a:xfrm>
            <a:off x="5393079" y="1683534"/>
            <a:ext cx="6609994" cy="584199"/>
            <a:chOff x="5369803" y="1680054"/>
            <a:chExt cx="6609994" cy="584199"/>
          </a:xfrm>
        </p:grpSpPr>
        <p:sp>
          <p:nvSpPr>
            <p:cNvPr id="37" name="矩形 36"/>
            <p:cNvSpPr/>
            <p:nvPr/>
          </p:nvSpPr>
          <p:spPr>
            <a:xfrm>
              <a:off x="6143711" y="1704388"/>
              <a:ext cx="583608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tính cộng và trừ</a:t>
              </a:r>
              <a:endParaRPr lang="zh-CN" altLang="en-US" sz="2000" b="1">
                <a:solidFill>
                  <a:schemeClr val="tx1">
                    <a:lumMod val="65000"/>
                    <a:lumOff val="35000"/>
                  </a:schemeClr>
                </a:solidFill>
                <a:latin typeface="Calibri" panose="020F0502020204030204" pitchFamily="34" charset="0"/>
              </a:endParaRPr>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451351"/>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Phép tính nhân</a:t>
                </a:r>
                <a:endParaRPr lang="zh-CN" altLang="en-US" b="1">
                  <a:solidFill>
                    <a:schemeClr val="tx1">
                      <a:lumMod val="65000"/>
                      <a:lumOff val="35000"/>
                    </a:schemeClr>
                  </a:solidFill>
                  <a:latin typeface="Calibri" panose="020F0502020204030204" pitchFamily="34" charset="0"/>
                  <a:ea typeface="时尚中黑简体" panose="01010104010101010101" pitchFamily="2" charset="-122"/>
                </a:endParaRPr>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215372"/>
            <a:ext cx="6714166" cy="565475"/>
            <a:chOff x="5392953" y="3695567"/>
            <a:chExt cx="6714166" cy="565475"/>
          </a:xfrm>
        </p:grpSpPr>
        <p:sp>
          <p:nvSpPr>
            <p:cNvPr id="51"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ea typeface="时尚中黑简体" panose="01010104010101010101" pitchFamily="2" charset="-122"/>
                </a:rPr>
                <a:t>Phép tính bình phương</a:t>
              </a:r>
              <a:endParaRPr lang="zh-CN" altLang="en-US" sz="2400" b="1">
                <a:solidFill>
                  <a:schemeClr val="tx1">
                    <a:lumMod val="65000"/>
                    <a:lumOff val="35000"/>
                  </a:schemeClr>
                </a:solidFill>
                <a:latin typeface="Calibri" panose="020F0502020204030204" pitchFamily="34" charset="0"/>
              </a:endParaRPr>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4995640" y="3944847"/>
            <a:ext cx="5218865" cy="584200"/>
            <a:chOff x="5389708" y="4799347"/>
            <a:chExt cx="5218865" cy="584200"/>
          </a:xfrm>
        </p:grpSpPr>
        <p:sp>
          <p:nvSpPr>
            <p:cNvPr id="60"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lấy modulo</a:t>
              </a:r>
              <a:endParaRPr lang="zh-CN" altLang="en-US" sz="2400" b="1">
                <a:solidFill>
                  <a:schemeClr val="tx1">
                    <a:lumMod val="65000"/>
                    <a:lumOff val="35000"/>
                  </a:schemeClr>
                </a:solidFill>
                <a:latin typeface="Calibri" panose="020F0502020204030204" pitchFamily="34" charset="0"/>
              </a:endParaRPr>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239830"/>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88036" y="4600702"/>
            <a:ext cx="6714166" cy="565475"/>
            <a:chOff x="5392953" y="3695567"/>
            <a:chExt cx="6714166" cy="565475"/>
          </a:xfrm>
        </p:grpSpPr>
        <p:sp>
          <p:nvSpPr>
            <p:cNvPr id="29"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lũy thừa</a:t>
              </a:r>
              <a:endParaRPr lang="zh-CN" altLang="en-US" sz="2400" b="1">
                <a:solidFill>
                  <a:schemeClr val="tx1">
                    <a:lumMod val="65000"/>
                    <a:lumOff val="35000"/>
                  </a:schemeClr>
                </a:solidFill>
                <a:latin typeface="Calibri" panose="020F0502020204030204" pitchFamily="34" charset="0"/>
              </a:endParaRPr>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986234"/>
            <a:ext cx="5218865" cy="584200"/>
            <a:chOff x="5389708" y="4799347"/>
            <a:chExt cx="5218865" cy="584200"/>
          </a:xfrm>
        </p:grpSpPr>
        <p:sp>
          <p:nvSpPr>
            <p:cNvPr id="3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Giới thiệu về các trường hữu hạn</a:t>
              </a:r>
              <a:endParaRPr lang="zh-CN" altLang="en-US" b="1">
                <a:solidFill>
                  <a:schemeClr val="tx1">
                    <a:lumMod val="65000"/>
                    <a:lumOff val="35000"/>
                  </a:schemeClr>
                </a:solidFill>
                <a:latin typeface="Calibri" panose="020F0502020204030204" pitchFamily="34" charset="0"/>
              </a:endParaRPr>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42" name="Group 41"/>
          <p:cNvGrpSpPr/>
          <p:nvPr/>
        </p:nvGrpSpPr>
        <p:grpSpPr>
          <a:xfrm>
            <a:off x="3333409" y="5240495"/>
            <a:ext cx="5218865" cy="584200"/>
            <a:chOff x="5389708" y="4799347"/>
            <a:chExt cx="5218865" cy="584200"/>
          </a:xfrm>
        </p:grpSpPr>
        <p:sp>
          <p:nvSpPr>
            <p:cNvPr id="4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a:t>
              </a:r>
              <a:r>
                <a:rPr lang="en-US" altLang="zh-CN" sz="2400" b="1" smtClean="0">
                  <a:solidFill>
                    <a:schemeClr val="tx1">
                      <a:lumMod val="65000"/>
                      <a:lumOff val="35000"/>
                    </a:schemeClr>
                  </a:solidFill>
                  <a:latin typeface="Calibri" panose="020F0502020204030204" pitchFamily="34" charset="0"/>
                </a:rPr>
                <a:t>tính nghịch đảo</a:t>
              </a:r>
              <a:endParaRPr lang="zh-CN" altLang="en-US" sz="2400" b="1">
                <a:solidFill>
                  <a:schemeClr val="tx1">
                    <a:lumMod val="65000"/>
                    <a:lumOff val="35000"/>
                  </a:schemeClr>
                </a:solidFill>
                <a:latin typeface="Calibri" panose="020F0502020204030204" pitchFamily="34" charset="0"/>
              </a:endParaRPr>
            </a:p>
          </p:txBody>
        </p:sp>
        <p:grpSp>
          <p:nvGrpSpPr>
            <p:cNvPr id="46" name="Group 45"/>
            <p:cNvGrpSpPr/>
            <p:nvPr/>
          </p:nvGrpSpPr>
          <p:grpSpPr>
            <a:xfrm>
              <a:off x="5389708" y="4799347"/>
              <a:ext cx="584200" cy="584200"/>
              <a:chOff x="5389708" y="4729903"/>
              <a:chExt cx="584200" cy="584200"/>
            </a:xfrm>
          </p:grpSpPr>
          <p:sp>
            <p:nvSpPr>
              <p:cNvPr id="4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9"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2" name="Group 1"/>
          <p:cNvGrpSpPr/>
          <p:nvPr/>
        </p:nvGrpSpPr>
        <p:grpSpPr>
          <a:xfrm>
            <a:off x="2338076" y="5927044"/>
            <a:ext cx="8939524" cy="565475"/>
            <a:chOff x="2338076" y="5927044"/>
            <a:chExt cx="8939524" cy="565475"/>
          </a:xfrm>
        </p:grpSpPr>
        <p:sp>
          <p:nvSpPr>
            <p:cNvPr id="52" name="矩形 50"/>
            <p:cNvSpPr/>
            <p:nvPr/>
          </p:nvSpPr>
          <p:spPr>
            <a:xfrm>
              <a:off x="3105299" y="5956795"/>
              <a:ext cx="817230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Tính toán với modulo là số nguyên tố đặc biệt của NIST</a:t>
              </a:r>
              <a:endParaRPr lang="zh-CN" altLang="en-US" sz="2400" b="1">
                <a:solidFill>
                  <a:schemeClr val="tx1">
                    <a:lumMod val="65000"/>
                    <a:lumOff val="35000"/>
                  </a:schemeClr>
                </a:solidFill>
                <a:latin typeface="Calibri" panose="020F0502020204030204" pitchFamily="34" charset="0"/>
              </a:endParaRPr>
            </a:p>
          </p:txBody>
        </p:sp>
        <p:grpSp>
          <p:nvGrpSpPr>
            <p:cNvPr id="53" name="Group 52"/>
            <p:cNvGrpSpPr/>
            <p:nvPr/>
          </p:nvGrpSpPr>
          <p:grpSpPr>
            <a:xfrm>
              <a:off x="2338076" y="5927044"/>
              <a:ext cx="580955" cy="565475"/>
              <a:chOff x="5392953" y="3733685"/>
              <a:chExt cx="580955" cy="565475"/>
            </a:xfrm>
          </p:grpSpPr>
          <p:sp>
            <p:nvSpPr>
              <p:cNvPr id="54"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55"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8667283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8"/>
                                        </p:tgtEl>
                                        <p:attrNameLst>
                                          <p:attrName>style.opacity</p:attrName>
                                        </p:attrNameLst>
                                      </p:cBhvr>
                                      <p:to>
                                        <p:strVal val="0.5"/>
                                      </p:to>
                                    </p:set>
                                    <p:animEffect filter="image" prLst="opacity: 0.5">
                                      <p:cBhvr rctx="IE">
                                        <p:cTn id="7" dur="indefinite"/>
                                        <p:tgtEl>
                                          <p:spTgt spid="28"/>
                                        </p:tgtEl>
                                      </p:cBhvr>
                                    </p:animEffect>
                                  </p:childTnLst>
                                </p:cTn>
                              </p:par>
                              <p:par>
                                <p:cTn id="8" presetID="9" presetClass="emph" presetSubtype="0" nodeType="withEffect">
                                  <p:stCondLst>
                                    <p:cond delay="0"/>
                                  </p:stCondLst>
                                  <p:childTnLst>
                                    <p:set>
                                      <p:cBhvr rctx="PPT">
                                        <p:cTn id="9" dur="indefinite"/>
                                        <p:tgtEl>
                                          <p:spTgt spid="42"/>
                                        </p:tgtEl>
                                        <p:attrNameLst>
                                          <p:attrName>style.opacity</p:attrName>
                                        </p:attrNameLst>
                                      </p:cBhvr>
                                      <p:to>
                                        <p:strVal val="0.5"/>
                                      </p:to>
                                    </p:set>
                                    <p:animEffect filter="image" prLst="opacity: 0.5">
                                      <p:cBhvr rctx="IE">
                                        <p:cTn id="10" dur="indefinite"/>
                                        <p:tgtEl>
                                          <p:spTgt spid="42"/>
                                        </p:tgtEl>
                                      </p:cBhvr>
                                    </p:animEffect>
                                  </p:childTnLst>
                                </p:cTn>
                              </p:par>
                              <p:par>
                                <p:cTn id="11" presetID="9" presetClass="emph" presetSubtype="0" nodeType="withEffect">
                                  <p:stCondLst>
                                    <p:cond delay="0"/>
                                  </p:stCondLst>
                                  <p:childTnLst>
                                    <p:set>
                                      <p:cBhvr rctx="PPT">
                                        <p:cTn id="12" dur="indefinite"/>
                                        <p:tgtEl>
                                          <p:spTgt spid="2"/>
                                        </p:tgtEl>
                                        <p:attrNameLst>
                                          <p:attrName>style.opacity</p:attrName>
                                        </p:attrNameLst>
                                      </p:cBhvr>
                                      <p:to>
                                        <p:strVal val="0.5"/>
                                      </p:to>
                                    </p:set>
                                    <p:animEffect filter="image" prLst="opacity: 0.5">
                                      <p:cBhvr rctx="IE">
                                        <p:cTn id="13" dur="indefinite"/>
                                        <p:tgtEl>
                                          <p:spTgt spid="2"/>
                                        </p:tgtEl>
                                      </p:cBhvr>
                                    </p:animEffect>
                                  </p:childTnLst>
                                </p:cTn>
                              </p:par>
                              <p:par>
                                <p:cTn id="14" presetID="9" presetClass="emph" presetSubtype="0" nodeType="withEffect">
                                  <p:stCondLst>
                                    <p:cond delay="0"/>
                                  </p:stCondLst>
                                  <p:childTnLst>
                                    <p:set>
                                      <p:cBhvr rctx="PPT">
                                        <p:cTn id="15" dur="indefinite"/>
                                        <p:tgtEl>
                                          <p:spTgt spid="33"/>
                                        </p:tgtEl>
                                        <p:attrNameLst>
                                          <p:attrName>style.opacity</p:attrName>
                                        </p:attrNameLst>
                                      </p:cBhvr>
                                      <p:to>
                                        <p:strVal val="0.5"/>
                                      </p:to>
                                    </p:set>
                                    <p:animEffect filter="image" prLst="opacity: 0.5">
                                      <p:cBhvr rctx="IE">
                                        <p:cTn id="16" dur="indefinite"/>
                                        <p:tgtEl>
                                          <p:spTgt spid="33"/>
                                        </p:tgtEl>
                                      </p:cBhvr>
                                    </p:animEffect>
                                  </p:childTnLst>
                                </p:cTn>
                              </p:par>
                              <p:par>
                                <p:cTn id="17" presetID="9" presetClass="emph" presetSubtype="0" nodeType="withEffect">
                                  <p:stCondLst>
                                    <p:cond delay="0"/>
                                  </p:stCondLst>
                                  <p:childTnLst>
                                    <p:set>
                                      <p:cBhvr rctx="PPT">
                                        <p:cTn id="18" dur="indefinite"/>
                                        <p:tgtEl>
                                          <p:spTgt spid="11"/>
                                        </p:tgtEl>
                                        <p:attrNameLst>
                                          <p:attrName>style.opacity</p:attrName>
                                        </p:attrNameLst>
                                      </p:cBhvr>
                                      <p:to>
                                        <p:strVal val="0.5"/>
                                      </p:to>
                                    </p:set>
                                    <p:animEffect filter="image" prLst="opacity: 0.5">
                                      <p:cBhvr rctx="IE">
                                        <p:cTn id="19" dur="indefinite"/>
                                        <p:tgtEl>
                                          <p:spTgt spid="11"/>
                                        </p:tgtEl>
                                      </p:cBhvr>
                                    </p:animEffect>
                                  </p:childTnLst>
                                </p:cTn>
                              </p:par>
                              <p:par>
                                <p:cTn id="20" presetID="9" presetClass="emph" presetSubtype="0" nodeType="withEffect">
                                  <p:stCondLst>
                                    <p:cond delay="0"/>
                                  </p:stCondLst>
                                  <p:childTnLst>
                                    <p:set>
                                      <p:cBhvr rctx="PPT">
                                        <p:cTn id="21" dur="indefinite"/>
                                        <p:tgtEl>
                                          <p:spTgt spid="10"/>
                                        </p:tgtEl>
                                        <p:attrNameLst>
                                          <p:attrName>style.opacity</p:attrName>
                                        </p:attrNameLst>
                                      </p:cBhvr>
                                      <p:to>
                                        <p:strVal val="0.5"/>
                                      </p:to>
                                    </p:set>
                                    <p:animEffect filter="image" prLst="opacity: 0.5">
                                      <p:cBhvr rctx="IE">
                                        <p:cTn id="22" dur="indefinite"/>
                                        <p:tgtEl>
                                          <p:spTgt spid="10"/>
                                        </p:tgtEl>
                                      </p:cBhvr>
                                    </p:animEffect>
                                  </p:childTnLst>
                                </p:cTn>
                              </p:par>
                              <p:par>
                                <p:cTn id="23" presetID="9" presetClass="emph" presetSubtype="0" nodeType="withEffect">
                                  <p:stCondLst>
                                    <p:cond delay="0"/>
                                  </p:stCondLst>
                                  <p:childTnLst>
                                    <p:set>
                                      <p:cBhvr rctx="PPT">
                                        <p:cTn id="24" dur="indefinite"/>
                                        <p:tgtEl>
                                          <p:spTgt spid="9"/>
                                        </p:tgtEl>
                                        <p:attrNameLst>
                                          <p:attrName>style.opacity</p:attrName>
                                        </p:attrNameLst>
                                      </p:cBhvr>
                                      <p:to>
                                        <p:strVal val="0.5"/>
                                      </p:to>
                                    </p:set>
                                    <p:animEffect filter="image" prLst="opacity: 0.5">
                                      <p:cBhvr rctx="IE">
                                        <p:cTn id="25"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lấy modulo</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82211059"/>
                  </p:ext>
                </p:extLst>
              </p:nvPr>
            </p:nvGraphicFramePr>
            <p:xfrm>
              <a:off x="690851" y="1316186"/>
              <a:ext cx="11030096" cy="4725365"/>
            </p:xfrm>
            <a:graphic>
              <a:graphicData uri="http://schemas.openxmlformats.org/drawingml/2006/table">
                <a:tbl>
                  <a:tblPr firstRow="1" bandRow="1">
                    <a:tableStyleId>{5940675A-B579-460E-94D1-54222C63F5DA}</a:tableStyleId>
                  </a:tblPr>
                  <a:tblGrid>
                    <a:gridCol w="1126210">
                      <a:extLst>
                        <a:ext uri="{9D8B030D-6E8A-4147-A177-3AD203B41FA5}">
                          <a16:colId xmlns="" xmlns:a16="http://schemas.microsoft.com/office/drawing/2014/main" val="3117776358"/>
                        </a:ext>
                      </a:extLst>
                    </a:gridCol>
                    <a:gridCol w="9903886">
                      <a:extLst>
                        <a:ext uri="{9D8B030D-6E8A-4147-A177-3AD203B41FA5}">
                          <a16:colId xmlns="" xmlns:a16="http://schemas.microsoft.com/office/drawing/2014/main" val="2024215208"/>
                        </a:ext>
                      </a:extLst>
                    </a:gridCol>
                  </a:tblGrid>
                  <a:tr h="650135">
                    <a:tc gridSpan="2">
                      <a:txBody>
                        <a:bodyPr/>
                        <a:lstStyle/>
                        <a:p>
                          <a:r>
                            <a:rPr lang="en-US" sz="2400" b="1" smtClean="0">
                              <a:latin typeface="Calibri" panose="020F0502020204030204" pitchFamily="34" charset="0"/>
                              <a:cs typeface="Calibri" panose="020F0502020204030204" pitchFamily="34" charset="0"/>
                            </a:rPr>
                            <a:t>Algorithm 6. Barrett</a:t>
                          </a:r>
                          <a:r>
                            <a:rPr lang="en-US" sz="2400" b="1" baseline="0" smtClean="0">
                              <a:latin typeface="Calibri" panose="020F0502020204030204" pitchFamily="34" charset="0"/>
                              <a:cs typeface="Calibri" panose="020F0502020204030204" pitchFamily="34" charset="0"/>
                            </a:rPr>
                            <a:t> reduction</a:t>
                          </a:r>
                          <a:endParaRPr lang="en-US" sz="2400" b="1">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extLst>
                      <a:ext uri="{0D108BD9-81ED-4DB2-BD59-A6C34878D82A}">
                        <a16:rowId xmlns="" xmlns:a16="http://schemas.microsoft.com/office/drawing/2014/main" val="2871285392"/>
                      </a:ext>
                    </a:extLst>
                  </a:tr>
                  <a:tr h="883694">
                    <a:tc gridSpan="2">
                      <a:txBody>
                        <a:bodyPr/>
                        <a:lstStyle/>
                        <a:p>
                          <a:r>
                            <a:rPr lang="en-US" sz="2400" b="1" smtClean="0">
                              <a:latin typeface="Calibri" panose="020F0502020204030204" pitchFamily="34" charset="0"/>
                              <a:cs typeface="Calibri" panose="020F0502020204030204" pitchFamily="34" charset="0"/>
                            </a:rPr>
                            <a:t>Input: </a:t>
                          </a:r>
                          <a:r>
                            <a:rPr lang="en-US" sz="2400" baseline="0" smtClean="0">
                              <a:latin typeface="Calibri" panose="020F0502020204030204" pitchFamily="34" charset="0"/>
                              <a:cs typeface="Calibri" panose="020F0502020204030204" pitchFamily="34" charset="0"/>
                            </a:rPr>
                            <a:t>p, b </a:t>
                          </a:r>
                          <a:r>
                            <a:rPr lang="en-US" sz="2400" baseline="0" smtClean="0">
                              <a:latin typeface="Calibri" panose="020F0502020204030204" pitchFamily="34" charset="0"/>
                              <a:cs typeface="Calibri" panose="020F0502020204030204" pitchFamily="34" charset="0"/>
                              <a:sym typeface="Symbol" panose="05050102010706020507" pitchFamily="18" charset="2"/>
                            </a:rPr>
                            <a:t> 3, </a:t>
                          </a:r>
                          <a14:m>
                            <m:oMath xmlns:m="http://schemas.openxmlformats.org/officeDocument/2006/math">
                              <m:r>
                                <a:rPr lang="en-US" sz="2400" b="0" i="1" baseline="0" smtClean="0">
                                  <a:latin typeface="Cambria Math" panose="02040503050406030204" pitchFamily="18" charset="0"/>
                                  <a:cs typeface="Calibri" panose="020F0502020204030204" pitchFamily="34" charset="0"/>
                                  <a:sym typeface="Symbol" panose="05050102010706020507" pitchFamily="18" charset="2"/>
                                </a:rPr>
                                <m:t>𝑘</m:t>
                              </m:r>
                              <m:r>
                                <a:rPr lang="en-US" sz="2400" b="0" i="1" baseline="0" smtClean="0">
                                  <a:latin typeface="Cambria Math" panose="02040503050406030204" pitchFamily="18" charset="0"/>
                                  <a:cs typeface="Calibri" panose="020F0502020204030204" pitchFamily="34" charset="0"/>
                                  <a:sym typeface="Symbol" panose="05050102010706020507" pitchFamily="18" charset="2"/>
                                </a:rPr>
                                <m:t>= </m:t>
                              </m:r>
                              <m:d>
                                <m:dPr>
                                  <m:begChr m:val="⌊"/>
                                  <m:endChr m:val="⌋"/>
                                  <m:ctrlPr>
                                    <a:rPr lang="en-US" sz="2400" b="0" i="1" baseline="0" smtClean="0">
                                      <a:latin typeface="Cambria Math" panose="02040503050406030204" pitchFamily="18" charset="0"/>
                                      <a:cs typeface="Calibri" panose="020F0502020204030204" pitchFamily="34" charset="0"/>
                                      <a:sym typeface="Symbol" panose="05050102010706020507" pitchFamily="18" charset="2"/>
                                    </a:rPr>
                                  </m:ctrlPr>
                                </m:dPr>
                                <m:e>
                                  <m:sSub>
                                    <m:sSubPr>
                                      <m:ctrlPr>
                                        <a:rPr lang="en-US" sz="2400" b="0" i="1" baseline="0" smtClean="0">
                                          <a:latin typeface="Cambria Math" panose="02040503050406030204" pitchFamily="18" charset="0"/>
                                          <a:cs typeface="Calibri" panose="020F0502020204030204" pitchFamily="34" charset="0"/>
                                          <a:sym typeface="Symbol" panose="05050102010706020507" pitchFamily="18" charset="2"/>
                                        </a:rPr>
                                      </m:ctrlPr>
                                    </m:sSubPr>
                                    <m:e>
                                      <m:r>
                                        <a:rPr lang="en-US" sz="2400" b="0" i="1" baseline="0" smtClean="0">
                                          <a:latin typeface="Cambria Math" panose="02040503050406030204" pitchFamily="18" charset="0"/>
                                          <a:cs typeface="Calibri" panose="020F0502020204030204" pitchFamily="34" charset="0"/>
                                          <a:sym typeface="Symbol" panose="05050102010706020507" pitchFamily="18" charset="2"/>
                                        </a:rPr>
                                        <m:t>𝑙𝑜𝑔</m:t>
                                      </m:r>
                                    </m:e>
                                    <m:sub>
                                      <m:r>
                                        <a:rPr lang="en-US" sz="2400" b="0" i="1" baseline="0" smtClean="0">
                                          <a:latin typeface="Cambria Math" panose="02040503050406030204" pitchFamily="18" charset="0"/>
                                          <a:cs typeface="Calibri" panose="020F0502020204030204" pitchFamily="34" charset="0"/>
                                          <a:sym typeface="Symbol" panose="05050102010706020507" pitchFamily="18" charset="2"/>
                                        </a:rPr>
                                        <m:t>𝑏</m:t>
                                      </m:r>
                                    </m:sub>
                                  </m:sSub>
                                  <m:r>
                                    <a:rPr lang="en-US" sz="2400" b="0" i="1" baseline="0" smtClean="0">
                                      <a:latin typeface="Cambria Math" panose="02040503050406030204" pitchFamily="18" charset="0"/>
                                      <a:cs typeface="Calibri" panose="020F0502020204030204" pitchFamily="34" charset="0"/>
                                      <a:sym typeface="Symbol" panose="05050102010706020507" pitchFamily="18" charset="2"/>
                                    </a:rPr>
                                    <m:t>𝑝</m:t>
                                  </m:r>
                                </m:e>
                              </m:d>
                              <m:r>
                                <a:rPr lang="en-US" sz="2400" b="0" i="1" baseline="0" smtClean="0">
                                  <a:latin typeface="Cambria Math" panose="02040503050406030204" pitchFamily="18" charset="0"/>
                                  <a:cs typeface="Calibri" panose="020F0502020204030204" pitchFamily="34" charset="0"/>
                                  <a:sym typeface="Symbol" panose="05050102010706020507" pitchFamily="18" charset="2"/>
                                </a:rPr>
                                <m:t>+1</m:t>
                              </m:r>
                            </m:oMath>
                          </a14:m>
                          <a:r>
                            <a:rPr lang="en-US" sz="2400" smtClean="0">
                              <a:latin typeface="Calibri" panose="020F0502020204030204" pitchFamily="34" charset="0"/>
                              <a:cs typeface="Calibri" panose="020F0502020204030204" pitchFamily="34" charset="0"/>
                            </a:rPr>
                            <a:t>, 0 </a:t>
                          </a:r>
                          <a:r>
                            <a:rPr lang="en-US" sz="2400" smtClean="0">
                              <a:latin typeface="Calibri" panose="020F0502020204030204" pitchFamily="34" charset="0"/>
                              <a:cs typeface="Calibri" panose="020F0502020204030204" pitchFamily="34" charset="0"/>
                              <a:sym typeface="Symbol" panose="05050102010706020507" pitchFamily="18" charset="2"/>
                            </a:rPr>
                            <a:t> z &lt; b</a:t>
                          </a:r>
                          <a:r>
                            <a:rPr lang="en-US" sz="2400" baseline="30000" smtClean="0">
                              <a:latin typeface="Calibri" panose="020F0502020204030204" pitchFamily="34" charset="0"/>
                              <a:cs typeface="Calibri" panose="020F0502020204030204" pitchFamily="34" charset="0"/>
                              <a:sym typeface="Symbol" panose="05050102010706020507" pitchFamily="18" charset="2"/>
                            </a:rPr>
                            <a:t>2k</a:t>
                          </a:r>
                          <a:r>
                            <a:rPr lang="en-US" sz="2400" baseline="0" smtClean="0">
                              <a:latin typeface="Calibri" panose="020F0502020204030204" pitchFamily="34" charset="0"/>
                              <a:cs typeface="Calibri" panose="020F0502020204030204" pitchFamily="34" charset="0"/>
                              <a:sym typeface="Symbol" panose="05050102010706020507" pitchFamily="18" charset="2"/>
                            </a:rPr>
                            <a:t>, và  = </a:t>
                          </a:r>
                          <a14:m>
                            <m:oMath xmlns:m="http://schemas.openxmlformats.org/officeDocument/2006/math">
                              <m:d>
                                <m:dPr>
                                  <m:begChr m:val="⌊"/>
                                  <m:endChr m:val="⌋"/>
                                  <m:ctrlPr>
                                    <a:rPr lang="en-US" sz="2400" i="1" baseline="0" smtClean="0">
                                      <a:latin typeface="Cambria Math" panose="02040503050406030204" pitchFamily="18" charset="0"/>
                                      <a:cs typeface="Calibri" panose="020F0502020204030204" pitchFamily="34" charset="0"/>
                                      <a:sym typeface="Symbol" panose="05050102010706020507" pitchFamily="18" charset="2"/>
                                    </a:rPr>
                                  </m:ctrlPr>
                                </m:dPr>
                                <m:e>
                                  <m:sSup>
                                    <m:sSupPr>
                                      <m:ctrlPr>
                                        <a:rPr lang="en-US" sz="2400" i="1" baseline="0" smtClean="0">
                                          <a:latin typeface="Cambria Math" panose="02040503050406030204" pitchFamily="18" charset="0"/>
                                          <a:cs typeface="Calibri" panose="020F0502020204030204" pitchFamily="34" charset="0"/>
                                          <a:sym typeface="Symbol" panose="05050102010706020507" pitchFamily="18" charset="2"/>
                                        </a:rPr>
                                      </m:ctrlPr>
                                    </m:sSupPr>
                                    <m:e>
                                      <m:r>
                                        <a:rPr lang="en-US" sz="2400" b="0" i="1" baseline="0" smtClean="0">
                                          <a:latin typeface="Cambria Math" panose="02040503050406030204" pitchFamily="18" charset="0"/>
                                          <a:cs typeface="Calibri" panose="020F0502020204030204" pitchFamily="34" charset="0"/>
                                          <a:sym typeface="Symbol" panose="05050102010706020507" pitchFamily="18" charset="2"/>
                                        </a:rPr>
                                        <m:t>𝑏</m:t>
                                      </m:r>
                                    </m:e>
                                    <m:sup>
                                      <m:r>
                                        <a:rPr lang="en-US" sz="2400" b="0" i="1" baseline="0" smtClean="0">
                                          <a:latin typeface="Cambria Math" panose="02040503050406030204" pitchFamily="18" charset="0"/>
                                          <a:cs typeface="Calibri" panose="020F0502020204030204" pitchFamily="34" charset="0"/>
                                          <a:sym typeface="Symbol" panose="05050102010706020507" pitchFamily="18" charset="2"/>
                                        </a:rPr>
                                        <m:t>2</m:t>
                                      </m:r>
                                      <m:r>
                                        <a:rPr lang="en-US" sz="2400" b="0" i="1" baseline="0" smtClean="0">
                                          <a:latin typeface="Cambria Math" panose="02040503050406030204" pitchFamily="18" charset="0"/>
                                          <a:cs typeface="Calibri" panose="020F0502020204030204" pitchFamily="34" charset="0"/>
                                          <a:sym typeface="Symbol" panose="05050102010706020507" pitchFamily="18" charset="2"/>
                                        </a:rPr>
                                        <m:t>𝑘</m:t>
                                      </m:r>
                                    </m:sup>
                                  </m:sSup>
                                  <m:r>
                                    <a:rPr lang="en-US" sz="2400" b="0" i="1" baseline="0" smtClean="0">
                                      <a:latin typeface="Cambria Math" panose="02040503050406030204" pitchFamily="18" charset="0"/>
                                      <a:cs typeface="Calibri" panose="020F0502020204030204" pitchFamily="34" charset="0"/>
                                      <a:sym typeface="Symbol" panose="05050102010706020507" pitchFamily="18" charset="2"/>
                                    </a:rPr>
                                    <m:t>/</m:t>
                                  </m:r>
                                  <m:r>
                                    <a:rPr lang="en-US" sz="2400" b="0" i="1" baseline="0" smtClean="0">
                                      <a:latin typeface="Cambria Math" panose="02040503050406030204" pitchFamily="18" charset="0"/>
                                      <a:cs typeface="Calibri" panose="020F0502020204030204" pitchFamily="34" charset="0"/>
                                      <a:sym typeface="Symbol" panose="05050102010706020507" pitchFamily="18" charset="2"/>
                                    </a:rPr>
                                    <m:t>𝑝</m:t>
                                  </m:r>
                                </m:e>
                              </m:d>
                            </m:oMath>
                          </a14:m>
                          <a:endParaRPr lang="en-US" sz="2400" smtClean="0">
                            <a:latin typeface="Calibri" panose="020F0502020204030204" pitchFamily="34" charset="0"/>
                            <a:cs typeface="Calibri" panose="020F0502020204030204" pitchFamily="34" charset="0"/>
                          </a:endParaRPr>
                        </a:p>
                        <a:p>
                          <a:r>
                            <a:rPr lang="en-US" sz="2400" b="1" smtClean="0">
                              <a:latin typeface="Calibri" panose="020F0502020204030204" pitchFamily="34" charset="0"/>
                              <a:cs typeface="Calibri" panose="020F0502020204030204" pitchFamily="34" charset="0"/>
                            </a:rPr>
                            <a:t>Output: </a:t>
                          </a:r>
                          <a:r>
                            <a:rPr lang="en-US" sz="2400" baseline="0" smtClean="0">
                              <a:latin typeface="Calibri" panose="020F0502020204030204" pitchFamily="34" charset="0"/>
                              <a:cs typeface="Calibri" panose="020F0502020204030204" pitchFamily="34" charset="0"/>
                              <a:sym typeface="Symbol" panose="05050102010706020507" pitchFamily="18" charset="2"/>
                            </a:rPr>
                            <a:t>z mod </a:t>
                          </a:r>
                          <a14:m>
                            <m:oMath xmlns:m="http://schemas.openxmlformats.org/officeDocument/2006/math">
                              <m:r>
                                <a:rPr lang="en-US" sz="2400" i="1" baseline="0" smtClean="0">
                                  <a:latin typeface="Cambria Math" panose="02040503050406030204" pitchFamily="18" charset="0"/>
                                  <a:cs typeface="Calibri" panose="020F0502020204030204" pitchFamily="34" charset="0"/>
                                  <a:sym typeface="Symbol" panose="05050102010706020507" pitchFamily="18" charset="2"/>
                                </a:rPr>
                                <m:t>𝑝</m:t>
                              </m:r>
                            </m:oMath>
                          </a14:m>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4078043579"/>
                      </a:ext>
                    </a:extLst>
                  </a:tr>
                  <a:tr h="632360">
                    <a:tc>
                      <a:txBody>
                        <a:bodyPr/>
                        <a:lstStyle/>
                        <a:p>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1.</a:t>
                          </a:r>
                          <a:r>
                            <a:rPr lang="en-US" sz="2400" baseline="0" smtClean="0">
                              <a:latin typeface="Calibri" panose="020F0502020204030204" pitchFamily="34" charset="0"/>
                              <a:cs typeface="Calibri" panose="020F0502020204030204" pitchFamily="34" charset="0"/>
                            </a:rPr>
                            <a:t> </a:t>
                          </a:r>
                          <a14:m>
                            <m:oMath xmlns:m="http://schemas.openxmlformats.org/officeDocument/2006/math">
                              <m:acc>
                                <m:accPr>
                                  <m:chr m:val="̂"/>
                                  <m:ctrlPr>
                                    <a:rPr lang="en-US" sz="2400" i="1" baseline="0" smtClean="0">
                                      <a:latin typeface="Cambria Math" panose="02040503050406030204" pitchFamily="18" charset="0"/>
                                      <a:cs typeface="Calibri" panose="020F0502020204030204" pitchFamily="34" charset="0"/>
                                    </a:rPr>
                                  </m:ctrlPr>
                                </m:accPr>
                                <m:e>
                                  <m:r>
                                    <a:rPr lang="en-US" sz="2400" b="0" i="1" baseline="0" smtClean="0">
                                      <a:latin typeface="Cambria Math" panose="02040503050406030204" pitchFamily="18" charset="0"/>
                                      <a:cs typeface="Calibri" panose="020F0502020204030204" pitchFamily="34" charset="0"/>
                                    </a:rPr>
                                    <m:t>𝑞</m:t>
                                  </m:r>
                                </m:e>
                              </m:acc>
                              <m:r>
                                <a:rPr lang="en-US" sz="2400" i="1" baseline="0" smtClean="0">
                                  <a:latin typeface="Cambria Math" panose="02040503050406030204" pitchFamily="18" charset="0"/>
                                  <a:ea typeface="Cambria Math" panose="02040503050406030204" pitchFamily="18" charset="0"/>
                                  <a:cs typeface="Calibri" panose="020F0502020204030204" pitchFamily="34" charset="0"/>
                                </a:rPr>
                                <m:t>←</m:t>
                              </m:r>
                              <m:d>
                                <m:dPr>
                                  <m:begChr m:val="⌊"/>
                                  <m:endChr m:val="⌋"/>
                                  <m:ctrlPr>
                                    <a:rPr lang="en-US" sz="2400" i="1" baseline="0" smtClean="0">
                                      <a:latin typeface="Cambria Math" panose="02040503050406030204" pitchFamily="18" charset="0"/>
                                      <a:ea typeface="Cambria Math" panose="02040503050406030204" pitchFamily="18" charset="0"/>
                                      <a:cs typeface="Calibri" panose="020F0502020204030204" pitchFamily="34" charset="0"/>
                                    </a:rPr>
                                  </m:ctrlPr>
                                </m:dPr>
                                <m:e>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𝑧</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400" b="0" i="1" baseline="0" smtClean="0">
                                          <a:latin typeface="Cambria Math" panose="02040503050406030204" pitchFamily="18" charset="0"/>
                                          <a:ea typeface="Cambria Math" panose="02040503050406030204" pitchFamily="18" charset="0"/>
                                          <a:cs typeface="Calibri" panose="020F0502020204030204" pitchFamily="34" charset="0"/>
                                        </a:rPr>
                                      </m:ctrlPr>
                                    </m:sSupPr>
                                    <m:e>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𝑏</m:t>
                                      </m:r>
                                    </m:e>
                                    <m:sup>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𝑘</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−1</m:t>
                                      </m:r>
                                    </m:sup>
                                  </m:sSup>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𝜇</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400" b="0" i="1" baseline="0" smtClean="0">
                                          <a:latin typeface="Cambria Math" panose="02040503050406030204" pitchFamily="18" charset="0"/>
                                          <a:ea typeface="Cambria Math" panose="02040503050406030204" pitchFamily="18" charset="0"/>
                                          <a:cs typeface="Calibri" panose="020F0502020204030204" pitchFamily="34" charset="0"/>
                                        </a:rPr>
                                      </m:ctrlPr>
                                    </m:sSupPr>
                                    <m:e>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𝑏</m:t>
                                      </m:r>
                                    </m:e>
                                    <m:sup>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𝑘</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+1</m:t>
                                      </m:r>
                                    </m:sup>
                                  </m:sSup>
                                </m:e>
                              </m:d>
                            </m:oMath>
                          </a14:m>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604521674"/>
                      </a:ext>
                    </a:extLst>
                  </a:tr>
                  <a:tr h="636347">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2. </a:t>
                          </a:r>
                          <a:r>
                            <a:rPr lang="en-US" sz="2400" baseline="0" smtClean="0">
                              <a:latin typeface="Calibri" panose="020F0502020204030204" pitchFamily="34" charset="0"/>
                              <a:cs typeface="Calibri" panose="020F0502020204030204" pitchFamily="34" charset="0"/>
                            </a:rPr>
                            <a:t>r </a:t>
                          </a:r>
                          <a14:m>
                            <m:oMath xmlns:m="http://schemas.openxmlformats.org/officeDocument/2006/math">
                              <m:r>
                                <a:rPr lang="en-US" sz="2400" i="1" baseline="0" smtClean="0">
                                  <a:latin typeface="Cambria Math" panose="02040503050406030204" pitchFamily="18" charset="0"/>
                                  <a:ea typeface="Cambria Math" panose="02040503050406030204" pitchFamily="18" charset="0"/>
                                  <a:cs typeface="Calibri" panose="020F0502020204030204" pitchFamily="34" charset="0"/>
                                </a:rPr>
                                <m:t>←</m:t>
                              </m:r>
                              <m:d>
                                <m:dPr>
                                  <m:ctrlPr>
                                    <a:rPr lang="en-US" sz="2400" b="0" i="1" baseline="0" smtClean="0">
                                      <a:latin typeface="Cambria Math" panose="02040503050406030204" pitchFamily="18" charset="0"/>
                                      <a:ea typeface="Cambria Math" panose="02040503050406030204" pitchFamily="18" charset="0"/>
                                      <a:cs typeface="Calibri" panose="020F0502020204030204" pitchFamily="34" charset="0"/>
                                    </a:rPr>
                                  </m:ctrlPr>
                                </m:dPr>
                                <m:e>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𝑧</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 </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𝑚𝑜𝑑</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 </m:t>
                                  </m:r>
                                  <m:sSup>
                                    <m:sSupPr>
                                      <m:ctrlPr>
                                        <a:rPr lang="en-US" sz="2400" b="0" i="1" baseline="0" smtClean="0">
                                          <a:latin typeface="Cambria Math" panose="02040503050406030204" pitchFamily="18" charset="0"/>
                                          <a:ea typeface="Cambria Math" panose="02040503050406030204" pitchFamily="18" charset="0"/>
                                          <a:cs typeface="Calibri" panose="020F0502020204030204" pitchFamily="34" charset="0"/>
                                        </a:rPr>
                                      </m:ctrlPr>
                                    </m:sSupPr>
                                    <m:e>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𝑏</m:t>
                                      </m:r>
                                    </m:e>
                                    <m:sup>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𝑘</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−1</m:t>
                                      </m:r>
                                    </m:sup>
                                  </m:sSup>
                                </m:e>
                              </m:d>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m:t>
                              </m:r>
                              <m:d>
                                <m:dPr>
                                  <m:ctrlPr>
                                    <a:rPr lang="en-US" sz="2400" b="0" i="1" baseline="0" smtClean="0">
                                      <a:latin typeface="Cambria Math" panose="02040503050406030204" pitchFamily="18" charset="0"/>
                                      <a:ea typeface="Cambria Math" panose="02040503050406030204" pitchFamily="18" charset="0"/>
                                      <a:cs typeface="Calibri" panose="020F0502020204030204" pitchFamily="34" charset="0"/>
                                    </a:rPr>
                                  </m:ctrlPr>
                                </m:dPr>
                                <m:e>
                                  <m:acc>
                                    <m:accPr>
                                      <m:chr m:val="̂"/>
                                      <m:ctrlPr>
                                        <a:rPr lang="en-US" sz="2400" i="1" baseline="0" smtClean="0">
                                          <a:latin typeface="Cambria Math" panose="02040503050406030204" pitchFamily="18" charset="0"/>
                                          <a:cs typeface="Calibri" panose="020F0502020204030204" pitchFamily="34" charset="0"/>
                                        </a:rPr>
                                      </m:ctrlPr>
                                    </m:accPr>
                                    <m:e>
                                      <m:r>
                                        <a:rPr lang="en-US" sz="2400" b="0" i="1" baseline="0" smtClean="0">
                                          <a:latin typeface="Cambria Math" panose="02040503050406030204" pitchFamily="18" charset="0"/>
                                          <a:cs typeface="Calibri" panose="020F0502020204030204" pitchFamily="34" charset="0"/>
                                        </a:rPr>
                                        <m:t>𝑞</m:t>
                                      </m:r>
                                    </m:e>
                                  </m:acc>
                                  <m:r>
                                    <a:rPr lang="en-US" sz="2400" b="0" i="1" baseline="0" smtClean="0">
                                      <a:latin typeface="Cambria Math" panose="02040503050406030204" pitchFamily="18" charset="0"/>
                                      <a:cs typeface="Calibri" panose="020F0502020204030204" pitchFamily="34" charset="0"/>
                                    </a:rPr>
                                    <m:t>.</m:t>
                                  </m:r>
                                  <m:r>
                                    <a:rPr lang="en-US" sz="2400" b="0" i="1" baseline="0" smtClean="0">
                                      <a:latin typeface="Cambria Math" panose="02040503050406030204" pitchFamily="18" charset="0"/>
                                      <a:cs typeface="Calibri" panose="020F0502020204030204" pitchFamily="34" charset="0"/>
                                    </a:rPr>
                                    <m:t>𝑝</m:t>
                                  </m:r>
                                  <m:r>
                                    <a:rPr lang="en-US" sz="2400" b="0" i="1" baseline="0" smtClean="0">
                                      <a:latin typeface="Cambria Math" panose="02040503050406030204" pitchFamily="18" charset="0"/>
                                      <a:cs typeface="Calibri" panose="020F0502020204030204" pitchFamily="34" charset="0"/>
                                    </a:rPr>
                                    <m:t> </m:t>
                                  </m:r>
                                  <m:r>
                                    <a:rPr lang="en-US" sz="2400" b="0" i="1" baseline="0" smtClean="0">
                                      <a:latin typeface="Cambria Math" panose="02040503050406030204" pitchFamily="18" charset="0"/>
                                      <a:cs typeface="Calibri" panose="020F0502020204030204" pitchFamily="34" charset="0"/>
                                    </a:rPr>
                                    <m:t>𝑚𝑜𝑑</m:t>
                                  </m:r>
                                  <m:sSup>
                                    <m:sSupPr>
                                      <m:ctrlPr>
                                        <a:rPr lang="en-US" sz="2400" b="0" i="1" baseline="0" smtClean="0">
                                          <a:latin typeface="Cambria Math" panose="02040503050406030204" pitchFamily="18" charset="0"/>
                                          <a:ea typeface="Cambria Math" panose="02040503050406030204" pitchFamily="18" charset="0"/>
                                          <a:cs typeface="Calibri" panose="020F0502020204030204" pitchFamily="34" charset="0"/>
                                        </a:rPr>
                                      </m:ctrlPr>
                                    </m:sSupPr>
                                    <m:e>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𝑏</m:t>
                                      </m:r>
                                    </m:e>
                                    <m:sup>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𝑘</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−1</m:t>
                                      </m:r>
                                    </m:sup>
                                  </m:sSup>
                                </m:e>
                              </m:d>
                            </m:oMath>
                          </a14:m>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3915247685"/>
                      </a:ext>
                    </a:extLst>
                  </a:tr>
                  <a:tr h="636347">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smtClean="0">
                              <a:latin typeface="Calibri" panose="020F0502020204030204" pitchFamily="34" charset="0"/>
                              <a:cs typeface="Calibri" panose="020F0502020204030204" pitchFamily="34" charset="0"/>
                            </a:rPr>
                            <a:t>3. If</a:t>
                          </a:r>
                          <a:r>
                            <a:rPr lang="en-US" sz="2400" baseline="0" smtClean="0">
                              <a:latin typeface="Calibri" panose="020F0502020204030204" pitchFamily="34" charset="0"/>
                              <a:cs typeface="Calibri" panose="020F0502020204030204" pitchFamily="34" charset="0"/>
                            </a:rPr>
                            <a:t> r &lt; 0 then r </a:t>
                          </a:r>
                          <a14:m>
                            <m:oMath xmlns:m="http://schemas.openxmlformats.org/officeDocument/2006/math">
                              <m:r>
                                <a:rPr lang="en-US" sz="2400" i="1" baseline="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400" smtClean="0">
                              <a:latin typeface="Calibri" panose="020F0502020204030204" pitchFamily="34" charset="0"/>
                              <a:cs typeface="Calibri" panose="020F0502020204030204" pitchFamily="34" charset="0"/>
                            </a:rPr>
                            <a:t> r + </a:t>
                          </a:r>
                          <a14:m>
                            <m:oMath xmlns:m="http://schemas.openxmlformats.org/officeDocument/2006/math">
                              <m:sSup>
                                <m:sSupPr>
                                  <m:ctrlPr>
                                    <a:rPr lang="en-US" sz="2400" b="0" i="1" baseline="0" smtClean="0">
                                      <a:latin typeface="Cambria Math" panose="02040503050406030204" pitchFamily="18" charset="0"/>
                                      <a:ea typeface="Cambria Math" panose="02040503050406030204" pitchFamily="18" charset="0"/>
                                      <a:cs typeface="Calibri" panose="020F0502020204030204" pitchFamily="34" charset="0"/>
                                    </a:rPr>
                                  </m:ctrlPr>
                                </m:sSupPr>
                                <m:e>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𝑏</m:t>
                                  </m:r>
                                </m:e>
                                <m:sup>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𝑘</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−1</m:t>
                                  </m:r>
                                </m:sup>
                              </m:sSup>
                            </m:oMath>
                          </a14:m>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310072421"/>
                      </a:ext>
                    </a:extLst>
                  </a:tr>
                  <a:tr h="636347">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smtClean="0">
                              <a:latin typeface="Calibri" panose="020F0502020204030204" pitchFamily="34" charset="0"/>
                              <a:cs typeface="Calibri" panose="020F0502020204030204" pitchFamily="34" charset="0"/>
                            </a:rPr>
                            <a:t>4. While</a:t>
                          </a:r>
                          <a:r>
                            <a:rPr lang="en-US" sz="2400" baseline="0" smtClean="0">
                              <a:latin typeface="Calibri" panose="020F0502020204030204" pitchFamily="34" charset="0"/>
                              <a:cs typeface="Calibri" panose="020F0502020204030204" pitchFamily="34" charset="0"/>
                            </a:rPr>
                            <a:t> r </a:t>
                          </a:r>
                          <a:r>
                            <a:rPr lang="en-US" sz="2400" baseline="0" smtClean="0">
                              <a:latin typeface="Calibri" panose="020F0502020204030204" pitchFamily="34" charset="0"/>
                              <a:cs typeface="Calibri" panose="020F0502020204030204" pitchFamily="34" charset="0"/>
                              <a:sym typeface="Symbol" panose="05050102010706020507" pitchFamily="18" charset="2"/>
                            </a:rPr>
                            <a:t> p do </a:t>
                          </a:r>
                          <a:r>
                            <a:rPr lang="en-US" sz="2400" baseline="0" smtClean="0">
                              <a:latin typeface="Calibri" panose="020F0502020204030204" pitchFamily="34" charset="0"/>
                              <a:cs typeface="Calibri" panose="020F0502020204030204" pitchFamily="34" charset="0"/>
                            </a:rPr>
                            <a:t>r </a:t>
                          </a:r>
                          <a14:m>
                            <m:oMath xmlns:m="http://schemas.openxmlformats.org/officeDocument/2006/math">
                              <m:r>
                                <a:rPr lang="en-US" sz="2400" i="1" baseline="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400" smtClean="0">
                              <a:latin typeface="Calibri" panose="020F0502020204030204" pitchFamily="34" charset="0"/>
                              <a:cs typeface="Calibri" panose="020F0502020204030204" pitchFamily="34" charset="0"/>
                            </a:rPr>
                            <a:t> r –</a:t>
                          </a:r>
                          <a:r>
                            <a:rPr lang="en-US" sz="2400" baseline="0" smtClean="0">
                              <a:latin typeface="Calibri" panose="020F0502020204030204" pitchFamily="34" charset="0"/>
                              <a:cs typeface="Calibri" panose="020F0502020204030204" pitchFamily="34" charset="0"/>
                            </a:rPr>
                            <a:t> p</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4198390534"/>
                      </a:ext>
                    </a:extLst>
                  </a:tr>
                  <a:tr h="650135">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5.</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sym typeface="Symbol" panose="05050102010706020507" pitchFamily="18" charset="2"/>
                            </a:rPr>
                            <a:t>r) </a:t>
                          </a:r>
                          <a:endParaRPr lang="en-US" sz="2400" smtClean="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7649920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82211059"/>
                  </p:ext>
                </p:extLst>
              </p:nvPr>
            </p:nvGraphicFramePr>
            <p:xfrm>
              <a:off x="690851" y="1316186"/>
              <a:ext cx="11030096" cy="4725365"/>
            </p:xfrm>
            <a:graphic>
              <a:graphicData uri="http://schemas.openxmlformats.org/drawingml/2006/table">
                <a:tbl>
                  <a:tblPr firstRow="1" bandRow="1">
                    <a:tableStyleId>{5940675A-B579-460E-94D1-54222C63F5DA}</a:tableStyleId>
                  </a:tblPr>
                  <a:tblGrid>
                    <a:gridCol w="1126210">
                      <a:extLst>
                        <a:ext uri="{9D8B030D-6E8A-4147-A177-3AD203B41FA5}">
                          <a16:colId xmlns:a16="http://schemas.microsoft.com/office/drawing/2014/main" val="3117776358"/>
                        </a:ext>
                      </a:extLst>
                    </a:gridCol>
                    <a:gridCol w="9903886">
                      <a:extLst>
                        <a:ext uri="{9D8B030D-6E8A-4147-A177-3AD203B41FA5}">
                          <a16:colId xmlns:a16="http://schemas.microsoft.com/office/drawing/2014/main" val="2024215208"/>
                        </a:ext>
                      </a:extLst>
                    </a:gridCol>
                  </a:tblGrid>
                  <a:tr h="650135">
                    <a:tc gridSpan="2">
                      <a:txBody>
                        <a:bodyPr/>
                        <a:lstStyle/>
                        <a:p>
                          <a:r>
                            <a:rPr lang="en-US" sz="2400" b="1" smtClean="0">
                              <a:latin typeface="Calibri" panose="020F0502020204030204" pitchFamily="34" charset="0"/>
                              <a:cs typeface="Calibri" panose="020F0502020204030204" pitchFamily="34" charset="0"/>
                            </a:rPr>
                            <a:t>Algorithm 6. Barrett</a:t>
                          </a:r>
                          <a:r>
                            <a:rPr lang="en-US" sz="2400" b="1" baseline="0" smtClean="0">
                              <a:latin typeface="Calibri" panose="020F0502020204030204" pitchFamily="34" charset="0"/>
                              <a:cs typeface="Calibri" panose="020F0502020204030204" pitchFamily="34" charset="0"/>
                            </a:rPr>
                            <a:t> reduction</a:t>
                          </a:r>
                          <a:endParaRPr lang="en-US" sz="2400" b="1">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extLst>
                      <a:ext uri="{0D108BD9-81ED-4DB2-BD59-A6C34878D82A}">
                        <a16:rowId xmlns:a16="http://schemas.microsoft.com/office/drawing/2014/main" val="2871285392"/>
                      </a:ext>
                    </a:extLst>
                  </a:tr>
                  <a:tr h="883694">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t="-78621" r="-55" b="-362759"/>
                          </a:stretch>
                        </a:blipFill>
                      </a:tcPr>
                    </a:tc>
                    <a:tc hMerge="1">
                      <a:txBody>
                        <a:bodyPr/>
                        <a:lstStyle/>
                        <a:p>
                          <a:endParaRPr lang="en-US"/>
                        </a:p>
                      </a:txBody>
                      <a:tcPr/>
                    </a:tc>
                    <a:extLst>
                      <a:ext uri="{0D108BD9-81ED-4DB2-BD59-A6C34878D82A}">
                        <a16:rowId xmlns:a16="http://schemas.microsoft.com/office/drawing/2014/main" val="4078043579"/>
                      </a:ext>
                    </a:extLst>
                  </a:tr>
                  <a:tr h="632360">
                    <a:tc>
                      <a:txBody>
                        <a:bodyPr/>
                        <a:lstStyle/>
                        <a:p>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11385" t="-249038" r="-62" b="-405769"/>
                          </a:stretch>
                        </a:blipFill>
                      </a:tcPr>
                    </a:tc>
                    <a:extLst>
                      <a:ext uri="{0D108BD9-81ED-4DB2-BD59-A6C34878D82A}">
                        <a16:rowId xmlns:a16="http://schemas.microsoft.com/office/drawing/2014/main" val="604521674"/>
                      </a:ext>
                    </a:extLst>
                  </a:tr>
                  <a:tr h="636347">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11385" t="-345714" r="-62" b="-301905"/>
                          </a:stretch>
                        </a:blipFill>
                      </a:tcPr>
                    </a:tc>
                    <a:extLst>
                      <a:ext uri="{0D108BD9-81ED-4DB2-BD59-A6C34878D82A}">
                        <a16:rowId xmlns:a16="http://schemas.microsoft.com/office/drawing/2014/main" val="3915247685"/>
                      </a:ext>
                    </a:extLst>
                  </a:tr>
                  <a:tr h="636347">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11385" t="-450000" r="-62" b="-204808"/>
                          </a:stretch>
                        </a:blipFill>
                      </a:tcPr>
                    </a:tc>
                    <a:extLst>
                      <a:ext uri="{0D108BD9-81ED-4DB2-BD59-A6C34878D82A}">
                        <a16:rowId xmlns:a16="http://schemas.microsoft.com/office/drawing/2014/main" val="1310072421"/>
                      </a:ext>
                    </a:extLst>
                  </a:tr>
                  <a:tr h="636347">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11385" t="-544762" r="-62" b="-102857"/>
                          </a:stretch>
                        </a:blipFill>
                      </a:tcPr>
                    </a:tc>
                    <a:extLst>
                      <a:ext uri="{0D108BD9-81ED-4DB2-BD59-A6C34878D82A}">
                        <a16:rowId xmlns:a16="http://schemas.microsoft.com/office/drawing/2014/main" val="4198390534"/>
                      </a:ext>
                    </a:extLst>
                  </a:tr>
                  <a:tr h="650135">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5.</a:t>
                          </a:r>
                          <a:r>
                            <a:rPr lang="en-US" sz="2400" baseline="0" smtClean="0">
                              <a:latin typeface="Calibri" panose="020F0502020204030204" pitchFamily="34" charset="0"/>
                              <a:cs typeface="Calibri" panose="020F0502020204030204" pitchFamily="34" charset="0"/>
                            </a:rPr>
                            <a:t> </a:t>
                          </a:r>
                          <a:r>
                            <a:rPr lang="en-US" sz="2400" baseline="0" smtClean="0">
                              <a:latin typeface="Calibri" panose="020F0502020204030204" pitchFamily="34" charset="0"/>
                              <a:cs typeface="Calibri" panose="020F0502020204030204" pitchFamily="34" charset="0"/>
                            </a:rPr>
                            <a:t>Return </a:t>
                          </a:r>
                          <a:r>
                            <a:rPr lang="en-US" sz="2400" baseline="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sym typeface="Symbol" panose="05050102010706020507" pitchFamily="18" charset="2"/>
                            </a:rPr>
                            <a:t>r) </a:t>
                          </a:r>
                          <a:endParaRPr lang="en-US" sz="2400" smtClean="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499207"/>
                      </a:ext>
                    </a:extLst>
                  </a:tr>
                </a:tbl>
              </a:graphicData>
            </a:graphic>
          </p:graphicFrame>
        </mc:Fallback>
      </mc:AlternateContent>
    </p:spTree>
    <p:extLst>
      <p:ext uri="{BB962C8B-B14F-4D97-AF65-F5344CB8AC3E}">
        <p14:creationId xmlns:p14="http://schemas.microsoft.com/office/powerpoint/2010/main" val="27720605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11"/>
          <p:cNvSpPr txBox="1"/>
          <p:nvPr/>
        </p:nvSpPr>
        <p:spPr>
          <a:xfrm>
            <a:off x="930442" y="1450337"/>
            <a:ext cx="10234863" cy="400110"/>
          </a:xfrm>
          <a:prstGeom prst="rect">
            <a:avLst/>
          </a:prstGeom>
          <a:noFill/>
        </p:spPr>
        <p:txBody>
          <a:bodyPr wrap="square" lIns="0" tIns="0" rIns="0" bIns="0" rtlCol="0">
            <a:spAutoFit/>
            <a:scene3d>
              <a:camera prst="orthographicFront"/>
              <a:lightRig rig="threePt" dir="t"/>
            </a:scene3d>
            <a:sp3d contourW="12700"/>
          </a:bodyPr>
          <a:lstStyle/>
          <a:p>
            <a:pPr marL="342900" indent="-342900">
              <a:buFont typeface="Arial" panose="020B0604020202020204" pitchFamily="34" charset="0"/>
              <a:buChar char="•"/>
            </a:pPr>
            <a:r>
              <a:rPr lang="en-US" altLang="zh-CN" sz="2600" smtClean="0">
                <a:latin typeface="Calibri" panose="020F0502020204030204" pitchFamily="34" charset="0"/>
              </a:rPr>
              <a:t>Nắm được, cài đặt được các phép tính toán hiệu quả trên số nguyên lớn</a:t>
            </a:r>
            <a:endParaRPr lang="en-US" sz="2600">
              <a:latin typeface="Calibri" panose="020F0502020204030204" pitchFamily="34" charset="0"/>
            </a:endParaRPr>
          </a:p>
        </p:txBody>
      </p:sp>
      <p:sp>
        <p:nvSpPr>
          <p:cNvPr id="2" name="Title 1"/>
          <p:cNvSpPr>
            <a:spLocks noGrp="1"/>
          </p:cNvSpPr>
          <p:nvPr>
            <p:ph type="title"/>
          </p:nvPr>
        </p:nvSpPr>
        <p:spPr/>
        <p:txBody>
          <a:bodyPr/>
          <a:lstStyle/>
          <a:p>
            <a:r>
              <a:rPr lang="en-US" smtClean="0"/>
              <a:t>BÀI 02 - MỤC TIÊU</a:t>
            </a:r>
            <a:endParaRPr lang="en-US"/>
          </a:p>
        </p:txBody>
      </p:sp>
    </p:spTree>
    <p:extLst>
      <p:ext uri="{BB962C8B-B14F-4D97-AF65-F5344CB8AC3E}">
        <p14:creationId xmlns:p14="http://schemas.microsoft.com/office/powerpoint/2010/main" val="283500653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755422"/>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accent2"/>
                </a:solidFill>
              </a:rPr>
              <a:t>TÍNH TOÁN TRÊN SỐ NGUYÊN LỚN TRONG TRƯỜNG F</a:t>
            </a:r>
            <a:r>
              <a:rPr lang="en-US" altLang="zh-CN" sz="3600" baseline="-25000">
                <a:solidFill>
                  <a:schemeClr val="accent2"/>
                </a:solidFill>
              </a:rPr>
              <a:t>P</a:t>
            </a:r>
            <a:endParaRPr lang="en-US" altLang="zh-CN" sz="3600">
              <a:solidFill>
                <a:schemeClr val="accent2"/>
              </a:solidFill>
            </a:endParaRPr>
          </a:p>
        </p:txBody>
      </p:sp>
      <p:grpSp>
        <p:nvGrpSpPr>
          <p:cNvPr id="11" name="Group 10"/>
          <p:cNvGrpSpPr/>
          <p:nvPr/>
        </p:nvGrpSpPr>
        <p:grpSpPr>
          <a:xfrm>
            <a:off x="5393079" y="1683534"/>
            <a:ext cx="6609994" cy="584199"/>
            <a:chOff x="5369803" y="1680054"/>
            <a:chExt cx="6609994" cy="584199"/>
          </a:xfrm>
        </p:grpSpPr>
        <p:sp>
          <p:nvSpPr>
            <p:cNvPr id="37" name="矩形 36"/>
            <p:cNvSpPr/>
            <p:nvPr/>
          </p:nvSpPr>
          <p:spPr>
            <a:xfrm>
              <a:off x="6143711" y="1704388"/>
              <a:ext cx="583608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tính cộng và trừ</a:t>
              </a:r>
              <a:endParaRPr lang="zh-CN" altLang="en-US" sz="2000" b="1">
                <a:solidFill>
                  <a:schemeClr val="tx1">
                    <a:lumMod val="65000"/>
                    <a:lumOff val="35000"/>
                  </a:schemeClr>
                </a:solidFill>
                <a:latin typeface="Calibri" panose="020F0502020204030204" pitchFamily="34" charset="0"/>
              </a:endParaRPr>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451351"/>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Phép tính nhân</a:t>
                </a:r>
                <a:endParaRPr lang="zh-CN" altLang="en-US" b="1">
                  <a:solidFill>
                    <a:schemeClr val="tx1">
                      <a:lumMod val="65000"/>
                      <a:lumOff val="35000"/>
                    </a:schemeClr>
                  </a:solidFill>
                  <a:latin typeface="Calibri" panose="020F0502020204030204" pitchFamily="34" charset="0"/>
                  <a:ea typeface="时尚中黑简体" panose="01010104010101010101" pitchFamily="2" charset="-122"/>
                </a:endParaRPr>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215372"/>
            <a:ext cx="6714166" cy="565475"/>
            <a:chOff x="5392953" y="3695567"/>
            <a:chExt cx="6714166" cy="565475"/>
          </a:xfrm>
        </p:grpSpPr>
        <p:sp>
          <p:nvSpPr>
            <p:cNvPr id="51"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ea typeface="时尚中黑简体" panose="01010104010101010101" pitchFamily="2" charset="-122"/>
                </a:rPr>
                <a:t>Phép tính bình phương</a:t>
              </a:r>
              <a:endParaRPr lang="zh-CN" altLang="en-US" sz="2400" b="1">
                <a:solidFill>
                  <a:schemeClr val="tx1">
                    <a:lumMod val="65000"/>
                    <a:lumOff val="35000"/>
                  </a:schemeClr>
                </a:solidFill>
                <a:latin typeface="Calibri" panose="020F0502020204030204" pitchFamily="34" charset="0"/>
              </a:endParaRPr>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4995640" y="3944847"/>
            <a:ext cx="5218865" cy="584200"/>
            <a:chOff x="5389708" y="4799347"/>
            <a:chExt cx="5218865" cy="584200"/>
          </a:xfrm>
        </p:grpSpPr>
        <p:sp>
          <p:nvSpPr>
            <p:cNvPr id="60"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lấy modulo</a:t>
              </a:r>
              <a:endParaRPr lang="zh-CN" altLang="en-US" sz="2400" b="1">
                <a:solidFill>
                  <a:schemeClr val="tx1">
                    <a:lumMod val="65000"/>
                    <a:lumOff val="35000"/>
                  </a:schemeClr>
                </a:solidFill>
                <a:latin typeface="Calibri" panose="020F0502020204030204" pitchFamily="34" charset="0"/>
              </a:endParaRPr>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239830"/>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88036" y="4600702"/>
            <a:ext cx="6714166" cy="565475"/>
            <a:chOff x="5392953" y="3695567"/>
            <a:chExt cx="6714166" cy="565475"/>
          </a:xfrm>
        </p:grpSpPr>
        <p:sp>
          <p:nvSpPr>
            <p:cNvPr id="29"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lũy thừa</a:t>
              </a:r>
              <a:endParaRPr lang="zh-CN" altLang="en-US" sz="2400" b="1">
                <a:solidFill>
                  <a:schemeClr val="tx1">
                    <a:lumMod val="65000"/>
                    <a:lumOff val="35000"/>
                  </a:schemeClr>
                </a:solidFill>
                <a:latin typeface="Calibri" panose="020F0502020204030204" pitchFamily="34" charset="0"/>
              </a:endParaRPr>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986234"/>
            <a:ext cx="5218865" cy="584200"/>
            <a:chOff x="5389708" y="4799347"/>
            <a:chExt cx="5218865" cy="584200"/>
          </a:xfrm>
        </p:grpSpPr>
        <p:sp>
          <p:nvSpPr>
            <p:cNvPr id="3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Giới thiệu về các trường hữu hạn</a:t>
              </a:r>
              <a:endParaRPr lang="zh-CN" altLang="en-US" b="1">
                <a:solidFill>
                  <a:schemeClr val="tx1">
                    <a:lumMod val="65000"/>
                    <a:lumOff val="35000"/>
                  </a:schemeClr>
                </a:solidFill>
                <a:latin typeface="Calibri" panose="020F0502020204030204" pitchFamily="34" charset="0"/>
              </a:endParaRPr>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42" name="Group 41"/>
          <p:cNvGrpSpPr/>
          <p:nvPr/>
        </p:nvGrpSpPr>
        <p:grpSpPr>
          <a:xfrm>
            <a:off x="3333409" y="5240495"/>
            <a:ext cx="5218865" cy="584200"/>
            <a:chOff x="5389708" y="4799347"/>
            <a:chExt cx="5218865" cy="584200"/>
          </a:xfrm>
        </p:grpSpPr>
        <p:sp>
          <p:nvSpPr>
            <p:cNvPr id="4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a:t>
              </a:r>
              <a:r>
                <a:rPr lang="en-US" altLang="zh-CN" sz="2400" b="1" smtClean="0">
                  <a:solidFill>
                    <a:schemeClr val="tx1">
                      <a:lumMod val="65000"/>
                      <a:lumOff val="35000"/>
                    </a:schemeClr>
                  </a:solidFill>
                  <a:latin typeface="Calibri" panose="020F0502020204030204" pitchFamily="34" charset="0"/>
                </a:rPr>
                <a:t>tính nghịch đảo</a:t>
              </a:r>
              <a:endParaRPr lang="zh-CN" altLang="en-US" sz="2400" b="1">
                <a:solidFill>
                  <a:schemeClr val="tx1">
                    <a:lumMod val="65000"/>
                    <a:lumOff val="35000"/>
                  </a:schemeClr>
                </a:solidFill>
                <a:latin typeface="Calibri" panose="020F0502020204030204" pitchFamily="34" charset="0"/>
              </a:endParaRPr>
            </a:p>
          </p:txBody>
        </p:sp>
        <p:grpSp>
          <p:nvGrpSpPr>
            <p:cNvPr id="46" name="Group 45"/>
            <p:cNvGrpSpPr/>
            <p:nvPr/>
          </p:nvGrpSpPr>
          <p:grpSpPr>
            <a:xfrm>
              <a:off x="5389708" y="4799347"/>
              <a:ext cx="584200" cy="584200"/>
              <a:chOff x="5389708" y="4729903"/>
              <a:chExt cx="584200" cy="584200"/>
            </a:xfrm>
          </p:grpSpPr>
          <p:sp>
            <p:nvSpPr>
              <p:cNvPr id="4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9"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2" name="Group 1"/>
          <p:cNvGrpSpPr/>
          <p:nvPr/>
        </p:nvGrpSpPr>
        <p:grpSpPr>
          <a:xfrm>
            <a:off x="2338076" y="5927044"/>
            <a:ext cx="8939524" cy="565475"/>
            <a:chOff x="2338076" y="5927044"/>
            <a:chExt cx="8939524" cy="565475"/>
          </a:xfrm>
        </p:grpSpPr>
        <p:sp>
          <p:nvSpPr>
            <p:cNvPr id="52" name="矩形 50"/>
            <p:cNvSpPr/>
            <p:nvPr/>
          </p:nvSpPr>
          <p:spPr>
            <a:xfrm>
              <a:off x="3105299" y="5956795"/>
              <a:ext cx="817230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Tính toán với modulo là số nguyên tố đặc biệt của NIST</a:t>
              </a:r>
              <a:endParaRPr lang="zh-CN" altLang="en-US" sz="2400" b="1">
                <a:solidFill>
                  <a:schemeClr val="tx1">
                    <a:lumMod val="65000"/>
                    <a:lumOff val="35000"/>
                  </a:schemeClr>
                </a:solidFill>
                <a:latin typeface="Calibri" panose="020F0502020204030204" pitchFamily="34" charset="0"/>
              </a:endParaRPr>
            </a:p>
          </p:txBody>
        </p:sp>
        <p:grpSp>
          <p:nvGrpSpPr>
            <p:cNvPr id="53" name="Group 52"/>
            <p:cNvGrpSpPr/>
            <p:nvPr/>
          </p:nvGrpSpPr>
          <p:grpSpPr>
            <a:xfrm>
              <a:off x="2338076" y="5927044"/>
              <a:ext cx="580955" cy="565475"/>
              <a:chOff x="5392953" y="3733685"/>
              <a:chExt cx="580955" cy="565475"/>
            </a:xfrm>
          </p:grpSpPr>
          <p:sp>
            <p:nvSpPr>
              <p:cNvPr id="54"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55"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2747433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2"/>
                                        </p:tgtEl>
                                        <p:attrNameLst>
                                          <p:attrName>style.opacity</p:attrName>
                                        </p:attrNameLst>
                                      </p:cBhvr>
                                      <p:to>
                                        <p:strVal val="0.5"/>
                                      </p:to>
                                    </p:set>
                                    <p:animEffect filter="image" prLst="opacity: 0.5">
                                      <p:cBhvr rctx="IE">
                                        <p:cTn id="7" dur="indefinite"/>
                                        <p:tgtEl>
                                          <p:spTgt spid="42"/>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par>
                                <p:cTn id="11" presetID="9" presetClass="emph" presetSubtype="0" nodeType="withEffect">
                                  <p:stCondLst>
                                    <p:cond delay="0"/>
                                  </p:stCondLst>
                                  <p:childTnLst>
                                    <p:set>
                                      <p:cBhvr rctx="PPT">
                                        <p:cTn id="12" dur="indefinite"/>
                                        <p:tgtEl>
                                          <p:spTgt spid="33"/>
                                        </p:tgtEl>
                                        <p:attrNameLst>
                                          <p:attrName>style.opacity</p:attrName>
                                        </p:attrNameLst>
                                      </p:cBhvr>
                                      <p:to>
                                        <p:strVal val="0.5"/>
                                      </p:to>
                                    </p:set>
                                    <p:animEffect filter="image" prLst="opacity: 0.5">
                                      <p:cBhvr rctx="IE">
                                        <p:cTn id="13" dur="indefinite"/>
                                        <p:tgtEl>
                                          <p:spTgt spid="33"/>
                                        </p:tgtEl>
                                      </p:cBhvr>
                                    </p:animEffect>
                                  </p:childTnLst>
                                </p:cTn>
                              </p:par>
                              <p:par>
                                <p:cTn id="14" presetID="9" presetClass="emph" presetSubtype="0" nodeType="withEffect">
                                  <p:stCondLst>
                                    <p:cond delay="0"/>
                                  </p:stCondLst>
                                  <p:childTnLst>
                                    <p:set>
                                      <p:cBhvr rctx="PPT">
                                        <p:cTn id="15" dur="indefinite"/>
                                        <p:tgtEl>
                                          <p:spTgt spid="11"/>
                                        </p:tgtEl>
                                        <p:attrNameLst>
                                          <p:attrName>style.opacity</p:attrName>
                                        </p:attrNameLst>
                                      </p:cBhvr>
                                      <p:to>
                                        <p:strVal val="0.5"/>
                                      </p:to>
                                    </p:set>
                                    <p:animEffect filter="image" prLst="opacity: 0.5">
                                      <p:cBhvr rctx="IE">
                                        <p:cTn id="16" dur="indefinite"/>
                                        <p:tgtEl>
                                          <p:spTgt spid="11"/>
                                        </p:tgtEl>
                                      </p:cBhvr>
                                    </p:animEffect>
                                  </p:childTnLst>
                                </p:cTn>
                              </p:par>
                              <p:par>
                                <p:cTn id="17" presetID="9" presetClass="emph" presetSubtype="0" nodeType="withEffect">
                                  <p:stCondLst>
                                    <p:cond delay="0"/>
                                  </p:stCondLst>
                                  <p:childTnLst>
                                    <p:set>
                                      <p:cBhvr rctx="PPT">
                                        <p:cTn id="18" dur="indefinite"/>
                                        <p:tgtEl>
                                          <p:spTgt spid="10"/>
                                        </p:tgtEl>
                                        <p:attrNameLst>
                                          <p:attrName>style.opacity</p:attrName>
                                        </p:attrNameLst>
                                      </p:cBhvr>
                                      <p:to>
                                        <p:strVal val="0.5"/>
                                      </p:to>
                                    </p:set>
                                    <p:animEffect filter="image" prLst="opacity: 0.5">
                                      <p:cBhvr rctx="IE">
                                        <p:cTn id="19" dur="indefinite"/>
                                        <p:tgtEl>
                                          <p:spTgt spid="10"/>
                                        </p:tgtEl>
                                      </p:cBhvr>
                                    </p:animEffect>
                                  </p:childTnLst>
                                </p:cTn>
                              </p:par>
                              <p:par>
                                <p:cTn id="20" presetID="9" presetClass="emph" presetSubtype="0" nodeType="withEffect">
                                  <p:stCondLst>
                                    <p:cond delay="0"/>
                                  </p:stCondLst>
                                  <p:childTnLst>
                                    <p:set>
                                      <p:cBhvr rctx="PPT">
                                        <p:cTn id="21" dur="indefinite"/>
                                        <p:tgtEl>
                                          <p:spTgt spid="9"/>
                                        </p:tgtEl>
                                        <p:attrNameLst>
                                          <p:attrName>style.opacity</p:attrName>
                                        </p:attrNameLst>
                                      </p:cBhvr>
                                      <p:to>
                                        <p:strVal val="0.5"/>
                                      </p:to>
                                    </p:set>
                                    <p:animEffect filter="image" prLst="opacity: 0.5">
                                      <p:cBhvr rctx="IE">
                                        <p:cTn id="22" dur="indefinite"/>
                                        <p:tgtEl>
                                          <p:spTgt spid="9"/>
                                        </p:tgtEl>
                                      </p:cBhvr>
                                    </p:animEffect>
                                  </p:childTnLst>
                                </p:cTn>
                              </p:par>
                              <p:par>
                                <p:cTn id="23" presetID="9" presetClass="emph" presetSubtype="0" nodeType="withEffect">
                                  <p:stCondLst>
                                    <p:cond delay="0"/>
                                  </p:stCondLst>
                                  <p:childTnLst>
                                    <p:set>
                                      <p:cBhvr rctx="PPT">
                                        <p:cTn id="24" dur="indefinite"/>
                                        <p:tgtEl>
                                          <p:spTgt spid="8"/>
                                        </p:tgtEl>
                                        <p:attrNameLst>
                                          <p:attrName>style.opacity</p:attrName>
                                        </p:attrNameLst>
                                      </p:cBhvr>
                                      <p:to>
                                        <p:strVal val="0.5"/>
                                      </p:to>
                                    </p:set>
                                    <p:animEffect filter="image" prLst="opacity: 0.5">
                                      <p:cBhvr rctx="IE">
                                        <p:cTn id="25"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192124" y="886689"/>
                <a:ext cx="12052092" cy="5551056"/>
              </a:xfrm>
            </p:spPr>
            <p:txBody>
              <a:bodyPr/>
              <a:lstStyle/>
              <a:p>
                <a:r>
                  <a:rPr lang="en-US" sz="3000" smtClean="0">
                    <a:solidFill>
                      <a:schemeClr val="tx1"/>
                    </a:solidFill>
                  </a:rPr>
                  <a:t>Lấy R &gt; p với gcd(R, p) = 1. Tính zR</a:t>
                </a:r>
                <a:r>
                  <a:rPr lang="en-US" sz="3000" baseline="30000" smtClean="0">
                    <a:solidFill>
                      <a:schemeClr val="tx1"/>
                    </a:solidFill>
                  </a:rPr>
                  <a:t>-1</a:t>
                </a:r>
                <a:r>
                  <a:rPr lang="en-US" sz="3000" smtClean="0">
                    <a:solidFill>
                      <a:schemeClr val="tx1"/>
                    </a:solidFill>
                  </a:rPr>
                  <a:t> mod p với z &lt; pR</a:t>
                </a:r>
              </a:p>
              <a:p>
                <a:r>
                  <a:rPr lang="en-US" sz="3000" smtClean="0">
                    <a:solidFill>
                      <a:schemeClr val="tx1"/>
                    </a:solidFill>
                  </a:rPr>
                  <a:t>Xét p là số lẻ, R = 2</a:t>
                </a:r>
                <a:r>
                  <a:rPr lang="en-US" sz="3000" baseline="30000" smtClean="0">
                    <a:solidFill>
                      <a:schemeClr val="tx1"/>
                    </a:solidFill>
                  </a:rPr>
                  <a:t>Wt</a:t>
                </a:r>
                <a:r>
                  <a:rPr lang="en-US" sz="3000" smtClean="0">
                    <a:solidFill>
                      <a:schemeClr val="tx1"/>
                    </a:solidFill>
                  </a:rPr>
                  <a:t>. Nếu p</a:t>
                </a:r>
                <a:r>
                  <a:rPr lang="en-US" sz="3000" baseline="30000" smtClean="0">
                    <a:solidFill>
                      <a:schemeClr val="tx1"/>
                    </a:solidFill>
                  </a:rPr>
                  <a:t>’ </a:t>
                </a:r>
                <a:r>
                  <a:rPr lang="en-US" sz="3000" smtClean="0">
                    <a:solidFill>
                      <a:schemeClr val="tx1"/>
                    </a:solidFill>
                  </a:rPr>
                  <a:t>= - p</a:t>
                </a:r>
                <a:r>
                  <a:rPr lang="en-US" sz="3000" baseline="30000" smtClean="0">
                    <a:solidFill>
                      <a:schemeClr val="tx1"/>
                    </a:solidFill>
                  </a:rPr>
                  <a:t>-1 </a:t>
                </a:r>
                <a:r>
                  <a:rPr lang="en-US" sz="3000" smtClean="0">
                    <a:solidFill>
                      <a:schemeClr val="tx1"/>
                    </a:solidFill>
                  </a:rPr>
                  <a:t>mod R thì c = </a:t>
                </a:r>
                <a:r>
                  <a:rPr lang="en-US" sz="3000">
                    <a:solidFill>
                      <a:schemeClr val="tx1"/>
                    </a:solidFill>
                  </a:rPr>
                  <a:t>zR</a:t>
                </a:r>
                <a:r>
                  <a:rPr lang="en-US" sz="3000" baseline="30000">
                    <a:solidFill>
                      <a:schemeClr val="tx1"/>
                    </a:solidFill>
                  </a:rPr>
                  <a:t>-1</a:t>
                </a:r>
                <a:r>
                  <a:rPr lang="en-US" sz="3000">
                    <a:solidFill>
                      <a:schemeClr val="tx1"/>
                    </a:solidFill>
                  </a:rPr>
                  <a:t> mod p </a:t>
                </a:r>
                <a:r>
                  <a:rPr lang="en-US" sz="3000" smtClean="0">
                    <a:solidFill>
                      <a:schemeClr val="tx1"/>
                    </a:solidFill>
                  </a:rPr>
                  <a:t>có thể gồm: </a:t>
                </a:r>
              </a:p>
              <a:p>
                <a:pPr lvl="1"/>
                <a14:m>
                  <m:oMath xmlns:m="http://schemas.openxmlformats.org/officeDocument/2006/math">
                    <m:r>
                      <a:rPr lang="en-US" sz="2600" b="0" i="1" smtClean="0">
                        <a:solidFill>
                          <a:schemeClr val="tx1"/>
                        </a:solidFill>
                        <a:latin typeface="Cambria Math" panose="02040503050406030204" pitchFamily="18" charset="0"/>
                      </a:rPr>
                      <m:t>𝑐</m:t>
                    </m:r>
                    <m:r>
                      <a:rPr lang="en-US" sz="2600" i="1" smtClean="0">
                        <a:solidFill>
                          <a:schemeClr val="tx1"/>
                        </a:solidFill>
                        <a:latin typeface="Cambria Math" panose="02040503050406030204" pitchFamily="18" charset="0"/>
                      </a:rPr>
                      <m:t> </m:t>
                    </m:r>
                    <m:r>
                      <a:rPr lang="en-US" sz="2600" i="1" smtClean="0">
                        <a:solidFill>
                          <a:schemeClr val="tx1"/>
                        </a:solidFill>
                        <a:latin typeface="Cambria Math" panose="02040503050406030204" pitchFamily="18" charset="0"/>
                        <a:sym typeface="Symbol" panose="05050102010706020507" pitchFamily="18" charset="2"/>
                      </a:rPr>
                      <m:t> (</m:t>
                    </m:r>
                    <m:r>
                      <a:rPr lang="en-US" sz="2600" i="1" smtClean="0">
                        <a:solidFill>
                          <a:schemeClr val="tx1"/>
                        </a:solidFill>
                        <a:latin typeface="Cambria Math" panose="02040503050406030204" pitchFamily="18" charset="0"/>
                        <a:sym typeface="Symbol" panose="05050102010706020507" pitchFamily="18" charset="2"/>
                      </a:rPr>
                      <m:t>𝑧</m:t>
                    </m:r>
                    <m:r>
                      <a:rPr lang="en-US" sz="2600" i="1" smtClean="0">
                        <a:solidFill>
                          <a:schemeClr val="tx1"/>
                        </a:solidFill>
                        <a:latin typeface="Cambria Math" panose="02040503050406030204" pitchFamily="18" charset="0"/>
                        <a:sym typeface="Symbol" panose="05050102010706020507" pitchFamily="18" charset="2"/>
                      </a:rPr>
                      <m:t> + (</m:t>
                    </m:r>
                    <m:r>
                      <a:rPr lang="en-US" sz="2600" b="0" i="1" smtClean="0">
                        <a:solidFill>
                          <a:schemeClr val="tx1"/>
                        </a:solidFill>
                        <a:latin typeface="Cambria Math" panose="02040503050406030204" pitchFamily="18" charset="0"/>
                        <a:sym typeface="Symbol" panose="05050102010706020507" pitchFamily="18" charset="2"/>
                      </a:rPr>
                      <m:t>𝑧</m:t>
                    </m:r>
                    <m:sSup>
                      <m:sSupPr>
                        <m:ctrlPr>
                          <a:rPr lang="en-US" sz="2600" b="0" i="1" smtClean="0">
                            <a:solidFill>
                              <a:schemeClr val="tx1"/>
                            </a:solidFill>
                            <a:latin typeface="Cambria Math" panose="02040503050406030204" pitchFamily="18" charset="0"/>
                            <a:sym typeface="Symbol" panose="05050102010706020507" pitchFamily="18" charset="2"/>
                          </a:rPr>
                        </m:ctrlPr>
                      </m:sSupPr>
                      <m:e>
                        <m:r>
                          <a:rPr lang="en-US" sz="2600" b="0" i="1" smtClean="0">
                            <a:solidFill>
                              <a:schemeClr val="tx1"/>
                            </a:solidFill>
                            <a:latin typeface="Cambria Math" panose="02040503050406030204" pitchFamily="18" charset="0"/>
                            <a:sym typeface="Symbol" panose="05050102010706020507" pitchFamily="18" charset="2"/>
                          </a:rPr>
                          <m:t>𝑝</m:t>
                        </m:r>
                      </m:e>
                      <m:sup>
                        <m:r>
                          <a:rPr lang="en-US" sz="2600" b="0" i="1" smtClean="0">
                            <a:solidFill>
                              <a:schemeClr val="tx1"/>
                            </a:solidFill>
                            <a:latin typeface="Cambria Math" panose="02040503050406030204" pitchFamily="18" charset="0"/>
                            <a:sym typeface="Symbol" panose="05050102010706020507" pitchFamily="18" charset="2"/>
                          </a:rPr>
                          <m:t>′</m:t>
                        </m:r>
                      </m:sup>
                    </m:sSup>
                    <m:r>
                      <a:rPr lang="en-US" sz="2600" i="1" smtClean="0">
                        <a:solidFill>
                          <a:schemeClr val="tx1"/>
                        </a:solidFill>
                        <a:latin typeface="Cambria Math" panose="02040503050406030204" pitchFamily="18" charset="0"/>
                        <a:sym typeface="Symbol" panose="05050102010706020507" pitchFamily="18" charset="2"/>
                      </a:rPr>
                      <m:t>𝑚𝑜𝑑</m:t>
                    </m:r>
                    <m:r>
                      <a:rPr lang="en-US" sz="2600" i="1" smtClean="0">
                        <a:solidFill>
                          <a:schemeClr val="tx1"/>
                        </a:solidFill>
                        <a:latin typeface="Cambria Math" panose="02040503050406030204" pitchFamily="18" charset="0"/>
                        <a:sym typeface="Symbol" panose="05050102010706020507" pitchFamily="18" charset="2"/>
                      </a:rPr>
                      <m:t> </m:t>
                    </m:r>
                    <m:r>
                      <a:rPr lang="en-US" sz="2600" i="1" smtClean="0">
                        <a:solidFill>
                          <a:schemeClr val="tx1"/>
                        </a:solidFill>
                        <a:latin typeface="Cambria Math" panose="02040503050406030204" pitchFamily="18" charset="0"/>
                        <a:sym typeface="Symbol" panose="05050102010706020507" pitchFamily="18" charset="2"/>
                      </a:rPr>
                      <m:t>𝑅</m:t>
                    </m:r>
                    <m:r>
                      <a:rPr lang="en-US" sz="2600" i="1" smtClean="0">
                        <a:solidFill>
                          <a:schemeClr val="tx1"/>
                        </a:solidFill>
                        <a:latin typeface="Cambria Math" panose="02040503050406030204" pitchFamily="18" charset="0"/>
                        <a:sym typeface="Symbol" panose="05050102010706020507" pitchFamily="18" charset="2"/>
                      </a:rPr>
                      <m:t>)</m:t>
                    </m:r>
                    <m:r>
                      <a:rPr lang="en-US" sz="2600" i="1" smtClean="0">
                        <a:solidFill>
                          <a:schemeClr val="tx1"/>
                        </a:solidFill>
                        <a:latin typeface="Cambria Math" panose="02040503050406030204" pitchFamily="18" charset="0"/>
                        <a:sym typeface="Symbol" panose="05050102010706020507" pitchFamily="18" charset="2"/>
                      </a:rPr>
                      <m:t>𝑝</m:t>
                    </m:r>
                    <m:r>
                      <a:rPr lang="en-US" sz="2600" i="1" smtClean="0">
                        <a:solidFill>
                          <a:schemeClr val="tx1"/>
                        </a:solidFill>
                        <a:latin typeface="Cambria Math" panose="02040503050406030204" pitchFamily="18" charset="0"/>
                        <a:sym typeface="Symbol" panose="05050102010706020507" pitchFamily="18" charset="2"/>
                      </a:rPr>
                      <m:t>)/</m:t>
                    </m:r>
                    <m:r>
                      <a:rPr lang="en-US" sz="2600" i="1" smtClean="0">
                        <a:solidFill>
                          <a:schemeClr val="tx1"/>
                        </a:solidFill>
                        <a:latin typeface="Cambria Math" panose="02040503050406030204" pitchFamily="18" charset="0"/>
                        <a:sym typeface="Symbol" panose="05050102010706020507" pitchFamily="18" charset="2"/>
                      </a:rPr>
                      <m:t>𝑅</m:t>
                    </m:r>
                  </m:oMath>
                </a14:m>
                <a:endParaRPr lang="en-US" sz="2600" smtClean="0">
                  <a:solidFill>
                    <a:schemeClr val="tx1"/>
                  </a:solidFill>
                </a:endParaRPr>
              </a:p>
              <a:p>
                <a:pPr lvl="1"/>
                <a:r>
                  <a:rPr lang="en-US" sz="2600" smtClean="0">
                    <a:solidFill>
                      <a:schemeClr val="tx1"/>
                    </a:solidFill>
                  </a:rPr>
                  <a:t>Nếu c </a:t>
                </a:r>
                <a:r>
                  <a:rPr lang="en-US" sz="2600" smtClean="0">
                    <a:solidFill>
                      <a:schemeClr val="tx1"/>
                    </a:solidFill>
                    <a:sym typeface="Symbol" panose="05050102010706020507" pitchFamily="18" charset="2"/>
                  </a:rPr>
                  <a:t> p thì </a:t>
                </a:r>
                <a14:m>
                  <m:oMath xmlns:m="http://schemas.openxmlformats.org/officeDocument/2006/math">
                    <m:r>
                      <a:rPr lang="en-US" sz="2600" i="1" smtClean="0">
                        <a:solidFill>
                          <a:schemeClr val="tx1"/>
                        </a:solidFill>
                        <a:latin typeface="Cambria Math" panose="02040503050406030204" pitchFamily="18" charset="0"/>
                      </a:rPr>
                      <m:t>𝑐</m:t>
                    </m:r>
                    <m:r>
                      <a:rPr lang="en-US" sz="2600" i="1" smtClean="0">
                        <a:solidFill>
                          <a:schemeClr val="tx1"/>
                        </a:solidFill>
                        <a:latin typeface="Cambria Math" panose="02040503050406030204" pitchFamily="18" charset="0"/>
                      </a:rPr>
                      <m:t>  </m:t>
                    </m:r>
                    <m:r>
                      <a:rPr lang="en-US" sz="2600" i="1" smtClean="0">
                        <a:solidFill>
                          <a:schemeClr val="tx1"/>
                        </a:solidFill>
                        <a:latin typeface="Cambria Math" panose="02040503050406030204" pitchFamily="18" charset="0"/>
                      </a:rPr>
                      <m:t>𝑐</m:t>
                    </m:r>
                    <m:r>
                      <a:rPr lang="en-US" sz="2600" i="1" smtClean="0">
                        <a:solidFill>
                          <a:schemeClr val="tx1"/>
                        </a:solidFill>
                        <a:latin typeface="Cambria Math" panose="02040503050406030204" pitchFamily="18" charset="0"/>
                      </a:rPr>
                      <m:t> – </m:t>
                    </m:r>
                    <m:r>
                      <a:rPr lang="en-US" sz="2600" i="1" smtClean="0">
                        <a:solidFill>
                          <a:schemeClr val="tx1"/>
                        </a:solidFill>
                        <a:latin typeface="Cambria Math" panose="02040503050406030204" pitchFamily="18" charset="0"/>
                      </a:rPr>
                      <m:t>𝑝</m:t>
                    </m:r>
                    <m:r>
                      <a:rPr lang="en-US" sz="2600" i="1" smtClean="0">
                        <a:solidFill>
                          <a:schemeClr val="tx1"/>
                        </a:solidFill>
                        <a:latin typeface="Cambria Math" panose="02040503050406030204" pitchFamily="18" charset="0"/>
                      </a:rPr>
                      <m:t> </m:t>
                    </m:r>
                  </m:oMath>
                </a14:m>
                <a:endParaRPr lang="en-US" sz="2600" smtClean="0">
                  <a:solidFill>
                    <a:schemeClr val="tx1"/>
                  </a:solidFill>
                </a:endParaRPr>
              </a:p>
              <a:p>
                <a:r>
                  <a:rPr lang="en-US" sz="3000" smtClean="0">
                    <a:solidFill>
                      <a:schemeClr val="tx1"/>
                    </a:solidFill>
                  </a:rPr>
                  <a:t>Với t(t + 1) phép nhân chính xác đơn</a:t>
                </a:r>
              </a:p>
              <a:p>
                <a:r>
                  <a:rPr lang="en-US" sz="3000" smtClean="0">
                    <a:solidFill>
                      <a:schemeClr val="tx1"/>
                    </a:solidFill>
                  </a:rPr>
                  <a:t>Cho x </a:t>
                </a:r>
                <a:r>
                  <a:rPr lang="en-US" sz="3000" smtClean="0">
                    <a:solidFill>
                      <a:schemeClr val="tx1"/>
                    </a:solidFill>
                    <a:sym typeface="Symbol" panose="05050102010706020507" pitchFamily="18" charset="2"/>
                  </a:rPr>
                  <a:t>[0, p), </a:t>
                </a:r>
                <a14:m>
                  <m:oMath xmlns:m="http://schemas.openxmlformats.org/officeDocument/2006/math">
                    <m:acc>
                      <m:accPr>
                        <m:chr m:val="̃"/>
                        <m:ctrlPr>
                          <a:rPr lang="en-US" sz="3000" i="1">
                            <a:solidFill>
                              <a:schemeClr val="tx1"/>
                            </a:solidFill>
                            <a:latin typeface="Cambria Math" panose="02040503050406030204" pitchFamily="18" charset="0"/>
                            <a:ea typeface="Cambria Math" panose="02040503050406030204" pitchFamily="18" charset="0"/>
                          </a:rPr>
                        </m:ctrlPr>
                      </m:accPr>
                      <m:e>
                        <m:r>
                          <a:rPr lang="en-US" sz="3000" i="1">
                            <a:solidFill>
                              <a:schemeClr val="tx1"/>
                            </a:solidFill>
                            <a:latin typeface="Cambria Math" panose="02040503050406030204" pitchFamily="18" charset="0"/>
                            <a:ea typeface="Cambria Math" panose="02040503050406030204" pitchFamily="18" charset="0"/>
                          </a:rPr>
                          <m:t>𝑥</m:t>
                        </m:r>
                      </m:e>
                    </m:acc>
                    <m:r>
                      <a:rPr lang="en-US" sz="3000" i="1">
                        <a:solidFill>
                          <a:schemeClr val="tx1"/>
                        </a:solidFill>
                        <a:latin typeface="Cambria Math" panose="02040503050406030204" pitchFamily="18" charset="0"/>
                        <a:ea typeface="Cambria Math" panose="02040503050406030204" pitchFamily="18" charset="0"/>
                      </a:rPr>
                      <m:t>←</m:t>
                    </m:r>
                    <m:r>
                      <a:rPr lang="en-US" sz="3000" i="1">
                        <a:solidFill>
                          <a:schemeClr val="tx1"/>
                        </a:solidFill>
                        <a:latin typeface="Cambria Math" panose="02040503050406030204" pitchFamily="18" charset="0"/>
                        <a:ea typeface="Cambria Math" panose="02040503050406030204" pitchFamily="18" charset="0"/>
                      </a:rPr>
                      <m:t>𝑥𝑅</m:t>
                    </m:r>
                    <m:r>
                      <a:rPr lang="en-US" sz="3000" i="1">
                        <a:solidFill>
                          <a:schemeClr val="tx1"/>
                        </a:solidFill>
                        <a:latin typeface="Cambria Math" panose="02040503050406030204" pitchFamily="18" charset="0"/>
                        <a:ea typeface="Cambria Math" panose="02040503050406030204" pitchFamily="18" charset="0"/>
                      </a:rPr>
                      <m:t> </m:t>
                    </m:r>
                    <m:r>
                      <a:rPr lang="en-US" sz="3000" i="1">
                        <a:solidFill>
                          <a:schemeClr val="tx1"/>
                        </a:solidFill>
                        <a:latin typeface="Cambria Math" panose="02040503050406030204" pitchFamily="18" charset="0"/>
                        <a:ea typeface="Cambria Math" panose="02040503050406030204" pitchFamily="18" charset="0"/>
                      </a:rPr>
                      <m:t>𝑚𝑜𝑑</m:t>
                    </m:r>
                    <m:r>
                      <a:rPr lang="en-US" sz="3000" i="1">
                        <a:solidFill>
                          <a:schemeClr val="tx1"/>
                        </a:solidFill>
                        <a:latin typeface="Cambria Math" panose="02040503050406030204" pitchFamily="18" charset="0"/>
                        <a:ea typeface="Cambria Math" panose="02040503050406030204" pitchFamily="18" charset="0"/>
                      </a:rPr>
                      <m:t> </m:t>
                    </m:r>
                    <m:r>
                      <a:rPr lang="en-US" sz="3000" i="1">
                        <a:solidFill>
                          <a:schemeClr val="tx1"/>
                        </a:solidFill>
                        <a:latin typeface="Cambria Math" panose="02040503050406030204" pitchFamily="18" charset="0"/>
                        <a:ea typeface="Cambria Math" panose="02040503050406030204" pitchFamily="18" charset="0"/>
                      </a:rPr>
                      <m:t>𝑝</m:t>
                    </m:r>
                  </m:oMath>
                </a14:m>
                <a:r>
                  <a:rPr lang="en-US" sz="3000" smtClean="0">
                    <a:solidFill>
                      <a:schemeClr val="tx1"/>
                    </a:solidFill>
                  </a:rPr>
                  <a:t>. Chú ý: </a:t>
                </a:r>
                <a14:m>
                  <m:oMath xmlns:m="http://schemas.openxmlformats.org/officeDocument/2006/math">
                    <m:d>
                      <m:dPr>
                        <m:ctrlPr>
                          <a:rPr lang="en-US" sz="3000" b="0" i="1" smtClean="0">
                            <a:solidFill>
                              <a:schemeClr val="tx1"/>
                            </a:solidFill>
                            <a:latin typeface="Cambria Math" panose="02040503050406030204" pitchFamily="18" charset="0"/>
                            <a:ea typeface="Cambria Math" panose="02040503050406030204" pitchFamily="18" charset="0"/>
                          </a:rPr>
                        </m:ctrlPr>
                      </m:dPr>
                      <m:e>
                        <m:acc>
                          <m:accPr>
                            <m:chr m:val="̃"/>
                            <m:ctrlPr>
                              <a:rPr lang="en-US" sz="3000" i="1">
                                <a:solidFill>
                                  <a:schemeClr val="tx1"/>
                                </a:solidFill>
                                <a:latin typeface="Cambria Math" panose="02040503050406030204" pitchFamily="18" charset="0"/>
                                <a:ea typeface="Cambria Math" panose="02040503050406030204" pitchFamily="18" charset="0"/>
                              </a:rPr>
                            </m:ctrlPr>
                          </m:accPr>
                          <m:e>
                            <m:r>
                              <a:rPr lang="en-US" sz="3000" i="1">
                                <a:solidFill>
                                  <a:schemeClr val="tx1"/>
                                </a:solidFill>
                                <a:latin typeface="Cambria Math" panose="02040503050406030204" pitchFamily="18" charset="0"/>
                                <a:ea typeface="Cambria Math" panose="02040503050406030204" pitchFamily="18" charset="0"/>
                              </a:rPr>
                              <m:t>𝑥</m:t>
                            </m:r>
                          </m:e>
                        </m:acc>
                        <m:acc>
                          <m:accPr>
                            <m:chr m:val="̃"/>
                            <m:ctrlPr>
                              <a:rPr lang="en-US" sz="3000" i="1">
                                <a:solidFill>
                                  <a:schemeClr val="tx1"/>
                                </a:solidFill>
                                <a:latin typeface="Cambria Math" panose="02040503050406030204" pitchFamily="18" charset="0"/>
                                <a:ea typeface="Cambria Math" panose="02040503050406030204" pitchFamily="18" charset="0"/>
                              </a:rPr>
                            </m:ctrlPr>
                          </m:accPr>
                          <m:e>
                            <m:r>
                              <a:rPr lang="en-US" sz="3000" b="0" i="1" smtClean="0">
                                <a:solidFill>
                                  <a:schemeClr val="tx1"/>
                                </a:solidFill>
                                <a:latin typeface="Cambria Math" panose="02040503050406030204" pitchFamily="18" charset="0"/>
                                <a:ea typeface="Cambria Math" panose="02040503050406030204" pitchFamily="18" charset="0"/>
                              </a:rPr>
                              <m:t>𝑦</m:t>
                            </m:r>
                          </m:e>
                        </m:acc>
                      </m:e>
                    </m:d>
                    <m:sSup>
                      <m:sSupPr>
                        <m:ctrlPr>
                          <a:rPr lang="en-US" sz="3000" b="0" i="1" smtClean="0">
                            <a:solidFill>
                              <a:schemeClr val="tx1"/>
                            </a:solidFill>
                            <a:latin typeface="Cambria Math" panose="02040503050406030204" pitchFamily="18" charset="0"/>
                            <a:ea typeface="Cambria Math" panose="02040503050406030204" pitchFamily="18" charset="0"/>
                          </a:rPr>
                        </m:ctrlPr>
                      </m:sSupPr>
                      <m:e>
                        <m:r>
                          <a:rPr lang="en-US" sz="3000" b="0" i="1" smtClean="0">
                            <a:solidFill>
                              <a:schemeClr val="tx1"/>
                            </a:solidFill>
                            <a:latin typeface="Cambria Math" panose="02040503050406030204" pitchFamily="18" charset="0"/>
                            <a:ea typeface="Cambria Math" panose="02040503050406030204" pitchFamily="18" charset="0"/>
                          </a:rPr>
                          <m:t>𝑅</m:t>
                        </m:r>
                      </m:e>
                      <m:sup>
                        <m:r>
                          <a:rPr lang="en-US" sz="3000" b="0" i="1" smtClean="0">
                            <a:solidFill>
                              <a:schemeClr val="tx1"/>
                            </a:solidFill>
                            <a:latin typeface="Cambria Math" panose="02040503050406030204" pitchFamily="18" charset="0"/>
                            <a:ea typeface="Cambria Math" panose="02040503050406030204" pitchFamily="18" charset="0"/>
                          </a:rPr>
                          <m:t>−1</m:t>
                        </m:r>
                      </m:sup>
                    </m:sSup>
                    <m:r>
                      <a:rPr lang="en-US" sz="3000" b="0" i="1" smtClean="0">
                        <a:solidFill>
                          <a:schemeClr val="tx1"/>
                        </a:solidFill>
                        <a:latin typeface="Cambria Math" panose="02040503050406030204" pitchFamily="18" charset="0"/>
                        <a:ea typeface="Cambria Math" panose="02040503050406030204" pitchFamily="18" charset="0"/>
                      </a:rPr>
                      <m:t>𝑚𝑜𝑑</m:t>
                    </m:r>
                    <m:r>
                      <a:rPr lang="en-US" sz="3000" b="0" i="1" smtClean="0">
                        <a:solidFill>
                          <a:schemeClr val="tx1"/>
                        </a:solidFill>
                        <a:latin typeface="Cambria Math" panose="02040503050406030204" pitchFamily="18" charset="0"/>
                        <a:ea typeface="Cambria Math" panose="02040503050406030204" pitchFamily="18" charset="0"/>
                      </a:rPr>
                      <m:t> </m:t>
                    </m:r>
                    <m:r>
                      <a:rPr lang="en-US" sz="3000" b="0" i="1" smtClean="0">
                        <a:solidFill>
                          <a:schemeClr val="tx1"/>
                        </a:solidFill>
                        <a:latin typeface="Cambria Math" panose="02040503050406030204" pitchFamily="18" charset="0"/>
                        <a:ea typeface="Cambria Math" panose="02040503050406030204" pitchFamily="18" charset="0"/>
                      </a:rPr>
                      <m:t>𝑝</m:t>
                    </m:r>
                    <m:r>
                      <a:rPr lang="en-US" sz="3000" b="0" i="1" smtClean="0">
                        <a:solidFill>
                          <a:schemeClr val="tx1"/>
                        </a:solidFill>
                        <a:latin typeface="Cambria Math" panose="02040503050406030204" pitchFamily="18" charset="0"/>
                        <a:ea typeface="Cambria Math" panose="02040503050406030204" pitchFamily="18" charset="0"/>
                      </a:rPr>
                      <m:t>=</m:t>
                    </m:r>
                    <m:d>
                      <m:dPr>
                        <m:ctrlPr>
                          <a:rPr lang="en-US" sz="3000" b="0" i="1" smtClean="0">
                            <a:solidFill>
                              <a:schemeClr val="tx1"/>
                            </a:solidFill>
                            <a:latin typeface="Cambria Math" panose="02040503050406030204" pitchFamily="18" charset="0"/>
                            <a:ea typeface="Cambria Math" panose="02040503050406030204" pitchFamily="18" charset="0"/>
                          </a:rPr>
                        </m:ctrlPr>
                      </m:dPr>
                      <m:e>
                        <m:r>
                          <a:rPr lang="en-US" sz="3000" b="0" i="1" smtClean="0">
                            <a:solidFill>
                              <a:schemeClr val="tx1"/>
                            </a:solidFill>
                            <a:latin typeface="Cambria Math" panose="02040503050406030204" pitchFamily="18" charset="0"/>
                            <a:ea typeface="Cambria Math" panose="02040503050406030204" pitchFamily="18" charset="0"/>
                          </a:rPr>
                          <m:t>𝑥𝑦</m:t>
                        </m:r>
                      </m:e>
                    </m:d>
                    <m:r>
                      <a:rPr lang="en-US" sz="3000" b="0" i="1" smtClean="0">
                        <a:solidFill>
                          <a:schemeClr val="tx1"/>
                        </a:solidFill>
                        <a:latin typeface="Cambria Math" panose="02040503050406030204" pitchFamily="18" charset="0"/>
                        <a:ea typeface="Cambria Math" panose="02040503050406030204" pitchFamily="18" charset="0"/>
                      </a:rPr>
                      <m:t>𝑅𝑚𝑜𝑑</m:t>
                    </m:r>
                    <m:r>
                      <a:rPr lang="en-US" sz="3000" b="0" i="1" smtClean="0">
                        <a:solidFill>
                          <a:schemeClr val="tx1"/>
                        </a:solidFill>
                        <a:latin typeface="Cambria Math" panose="02040503050406030204" pitchFamily="18" charset="0"/>
                        <a:ea typeface="Cambria Math" panose="02040503050406030204" pitchFamily="18" charset="0"/>
                      </a:rPr>
                      <m:t> </m:t>
                    </m:r>
                    <m:r>
                      <a:rPr lang="en-US" sz="3000" b="0" i="1" smtClean="0">
                        <a:solidFill>
                          <a:schemeClr val="tx1"/>
                        </a:solidFill>
                        <a:latin typeface="Cambria Math" panose="02040503050406030204" pitchFamily="18" charset="0"/>
                        <a:ea typeface="Cambria Math" panose="02040503050406030204" pitchFamily="18" charset="0"/>
                      </a:rPr>
                      <m:t>𝑝</m:t>
                    </m:r>
                  </m:oMath>
                </a14:m>
                <a:endParaRPr lang="en-US" sz="3000" smtClean="0">
                  <a:solidFill>
                    <a:schemeClr val="tx1"/>
                  </a:solidFill>
                </a:endParaRPr>
              </a:p>
              <a:p>
                <a:r>
                  <a:rPr lang="en-US" sz="3000">
                    <a:solidFill>
                      <a:schemeClr val="tx1"/>
                    </a:solidFill>
                  </a:rPr>
                  <a:t>Ta định nghĩa tích của </a:t>
                </a:r>
                <a14:m>
                  <m:oMath xmlns:m="http://schemas.openxmlformats.org/officeDocument/2006/math">
                    <m:acc>
                      <m:accPr>
                        <m:chr m:val="̃"/>
                        <m:ctrlPr>
                          <a:rPr lang="en-US" sz="3000" i="1">
                            <a:solidFill>
                              <a:schemeClr val="tx1"/>
                            </a:solidFill>
                            <a:latin typeface="Cambria Math" panose="02040503050406030204" pitchFamily="18" charset="0"/>
                            <a:ea typeface="Cambria Math" panose="02040503050406030204" pitchFamily="18" charset="0"/>
                          </a:rPr>
                        </m:ctrlPr>
                      </m:accPr>
                      <m:e>
                        <m:r>
                          <a:rPr lang="en-US" sz="3000" i="1">
                            <a:solidFill>
                              <a:schemeClr val="tx1"/>
                            </a:solidFill>
                            <a:latin typeface="Cambria Math" panose="02040503050406030204" pitchFamily="18" charset="0"/>
                            <a:ea typeface="Cambria Math" panose="02040503050406030204" pitchFamily="18" charset="0"/>
                          </a:rPr>
                          <m:t>𝑥</m:t>
                        </m:r>
                      </m:e>
                    </m:acc>
                    <m:r>
                      <a:rPr lang="en-US" sz="3000" i="1">
                        <a:solidFill>
                          <a:schemeClr val="tx1"/>
                        </a:solidFill>
                        <a:latin typeface="Cambria Math" panose="02040503050406030204" pitchFamily="18" charset="0"/>
                        <a:ea typeface="Cambria Math" panose="02040503050406030204" pitchFamily="18" charset="0"/>
                      </a:rPr>
                      <m:t> </m:t>
                    </m:r>
                    <m:r>
                      <a:rPr lang="en-US" sz="3000" i="1">
                        <a:solidFill>
                          <a:schemeClr val="tx1"/>
                        </a:solidFill>
                        <a:latin typeface="Cambria Math" panose="02040503050406030204" pitchFamily="18" charset="0"/>
                        <a:ea typeface="Cambria Math" panose="02040503050406030204" pitchFamily="18" charset="0"/>
                      </a:rPr>
                      <m:t>𝑣</m:t>
                    </m:r>
                    <m:r>
                      <a:rPr lang="en-US" sz="3000" i="1">
                        <a:solidFill>
                          <a:schemeClr val="tx1"/>
                        </a:solidFill>
                        <a:latin typeface="Cambria Math" panose="02040503050406030204" pitchFamily="18" charset="0"/>
                        <a:ea typeface="Cambria Math" panose="02040503050406030204" pitchFamily="18" charset="0"/>
                      </a:rPr>
                      <m:t>à </m:t>
                    </m:r>
                    <m:acc>
                      <m:accPr>
                        <m:chr m:val="̃"/>
                        <m:ctrlPr>
                          <a:rPr lang="en-US" sz="3000" i="1">
                            <a:solidFill>
                              <a:schemeClr val="tx1"/>
                            </a:solidFill>
                            <a:latin typeface="Cambria Math" panose="02040503050406030204" pitchFamily="18" charset="0"/>
                            <a:ea typeface="Cambria Math" panose="02040503050406030204" pitchFamily="18" charset="0"/>
                          </a:rPr>
                        </m:ctrlPr>
                      </m:accPr>
                      <m:e>
                        <m:r>
                          <a:rPr lang="en-US" sz="3000" i="1">
                            <a:solidFill>
                              <a:schemeClr val="tx1"/>
                            </a:solidFill>
                            <a:latin typeface="Cambria Math" panose="02040503050406030204" pitchFamily="18" charset="0"/>
                            <a:ea typeface="Cambria Math" panose="02040503050406030204" pitchFamily="18" charset="0"/>
                          </a:rPr>
                          <m:t>𝑦</m:t>
                        </m:r>
                      </m:e>
                    </m:acc>
                  </m:oMath>
                </a14:m>
                <a:r>
                  <a:rPr lang="en-US" sz="3000">
                    <a:solidFill>
                      <a:schemeClr val="tx1"/>
                    </a:solidFill>
                  </a:rPr>
                  <a:t> : </a:t>
                </a:r>
              </a:p>
              <a:p>
                <a:pPr lvl="1"/>
                <a:r>
                  <a:rPr lang="en-US" sz="2600">
                    <a:solidFill>
                      <a:schemeClr val="tx1"/>
                    </a:solidFill>
                  </a:rPr>
                  <a:t>Mont(</a:t>
                </a:r>
                <a14:m>
                  <m:oMath xmlns:m="http://schemas.openxmlformats.org/officeDocument/2006/math">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𝑥</m:t>
                        </m:r>
                      </m:e>
                    </m:acc>
                    <m:r>
                      <a:rPr lang="en-US" i="1">
                        <a:solidFill>
                          <a:schemeClr val="tx1"/>
                        </a:solidFill>
                        <a:latin typeface="Cambria Math" panose="02040503050406030204" pitchFamily="18" charset="0"/>
                        <a:ea typeface="Cambria Math" panose="02040503050406030204" pitchFamily="18" charset="0"/>
                      </a:rPr>
                      <m:t>,</m:t>
                    </m:r>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𝑦</m:t>
                        </m:r>
                      </m:e>
                    </m:acc>
                    <m:r>
                      <a:rPr lang="en-US" i="1">
                        <a:solidFill>
                          <a:schemeClr val="tx1"/>
                        </a:solidFill>
                        <a:latin typeface="Cambria Math" panose="02040503050406030204" pitchFamily="18" charset="0"/>
                        <a:ea typeface="Cambria Math" panose="02040503050406030204" pitchFamily="18" charset="0"/>
                      </a:rPr>
                      <m:t>)=</m:t>
                    </m:r>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𝑥</m:t>
                        </m:r>
                      </m:e>
                    </m:acc>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𝑦</m:t>
                        </m:r>
                      </m:e>
                    </m:acc>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𝑅</m:t>
                        </m:r>
                      </m:e>
                      <m:sup>
                        <m:r>
                          <a:rPr lang="en-US" i="1">
                            <a:solidFill>
                              <a:schemeClr val="tx1"/>
                            </a:solidFill>
                            <a:latin typeface="Cambria Math" panose="02040503050406030204" pitchFamily="18" charset="0"/>
                            <a:ea typeface="Cambria Math" panose="02040503050406030204" pitchFamily="18" charset="0"/>
                          </a:rPr>
                          <m:t>−1</m:t>
                        </m:r>
                      </m:sup>
                    </m:sSup>
                    <m:r>
                      <a:rPr lang="en-US" i="1">
                        <a:solidFill>
                          <a:schemeClr val="tx1"/>
                        </a:solidFill>
                        <a:latin typeface="Cambria Math" panose="02040503050406030204" pitchFamily="18" charset="0"/>
                        <a:ea typeface="Cambria Math" panose="02040503050406030204" pitchFamily="18" charset="0"/>
                      </a:rPr>
                      <m:t>𝑚𝑜𝑑</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𝑝</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𝑥𝑦</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𝑅</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𝑚𝑜𝑑</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𝑝</m:t>
                    </m:r>
                  </m:oMath>
                </a14:m>
                <a:endParaRPr lang="en-US" sz="2600">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192124" y="886689"/>
                <a:ext cx="12052092" cy="5551056"/>
              </a:xfrm>
              <a:blipFill>
                <a:blip r:embed="rId3"/>
                <a:stretch>
                  <a:fillRect b="-285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zh-CN">
                <a:solidFill>
                  <a:schemeClr val="tx1"/>
                </a:solidFill>
              </a:rPr>
              <a:t>Phép lũy thừa</a:t>
            </a:r>
            <a:endParaRPr lang="en-US"/>
          </a:p>
        </p:txBody>
      </p:sp>
    </p:spTree>
    <p:extLst>
      <p:ext uri="{BB962C8B-B14F-4D97-AF65-F5344CB8AC3E}">
        <p14:creationId xmlns:p14="http://schemas.microsoft.com/office/powerpoint/2010/main" val="14007304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lũy thừa</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48135035"/>
                  </p:ext>
                </p:extLst>
              </p:nvPr>
            </p:nvGraphicFramePr>
            <p:xfrm>
              <a:off x="650929" y="1224605"/>
              <a:ext cx="10771324" cy="5022394"/>
            </p:xfrm>
            <a:graphic>
              <a:graphicData uri="http://schemas.openxmlformats.org/drawingml/2006/table">
                <a:tbl>
                  <a:tblPr firstRow="1" bandRow="1">
                    <a:tableStyleId>{5940675A-B579-460E-94D1-54222C63F5DA}</a:tableStyleId>
                  </a:tblPr>
                  <a:tblGrid>
                    <a:gridCol w="635430">
                      <a:extLst>
                        <a:ext uri="{9D8B030D-6E8A-4147-A177-3AD203B41FA5}">
                          <a16:colId xmlns="" xmlns:a16="http://schemas.microsoft.com/office/drawing/2014/main" val="3117776358"/>
                        </a:ext>
                      </a:extLst>
                    </a:gridCol>
                    <a:gridCol w="600802">
                      <a:extLst>
                        <a:ext uri="{9D8B030D-6E8A-4147-A177-3AD203B41FA5}">
                          <a16:colId xmlns="" xmlns:a16="http://schemas.microsoft.com/office/drawing/2014/main" val="2024215208"/>
                        </a:ext>
                      </a:extLst>
                    </a:gridCol>
                    <a:gridCol w="9535092">
                      <a:extLst>
                        <a:ext uri="{9D8B030D-6E8A-4147-A177-3AD203B41FA5}">
                          <a16:colId xmlns="" xmlns:a16="http://schemas.microsoft.com/office/drawing/2014/main" val="3798832093"/>
                        </a:ext>
                      </a:extLst>
                    </a:gridCol>
                  </a:tblGrid>
                  <a:tr h="832033">
                    <a:tc gridSpan="3">
                      <a:txBody>
                        <a:bodyPr/>
                        <a:lstStyle/>
                        <a:p>
                          <a:r>
                            <a:rPr lang="en-US" sz="2400" b="1" smtClean="0">
                              <a:latin typeface="Calibri" panose="020F0502020204030204" pitchFamily="34" charset="0"/>
                              <a:cs typeface="Calibri" panose="020F0502020204030204" pitchFamily="34" charset="0"/>
                            </a:rPr>
                            <a:t>Algorithm 7. </a:t>
                          </a:r>
                          <a:r>
                            <a:rPr lang="en-US" sz="2400" b="1" kern="1200" smtClean="0">
                              <a:solidFill>
                                <a:schemeClr val="tx1"/>
                              </a:solidFill>
                              <a:latin typeface="Calibri" panose="020F0502020204030204" pitchFamily="34" charset="0"/>
                              <a:ea typeface="+mn-ea"/>
                              <a:cs typeface="Calibri" panose="020F0502020204030204" pitchFamily="34" charset="0"/>
                            </a:rPr>
                            <a:t>Montgomery exponentiation (basic)</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871285392"/>
                      </a:ext>
                    </a:extLst>
                  </a:tr>
                  <a:tr h="911534">
                    <a:tc gridSpan="3">
                      <a:txBody>
                        <a:bodyPr/>
                        <a:lstStyle/>
                        <a:p>
                          <a:r>
                            <a:rPr lang="en-US" sz="2400" b="1" smtClean="0">
                              <a:latin typeface="Calibri" panose="020F0502020204030204" pitchFamily="34" charset="0"/>
                              <a:cs typeface="Calibri" panose="020F0502020204030204" pitchFamily="34" charset="0"/>
                            </a:rPr>
                            <a:t>Input: </a:t>
                          </a:r>
                          <a:r>
                            <a:rPr lang="en-US" sz="2400" baseline="0" smtClean="0">
                              <a:latin typeface="Calibri" panose="020F0502020204030204" pitchFamily="34" charset="0"/>
                              <a:cs typeface="Calibri" panose="020F0502020204030204" pitchFamily="34" charset="0"/>
                            </a:rPr>
                            <a:t>số nguyên lẻ p, </a:t>
                          </a:r>
                          <a14:m>
                            <m:oMath xmlns:m="http://schemas.openxmlformats.org/officeDocument/2006/math">
                              <m:r>
                                <a:rPr lang="en-US" sz="2400" b="0" i="1" baseline="0" smtClean="0">
                                  <a:latin typeface="Cambria Math" panose="02040503050406030204" pitchFamily="18" charset="0"/>
                                  <a:cs typeface="Calibri" panose="020F0502020204030204" pitchFamily="34" charset="0"/>
                                </a:rPr>
                                <m:t>𝑅</m:t>
                              </m:r>
                              <m:r>
                                <a:rPr lang="en-US" sz="2400" b="0" i="1" baseline="0" smtClean="0">
                                  <a:latin typeface="Cambria Math" panose="02040503050406030204" pitchFamily="18" charset="0"/>
                                  <a:cs typeface="Calibri" panose="020F0502020204030204" pitchFamily="34" charset="0"/>
                                </a:rPr>
                                <m:t>=</m:t>
                              </m:r>
                              <m:sSup>
                                <m:sSupPr>
                                  <m:ctrlPr>
                                    <a:rPr lang="en-US" sz="2400" b="0" i="1" baseline="0" smtClean="0">
                                      <a:latin typeface="Cambria Math" panose="02040503050406030204" pitchFamily="18" charset="0"/>
                                      <a:cs typeface="Calibri" panose="020F0502020204030204" pitchFamily="34" charset="0"/>
                                    </a:rPr>
                                  </m:ctrlPr>
                                </m:sSupPr>
                                <m:e>
                                  <m:r>
                                    <a:rPr lang="en-US" sz="2400" b="0" i="1" baseline="0" smtClean="0">
                                      <a:latin typeface="Cambria Math" panose="02040503050406030204" pitchFamily="18" charset="0"/>
                                      <a:cs typeface="Calibri" panose="020F0502020204030204" pitchFamily="34" charset="0"/>
                                    </a:rPr>
                                    <m:t>2</m:t>
                                  </m:r>
                                </m:e>
                                <m:sup>
                                  <m:r>
                                    <a:rPr lang="en-US" sz="2400" b="0" i="1" baseline="0" smtClean="0">
                                      <a:latin typeface="Cambria Math" panose="02040503050406030204" pitchFamily="18" charset="0"/>
                                      <a:cs typeface="Calibri" panose="020F0502020204030204" pitchFamily="34" charset="0"/>
                                    </a:rPr>
                                    <m:t>𝑊𝑡</m:t>
                                  </m:r>
                                </m:sup>
                              </m:sSup>
                            </m:oMath>
                          </a14:m>
                          <a:r>
                            <a:rPr lang="en-US" sz="2400" smtClean="0">
                              <a:latin typeface="Calibri" panose="020F0502020204030204" pitchFamily="34" charset="0"/>
                              <a:cs typeface="Calibri" panose="020F0502020204030204" pitchFamily="34" charset="0"/>
                            </a:rPr>
                            <a:t>, </a:t>
                          </a:r>
                          <a14:m>
                            <m:oMath xmlns:m="http://schemas.openxmlformats.org/officeDocument/2006/math">
                              <m:sSup>
                                <m:sSupPr>
                                  <m:ctrlPr>
                                    <a:rPr lang="en-US" sz="2400" i="1" smtClean="0">
                                      <a:latin typeface="Cambria Math" panose="02040503050406030204" pitchFamily="18" charset="0"/>
                                      <a:cs typeface="Calibri" panose="020F0502020204030204" pitchFamily="34" charset="0"/>
                                    </a:rPr>
                                  </m:ctrlPr>
                                </m:sSupPr>
                                <m:e>
                                  <m:r>
                                    <a:rPr lang="en-US" sz="2400" b="0" i="1" smtClean="0">
                                      <a:latin typeface="Cambria Math" panose="02040503050406030204" pitchFamily="18" charset="0"/>
                                      <a:cs typeface="Calibri" panose="020F0502020204030204" pitchFamily="34" charset="0"/>
                                    </a:rPr>
                                    <m:t>𝑝</m:t>
                                  </m:r>
                                </m:e>
                                <m:sup>
                                  <m:r>
                                    <a:rPr lang="en-US" sz="2400" b="0" i="1" smtClean="0">
                                      <a:latin typeface="Cambria Math" panose="02040503050406030204" pitchFamily="18" charset="0"/>
                                      <a:cs typeface="Calibri" panose="020F0502020204030204" pitchFamily="34" charset="0"/>
                                    </a:rPr>
                                    <m:t>′</m:t>
                                  </m:r>
                                </m:sup>
                              </m:sSup>
                              <m:r>
                                <a:rPr lang="en-US" sz="2400" b="0" i="1" smtClean="0">
                                  <a:latin typeface="Cambria Math" panose="02040503050406030204" pitchFamily="18" charset="0"/>
                                  <a:cs typeface="Calibri" panose="020F0502020204030204" pitchFamily="34" charset="0"/>
                                </a:rPr>
                                <m:t>=−</m:t>
                              </m:r>
                              <m:sSup>
                                <m:sSupPr>
                                  <m:ctrlPr>
                                    <a:rPr lang="en-US" sz="2400" b="0" i="1" smtClean="0">
                                      <a:latin typeface="Cambria Math" panose="02040503050406030204" pitchFamily="18" charset="0"/>
                                      <a:cs typeface="Calibri" panose="020F0502020204030204" pitchFamily="34" charset="0"/>
                                    </a:rPr>
                                  </m:ctrlPr>
                                </m:sSupPr>
                                <m:e>
                                  <m:r>
                                    <a:rPr lang="en-US" sz="2400" b="0" i="1" smtClean="0">
                                      <a:latin typeface="Cambria Math" panose="02040503050406030204" pitchFamily="18" charset="0"/>
                                      <a:cs typeface="Calibri" panose="020F0502020204030204" pitchFamily="34" charset="0"/>
                                    </a:rPr>
                                    <m:t>𝑝</m:t>
                                  </m:r>
                                </m:e>
                                <m:sup>
                                  <m:r>
                                    <a:rPr lang="en-US" sz="2400" b="0" i="1" smtClean="0">
                                      <a:latin typeface="Cambria Math" panose="02040503050406030204" pitchFamily="18" charset="0"/>
                                      <a:cs typeface="Calibri" panose="020F0502020204030204" pitchFamily="34" charset="0"/>
                                    </a:rPr>
                                    <m:t>−1</m:t>
                                  </m:r>
                                </m:sup>
                              </m:sSup>
                              <m:r>
                                <a:rPr lang="en-US" sz="2400" b="0" i="1" smtClean="0">
                                  <a:latin typeface="Cambria Math" panose="02040503050406030204" pitchFamily="18" charset="0"/>
                                  <a:cs typeface="Calibri" panose="020F0502020204030204" pitchFamily="34" charset="0"/>
                                </a:rPr>
                                <m:t>𝑚𝑜𝑑𝑅</m:t>
                              </m:r>
                            </m:oMath>
                          </a14:m>
                          <a:r>
                            <a:rPr lang="en-US" sz="2400" smtClean="0">
                              <a:latin typeface="Calibri" panose="020F0502020204030204" pitchFamily="34" charset="0"/>
                              <a:cs typeface="Calibri" panose="020F0502020204030204" pitchFamily="34" charset="0"/>
                            </a:rPr>
                            <a:t>, </a:t>
                          </a:r>
                          <a14:m>
                            <m:oMath xmlns:m="http://schemas.openxmlformats.org/officeDocument/2006/math">
                              <m:r>
                                <a:rPr lang="en-US" sz="2400" b="0" i="1" smtClean="0">
                                  <a:latin typeface="Cambria Math" panose="02040503050406030204" pitchFamily="18" charset="0"/>
                                  <a:cs typeface="Calibri" panose="020F0502020204030204" pitchFamily="34" charset="0"/>
                                </a:rPr>
                                <m:t>𝑥</m:t>
                              </m:r>
                              <m:r>
                                <a:rPr lang="en-US" sz="2400" b="0" i="1" smtClean="0">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ea typeface="Cambria Math" panose="02040503050406030204" pitchFamily="18" charset="0"/>
                                  <a:cs typeface="Calibri" panose="020F0502020204030204" pitchFamily="34" charset="0"/>
                                </a:rPr>
                                <m:t>𝜖</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d>
                                <m:dPr>
                                  <m:begChr m:val="["/>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ea typeface="Cambria Math" panose="02040503050406030204" pitchFamily="18" charset="0"/>
                                      <a:cs typeface="Calibri" panose="020F0502020204030204" pitchFamily="34" charset="0"/>
                                    </a:rPr>
                                    <m:t>0, </m:t>
                                  </m:r>
                                  <m:r>
                                    <a:rPr lang="en-US" sz="2400" b="0" i="1" smtClean="0">
                                      <a:latin typeface="Cambria Math" panose="02040503050406030204" pitchFamily="18" charset="0"/>
                                      <a:ea typeface="Cambria Math" panose="02040503050406030204" pitchFamily="18" charset="0"/>
                                      <a:cs typeface="Calibri" panose="020F0502020204030204" pitchFamily="34" charset="0"/>
                                    </a:rPr>
                                    <m:t>𝑝</m:t>
                                  </m:r>
                                </m:e>
                              </m:d>
                              <m:r>
                                <a:rPr lang="en-US" sz="2400" b="0" i="1" smtClean="0">
                                  <a:latin typeface="Cambria Math" panose="02040503050406030204" pitchFamily="18" charset="0"/>
                                  <a:ea typeface="Cambria Math" panose="02040503050406030204" pitchFamily="18" charset="0"/>
                                  <a:cs typeface="Calibri" panose="020F0502020204030204" pitchFamily="34" charset="0"/>
                                </a:rPr>
                                <m:t>, </m:t>
                              </m:r>
                              <m:r>
                                <a:rPr lang="en-US" sz="2400" b="0" i="1" smtClean="0">
                                  <a:latin typeface="Cambria Math" panose="02040503050406030204" pitchFamily="18" charset="0"/>
                                  <a:ea typeface="Cambria Math" panose="02040503050406030204" pitchFamily="18" charset="0"/>
                                  <a:cs typeface="Calibri" panose="020F0502020204030204" pitchFamily="34" charset="0"/>
                                </a:rPr>
                                <m:t>𝑒</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sSub>
                                <m:sSub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sSubPr>
                                <m:e>
                                  <m:d>
                                    <m:d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ea typeface="Cambria Math" panose="02040503050406030204" pitchFamily="18" charset="0"/>
                                              <a:cs typeface="Calibri" panose="020F0502020204030204" pitchFamily="34" charset="0"/>
                                            </a:rPr>
                                            <m:t>𝑒</m:t>
                                          </m:r>
                                        </m:e>
                                        <m:sub>
                                          <m:r>
                                            <a:rPr lang="en-US" sz="2400" b="0" i="1" smtClean="0">
                                              <a:latin typeface="Cambria Math" panose="02040503050406030204" pitchFamily="18" charset="0"/>
                                              <a:ea typeface="Cambria Math" panose="02040503050406030204" pitchFamily="18" charset="0"/>
                                              <a:cs typeface="Calibri" panose="020F0502020204030204" pitchFamily="34" charset="0"/>
                                            </a:rPr>
                                            <m:t>𝑙</m:t>
                                          </m:r>
                                        </m:sub>
                                      </m:sSub>
                                      <m:r>
                                        <a:rPr lang="en-US" sz="2400" b="0"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ea typeface="Cambria Math" panose="02040503050406030204" pitchFamily="18" charset="0"/>
                                              <a:cs typeface="Calibri" panose="020F0502020204030204" pitchFamily="34" charset="0"/>
                                            </a:rPr>
                                            <m:t>𝑒</m:t>
                                          </m:r>
                                        </m:e>
                                        <m:sub>
                                          <m:r>
                                            <a:rPr lang="en-US" sz="2400" b="0" i="1" smtClean="0">
                                              <a:latin typeface="Cambria Math" panose="02040503050406030204" pitchFamily="18" charset="0"/>
                                              <a:ea typeface="Cambria Math" panose="02040503050406030204" pitchFamily="18" charset="0"/>
                                              <a:cs typeface="Calibri" panose="020F0502020204030204" pitchFamily="34" charset="0"/>
                                            </a:rPr>
                                            <m:t>𝑙</m:t>
                                          </m:r>
                                          <m:r>
                                            <a:rPr lang="en-US" sz="2400" b="0" i="1" smtClean="0">
                                              <a:latin typeface="Cambria Math" panose="02040503050406030204" pitchFamily="18" charset="0"/>
                                              <a:ea typeface="Cambria Math" panose="02040503050406030204" pitchFamily="18" charset="0"/>
                                              <a:cs typeface="Calibri" panose="020F0502020204030204" pitchFamily="34" charset="0"/>
                                            </a:rPr>
                                            <m:t>−1</m:t>
                                          </m:r>
                                        </m:sub>
                                      </m:sSub>
                                      <m:r>
                                        <a:rPr lang="en-US" sz="2400" b="0"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ea typeface="Cambria Math" panose="02040503050406030204" pitchFamily="18" charset="0"/>
                                              <a:cs typeface="Calibri" panose="020F0502020204030204" pitchFamily="34" charset="0"/>
                                            </a:rPr>
                                            <m:t>𝑒</m:t>
                                          </m:r>
                                        </m:e>
                                        <m:sub>
                                          <m:r>
                                            <a:rPr lang="en-US" sz="2400" b="0" i="1" smtClean="0">
                                              <a:latin typeface="Cambria Math" panose="02040503050406030204" pitchFamily="18" charset="0"/>
                                              <a:ea typeface="Cambria Math" panose="02040503050406030204" pitchFamily="18" charset="0"/>
                                              <a:cs typeface="Calibri" panose="020F0502020204030204" pitchFamily="34" charset="0"/>
                                            </a:rPr>
                                            <m:t>0</m:t>
                                          </m:r>
                                        </m:sub>
                                      </m:sSub>
                                    </m:e>
                                  </m:d>
                                </m:e>
                                <m:sub>
                                  <m:r>
                                    <a:rPr lang="en-US" sz="2400" b="0" i="1" smtClean="0">
                                      <a:latin typeface="Cambria Math" panose="02040503050406030204" pitchFamily="18" charset="0"/>
                                      <a:ea typeface="Cambria Math" panose="02040503050406030204" pitchFamily="18" charset="0"/>
                                      <a:cs typeface="Calibri" panose="020F0502020204030204" pitchFamily="34" charset="0"/>
                                    </a:rPr>
                                    <m:t>2</m:t>
                                  </m:r>
                                </m:sub>
                              </m:sSub>
                            </m:oMath>
                          </a14:m>
                          <a:endParaRPr lang="en-US" sz="2400" smtClean="0">
                            <a:latin typeface="Calibri" panose="020F0502020204030204" pitchFamily="34" charset="0"/>
                            <a:cs typeface="Calibri" panose="020F0502020204030204" pitchFamily="34" charset="0"/>
                          </a:endParaRPr>
                        </a:p>
                        <a:p>
                          <a:r>
                            <a:rPr lang="en-US" sz="2400" b="1" smtClean="0">
                              <a:latin typeface="Calibri" panose="020F0502020204030204" pitchFamily="34" charset="0"/>
                              <a:cs typeface="Calibri" panose="020F0502020204030204" pitchFamily="34" charset="0"/>
                            </a:rPr>
                            <a:t>Output: </a:t>
                          </a:r>
                          <a14:m>
                            <m:oMath xmlns:m="http://schemas.openxmlformats.org/officeDocument/2006/math">
                              <m:sSup>
                                <m:sSupPr>
                                  <m:ctrlPr>
                                    <a:rPr lang="en-US" sz="2400" b="0" i="1" smtClean="0">
                                      <a:latin typeface="Cambria Math" panose="02040503050406030204" pitchFamily="18" charset="0"/>
                                      <a:cs typeface="Calibri" panose="020F0502020204030204" pitchFamily="34" charset="0"/>
                                    </a:rPr>
                                  </m:ctrlPr>
                                </m:sSupPr>
                                <m:e>
                                  <m:r>
                                    <m:rPr>
                                      <m:sty m:val="p"/>
                                    </m:rPr>
                                    <a:rPr lang="en-US" sz="2400" b="0" i="0" smtClean="0">
                                      <a:latin typeface="Cambria Math" panose="02040503050406030204" pitchFamily="18" charset="0"/>
                                      <a:cs typeface="Calibri" panose="020F0502020204030204" pitchFamily="34" charset="0"/>
                                    </a:rPr>
                                    <m:t>x</m:t>
                                  </m:r>
                                </m:e>
                                <m:sup>
                                  <m:r>
                                    <m:rPr>
                                      <m:sty m:val="p"/>
                                    </m:rPr>
                                    <a:rPr lang="en-US" sz="2400" b="0" i="0" smtClean="0">
                                      <a:latin typeface="Cambria Math" panose="02040503050406030204" pitchFamily="18" charset="0"/>
                                      <a:cs typeface="Calibri" panose="020F0502020204030204" pitchFamily="34" charset="0"/>
                                    </a:rPr>
                                    <m:t>e</m:t>
                                  </m:r>
                                </m:sup>
                              </m:sSup>
                              <m:r>
                                <m:rPr>
                                  <m:sty m:val="p"/>
                                </m:rPr>
                                <a:rPr lang="en-US" sz="2400" b="0" i="0" smtClean="0">
                                  <a:latin typeface="Cambria Math" panose="02040503050406030204" pitchFamily="18" charset="0"/>
                                  <a:cs typeface="Calibri" panose="020F0502020204030204" pitchFamily="34" charset="0"/>
                                </a:rPr>
                                <m:t>mod</m:t>
                              </m:r>
                              <m:r>
                                <a:rPr lang="en-US" sz="2400" b="0" i="0" smtClean="0">
                                  <a:latin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cs typeface="Calibri" panose="020F0502020204030204" pitchFamily="34" charset="0"/>
                                </a:rPr>
                                <m:t>p</m:t>
                              </m:r>
                            </m:oMath>
                          </a14:m>
                          <a:endParaRPr lang="en-US" sz="2400" b="0" i="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4078043579"/>
                      </a:ext>
                    </a:extLst>
                  </a:tr>
                  <a:tr h="603707">
                    <a:tc>
                      <a:txBody>
                        <a:bodyPr/>
                        <a:lstStyle/>
                        <a:p>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1.</a:t>
                          </a:r>
                          <a:r>
                            <a:rPr lang="en-US" sz="2400" baseline="0" smtClean="0">
                              <a:latin typeface="Calibri" panose="020F0502020204030204" pitchFamily="34" charset="0"/>
                              <a:cs typeface="Calibri" panose="020F0502020204030204" pitchFamily="34" charset="0"/>
                            </a:rPr>
                            <a:t> </a:t>
                          </a:r>
                          <a14:m>
                            <m:oMath xmlns:m="http://schemas.openxmlformats.org/officeDocument/2006/math">
                              <m:acc>
                                <m:accPr>
                                  <m:chr m:val="̃"/>
                                  <m:ctrlPr>
                                    <a:rPr lang="en-US" sz="2400" i="1" baseline="0" smtClean="0">
                                      <a:latin typeface="Cambria Math" panose="02040503050406030204" pitchFamily="18" charset="0"/>
                                      <a:ea typeface="Cambria Math" panose="02040503050406030204" pitchFamily="18" charset="0"/>
                                      <a:cs typeface="Calibri" panose="020F0502020204030204" pitchFamily="34" charset="0"/>
                                    </a:rPr>
                                  </m:ctrlPr>
                                </m:accPr>
                                <m:e>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𝑥</m:t>
                                  </m:r>
                                </m:e>
                              </m:acc>
                              <m:r>
                                <a:rPr lang="en-US" sz="2400" i="1" baseline="0" smtClean="0">
                                  <a:latin typeface="Cambria Math" panose="02040503050406030204" pitchFamily="18" charset="0"/>
                                  <a:ea typeface="Cambria Math" panose="02040503050406030204" pitchFamily="18" charset="0"/>
                                  <a:cs typeface="Calibri" panose="020F0502020204030204" pitchFamily="34" charset="0"/>
                                </a:rPr>
                                <m:t>←</m:t>
                              </m:r>
                              <m:r>
                                <a:rPr lang="en-US" sz="2400" i="1" baseline="0" smtClean="0">
                                  <a:latin typeface="Cambria Math" panose="02040503050406030204" pitchFamily="18" charset="0"/>
                                  <a:ea typeface="Cambria Math" panose="02040503050406030204" pitchFamily="18" charset="0"/>
                                  <a:cs typeface="Calibri" panose="020F0502020204030204" pitchFamily="34" charset="0"/>
                                </a:rPr>
                                <m:t>𝑥𝑅</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 </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𝑚𝑜𝑑</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 </m:t>
                              </m:r>
                              <m:r>
                                <a:rPr lang="en-US" sz="2400" b="0" i="1" baseline="0" smtClean="0">
                                  <a:latin typeface="Cambria Math" panose="02040503050406030204" pitchFamily="18" charset="0"/>
                                  <a:ea typeface="Cambria Math" panose="02040503050406030204" pitchFamily="18" charset="0"/>
                                  <a:cs typeface="Calibri" panose="020F0502020204030204" pitchFamily="34" charset="0"/>
                                </a:rPr>
                                <m:t>𝑝</m:t>
                              </m:r>
                            </m:oMath>
                          </a14:m>
                          <a:r>
                            <a:rPr lang="en-US" sz="2400" smtClean="0">
                              <a:latin typeface="Calibri" panose="020F0502020204030204" pitchFamily="34" charset="0"/>
                              <a:cs typeface="Calibri" panose="020F0502020204030204" pitchFamily="34" charset="0"/>
                              <a:sym typeface="Symbol" panose="05050102010706020507" pitchFamily="18" charset="2"/>
                            </a:rPr>
                            <a:t>, A </a:t>
                          </a:r>
                          <a14:m>
                            <m:oMath xmlns:m="http://schemas.openxmlformats.org/officeDocument/2006/math">
                              <m:r>
                                <a:rPr lang="en-US" sz="2400" i="1" baseline="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400" smtClean="0">
                              <a:latin typeface="Calibri" panose="020F0502020204030204" pitchFamily="34" charset="0"/>
                              <a:cs typeface="Calibri" panose="020F0502020204030204" pitchFamily="34" charset="0"/>
                              <a:sym typeface="Symbol" panose="05050102010706020507" pitchFamily="18" charset="2"/>
                            </a:rPr>
                            <a:t> R mod 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604521674"/>
                      </a:ext>
                    </a:extLst>
                  </a:tr>
                  <a:tr h="614362">
                    <a:tc rowSpan="3">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r>
                            <a:rPr lang="en-US" sz="2400" smtClean="0">
                              <a:latin typeface="Calibri" panose="020F0502020204030204" pitchFamily="34" charset="0"/>
                              <a:cs typeface="Calibri" panose="020F0502020204030204" pitchFamily="34" charset="0"/>
                            </a:rPr>
                            <a:t>2. </a:t>
                          </a:r>
                          <a:r>
                            <a:rPr lang="en-US" sz="2400" baseline="0" smtClean="0">
                              <a:latin typeface="Calibri" panose="020F0502020204030204" pitchFamily="34" charset="0"/>
                              <a:cs typeface="Calibri" panose="020F0502020204030204" pitchFamily="34" charset="0"/>
                            </a:rPr>
                            <a:t>For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Calibri" panose="020F0502020204030204" pitchFamily="34" charset="0"/>
                                </a:rPr>
                                <m:t>𝑖</m:t>
                              </m:r>
                            </m:oMath>
                          </a14:m>
                          <a:r>
                            <a:rPr lang="en-US" sz="2400" baseline="0" smtClean="0">
                              <a:latin typeface="Calibri" panose="020F0502020204030204" pitchFamily="34" charset="0"/>
                              <a:cs typeface="Calibri" panose="020F0502020204030204" pitchFamily="34" charset="0"/>
                            </a:rPr>
                            <a:t> form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Calibri" panose="020F0502020204030204" pitchFamily="34" charset="0"/>
                                </a:rPr>
                                <m:t>𝑙</m:t>
                              </m:r>
                            </m:oMath>
                          </a14:m>
                          <a:r>
                            <a:rPr lang="en-US" sz="2400" baseline="0" smtClean="0">
                              <a:latin typeface="Calibri" panose="020F0502020204030204" pitchFamily="34" charset="0"/>
                              <a:cs typeface="Calibri" panose="020F0502020204030204" pitchFamily="34" charset="0"/>
                            </a:rPr>
                            <a:t> downto 0 do</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772850156"/>
                      </a:ext>
                    </a:extLst>
                  </a:tr>
                  <a:tr h="585788">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smtClean="0">
                              <a:latin typeface="Calibri" panose="020F0502020204030204" pitchFamily="34" charset="0"/>
                              <a:cs typeface="Calibri" panose="020F0502020204030204" pitchFamily="34" charset="0"/>
                            </a:rPr>
                            <a:t>2.1. A </a:t>
                          </a:r>
                          <a14:m>
                            <m:oMath xmlns:m="http://schemas.openxmlformats.org/officeDocument/2006/math">
                              <m:r>
                                <a:rPr lang="en-US" sz="2400" i="1" baseline="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400" smtClean="0">
                              <a:latin typeface="Calibri" panose="020F0502020204030204" pitchFamily="34" charset="0"/>
                              <a:cs typeface="Calibri" panose="020F0502020204030204" pitchFamily="34" charset="0"/>
                            </a:rPr>
                            <a:t> Mont(A, A)</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745411297"/>
                      </a:ext>
                    </a:extLst>
                  </a:tr>
                  <a:tr h="64293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2.2. If</a:t>
                          </a:r>
                          <a:r>
                            <a:rPr lang="en-US" sz="2400" baseline="0" smtClean="0">
                              <a:latin typeface="Calibri" panose="020F0502020204030204" pitchFamily="34" charset="0"/>
                              <a:cs typeface="Calibri" panose="020F0502020204030204" pitchFamily="34"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ea typeface="Cambria Math" panose="02040503050406030204" pitchFamily="18" charset="0"/>
                                      <a:cs typeface="Calibri" panose="020F0502020204030204" pitchFamily="34" charset="0"/>
                                    </a:rPr>
                                    <m:t>𝑒</m:t>
                                  </m:r>
                                </m:e>
                                <m:sub>
                                  <m:r>
                                    <a:rPr lang="en-US" sz="2400" b="0" i="1" smtClean="0">
                                      <a:latin typeface="Cambria Math" panose="02040503050406030204" pitchFamily="18" charset="0"/>
                                      <a:ea typeface="Cambria Math" panose="02040503050406030204" pitchFamily="18" charset="0"/>
                                      <a:cs typeface="Calibri" panose="020F0502020204030204" pitchFamily="34" charset="0"/>
                                    </a:rPr>
                                    <m:t>𝑖</m:t>
                                  </m:r>
                                </m:sub>
                              </m:sSub>
                              <m:r>
                                <a:rPr lang="en-US" sz="2400" b="0" i="0" smtClean="0">
                                  <a:latin typeface="Cambria Math" panose="02040503050406030204" pitchFamily="18" charset="0"/>
                                  <a:ea typeface="Cambria Math" panose="02040503050406030204" pitchFamily="18" charset="0"/>
                                  <a:cs typeface="Calibri" panose="020F0502020204030204" pitchFamily="34" charset="0"/>
                                </a:rPr>
                                <m:t>=1</m:t>
                              </m:r>
                            </m:oMath>
                          </a14:m>
                          <a:r>
                            <a:rPr lang="en-US" sz="2400" smtClean="0">
                              <a:latin typeface="Calibri" panose="020F0502020204030204" pitchFamily="34" charset="0"/>
                              <a:cs typeface="Calibri" panose="020F0502020204030204" pitchFamily="34" charset="0"/>
                            </a:rPr>
                            <a:t> then A </a:t>
                          </a:r>
                          <a14:m>
                            <m:oMath xmlns:m="http://schemas.openxmlformats.org/officeDocument/2006/math">
                              <m:r>
                                <a:rPr lang="en-US" sz="2400" i="1" baseline="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400" smtClean="0">
                              <a:latin typeface="Calibri" panose="020F0502020204030204" pitchFamily="34" charset="0"/>
                              <a:cs typeface="Calibri" panose="020F0502020204030204" pitchFamily="34" charset="0"/>
                            </a:rPr>
                            <a:t> Mont(A, </a:t>
                          </a:r>
                          <a14:m>
                            <m:oMath xmlns:m="http://schemas.openxmlformats.org/officeDocument/2006/math">
                              <m:acc>
                                <m:accPr>
                                  <m:chr m:val="̃"/>
                                  <m:ctrlPr>
                                    <a:rPr lang="en-US" sz="2400" i="1" smtClean="0">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𝑥</m:t>
                                  </m:r>
                                </m:e>
                              </m:acc>
                            </m:oMath>
                          </a14:m>
                          <a:r>
                            <a:rPr lang="en-US" sz="2400" smtClean="0">
                              <a:latin typeface="Calibri" panose="020F0502020204030204" pitchFamily="34" charset="0"/>
                              <a:cs typeface="Calibri" panose="020F0502020204030204" pitchFamily="34" charset="0"/>
                            </a:rPr>
                            <a:t>)</a:t>
                          </a:r>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792842234"/>
                      </a:ext>
                    </a:extLst>
                  </a:tr>
                  <a:tr h="83203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3.</a:t>
                          </a:r>
                          <a:r>
                            <a:rPr lang="en-US" sz="2400" baseline="0" smtClean="0">
                              <a:latin typeface="Calibri" panose="020F0502020204030204" pitchFamily="34" charset="0"/>
                              <a:cs typeface="Calibri" panose="020F0502020204030204" pitchFamily="34" charset="0"/>
                            </a:rPr>
                            <a:t> Return (</a:t>
                          </a:r>
                          <a:r>
                            <a:rPr lang="en-US" sz="2400" smtClean="0">
                              <a:latin typeface="Calibri" panose="020F0502020204030204" pitchFamily="34" charset="0"/>
                              <a:cs typeface="Calibri" panose="020F0502020204030204" pitchFamily="34" charset="0"/>
                            </a:rPr>
                            <a:t>Mont(A,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7649920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48135035"/>
                  </p:ext>
                </p:extLst>
              </p:nvPr>
            </p:nvGraphicFramePr>
            <p:xfrm>
              <a:off x="650929" y="1224605"/>
              <a:ext cx="10771324" cy="5022394"/>
            </p:xfrm>
            <a:graphic>
              <a:graphicData uri="http://schemas.openxmlformats.org/drawingml/2006/table">
                <a:tbl>
                  <a:tblPr firstRow="1" bandRow="1">
                    <a:tableStyleId>{5940675A-B579-460E-94D1-54222C63F5DA}</a:tableStyleId>
                  </a:tblPr>
                  <a:tblGrid>
                    <a:gridCol w="635430">
                      <a:extLst>
                        <a:ext uri="{9D8B030D-6E8A-4147-A177-3AD203B41FA5}">
                          <a16:colId xmlns:a16="http://schemas.microsoft.com/office/drawing/2014/main" val="3117776358"/>
                        </a:ext>
                      </a:extLst>
                    </a:gridCol>
                    <a:gridCol w="600802">
                      <a:extLst>
                        <a:ext uri="{9D8B030D-6E8A-4147-A177-3AD203B41FA5}">
                          <a16:colId xmlns:a16="http://schemas.microsoft.com/office/drawing/2014/main" val="2024215208"/>
                        </a:ext>
                      </a:extLst>
                    </a:gridCol>
                    <a:gridCol w="9535092">
                      <a:extLst>
                        <a:ext uri="{9D8B030D-6E8A-4147-A177-3AD203B41FA5}">
                          <a16:colId xmlns:a16="http://schemas.microsoft.com/office/drawing/2014/main" val="3798832093"/>
                        </a:ext>
                      </a:extLst>
                    </a:gridCol>
                  </a:tblGrid>
                  <a:tr h="832033">
                    <a:tc gridSpan="3">
                      <a:txBody>
                        <a:bodyPr/>
                        <a:lstStyle/>
                        <a:p>
                          <a:r>
                            <a:rPr lang="en-US" sz="2400" b="1" smtClean="0">
                              <a:latin typeface="Calibri" panose="020F0502020204030204" pitchFamily="34" charset="0"/>
                              <a:cs typeface="Calibri" panose="020F0502020204030204" pitchFamily="34" charset="0"/>
                            </a:rPr>
                            <a:t>Algorithm </a:t>
                          </a:r>
                          <a:r>
                            <a:rPr lang="en-US" sz="2400" b="1" smtClean="0">
                              <a:latin typeface="Calibri" panose="020F0502020204030204" pitchFamily="34" charset="0"/>
                              <a:cs typeface="Calibri" panose="020F0502020204030204" pitchFamily="34" charset="0"/>
                            </a:rPr>
                            <a:t>7. </a:t>
                          </a:r>
                          <a:r>
                            <a:rPr lang="en-US" sz="2400" b="1" kern="1200" smtClean="0">
                              <a:solidFill>
                                <a:schemeClr val="tx1"/>
                              </a:solidFill>
                              <a:latin typeface="Calibri" panose="020F0502020204030204" pitchFamily="34" charset="0"/>
                              <a:ea typeface="+mn-ea"/>
                              <a:cs typeface="Calibri" panose="020F0502020204030204" pitchFamily="34" charset="0"/>
                            </a:rPr>
                            <a:t>Montgomery exponentiation (basic)</a:t>
                          </a:r>
                          <a:endParaRPr lang="en-US" sz="2400" b="1" kern="1200">
                            <a:solidFill>
                              <a:schemeClr val="tx1"/>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1285392"/>
                      </a:ext>
                    </a:extLst>
                  </a:tr>
                  <a:tr h="911534">
                    <a:tc gridSpan="3">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t="-96644" r="-57" b="-361745"/>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8043579"/>
                      </a:ext>
                    </a:extLst>
                  </a:tr>
                  <a:tr h="603707">
                    <a:tc>
                      <a:txBody>
                        <a:bodyPr/>
                        <a:lstStyle/>
                        <a:p>
                          <a:r>
                            <a:rPr lang="en-US"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sym typeface="Symbol" panose="05050102010706020507" pitchFamily="18" charset="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6250" t="-293000" r="-60" b="-439000"/>
                          </a:stretch>
                        </a:blipFill>
                      </a:tcPr>
                    </a:tc>
                    <a:tc hMerge="1">
                      <a:txBody>
                        <a:bodyPr/>
                        <a:lstStyle/>
                        <a:p>
                          <a:endParaRPr lang="en-US"/>
                        </a:p>
                      </a:txBody>
                      <a:tcPr/>
                    </a:tc>
                    <a:extLst>
                      <a:ext uri="{0D108BD9-81ED-4DB2-BD59-A6C34878D82A}">
                        <a16:rowId xmlns:a16="http://schemas.microsoft.com/office/drawing/2014/main" val="604521674"/>
                      </a:ext>
                    </a:extLst>
                  </a:tr>
                  <a:tr h="614362">
                    <a:tc rowSpan="3">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6250" t="-393000" r="-60" b="-339000"/>
                          </a:stretch>
                        </a:blipFill>
                      </a:tcPr>
                    </a:tc>
                    <a:tc hMerge="1">
                      <a:txBody>
                        <a:bodyPr/>
                        <a:lstStyle/>
                        <a:p>
                          <a:endParaRPr lang="en-US"/>
                        </a:p>
                      </a:txBody>
                      <a:tcPr/>
                    </a:tc>
                    <a:extLst>
                      <a:ext uri="{0D108BD9-81ED-4DB2-BD59-A6C34878D82A}">
                        <a16:rowId xmlns:a16="http://schemas.microsoft.com/office/drawing/2014/main" val="1772850156"/>
                      </a:ext>
                    </a:extLst>
                  </a:tr>
                  <a:tr h="585788">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sz="240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2971" t="-508247" r="-64" b="-249485"/>
                          </a:stretch>
                        </a:blipFill>
                      </a:tcPr>
                    </a:tc>
                    <a:extLst>
                      <a:ext uri="{0D108BD9-81ED-4DB2-BD59-A6C34878D82A}">
                        <a16:rowId xmlns:a16="http://schemas.microsoft.com/office/drawing/2014/main" val="1745411297"/>
                      </a:ext>
                    </a:extLst>
                  </a:tr>
                  <a:tr h="64293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4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2971" t="-561905" r="-64" b="-130476"/>
                          </a:stretch>
                        </a:blipFill>
                      </a:tcPr>
                    </a:tc>
                    <a:extLst>
                      <a:ext uri="{0D108BD9-81ED-4DB2-BD59-A6C34878D82A}">
                        <a16:rowId xmlns:a16="http://schemas.microsoft.com/office/drawing/2014/main" val="2792842234"/>
                      </a:ext>
                    </a:extLst>
                  </a:tr>
                  <a:tr h="83203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cs typeface="Calibri" panose="020F0502020204030204" pitchFamily="34" charset="0"/>
                            </a:rPr>
                            <a:t>3.</a:t>
                          </a:r>
                          <a:r>
                            <a:rPr lang="en-US" sz="2400" baseline="0" smtClean="0">
                              <a:latin typeface="Calibri" panose="020F0502020204030204" pitchFamily="34" charset="0"/>
                              <a:cs typeface="Calibri" panose="020F0502020204030204" pitchFamily="34" charset="0"/>
                            </a:rPr>
                            <a:t> Return </a:t>
                          </a:r>
                          <a:r>
                            <a:rPr lang="en-US" sz="2400" baseline="0" smtClean="0">
                              <a:latin typeface="Calibri" panose="020F0502020204030204" pitchFamily="34" charset="0"/>
                              <a:cs typeface="Calibri" panose="020F0502020204030204" pitchFamily="34" charset="0"/>
                            </a:rPr>
                            <a:t>(</a:t>
                          </a:r>
                          <a:r>
                            <a:rPr lang="en-US" sz="2400" smtClean="0">
                              <a:latin typeface="Calibri" panose="020F0502020204030204" pitchFamily="34" charset="0"/>
                              <a:cs typeface="Calibri" panose="020F0502020204030204" pitchFamily="34" charset="0"/>
                            </a:rPr>
                            <a:t>Mont(A,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499207"/>
                      </a:ext>
                    </a:extLst>
                  </a:tr>
                </a:tbl>
              </a:graphicData>
            </a:graphic>
          </p:graphicFrame>
        </mc:Fallback>
      </mc:AlternateContent>
    </p:spTree>
    <p:extLst>
      <p:ext uri="{BB962C8B-B14F-4D97-AF65-F5344CB8AC3E}">
        <p14:creationId xmlns:p14="http://schemas.microsoft.com/office/powerpoint/2010/main" val="20922305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755422"/>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accent2"/>
                </a:solidFill>
              </a:rPr>
              <a:t>TÍNH TOÁN TRÊN SỐ NGUYÊN LỚN TRONG TRƯỜNG F</a:t>
            </a:r>
            <a:r>
              <a:rPr lang="en-US" altLang="zh-CN" sz="3600" baseline="-25000">
                <a:solidFill>
                  <a:schemeClr val="accent2"/>
                </a:solidFill>
              </a:rPr>
              <a:t>P</a:t>
            </a:r>
            <a:endParaRPr lang="en-US" altLang="zh-CN" sz="3600">
              <a:solidFill>
                <a:schemeClr val="accent2"/>
              </a:solidFill>
            </a:endParaRPr>
          </a:p>
        </p:txBody>
      </p:sp>
      <p:grpSp>
        <p:nvGrpSpPr>
          <p:cNvPr id="11" name="Group 10"/>
          <p:cNvGrpSpPr/>
          <p:nvPr/>
        </p:nvGrpSpPr>
        <p:grpSpPr>
          <a:xfrm>
            <a:off x="5393079" y="1683534"/>
            <a:ext cx="6609994" cy="584199"/>
            <a:chOff x="5369803" y="1680054"/>
            <a:chExt cx="6609994" cy="584199"/>
          </a:xfrm>
        </p:grpSpPr>
        <p:sp>
          <p:nvSpPr>
            <p:cNvPr id="37" name="矩形 36"/>
            <p:cNvSpPr/>
            <p:nvPr/>
          </p:nvSpPr>
          <p:spPr>
            <a:xfrm>
              <a:off x="6143711" y="1704388"/>
              <a:ext cx="583608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tính cộng và trừ</a:t>
              </a:r>
              <a:endParaRPr lang="zh-CN" altLang="en-US" sz="2000" b="1">
                <a:solidFill>
                  <a:schemeClr val="tx1">
                    <a:lumMod val="65000"/>
                    <a:lumOff val="35000"/>
                  </a:schemeClr>
                </a:solidFill>
                <a:latin typeface="Calibri" panose="020F0502020204030204" pitchFamily="34" charset="0"/>
              </a:endParaRPr>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451351"/>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Phép tính nhân</a:t>
                </a:r>
                <a:endParaRPr lang="zh-CN" altLang="en-US" b="1">
                  <a:solidFill>
                    <a:schemeClr val="tx1">
                      <a:lumMod val="65000"/>
                      <a:lumOff val="35000"/>
                    </a:schemeClr>
                  </a:solidFill>
                  <a:latin typeface="Calibri" panose="020F0502020204030204" pitchFamily="34" charset="0"/>
                  <a:ea typeface="时尚中黑简体" panose="01010104010101010101" pitchFamily="2" charset="-122"/>
                </a:endParaRPr>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215372"/>
            <a:ext cx="6714166" cy="565475"/>
            <a:chOff x="5392953" y="3695567"/>
            <a:chExt cx="6714166" cy="565475"/>
          </a:xfrm>
        </p:grpSpPr>
        <p:sp>
          <p:nvSpPr>
            <p:cNvPr id="51"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ea typeface="时尚中黑简体" panose="01010104010101010101" pitchFamily="2" charset="-122"/>
                </a:rPr>
                <a:t>Phép tính bình phương</a:t>
              </a:r>
              <a:endParaRPr lang="zh-CN" altLang="en-US" sz="2400" b="1">
                <a:solidFill>
                  <a:schemeClr val="tx1">
                    <a:lumMod val="65000"/>
                    <a:lumOff val="35000"/>
                  </a:schemeClr>
                </a:solidFill>
                <a:latin typeface="Calibri" panose="020F0502020204030204" pitchFamily="34" charset="0"/>
              </a:endParaRPr>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4995640" y="3944847"/>
            <a:ext cx="5218865" cy="584200"/>
            <a:chOff x="5389708" y="4799347"/>
            <a:chExt cx="5218865" cy="584200"/>
          </a:xfrm>
        </p:grpSpPr>
        <p:sp>
          <p:nvSpPr>
            <p:cNvPr id="60"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lấy modulo</a:t>
              </a:r>
              <a:endParaRPr lang="zh-CN" altLang="en-US" sz="2400" b="1">
                <a:solidFill>
                  <a:schemeClr val="tx1">
                    <a:lumMod val="65000"/>
                    <a:lumOff val="35000"/>
                  </a:schemeClr>
                </a:solidFill>
                <a:latin typeface="Calibri" panose="020F0502020204030204" pitchFamily="34" charset="0"/>
              </a:endParaRPr>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239830"/>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88036" y="4600702"/>
            <a:ext cx="6714166" cy="565475"/>
            <a:chOff x="5392953" y="3695567"/>
            <a:chExt cx="6714166" cy="565475"/>
          </a:xfrm>
        </p:grpSpPr>
        <p:sp>
          <p:nvSpPr>
            <p:cNvPr id="29"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lũy thừa</a:t>
              </a:r>
              <a:endParaRPr lang="zh-CN" altLang="en-US" sz="2400" b="1">
                <a:solidFill>
                  <a:schemeClr val="tx1">
                    <a:lumMod val="65000"/>
                    <a:lumOff val="35000"/>
                  </a:schemeClr>
                </a:solidFill>
                <a:latin typeface="Calibri" panose="020F0502020204030204" pitchFamily="34" charset="0"/>
              </a:endParaRPr>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986234"/>
            <a:ext cx="5218865" cy="584200"/>
            <a:chOff x="5389708" y="4799347"/>
            <a:chExt cx="5218865" cy="584200"/>
          </a:xfrm>
        </p:grpSpPr>
        <p:sp>
          <p:nvSpPr>
            <p:cNvPr id="3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Giới thiệu về các trường hữu hạn</a:t>
              </a:r>
              <a:endParaRPr lang="zh-CN" altLang="en-US" b="1">
                <a:solidFill>
                  <a:schemeClr val="tx1">
                    <a:lumMod val="65000"/>
                    <a:lumOff val="35000"/>
                  </a:schemeClr>
                </a:solidFill>
                <a:latin typeface="Calibri" panose="020F0502020204030204" pitchFamily="34" charset="0"/>
              </a:endParaRPr>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42" name="Group 41"/>
          <p:cNvGrpSpPr/>
          <p:nvPr/>
        </p:nvGrpSpPr>
        <p:grpSpPr>
          <a:xfrm>
            <a:off x="3333409" y="5240495"/>
            <a:ext cx="5218865" cy="584200"/>
            <a:chOff x="5389708" y="4799347"/>
            <a:chExt cx="5218865" cy="584200"/>
          </a:xfrm>
        </p:grpSpPr>
        <p:sp>
          <p:nvSpPr>
            <p:cNvPr id="4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a:t>
              </a:r>
              <a:r>
                <a:rPr lang="en-US" altLang="zh-CN" sz="2400" b="1" smtClean="0">
                  <a:solidFill>
                    <a:schemeClr val="tx1">
                      <a:lumMod val="65000"/>
                      <a:lumOff val="35000"/>
                    </a:schemeClr>
                  </a:solidFill>
                  <a:latin typeface="Calibri" panose="020F0502020204030204" pitchFamily="34" charset="0"/>
                </a:rPr>
                <a:t>tính nghịch đảo</a:t>
              </a:r>
              <a:endParaRPr lang="zh-CN" altLang="en-US" sz="2400" b="1">
                <a:solidFill>
                  <a:schemeClr val="tx1">
                    <a:lumMod val="65000"/>
                    <a:lumOff val="35000"/>
                  </a:schemeClr>
                </a:solidFill>
                <a:latin typeface="Calibri" panose="020F0502020204030204" pitchFamily="34" charset="0"/>
              </a:endParaRPr>
            </a:p>
          </p:txBody>
        </p:sp>
        <p:grpSp>
          <p:nvGrpSpPr>
            <p:cNvPr id="46" name="Group 45"/>
            <p:cNvGrpSpPr/>
            <p:nvPr/>
          </p:nvGrpSpPr>
          <p:grpSpPr>
            <a:xfrm>
              <a:off x="5389708" y="4799347"/>
              <a:ext cx="584200" cy="584200"/>
              <a:chOff x="5389708" y="4729903"/>
              <a:chExt cx="584200" cy="584200"/>
            </a:xfrm>
          </p:grpSpPr>
          <p:sp>
            <p:nvSpPr>
              <p:cNvPr id="4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9"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2" name="Group 1"/>
          <p:cNvGrpSpPr/>
          <p:nvPr/>
        </p:nvGrpSpPr>
        <p:grpSpPr>
          <a:xfrm>
            <a:off x="2338076" y="5927044"/>
            <a:ext cx="8939524" cy="565475"/>
            <a:chOff x="2338076" y="5927044"/>
            <a:chExt cx="8939524" cy="565475"/>
          </a:xfrm>
        </p:grpSpPr>
        <p:sp>
          <p:nvSpPr>
            <p:cNvPr id="52" name="矩形 50"/>
            <p:cNvSpPr/>
            <p:nvPr/>
          </p:nvSpPr>
          <p:spPr>
            <a:xfrm>
              <a:off x="3105299" y="5956795"/>
              <a:ext cx="817230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Tính toán với modulo là số nguyên tố đặc biệt của NIST</a:t>
              </a:r>
              <a:endParaRPr lang="zh-CN" altLang="en-US" sz="2400" b="1">
                <a:solidFill>
                  <a:schemeClr val="tx1">
                    <a:lumMod val="65000"/>
                    <a:lumOff val="35000"/>
                  </a:schemeClr>
                </a:solidFill>
                <a:latin typeface="Calibri" panose="020F0502020204030204" pitchFamily="34" charset="0"/>
              </a:endParaRPr>
            </a:p>
          </p:txBody>
        </p:sp>
        <p:grpSp>
          <p:nvGrpSpPr>
            <p:cNvPr id="53" name="Group 52"/>
            <p:cNvGrpSpPr/>
            <p:nvPr/>
          </p:nvGrpSpPr>
          <p:grpSpPr>
            <a:xfrm>
              <a:off x="2338076" y="5927044"/>
              <a:ext cx="580955" cy="565475"/>
              <a:chOff x="5392953" y="3733685"/>
              <a:chExt cx="580955" cy="565475"/>
            </a:xfrm>
          </p:grpSpPr>
          <p:sp>
            <p:nvSpPr>
              <p:cNvPr id="54"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55"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0658012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8"/>
                                        </p:tgtEl>
                                        <p:attrNameLst>
                                          <p:attrName>style.opacity</p:attrName>
                                        </p:attrNameLst>
                                      </p:cBhvr>
                                      <p:to>
                                        <p:strVal val="0.5"/>
                                      </p:to>
                                    </p:set>
                                    <p:animEffect filter="image" prLst="opacity: 0.5">
                                      <p:cBhvr rctx="IE">
                                        <p:cTn id="7" dur="indefinite"/>
                                        <p:tgtEl>
                                          <p:spTgt spid="28"/>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par>
                                <p:cTn id="11" presetID="9" presetClass="emph" presetSubtype="0" nodeType="withEffect">
                                  <p:stCondLst>
                                    <p:cond delay="0"/>
                                  </p:stCondLst>
                                  <p:childTnLst>
                                    <p:set>
                                      <p:cBhvr rctx="PPT">
                                        <p:cTn id="12" dur="indefinite"/>
                                        <p:tgtEl>
                                          <p:spTgt spid="33"/>
                                        </p:tgtEl>
                                        <p:attrNameLst>
                                          <p:attrName>style.opacity</p:attrName>
                                        </p:attrNameLst>
                                      </p:cBhvr>
                                      <p:to>
                                        <p:strVal val="0.5"/>
                                      </p:to>
                                    </p:set>
                                    <p:animEffect filter="image" prLst="opacity: 0.5">
                                      <p:cBhvr rctx="IE">
                                        <p:cTn id="13" dur="indefinite"/>
                                        <p:tgtEl>
                                          <p:spTgt spid="33"/>
                                        </p:tgtEl>
                                      </p:cBhvr>
                                    </p:animEffect>
                                  </p:childTnLst>
                                </p:cTn>
                              </p:par>
                              <p:par>
                                <p:cTn id="14" presetID="9" presetClass="emph" presetSubtype="0" nodeType="withEffect">
                                  <p:stCondLst>
                                    <p:cond delay="0"/>
                                  </p:stCondLst>
                                  <p:childTnLst>
                                    <p:set>
                                      <p:cBhvr rctx="PPT">
                                        <p:cTn id="15" dur="indefinite"/>
                                        <p:tgtEl>
                                          <p:spTgt spid="11"/>
                                        </p:tgtEl>
                                        <p:attrNameLst>
                                          <p:attrName>style.opacity</p:attrName>
                                        </p:attrNameLst>
                                      </p:cBhvr>
                                      <p:to>
                                        <p:strVal val="0.5"/>
                                      </p:to>
                                    </p:set>
                                    <p:animEffect filter="image" prLst="opacity: 0.5">
                                      <p:cBhvr rctx="IE">
                                        <p:cTn id="16" dur="indefinite"/>
                                        <p:tgtEl>
                                          <p:spTgt spid="11"/>
                                        </p:tgtEl>
                                      </p:cBhvr>
                                    </p:animEffect>
                                  </p:childTnLst>
                                </p:cTn>
                              </p:par>
                              <p:par>
                                <p:cTn id="17" presetID="9" presetClass="emph" presetSubtype="0" nodeType="withEffect">
                                  <p:stCondLst>
                                    <p:cond delay="0"/>
                                  </p:stCondLst>
                                  <p:childTnLst>
                                    <p:set>
                                      <p:cBhvr rctx="PPT">
                                        <p:cTn id="18" dur="indefinite"/>
                                        <p:tgtEl>
                                          <p:spTgt spid="10"/>
                                        </p:tgtEl>
                                        <p:attrNameLst>
                                          <p:attrName>style.opacity</p:attrName>
                                        </p:attrNameLst>
                                      </p:cBhvr>
                                      <p:to>
                                        <p:strVal val="0.5"/>
                                      </p:to>
                                    </p:set>
                                    <p:animEffect filter="image" prLst="opacity: 0.5">
                                      <p:cBhvr rctx="IE">
                                        <p:cTn id="19" dur="indefinite"/>
                                        <p:tgtEl>
                                          <p:spTgt spid="10"/>
                                        </p:tgtEl>
                                      </p:cBhvr>
                                    </p:animEffect>
                                  </p:childTnLst>
                                </p:cTn>
                              </p:par>
                              <p:par>
                                <p:cTn id="20" presetID="9" presetClass="emph" presetSubtype="0" nodeType="withEffect">
                                  <p:stCondLst>
                                    <p:cond delay="0"/>
                                  </p:stCondLst>
                                  <p:childTnLst>
                                    <p:set>
                                      <p:cBhvr rctx="PPT">
                                        <p:cTn id="21" dur="indefinite"/>
                                        <p:tgtEl>
                                          <p:spTgt spid="9"/>
                                        </p:tgtEl>
                                        <p:attrNameLst>
                                          <p:attrName>style.opacity</p:attrName>
                                        </p:attrNameLst>
                                      </p:cBhvr>
                                      <p:to>
                                        <p:strVal val="0.5"/>
                                      </p:to>
                                    </p:set>
                                    <p:animEffect filter="image" prLst="opacity: 0.5">
                                      <p:cBhvr rctx="IE">
                                        <p:cTn id="22" dur="indefinite"/>
                                        <p:tgtEl>
                                          <p:spTgt spid="9"/>
                                        </p:tgtEl>
                                      </p:cBhvr>
                                    </p:animEffect>
                                  </p:childTnLst>
                                </p:cTn>
                              </p:par>
                              <p:par>
                                <p:cTn id="23" presetID="9" presetClass="emph" presetSubtype="0" nodeType="withEffect">
                                  <p:stCondLst>
                                    <p:cond delay="0"/>
                                  </p:stCondLst>
                                  <p:childTnLst>
                                    <p:set>
                                      <p:cBhvr rctx="PPT">
                                        <p:cTn id="24" dur="indefinite"/>
                                        <p:tgtEl>
                                          <p:spTgt spid="8"/>
                                        </p:tgtEl>
                                        <p:attrNameLst>
                                          <p:attrName>style.opacity</p:attrName>
                                        </p:attrNameLst>
                                      </p:cBhvr>
                                      <p:to>
                                        <p:strVal val="0.5"/>
                                      </p:to>
                                    </p:set>
                                    <p:animEffect filter="image" prLst="opacity: 0.5">
                                      <p:cBhvr rctx="IE">
                                        <p:cTn id="25"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5003" y="886689"/>
            <a:ext cx="11823020" cy="5551056"/>
          </a:xfrm>
        </p:spPr>
        <p:txBody>
          <a:bodyPr/>
          <a:lstStyle/>
          <a:p>
            <a:pPr>
              <a:lnSpc>
                <a:spcPct val="130000"/>
              </a:lnSpc>
              <a:defRPr/>
            </a:pPr>
            <a:r>
              <a:rPr lang="en-AU" b="1" smtClean="0">
                <a:solidFill>
                  <a:schemeClr val="tx1"/>
                </a:solidFill>
              </a:rPr>
              <a:t>Thuật toán Euclide mở rộng:</a:t>
            </a:r>
          </a:p>
          <a:p>
            <a:pPr lvl="1">
              <a:defRPr/>
            </a:pPr>
            <a:r>
              <a:rPr lang="sv-SE" sz="2600">
                <a:solidFill>
                  <a:schemeClr val="tx1"/>
                </a:solidFill>
              </a:rPr>
              <a:t>Nếu gcd(a,b) = d thì phương trình bất định ax + by = d có nghiệm nguyên (x,y) và một nghiệm nguyên (x,y) như vậy có thể được tính bằng thuật </a:t>
            </a:r>
            <a:r>
              <a:rPr lang="sv-SE" sz="2600" smtClean="0">
                <a:solidFill>
                  <a:schemeClr val="tx1"/>
                </a:solidFill>
              </a:rPr>
              <a:t>toán </a:t>
            </a:r>
            <a:r>
              <a:rPr lang="sv-SE" sz="2600">
                <a:solidFill>
                  <a:schemeClr val="tx1"/>
                </a:solidFill>
              </a:rPr>
              <a:t>Euclide mở </a:t>
            </a:r>
            <a:r>
              <a:rPr lang="sv-SE" sz="2600" smtClean="0">
                <a:solidFill>
                  <a:schemeClr val="tx1"/>
                </a:solidFill>
              </a:rPr>
              <a:t>rộng. </a:t>
            </a:r>
          </a:p>
          <a:p>
            <a:pPr lvl="1">
              <a:defRPr/>
            </a:pPr>
            <a:r>
              <a:rPr lang="sv-SE" sz="2600">
                <a:solidFill>
                  <a:schemeClr val="tx1"/>
                </a:solidFill>
              </a:rPr>
              <a:t>Điều cần và đủ để có nghịch đảo là d = 1 và khi </a:t>
            </a:r>
            <a:r>
              <a:rPr lang="sv-SE" sz="2600" smtClean="0">
                <a:solidFill>
                  <a:schemeClr val="tx1"/>
                </a:solidFill>
              </a:rPr>
              <a:t>đó:</a:t>
            </a:r>
          </a:p>
          <a:p>
            <a:pPr lvl="2">
              <a:defRPr/>
            </a:pPr>
            <a:r>
              <a:rPr lang="sv-SE" sz="2200" smtClean="0">
                <a:solidFill>
                  <a:schemeClr val="tx1"/>
                </a:solidFill>
              </a:rPr>
              <a:t> </a:t>
            </a:r>
            <a:r>
              <a:rPr lang="sv-SE">
                <a:solidFill>
                  <a:schemeClr val="tx1"/>
                </a:solidFill>
              </a:rPr>
              <a:t>x là nghịch đảo của a mod b và y là nghịch đảo của b mod a</a:t>
            </a:r>
            <a:endParaRPr lang="en-AU" smtClean="0">
              <a:solidFill>
                <a:schemeClr val="tx1"/>
              </a:solidFill>
            </a:endParaRPr>
          </a:p>
          <a:p>
            <a:pPr lvl="1">
              <a:lnSpc>
                <a:spcPct val="130000"/>
              </a:lnSpc>
              <a:defRPr/>
            </a:pPr>
            <a:r>
              <a:rPr lang="en-US" sz="2600" smtClean="0">
                <a:solidFill>
                  <a:schemeClr val="tx1"/>
                </a:solidFill>
              </a:rPr>
              <a:t>Ta </a:t>
            </a:r>
            <a:r>
              <a:rPr lang="en-US" sz="2600">
                <a:solidFill>
                  <a:schemeClr val="tx1"/>
                </a:solidFill>
              </a:rPr>
              <a:t>mở rộng thuật toán Euclide:</a:t>
            </a:r>
          </a:p>
          <a:p>
            <a:pPr lvl="2">
              <a:lnSpc>
                <a:spcPct val="130000"/>
              </a:lnSpc>
              <a:defRPr/>
            </a:pPr>
            <a:r>
              <a:rPr lang="en-US">
                <a:solidFill>
                  <a:schemeClr val="tx1"/>
                </a:solidFill>
              </a:rPr>
              <a:t>Tìm ước chung lớn nhất của </a:t>
            </a:r>
            <a:r>
              <a:rPr lang="en-US" smtClean="0">
                <a:solidFill>
                  <a:schemeClr val="tx1"/>
                </a:solidFill>
              </a:rPr>
              <a:t>a </a:t>
            </a:r>
            <a:r>
              <a:rPr lang="en-US">
                <a:solidFill>
                  <a:schemeClr val="tx1"/>
                </a:solidFill>
              </a:rPr>
              <a:t>và b, </a:t>
            </a:r>
          </a:p>
          <a:p>
            <a:pPr lvl="2">
              <a:lnSpc>
                <a:spcPct val="130000"/>
              </a:lnSpc>
              <a:defRPr/>
            </a:pPr>
            <a:r>
              <a:rPr lang="en-US">
                <a:solidFill>
                  <a:schemeClr val="tx1"/>
                </a:solidFill>
              </a:rPr>
              <a:t>Tính nghịch đảo </a:t>
            </a:r>
            <a:r>
              <a:rPr lang="en-US" smtClean="0">
                <a:solidFill>
                  <a:schemeClr val="tx1"/>
                </a:solidFill>
              </a:rPr>
              <a:t>trong </a:t>
            </a:r>
            <a:r>
              <a:rPr lang="en-US">
                <a:solidFill>
                  <a:schemeClr val="tx1"/>
                </a:solidFill>
              </a:rPr>
              <a:t>trường hợp </a:t>
            </a:r>
            <a:r>
              <a:rPr lang="en-US" smtClean="0">
                <a:solidFill>
                  <a:schemeClr val="tx1"/>
                </a:solidFill>
              </a:rPr>
              <a:t>GCD(a, </a:t>
            </a:r>
            <a:r>
              <a:rPr lang="en-US">
                <a:solidFill>
                  <a:schemeClr val="tx1"/>
                </a:solidFill>
              </a:rPr>
              <a:t>b) = 1.</a:t>
            </a:r>
          </a:p>
          <a:p>
            <a:endParaRPr lang="en-US"/>
          </a:p>
        </p:txBody>
      </p:sp>
      <p:sp>
        <p:nvSpPr>
          <p:cNvPr id="3" name="Title 2"/>
          <p:cNvSpPr>
            <a:spLocks noGrp="1"/>
          </p:cNvSpPr>
          <p:nvPr>
            <p:ph type="title"/>
          </p:nvPr>
        </p:nvSpPr>
        <p:spPr>
          <a:xfrm>
            <a:off x="1108364" y="175484"/>
            <a:ext cx="11016586" cy="711205"/>
          </a:xfrm>
          <a:prstGeom prst="rect">
            <a:avLst/>
          </a:prstGeom>
        </p:spPr>
        <p:txBody>
          <a:bodyPr/>
          <a:lstStyle/>
          <a:p>
            <a:pPr algn="just">
              <a:lnSpc>
                <a:spcPct val="120000"/>
              </a:lnSpc>
            </a:pPr>
            <a:r>
              <a:rPr lang="en-US" smtClean="0"/>
              <a:t> </a:t>
            </a:r>
            <a:r>
              <a:rPr lang="en-US" altLang="zh-CN">
                <a:solidFill>
                  <a:schemeClr val="tx1"/>
                </a:solidFill>
              </a:rPr>
              <a:t>Phép tính nghịch đảo</a:t>
            </a:r>
            <a:endParaRPr lang="zh-CN" altLang="en-US">
              <a:solidFill>
                <a:schemeClr val="tx1"/>
              </a:solidFill>
            </a:endParaRPr>
          </a:p>
        </p:txBody>
      </p:sp>
      <p:sp>
        <p:nvSpPr>
          <p:cNvPr id="4" name="Rectangle 3"/>
          <p:cNvSpPr/>
          <p:nvPr/>
        </p:nvSpPr>
        <p:spPr>
          <a:xfrm>
            <a:off x="1971304" y="4168239"/>
            <a:ext cx="7647709" cy="7243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44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08364" y="175484"/>
            <a:ext cx="11016586" cy="711205"/>
          </a:xfrm>
          <a:prstGeom prst="rect">
            <a:avLst/>
          </a:prstGeom>
        </p:spPr>
        <p:txBody>
          <a:bodyPr/>
          <a:lstStyle/>
          <a:p>
            <a:r>
              <a:rPr lang="en-US" smtClean="0"/>
              <a:t> </a:t>
            </a:r>
            <a:r>
              <a:rPr lang="en-US" altLang="zh-CN">
                <a:solidFill>
                  <a:schemeClr val="tx1"/>
                </a:solidFill>
              </a:rPr>
              <a:t>Phép tính nghịch đảo</a:t>
            </a: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023010798"/>
                  </p:ext>
                </p:extLst>
              </p:nvPr>
            </p:nvGraphicFramePr>
            <p:xfrm>
              <a:off x="705852" y="1117479"/>
              <a:ext cx="10908632" cy="5283320"/>
            </p:xfrm>
            <a:graphic>
              <a:graphicData uri="http://schemas.openxmlformats.org/drawingml/2006/table">
                <a:tbl>
                  <a:tblPr firstRow="1" bandRow="1">
                    <a:tableStyleId>{9DCAF9ED-07DC-4A11-8D7F-57B35C25682E}</a:tableStyleId>
                  </a:tblPr>
                  <a:tblGrid>
                    <a:gridCol w="10908632">
                      <a:extLst>
                        <a:ext uri="{9D8B030D-6E8A-4147-A177-3AD203B41FA5}">
                          <a16:colId xmlns="" xmlns:a16="http://schemas.microsoft.com/office/drawing/2014/main" val="373682623"/>
                        </a:ext>
                      </a:extLst>
                    </a:gridCol>
                  </a:tblGrid>
                  <a:tr h="537823">
                    <a:tc>
                      <a:txBody>
                        <a:bodyPr/>
                        <a:lstStyle/>
                        <a:p>
                          <a:r>
                            <a:rPr lang="en-US" sz="2800" smtClean="0"/>
                            <a:t>Thuật</a:t>
                          </a:r>
                          <a:r>
                            <a:rPr lang="en-US" sz="2800" baseline="0" smtClean="0"/>
                            <a:t> toán 8: Euclide mở rộng</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 xmlns:a16="http://schemas.microsoft.com/office/drawing/2014/main" val="351885103"/>
                      </a:ext>
                    </a:extLst>
                  </a:tr>
                  <a:tr h="980736">
                    <a:tc>
                      <a:txBody>
                        <a:bodyPr/>
                        <a:lstStyle/>
                        <a:p>
                          <a:r>
                            <a:rPr lang="en-US" sz="2800" b="1" smtClean="0"/>
                            <a:t>Input:       </a:t>
                          </a:r>
                          <a:r>
                            <a:rPr lang="en-US" sz="2800" smtClean="0"/>
                            <a:t>Hai số</a:t>
                          </a:r>
                          <a:r>
                            <a:rPr lang="en-US" sz="2800" baseline="0" smtClean="0"/>
                            <a:t> nguyên dương </a:t>
                          </a:r>
                          <a:r>
                            <a:rPr lang="en-US" sz="2800" smtClean="0"/>
                            <a:t>a, b (a </a:t>
                          </a:r>
                          <a:r>
                            <a:rPr lang="en-US" sz="2800" smtClean="0">
                              <a:sym typeface="Symbol" panose="05050102010706020507" pitchFamily="18" charset="2"/>
                            </a:rPr>
                            <a:t> b)</a:t>
                          </a:r>
                          <a:endParaRPr lang="en-US" sz="2800" baseline="0" smtClean="0">
                            <a:sym typeface="Symbol" panose="05050102010706020507" pitchFamily="18" charset="2"/>
                          </a:endParaRPr>
                        </a:p>
                        <a:p>
                          <a:r>
                            <a:rPr lang="en-US" sz="2800" b="1" baseline="0" smtClean="0"/>
                            <a:t>Output:   </a:t>
                          </a:r>
                          <a:r>
                            <a:rPr lang="en-US" sz="2800" baseline="0" smtClean="0"/>
                            <a:t> d = gcd(a, b) và số nguyên x, y thỏa mãn ax + by = d</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 xmlns:a16="http://schemas.microsoft.com/office/drawing/2014/main" val="3670253320"/>
                      </a:ext>
                    </a:extLst>
                  </a:tr>
                  <a:tr h="537823">
                    <a:tc>
                      <a:txBody>
                        <a:bodyPr/>
                        <a:lstStyle/>
                        <a:p>
                          <a:r>
                            <a:rPr lang="en-US" sz="2800" smtClean="0"/>
                            <a:t>1. If</a:t>
                          </a:r>
                          <a:r>
                            <a:rPr lang="en-US" sz="2800" baseline="0" smtClean="0"/>
                            <a:t> b = 0 then d </a:t>
                          </a:r>
                          <a:r>
                            <a:rPr lang="en-US" sz="2800" baseline="0" smtClean="0">
                              <a:sym typeface="Symbol" panose="05050102010706020507" pitchFamily="18" charset="2"/>
                            </a:rPr>
                            <a:t> a, </a:t>
                          </a:r>
                          <a:r>
                            <a:rPr lang="en-US" sz="2800" baseline="0" smtClean="0"/>
                            <a:t>x </a:t>
                          </a:r>
                          <a:r>
                            <a:rPr lang="en-US" sz="2800" baseline="0" smtClean="0">
                              <a:sym typeface="Symbol" panose="05050102010706020507" pitchFamily="18" charset="2"/>
                            </a:rPr>
                            <a:t> 1, </a:t>
                          </a:r>
                          <a:r>
                            <a:rPr lang="en-US" sz="2800" baseline="0" smtClean="0"/>
                            <a:t>y </a:t>
                          </a:r>
                          <a:r>
                            <a:rPr lang="en-US" sz="2800" baseline="0" smtClean="0">
                              <a:sym typeface="Symbol" panose="05050102010706020507" pitchFamily="18" charset="2"/>
                            </a:rPr>
                            <a:t> 0 and Return(d, x, y).</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 xmlns:a16="http://schemas.microsoft.com/office/drawing/2014/main" val="3094169069"/>
                      </a:ext>
                    </a:extLst>
                  </a:tr>
                  <a:tr h="537823">
                    <a:tc>
                      <a:txBody>
                        <a:bodyPr/>
                        <a:lstStyle/>
                        <a:p>
                          <a:r>
                            <a:rPr lang="en-US" sz="2800" smtClean="0"/>
                            <a:t>2.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m:t>
                              </m:r>
                            </m:oMath>
                          </a14:m>
                          <a:r>
                            <a:rPr lang="en-US" sz="2800" smtClean="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oMath>
                          </a14:m>
                          <a:r>
                            <a:rPr lang="en-US" sz="2800" smtClean="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oMath>
                          </a14:m>
                          <a:r>
                            <a:rPr lang="en-US" sz="2800" smtClean="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m:t>
                              </m:r>
                            </m:oMath>
                          </a14:m>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912725839"/>
                      </a:ext>
                    </a:extLst>
                  </a:tr>
                  <a:tr h="537823">
                    <a:tc>
                      <a:txBody>
                        <a:bodyPr/>
                        <a:lstStyle/>
                        <a:p>
                          <a:r>
                            <a:rPr lang="en-US" sz="2800" smtClean="0"/>
                            <a:t>3. While</a:t>
                          </a:r>
                          <a:r>
                            <a:rPr lang="en-US" sz="2800" baseline="0" smtClean="0"/>
                            <a:t> b &gt; 0 do</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27164029"/>
                      </a:ext>
                    </a:extLst>
                  </a:tr>
                  <a:tr h="537823">
                    <a:tc>
                      <a:txBody>
                        <a:bodyPr/>
                        <a:lstStyle/>
                        <a:p>
                          <a:r>
                            <a:rPr lang="en-US" sz="2800" smtClean="0"/>
                            <a:t>      3.1. </a:t>
                          </a:r>
                          <a14:m>
                            <m:oMath xmlns:m="http://schemas.openxmlformats.org/officeDocument/2006/math">
                              <m:r>
                                <a:rPr lang="en-US" sz="2800" b="0" i="1" smtClean="0">
                                  <a:latin typeface="Cambria Math" panose="02040503050406030204" pitchFamily="18" charset="0"/>
                                </a:rPr>
                                <m:t>𝑞</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f>
                                    <m:fPr>
                                      <m:type m:val="skw"/>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𝑎</m:t>
                                      </m:r>
                                    </m:num>
                                    <m:den>
                                      <m:r>
                                        <a:rPr lang="en-US" sz="2800" b="0" i="1" smtClean="0">
                                          <a:latin typeface="Cambria Math" panose="02040503050406030204" pitchFamily="18" charset="0"/>
                                          <a:ea typeface="Cambria Math" panose="02040503050406030204" pitchFamily="18" charset="0"/>
                                        </a:rPr>
                                        <m:t>𝑏</m:t>
                                      </m:r>
                                    </m:den>
                                  </m:f>
                                </m:e>
                              </m:d>
                            </m:oMath>
                          </a14:m>
                          <a:r>
                            <a:rPr lang="en-US" sz="2800" smtClean="0"/>
                            <a:t>,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𝑞𝑏</m:t>
                              </m:r>
                            </m:oMath>
                          </a14:m>
                          <a:r>
                            <a:rPr lang="en-US" sz="2800" smtClean="0"/>
                            <a:t>,</a:t>
                          </a:r>
                          <a:r>
                            <a:rPr lang="en-US" sz="2800" baseline="0" smtClean="0"/>
                            <a:t> </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𝑞</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oMath>
                          </a14:m>
                          <a:r>
                            <a:rPr lang="en-US" sz="2800" smtClean="0"/>
                            <a:t>,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𝑞</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1</m:t>
                                  </m:r>
                                </m:sub>
                              </m:sSub>
                            </m:oMath>
                          </a14:m>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979224324"/>
                      </a:ext>
                    </a:extLst>
                  </a:tr>
                  <a:tr h="537823">
                    <a:tc>
                      <a:txBody>
                        <a:bodyPr/>
                        <a:lstStyle/>
                        <a:p>
                          <a:r>
                            <a:rPr lang="en-US" sz="2800" smtClean="0"/>
                            <a:t>      3.2.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oMath>
                          </a14:m>
                          <a:r>
                            <a:rPr lang="en-US" sz="2800" smtClean="0"/>
                            <a:t>, </a:t>
                          </a:r>
                          <a14:m>
                            <m:oMath xmlns:m="http://schemas.openxmlformats.org/officeDocument/2006/math">
                              <m:r>
                                <a:rPr lang="en-US" sz="2800" b="0" i="1" smtClean="0">
                                  <a:latin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oMath>
                          </a14:m>
                          <a:r>
                            <a:rPr lang="en-US" sz="2800" smtClean="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oMath>
                          </a14:m>
                          <a:r>
                            <a:rPr lang="en-US" sz="2800" smtClean="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oMath>
                          </a14:m>
                          <a:r>
                            <a:rPr lang="en-US" sz="2800" smtClean="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1</m:t>
                                  </m:r>
                                </m:sub>
                              </m:sSub>
                            </m:oMath>
                          </a14:m>
                          <a:r>
                            <a:rPr lang="en-US" sz="2800" smtClean="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a14:m>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473886176"/>
                      </a:ext>
                    </a:extLst>
                  </a:tr>
                  <a:tr h="537823">
                    <a:tc>
                      <a:txBody>
                        <a:bodyPr/>
                        <a:lstStyle/>
                        <a:p>
                          <a:r>
                            <a:rPr lang="en-US" sz="2800" smtClean="0"/>
                            <a:t>4. d </a:t>
                          </a:r>
                          <a:r>
                            <a:rPr lang="en-US" sz="2800" smtClean="0">
                              <a:sym typeface="Symbol" panose="05050102010706020507" pitchFamily="18" charset="2"/>
                            </a:rPr>
                            <a:t> a, </a:t>
                          </a:r>
                          <a:r>
                            <a:rPr lang="en-US" sz="2800" smtClean="0"/>
                            <a:t>x </a:t>
                          </a:r>
                          <a:r>
                            <a:rPr lang="en-US" sz="2800" smtClean="0">
                              <a:sym typeface="Symbol" panose="05050102010706020507" pitchFamily="18" charset="2"/>
                            </a:rPr>
                            <a:t> x</a:t>
                          </a:r>
                          <a:r>
                            <a:rPr lang="en-US" sz="2800" baseline="-25000" smtClean="0">
                              <a:sym typeface="Symbol" panose="05050102010706020507" pitchFamily="18" charset="2"/>
                            </a:rPr>
                            <a:t>2</a:t>
                          </a:r>
                          <a:r>
                            <a:rPr lang="en-US" sz="2800" baseline="0" smtClean="0">
                              <a:sym typeface="Symbol" panose="05050102010706020507" pitchFamily="18" charset="2"/>
                            </a:rPr>
                            <a:t>, </a:t>
                          </a:r>
                          <a:r>
                            <a:rPr lang="en-US" sz="2800" smtClean="0"/>
                            <a:t>y </a:t>
                          </a:r>
                          <a:r>
                            <a:rPr lang="en-US" sz="2800" smtClean="0">
                              <a:sym typeface="Symbol" panose="05050102010706020507" pitchFamily="18" charset="2"/>
                            </a:rPr>
                            <a:t> y</a:t>
                          </a:r>
                          <a:r>
                            <a:rPr lang="en-US" sz="2800" baseline="-25000" smtClean="0">
                              <a:sym typeface="Symbol" panose="05050102010706020507" pitchFamily="18" charset="2"/>
                            </a:rPr>
                            <a:t>2</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42134788"/>
                      </a:ext>
                    </a:extLst>
                  </a:tr>
                  <a:tr h="537823">
                    <a:tc>
                      <a:txBody>
                        <a:bodyPr/>
                        <a:lstStyle/>
                        <a:p>
                          <a:r>
                            <a:rPr lang="en-US" sz="2800" smtClean="0"/>
                            <a:t>5. Return(d,</a:t>
                          </a:r>
                          <a:r>
                            <a:rPr lang="en-US" sz="2800" baseline="0" smtClean="0"/>
                            <a:t> x, y)</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520898610"/>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1023010798"/>
                  </p:ext>
                </p:extLst>
              </p:nvPr>
            </p:nvGraphicFramePr>
            <p:xfrm>
              <a:off x="705852" y="1117479"/>
              <a:ext cx="10908632" cy="5283320"/>
            </p:xfrm>
            <a:graphic>
              <a:graphicData uri="http://schemas.openxmlformats.org/drawingml/2006/table">
                <a:tbl>
                  <a:tblPr firstRow="1" bandRow="1">
                    <a:tableStyleId>{9DCAF9ED-07DC-4A11-8D7F-57B35C25682E}</a:tableStyleId>
                  </a:tblPr>
                  <a:tblGrid>
                    <a:gridCol w="10908632">
                      <a:extLst>
                        <a:ext uri="{9D8B030D-6E8A-4147-A177-3AD203B41FA5}">
                          <a16:colId xmlns:a16="http://schemas.microsoft.com/office/drawing/2014/main" val="373682623"/>
                        </a:ext>
                      </a:extLst>
                    </a:gridCol>
                  </a:tblGrid>
                  <a:tr h="537823">
                    <a:tc>
                      <a:txBody>
                        <a:bodyPr/>
                        <a:lstStyle/>
                        <a:p>
                          <a:r>
                            <a:rPr lang="en-US" sz="2800" smtClean="0"/>
                            <a:t>Thuật</a:t>
                          </a:r>
                          <a:r>
                            <a:rPr lang="en-US" sz="2800" baseline="0" smtClean="0"/>
                            <a:t> toán </a:t>
                          </a:r>
                          <a:r>
                            <a:rPr lang="en-US" sz="2800" baseline="0" smtClean="0"/>
                            <a:t>8: Euclide </a:t>
                          </a:r>
                          <a:r>
                            <a:rPr lang="en-US" sz="2800" baseline="0" smtClean="0"/>
                            <a:t>mở rộng</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51885103"/>
                      </a:ext>
                    </a:extLst>
                  </a:tr>
                  <a:tr h="980736">
                    <a:tc>
                      <a:txBody>
                        <a:bodyPr/>
                        <a:lstStyle/>
                        <a:p>
                          <a:r>
                            <a:rPr lang="en-US" sz="2800" b="1" smtClean="0"/>
                            <a:t>Input:       </a:t>
                          </a:r>
                          <a:r>
                            <a:rPr lang="en-US" sz="2800" smtClean="0"/>
                            <a:t>Hai số</a:t>
                          </a:r>
                          <a:r>
                            <a:rPr lang="en-US" sz="2800" baseline="0" smtClean="0"/>
                            <a:t> nguyên dương </a:t>
                          </a:r>
                          <a:r>
                            <a:rPr lang="en-US" sz="2800" smtClean="0"/>
                            <a:t>a, b (a </a:t>
                          </a:r>
                          <a:r>
                            <a:rPr lang="en-US" sz="2800" smtClean="0">
                              <a:sym typeface="Symbol" panose="05050102010706020507" pitchFamily="18" charset="2"/>
                            </a:rPr>
                            <a:t> b)</a:t>
                          </a:r>
                          <a:endParaRPr lang="en-US" sz="2800" baseline="0" smtClean="0">
                            <a:sym typeface="Symbol" panose="05050102010706020507" pitchFamily="18" charset="2"/>
                          </a:endParaRPr>
                        </a:p>
                        <a:p>
                          <a:r>
                            <a:rPr lang="en-US" sz="2800" b="1" baseline="0" smtClean="0"/>
                            <a:t>Output:   </a:t>
                          </a:r>
                          <a:r>
                            <a:rPr lang="en-US" sz="2800" baseline="0" smtClean="0"/>
                            <a:t> d = gcd(a, b) và số nguyên x, y thỏa mãn ax + by = d</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670253320"/>
                      </a:ext>
                    </a:extLst>
                  </a:tr>
                  <a:tr h="537823">
                    <a:tc>
                      <a:txBody>
                        <a:bodyPr/>
                        <a:lstStyle/>
                        <a:p>
                          <a:r>
                            <a:rPr lang="en-US" sz="2800" smtClean="0"/>
                            <a:t>1. If</a:t>
                          </a:r>
                          <a:r>
                            <a:rPr lang="en-US" sz="2800" baseline="0" smtClean="0"/>
                            <a:t> b = 0 then d </a:t>
                          </a:r>
                          <a:r>
                            <a:rPr lang="en-US" sz="2800" baseline="0" smtClean="0">
                              <a:sym typeface="Symbol" panose="05050102010706020507" pitchFamily="18" charset="2"/>
                            </a:rPr>
                            <a:t> a, </a:t>
                          </a:r>
                          <a:r>
                            <a:rPr lang="en-US" sz="2800" baseline="0" smtClean="0"/>
                            <a:t>x </a:t>
                          </a:r>
                          <a:r>
                            <a:rPr lang="en-US" sz="2800" baseline="0" smtClean="0">
                              <a:sym typeface="Symbol" panose="05050102010706020507" pitchFamily="18" charset="2"/>
                            </a:rPr>
                            <a:t> 1, </a:t>
                          </a:r>
                          <a:r>
                            <a:rPr lang="en-US" sz="2800" baseline="0" smtClean="0"/>
                            <a:t>y </a:t>
                          </a:r>
                          <a:r>
                            <a:rPr lang="en-US" sz="2800" baseline="0" smtClean="0">
                              <a:sym typeface="Symbol" panose="05050102010706020507" pitchFamily="18" charset="2"/>
                            </a:rPr>
                            <a:t> 0 and Return(d, x, y).</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3094169069"/>
                      </a:ext>
                    </a:extLst>
                  </a:tr>
                  <a:tr h="53782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t="-389888" r="-56" b="-523596"/>
                          </a:stretch>
                        </a:blipFill>
                      </a:tcPr>
                    </a:tc>
                    <a:extLst>
                      <a:ext uri="{0D108BD9-81ED-4DB2-BD59-A6C34878D82A}">
                        <a16:rowId xmlns:a16="http://schemas.microsoft.com/office/drawing/2014/main" val="1912725839"/>
                      </a:ext>
                    </a:extLst>
                  </a:tr>
                  <a:tr h="537823">
                    <a:tc>
                      <a:txBody>
                        <a:bodyPr/>
                        <a:lstStyle/>
                        <a:p>
                          <a:r>
                            <a:rPr lang="en-US" sz="2800" smtClean="0"/>
                            <a:t>3. While</a:t>
                          </a:r>
                          <a:r>
                            <a:rPr lang="en-US" sz="2800" baseline="0" smtClean="0"/>
                            <a:t> b &gt; 0 do</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164029"/>
                      </a:ext>
                    </a:extLst>
                  </a:tr>
                  <a:tr h="53782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t="-595455" r="-56" b="-329545"/>
                          </a:stretch>
                        </a:blipFill>
                      </a:tcPr>
                    </a:tc>
                    <a:extLst>
                      <a:ext uri="{0D108BD9-81ED-4DB2-BD59-A6C34878D82A}">
                        <a16:rowId xmlns:a16="http://schemas.microsoft.com/office/drawing/2014/main" val="1979224324"/>
                      </a:ext>
                    </a:extLst>
                  </a:tr>
                  <a:tr h="537823">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t="-695455" r="-56" b="-229545"/>
                          </a:stretch>
                        </a:blipFill>
                      </a:tcPr>
                    </a:tc>
                    <a:extLst>
                      <a:ext uri="{0D108BD9-81ED-4DB2-BD59-A6C34878D82A}">
                        <a16:rowId xmlns:a16="http://schemas.microsoft.com/office/drawing/2014/main" val="473886176"/>
                      </a:ext>
                    </a:extLst>
                  </a:tr>
                  <a:tr h="537823">
                    <a:tc>
                      <a:txBody>
                        <a:bodyPr/>
                        <a:lstStyle/>
                        <a:p>
                          <a:r>
                            <a:rPr lang="en-US" sz="2800" smtClean="0"/>
                            <a:t>4. d </a:t>
                          </a:r>
                          <a:r>
                            <a:rPr lang="en-US" sz="2800" smtClean="0">
                              <a:sym typeface="Symbol" panose="05050102010706020507" pitchFamily="18" charset="2"/>
                            </a:rPr>
                            <a:t> a, </a:t>
                          </a:r>
                          <a:r>
                            <a:rPr lang="en-US" sz="2800" smtClean="0"/>
                            <a:t>x </a:t>
                          </a:r>
                          <a:r>
                            <a:rPr lang="en-US" sz="2800" smtClean="0">
                              <a:sym typeface="Symbol" panose="05050102010706020507" pitchFamily="18" charset="2"/>
                            </a:rPr>
                            <a:t> x</a:t>
                          </a:r>
                          <a:r>
                            <a:rPr lang="en-US" sz="2800" baseline="-25000" smtClean="0">
                              <a:sym typeface="Symbol" panose="05050102010706020507" pitchFamily="18" charset="2"/>
                            </a:rPr>
                            <a:t>2</a:t>
                          </a:r>
                          <a:r>
                            <a:rPr lang="en-US" sz="2800" baseline="0" smtClean="0">
                              <a:sym typeface="Symbol" panose="05050102010706020507" pitchFamily="18" charset="2"/>
                            </a:rPr>
                            <a:t>, </a:t>
                          </a:r>
                          <a:r>
                            <a:rPr lang="en-US" sz="2800" smtClean="0"/>
                            <a:t>y </a:t>
                          </a:r>
                          <a:r>
                            <a:rPr lang="en-US" sz="2800" smtClean="0">
                              <a:sym typeface="Symbol" panose="05050102010706020507" pitchFamily="18" charset="2"/>
                            </a:rPr>
                            <a:t> y</a:t>
                          </a:r>
                          <a:r>
                            <a:rPr lang="en-US" sz="2800" baseline="-25000" smtClean="0">
                              <a:sym typeface="Symbol" panose="05050102010706020507" pitchFamily="18" charset="2"/>
                            </a:rPr>
                            <a:t>2</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42134788"/>
                      </a:ext>
                    </a:extLst>
                  </a:tr>
                  <a:tr h="537823">
                    <a:tc>
                      <a:txBody>
                        <a:bodyPr/>
                        <a:lstStyle/>
                        <a:p>
                          <a:r>
                            <a:rPr lang="en-US" sz="2800" smtClean="0"/>
                            <a:t>5. Return(d,</a:t>
                          </a:r>
                          <a:r>
                            <a:rPr lang="en-US" sz="2800" baseline="0" smtClean="0"/>
                            <a:t> x, y)</a:t>
                          </a:r>
                          <a:endParaRPr 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20898610"/>
                      </a:ext>
                    </a:extLst>
                  </a:tr>
                </a:tbl>
              </a:graphicData>
            </a:graphic>
          </p:graphicFrame>
        </mc:Fallback>
      </mc:AlternateContent>
    </p:spTree>
    <p:extLst>
      <p:ext uri="{BB962C8B-B14F-4D97-AF65-F5344CB8AC3E}">
        <p14:creationId xmlns:p14="http://schemas.microsoft.com/office/powerpoint/2010/main" val="3051727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AA228536-E06C-4246-9921-5981D42A0643}"/>
              </a:ext>
            </a:extLst>
          </p:cNvPr>
          <p:cNvSpPr txBox="1"/>
          <p:nvPr/>
        </p:nvSpPr>
        <p:spPr>
          <a:xfrm>
            <a:off x="874713" y="3398461"/>
            <a:ext cx="6794448" cy="1323439"/>
          </a:xfrm>
          <a:prstGeom prst="rect">
            <a:avLst/>
          </a:prstGeom>
          <a:noFill/>
        </p:spPr>
        <p:txBody>
          <a:bodyPr wrap="square" rtlCol="0">
            <a:spAutoFit/>
            <a:scene3d>
              <a:camera prst="orthographicFront"/>
              <a:lightRig rig="threePt" dir="t"/>
            </a:scene3d>
            <a:sp3d contourW="12700"/>
          </a:bodyPr>
          <a:lstStyle/>
          <a:p>
            <a:r>
              <a:rPr lang="en-US" altLang="zh-CN" sz="4000" b="1">
                <a:solidFill>
                  <a:schemeClr val="accent2"/>
                </a:solidFill>
                <a:latin typeface="Calibri" panose="020F0502020204030204" pitchFamily="34" charset="0"/>
              </a:rPr>
              <a:t>TÍNH TOÁN TRÊN SỐ NGUYÊN LỚN TRONG TRƯỜNG F</a:t>
            </a:r>
            <a:r>
              <a:rPr lang="en-US" altLang="zh-CN" sz="4000" b="1" baseline="-25000">
                <a:solidFill>
                  <a:schemeClr val="accent2"/>
                </a:solidFill>
                <a:latin typeface="Calibri" panose="020F0502020204030204" pitchFamily="34" charset="0"/>
              </a:rPr>
              <a:t>P</a:t>
            </a:r>
            <a:endParaRPr lang="en-US" altLang="zh-CN" sz="4000" b="1">
              <a:solidFill>
                <a:schemeClr val="accent2"/>
              </a:solidFill>
              <a:latin typeface="Calibri" panose="020F0502020204030204" pitchFamily="34" charset="0"/>
            </a:endParaRPr>
          </a:p>
        </p:txBody>
      </p:sp>
      <p:sp>
        <p:nvSpPr>
          <p:cNvPr id="4" name="文本框 3">
            <a:extLst>
              <a:ext uri="{FF2B5EF4-FFF2-40B4-BE49-F238E27FC236}">
                <a16:creationId xmlns="" xmlns:a16="http://schemas.microsoft.com/office/drawing/2014/main" id="{241B40FC-AF12-4F69-9B18-F1E03889576A}"/>
              </a:ext>
            </a:extLst>
          </p:cNvPr>
          <p:cNvSpPr txBox="1"/>
          <p:nvPr/>
        </p:nvSpPr>
        <p:spPr>
          <a:xfrm>
            <a:off x="874712" y="2482009"/>
            <a:ext cx="4375713" cy="769441"/>
          </a:xfrm>
          <a:prstGeom prst="rect">
            <a:avLst/>
          </a:prstGeom>
          <a:noFill/>
        </p:spPr>
        <p:txBody>
          <a:bodyPr wrap="square" rtlCol="0">
            <a:spAutoFit/>
            <a:scene3d>
              <a:camera prst="orthographicFront"/>
              <a:lightRig rig="threePt" dir="t"/>
            </a:scene3d>
            <a:sp3d contourW="12700"/>
          </a:bodyPr>
          <a:lstStyle/>
          <a:p>
            <a:r>
              <a:rPr lang="en-US" altLang="zh-CN" sz="4400" b="1" smtClean="0">
                <a:solidFill>
                  <a:schemeClr val="accent1"/>
                </a:solidFill>
                <a:latin typeface="Calibri" panose="020F0502020204030204" pitchFamily="34" charset="0"/>
                <a:ea typeface="时尚中黑简体" panose="01010104010101010101" pitchFamily="2" charset="-122"/>
              </a:rPr>
              <a:t>CHƯƠNG </a:t>
            </a:r>
            <a:r>
              <a:rPr lang="en-US" altLang="zh-CN" sz="4400" b="1">
                <a:solidFill>
                  <a:schemeClr val="accent1"/>
                </a:solidFill>
                <a:latin typeface="Calibri" panose="020F0502020204030204" pitchFamily="34" charset="0"/>
                <a:ea typeface="时尚中黑简体" panose="01010104010101010101" pitchFamily="2" charset="-122"/>
              </a:rPr>
              <a:t>01</a:t>
            </a:r>
            <a:endParaRPr lang="zh-CN" altLang="en-US" sz="4400" b="1">
              <a:solidFill>
                <a:schemeClr val="accent1"/>
              </a:solidFill>
              <a:latin typeface="Calibri" panose="020F0502020204030204" pitchFamily="34" charset="0"/>
              <a:ea typeface="时尚中黑简体" panose="01010104010101010101" pitchFamily="2" charset="-122"/>
            </a:endParaRPr>
          </a:p>
        </p:txBody>
      </p:sp>
      <p:cxnSp>
        <p:nvCxnSpPr>
          <p:cNvPr id="5" name="直接连接符 4">
            <a:extLst>
              <a:ext uri="{FF2B5EF4-FFF2-40B4-BE49-F238E27FC236}">
                <a16:creationId xmlns=""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14063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solidFill>
                  <a:schemeClr val="tx1"/>
                </a:solidFill>
              </a:rPr>
              <a:t>Áp dụng thuật toán trên với các đầu vào:</a:t>
            </a:r>
          </a:p>
          <a:p>
            <a:pPr lvl="1"/>
            <a:r>
              <a:rPr lang="en-US" smtClean="0">
                <a:solidFill>
                  <a:schemeClr val="tx1"/>
                </a:solidFill>
              </a:rPr>
              <a:t>1) a = 1759, b = 550</a:t>
            </a:r>
          </a:p>
          <a:p>
            <a:pPr lvl="1"/>
            <a:r>
              <a:rPr lang="en-US" smtClean="0">
                <a:solidFill>
                  <a:schemeClr val="tx1"/>
                </a:solidFill>
              </a:rPr>
              <a:t>2) a = 3458, b = 4864 </a:t>
            </a:r>
            <a:endParaRPr lang="en-US">
              <a:solidFill>
                <a:schemeClr val="tx1"/>
              </a:solidFill>
            </a:endParaRPr>
          </a:p>
        </p:txBody>
      </p:sp>
      <p:sp>
        <p:nvSpPr>
          <p:cNvPr id="3" name="Title 2"/>
          <p:cNvSpPr>
            <a:spLocks noGrp="1"/>
          </p:cNvSpPr>
          <p:nvPr>
            <p:ph type="title"/>
          </p:nvPr>
        </p:nvSpPr>
        <p:spPr/>
        <p:txBody>
          <a:bodyPr/>
          <a:lstStyle/>
          <a:p>
            <a:r>
              <a:rPr lang="en-US" smtClean="0"/>
              <a:t>  </a:t>
            </a:r>
            <a:r>
              <a:rPr lang="en-US" altLang="zh-CN">
                <a:solidFill>
                  <a:schemeClr val="tx1"/>
                </a:solidFill>
              </a:rPr>
              <a:t>Phép tính nghịch đảo</a:t>
            </a:r>
            <a:endParaRPr lang="en-US"/>
          </a:p>
        </p:txBody>
      </p:sp>
    </p:spTree>
    <p:extLst>
      <p:ext uri="{BB962C8B-B14F-4D97-AF65-F5344CB8AC3E}">
        <p14:creationId xmlns:p14="http://schemas.microsoft.com/office/powerpoint/2010/main" val="2446945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093101" y="815873"/>
            <a:ext cx="7810100" cy="534250"/>
          </a:xfrm>
        </p:spPr>
        <p:txBody>
          <a:bodyPr/>
          <a:lstStyle/>
          <a:p>
            <a:r>
              <a:rPr lang="en-US">
                <a:solidFill>
                  <a:schemeClr val="tx1"/>
                </a:solidFill>
              </a:rPr>
              <a:t>a = 1759, b = 550</a:t>
            </a:r>
          </a:p>
        </p:txBody>
      </p:sp>
      <p:sp>
        <p:nvSpPr>
          <p:cNvPr id="3" name="Title 2"/>
          <p:cNvSpPr>
            <a:spLocks noGrp="1"/>
          </p:cNvSpPr>
          <p:nvPr>
            <p:ph type="title"/>
          </p:nvPr>
        </p:nvSpPr>
        <p:spPr/>
        <p:txBody>
          <a:bodyPr/>
          <a:lstStyle/>
          <a:p>
            <a:r>
              <a:rPr lang="en-US" smtClean="0"/>
              <a:t>  </a:t>
            </a:r>
            <a:r>
              <a:rPr lang="en-US" altLang="zh-CN">
                <a:solidFill>
                  <a:schemeClr val="tx1"/>
                </a:solidFill>
              </a:rPr>
              <a:t>Phép tính nghịch đảo</a:t>
            </a:r>
            <a:endParaRPr lang="en-US"/>
          </a:p>
        </p:txBody>
      </p:sp>
      <p:graphicFrame>
        <p:nvGraphicFramePr>
          <p:cNvPr id="4" name="Table 3"/>
          <p:cNvGraphicFramePr>
            <a:graphicFrameLocks noGrp="1"/>
          </p:cNvGraphicFramePr>
          <p:nvPr>
            <p:extLst/>
          </p:nvPr>
        </p:nvGraphicFramePr>
        <p:xfrm>
          <a:off x="124934" y="1218482"/>
          <a:ext cx="8062760" cy="5326651"/>
        </p:xfrm>
        <a:graphic>
          <a:graphicData uri="http://schemas.openxmlformats.org/drawingml/2006/table">
            <a:tbl>
              <a:tblPr firstRow="1" bandRow="1">
                <a:tableStyleId>{21E4AEA4-8DFA-4A89-87EB-49C32662AFE0}</a:tableStyleId>
              </a:tblPr>
              <a:tblGrid>
                <a:gridCol w="806276">
                  <a:extLst>
                    <a:ext uri="{9D8B030D-6E8A-4147-A177-3AD203B41FA5}">
                      <a16:colId xmlns="" xmlns:a16="http://schemas.microsoft.com/office/drawing/2014/main" val="1895100929"/>
                    </a:ext>
                  </a:extLst>
                </a:gridCol>
                <a:gridCol w="806276">
                  <a:extLst>
                    <a:ext uri="{9D8B030D-6E8A-4147-A177-3AD203B41FA5}">
                      <a16:colId xmlns="" xmlns:a16="http://schemas.microsoft.com/office/drawing/2014/main" val="3220609557"/>
                    </a:ext>
                  </a:extLst>
                </a:gridCol>
                <a:gridCol w="806276">
                  <a:extLst>
                    <a:ext uri="{9D8B030D-6E8A-4147-A177-3AD203B41FA5}">
                      <a16:colId xmlns="" xmlns:a16="http://schemas.microsoft.com/office/drawing/2014/main" val="3748696140"/>
                    </a:ext>
                  </a:extLst>
                </a:gridCol>
                <a:gridCol w="806276">
                  <a:extLst>
                    <a:ext uri="{9D8B030D-6E8A-4147-A177-3AD203B41FA5}">
                      <a16:colId xmlns="" xmlns:a16="http://schemas.microsoft.com/office/drawing/2014/main" val="2362422770"/>
                    </a:ext>
                  </a:extLst>
                </a:gridCol>
                <a:gridCol w="806276">
                  <a:extLst>
                    <a:ext uri="{9D8B030D-6E8A-4147-A177-3AD203B41FA5}">
                      <a16:colId xmlns="" xmlns:a16="http://schemas.microsoft.com/office/drawing/2014/main" val="1030570136"/>
                    </a:ext>
                  </a:extLst>
                </a:gridCol>
                <a:gridCol w="806276">
                  <a:extLst>
                    <a:ext uri="{9D8B030D-6E8A-4147-A177-3AD203B41FA5}">
                      <a16:colId xmlns="" xmlns:a16="http://schemas.microsoft.com/office/drawing/2014/main" val="1734073221"/>
                    </a:ext>
                  </a:extLst>
                </a:gridCol>
                <a:gridCol w="806276">
                  <a:extLst>
                    <a:ext uri="{9D8B030D-6E8A-4147-A177-3AD203B41FA5}">
                      <a16:colId xmlns="" xmlns:a16="http://schemas.microsoft.com/office/drawing/2014/main" val="232078190"/>
                    </a:ext>
                  </a:extLst>
                </a:gridCol>
                <a:gridCol w="806276">
                  <a:extLst>
                    <a:ext uri="{9D8B030D-6E8A-4147-A177-3AD203B41FA5}">
                      <a16:colId xmlns="" xmlns:a16="http://schemas.microsoft.com/office/drawing/2014/main" val="3935418679"/>
                    </a:ext>
                  </a:extLst>
                </a:gridCol>
                <a:gridCol w="806276">
                  <a:extLst>
                    <a:ext uri="{9D8B030D-6E8A-4147-A177-3AD203B41FA5}">
                      <a16:colId xmlns="" xmlns:a16="http://schemas.microsoft.com/office/drawing/2014/main" val="1167119148"/>
                    </a:ext>
                  </a:extLst>
                </a:gridCol>
                <a:gridCol w="806276">
                  <a:extLst>
                    <a:ext uri="{9D8B030D-6E8A-4147-A177-3AD203B41FA5}">
                      <a16:colId xmlns="" xmlns:a16="http://schemas.microsoft.com/office/drawing/2014/main" val="122960783"/>
                    </a:ext>
                  </a:extLst>
                </a:gridCol>
              </a:tblGrid>
              <a:tr h="746260">
                <a:tc>
                  <a:txBody>
                    <a:bodyPr/>
                    <a:lstStyle/>
                    <a:p>
                      <a:pPr algn="ctr"/>
                      <a:r>
                        <a:rPr lang="en-US" sz="2400" smtClean="0">
                          <a:latin typeface="Calibri" panose="020F0502020204030204" pitchFamily="34" charset="0"/>
                          <a:cs typeface="Calibri" panose="020F0502020204030204" pitchFamily="34" charset="0"/>
                        </a:rPr>
                        <a:t>q</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r</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x</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y</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a</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b</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x</a:t>
                      </a:r>
                      <a:r>
                        <a:rPr lang="en-US" sz="2400" baseline="-25000" smtClean="0">
                          <a:latin typeface="Calibri" panose="020F0502020204030204" pitchFamily="34" charset="0"/>
                          <a:cs typeface="Calibri" panose="020F0502020204030204" pitchFamily="34" charset="0"/>
                        </a:rPr>
                        <a:t>2</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x</a:t>
                      </a:r>
                      <a:r>
                        <a:rPr lang="en-US" sz="2400" baseline="-25000" smtClean="0">
                          <a:latin typeface="Calibri" panose="020F0502020204030204" pitchFamily="34" charset="0"/>
                          <a:cs typeface="Calibri" panose="020F0502020204030204" pitchFamily="34" charset="0"/>
                        </a:rPr>
                        <a:t>1</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y</a:t>
                      </a:r>
                      <a:r>
                        <a:rPr lang="en-US" sz="2400" baseline="-25000" smtClean="0">
                          <a:latin typeface="Calibri" panose="020F0502020204030204" pitchFamily="34" charset="0"/>
                          <a:cs typeface="Calibri" panose="020F0502020204030204" pitchFamily="34" charset="0"/>
                        </a:rPr>
                        <a:t>2</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y</a:t>
                      </a:r>
                      <a:r>
                        <a:rPr lang="en-US" sz="2400" baseline="-25000" smtClean="0">
                          <a:latin typeface="Calibri" panose="020F0502020204030204" pitchFamily="34" charset="0"/>
                          <a:cs typeface="Calibri" panose="020F0502020204030204" pitchFamily="34" charset="0"/>
                        </a:rPr>
                        <a:t>1</a:t>
                      </a:r>
                      <a:endParaRPr lang="en-US" sz="240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573340986"/>
                  </a:ext>
                </a:extLst>
              </a:tr>
              <a:tr h="849091">
                <a:tc>
                  <a:txBody>
                    <a:bodyPr/>
                    <a:lstStyle/>
                    <a:p>
                      <a:pPr algn="ctr"/>
                      <a:r>
                        <a:rPr lang="en-US" sz="2400" smtClean="0">
                          <a:solidFill>
                            <a:schemeClr val="tx1"/>
                          </a:solidFill>
                          <a:latin typeface="Calibri" panose="020F0502020204030204" pitchFamily="34" charset="0"/>
                          <a:cs typeface="Calibri" panose="020F0502020204030204" pitchFamily="34" charset="0"/>
                        </a:rPr>
                        <a:t>-</a:t>
                      </a:r>
                      <a:endParaRPr lang="en-US" sz="240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1759</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550</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1</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0</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0</a:t>
                      </a:r>
                      <a:endParaRPr lang="en-US" sz="2400">
                        <a:latin typeface="Calibri" panose="020F0502020204030204" pitchFamily="34" charset="0"/>
                        <a:cs typeface="Calibri" panose="020F0502020204030204" pitchFamily="34" charset="0"/>
                      </a:endParaRPr>
                    </a:p>
                  </a:txBody>
                  <a:tcPr/>
                </a:tc>
                <a:tc>
                  <a:txBody>
                    <a:bodyPr/>
                    <a:lstStyle/>
                    <a:p>
                      <a:pPr algn="ctr"/>
                      <a:r>
                        <a:rPr lang="en-US" sz="2400" smtClean="0">
                          <a:latin typeface="Calibri" panose="020F0502020204030204" pitchFamily="34" charset="0"/>
                          <a:cs typeface="Calibri" panose="020F0502020204030204" pitchFamily="34" charset="0"/>
                        </a:rPr>
                        <a:t>1</a:t>
                      </a:r>
                      <a:endParaRPr lang="en-US" sz="240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224503791"/>
                  </a:ext>
                </a:extLst>
              </a:tr>
              <a:tr h="746260">
                <a:tc>
                  <a:txBody>
                    <a:bodyPr/>
                    <a:lstStyle/>
                    <a:p>
                      <a:pPr algn="ctr"/>
                      <a:endParaRPr lang="en-US" sz="240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66821999"/>
                  </a:ext>
                </a:extLst>
              </a:tr>
              <a:tr h="746260">
                <a:tc>
                  <a:txBody>
                    <a:bodyPr/>
                    <a:lstStyle/>
                    <a:p>
                      <a:pPr algn="ctr"/>
                      <a:endParaRPr lang="en-US" sz="240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6014759"/>
                  </a:ext>
                </a:extLst>
              </a:tr>
              <a:tr h="746260">
                <a:tc>
                  <a:txBody>
                    <a:bodyPr/>
                    <a:lstStyle/>
                    <a:p>
                      <a:pPr algn="ctr"/>
                      <a:endParaRPr lang="en-US" sz="240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542312899"/>
                  </a:ext>
                </a:extLst>
              </a:tr>
              <a:tr h="746260">
                <a:tc>
                  <a:txBody>
                    <a:bodyPr/>
                    <a:lstStyle/>
                    <a:p>
                      <a:pPr algn="ctr"/>
                      <a:endParaRPr lang="en-US" sz="240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324647685"/>
                  </a:ext>
                </a:extLst>
              </a:tr>
              <a:tr h="746260">
                <a:tc>
                  <a:txBody>
                    <a:bodyPr/>
                    <a:lstStyle/>
                    <a:p>
                      <a:pPr algn="ctr"/>
                      <a:endParaRPr lang="en-US" sz="2400">
                        <a:solidFill>
                          <a:schemeClr val="tx1"/>
                        </a:solidFill>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tc>
                  <a:txBody>
                    <a:bodyPr/>
                    <a:lstStyle/>
                    <a:p>
                      <a:pPr algn="ctr"/>
                      <a:endParaRPr lang="en-US" sz="240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267062349"/>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8348115" y="2424257"/>
                <a:ext cx="3843885" cy="1384995"/>
              </a:xfrm>
              <a:prstGeom prst="rect">
                <a:avLst/>
              </a:prstGeom>
              <a:noFill/>
            </p:spPr>
            <p:txBody>
              <a:bodyPr wrap="square" rtlCol="0">
                <a:spAutoFit/>
              </a:bodyPr>
              <a:lstStyle/>
              <a:p>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1759</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m:t>
                    </m:r>
                  </m:oMath>
                </a14:m>
                <a:r>
                  <a:rPr lang="en-US" sz="2800" smtClean="0">
                    <a:latin typeface="Calibri" panose="020F0502020204030204" pitchFamily="34" charset="0"/>
                    <a:cs typeface="Calibri" panose="020F0502020204030204" pitchFamily="34" charset="0"/>
                  </a:rPr>
                  <a:t>550 = 109</a:t>
                </a:r>
              </a:p>
              <a:p>
                <a14:m>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3.0</m:t>
                    </m:r>
                    <m:r>
                      <a:rPr lang="en-US" sz="2800" b="0" i="0" smtClean="0">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1</a:t>
                </a:r>
              </a:p>
              <a:p>
                <a14:m>
                  <m:oMath xmlns:m="http://schemas.openxmlformats.org/officeDocument/2006/math">
                    <m:r>
                      <a:rPr lang="en-US" sz="2800" i="1">
                        <a:latin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3.1</m:t>
                    </m:r>
                  </m:oMath>
                </a14:m>
                <a:r>
                  <a:rPr lang="en-US" sz="2800" smtClean="0">
                    <a:latin typeface="Calibri" panose="020F0502020204030204" pitchFamily="34" charset="0"/>
                    <a:cs typeface="Calibri" panose="020F0502020204030204" pitchFamily="34" charset="0"/>
                  </a:rPr>
                  <a:t> = -3</a:t>
                </a:r>
                <a:endParaRPr lang="en-US" sz="280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348115" y="2424257"/>
                <a:ext cx="3843885" cy="1384995"/>
              </a:xfrm>
              <a:prstGeom prst="rect">
                <a:avLst/>
              </a:prstGeom>
              <a:blipFill>
                <a:blip r:embed="rId3"/>
                <a:stretch>
                  <a:fillRect t="-4405" r="-792" b="-11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82966" y="3809252"/>
                <a:ext cx="3843885" cy="1815882"/>
              </a:xfrm>
              <a:prstGeom prst="rect">
                <a:avLst/>
              </a:prstGeom>
              <a:noFill/>
            </p:spPr>
            <p:txBody>
              <a:bodyPr wrap="square" rtlCol="0">
                <a:spAutoFit/>
              </a:bodyPr>
              <a:lstStyle/>
              <a:p>
                <a:r>
                  <a:rPr lang="en-US" sz="2800" smtClean="0">
                    <a:latin typeface="Calibri" panose="020F0502020204030204" pitchFamily="34" charset="0"/>
                    <a:ea typeface="Cambria Math" panose="02040503050406030204" pitchFamily="18" charset="0"/>
                    <a:cs typeface="Calibri" panose="020F0502020204030204" pitchFamily="34" charset="0"/>
                  </a:rPr>
                  <a:t>a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550 </a:t>
                </a:r>
                <a:endParaRPr lang="en-US" sz="2800" i="1">
                  <a:latin typeface="Calibri" panose="020F0502020204030204" pitchFamily="34" charset="0"/>
                  <a:cs typeface="Calibri" panose="020F0502020204030204" pitchFamily="34" charset="0"/>
                </a:endParaRPr>
              </a:p>
              <a:p>
                <a:r>
                  <a:rPr lang="en-US" sz="2800" b="0" i="1" smtClean="0">
                    <a:latin typeface="Calibri" panose="020F0502020204030204" pitchFamily="34" charset="0"/>
                    <a:ea typeface="Cambria Math" panose="02040503050406030204" pitchFamily="18" charset="0"/>
                    <a:cs typeface="Calibri" panose="020F0502020204030204" pitchFamily="34" charset="0"/>
                  </a:rPr>
                  <a:t>b </a:t>
                </a:r>
                <a:r>
                  <a:rPr lang="en-US" sz="2800" b="0" i="1" smtClean="0">
                    <a:latin typeface="Calibri" panose="020F0502020204030204" pitchFamily="34" charset="0"/>
                    <a:ea typeface="Cambria Math" panose="02040503050406030204" pitchFamily="18" charset="0"/>
                    <a:cs typeface="Calibri" panose="020F0502020204030204" pitchFamily="34" charset="0"/>
                    <a:sym typeface="Symbol" panose="05050102010706020507" pitchFamily="18" charset="2"/>
                  </a:rPr>
                  <a:t> 109</a:t>
                </a:r>
                <a:endParaRPr lang="en-US" sz="2800" b="0" i="1" smtClean="0">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0;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1;</a:t>
                </a:r>
                <a:endParaRPr lang="en-US" sz="2800" i="1" smtClean="0">
                  <a:latin typeface="Cambria Math" panose="02040503050406030204" pitchFamily="18" charset="0"/>
                </a:endParaRPr>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1;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-3;</a:t>
                </a:r>
                <a:endParaRPr lang="en-US" sz="280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382966" y="3809252"/>
                <a:ext cx="3843885" cy="1815882"/>
              </a:xfrm>
              <a:prstGeom prst="rect">
                <a:avLst/>
              </a:prstGeom>
              <a:blipFill>
                <a:blip r:embed="rId4"/>
                <a:stretch>
                  <a:fillRect l="-3170" t="-3356" b="-8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357938" y="1828063"/>
                <a:ext cx="3112168" cy="523220"/>
              </a:xfrm>
              <a:prstGeom prst="rect">
                <a:avLst/>
              </a:prstGeom>
              <a:noFill/>
            </p:spPr>
            <p:txBody>
              <a:bodyPr wrap="square" rtlCol="0">
                <a:spAutoFit/>
              </a:bodyPr>
              <a:lstStyle/>
              <a:p>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f>
                          <m:fPr>
                            <m:type m:val="skw"/>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1759</m:t>
                            </m:r>
                          </m:num>
                          <m:den>
                            <m:r>
                              <a:rPr lang="en-US" sz="2800" i="1">
                                <a:latin typeface="Cambria Math" panose="02040503050406030204" pitchFamily="18" charset="0"/>
                                <a:ea typeface="Cambria Math" panose="02040503050406030204" pitchFamily="18" charset="0"/>
                              </a:rPr>
                              <m:t>550</m:t>
                            </m:r>
                          </m:den>
                        </m:f>
                      </m:e>
                    </m:d>
                  </m:oMath>
                </a14:m>
                <a:r>
                  <a:rPr lang="en-US" sz="2800">
                    <a:latin typeface="Calibri" panose="020F0502020204030204" pitchFamily="34" charset="0"/>
                    <a:cs typeface="Calibri" panose="020F0502020204030204" pitchFamily="34" charset="0"/>
                  </a:rPr>
                  <a:t> = </a:t>
                </a:r>
                <a:r>
                  <a:rPr lang="en-US" sz="2800" b="1" smtClean="0">
                    <a:latin typeface="Calibri" panose="020F0502020204030204" pitchFamily="34" charset="0"/>
                    <a:cs typeface="Calibri" panose="020F0502020204030204" pitchFamily="34" charset="0"/>
                  </a:rPr>
                  <a:t>3</a:t>
                </a:r>
                <a:endParaRPr lang="en-US" sz="2800" b="1">
                  <a:latin typeface="Calibri" panose="020F0502020204030204" pitchFamily="34" charset="0"/>
                  <a:cs typeface="Calibri" panose="020F050202020403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57938" y="1828063"/>
                <a:ext cx="3112168" cy="523220"/>
              </a:xfrm>
              <a:prstGeom prst="rect">
                <a:avLst/>
              </a:prstGeom>
              <a:blipFill>
                <a:blip r:embed="rId5"/>
                <a:stretch>
                  <a:fillRect t="-11628" b="-32558"/>
                </a:stretch>
              </a:blipFill>
            </p:spPr>
            <p:txBody>
              <a:bodyPr/>
              <a:lstStyle/>
              <a:p>
                <a:r>
                  <a:rPr lang="en-US">
                    <a:noFill/>
                  </a:rPr>
                  <a:t> </a:t>
                </a:r>
              </a:p>
            </p:txBody>
          </p:sp>
        </mc:Fallback>
      </mc:AlternateContent>
      <p:sp>
        <p:nvSpPr>
          <p:cNvPr id="9" name="TextBox 8"/>
          <p:cNvSpPr txBox="1"/>
          <p:nvPr/>
        </p:nvSpPr>
        <p:spPr>
          <a:xfrm>
            <a:off x="349523" y="2892295"/>
            <a:ext cx="546652" cy="523220"/>
          </a:xfrm>
          <a:prstGeom prst="rect">
            <a:avLst/>
          </a:prstGeom>
          <a:noFill/>
        </p:spPr>
        <p:txBody>
          <a:bodyPr wrap="square" rtlCol="0">
            <a:spAutoFit/>
          </a:bodyPr>
          <a:lstStyle/>
          <a:p>
            <a:r>
              <a:rPr lang="en-US" sz="2800" b="1" smtClean="0">
                <a:latin typeface="Calibri" panose="020F0502020204030204" pitchFamily="34" charset="0"/>
                <a:cs typeface="Calibri" panose="020F0502020204030204" pitchFamily="34" charset="0"/>
              </a:rPr>
              <a:t>3</a:t>
            </a:r>
            <a:endParaRPr lang="en-US" sz="2800" b="1">
              <a:latin typeface="Calibri" panose="020F0502020204030204" pitchFamily="34" charset="0"/>
              <a:cs typeface="Calibri" panose="020F0502020204030204" pitchFamily="34" charset="0"/>
            </a:endParaRPr>
          </a:p>
        </p:txBody>
      </p:sp>
      <p:sp>
        <p:nvSpPr>
          <p:cNvPr id="10" name="TextBox 9"/>
          <p:cNvSpPr txBox="1"/>
          <p:nvPr/>
        </p:nvSpPr>
        <p:spPr>
          <a:xfrm>
            <a:off x="973623" y="2901008"/>
            <a:ext cx="2421218"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109     1       -3</a:t>
            </a:r>
            <a:endParaRPr lang="en-US" sz="2800">
              <a:latin typeface="Calibri" panose="020F0502020204030204" pitchFamily="34" charset="0"/>
              <a:cs typeface="Calibri" panose="020F0502020204030204" pitchFamily="34" charset="0"/>
            </a:endParaRPr>
          </a:p>
        </p:txBody>
      </p:sp>
      <p:sp>
        <p:nvSpPr>
          <p:cNvPr id="11" name="TextBox 10"/>
          <p:cNvSpPr txBox="1"/>
          <p:nvPr/>
        </p:nvSpPr>
        <p:spPr>
          <a:xfrm>
            <a:off x="3377698" y="2892295"/>
            <a:ext cx="4887443"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550   109      0        1        1      -3</a:t>
            </a:r>
            <a:endParaRPr lang="en-US" sz="28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8348115" y="1830108"/>
                <a:ext cx="3112168" cy="523220"/>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𝑞</m:t>
                    </m: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f>
                          <m:fPr>
                            <m:type m:val="skw"/>
                            <m:ctrlPr>
                              <a:rPr lang="en-US" sz="2800" i="1">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550</m:t>
                            </m:r>
                          </m:num>
                          <m:den>
                            <m:r>
                              <a:rPr lang="en-US" sz="2800" b="0" i="1" smtClean="0">
                                <a:latin typeface="Cambria Math" panose="02040503050406030204" pitchFamily="18" charset="0"/>
                                <a:ea typeface="Cambria Math" panose="02040503050406030204" pitchFamily="18" charset="0"/>
                              </a:rPr>
                              <m:t>109</m:t>
                            </m:r>
                          </m:den>
                        </m:f>
                      </m:e>
                    </m:d>
                  </m:oMath>
                </a14:m>
                <a:r>
                  <a:rPr lang="en-US" sz="2800">
                    <a:latin typeface="Calibri" panose="020F0502020204030204" pitchFamily="34" charset="0"/>
                    <a:cs typeface="Calibri" panose="020F0502020204030204" pitchFamily="34" charset="0"/>
                  </a:rPr>
                  <a:t> = </a:t>
                </a:r>
                <a:r>
                  <a:rPr lang="en-US" sz="2800" b="1" smtClean="0">
                    <a:latin typeface="Calibri" panose="020F0502020204030204" pitchFamily="34" charset="0"/>
                    <a:cs typeface="Calibri" panose="020F0502020204030204" pitchFamily="34" charset="0"/>
                  </a:rPr>
                  <a:t>5</a:t>
                </a:r>
                <a:endParaRPr lang="en-US" sz="2800" b="1">
                  <a:latin typeface="Calibri" panose="020F0502020204030204" pitchFamily="34" charset="0"/>
                  <a:cs typeface="Calibri" panose="020F050202020403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348115" y="1830108"/>
                <a:ext cx="3112168" cy="523220"/>
              </a:xfrm>
              <a:prstGeom prst="rect">
                <a:avLst/>
              </a:prstGeom>
              <a:blipFill>
                <a:blip r:embed="rId6"/>
                <a:stretch>
                  <a:fillRect t="-10465" b="-32558"/>
                </a:stretch>
              </a:blipFill>
            </p:spPr>
            <p:txBody>
              <a:bodyPr/>
              <a:lstStyle/>
              <a:p>
                <a:r>
                  <a:rPr lang="en-US">
                    <a:noFill/>
                  </a:rPr>
                  <a:t> </a:t>
                </a:r>
              </a:p>
            </p:txBody>
          </p:sp>
        </mc:Fallback>
      </mc:AlternateContent>
      <p:sp>
        <p:nvSpPr>
          <p:cNvPr id="13" name="TextBox 12"/>
          <p:cNvSpPr txBox="1"/>
          <p:nvPr/>
        </p:nvSpPr>
        <p:spPr>
          <a:xfrm>
            <a:off x="349523" y="3654607"/>
            <a:ext cx="546652" cy="523220"/>
          </a:xfrm>
          <a:prstGeom prst="rect">
            <a:avLst/>
          </a:prstGeom>
          <a:noFill/>
        </p:spPr>
        <p:txBody>
          <a:bodyPr wrap="square" rtlCol="0">
            <a:spAutoFit/>
          </a:bodyPr>
          <a:lstStyle/>
          <a:p>
            <a:r>
              <a:rPr lang="en-US" sz="2800" b="1" smtClean="0">
                <a:latin typeface="Calibri" panose="020F0502020204030204" pitchFamily="34" charset="0"/>
                <a:cs typeface="Calibri" panose="020F0502020204030204" pitchFamily="34" charset="0"/>
              </a:rPr>
              <a:t>5</a:t>
            </a:r>
            <a:endParaRPr lang="en-US" sz="2800" b="1">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8365540" y="2414955"/>
                <a:ext cx="3843885" cy="1384995"/>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550</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5.</m:t>
                    </m:r>
                  </m:oMath>
                </a14:m>
                <a:r>
                  <a:rPr lang="en-US" sz="2800" smtClean="0">
                    <a:latin typeface="Calibri" panose="020F0502020204030204" pitchFamily="34" charset="0"/>
                    <a:cs typeface="Calibri" panose="020F0502020204030204" pitchFamily="34" charset="0"/>
                  </a:rPr>
                  <a:t>109 = 5</a:t>
                </a:r>
              </a:p>
              <a:p>
                <a14:m>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5.0</m:t>
                    </m:r>
                    <m:r>
                      <a:rPr lang="en-US" sz="2800" b="0" i="0" smtClean="0">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-5</a:t>
                </a:r>
              </a:p>
              <a:p>
                <a14:m>
                  <m:oMath xmlns:m="http://schemas.openxmlformats.org/officeDocument/2006/math">
                    <m:r>
                      <a:rPr lang="en-US" sz="2800" i="1">
                        <a:latin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5.(−3)</m:t>
                    </m:r>
                  </m:oMath>
                </a14:m>
                <a:r>
                  <a:rPr lang="en-US" sz="2800" smtClean="0">
                    <a:latin typeface="Calibri" panose="020F0502020204030204" pitchFamily="34" charset="0"/>
                    <a:cs typeface="Calibri" panose="020F0502020204030204" pitchFamily="34" charset="0"/>
                  </a:rPr>
                  <a:t> = 16</a:t>
                </a:r>
                <a:endParaRPr lang="en-US" sz="2800">
                  <a:latin typeface="Calibri" panose="020F0502020204030204" pitchFamily="34" charset="0"/>
                  <a:cs typeface="Calibri" panose="020F050202020403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365540" y="2414955"/>
                <a:ext cx="3843885" cy="1384995"/>
              </a:xfrm>
              <a:prstGeom prst="rect">
                <a:avLst/>
              </a:prstGeom>
              <a:blipFill>
                <a:blip r:embed="rId7"/>
                <a:stretch>
                  <a:fillRect t="-3965" b="-11894"/>
                </a:stretch>
              </a:blipFill>
            </p:spPr>
            <p:txBody>
              <a:bodyPr/>
              <a:lstStyle/>
              <a:p>
                <a:r>
                  <a:rPr lang="en-US">
                    <a:noFill/>
                  </a:rPr>
                  <a:t> </a:t>
                </a:r>
              </a:p>
            </p:txBody>
          </p:sp>
        </mc:Fallback>
      </mc:AlternateContent>
      <p:sp>
        <p:nvSpPr>
          <p:cNvPr id="15" name="TextBox 14"/>
          <p:cNvSpPr txBox="1"/>
          <p:nvPr/>
        </p:nvSpPr>
        <p:spPr>
          <a:xfrm>
            <a:off x="973623" y="3654607"/>
            <a:ext cx="2421218"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  5       -5      16</a:t>
            </a:r>
            <a:endParaRPr lang="en-US" sz="28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6" name="TextBox 15"/>
              <p:cNvSpPr txBox="1"/>
              <p:nvPr/>
            </p:nvSpPr>
            <p:spPr>
              <a:xfrm>
                <a:off x="8379371" y="3809252"/>
                <a:ext cx="3843885" cy="1815882"/>
              </a:xfrm>
              <a:prstGeom prst="rect">
                <a:avLst/>
              </a:prstGeom>
              <a:noFill/>
            </p:spPr>
            <p:txBody>
              <a:bodyPr wrap="square" rtlCol="0">
                <a:spAutoFit/>
              </a:bodyPr>
              <a:lstStyle/>
              <a:p>
                <a:r>
                  <a:rPr lang="en-US" sz="2800" smtClean="0">
                    <a:latin typeface="Calibri" panose="020F0502020204030204" pitchFamily="34" charset="0"/>
                    <a:ea typeface="Cambria Math" panose="02040503050406030204" pitchFamily="18" charset="0"/>
                    <a:cs typeface="Calibri" panose="020F0502020204030204" pitchFamily="34" charset="0"/>
                  </a:rPr>
                  <a:t>a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109 </a:t>
                </a:r>
                <a:endParaRPr lang="en-US" sz="2800" i="1">
                  <a:latin typeface="Calibri" panose="020F0502020204030204" pitchFamily="34" charset="0"/>
                  <a:cs typeface="Calibri" panose="020F0502020204030204" pitchFamily="34" charset="0"/>
                </a:endParaRPr>
              </a:p>
              <a:p>
                <a:r>
                  <a:rPr lang="en-US" sz="2800" b="0" i="1" smtClean="0">
                    <a:latin typeface="Calibri" panose="020F0502020204030204" pitchFamily="34" charset="0"/>
                    <a:ea typeface="Cambria Math" panose="02040503050406030204" pitchFamily="18" charset="0"/>
                    <a:cs typeface="Calibri" panose="020F0502020204030204" pitchFamily="34" charset="0"/>
                  </a:rPr>
                  <a:t>b </a:t>
                </a:r>
                <a:r>
                  <a:rPr lang="en-US" sz="2800" b="0" i="1" smtClean="0">
                    <a:latin typeface="Calibri" panose="020F0502020204030204" pitchFamily="34" charset="0"/>
                    <a:ea typeface="Cambria Math" panose="02040503050406030204" pitchFamily="18" charset="0"/>
                    <a:cs typeface="Calibri" panose="020F0502020204030204" pitchFamily="34" charset="0"/>
                    <a:sym typeface="Symbol" panose="05050102010706020507" pitchFamily="18" charset="2"/>
                  </a:rPr>
                  <a:t> 5</a:t>
                </a:r>
                <a:endParaRPr lang="en-US" sz="2800" b="0" i="1" smtClean="0">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1;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-5;</a:t>
                </a:r>
                <a:endParaRPr lang="en-US" sz="2800" i="1" smtClean="0">
                  <a:latin typeface="Cambria Math" panose="02040503050406030204" pitchFamily="18" charset="0"/>
                </a:endParaRPr>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-3;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16;</a:t>
                </a:r>
                <a:endParaRPr lang="en-US" sz="2800">
                  <a:latin typeface="Calibri" panose="020F0502020204030204" pitchFamily="34" charset="0"/>
                  <a:cs typeface="Calibri" panose="020F050202020403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8379371" y="3809252"/>
                <a:ext cx="3843885" cy="1815882"/>
              </a:xfrm>
              <a:prstGeom prst="rect">
                <a:avLst/>
              </a:prstGeom>
              <a:blipFill>
                <a:blip r:embed="rId8"/>
                <a:stretch>
                  <a:fillRect l="-3333" t="-3356" b="-8725"/>
                </a:stretch>
              </a:blipFill>
            </p:spPr>
            <p:txBody>
              <a:bodyPr/>
              <a:lstStyle/>
              <a:p>
                <a:r>
                  <a:rPr lang="en-US">
                    <a:noFill/>
                  </a:rPr>
                  <a:t> </a:t>
                </a:r>
              </a:p>
            </p:txBody>
          </p:sp>
        </mc:Fallback>
      </mc:AlternateContent>
      <p:sp>
        <p:nvSpPr>
          <p:cNvPr id="17" name="TextBox 16"/>
          <p:cNvSpPr txBox="1"/>
          <p:nvPr/>
        </p:nvSpPr>
        <p:spPr>
          <a:xfrm>
            <a:off x="3376036" y="3654607"/>
            <a:ext cx="4887443"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109     5        1       -5       -3      16</a:t>
            </a:r>
            <a:endParaRPr lang="en-US" sz="28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8" name="TextBox 17"/>
              <p:cNvSpPr txBox="1"/>
              <p:nvPr/>
            </p:nvSpPr>
            <p:spPr>
              <a:xfrm>
                <a:off x="8348115" y="1834759"/>
                <a:ext cx="3112168" cy="523220"/>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𝑞</m:t>
                    </m: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f>
                          <m:fPr>
                            <m:type m:val="skw"/>
                            <m:ctrlPr>
                              <a:rPr lang="en-US" sz="2800" i="1">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109</m:t>
                            </m:r>
                          </m:num>
                          <m:den>
                            <m:r>
                              <a:rPr lang="en-US" sz="2800" b="0" i="1" smtClean="0">
                                <a:latin typeface="Cambria Math" panose="02040503050406030204" pitchFamily="18" charset="0"/>
                                <a:ea typeface="Cambria Math" panose="02040503050406030204" pitchFamily="18" charset="0"/>
                              </a:rPr>
                              <m:t>5</m:t>
                            </m:r>
                          </m:den>
                        </m:f>
                      </m:e>
                    </m:d>
                  </m:oMath>
                </a14:m>
                <a:r>
                  <a:rPr lang="en-US" sz="2800">
                    <a:latin typeface="Calibri" panose="020F0502020204030204" pitchFamily="34" charset="0"/>
                    <a:cs typeface="Calibri" panose="020F0502020204030204" pitchFamily="34" charset="0"/>
                  </a:rPr>
                  <a:t> = </a:t>
                </a:r>
                <a:r>
                  <a:rPr lang="en-US" sz="2800" b="1" smtClean="0">
                    <a:latin typeface="Calibri" panose="020F0502020204030204" pitchFamily="34" charset="0"/>
                    <a:cs typeface="Calibri" panose="020F0502020204030204" pitchFamily="34" charset="0"/>
                  </a:rPr>
                  <a:t>21</a:t>
                </a:r>
                <a:endParaRPr lang="en-US" sz="2800" b="1">
                  <a:latin typeface="Calibri" panose="020F0502020204030204" pitchFamily="34" charset="0"/>
                  <a:cs typeface="Calibri" panose="020F050202020403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348115" y="1834759"/>
                <a:ext cx="3112168" cy="523220"/>
              </a:xfrm>
              <a:prstGeom prst="rect">
                <a:avLst/>
              </a:prstGeom>
              <a:blipFill>
                <a:blip r:embed="rId9"/>
                <a:stretch>
                  <a:fillRect t="-11628" b="-32558"/>
                </a:stretch>
              </a:blipFill>
            </p:spPr>
            <p:txBody>
              <a:bodyPr/>
              <a:lstStyle/>
              <a:p>
                <a:r>
                  <a:rPr lang="en-US">
                    <a:noFill/>
                  </a:rPr>
                  <a:t> </a:t>
                </a:r>
              </a:p>
            </p:txBody>
          </p:sp>
        </mc:Fallback>
      </mc:AlternateContent>
      <p:sp>
        <p:nvSpPr>
          <p:cNvPr id="19" name="TextBox 18"/>
          <p:cNvSpPr txBox="1"/>
          <p:nvPr/>
        </p:nvSpPr>
        <p:spPr>
          <a:xfrm>
            <a:off x="249508" y="4427429"/>
            <a:ext cx="546652" cy="523220"/>
          </a:xfrm>
          <a:prstGeom prst="rect">
            <a:avLst/>
          </a:prstGeom>
          <a:noFill/>
        </p:spPr>
        <p:txBody>
          <a:bodyPr wrap="square" rtlCol="0">
            <a:spAutoFit/>
          </a:bodyPr>
          <a:lstStyle/>
          <a:p>
            <a:r>
              <a:rPr lang="en-US" sz="2800" b="1" smtClean="0">
                <a:latin typeface="Calibri" panose="020F0502020204030204" pitchFamily="34" charset="0"/>
                <a:cs typeface="Calibri" panose="020F0502020204030204" pitchFamily="34" charset="0"/>
              </a:rPr>
              <a:t>21</a:t>
            </a:r>
            <a:endParaRPr lang="en-US" sz="2800" b="1">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0" name="TextBox 19"/>
              <p:cNvSpPr txBox="1"/>
              <p:nvPr/>
            </p:nvSpPr>
            <p:spPr>
              <a:xfrm>
                <a:off x="8273601" y="2433559"/>
                <a:ext cx="4027762" cy="1384995"/>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109</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21.</m:t>
                    </m:r>
                  </m:oMath>
                </a14:m>
                <a:r>
                  <a:rPr lang="en-US" sz="2800" smtClean="0">
                    <a:latin typeface="Calibri" panose="020F0502020204030204" pitchFamily="34" charset="0"/>
                    <a:cs typeface="Calibri" panose="020F0502020204030204" pitchFamily="34" charset="0"/>
                  </a:rPr>
                  <a:t>5 = 4</a:t>
                </a:r>
              </a:p>
              <a:p>
                <a14:m>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21.(−5)</m:t>
                    </m:r>
                    <m:r>
                      <a:rPr lang="en-US" sz="2800" b="0" i="0" smtClean="0">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106</a:t>
                </a:r>
              </a:p>
              <a:p>
                <a14:m>
                  <m:oMath xmlns:m="http://schemas.openxmlformats.org/officeDocument/2006/math">
                    <m:r>
                      <a:rPr lang="en-US" sz="2800" i="1">
                        <a:latin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21.(16)</m:t>
                    </m:r>
                  </m:oMath>
                </a14:m>
                <a:r>
                  <a:rPr lang="en-US" sz="2800" smtClean="0">
                    <a:latin typeface="Calibri" panose="020F0502020204030204" pitchFamily="34" charset="0"/>
                    <a:cs typeface="Calibri" panose="020F0502020204030204" pitchFamily="34" charset="0"/>
                  </a:rPr>
                  <a:t> = -339</a:t>
                </a:r>
                <a:endParaRPr lang="en-US" sz="2800">
                  <a:latin typeface="Calibri" panose="020F0502020204030204" pitchFamily="34" charset="0"/>
                  <a:cs typeface="Calibri" panose="020F050202020403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8273601" y="2433559"/>
                <a:ext cx="4027762" cy="1384995"/>
              </a:xfrm>
              <a:prstGeom prst="rect">
                <a:avLst/>
              </a:prstGeom>
              <a:blipFill>
                <a:blip r:embed="rId10"/>
                <a:stretch>
                  <a:fillRect t="-3965" r="-1513" b="-11894"/>
                </a:stretch>
              </a:blipFill>
            </p:spPr>
            <p:txBody>
              <a:bodyPr/>
              <a:lstStyle/>
              <a:p>
                <a:r>
                  <a:rPr lang="en-US">
                    <a:noFill/>
                  </a:rPr>
                  <a:t> </a:t>
                </a:r>
              </a:p>
            </p:txBody>
          </p:sp>
        </mc:Fallback>
      </mc:AlternateContent>
      <p:sp>
        <p:nvSpPr>
          <p:cNvPr id="21" name="TextBox 20"/>
          <p:cNvSpPr txBox="1"/>
          <p:nvPr/>
        </p:nvSpPr>
        <p:spPr>
          <a:xfrm>
            <a:off x="896175" y="4427429"/>
            <a:ext cx="2803466"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   4     106   -339</a:t>
            </a:r>
            <a:endParaRPr lang="en-US" sz="28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2" name="TextBox 21"/>
              <p:cNvSpPr txBox="1"/>
              <p:nvPr/>
            </p:nvSpPr>
            <p:spPr>
              <a:xfrm>
                <a:off x="8386561" y="3824751"/>
                <a:ext cx="3843885" cy="1815882"/>
              </a:xfrm>
              <a:prstGeom prst="rect">
                <a:avLst/>
              </a:prstGeom>
              <a:noFill/>
            </p:spPr>
            <p:txBody>
              <a:bodyPr wrap="square" rtlCol="0">
                <a:spAutoFit/>
              </a:bodyPr>
              <a:lstStyle/>
              <a:p>
                <a:r>
                  <a:rPr lang="en-US" sz="2800" smtClean="0">
                    <a:latin typeface="Calibri" panose="020F0502020204030204" pitchFamily="34" charset="0"/>
                    <a:ea typeface="Cambria Math" panose="02040503050406030204" pitchFamily="18" charset="0"/>
                    <a:cs typeface="Calibri" panose="020F0502020204030204" pitchFamily="34" charset="0"/>
                  </a:rPr>
                  <a:t>a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5 </a:t>
                </a:r>
                <a:endParaRPr lang="en-US" sz="2800" i="1">
                  <a:latin typeface="Calibri" panose="020F0502020204030204" pitchFamily="34" charset="0"/>
                  <a:cs typeface="Calibri" panose="020F0502020204030204" pitchFamily="34" charset="0"/>
                </a:endParaRPr>
              </a:p>
              <a:p>
                <a:r>
                  <a:rPr lang="en-US" sz="2800" b="0" i="1" smtClean="0">
                    <a:latin typeface="Calibri" panose="020F0502020204030204" pitchFamily="34" charset="0"/>
                    <a:ea typeface="Cambria Math" panose="02040503050406030204" pitchFamily="18" charset="0"/>
                    <a:cs typeface="Calibri" panose="020F0502020204030204" pitchFamily="34" charset="0"/>
                  </a:rPr>
                  <a:t>b </a:t>
                </a:r>
                <a:r>
                  <a:rPr lang="en-US" sz="2800" b="0" i="1" smtClean="0">
                    <a:latin typeface="Calibri" panose="020F0502020204030204" pitchFamily="34" charset="0"/>
                    <a:ea typeface="Cambria Math" panose="02040503050406030204" pitchFamily="18" charset="0"/>
                    <a:cs typeface="Calibri" panose="020F0502020204030204" pitchFamily="34" charset="0"/>
                    <a:sym typeface="Symbol" panose="05050102010706020507" pitchFamily="18" charset="2"/>
                  </a:rPr>
                  <a:t> 4</a:t>
                </a:r>
                <a:endParaRPr lang="en-US" sz="2800" b="0" i="1" smtClean="0">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-5;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106;</a:t>
                </a:r>
                <a:endParaRPr lang="en-US" sz="2800" i="1" smtClean="0">
                  <a:latin typeface="Cambria Math" panose="02040503050406030204" pitchFamily="18" charset="0"/>
                </a:endParaRPr>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16;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-339;</a:t>
                </a:r>
                <a:endParaRPr lang="en-US" sz="2800">
                  <a:latin typeface="Calibri" panose="020F0502020204030204" pitchFamily="34" charset="0"/>
                  <a:cs typeface="Calibri" panose="020F050202020403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8386561" y="3824751"/>
                <a:ext cx="3843885" cy="1815882"/>
              </a:xfrm>
              <a:prstGeom prst="rect">
                <a:avLst/>
              </a:prstGeom>
              <a:blipFill>
                <a:blip r:embed="rId11"/>
                <a:stretch>
                  <a:fillRect l="-3333" t="-3020" b="-8725"/>
                </a:stretch>
              </a:blipFill>
            </p:spPr>
            <p:txBody>
              <a:bodyPr/>
              <a:lstStyle/>
              <a:p>
                <a:r>
                  <a:rPr lang="en-US">
                    <a:noFill/>
                  </a:rPr>
                  <a:t> </a:t>
                </a:r>
              </a:p>
            </p:txBody>
          </p:sp>
        </mc:Fallback>
      </mc:AlternateContent>
      <p:sp>
        <p:nvSpPr>
          <p:cNvPr id="23" name="TextBox 22"/>
          <p:cNvSpPr txBox="1"/>
          <p:nvPr/>
        </p:nvSpPr>
        <p:spPr>
          <a:xfrm>
            <a:off x="3433982" y="4427429"/>
            <a:ext cx="4887443"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  5       4       -5     106     16   -339</a:t>
            </a:r>
            <a:endParaRPr lang="en-US" sz="28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8338292" y="1820430"/>
                <a:ext cx="3112168" cy="523220"/>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𝑞</m:t>
                    </m: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f>
                          <m:fPr>
                            <m:type m:val="skw"/>
                            <m:ctrlPr>
                              <a:rPr lang="en-US" sz="2800" i="1">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5</m:t>
                            </m:r>
                          </m:num>
                          <m:den>
                            <m:r>
                              <a:rPr lang="en-US" sz="2800" b="0" i="1" smtClean="0">
                                <a:latin typeface="Cambria Math" panose="02040503050406030204" pitchFamily="18" charset="0"/>
                                <a:ea typeface="Cambria Math" panose="02040503050406030204" pitchFamily="18" charset="0"/>
                              </a:rPr>
                              <m:t>4</m:t>
                            </m:r>
                          </m:den>
                        </m:f>
                      </m:e>
                    </m:d>
                  </m:oMath>
                </a14:m>
                <a:r>
                  <a:rPr lang="en-US" sz="2800">
                    <a:latin typeface="Calibri" panose="020F0502020204030204" pitchFamily="34" charset="0"/>
                    <a:cs typeface="Calibri" panose="020F0502020204030204" pitchFamily="34" charset="0"/>
                  </a:rPr>
                  <a:t> = </a:t>
                </a:r>
                <a:r>
                  <a:rPr lang="en-US" sz="2800" b="1" smtClean="0">
                    <a:latin typeface="Calibri" panose="020F0502020204030204" pitchFamily="34" charset="0"/>
                    <a:cs typeface="Calibri" panose="020F0502020204030204" pitchFamily="34" charset="0"/>
                  </a:rPr>
                  <a:t>1</a:t>
                </a:r>
                <a:endParaRPr lang="en-US" sz="2800" b="1">
                  <a:latin typeface="Calibri" panose="020F0502020204030204" pitchFamily="34" charset="0"/>
                  <a:cs typeface="Calibri" panose="020F050202020403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338292" y="1820430"/>
                <a:ext cx="3112168" cy="523220"/>
              </a:xfrm>
              <a:prstGeom prst="rect">
                <a:avLst/>
              </a:prstGeom>
              <a:blipFill>
                <a:blip r:embed="rId12"/>
                <a:stretch>
                  <a:fillRect t="-11765" b="-34118"/>
                </a:stretch>
              </a:blipFill>
            </p:spPr>
            <p:txBody>
              <a:bodyPr/>
              <a:lstStyle/>
              <a:p>
                <a:r>
                  <a:rPr lang="en-US">
                    <a:noFill/>
                  </a:rPr>
                  <a:t> </a:t>
                </a:r>
              </a:p>
            </p:txBody>
          </p:sp>
        </mc:Fallback>
      </mc:AlternateContent>
      <p:sp>
        <p:nvSpPr>
          <p:cNvPr id="25" name="TextBox 24"/>
          <p:cNvSpPr txBox="1"/>
          <p:nvPr/>
        </p:nvSpPr>
        <p:spPr>
          <a:xfrm>
            <a:off x="324624" y="5168721"/>
            <a:ext cx="546652" cy="523220"/>
          </a:xfrm>
          <a:prstGeom prst="rect">
            <a:avLst/>
          </a:prstGeom>
          <a:noFill/>
        </p:spPr>
        <p:txBody>
          <a:bodyPr wrap="square" rtlCol="0">
            <a:spAutoFit/>
          </a:bodyPr>
          <a:lstStyle/>
          <a:p>
            <a:r>
              <a:rPr lang="en-US" sz="2800" b="1" smtClean="0">
                <a:latin typeface="Calibri" panose="020F0502020204030204" pitchFamily="34" charset="0"/>
                <a:cs typeface="Calibri" panose="020F0502020204030204" pitchFamily="34" charset="0"/>
              </a:rPr>
              <a:t>1</a:t>
            </a:r>
            <a:endParaRPr lang="en-US" sz="2800" b="1">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6" name="TextBox 25"/>
              <p:cNvSpPr txBox="1"/>
              <p:nvPr/>
            </p:nvSpPr>
            <p:spPr>
              <a:xfrm>
                <a:off x="8273601" y="2439756"/>
                <a:ext cx="4159749" cy="1384995"/>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5</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m:t>
                    </m:r>
                  </m:oMath>
                </a14:m>
                <a:r>
                  <a:rPr lang="en-US" sz="2800" smtClean="0">
                    <a:latin typeface="Calibri" panose="020F0502020204030204" pitchFamily="34" charset="0"/>
                    <a:cs typeface="Calibri" panose="020F0502020204030204" pitchFamily="34" charset="0"/>
                  </a:rPr>
                  <a:t>4 = 1</a:t>
                </a:r>
              </a:p>
              <a:p>
                <a14:m>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−5</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m:t>
                    </m:r>
                    <m:r>
                      <a:rPr lang="en-US" sz="2800" b="0" i="0" smtClean="0">
                        <a:latin typeface="Cambria Math" panose="02040503050406030204" pitchFamily="18" charset="0"/>
                        <a:ea typeface="Cambria Math" panose="02040503050406030204" pitchFamily="18" charset="0"/>
                      </a:rPr>
                      <m:t>106=</m:t>
                    </m:r>
                  </m:oMath>
                </a14:m>
                <a:r>
                  <a:rPr lang="en-US" sz="2800" smtClean="0">
                    <a:latin typeface="Calibri" panose="020F0502020204030204" pitchFamily="34" charset="0"/>
                    <a:cs typeface="Calibri" panose="020F0502020204030204" pitchFamily="34" charset="0"/>
                  </a:rPr>
                  <a:t> -111</a:t>
                </a:r>
              </a:p>
              <a:p>
                <a14:m>
                  <m:oMath xmlns:m="http://schemas.openxmlformats.org/officeDocument/2006/math">
                    <m:r>
                      <a:rPr lang="en-US" sz="2800" i="1">
                        <a:latin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16</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1.(−339)</m:t>
                    </m:r>
                  </m:oMath>
                </a14:m>
                <a:r>
                  <a:rPr lang="en-US" sz="2800" smtClean="0">
                    <a:latin typeface="Calibri" panose="020F0502020204030204" pitchFamily="34" charset="0"/>
                    <a:cs typeface="Calibri" panose="020F0502020204030204" pitchFamily="34" charset="0"/>
                  </a:rPr>
                  <a:t> = 355</a:t>
                </a:r>
                <a:endParaRPr lang="en-US" sz="2800">
                  <a:latin typeface="Calibri" panose="020F0502020204030204" pitchFamily="34" charset="0"/>
                  <a:cs typeface="Calibri" panose="020F050202020403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8273601" y="2439756"/>
                <a:ext cx="4159749" cy="1384995"/>
              </a:xfrm>
              <a:prstGeom prst="rect">
                <a:avLst/>
              </a:prstGeom>
              <a:blipFill>
                <a:blip r:embed="rId13"/>
                <a:stretch>
                  <a:fillRect t="-3965" r="-439" b="-11894"/>
                </a:stretch>
              </a:blipFill>
            </p:spPr>
            <p:txBody>
              <a:bodyPr/>
              <a:lstStyle/>
              <a:p>
                <a:r>
                  <a:rPr lang="en-US">
                    <a:noFill/>
                  </a:rPr>
                  <a:t> </a:t>
                </a:r>
              </a:p>
            </p:txBody>
          </p:sp>
        </mc:Fallback>
      </mc:AlternateContent>
      <p:sp>
        <p:nvSpPr>
          <p:cNvPr id="27" name="TextBox 26"/>
          <p:cNvSpPr txBox="1"/>
          <p:nvPr/>
        </p:nvSpPr>
        <p:spPr>
          <a:xfrm>
            <a:off x="881786" y="5144277"/>
            <a:ext cx="2803466"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   1     -111   335</a:t>
            </a:r>
            <a:endParaRPr lang="en-US" sz="28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8" name="TextBox 27"/>
              <p:cNvSpPr txBox="1"/>
              <p:nvPr/>
            </p:nvSpPr>
            <p:spPr>
              <a:xfrm>
                <a:off x="8375776" y="3802795"/>
                <a:ext cx="3843885" cy="1815882"/>
              </a:xfrm>
              <a:prstGeom prst="rect">
                <a:avLst/>
              </a:prstGeom>
              <a:noFill/>
            </p:spPr>
            <p:txBody>
              <a:bodyPr wrap="square" rtlCol="0">
                <a:spAutoFit/>
              </a:bodyPr>
              <a:lstStyle/>
              <a:p>
                <a:r>
                  <a:rPr lang="en-US" sz="2800" smtClean="0">
                    <a:latin typeface="Calibri" panose="020F0502020204030204" pitchFamily="34" charset="0"/>
                    <a:ea typeface="Cambria Math" panose="02040503050406030204" pitchFamily="18" charset="0"/>
                    <a:cs typeface="Calibri" panose="020F0502020204030204" pitchFamily="34" charset="0"/>
                  </a:rPr>
                  <a:t>a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4 </a:t>
                </a:r>
                <a:endParaRPr lang="en-US" sz="2800" i="1">
                  <a:latin typeface="Calibri" panose="020F0502020204030204" pitchFamily="34" charset="0"/>
                  <a:cs typeface="Calibri" panose="020F0502020204030204" pitchFamily="34" charset="0"/>
                </a:endParaRPr>
              </a:p>
              <a:p>
                <a:r>
                  <a:rPr lang="en-US" sz="2800" b="0" i="1" smtClean="0">
                    <a:latin typeface="Calibri" panose="020F0502020204030204" pitchFamily="34" charset="0"/>
                    <a:ea typeface="Cambria Math" panose="02040503050406030204" pitchFamily="18" charset="0"/>
                    <a:cs typeface="Calibri" panose="020F0502020204030204" pitchFamily="34" charset="0"/>
                  </a:rPr>
                  <a:t>b </a:t>
                </a:r>
                <a:r>
                  <a:rPr lang="en-US" sz="2800" b="0" i="1" smtClean="0">
                    <a:latin typeface="Calibri" panose="020F0502020204030204" pitchFamily="34" charset="0"/>
                    <a:ea typeface="Cambria Math" panose="02040503050406030204" pitchFamily="18" charset="0"/>
                    <a:cs typeface="Calibri" panose="020F0502020204030204" pitchFamily="34" charset="0"/>
                    <a:sym typeface="Symbol" panose="05050102010706020507" pitchFamily="18" charset="2"/>
                  </a:rPr>
                  <a:t> 1</a:t>
                </a:r>
                <a:endParaRPr lang="en-US" sz="2800" b="0" i="1" smtClean="0">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106;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-111;</a:t>
                </a:r>
                <a:endParaRPr lang="en-US" sz="2800" i="1" smtClean="0">
                  <a:latin typeface="Cambria Math" panose="02040503050406030204" pitchFamily="18" charset="0"/>
                </a:endParaRPr>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-339;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355;</a:t>
                </a:r>
                <a:endParaRPr lang="en-US" sz="2800">
                  <a:latin typeface="Calibri" panose="020F0502020204030204" pitchFamily="34" charset="0"/>
                  <a:cs typeface="Calibri" panose="020F050202020403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375776" y="3802795"/>
                <a:ext cx="3843885" cy="1815882"/>
              </a:xfrm>
              <a:prstGeom prst="rect">
                <a:avLst/>
              </a:prstGeom>
              <a:blipFill>
                <a:blip r:embed="rId14"/>
                <a:stretch>
                  <a:fillRect l="-3328" t="-3356" b="-8725"/>
                </a:stretch>
              </a:blipFill>
            </p:spPr>
            <p:txBody>
              <a:bodyPr/>
              <a:lstStyle/>
              <a:p>
                <a:r>
                  <a:rPr lang="en-US">
                    <a:noFill/>
                  </a:rPr>
                  <a:t> </a:t>
                </a:r>
              </a:p>
            </p:txBody>
          </p:sp>
        </mc:Fallback>
      </mc:AlternateContent>
      <p:sp>
        <p:nvSpPr>
          <p:cNvPr id="29" name="TextBox 28"/>
          <p:cNvSpPr txBox="1"/>
          <p:nvPr/>
        </p:nvSpPr>
        <p:spPr>
          <a:xfrm>
            <a:off x="3433982" y="5110348"/>
            <a:ext cx="4887443"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  4       1      106  -111  -339   355</a:t>
            </a:r>
            <a:endParaRPr lang="en-US" sz="28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0" name="TextBox 29"/>
              <p:cNvSpPr txBox="1"/>
              <p:nvPr/>
            </p:nvSpPr>
            <p:spPr>
              <a:xfrm>
                <a:off x="8367761" y="1812277"/>
                <a:ext cx="3112168" cy="523220"/>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𝑞</m:t>
                    </m: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f>
                          <m:fPr>
                            <m:type m:val="skw"/>
                            <m:ctrlPr>
                              <a:rPr lang="en-US" sz="2800" i="1">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4</m:t>
                            </m:r>
                          </m:num>
                          <m:den>
                            <m:r>
                              <a:rPr lang="en-US" sz="2800" b="0" i="1" smtClean="0">
                                <a:latin typeface="Cambria Math" panose="02040503050406030204" pitchFamily="18" charset="0"/>
                                <a:ea typeface="Cambria Math" panose="02040503050406030204" pitchFamily="18" charset="0"/>
                              </a:rPr>
                              <m:t>1</m:t>
                            </m:r>
                          </m:den>
                        </m:f>
                      </m:e>
                    </m:d>
                  </m:oMath>
                </a14:m>
                <a:r>
                  <a:rPr lang="en-US" sz="2800">
                    <a:latin typeface="Calibri" panose="020F0502020204030204" pitchFamily="34" charset="0"/>
                    <a:cs typeface="Calibri" panose="020F0502020204030204" pitchFamily="34" charset="0"/>
                  </a:rPr>
                  <a:t> = </a:t>
                </a:r>
                <a:r>
                  <a:rPr lang="en-US" sz="2800" b="1" smtClean="0">
                    <a:latin typeface="Calibri" panose="020F0502020204030204" pitchFamily="34" charset="0"/>
                    <a:cs typeface="Calibri" panose="020F0502020204030204" pitchFamily="34" charset="0"/>
                  </a:rPr>
                  <a:t>4</a:t>
                </a:r>
                <a:endParaRPr lang="en-US" sz="2800" b="1">
                  <a:latin typeface="Calibri" panose="020F0502020204030204" pitchFamily="34" charset="0"/>
                  <a:cs typeface="Calibri" panose="020F0502020204030204" pitchFamily="34"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367761" y="1812277"/>
                <a:ext cx="3112168" cy="523220"/>
              </a:xfrm>
              <a:prstGeom prst="rect">
                <a:avLst/>
              </a:prstGeom>
              <a:blipFill>
                <a:blip r:embed="rId15"/>
                <a:stretch>
                  <a:fillRect t="-10465" b="-32558"/>
                </a:stretch>
              </a:blipFill>
            </p:spPr>
            <p:txBody>
              <a:bodyPr/>
              <a:lstStyle/>
              <a:p>
                <a:r>
                  <a:rPr lang="en-US">
                    <a:noFill/>
                  </a:rPr>
                  <a:t> </a:t>
                </a:r>
              </a:p>
            </p:txBody>
          </p:sp>
        </mc:Fallback>
      </mc:AlternateContent>
      <p:sp>
        <p:nvSpPr>
          <p:cNvPr id="31" name="TextBox 30"/>
          <p:cNvSpPr txBox="1"/>
          <p:nvPr/>
        </p:nvSpPr>
        <p:spPr>
          <a:xfrm>
            <a:off x="319946" y="5856927"/>
            <a:ext cx="546652" cy="523220"/>
          </a:xfrm>
          <a:prstGeom prst="rect">
            <a:avLst/>
          </a:prstGeom>
          <a:noFill/>
        </p:spPr>
        <p:txBody>
          <a:bodyPr wrap="square" rtlCol="0">
            <a:spAutoFit/>
          </a:bodyPr>
          <a:lstStyle/>
          <a:p>
            <a:r>
              <a:rPr lang="en-US" sz="2800" b="1" smtClean="0">
                <a:latin typeface="Calibri" panose="020F0502020204030204" pitchFamily="34" charset="0"/>
                <a:cs typeface="Calibri" panose="020F0502020204030204" pitchFamily="34" charset="0"/>
              </a:rPr>
              <a:t>4</a:t>
            </a:r>
            <a:endParaRPr lang="en-US" sz="2800" b="1">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2" name="TextBox 31"/>
              <p:cNvSpPr txBox="1"/>
              <p:nvPr/>
            </p:nvSpPr>
            <p:spPr>
              <a:xfrm>
                <a:off x="8302613" y="2466938"/>
                <a:ext cx="4587845" cy="1200329"/>
              </a:xfrm>
              <a:prstGeom prst="rect">
                <a:avLst/>
              </a:prstGeom>
              <a:noFill/>
            </p:spPr>
            <p:txBody>
              <a:bodyPr wrap="square" rtlCol="0">
                <a:spAutoFit/>
              </a:bodyPr>
              <a:lstStyle/>
              <a:p>
                <a14:m>
                  <m:oMath xmlns:m="http://schemas.openxmlformats.org/officeDocument/2006/math">
                    <m:r>
                      <a:rPr lang="en-US" sz="2400" i="1" smtClean="0">
                        <a:latin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4.</m:t>
                    </m:r>
                  </m:oMath>
                </a14:m>
                <a:r>
                  <a:rPr lang="en-US" sz="2400" smtClean="0">
                    <a:latin typeface="Calibri" panose="020F0502020204030204" pitchFamily="34" charset="0"/>
                    <a:cs typeface="Calibri" panose="020F0502020204030204" pitchFamily="34" charset="0"/>
                  </a:rPr>
                  <a:t>1 = 0</a:t>
                </a:r>
              </a:p>
              <a:p>
                <a14:m>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106</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4.</m:t>
                    </m:r>
                    <m:r>
                      <a:rPr lang="en-US" sz="2400" b="0" i="0" smtClean="0">
                        <a:latin typeface="Cambria Math" panose="02040503050406030204" pitchFamily="18" charset="0"/>
                        <a:ea typeface="Cambria Math" panose="02040503050406030204" pitchFamily="18" charset="0"/>
                      </a:rPr>
                      <m:t>(−111)=</m:t>
                    </m:r>
                  </m:oMath>
                </a14:m>
                <a:r>
                  <a:rPr lang="en-US" sz="2400" smtClean="0">
                    <a:latin typeface="Calibri" panose="020F0502020204030204" pitchFamily="34" charset="0"/>
                    <a:cs typeface="Calibri" panose="020F0502020204030204" pitchFamily="34" charset="0"/>
                  </a:rPr>
                  <a:t>550</a:t>
                </a:r>
              </a:p>
              <a:p>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−339</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4.(355)</m:t>
                    </m:r>
                  </m:oMath>
                </a14:m>
                <a:r>
                  <a:rPr lang="en-US" sz="2400" smtClean="0">
                    <a:latin typeface="Calibri" panose="020F0502020204030204" pitchFamily="34" charset="0"/>
                    <a:cs typeface="Calibri" panose="020F0502020204030204" pitchFamily="34" charset="0"/>
                  </a:rPr>
                  <a:t> = -1759</a:t>
                </a:r>
                <a:endParaRPr lang="en-US" sz="2400">
                  <a:latin typeface="Calibri" panose="020F0502020204030204" pitchFamily="34" charset="0"/>
                  <a:cs typeface="Calibri" panose="020F050202020403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302613" y="2466938"/>
                <a:ext cx="4587845" cy="1200329"/>
              </a:xfrm>
              <a:prstGeom prst="rect">
                <a:avLst/>
              </a:prstGeom>
              <a:blipFill>
                <a:blip r:embed="rId16"/>
                <a:stretch>
                  <a:fillRect l="-398" t="-4061" b="-10660"/>
                </a:stretch>
              </a:blipFill>
            </p:spPr>
            <p:txBody>
              <a:bodyPr/>
              <a:lstStyle/>
              <a:p>
                <a:r>
                  <a:rPr lang="en-US">
                    <a:noFill/>
                  </a:rPr>
                  <a:t> </a:t>
                </a:r>
              </a:p>
            </p:txBody>
          </p:sp>
        </mc:Fallback>
      </mc:AlternateContent>
      <p:sp>
        <p:nvSpPr>
          <p:cNvPr id="33" name="TextBox 32"/>
          <p:cNvSpPr txBox="1"/>
          <p:nvPr/>
        </p:nvSpPr>
        <p:spPr>
          <a:xfrm>
            <a:off x="881786" y="5856927"/>
            <a:ext cx="2803466"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   0     550  -1759</a:t>
            </a:r>
            <a:endParaRPr lang="en-US" sz="28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4" name="TextBox 33"/>
              <p:cNvSpPr txBox="1"/>
              <p:nvPr/>
            </p:nvSpPr>
            <p:spPr>
              <a:xfrm>
                <a:off x="8385898" y="3809252"/>
                <a:ext cx="3843885" cy="1815882"/>
              </a:xfrm>
              <a:prstGeom prst="rect">
                <a:avLst/>
              </a:prstGeom>
              <a:noFill/>
            </p:spPr>
            <p:txBody>
              <a:bodyPr wrap="square" rtlCol="0">
                <a:spAutoFit/>
              </a:bodyPr>
              <a:lstStyle/>
              <a:p>
                <a:r>
                  <a:rPr lang="en-US" sz="2800" smtClean="0">
                    <a:latin typeface="Calibri" panose="020F0502020204030204" pitchFamily="34" charset="0"/>
                    <a:ea typeface="Cambria Math" panose="02040503050406030204" pitchFamily="18" charset="0"/>
                    <a:cs typeface="Calibri" panose="020F0502020204030204" pitchFamily="34" charset="0"/>
                  </a:rPr>
                  <a:t>a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1 </a:t>
                </a:r>
                <a:endParaRPr lang="en-US" sz="2800" i="1">
                  <a:latin typeface="Calibri" panose="020F0502020204030204" pitchFamily="34" charset="0"/>
                  <a:cs typeface="Calibri" panose="020F0502020204030204" pitchFamily="34" charset="0"/>
                </a:endParaRPr>
              </a:p>
              <a:p>
                <a:r>
                  <a:rPr lang="en-US" sz="2800" b="0" i="1" smtClean="0">
                    <a:latin typeface="Calibri" panose="020F0502020204030204" pitchFamily="34" charset="0"/>
                    <a:ea typeface="Cambria Math" panose="02040503050406030204" pitchFamily="18" charset="0"/>
                    <a:cs typeface="Calibri" panose="020F0502020204030204" pitchFamily="34" charset="0"/>
                  </a:rPr>
                  <a:t>b </a:t>
                </a:r>
                <a:r>
                  <a:rPr lang="en-US" sz="2800" b="0" i="1" smtClean="0">
                    <a:latin typeface="Calibri" panose="020F0502020204030204" pitchFamily="34" charset="0"/>
                    <a:ea typeface="Cambria Math" panose="02040503050406030204" pitchFamily="18" charset="0"/>
                    <a:cs typeface="Calibri" panose="020F0502020204030204" pitchFamily="34" charset="0"/>
                    <a:sym typeface="Symbol" panose="05050102010706020507" pitchFamily="18" charset="2"/>
                  </a:rPr>
                  <a:t> 0</a:t>
                </a:r>
                <a:endParaRPr lang="en-US" sz="2800" b="0" i="1" smtClean="0">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smtClean="0">
                    <a:latin typeface="Calibri" panose="020F0502020204030204" pitchFamily="34" charset="0"/>
                    <a:cs typeface="Calibri" panose="020F0502020204030204" pitchFamily="34" charset="0"/>
                  </a:rPr>
                  <a:t> </a:t>
                </a:r>
                <a:r>
                  <a:rPr lang="en-US" sz="2800">
                    <a:latin typeface="Calibri" panose="020F0502020204030204" pitchFamily="34" charset="0"/>
                    <a:cs typeface="Calibri" panose="020F0502020204030204" pitchFamily="34" charset="0"/>
                  </a:rPr>
                  <a:t>-111;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550 </m:t>
                    </m:r>
                  </m:oMath>
                </a14:m>
                <a:r>
                  <a:rPr lang="en-US" sz="2800" smtClean="0">
                    <a:latin typeface="Calibri" panose="020F0502020204030204" pitchFamily="34" charset="0"/>
                    <a:cs typeface="Calibri" panose="020F0502020204030204" pitchFamily="34" charset="0"/>
                  </a:rPr>
                  <a:t>;</a:t>
                </a:r>
                <a:endParaRPr lang="en-US" sz="2800" i="1" smtClean="0">
                  <a:latin typeface="Cambria Math" panose="02040503050406030204" pitchFamily="18" charset="0"/>
                </a:endParaRPr>
              </a:p>
              <a:p>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oMath>
                </a14:m>
                <a:r>
                  <a:rPr lang="en-US" sz="2800">
                    <a:latin typeface="Calibri" panose="020F0502020204030204" pitchFamily="34" charset="0"/>
                    <a:cs typeface="Calibri" panose="020F0502020204030204" pitchFamily="34" charset="0"/>
                  </a:rPr>
                  <a:t> 355;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−1759</m:t>
                    </m:r>
                  </m:oMath>
                </a14:m>
                <a:r>
                  <a:rPr lang="en-US" sz="2800" smtClean="0">
                    <a:latin typeface="Calibri" panose="020F0502020204030204" pitchFamily="34" charset="0"/>
                    <a:cs typeface="Calibri" panose="020F0502020204030204" pitchFamily="34" charset="0"/>
                  </a:rPr>
                  <a:t>;</a:t>
                </a:r>
                <a:endParaRPr lang="en-US" sz="2800">
                  <a:latin typeface="Calibri" panose="020F0502020204030204" pitchFamily="34" charset="0"/>
                  <a:cs typeface="Calibri" panose="020F0502020204030204" pitchFamily="34"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8385898" y="3809252"/>
                <a:ext cx="3843885" cy="1815882"/>
              </a:xfrm>
              <a:prstGeom prst="rect">
                <a:avLst/>
              </a:prstGeom>
              <a:blipFill>
                <a:blip r:embed="rId17"/>
                <a:stretch>
                  <a:fillRect l="-3333" t="-3356" r="-159" b="-8725"/>
                </a:stretch>
              </a:blipFill>
            </p:spPr>
            <p:txBody>
              <a:bodyPr/>
              <a:lstStyle/>
              <a:p>
                <a:r>
                  <a:rPr lang="en-US">
                    <a:noFill/>
                  </a:rPr>
                  <a:t> </a:t>
                </a:r>
              </a:p>
            </p:txBody>
          </p:sp>
        </mc:Fallback>
      </mc:AlternateContent>
      <p:sp>
        <p:nvSpPr>
          <p:cNvPr id="35" name="TextBox 34"/>
          <p:cNvSpPr txBox="1"/>
          <p:nvPr/>
        </p:nvSpPr>
        <p:spPr>
          <a:xfrm>
            <a:off x="3412962" y="5871983"/>
            <a:ext cx="4948724" cy="523220"/>
          </a:xfrm>
          <a:prstGeom prst="rect">
            <a:avLst/>
          </a:prstGeom>
          <a:noFill/>
        </p:spPr>
        <p:txBody>
          <a:bodyPr wrap="square" rtlCol="0">
            <a:spAutoFit/>
          </a:bodyPr>
          <a:lstStyle/>
          <a:p>
            <a:r>
              <a:rPr lang="en-US" sz="2800" smtClean="0">
                <a:latin typeface="Calibri" panose="020F0502020204030204" pitchFamily="34" charset="0"/>
                <a:cs typeface="Calibri" panose="020F0502020204030204" pitchFamily="34" charset="0"/>
              </a:rPr>
              <a:t>  1       0     -111   550   355  -1759</a:t>
            </a:r>
            <a:endParaRPr lang="en-US" sz="2800">
              <a:latin typeface="Calibri" panose="020F0502020204030204" pitchFamily="34" charset="0"/>
              <a:cs typeface="Calibri" panose="020F0502020204030204" pitchFamily="34" charset="0"/>
            </a:endParaRPr>
          </a:p>
        </p:txBody>
      </p:sp>
      <p:sp>
        <p:nvSpPr>
          <p:cNvPr id="36" name="Oval 35"/>
          <p:cNvSpPr/>
          <p:nvPr/>
        </p:nvSpPr>
        <p:spPr>
          <a:xfrm>
            <a:off x="4246180" y="5867437"/>
            <a:ext cx="522890" cy="53827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317745" y="2335279"/>
            <a:ext cx="3853708" cy="523220"/>
          </a:xfrm>
          <a:prstGeom prst="rect">
            <a:avLst/>
          </a:prstGeom>
          <a:solidFill>
            <a:schemeClr val="accent6">
              <a:lumMod val="20000"/>
              <a:lumOff val="80000"/>
            </a:schemeClr>
          </a:solidFill>
          <a:ln w="38100">
            <a:solidFill>
              <a:schemeClr val="bg2">
                <a:lumMod val="50000"/>
              </a:schemeClr>
            </a:solidFill>
          </a:ln>
        </p:spPr>
        <p:txBody>
          <a:bodyPr wrap="square" rtlCol="0">
            <a:spAutoFit/>
          </a:bodyPr>
          <a:lstStyle/>
          <a:p>
            <a:r>
              <a:rPr lang="en-US" sz="2800" smtClean="0">
                <a:latin typeface="Calibri" panose="020F0502020204030204" pitchFamily="34" charset="0"/>
                <a:cs typeface="Calibri" panose="020F0502020204030204" pitchFamily="34" charset="0"/>
              </a:rPr>
              <a:t>d = 1, x </a:t>
            </a:r>
            <a:r>
              <a:rPr lang="en-US" sz="2800" smtClean="0">
                <a:latin typeface="Calibri" panose="020F0502020204030204" pitchFamily="34" charset="0"/>
                <a:cs typeface="Calibri" panose="020F0502020204030204" pitchFamily="34" charset="0"/>
                <a:sym typeface="Symbol" panose="05050102010706020507" pitchFamily="18" charset="2"/>
              </a:rPr>
              <a:t> -111, y  355</a:t>
            </a:r>
            <a:r>
              <a:rPr lang="en-US" smtClean="0">
                <a:sym typeface="Symbol" panose="05050102010706020507" pitchFamily="18" charset="2"/>
              </a:rPr>
              <a:t> </a:t>
            </a:r>
            <a:endParaRPr lang="en-US"/>
          </a:p>
        </p:txBody>
      </p:sp>
      <p:sp>
        <p:nvSpPr>
          <p:cNvPr id="38" name="TextBox 37"/>
          <p:cNvSpPr txBox="1"/>
          <p:nvPr/>
        </p:nvSpPr>
        <p:spPr>
          <a:xfrm>
            <a:off x="8235804" y="3659322"/>
            <a:ext cx="3935649" cy="1754326"/>
          </a:xfrm>
          <a:prstGeom prst="rect">
            <a:avLst/>
          </a:prstGeom>
          <a:solidFill>
            <a:schemeClr val="tx2">
              <a:lumMod val="20000"/>
              <a:lumOff val="80000"/>
            </a:schemeClr>
          </a:solidFill>
          <a:ln w="38100">
            <a:solidFill>
              <a:srgbClr val="FF0000"/>
            </a:solidFill>
          </a:ln>
        </p:spPr>
        <p:txBody>
          <a:bodyPr wrap="square" rtlCol="0">
            <a:spAutoFit/>
          </a:bodyPr>
          <a:lstStyle/>
          <a:p>
            <a:r>
              <a:rPr lang="en-US" sz="2700" smtClean="0">
                <a:latin typeface="Calibri" panose="020F0502020204030204" pitchFamily="34" charset="0"/>
                <a:cs typeface="Calibri" panose="020F0502020204030204" pitchFamily="34" charset="0"/>
              </a:rPr>
              <a:t>Gcd(1759, 550) = 1</a:t>
            </a:r>
          </a:p>
          <a:p>
            <a:r>
              <a:rPr lang="en-US" sz="2700" smtClean="0">
                <a:latin typeface="Calibri" panose="020F0502020204030204" pitchFamily="34" charset="0"/>
                <a:cs typeface="Calibri" panose="020F0502020204030204" pitchFamily="34" charset="0"/>
              </a:rPr>
              <a:t>(x, y) = (-111, 355)</a:t>
            </a:r>
          </a:p>
          <a:p>
            <a:r>
              <a:rPr lang="en-US" sz="2700" smtClean="0">
                <a:latin typeface="Calibri" panose="020F0502020204030204" pitchFamily="34" charset="0"/>
                <a:cs typeface="Calibri" panose="020F0502020204030204" pitchFamily="34" charset="0"/>
              </a:rPr>
              <a:t>Hay 550</a:t>
            </a:r>
            <a:r>
              <a:rPr lang="en-US" sz="2700" baseline="30000" smtClean="0">
                <a:latin typeface="Calibri" panose="020F0502020204030204" pitchFamily="34" charset="0"/>
                <a:cs typeface="Calibri" panose="020F0502020204030204" pitchFamily="34" charset="0"/>
              </a:rPr>
              <a:t>-1</a:t>
            </a:r>
            <a:r>
              <a:rPr lang="en-US" sz="2700" smtClean="0">
                <a:latin typeface="Calibri" panose="020F0502020204030204" pitchFamily="34" charset="0"/>
                <a:cs typeface="Calibri" panose="020F0502020204030204" pitchFamily="34" charset="0"/>
              </a:rPr>
              <a:t> mod 1759 = 355</a:t>
            </a:r>
          </a:p>
          <a:p>
            <a:r>
              <a:rPr lang="en-US" sz="2700">
                <a:latin typeface="Calibri" panose="020F0502020204030204" pitchFamily="34" charset="0"/>
                <a:cs typeface="Calibri" panose="020F0502020204030204" pitchFamily="34" charset="0"/>
              </a:rPr>
              <a:t> </a:t>
            </a:r>
            <a:r>
              <a:rPr lang="en-US" sz="2700" smtClean="0">
                <a:latin typeface="Calibri" panose="020F0502020204030204" pitchFamily="34" charset="0"/>
                <a:cs typeface="Calibri" panose="020F0502020204030204" pitchFamily="34" charset="0"/>
              </a:rPr>
              <a:t>       1759</a:t>
            </a:r>
            <a:r>
              <a:rPr lang="en-US" sz="2700" baseline="30000" smtClean="0">
                <a:latin typeface="Calibri" panose="020F0502020204030204" pitchFamily="34" charset="0"/>
                <a:cs typeface="Calibri" panose="020F0502020204030204" pitchFamily="34" charset="0"/>
              </a:rPr>
              <a:t>-1</a:t>
            </a:r>
            <a:r>
              <a:rPr lang="en-US" sz="2700" smtClean="0">
                <a:latin typeface="Calibri" panose="020F0502020204030204" pitchFamily="34" charset="0"/>
                <a:cs typeface="Calibri" panose="020F0502020204030204" pitchFamily="34" charset="0"/>
              </a:rPr>
              <a:t>mod 550 = -111</a:t>
            </a:r>
            <a:endParaRPr lang="en-US" sz="2700"/>
          </a:p>
        </p:txBody>
      </p:sp>
      <p:sp>
        <p:nvSpPr>
          <p:cNvPr id="39" name="Rectangle 38"/>
          <p:cNvSpPr/>
          <p:nvPr/>
        </p:nvSpPr>
        <p:spPr>
          <a:xfrm>
            <a:off x="3520966" y="5867437"/>
            <a:ext cx="472965" cy="5487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979406" y="5880049"/>
            <a:ext cx="759243" cy="5070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566701" y="5873060"/>
            <a:ext cx="759243" cy="5070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66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74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749"/>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749"/>
                                          </p:stCondLst>
                                        </p:cTn>
                                        <p:tgtEl>
                                          <p:spTgt spid="1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749"/>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xit" presetSubtype="10" fill="hold" grpId="1" nodeType="clickEffect">
                                  <p:stCondLst>
                                    <p:cond delay="0"/>
                                  </p:stCondLst>
                                  <p:childTnLst>
                                    <p:animEffect transition="out" filter="blinds(horizontal)">
                                      <p:cBhvr>
                                        <p:cTn id="65" dur="500"/>
                                        <p:tgtEl>
                                          <p:spTgt spid="14"/>
                                        </p:tgtEl>
                                      </p:cBhvr>
                                    </p:animEffect>
                                    <p:set>
                                      <p:cBhvr>
                                        <p:cTn id="66" dur="1" fill="hold">
                                          <p:stCondLst>
                                            <p:cond delay="499"/>
                                          </p:stCondLst>
                                        </p:cTn>
                                        <p:tgtEl>
                                          <p:spTgt spid="14"/>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16"/>
                                        </p:tgtEl>
                                      </p:cBhvr>
                                    </p:animEffect>
                                    <p:set>
                                      <p:cBhvr>
                                        <p:cTn id="69" dur="1" fill="hold">
                                          <p:stCondLst>
                                            <p:cond delay="499"/>
                                          </p:stCondLst>
                                        </p:cTn>
                                        <p:tgtEl>
                                          <p:spTgt spid="16"/>
                                        </p:tgtEl>
                                        <p:attrNameLst>
                                          <p:attrName>style.visibility</p:attrName>
                                        </p:attrNameLst>
                                      </p:cBhvr>
                                      <p:to>
                                        <p:strVal val="hidden"/>
                                      </p:to>
                                    </p:set>
                                  </p:childTnLst>
                                </p:cTn>
                              </p:par>
                              <p:par>
                                <p:cTn id="70" presetID="3" presetClass="exit" presetSubtype="10" fill="hold" grpId="0" nodeType="withEffect">
                                  <p:stCondLst>
                                    <p:cond delay="0"/>
                                  </p:stCondLst>
                                  <p:childTnLst>
                                    <p:animEffect transition="out" filter="blinds(horizontal)">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749"/>
                                          </p:stCondLst>
                                        </p:cTn>
                                        <p:tgtEl>
                                          <p:spTgt spid="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749"/>
                                          </p:stCondLst>
                                        </p:cTn>
                                        <p:tgtEl>
                                          <p:spTgt spid="2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749"/>
                                          </p:stCondLst>
                                        </p:cTn>
                                        <p:tgtEl>
                                          <p:spTgt spid="2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grpId="1" nodeType="clickEffect">
                                  <p:stCondLst>
                                    <p:cond delay="0"/>
                                  </p:stCondLst>
                                  <p:childTnLst>
                                    <p:animEffect transition="out" filter="blinds(horizontal)">
                                      <p:cBhvr>
                                        <p:cTn id="100" dur="500"/>
                                        <p:tgtEl>
                                          <p:spTgt spid="18"/>
                                        </p:tgtEl>
                                      </p:cBhvr>
                                    </p:animEffect>
                                    <p:set>
                                      <p:cBhvr>
                                        <p:cTn id="101" dur="1" fill="hold">
                                          <p:stCondLst>
                                            <p:cond delay="499"/>
                                          </p:stCondLst>
                                        </p:cTn>
                                        <p:tgtEl>
                                          <p:spTgt spid="18"/>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20"/>
                                        </p:tgtEl>
                                      </p:cBhvr>
                                    </p:animEffect>
                                    <p:set>
                                      <p:cBhvr>
                                        <p:cTn id="104" dur="1" fill="hold">
                                          <p:stCondLst>
                                            <p:cond delay="499"/>
                                          </p:stCondLst>
                                        </p:cTn>
                                        <p:tgtEl>
                                          <p:spTgt spid="20"/>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22"/>
                                        </p:tgtEl>
                                      </p:cBhvr>
                                    </p:animEffect>
                                    <p:set>
                                      <p:cBhvr>
                                        <p:cTn id="107" dur="1" fill="hold">
                                          <p:stCondLst>
                                            <p:cond delay="499"/>
                                          </p:stCondLst>
                                        </p:cTn>
                                        <p:tgtEl>
                                          <p:spTgt spid="2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749"/>
                                          </p:stCondLst>
                                        </p:cTn>
                                        <p:tgtEl>
                                          <p:spTgt spid="25"/>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749"/>
                                          </p:stCondLst>
                                        </p:cTn>
                                        <p:tgtEl>
                                          <p:spTgt spid="2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749"/>
                                          </p:stCondLst>
                                        </p:cTn>
                                        <p:tgtEl>
                                          <p:spTgt spid="29"/>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3" presetClass="exit" presetSubtype="10" fill="hold" grpId="1" nodeType="clickEffect">
                                  <p:stCondLst>
                                    <p:cond delay="0"/>
                                  </p:stCondLst>
                                  <p:childTnLst>
                                    <p:animEffect transition="out" filter="blinds(horizontal)">
                                      <p:cBhvr>
                                        <p:cTn id="135" dur="500"/>
                                        <p:tgtEl>
                                          <p:spTgt spid="24"/>
                                        </p:tgtEl>
                                      </p:cBhvr>
                                    </p:animEffect>
                                    <p:set>
                                      <p:cBhvr>
                                        <p:cTn id="136" dur="1" fill="hold">
                                          <p:stCondLst>
                                            <p:cond delay="499"/>
                                          </p:stCondLst>
                                        </p:cTn>
                                        <p:tgtEl>
                                          <p:spTgt spid="24"/>
                                        </p:tgtEl>
                                        <p:attrNameLst>
                                          <p:attrName>style.visibility</p:attrName>
                                        </p:attrNameLst>
                                      </p:cBhvr>
                                      <p:to>
                                        <p:strVal val="hidden"/>
                                      </p:to>
                                    </p:set>
                                  </p:childTnLst>
                                </p:cTn>
                              </p:par>
                              <p:par>
                                <p:cTn id="137" presetID="3" presetClass="exit" presetSubtype="10" fill="hold" grpId="1" nodeType="withEffect">
                                  <p:stCondLst>
                                    <p:cond delay="0"/>
                                  </p:stCondLst>
                                  <p:childTnLst>
                                    <p:animEffect transition="out" filter="blinds(horizontal)">
                                      <p:cBhvr>
                                        <p:cTn id="138" dur="500"/>
                                        <p:tgtEl>
                                          <p:spTgt spid="26"/>
                                        </p:tgtEl>
                                      </p:cBhvr>
                                    </p:animEffect>
                                    <p:set>
                                      <p:cBhvr>
                                        <p:cTn id="139" dur="1" fill="hold">
                                          <p:stCondLst>
                                            <p:cond delay="499"/>
                                          </p:stCondLst>
                                        </p:cTn>
                                        <p:tgtEl>
                                          <p:spTgt spid="26"/>
                                        </p:tgtEl>
                                        <p:attrNameLst>
                                          <p:attrName>style.visibility</p:attrName>
                                        </p:attrNameLst>
                                      </p:cBhvr>
                                      <p:to>
                                        <p:strVal val="hidden"/>
                                      </p:to>
                                    </p:set>
                                  </p:childTnLst>
                                </p:cTn>
                              </p:par>
                              <p:par>
                                <p:cTn id="140" presetID="3" presetClass="exit" presetSubtype="10" fill="hold" grpId="1" nodeType="withEffect">
                                  <p:stCondLst>
                                    <p:cond delay="0"/>
                                  </p:stCondLst>
                                  <p:childTnLst>
                                    <p:animEffect transition="out" filter="blinds(horizontal)">
                                      <p:cBhvr>
                                        <p:cTn id="141" dur="500"/>
                                        <p:tgtEl>
                                          <p:spTgt spid="28"/>
                                        </p:tgtEl>
                                      </p:cBhvr>
                                    </p:animEffect>
                                    <p:set>
                                      <p:cBhvr>
                                        <p:cTn id="142" dur="1" fill="hold">
                                          <p:stCondLst>
                                            <p:cond delay="499"/>
                                          </p:stCondLst>
                                        </p:cTn>
                                        <p:tgtEl>
                                          <p:spTgt spid="2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749"/>
                                          </p:stCondLst>
                                        </p:cTn>
                                        <p:tgtEl>
                                          <p:spTgt spid="3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3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749"/>
                                          </p:stCondLst>
                                        </p:cTn>
                                        <p:tgtEl>
                                          <p:spTgt spid="3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749"/>
                                          </p:stCondLst>
                                        </p:cTn>
                                        <p:tgtEl>
                                          <p:spTgt spid="3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1" nodeType="clickEffect">
                                  <p:stCondLst>
                                    <p:cond delay="0"/>
                                  </p:stCondLst>
                                  <p:childTnLst>
                                    <p:animEffect transition="out" filter="blinds(horizontal)">
                                      <p:cBhvr>
                                        <p:cTn id="174" dur="500"/>
                                        <p:tgtEl>
                                          <p:spTgt spid="36"/>
                                        </p:tgtEl>
                                      </p:cBhvr>
                                    </p:animEffect>
                                    <p:set>
                                      <p:cBhvr>
                                        <p:cTn id="175" dur="1" fill="hold">
                                          <p:stCondLst>
                                            <p:cond delay="499"/>
                                          </p:stCondLst>
                                        </p:cTn>
                                        <p:tgtEl>
                                          <p:spTgt spid="36"/>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1" nodeType="clickEffect">
                                  <p:stCondLst>
                                    <p:cond delay="0"/>
                                  </p:stCondLst>
                                  <p:childTnLst>
                                    <p:animEffect transition="out" filter="blinds(horizontal)">
                                      <p:cBhvr>
                                        <p:cTn id="179" dur="500"/>
                                        <p:tgtEl>
                                          <p:spTgt spid="30"/>
                                        </p:tgtEl>
                                      </p:cBhvr>
                                    </p:animEffect>
                                    <p:set>
                                      <p:cBhvr>
                                        <p:cTn id="180" dur="1" fill="hold">
                                          <p:stCondLst>
                                            <p:cond delay="499"/>
                                          </p:stCondLst>
                                        </p:cTn>
                                        <p:tgtEl>
                                          <p:spTgt spid="30"/>
                                        </p:tgtEl>
                                        <p:attrNameLst>
                                          <p:attrName>style.visibility</p:attrName>
                                        </p:attrNameLst>
                                      </p:cBhvr>
                                      <p:to>
                                        <p:strVal val="hidden"/>
                                      </p:to>
                                    </p:set>
                                  </p:childTnLst>
                                </p:cTn>
                              </p:par>
                              <p:par>
                                <p:cTn id="181" presetID="3" presetClass="exit" presetSubtype="10" fill="hold" grpId="1" nodeType="withEffect">
                                  <p:stCondLst>
                                    <p:cond delay="0"/>
                                  </p:stCondLst>
                                  <p:childTnLst>
                                    <p:animEffect transition="out" filter="blinds(horizontal)">
                                      <p:cBhvr>
                                        <p:cTn id="182" dur="500"/>
                                        <p:tgtEl>
                                          <p:spTgt spid="32"/>
                                        </p:tgtEl>
                                      </p:cBhvr>
                                    </p:animEffect>
                                    <p:set>
                                      <p:cBhvr>
                                        <p:cTn id="183" dur="1" fill="hold">
                                          <p:stCondLst>
                                            <p:cond delay="499"/>
                                          </p:stCondLst>
                                        </p:cTn>
                                        <p:tgtEl>
                                          <p:spTgt spid="32"/>
                                        </p:tgtEl>
                                        <p:attrNameLst>
                                          <p:attrName>style.visibility</p:attrName>
                                        </p:attrNameLst>
                                      </p:cBhvr>
                                      <p:to>
                                        <p:strVal val="hidden"/>
                                      </p:to>
                                    </p:set>
                                  </p:childTnLst>
                                </p:cTn>
                              </p:par>
                              <p:par>
                                <p:cTn id="184" presetID="3" presetClass="exit" presetSubtype="10" fill="hold" grpId="1" nodeType="withEffect">
                                  <p:stCondLst>
                                    <p:cond delay="0"/>
                                  </p:stCondLst>
                                  <p:childTnLst>
                                    <p:animEffect transition="out" filter="blinds(horizontal)">
                                      <p:cBhvr>
                                        <p:cTn id="185" dur="500"/>
                                        <p:tgtEl>
                                          <p:spTgt spid="34"/>
                                        </p:tgtEl>
                                      </p:cBhvr>
                                    </p:animEffect>
                                    <p:set>
                                      <p:cBhvr>
                                        <p:cTn id="186" dur="1" fill="hold">
                                          <p:stCondLst>
                                            <p:cond delay="499"/>
                                          </p:stCondLst>
                                        </p:cTn>
                                        <p:tgtEl>
                                          <p:spTgt spid="34"/>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39"/>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4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41"/>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3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10" grpId="0"/>
      <p:bldP spid="11" grpId="0"/>
      <p:bldP spid="12" grpId="0"/>
      <p:bldP spid="12" grpId="1"/>
      <p:bldP spid="13" grpId="0"/>
      <p:bldP spid="14" grpId="0"/>
      <p:bldP spid="14" grpId="1"/>
      <p:bldP spid="15" grpId="0"/>
      <p:bldP spid="16" grpId="0"/>
      <p:bldP spid="16" grpId="1"/>
      <p:bldP spid="17" grpId="0"/>
      <p:bldP spid="18" grpId="0"/>
      <p:bldP spid="18" grpId="1"/>
      <p:bldP spid="19" grpId="0"/>
      <p:bldP spid="20" grpId="0"/>
      <p:bldP spid="20" grpId="1"/>
      <p:bldP spid="21" grpId="0"/>
      <p:bldP spid="22" grpId="0"/>
      <p:bldP spid="22" grpId="1"/>
      <p:bldP spid="23" grpId="0"/>
      <p:bldP spid="24" grpId="0"/>
      <p:bldP spid="24" grpId="1"/>
      <p:bldP spid="25" grpId="0"/>
      <p:bldP spid="26" grpId="0"/>
      <p:bldP spid="26" grpId="1"/>
      <p:bldP spid="27" grpId="0"/>
      <p:bldP spid="28" grpId="0"/>
      <p:bldP spid="28" grpId="1"/>
      <p:bldP spid="29" grpId="0"/>
      <p:bldP spid="30" grpId="0"/>
      <p:bldP spid="30" grpId="1"/>
      <p:bldP spid="31" grpId="0"/>
      <p:bldP spid="32" grpId="0"/>
      <p:bldP spid="32" grpId="1"/>
      <p:bldP spid="33" grpId="0"/>
      <p:bldP spid="34" grpId="0"/>
      <p:bldP spid="34" grpId="1"/>
      <p:bldP spid="35" grpId="0"/>
      <p:bldP spid="36" grpId="0" animBg="1"/>
      <p:bldP spid="36" grpId="1" animBg="1"/>
      <p:bldP spid="37" grpId="0" animBg="1"/>
      <p:bldP spid="38" grpId="0" animBg="1"/>
      <p:bldP spid="39" grpId="0" animBg="1"/>
      <p:bldP spid="40" grpId="0" animBg="1"/>
      <p:bldP spid="4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5760" y="1086667"/>
            <a:ext cx="11669222" cy="5351078"/>
          </a:xfrm>
        </p:spPr>
        <p:txBody>
          <a:bodyPr/>
          <a:lstStyle/>
          <a:p>
            <a:r>
              <a:rPr lang="en-US" smtClean="0">
                <a:solidFill>
                  <a:schemeClr val="tx1"/>
                </a:solidFill>
              </a:rPr>
              <a:t>VD: </a:t>
            </a:r>
            <a:r>
              <a:rPr lang="en-US">
                <a:solidFill>
                  <a:schemeClr val="tx1"/>
                </a:solidFill>
              </a:rPr>
              <a:t>Input: </a:t>
            </a:r>
            <a:r>
              <a:rPr lang="en-US" smtClean="0">
                <a:solidFill>
                  <a:schemeClr val="tx1"/>
                </a:solidFill>
              </a:rPr>
              <a:t>a(x) </a:t>
            </a:r>
            <a:r>
              <a:rPr lang="en-US">
                <a:solidFill>
                  <a:schemeClr val="tx1"/>
                </a:solidFill>
              </a:rPr>
              <a:t>= </a:t>
            </a:r>
            <a:r>
              <a:rPr lang="en-US" smtClean="0">
                <a:solidFill>
                  <a:schemeClr val="tx1"/>
                </a:solidFill>
              </a:rPr>
              <a:t>x</a:t>
            </a:r>
            <a:r>
              <a:rPr lang="en-US" baseline="30000" smtClean="0">
                <a:solidFill>
                  <a:schemeClr val="tx1"/>
                </a:solidFill>
              </a:rPr>
              <a:t>2</a:t>
            </a:r>
            <a:r>
              <a:rPr lang="en-US" smtClean="0">
                <a:solidFill>
                  <a:schemeClr val="tx1"/>
                </a:solidFill>
              </a:rPr>
              <a:t> </a:t>
            </a:r>
            <a:r>
              <a:rPr lang="en-US">
                <a:solidFill>
                  <a:schemeClr val="tx1"/>
                </a:solidFill>
              </a:rPr>
              <a:t>+ </a:t>
            </a:r>
            <a:r>
              <a:rPr lang="en-US" smtClean="0">
                <a:solidFill>
                  <a:schemeClr val="tx1"/>
                </a:solidFill>
              </a:rPr>
              <a:t>x </a:t>
            </a:r>
            <a:r>
              <a:rPr lang="en-US">
                <a:solidFill>
                  <a:schemeClr val="tx1"/>
                </a:solidFill>
              </a:rPr>
              <a:t>+ 1; </a:t>
            </a:r>
            <a:r>
              <a:rPr lang="en-US" smtClean="0">
                <a:solidFill>
                  <a:schemeClr val="tx1"/>
                </a:solidFill>
              </a:rPr>
              <a:t>f(x) </a:t>
            </a:r>
            <a:r>
              <a:rPr lang="en-US">
                <a:solidFill>
                  <a:schemeClr val="tx1"/>
                </a:solidFill>
              </a:rPr>
              <a:t>= </a:t>
            </a:r>
            <a:r>
              <a:rPr lang="en-US" smtClean="0">
                <a:solidFill>
                  <a:schemeClr val="tx1"/>
                </a:solidFill>
              </a:rPr>
              <a:t>x</a:t>
            </a:r>
            <a:r>
              <a:rPr lang="en-US" baseline="30000" smtClean="0">
                <a:solidFill>
                  <a:schemeClr val="tx1"/>
                </a:solidFill>
              </a:rPr>
              <a:t>3</a:t>
            </a:r>
            <a:r>
              <a:rPr lang="en-US" smtClean="0">
                <a:solidFill>
                  <a:schemeClr val="tx1"/>
                </a:solidFill>
              </a:rPr>
              <a:t> </a:t>
            </a:r>
            <a:r>
              <a:rPr lang="en-US">
                <a:solidFill>
                  <a:schemeClr val="tx1"/>
                </a:solidFill>
              </a:rPr>
              <a:t>+ </a:t>
            </a:r>
            <a:r>
              <a:rPr lang="en-US" smtClean="0">
                <a:solidFill>
                  <a:schemeClr val="tx1"/>
                </a:solidFill>
              </a:rPr>
              <a:t>x </a:t>
            </a:r>
            <a:r>
              <a:rPr lang="en-US">
                <a:solidFill>
                  <a:schemeClr val="tx1"/>
                </a:solidFill>
              </a:rPr>
              <a:t>+ </a:t>
            </a:r>
            <a:r>
              <a:rPr lang="en-US" smtClean="0">
                <a:solidFill>
                  <a:schemeClr val="tx1"/>
                </a:solidFill>
              </a:rPr>
              <a:t>1</a:t>
            </a:r>
          </a:p>
          <a:p>
            <a:endParaRPr lang="en-US">
              <a:solidFill>
                <a:schemeClr val="tx1"/>
              </a:solidFill>
            </a:endParaRPr>
          </a:p>
          <a:p>
            <a:endParaRPr lang="en-US" smtClean="0">
              <a:solidFill>
                <a:schemeClr val="tx1"/>
              </a:solidFill>
            </a:endParaRPr>
          </a:p>
          <a:p>
            <a:endParaRPr lang="en-US">
              <a:solidFill>
                <a:schemeClr val="tx1"/>
              </a:solidFill>
            </a:endParaRPr>
          </a:p>
          <a:p>
            <a:endParaRPr lang="en-US" smtClean="0">
              <a:solidFill>
                <a:schemeClr val="tx1"/>
              </a:solidFill>
            </a:endParaRPr>
          </a:p>
          <a:p>
            <a:endParaRPr lang="en-US">
              <a:solidFill>
                <a:schemeClr val="tx1"/>
              </a:solidFill>
            </a:endParaRPr>
          </a:p>
          <a:p>
            <a:pPr marL="152396" lvl="0" indent="0">
              <a:buNone/>
            </a:pPr>
            <a:r>
              <a:rPr lang="en-US" smtClean="0">
                <a:solidFill>
                  <a:schemeClr val="tx1"/>
                </a:solidFill>
                <a:sym typeface="Symbol" panose="05050102010706020507" pitchFamily="18" charset="2"/>
              </a:rPr>
              <a:t> </a:t>
            </a:r>
            <a:r>
              <a:rPr lang="en-US" smtClean="0">
                <a:solidFill>
                  <a:schemeClr val="tx1"/>
                </a:solidFill>
              </a:rPr>
              <a:t>Output</a:t>
            </a:r>
            <a:r>
              <a:rPr lang="en-US">
                <a:solidFill>
                  <a:schemeClr val="tx1"/>
                </a:solidFill>
              </a:rPr>
              <a:t>: a</a:t>
            </a:r>
            <a:r>
              <a:rPr lang="en-US" baseline="30000">
                <a:solidFill>
                  <a:schemeClr val="tx1"/>
                </a:solidFill>
              </a:rPr>
              <a:t>-1</a:t>
            </a:r>
            <a:r>
              <a:rPr lang="en-US">
                <a:solidFill>
                  <a:schemeClr val="tx1"/>
                </a:solidFill>
              </a:rPr>
              <a:t>(x) = </a:t>
            </a:r>
            <a:r>
              <a:rPr lang="en-US" smtClean="0">
                <a:solidFill>
                  <a:schemeClr val="tx1"/>
                </a:solidFill>
              </a:rPr>
              <a:t>x</a:t>
            </a:r>
            <a:r>
              <a:rPr lang="en-US" baseline="30000" smtClean="0">
                <a:solidFill>
                  <a:schemeClr val="tx1"/>
                </a:solidFill>
              </a:rPr>
              <a:t>2</a:t>
            </a:r>
            <a:endParaRPr lang="en-US">
              <a:solidFill>
                <a:schemeClr val="tx1"/>
              </a:solidFill>
            </a:endParaRPr>
          </a:p>
          <a:p>
            <a:endParaRPr lang="en-US">
              <a:solidFill>
                <a:schemeClr val="tx1"/>
              </a:solidFill>
            </a:endParaRPr>
          </a:p>
        </p:txBody>
      </p:sp>
      <p:sp>
        <p:nvSpPr>
          <p:cNvPr id="3" name="Title 2"/>
          <p:cNvSpPr>
            <a:spLocks noGrp="1"/>
          </p:cNvSpPr>
          <p:nvPr>
            <p:ph type="title"/>
          </p:nvPr>
        </p:nvSpPr>
        <p:spPr/>
        <p:txBody>
          <a:bodyPr/>
          <a:lstStyle/>
          <a:p>
            <a:r>
              <a:rPr lang="en-US">
                <a:solidFill>
                  <a:schemeClr val="tx1"/>
                </a:solidFill>
              </a:rPr>
              <a:t>Giới thiệu về các trường hữu </a:t>
            </a:r>
            <a:r>
              <a:rPr lang="en-US" smtClean="0">
                <a:solidFill>
                  <a:schemeClr val="tx1"/>
                </a:solidFill>
              </a:rPr>
              <a:t>hạn</a:t>
            </a:r>
            <a:endParaRPr lang="en-US">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63238852"/>
              </p:ext>
            </p:extLst>
          </p:nvPr>
        </p:nvGraphicFramePr>
        <p:xfrm>
          <a:off x="992779" y="2063932"/>
          <a:ext cx="9966962" cy="3592284"/>
        </p:xfrm>
        <a:graphic>
          <a:graphicData uri="http://schemas.openxmlformats.org/drawingml/2006/table">
            <a:tbl>
              <a:tblPr firstRow="1" firstCol="1" bandRow="1">
                <a:tableStyleId>{5940675A-B579-460E-94D1-54222C63F5DA}</a:tableStyleId>
              </a:tblPr>
              <a:tblGrid>
                <a:gridCol w="996146">
                  <a:extLst>
                    <a:ext uri="{9D8B030D-6E8A-4147-A177-3AD203B41FA5}">
                      <a16:colId xmlns="" xmlns:a16="http://schemas.microsoft.com/office/drawing/2014/main" val="989367976"/>
                    </a:ext>
                  </a:extLst>
                </a:gridCol>
                <a:gridCol w="996146">
                  <a:extLst>
                    <a:ext uri="{9D8B030D-6E8A-4147-A177-3AD203B41FA5}">
                      <a16:colId xmlns="" xmlns:a16="http://schemas.microsoft.com/office/drawing/2014/main" val="758425531"/>
                    </a:ext>
                  </a:extLst>
                </a:gridCol>
                <a:gridCol w="996146">
                  <a:extLst>
                    <a:ext uri="{9D8B030D-6E8A-4147-A177-3AD203B41FA5}">
                      <a16:colId xmlns="" xmlns:a16="http://schemas.microsoft.com/office/drawing/2014/main" val="13772505"/>
                    </a:ext>
                  </a:extLst>
                </a:gridCol>
                <a:gridCol w="996146">
                  <a:extLst>
                    <a:ext uri="{9D8B030D-6E8A-4147-A177-3AD203B41FA5}">
                      <a16:colId xmlns="" xmlns:a16="http://schemas.microsoft.com/office/drawing/2014/main" val="3232947792"/>
                    </a:ext>
                  </a:extLst>
                </a:gridCol>
                <a:gridCol w="997063">
                  <a:extLst>
                    <a:ext uri="{9D8B030D-6E8A-4147-A177-3AD203B41FA5}">
                      <a16:colId xmlns="" xmlns:a16="http://schemas.microsoft.com/office/drawing/2014/main" val="2990648386"/>
                    </a:ext>
                  </a:extLst>
                </a:gridCol>
                <a:gridCol w="997063">
                  <a:extLst>
                    <a:ext uri="{9D8B030D-6E8A-4147-A177-3AD203B41FA5}">
                      <a16:colId xmlns="" xmlns:a16="http://schemas.microsoft.com/office/drawing/2014/main" val="2200710201"/>
                    </a:ext>
                  </a:extLst>
                </a:gridCol>
                <a:gridCol w="997063">
                  <a:extLst>
                    <a:ext uri="{9D8B030D-6E8A-4147-A177-3AD203B41FA5}">
                      <a16:colId xmlns="" xmlns:a16="http://schemas.microsoft.com/office/drawing/2014/main" val="1818329747"/>
                    </a:ext>
                  </a:extLst>
                </a:gridCol>
                <a:gridCol w="997063">
                  <a:extLst>
                    <a:ext uri="{9D8B030D-6E8A-4147-A177-3AD203B41FA5}">
                      <a16:colId xmlns="" xmlns:a16="http://schemas.microsoft.com/office/drawing/2014/main" val="2330444636"/>
                    </a:ext>
                  </a:extLst>
                </a:gridCol>
                <a:gridCol w="997063">
                  <a:extLst>
                    <a:ext uri="{9D8B030D-6E8A-4147-A177-3AD203B41FA5}">
                      <a16:colId xmlns="" xmlns:a16="http://schemas.microsoft.com/office/drawing/2014/main" val="2389377931"/>
                    </a:ext>
                  </a:extLst>
                </a:gridCol>
                <a:gridCol w="997063">
                  <a:extLst>
                    <a:ext uri="{9D8B030D-6E8A-4147-A177-3AD203B41FA5}">
                      <a16:colId xmlns="" xmlns:a16="http://schemas.microsoft.com/office/drawing/2014/main" val="3486984976"/>
                    </a:ext>
                  </a:extLst>
                </a:gridCol>
              </a:tblGrid>
              <a:tr h="711737">
                <a:tc>
                  <a:txBody>
                    <a:bodyPr/>
                    <a:lstStyle/>
                    <a:p>
                      <a:pPr algn="ctr">
                        <a:spcAft>
                          <a:spcPts val="0"/>
                        </a:spcAft>
                      </a:pPr>
                      <a:r>
                        <a:rPr lang="en-US" sz="1600" b="1">
                          <a:effectLst/>
                        </a:rPr>
                        <a:t>q</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r</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x</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y</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a</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b</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x</a:t>
                      </a:r>
                      <a:r>
                        <a:rPr lang="en-US" sz="1600" b="1" baseline="-25000">
                          <a:effectLst/>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x</a:t>
                      </a:r>
                      <a:r>
                        <a:rPr lang="en-US" sz="1600" b="1" baseline="-25000">
                          <a:effectLst/>
                        </a:rPr>
                        <a:t>1</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a:effectLst/>
                        </a:rPr>
                        <a:t>y</a:t>
                      </a:r>
                      <a:r>
                        <a:rPr lang="en-US" sz="1600" b="1" baseline="-25000">
                          <a:effectLst/>
                        </a:rPr>
                        <a:t>2</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tc>
                  <a:txBody>
                    <a:bodyPr/>
                    <a:lstStyle/>
                    <a:p>
                      <a:pPr algn="ctr">
                        <a:spcAft>
                          <a:spcPts val="0"/>
                        </a:spcAft>
                      </a:pPr>
                      <a:r>
                        <a:rPr lang="en-US" sz="1600" b="1" smtClean="0">
                          <a:effectLst/>
                        </a:rPr>
                        <a:t>y</a:t>
                      </a:r>
                      <a:r>
                        <a:rPr lang="en-US" sz="1600" b="1" baseline="-25000" smtClean="0">
                          <a:effectLst/>
                        </a:rPr>
                        <a:t>1</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 xmlns:a16="http://schemas.microsoft.com/office/drawing/2014/main" val="357751334"/>
                  </a:ext>
                </a:extLst>
              </a:tr>
              <a:tr h="711737">
                <a:tc>
                  <a:txBody>
                    <a:bodyPr/>
                    <a:lstStyle/>
                    <a:p>
                      <a:pPr algn="ctr">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3</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724918825"/>
                  </a:ext>
                </a:extLst>
              </a:tr>
              <a:tr h="745336">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513529585"/>
                  </a:ext>
                </a:extLst>
              </a:tr>
              <a:tr h="711737">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709766309"/>
                  </a:ext>
                </a:extLst>
              </a:tr>
              <a:tr h="711737">
                <a:tc>
                  <a:txBody>
                    <a:bodyPr/>
                    <a:lstStyle/>
                    <a:p>
                      <a:pPr algn="ctr">
                        <a:spcAft>
                          <a:spcPts val="0"/>
                        </a:spcAft>
                      </a:pPr>
                      <a:r>
                        <a:rPr lang="en-US" sz="1600">
                          <a:effectLst/>
                        </a:rPr>
                        <a:t>x</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u="sng">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x</a:t>
                      </a:r>
                      <a:r>
                        <a:rPr lang="en-US" sz="1600" baseline="30000">
                          <a:effectLst/>
                        </a:rPr>
                        <a:t>2</a:t>
                      </a:r>
                      <a:r>
                        <a:rPr lang="en-US" sz="1600">
                          <a:effectLst/>
                        </a:rPr>
                        <a:t> + x + 1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b="1" u="sng">
                          <a:solidFill>
                            <a:srgbClr val="FF0000"/>
                          </a:solidFill>
                          <a:effectLst/>
                        </a:rPr>
                        <a:t>x</a:t>
                      </a:r>
                      <a:r>
                        <a:rPr lang="en-US" sz="1600" b="1" u="sng" baseline="30000">
                          <a:solidFill>
                            <a:srgbClr val="FF0000"/>
                          </a:solidFill>
                          <a:effectLst/>
                        </a:rPr>
                        <a:t>2</a:t>
                      </a:r>
                      <a:endParaRPr lang="en-US" sz="16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014803848"/>
                  </a:ext>
                </a:extLst>
              </a:tr>
            </a:tbl>
          </a:graphicData>
        </a:graphic>
      </p:graphicFrame>
    </p:spTree>
    <p:extLst>
      <p:ext uri="{BB962C8B-B14F-4D97-AF65-F5344CB8AC3E}">
        <p14:creationId xmlns:p14="http://schemas.microsoft.com/office/powerpoint/2010/main" val="30849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tính nghịch đảo</a:t>
            </a:r>
            <a:endParaRPr lang="en-US">
              <a:solidFill>
                <a:schemeClr val="tx1"/>
              </a:solidFill>
            </a:endParaRPr>
          </a:p>
        </p:txBody>
      </p:sp>
      <p:pic>
        <p:nvPicPr>
          <p:cNvPr id="2" name="Picture 1"/>
          <p:cNvPicPr>
            <a:picLocks noChangeAspect="1"/>
          </p:cNvPicPr>
          <p:nvPr/>
        </p:nvPicPr>
        <p:blipFill>
          <a:blip r:embed="rId2"/>
          <a:stretch>
            <a:fillRect/>
          </a:stretch>
        </p:blipFill>
        <p:spPr>
          <a:xfrm>
            <a:off x="869430" y="1349115"/>
            <a:ext cx="10523095" cy="4557010"/>
          </a:xfrm>
          <a:prstGeom prst="rect">
            <a:avLst/>
          </a:prstGeom>
        </p:spPr>
      </p:pic>
    </p:spTree>
    <p:extLst>
      <p:ext uri="{BB962C8B-B14F-4D97-AF65-F5344CB8AC3E}">
        <p14:creationId xmlns:p14="http://schemas.microsoft.com/office/powerpoint/2010/main" val="28191407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a:solidFill>
                  <a:schemeClr val="tx1"/>
                </a:solidFill>
              </a:rPr>
              <a:t>Áp dụng thuật toán trên với các đầu vào:</a:t>
            </a:r>
          </a:p>
          <a:p>
            <a:pPr lvl="1"/>
            <a:r>
              <a:rPr lang="en-US" smtClean="0">
                <a:solidFill>
                  <a:schemeClr val="tx1"/>
                </a:solidFill>
              </a:rPr>
              <a:t>a </a:t>
            </a:r>
            <a:r>
              <a:rPr lang="en-US">
                <a:solidFill>
                  <a:schemeClr val="tx1"/>
                </a:solidFill>
              </a:rPr>
              <a:t>= </a:t>
            </a:r>
            <a:r>
              <a:rPr lang="en-US" smtClean="0">
                <a:solidFill>
                  <a:schemeClr val="tx1"/>
                </a:solidFill>
              </a:rPr>
              <a:t>127, p </a:t>
            </a:r>
            <a:r>
              <a:rPr lang="en-US">
                <a:solidFill>
                  <a:schemeClr val="tx1"/>
                </a:solidFill>
              </a:rPr>
              <a:t>= </a:t>
            </a:r>
            <a:r>
              <a:rPr lang="en-US" smtClean="0">
                <a:solidFill>
                  <a:schemeClr val="tx1"/>
                </a:solidFill>
              </a:rPr>
              <a:t>319</a:t>
            </a:r>
            <a:endParaRPr lang="en-US">
              <a:solidFill>
                <a:schemeClr val="tx1"/>
              </a:solidFill>
            </a:endParaRPr>
          </a:p>
        </p:txBody>
      </p:sp>
      <p:sp>
        <p:nvSpPr>
          <p:cNvPr id="3" name="Title 2"/>
          <p:cNvSpPr>
            <a:spLocks noGrp="1"/>
          </p:cNvSpPr>
          <p:nvPr>
            <p:ph type="title"/>
          </p:nvPr>
        </p:nvSpPr>
        <p:spPr/>
        <p:txBody>
          <a:bodyPr/>
          <a:lstStyle/>
          <a:p>
            <a:r>
              <a:rPr lang="en-US" altLang="zh-CN">
                <a:solidFill>
                  <a:schemeClr val="tx1"/>
                </a:solidFill>
              </a:rPr>
              <a:t>Phép tính nghịch đảo</a:t>
            </a:r>
            <a:endParaRPr lang="en-US"/>
          </a:p>
        </p:txBody>
      </p:sp>
    </p:spTree>
    <p:extLst>
      <p:ext uri="{BB962C8B-B14F-4D97-AF65-F5344CB8AC3E}">
        <p14:creationId xmlns:p14="http://schemas.microsoft.com/office/powerpoint/2010/main" val="36897430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tính nghịch đảo</a:t>
            </a:r>
            <a:endParaRPr lang="en-US">
              <a:solidFill>
                <a:schemeClr val="tx1"/>
              </a:solidFill>
            </a:endParaRPr>
          </a:p>
        </p:txBody>
      </p:sp>
      <p:pic>
        <p:nvPicPr>
          <p:cNvPr id="2" name="Picture 1"/>
          <p:cNvPicPr>
            <a:picLocks noChangeAspect="1"/>
          </p:cNvPicPr>
          <p:nvPr/>
        </p:nvPicPr>
        <p:blipFill>
          <a:blip r:embed="rId2"/>
          <a:stretch>
            <a:fillRect/>
          </a:stretch>
        </p:blipFill>
        <p:spPr>
          <a:xfrm>
            <a:off x="659567" y="1229193"/>
            <a:ext cx="10897849" cy="4676932"/>
          </a:xfrm>
          <a:prstGeom prst="rect">
            <a:avLst/>
          </a:prstGeom>
        </p:spPr>
      </p:pic>
    </p:spTree>
    <p:extLst>
      <p:ext uri="{BB962C8B-B14F-4D97-AF65-F5344CB8AC3E}">
        <p14:creationId xmlns:p14="http://schemas.microsoft.com/office/powerpoint/2010/main" val="33029176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tính nghịch đảo</a:t>
            </a:r>
            <a:endParaRPr lang="en-US">
              <a:solidFill>
                <a:schemeClr val="tx1"/>
              </a:solidFill>
            </a:endParaRPr>
          </a:p>
        </p:txBody>
      </p:sp>
      <p:pic>
        <p:nvPicPr>
          <p:cNvPr id="4" name="Picture 3"/>
          <p:cNvPicPr>
            <a:picLocks noChangeAspect="1"/>
          </p:cNvPicPr>
          <p:nvPr/>
        </p:nvPicPr>
        <p:blipFill>
          <a:blip r:embed="rId2"/>
          <a:stretch>
            <a:fillRect/>
          </a:stretch>
        </p:blipFill>
        <p:spPr>
          <a:xfrm>
            <a:off x="869430" y="1094281"/>
            <a:ext cx="9683645" cy="5231567"/>
          </a:xfrm>
          <a:prstGeom prst="rect">
            <a:avLst/>
          </a:prstGeom>
        </p:spPr>
      </p:pic>
    </p:spTree>
    <p:extLst>
      <p:ext uri="{BB962C8B-B14F-4D97-AF65-F5344CB8AC3E}">
        <p14:creationId xmlns:p14="http://schemas.microsoft.com/office/powerpoint/2010/main" val="41177517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tính nghịch đảo</a:t>
            </a:r>
            <a:endParaRPr lang="en-US">
              <a:solidFill>
                <a:schemeClr val="tx1"/>
              </a:solidFill>
            </a:endParaRPr>
          </a:p>
        </p:txBody>
      </p:sp>
      <p:pic>
        <p:nvPicPr>
          <p:cNvPr id="2" name="Picture 1"/>
          <p:cNvPicPr>
            <a:picLocks noChangeAspect="1"/>
          </p:cNvPicPr>
          <p:nvPr/>
        </p:nvPicPr>
        <p:blipFill>
          <a:blip r:embed="rId2"/>
          <a:stretch>
            <a:fillRect/>
          </a:stretch>
        </p:blipFill>
        <p:spPr>
          <a:xfrm>
            <a:off x="719528" y="1244184"/>
            <a:ext cx="9833547" cy="4946754"/>
          </a:xfrm>
          <a:prstGeom prst="rect">
            <a:avLst/>
          </a:prstGeom>
        </p:spPr>
      </p:pic>
    </p:spTree>
    <p:extLst>
      <p:ext uri="{BB962C8B-B14F-4D97-AF65-F5344CB8AC3E}">
        <p14:creationId xmlns:p14="http://schemas.microsoft.com/office/powerpoint/2010/main" val="10974682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tính nghịch đảo</a:t>
            </a:r>
            <a:endParaRPr lang="en-US">
              <a:solidFill>
                <a:schemeClr val="tx1"/>
              </a:solidFill>
            </a:endParaRPr>
          </a:p>
        </p:txBody>
      </p:sp>
      <p:pic>
        <p:nvPicPr>
          <p:cNvPr id="2" name="Picture 1"/>
          <p:cNvPicPr>
            <a:picLocks noChangeAspect="1"/>
          </p:cNvPicPr>
          <p:nvPr/>
        </p:nvPicPr>
        <p:blipFill>
          <a:blip r:embed="rId2"/>
          <a:stretch>
            <a:fillRect/>
          </a:stretch>
        </p:blipFill>
        <p:spPr>
          <a:xfrm>
            <a:off x="689548" y="1154243"/>
            <a:ext cx="10418163" cy="4961743"/>
          </a:xfrm>
          <a:prstGeom prst="rect">
            <a:avLst/>
          </a:prstGeom>
        </p:spPr>
      </p:pic>
    </p:spTree>
    <p:extLst>
      <p:ext uri="{BB962C8B-B14F-4D97-AF65-F5344CB8AC3E}">
        <p14:creationId xmlns:p14="http://schemas.microsoft.com/office/powerpoint/2010/main" val="25634471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 </a:t>
            </a:r>
            <a:r>
              <a:rPr lang="en-US" altLang="zh-CN" smtClean="0">
                <a:solidFill>
                  <a:schemeClr val="tx1"/>
                </a:solidFill>
              </a:rPr>
              <a:t>Phép tính nghịch đảo</a:t>
            </a:r>
            <a:endParaRPr lang="en-US">
              <a:solidFill>
                <a:schemeClr val="tx1"/>
              </a:solidFill>
            </a:endParaRPr>
          </a:p>
        </p:txBody>
      </p:sp>
      <p:pic>
        <p:nvPicPr>
          <p:cNvPr id="4" name="Picture 3"/>
          <p:cNvPicPr>
            <a:picLocks noChangeAspect="1"/>
          </p:cNvPicPr>
          <p:nvPr/>
        </p:nvPicPr>
        <p:blipFill>
          <a:blip r:embed="rId2"/>
          <a:stretch>
            <a:fillRect/>
          </a:stretch>
        </p:blipFill>
        <p:spPr>
          <a:xfrm>
            <a:off x="644577" y="1124262"/>
            <a:ext cx="10298243" cy="4946754"/>
          </a:xfrm>
          <a:prstGeom prst="rect">
            <a:avLst/>
          </a:prstGeom>
        </p:spPr>
      </p:pic>
    </p:spTree>
    <p:extLst>
      <p:ext uri="{BB962C8B-B14F-4D97-AF65-F5344CB8AC3E}">
        <p14:creationId xmlns:p14="http://schemas.microsoft.com/office/powerpoint/2010/main" val="2019141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11"/>
          <p:cNvSpPr txBox="1"/>
          <p:nvPr/>
        </p:nvSpPr>
        <p:spPr>
          <a:xfrm>
            <a:off x="930442" y="1450337"/>
            <a:ext cx="10234863" cy="400110"/>
          </a:xfrm>
          <a:prstGeom prst="rect">
            <a:avLst/>
          </a:prstGeom>
          <a:noFill/>
        </p:spPr>
        <p:txBody>
          <a:bodyPr wrap="square" lIns="0" tIns="0" rIns="0" bIns="0" rtlCol="0">
            <a:spAutoFit/>
            <a:scene3d>
              <a:camera prst="orthographicFront"/>
              <a:lightRig rig="threePt" dir="t"/>
            </a:scene3d>
            <a:sp3d contourW="12700"/>
          </a:bodyPr>
          <a:lstStyle/>
          <a:p>
            <a:pPr marL="342900" indent="-342900">
              <a:buFont typeface="Arial" panose="020B0604020202020204" pitchFamily="34" charset="0"/>
              <a:buChar char="•"/>
            </a:pPr>
            <a:r>
              <a:rPr lang="en-US" altLang="zh-CN" sz="2600" smtClean="0">
                <a:latin typeface="Calibri" panose="020F0502020204030204" pitchFamily="34" charset="0"/>
              </a:rPr>
              <a:t>Nắm được, cài đặt được các phép tính toán hiệu quả trên số nguyên lớn</a:t>
            </a:r>
            <a:endParaRPr lang="en-US" sz="2600">
              <a:latin typeface="Calibri" panose="020F0502020204030204" pitchFamily="34" charset="0"/>
            </a:endParaRPr>
          </a:p>
        </p:txBody>
      </p:sp>
      <p:sp>
        <p:nvSpPr>
          <p:cNvPr id="2" name="Title 1"/>
          <p:cNvSpPr>
            <a:spLocks noGrp="1"/>
          </p:cNvSpPr>
          <p:nvPr>
            <p:ph type="title"/>
          </p:nvPr>
        </p:nvSpPr>
        <p:spPr/>
        <p:txBody>
          <a:bodyPr/>
          <a:lstStyle/>
          <a:p>
            <a:r>
              <a:rPr lang="en-US" smtClean="0">
                <a:solidFill>
                  <a:schemeClr val="tx1"/>
                </a:solidFill>
              </a:rPr>
              <a:t>BÀI 01 - MỤC TIÊU</a:t>
            </a:r>
            <a:endParaRPr lang="en-US">
              <a:solidFill>
                <a:schemeClr val="tx1"/>
              </a:solidFill>
            </a:endParaRPr>
          </a:p>
        </p:txBody>
      </p:sp>
    </p:spTree>
    <p:extLst>
      <p:ext uri="{BB962C8B-B14F-4D97-AF65-F5344CB8AC3E}">
        <p14:creationId xmlns:p14="http://schemas.microsoft.com/office/powerpoint/2010/main" val="28579692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755422"/>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accent2"/>
                </a:solidFill>
              </a:rPr>
              <a:t>TÍNH TOÁN TRÊN SỐ NGUYÊN LỚN TRONG TRƯỜNG F</a:t>
            </a:r>
            <a:r>
              <a:rPr lang="en-US" altLang="zh-CN" sz="3600" baseline="-25000">
                <a:solidFill>
                  <a:schemeClr val="accent2"/>
                </a:solidFill>
              </a:rPr>
              <a:t>P</a:t>
            </a:r>
            <a:endParaRPr lang="en-US" altLang="zh-CN" sz="3600">
              <a:solidFill>
                <a:schemeClr val="accent2"/>
              </a:solidFill>
            </a:endParaRPr>
          </a:p>
        </p:txBody>
      </p:sp>
      <p:grpSp>
        <p:nvGrpSpPr>
          <p:cNvPr id="11" name="Group 10"/>
          <p:cNvGrpSpPr/>
          <p:nvPr/>
        </p:nvGrpSpPr>
        <p:grpSpPr>
          <a:xfrm>
            <a:off x="5393079" y="1683534"/>
            <a:ext cx="6609994" cy="584199"/>
            <a:chOff x="5369803" y="1680054"/>
            <a:chExt cx="6609994" cy="584199"/>
          </a:xfrm>
        </p:grpSpPr>
        <p:sp>
          <p:nvSpPr>
            <p:cNvPr id="37" name="矩形 36"/>
            <p:cNvSpPr/>
            <p:nvPr/>
          </p:nvSpPr>
          <p:spPr>
            <a:xfrm>
              <a:off x="6143711" y="1704388"/>
              <a:ext cx="583608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tính cộng và trừ</a:t>
              </a:r>
              <a:endParaRPr lang="zh-CN" altLang="en-US" sz="2000" b="1">
                <a:solidFill>
                  <a:schemeClr val="tx1">
                    <a:lumMod val="65000"/>
                    <a:lumOff val="35000"/>
                  </a:schemeClr>
                </a:solidFill>
                <a:latin typeface="Calibri" panose="020F0502020204030204" pitchFamily="34" charset="0"/>
              </a:endParaRPr>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451351"/>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Phép tính nhân</a:t>
                </a:r>
                <a:endParaRPr lang="zh-CN" altLang="en-US" b="1">
                  <a:solidFill>
                    <a:schemeClr val="tx1">
                      <a:lumMod val="65000"/>
                      <a:lumOff val="35000"/>
                    </a:schemeClr>
                  </a:solidFill>
                  <a:latin typeface="Calibri" panose="020F0502020204030204" pitchFamily="34" charset="0"/>
                  <a:ea typeface="时尚中黑简体" panose="01010104010101010101" pitchFamily="2" charset="-122"/>
                </a:endParaRPr>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215372"/>
            <a:ext cx="6714166" cy="565475"/>
            <a:chOff x="5392953" y="3695567"/>
            <a:chExt cx="6714166" cy="565475"/>
          </a:xfrm>
        </p:grpSpPr>
        <p:sp>
          <p:nvSpPr>
            <p:cNvPr id="51"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ea typeface="时尚中黑简体" panose="01010104010101010101" pitchFamily="2" charset="-122"/>
                </a:rPr>
                <a:t>Phép tính bình phương</a:t>
              </a:r>
              <a:endParaRPr lang="zh-CN" altLang="en-US" sz="2400" b="1">
                <a:solidFill>
                  <a:schemeClr val="tx1">
                    <a:lumMod val="65000"/>
                    <a:lumOff val="35000"/>
                  </a:schemeClr>
                </a:solidFill>
                <a:latin typeface="Calibri" panose="020F0502020204030204" pitchFamily="34" charset="0"/>
              </a:endParaRPr>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4995640" y="3944847"/>
            <a:ext cx="5218865" cy="584200"/>
            <a:chOff x="5389708" y="4799347"/>
            <a:chExt cx="5218865" cy="584200"/>
          </a:xfrm>
        </p:grpSpPr>
        <p:sp>
          <p:nvSpPr>
            <p:cNvPr id="60"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lấy modulo</a:t>
              </a:r>
              <a:endParaRPr lang="zh-CN" altLang="en-US" sz="2400" b="1">
                <a:solidFill>
                  <a:schemeClr val="tx1">
                    <a:lumMod val="65000"/>
                    <a:lumOff val="35000"/>
                  </a:schemeClr>
                </a:solidFill>
                <a:latin typeface="Calibri" panose="020F0502020204030204" pitchFamily="34" charset="0"/>
              </a:endParaRPr>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239830"/>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88036" y="4600702"/>
            <a:ext cx="6714166" cy="565475"/>
            <a:chOff x="5392953" y="3695567"/>
            <a:chExt cx="6714166" cy="565475"/>
          </a:xfrm>
        </p:grpSpPr>
        <p:sp>
          <p:nvSpPr>
            <p:cNvPr id="29"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lũy thừa</a:t>
              </a:r>
              <a:endParaRPr lang="zh-CN" altLang="en-US" sz="2400" b="1">
                <a:solidFill>
                  <a:schemeClr val="tx1">
                    <a:lumMod val="65000"/>
                    <a:lumOff val="35000"/>
                  </a:schemeClr>
                </a:solidFill>
                <a:latin typeface="Calibri" panose="020F0502020204030204" pitchFamily="34" charset="0"/>
              </a:endParaRPr>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986234"/>
            <a:ext cx="5218865" cy="584200"/>
            <a:chOff x="5389708" y="4799347"/>
            <a:chExt cx="5218865" cy="584200"/>
          </a:xfrm>
        </p:grpSpPr>
        <p:sp>
          <p:nvSpPr>
            <p:cNvPr id="3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Giới thiệu về các trường hữu hạn</a:t>
              </a:r>
              <a:endParaRPr lang="zh-CN" altLang="en-US" b="1">
                <a:solidFill>
                  <a:schemeClr val="tx1">
                    <a:lumMod val="65000"/>
                    <a:lumOff val="35000"/>
                  </a:schemeClr>
                </a:solidFill>
                <a:latin typeface="Calibri" panose="020F0502020204030204" pitchFamily="34" charset="0"/>
              </a:endParaRPr>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42" name="Group 41"/>
          <p:cNvGrpSpPr/>
          <p:nvPr/>
        </p:nvGrpSpPr>
        <p:grpSpPr>
          <a:xfrm>
            <a:off x="3333409" y="5240495"/>
            <a:ext cx="5218865" cy="584200"/>
            <a:chOff x="5389708" y="4799347"/>
            <a:chExt cx="5218865" cy="584200"/>
          </a:xfrm>
        </p:grpSpPr>
        <p:sp>
          <p:nvSpPr>
            <p:cNvPr id="4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a:t>
              </a:r>
              <a:r>
                <a:rPr lang="en-US" altLang="zh-CN" sz="2400" b="1" smtClean="0">
                  <a:solidFill>
                    <a:schemeClr val="tx1">
                      <a:lumMod val="65000"/>
                      <a:lumOff val="35000"/>
                    </a:schemeClr>
                  </a:solidFill>
                  <a:latin typeface="Calibri" panose="020F0502020204030204" pitchFamily="34" charset="0"/>
                </a:rPr>
                <a:t>tính nghịch đảo</a:t>
              </a:r>
              <a:endParaRPr lang="zh-CN" altLang="en-US" sz="2400" b="1">
                <a:solidFill>
                  <a:schemeClr val="tx1">
                    <a:lumMod val="65000"/>
                    <a:lumOff val="35000"/>
                  </a:schemeClr>
                </a:solidFill>
                <a:latin typeface="Calibri" panose="020F0502020204030204" pitchFamily="34" charset="0"/>
              </a:endParaRPr>
            </a:p>
          </p:txBody>
        </p:sp>
        <p:grpSp>
          <p:nvGrpSpPr>
            <p:cNvPr id="46" name="Group 45"/>
            <p:cNvGrpSpPr/>
            <p:nvPr/>
          </p:nvGrpSpPr>
          <p:grpSpPr>
            <a:xfrm>
              <a:off x="5389708" y="4799347"/>
              <a:ext cx="584200" cy="584200"/>
              <a:chOff x="5389708" y="4729903"/>
              <a:chExt cx="584200" cy="584200"/>
            </a:xfrm>
          </p:grpSpPr>
          <p:sp>
            <p:nvSpPr>
              <p:cNvPr id="4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9"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2" name="Group 1"/>
          <p:cNvGrpSpPr/>
          <p:nvPr/>
        </p:nvGrpSpPr>
        <p:grpSpPr>
          <a:xfrm>
            <a:off x="2338076" y="5927044"/>
            <a:ext cx="8939524" cy="565475"/>
            <a:chOff x="2338076" y="5927044"/>
            <a:chExt cx="8939524" cy="565475"/>
          </a:xfrm>
        </p:grpSpPr>
        <p:sp>
          <p:nvSpPr>
            <p:cNvPr id="52" name="矩形 50"/>
            <p:cNvSpPr/>
            <p:nvPr/>
          </p:nvSpPr>
          <p:spPr>
            <a:xfrm>
              <a:off x="3105299" y="5956795"/>
              <a:ext cx="817230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Tính toán với modulo là số nguyên tố đặc biệt của NIST</a:t>
              </a:r>
              <a:endParaRPr lang="zh-CN" altLang="en-US" sz="2400" b="1">
                <a:solidFill>
                  <a:schemeClr val="tx1">
                    <a:lumMod val="65000"/>
                    <a:lumOff val="35000"/>
                  </a:schemeClr>
                </a:solidFill>
                <a:latin typeface="Calibri" panose="020F0502020204030204" pitchFamily="34" charset="0"/>
              </a:endParaRPr>
            </a:p>
          </p:txBody>
        </p:sp>
        <p:grpSp>
          <p:nvGrpSpPr>
            <p:cNvPr id="53" name="Group 52"/>
            <p:cNvGrpSpPr/>
            <p:nvPr/>
          </p:nvGrpSpPr>
          <p:grpSpPr>
            <a:xfrm>
              <a:off x="2338076" y="5927044"/>
              <a:ext cx="580955" cy="565475"/>
              <a:chOff x="5392953" y="3733685"/>
              <a:chExt cx="580955" cy="565475"/>
            </a:xfrm>
          </p:grpSpPr>
          <p:sp>
            <p:nvSpPr>
              <p:cNvPr id="54"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55"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1391000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8"/>
                                        </p:tgtEl>
                                        <p:attrNameLst>
                                          <p:attrName>style.opacity</p:attrName>
                                        </p:attrNameLst>
                                      </p:cBhvr>
                                      <p:to>
                                        <p:strVal val="0.5"/>
                                      </p:to>
                                    </p:set>
                                    <p:animEffect filter="image" prLst="opacity: 0.5">
                                      <p:cBhvr rctx="IE">
                                        <p:cTn id="7" dur="indefinite"/>
                                        <p:tgtEl>
                                          <p:spTgt spid="28"/>
                                        </p:tgtEl>
                                      </p:cBhvr>
                                    </p:animEffect>
                                  </p:childTnLst>
                                </p:cTn>
                              </p:par>
                              <p:par>
                                <p:cTn id="8" presetID="9" presetClass="emph" presetSubtype="0" nodeType="withEffect">
                                  <p:stCondLst>
                                    <p:cond delay="0"/>
                                  </p:stCondLst>
                                  <p:childTnLst>
                                    <p:set>
                                      <p:cBhvr rctx="PPT">
                                        <p:cTn id="9" dur="indefinite"/>
                                        <p:tgtEl>
                                          <p:spTgt spid="33"/>
                                        </p:tgtEl>
                                        <p:attrNameLst>
                                          <p:attrName>style.opacity</p:attrName>
                                        </p:attrNameLst>
                                      </p:cBhvr>
                                      <p:to>
                                        <p:strVal val="0.5"/>
                                      </p:to>
                                    </p:set>
                                    <p:animEffect filter="image" prLst="opacity: 0.5">
                                      <p:cBhvr rctx="IE">
                                        <p:cTn id="10" dur="indefinite"/>
                                        <p:tgtEl>
                                          <p:spTgt spid="33"/>
                                        </p:tgtEl>
                                      </p:cBhvr>
                                    </p:animEffect>
                                  </p:childTnLst>
                                </p:cTn>
                              </p:par>
                              <p:par>
                                <p:cTn id="11" presetID="9" presetClass="emph" presetSubtype="0" nodeType="withEffect">
                                  <p:stCondLst>
                                    <p:cond delay="0"/>
                                  </p:stCondLst>
                                  <p:childTnLst>
                                    <p:set>
                                      <p:cBhvr rctx="PPT">
                                        <p:cTn id="12" dur="indefinite"/>
                                        <p:tgtEl>
                                          <p:spTgt spid="11"/>
                                        </p:tgtEl>
                                        <p:attrNameLst>
                                          <p:attrName>style.opacity</p:attrName>
                                        </p:attrNameLst>
                                      </p:cBhvr>
                                      <p:to>
                                        <p:strVal val="0.5"/>
                                      </p:to>
                                    </p:set>
                                    <p:animEffect filter="image" prLst="opacity: 0.5">
                                      <p:cBhvr rctx="IE">
                                        <p:cTn id="13" dur="indefinite"/>
                                        <p:tgtEl>
                                          <p:spTgt spid="11"/>
                                        </p:tgtEl>
                                      </p:cBhvr>
                                    </p:animEffect>
                                  </p:childTnLst>
                                </p:cTn>
                              </p:par>
                              <p:par>
                                <p:cTn id="14" presetID="9" presetClass="emph" presetSubtype="0" nodeType="withEffect">
                                  <p:stCondLst>
                                    <p:cond delay="0"/>
                                  </p:stCondLst>
                                  <p:childTnLst>
                                    <p:set>
                                      <p:cBhvr rctx="PPT">
                                        <p:cTn id="15" dur="indefinite"/>
                                        <p:tgtEl>
                                          <p:spTgt spid="10"/>
                                        </p:tgtEl>
                                        <p:attrNameLst>
                                          <p:attrName>style.opacity</p:attrName>
                                        </p:attrNameLst>
                                      </p:cBhvr>
                                      <p:to>
                                        <p:strVal val="0.5"/>
                                      </p:to>
                                    </p:set>
                                    <p:animEffect filter="image" prLst="opacity: 0.5">
                                      <p:cBhvr rctx="IE">
                                        <p:cTn id="16" dur="indefinite"/>
                                        <p:tgtEl>
                                          <p:spTgt spid="10"/>
                                        </p:tgtEl>
                                      </p:cBhvr>
                                    </p:animEffect>
                                  </p:childTnLst>
                                </p:cTn>
                              </p:par>
                              <p:par>
                                <p:cTn id="17" presetID="9" presetClass="emph" presetSubtype="0" nodeType="withEffect">
                                  <p:stCondLst>
                                    <p:cond delay="0"/>
                                  </p:stCondLst>
                                  <p:childTnLst>
                                    <p:set>
                                      <p:cBhvr rctx="PPT">
                                        <p:cTn id="18" dur="indefinite"/>
                                        <p:tgtEl>
                                          <p:spTgt spid="9"/>
                                        </p:tgtEl>
                                        <p:attrNameLst>
                                          <p:attrName>style.opacity</p:attrName>
                                        </p:attrNameLst>
                                      </p:cBhvr>
                                      <p:to>
                                        <p:strVal val="0.5"/>
                                      </p:to>
                                    </p:set>
                                    <p:animEffect filter="image" prLst="opacity: 0.5">
                                      <p:cBhvr rctx="IE">
                                        <p:cTn id="19" dur="indefinite"/>
                                        <p:tgtEl>
                                          <p:spTgt spid="9"/>
                                        </p:tgtEl>
                                      </p:cBhvr>
                                    </p:animEffect>
                                  </p:childTnLst>
                                </p:cTn>
                              </p:par>
                              <p:par>
                                <p:cTn id="20" presetID="9" presetClass="emph" presetSubtype="0" nodeType="withEffect">
                                  <p:stCondLst>
                                    <p:cond delay="0"/>
                                  </p:stCondLst>
                                  <p:childTnLst>
                                    <p:set>
                                      <p:cBhvr rctx="PPT">
                                        <p:cTn id="21" dur="indefinite"/>
                                        <p:tgtEl>
                                          <p:spTgt spid="8"/>
                                        </p:tgtEl>
                                        <p:attrNameLst>
                                          <p:attrName>style.opacity</p:attrName>
                                        </p:attrNameLst>
                                      </p:cBhvr>
                                      <p:to>
                                        <p:strVal val="0.5"/>
                                      </p:to>
                                    </p:set>
                                    <p:animEffect filter="image" prLst="opacity: 0.5">
                                      <p:cBhvr rctx="IE">
                                        <p:cTn id="22" dur="indefinite"/>
                                        <p:tgtEl>
                                          <p:spTgt spid="8"/>
                                        </p:tgtEl>
                                      </p:cBhvr>
                                    </p:animEffect>
                                  </p:childTnLst>
                                </p:cTn>
                              </p:par>
                              <p:par>
                                <p:cTn id="23" presetID="9" presetClass="emph" presetSubtype="0" nodeType="withEffect">
                                  <p:stCondLst>
                                    <p:cond delay="0"/>
                                  </p:stCondLst>
                                  <p:childTnLst>
                                    <p:set>
                                      <p:cBhvr rctx="PPT">
                                        <p:cTn id="24" dur="indefinite"/>
                                        <p:tgtEl>
                                          <p:spTgt spid="42"/>
                                        </p:tgtEl>
                                        <p:attrNameLst>
                                          <p:attrName>style.opacity</p:attrName>
                                        </p:attrNameLst>
                                      </p:cBhvr>
                                      <p:to>
                                        <p:strVal val="0.5"/>
                                      </p:to>
                                    </p:set>
                                    <p:animEffect filter="image" prLst="opacity: 0.5">
                                      <p:cBhvr rctx="IE">
                                        <p:cTn id="25" dur="indefinite"/>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just">
              <a:lnSpc>
                <a:spcPct val="120000"/>
              </a:lnSpc>
            </a:pPr>
            <a:r>
              <a:rPr lang="en-US" altLang="zh-CN" sz="3600" smtClean="0">
                <a:solidFill>
                  <a:schemeClr val="tx1"/>
                </a:solidFill>
              </a:rPr>
              <a:t> </a:t>
            </a:r>
            <a:r>
              <a:rPr lang="en-US" altLang="zh-CN" sz="3600">
                <a:solidFill>
                  <a:schemeClr val="tx1"/>
                </a:solidFill>
              </a:rPr>
              <a:t>Tính toán với modulo là số nguyên tố đặc biệt của NIST</a:t>
            </a:r>
            <a:endParaRPr lang="zh-CN" altLang="en-US" sz="3600">
              <a:solidFill>
                <a:schemeClr val="tx1"/>
              </a:solidFill>
            </a:endParaRPr>
          </a:p>
        </p:txBody>
      </p:sp>
      <p:pic>
        <p:nvPicPr>
          <p:cNvPr id="4" name="Picture 3"/>
          <p:cNvPicPr>
            <a:picLocks noChangeAspect="1"/>
          </p:cNvPicPr>
          <p:nvPr/>
        </p:nvPicPr>
        <p:blipFill>
          <a:blip r:embed="rId2"/>
          <a:stretch>
            <a:fillRect/>
          </a:stretch>
        </p:blipFill>
        <p:spPr>
          <a:xfrm>
            <a:off x="1763684" y="1087754"/>
            <a:ext cx="8812876" cy="5282566"/>
          </a:xfrm>
          <a:prstGeom prst="rect">
            <a:avLst/>
          </a:prstGeom>
        </p:spPr>
      </p:pic>
    </p:spTree>
    <p:extLst>
      <p:ext uri="{BB962C8B-B14F-4D97-AF65-F5344CB8AC3E}">
        <p14:creationId xmlns:p14="http://schemas.microsoft.com/office/powerpoint/2010/main" val="28751394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just">
              <a:lnSpc>
                <a:spcPct val="120000"/>
              </a:lnSpc>
            </a:pPr>
            <a:r>
              <a:rPr lang="en-US" altLang="zh-CN" sz="3600" smtClean="0">
                <a:solidFill>
                  <a:schemeClr val="tx1"/>
                </a:solidFill>
              </a:rPr>
              <a:t> </a:t>
            </a:r>
            <a:r>
              <a:rPr lang="en-US" altLang="zh-CN" sz="3600">
                <a:solidFill>
                  <a:schemeClr val="tx1"/>
                </a:solidFill>
              </a:rPr>
              <a:t>Tính toán với modulo là số nguyên tố đặc biệt của NIST</a:t>
            </a:r>
            <a:endParaRPr lang="zh-CN" altLang="en-US" sz="3600">
              <a:solidFill>
                <a:schemeClr val="tx1"/>
              </a:solidFill>
            </a:endParaRPr>
          </a:p>
        </p:txBody>
      </p:sp>
      <p:pic>
        <p:nvPicPr>
          <p:cNvPr id="2" name="Picture 1"/>
          <p:cNvPicPr>
            <a:picLocks noChangeAspect="1"/>
          </p:cNvPicPr>
          <p:nvPr/>
        </p:nvPicPr>
        <p:blipFill>
          <a:blip r:embed="rId2"/>
          <a:stretch>
            <a:fillRect/>
          </a:stretch>
        </p:blipFill>
        <p:spPr>
          <a:xfrm>
            <a:off x="1108364" y="1051560"/>
            <a:ext cx="9696796" cy="5273040"/>
          </a:xfrm>
          <a:prstGeom prst="rect">
            <a:avLst/>
          </a:prstGeom>
        </p:spPr>
      </p:pic>
    </p:spTree>
    <p:extLst>
      <p:ext uri="{BB962C8B-B14F-4D97-AF65-F5344CB8AC3E}">
        <p14:creationId xmlns:p14="http://schemas.microsoft.com/office/powerpoint/2010/main" val="35133706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just">
              <a:lnSpc>
                <a:spcPct val="120000"/>
              </a:lnSpc>
            </a:pPr>
            <a:r>
              <a:rPr lang="en-US" altLang="zh-CN" sz="3600" smtClean="0">
                <a:solidFill>
                  <a:schemeClr val="tx1"/>
                </a:solidFill>
              </a:rPr>
              <a:t> </a:t>
            </a:r>
            <a:r>
              <a:rPr lang="en-US" altLang="zh-CN" sz="3600">
                <a:solidFill>
                  <a:schemeClr val="tx1"/>
                </a:solidFill>
              </a:rPr>
              <a:t>Tính toán với modulo là số nguyên tố đặc biệt của NIST</a:t>
            </a:r>
            <a:endParaRPr lang="zh-CN" altLang="en-US" sz="3600">
              <a:solidFill>
                <a:schemeClr val="tx1"/>
              </a:solidFill>
            </a:endParaRPr>
          </a:p>
        </p:txBody>
      </p:sp>
      <p:pic>
        <p:nvPicPr>
          <p:cNvPr id="5" name="Picture 4"/>
          <p:cNvPicPr>
            <a:picLocks noChangeAspect="1"/>
          </p:cNvPicPr>
          <p:nvPr/>
        </p:nvPicPr>
        <p:blipFill>
          <a:blip r:embed="rId2"/>
          <a:stretch>
            <a:fillRect/>
          </a:stretch>
        </p:blipFill>
        <p:spPr>
          <a:xfrm>
            <a:off x="1214438" y="1271588"/>
            <a:ext cx="9658350" cy="4786312"/>
          </a:xfrm>
          <a:prstGeom prst="rect">
            <a:avLst/>
          </a:prstGeom>
        </p:spPr>
      </p:pic>
    </p:spTree>
    <p:extLst>
      <p:ext uri="{BB962C8B-B14F-4D97-AF65-F5344CB8AC3E}">
        <p14:creationId xmlns:p14="http://schemas.microsoft.com/office/powerpoint/2010/main" val="35662397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just">
              <a:lnSpc>
                <a:spcPct val="120000"/>
              </a:lnSpc>
            </a:pPr>
            <a:r>
              <a:rPr lang="en-US" altLang="zh-CN" sz="3600" smtClean="0">
                <a:solidFill>
                  <a:schemeClr val="tx1"/>
                </a:solidFill>
              </a:rPr>
              <a:t> </a:t>
            </a:r>
            <a:r>
              <a:rPr lang="en-US" altLang="zh-CN" sz="3600">
                <a:solidFill>
                  <a:schemeClr val="tx1"/>
                </a:solidFill>
              </a:rPr>
              <a:t>Tính toán với modulo là số nguyên tố đặc biệt của NIST</a:t>
            </a:r>
            <a:endParaRPr lang="zh-CN" altLang="en-US" sz="3600">
              <a:solidFill>
                <a:schemeClr val="tx1"/>
              </a:solidFill>
            </a:endParaRPr>
          </a:p>
        </p:txBody>
      </p:sp>
      <p:pic>
        <p:nvPicPr>
          <p:cNvPr id="2" name="Picture 1"/>
          <p:cNvPicPr>
            <a:picLocks noChangeAspect="1"/>
          </p:cNvPicPr>
          <p:nvPr/>
        </p:nvPicPr>
        <p:blipFill>
          <a:blip r:embed="rId2"/>
          <a:stretch>
            <a:fillRect/>
          </a:stretch>
        </p:blipFill>
        <p:spPr>
          <a:xfrm>
            <a:off x="909637" y="1362075"/>
            <a:ext cx="9648826" cy="2852738"/>
          </a:xfrm>
          <a:prstGeom prst="rect">
            <a:avLst/>
          </a:prstGeom>
        </p:spPr>
      </p:pic>
    </p:spTree>
    <p:extLst>
      <p:ext uri="{BB962C8B-B14F-4D97-AF65-F5344CB8AC3E}">
        <p14:creationId xmlns:p14="http://schemas.microsoft.com/office/powerpoint/2010/main" val="2350195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8810" y="794084"/>
            <a:ext cx="11270255" cy="5500440"/>
          </a:xfrm>
        </p:spPr>
        <p:txBody>
          <a:bodyPr/>
          <a:lstStyle/>
          <a:p>
            <a:r>
              <a:rPr lang="en-US" smtClean="0">
                <a:solidFill>
                  <a:schemeClr val="tx1"/>
                </a:solidFill>
              </a:rPr>
              <a:t>VD: Thời </a:t>
            </a:r>
            <a:r>
              <a:rPr lang="en-US">
                <a:solidFill>
                  <a:schemeClr val="tx1"/>
                </a:solidFill>
              </a:rPr>
              <a:t>gian cần thiết để phân tích số nguyên n ra thừa số nguyên tố bằng thuật toán nhanh nhất hiện nay:</a:t>
            </a:r>
            <a:endParaRPr lang="vi-VN">
              <a:solidFill>
                <a:schemeClr val="tx1"/>
              </a:solidFill>
            </a:endParaRPr>
          </a:p>
          <a:p>
            <a:endParaRPr lang="en-US"/>
          </a:p>
        </p:txBody>
      </p:sp>
      <p:graphicFrame>
        <p:nvGraphicFramePr>
          <p:cNvPr id="4" name="Group 90"/>
          <p:cNvGraphicFramePr>
            <a:graphicFrameLocks/>
          </p:cNvGraphicFramePr>
          <p:nvPr>
            <p:extLst/>
          </p:nvPr>
        </p:nvGraphicFramePr>
        <p:xfrm>
          <a:off x="2622013" y="2366786"/>
          <a:ext cx="7083847" cy="3984495"/>
        </p:xfrm>
        <a:graphic>
          <a:graphicData uri="http://schemas.openxmlformats.org/drawingml/2006/table">
            <a:tbl>
              <a:tblPr>
                <a:tableStyleId>{5DA37D80-6434-44D0-A028-1B22A696006F}</a:tableStyleId>
              </a:tblPr>
              <a:tblGrid>
                <a:gridCol w="2864387">
                  <a:extLst>
                    <a:ext uri="{9D8B030D-6E8A-4147-A177-3AD203B41FA5}">
                      <a16:colId xmlns="" xmlns:a16="http://schemas.microsoft.com/office/drawing/2014/main" val="20000"/>
                    </a:ext>
                  </a:extLst>
                </a:gridCol>
                <a:gridCol w="2397954">
                  <a:extLst>
                    <a:ext uri="{9D8B030D-6E8A-4147-A177-3AD203B41FA5}">
                      <a16:colId xmlns="" xmlns:a16="http://schemas.microsoft.com/office/drawing/2014/main" val="20001"/>
                    </a:ext>
                  </a:extLst>
                </a:gridCol>
                <a:gridCol w="1821506">
                  <a:extLst>
                    <a:ext uri="{9D8B030D-6E8A-4147-A177-3AD203B41FA5}">
                      <a16:colId xmlns="" xmlns:a16="http://schemas.microsoft.com/office/drawing/2014/main" val="20002"/>
                    </a:ext>
                  </a:extLst>
                </a:gridCol>
              </a:tblGrid>
              <a:tr h="418443">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b="1" u="none" strike="noStrike" cap="none" normalizeH="0" baseline="0" dirty="0" err="1" smtClean="0">
                          <a:ln>
                            <a:noFill/>
                          </a:ln>
                          <a:effectLst/>
                        </a:rPr>
                        <a:t>Số</a:t>
                      </a:r>
                      <a:r>
                        <a:rPr kumimoji="0" lang="en-US" sz="2000" b="1" u="none" strike="noStrike" cap="none" normalizeH="0" baseline="0" dirty="0" smtClean="0">
                          <a:ln>
                            <a:noFill/>
                          </a:ln>
                          <a:effectLst/>
                        </a:rPr>
                        <a:t> </a:t>
                      </a:r>
                      <a:r>
                        <a:rPr kumimoji="0" lang="en-US" sz="2000" b="1" u="none" strike="noStrike" cap="none" normalizeH="0" baseline="0" dirty="0" err="1" smtClean="0">
                          <a:ln>
                            <a:noFill/>
                          </a:ln>
                          <a:effectLst/>
                        </a:rPr>
                        <a:t>chữ</a:t>
                      </a:r>
                      <a:r>
                        <a:rPr kumimoji="0" lang="en-US" sz="2000" b="1" u="none" strike="noStrike" cap="none" normalizeH="0" baseline="0" dirty="0" smtClean="0">
                          <a:ln>
                            <a:noFill/>
                          </a:ln>
                          <a:effectLst/>
                        </a:rPr>
                        <a:t> </a:t>
                      </a:r>
                      <a:r>
                        <a:rPr kumimoji="0" lang="en-US" sz="2000" b="1" u="none" strike="noStrike" cap="none" normalizeH="0" baseline="0" dirty="0" err="1" smtClean="0">
                          <a:ln>
                            <a:noFill/>
                          </a:ln>
                          <a:effectLst/>
                        </a:rPr>
                        <a:t>số</a:t>
                      </a:r>
                      <a:r>
                        <a:rPr kumimoji="0" lang="en-US" sz="2000" b="1" u="none" strike="noStrike" cap="none" normalizeH="0" baseline="0" dirty="0" smtClean="0">
                          <a:ln>
                            <a:noFill/>
                          </a:ln>
                          <a:effectLst/>
                        </a:rPr>
                        <a:t> </a:t>
                      </a:r>
                      <a:r>
                        <a:rPr kumimoji="0" lang="en-US" sz="2000" b="1" u="none" strike="noStrike" cap="none" normalizeH="0" baseline="0" dirty="0" err="1" smtClean="0">
                          <a:ln>
                            <a:noFill/>
                          </a:ln>
                          <a:effectLst/>
                        </a:rPr>
                        <a:t>thập</a:t>
                      </a:r>
                      <a:r>
                        <a:rPr kumimoji="0" lang="en-US" sz="2000" b="1" u="none" strike="noStrike" cap="none" normalizeH="0" baseline="0" dirty="0" smtClean="0">
                          <a:ln>
                            <a:noFill/>
                          </a:ln>
                          <a:effectLst/>
                        </a:rPr>
                        <a:t> </a:t>
                      </a:r>
                      <a:r>
                        <a:rPr kumimoji="0" lang="en-US" sz="2000" b="1" u="none" strike="noStrike" cap="none" normalizeH="0" baseline="0" dirty="0" err="1" smtClean="0">
                          <a:ln>
                            <a:noFill/>
                          </a:ln>
                          <a:effectLst/>
                        </a:rPr>
                        <a:t>phân</a:t>
                      </a:r>
                      <a:endParaRPr kumimoji="0" lang="en-US" sz="2000" b="1"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solidFill>
                      <a:schemeClr val="bg2">
                        <a:lumMod val="75000"/>
                      </a:schemeClr>
                    </a:solidFill>
                  </a:tcPr>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b="1" u="none" strike="noStrike" cap="none" normalizeH="0" baseline="0" dirty="0" err="1" smtClean="0">
                          <a:ln>
                            <a:noFill/>
                          </a:ln>
                          <a:effectLst/>
                        </a:rPr>
                        <a:t>Số</a:t>
                      </a:r>
                      <a:r>
                        <a:rPr kumimoji="0" lang="en-US" sz="2000" b="1" u="none" strike="noStrike" cap="none" normalizeH="0" baseline="0" dirty="0" smtClean="0">
                          <a:ln>
                            <a:noFill/>
                          </a:ln>
                          <a:effectLst/>
                        </a:rPr>
                        <a:t> </a:t>
                      </a:r>
                      <a:r>
                        <a:rPr kumimoji="0" lang="en-US" sz="2000" b="1" u="none" strike="noStrike" cap="none" normalizeH="0" baseline="0" dirty="0" err="1" smtClean="0">
                          <a:ln>
                            <a:noFill/>
                          </a:ln>
                          <a:effectLst/>
                        </a:rPr>
                        <a:t>phép</a:t>
                      </a:r>
                      <a:r>
                        <a:rPr kumimoji="0" lang="en-US" sz="2000" b="1" u="none" strike="noStrike" cap="none" normalizeH="0" baseline="0" dirty="0" smtClean="0">
                          <a:ln>
                            <a:noFill/>
                          </a:ln>
                          <a:effectLst/>
                        </a:rPr>
                        <a:t> </a:t>
                      </a:r>
                      <a:r>
                        <a:rPr kumimoji="0" lang="en-US" sz="2000" b="1" u="none" strike="noStrike" cap="none" normalizeH="0" baseline="0" dirty="0" err="1" smtClean="0">
                          <a:ln>
                            <a:noFill/>
                          </a:ln>
                          <a:effectLst/>
                        </a:rPr>
                        <a:t>tính</a:t>
                      </a:r>
                      <a:r>
                        <a:rPr kumimoji="0" lang="en-US" sz="2000" b="1" u="none" strike="noStrike" cap="none" normalizeH="0" baseline="0" dirty="0" smtClean="0">
                          <a:ln>
                            <a:noFill/>
                          </a:ln>
                          <a:effectLst/>
                        </a:rPr>
                        <a:t> </a:t>
                      </a:r>
                      <a:r>
                        <a:rPr kumimoji="0" lang="en-US" sz="2000" b="1" u="none" strike="noStrike" cap="none" normalizeH="0" baseline="0" dirty="0" err="1" smtClean="0">
                          <a:ln>
                            <a:noFill/>
                          </a:ln>
                          <a:effectLst/>
                        </a:rPr>
                        <a:t>bít</a:t>
                      </a:r>
                      <a:endParaRPr kumimoji="0" lang="en-US" sz="2000" b="1"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solidFill>
                      <a:schemeClr val="bg2">
                        <a:lumMod val="75000"/>
                      </a:schemeClr>
                    </a:solidFill>
                  </a:tcPr>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b="1" u="none" strike="noStrike" cap="none" normalizeH="0" baseline="0" dirty="0" err="1" smtClean="0">
                          <a:ln>
                            <a:noFill/>
                          </a:ln>
                          <a:effectLst/>
                        </a:rPr>
                        <a:t>Thời</a:t>
                      </a:r>
                      <a:r>
                        <a:rPr kumimoji="0" lang="en-US" sz="2000" b="1" u="none" strike="noStrike" cap="none" normalizeH="0" baseline="0" dirty="0" smtClean="0">
                          <a:ln>
                            <a:noFill/>
                          </a:ln>
                          <a:effectLst/>
                        </a:rPr>
                        <a:t> </a:t>
                      </a:r>
                      <a:r>
                        <a:rPr kumimoji="0" lang="en-US" sz="2000" b="1" u="none" strike="noStrike" cap="none" normalizeH="0" baseline="0" dirty="0" err="1" smtClean="0">
                          <a:ln>
                            <a:noFill/>
                          </a:ln>
                          <a:effectLst/>
                        </a:rPr>
                        <a:t>gian</a:t>
                      </a:r>
                      <a:endParaRPr kumimoji="0" lang="en-US" sz="2000" b="1"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solidFill>
                      <a:schemeClr val="bg2">
                        <a:lumMod val="75000"/>
                      </a:schemeClr>
                    </a:solidFill>
                  </a:tcPr>
                </a:tc>
                <a:extLst>
                  <a:ext uri="{0D108BD9-81ED-4DB2-BD59-A6C34878D82A}">
                    <a16:rowId xmlns="" xmlns:a16="http://schemas.microsoft.com/office/drawing/2014/main" val="10000"/>
                  </a:ext>
                </a:extLst>
              </a:tr>
              <a:tr h="353924">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dirty="0" smtClean="0">
                          <a:ln>
                            <a:noFill/>
                          </a:ln>
                          <a:effectLst/>
                        </a:rPr>
                        <a:t>50</a:t>
                      </a:r>
                      <a:endParaRPr kumimoji="0" lang="en-US" sz="2000" b="0"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1,4. 10</a:t>
                      </a:r>
                      <a:r>
                        <a:rPr kumimoji="0" lang="en-US" sz="2000" u="none" strike="noStrike" cap="none" normalizeH="0" baseline="30000" smtClean="0">
                          <a:ln>
                            <a:noFill/>
                          </a:ln>
                          <a:effectLst/>
                        </a:rPr>
                        <a:t>10</a:t>
                      </a: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3,9 giờ</a:t>
                      </a: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extLst>
                  <a:ext uri="{0D108BD9-81ED-4DB2-BD59-A6C34878D82A}">
                    <a16:rowId xmlns="" xmlns:a16="http://schemas.microsoft.com/office/drawing/2014/main" val="10001"/>
                  </a:ext>
                </a:extLst>
              </a:tr>
              <a:tr h="619381">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dirty="0" smtClean="0">
                          <a:ln>
                            <a:noFill/>
                          </a:ln>
                          <a:effectLst/>
                        </a:rPr>
                        <a:t>75</a:t>
                      </a:r>
                      <a:endParaRPr kumimoji="0" lang="en-US" sz="2000" b="0"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9. 10</a:t>
                      </a:r>
                      <a:r>
                        <a:rPr kumimoji="0" lang="en-US" sz="2000" u="none" strike="noStrike" cap="none" normalizeH="0" baseline="30000" smtClean="0">
                          <a:ln>
                            <a:noFill/>
                          </a:ln>
                          <a:effectLst/>
                        </a:rPr>
                        <a:t>12</a:t>
                      </a:r>
                      <a:endParaRPr kumimoji="0" lang="en-US" sz="2000" u="none" strike="noStrike" cap="none" normalizeH="0" baseline="0" smtClean="0">
                        <a:ln>
                          <a:noFill/>
                        </a:ln>
                        <a:effectLst/>
                      </a:endParaRPr>
                    </a:p>
                    <a:p>
                      <a:pPr marL="0" marR="0" lvl="0" indent="0" algn="ctr" defTabSz="914400" rtl="0" eaLnBrk="1" fontAlgn="base" latinLnBrk="0" hangingPunct="1">
                        <a:lnSpc>
                          <a:spcPct val="90000"/>
                        </a:lnSpc>
                        <a:spcBef>
                          <a:spcPct val="0"/>
                        </a:spcBef>
                        <a:spcAft>
                          <a:spcPct val="0"/>
                        </a:spcAft>
                        <a:buClr>
                          <a:schemeClr val="tx2"/>
                        </a:buClr>
                        <a:buSzTx/>
                        <a:buFontTx/>
                        <a:buNone/>
                        <a:tabLst/>
                      </a:pP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104 ngày</a:t>
                      </a: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extLst>
                  <a:ext uri="{0D108BD9-81ED-4DB2-BD59-A6C34878D82A}">
                    <a16:rowId xmlns="" xmlns:a16="http://schemas.microsoft.com/office/drawing/2014/main" val="10002"/>
                  </a:ext>
                </a:extLst>
              </a:tr>
              <a:tr h="619381">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dirty="0" smtClean="0">
                          <a:ln>
                            <a:noFill/>
                          </a:ln>
                          <a:effectLst/>
                        </a:rPr>
                        <a:t>100</a:t>
                      </a:r>
                      <a:endParaRPr kumimoji="0" lang="en-US" sz="2000" b="0"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2,3. 10</a:t>
                      </a:r>
                      <a:r>
                        <a:rPr kumimoji="0" lang="en-US" sz="2000" u="none" strike="noStrike" cap="none" normalizeH="0" baseline="30000" smtClean="0">
                          <a:ln>
                            <a:noFill/>
                          </a:ln>
                          <a:effectLst/>
                        </a:rPr>
                        <a:t>15</a:t>
                      </a:r>
                      <a:endParaRPr kumimoji="0" lang="en-US" sz="2000" u="none" strike="noStrike" cap="none" normalizeH="0" baseline="0" smtClean="0">
                        <a:ln>
                          <a:noFill/>
                        </a:ln>
                        <a:effectLst/>
                      </a:endParaRPr>
                    </a:p>
                    <a:p>
                      <a:pPr marL="0" marR="0" lvl="0" indent="0" algn="ctr" defTabSz="914400" rtl="0" eaLnBrk="1" fontAlgn="base" latinLnBrk="0" hangingPunct="1">
                        <a:lnSpc>
                          <a:spcPct val="90000"/>
                        </a:lnSpc>
                        <a:spcBef>
                          <a:spcPct val="0"/>
                        </a:spcBef>
                        <a:spcAft>
                          <a:spcPct val="0"/>
                        </a:spcAft>
                        <a:buClr>
                          <a:schemeClr val="tx2"/>
                        </a:buClr>
                        <a:buSzTx/>
                        <a:buFontTx/>
                        <a:buNone/>
                        <a:tabLst/>
                      </a:pP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74 năm</a:t>
                      </a: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extLst>
                  <a:ext uri="{0D108BD9-81ED-4DB2-BD59-A6C34878D82A}">
                    <a16:rowId xmlns="" xmlns:a16="http://schemas.microsoft.com/office/drawing/2014/main" val="10003"/>
                  </a:ext>
                </a:extLst>
              </a:tr>
              <a:tr h="619381">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200 </a:t>
                      </a: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dirty="0" smtClean="0">
                          <a:ln>
                            <a:noFill/>
                          </a:ln>
                          <a:effectLst/>
                        </a:rPr>
                        <a:t>1,2. 10</a:t>
                      </a:r>
                      <a:r>
                        <a:rPr kumimoji="0" lang="en-US" sz="2000" u="none" strike="noStrike" cap="none" normalizeH="0" baseline="30000" dirty="0" smtClean="0">
                          <a:ln>
                            <a:noFill/>
                          </a:ln>
                          <a:effectLst/>
                        </a:rPr>
                        <a:t>23</a:t>
                      </a:r>
                      <a:endParaRPr kumimoji="0" lang="en-US" sz="2000" u="none" strike="noStrike" cap="none" normalizeH="0" baseline="0" dirty="0" smtClean="0">
                        <a:ln>
                          <a:noFill/>
                        </a:ln>
                        <a:effectLst/>
                      </a:endParaRPr>
                    </a:p>
                    <a:p>
                      <a:pPr marL="0" marR="0" lvl="0" indent="0" algn="ctr" defTabSz="914400" rtl="0" eaLnBrk="1" fontAlgn="base" latinLnBrk="0" hangingPunct="1">
                        <a:lnSpc>
                          <a:spcPct val="90000"/>
                        </a:lnSpc>
                        <a:spcBef>
                          <a:spcPct val="0"/>
                        </a:spcBef>
                        <a:spcAft>
                          <a:spcPct val="0"/>
                        </a:spcAft>
                        <a:buClr>
                          <a:schemeClr val="tx2"/>
                        </a:buClr>
                        <a:buSzTx/>
                        <a:buFontTx/>
                        <a:buNone/>
                        <a:tabLst/>
                      </a:pPr>
                      <a:endParaRPr kumimoji="0" lang="en-US" sz="2000" b="0"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3,8.10</a:t>
                      </a:r>
                      <a:r>
                        <a:rPr kumimoji="0" lang="en-US" sz="2000" u="none" strike="noStrike" cap="none" normalizeH="0" baseline="30000" smtClean="0">
                          <a:ln>
                            <a:noFill/>
                          </a:ln>
                          <a:effectLst/>
                        </a:rPr>
                        <a:t>9</a:t>
                      </a:r>
                      <a:r>
                        <a:rPr kumimoji="0" lang="en-US" sz="2000" u="none" strike="noStrike" cap="none" normalizeH="0" baseline="0" smtClean="0">
                          <a:ln>
                            <a:noFill/>
                          </a:ln>
                          <a:effectLst/>
                        </a:rPr>
                        <a:t> năm</a:t>
                      </a: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extLst>
                  <a:ext uri="{0D108BD9-81ED-4DB2-BD59-A6C34878D82A}">
                    <a16:rowId xmlns="" xmlns:a16="http://schemas.microsoft.com/office/drawing/2014/main" val="10004"/>
                  </a:ext>
                </a:extLst>
              </a:tr>
              <a:tr h="619381">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300</a:t>
                      </a: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dirty="0" smtClean="0">
                          <a:ln>
                            <a:noFill/>
                          </a:ln>
                          <a:effectLst/>
                        </a:rPr>
                        <a:t>1,5. 10</a:t>
                      </a:r>
                      <a:r>
                        <a:rPr kumimoji="0" lang="en-US" sz="2000" u="none" strike="noStrike" cap="none" normalizeH="0" baseline="30000" dirty="0" smtClean="0">
                          <a:ln>
                            <a:noFill/>
                          </a:ln>
                          <a:effectLst/>
                        </a:rPr>
                        <a:t>29</a:t>
                      </a:r>
                      <a:endParaRPr kumimoji="0" lang="en-US" sz="2000" u="none" strike="noStrike" cap="none" normalizeH="0" baseline="0" dirty="0" smtClean="0">
                        <a:ln>
                          <a:noFill/>
                        </a:ln>
                        <a:effectLst/>
                      </a:endParaRPr>
                    </a:p>
                    <a:p>
                      <a:pPr marL="0" marR="0" lvl="0" indent="0" algn="ctr" defTabSz="914400" rtl="0" eaLnBrk="1" fontAlgn="base" latinLnBrk="0" hangingPunct="1">
                        <a:lnSpc>
                          <a:spcPct val="90000"/>
                        </a:lnSpc>
                        <a:spcBef>
                          <a:spcPct val="0"/>
                        </a:spcBef>
                        <a:spcAft>
                          <a:spcPct val="0"/>
                        </a:spcAft>
                        <a:buClr>
                          <a:schemeClr val="tx2"/>
                        </a:buClr>
                        <a:buSzTx/>
                        <a:buFontTx/>
                        <a:buNone/>
                        <a:tabLst/>
                      </a:pPr>
                      <a:endParaRPr kumimoji="0" lang="en-US" sz="2000" b="0"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4,9.10</a:t>
                      </a:r>
                      <a:r>
                        <a:rPr kumimoji="0" lang="en-US" sz="2000" u="none" strike="noStrike" cap="none" normalizeH="0" baseline="30000" smtClean="0">
                          <a:ln>
                            <a:noFill/>
                          </a:ln>
                          <a:effectLst/>
                        </a:rPr>
                        <a:t>15</a:t>
                      </a:r>
                      <a:r>
                        <a:rPr kumimoji="0" lang="en-US" sz="2000" u="none" strike="noStrike" cap="none" normalizeH="0" baseline="0" smtClean="0">
                          <a:ln>
                            <a:noFill/>
                          </a:ln>
                          <a:effectLst/>
                        </a:rPr>
                        <a:t> năm</a:t>
                      </a:r>
                    </a:p>
                    <a:p>
                      <a:pPr marL="0" marR="0" lvl="0" indent="0" algn="ctr" defTabSz="914400" rtl="0" eaLnBrk="1" fontAlgn="base" latinLnBrk="0" hangingPunct="1">
                        <a:lnSpc>
                          <a:spcPct val="90000"/>
                        </a:lnSpc>
                        <a:spcBef>
                          <a:spcPct val="0"/>
                        </a:spcBef>
                        <a:spcAft>
                          <a:spcPct val="0"/>
                        </a:spcAft>
                        <a:buClr>
                          <a:schemeClr val="tx2"/>
                        </a:buClr>
                        <a:buSzTx/>
                        <a:buFontTx/>
                        <a:buNone/>
                        <a:tabLst/>
                      </a:pP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extLst>
                  <a:ext uri="{0D108BD9-81ED-4DB2-BD59-A6C34878D82A}">
                    <a16:rowId xmlns="" xmlns:a16="http://schemas.microsoft.com/office/drawing/2014/main" val="10005"/>
                  </a:ext>
                </a:extLst>
              </a:tr>
              <a:tr h="619381">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smtClean="0">
                          <a:ln>
                            <a:noFill/>
                          </a:ln>
                          <a:effectLst/>
                        </a:rPr>
                        <a:t>500</a:t>
                      </a: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dirty="0" smtClean="0">
                          <a:ln>
                            <a:noFill/>
                          </a:ln>
                          <a:effectLst/>
                        </a:rPr>
                        <a:t>1,3. 10</a:t>
                      </a:r>
                      <a:r>
                        <a:rPr kumimoji="0" lang="en-US" sz="2000" u="none" strike="noStrike" cap="none" normalizeH="0" baseline="30000" dirty="0" smtClean="0">
                          <a:ln>
                            <a:noFill/>
                          </a:ln>
                          <a:effectLst/>
                        </a:rPr>
                        <a:t>39</a:t>
                      </a:r>
                      <a:endParaRPr kumimoji="0" lang="en-US" sz="2000" u="none" strike="noStrike" cap="none" normalizeH="0" baseline="0" dirty="0" smtClean="0">
                        <a:ln>
                          <a:noFill/>
                        </a:ln>
                        <a:effectLst/>
                      </a:endParaRPr>
                    </a:p>
                    <a:p>
                      <a:pPr marL="0" marR="0" lvl="0" indent="0" algn="ctr" defTabSz="914400" rtl="0" eaLnBrk="1" fontAlgn="base" latinLnBrk="0" hangingPunct="1">
                        <a:lnSpc>
                          <a:spcPct val="90000"/>
                        </a:lnSpc>
                        <a:spcBef>
                          <a:spcPct val="0"/>
                        </a:spcBef>
                        <a:spcAft>
                          <a:spcPct val="0"/>
                        </a:spcAft>
                        <a:buClr>
                          <a:schemeClr val="tx2"/>
                        </a:buClr>
                        <a:buSzTx/>
                        <a:buFontTx/>
                        <a:buNone/>
                        <a:tabLst/>
                      </a:pPr>
                      <a:endParaRPr kumimoji="0" lang="en-US" sz="2000" b="0"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sz="2000" u="none" strike="noStrike" cap="none" normalizeH="0" baseline="0" dirty="0" smtClean="0">
                          <a:ln>
                            <a:noFill/>
                          </a:ln>
                          <a:effectLst/>
                        </a:rPr>
                        <a:t>4,2.10</a:t>
                      </a:r>
                      <a:r>
                        <a:rPr kumimoji="0" lang="en-US" sz="2000" u="none" strike="noStrike" cap="none" normalizeH="0" baseline="30000" dirty="0" smtClean="0">
                          <a:ln>
                            <a:noFill/>
                          </a:ln>
                          <a:effectLst/>
                        </a:rPr>
                        <a:t>25</a:t>
                      </a:r>
                      <a:r>
                        <a:rPr kumimoji="0" lang="en-US" sz="2000" u="none" strike="noStrike" cap="none" normalizeH="0" baseline="0" dirty="0" smtClean="0">
                          <a:ln>
                            <a:noFill/>
                          </a:ln>
                          <a:effectLst/>
                        </a:rPr>
                        <a:t>năm</a:t>
                      </a:r>
                    </a:p>
                    <a:p>
                      <a:pPr marL="0" marR="0" lvl="0" indent="0" algn="ctr" defTabSz="914400" rtl="0" eaLnBrk="1" fontAlgn="base" latinLnBrk="0" hangingPunct="1">
                        <a:lnSpc>
                          <a:spcPct val="90000"/>
                        </a:lnSpc>
                        <a:spcBef>
                          <a:spcPct val="0"/>
                        </a:spcBef>
                        <a:spcAft>
                          <a:spcPct val="0"/>
                        </a:spcAft>
                        <a:buClr>
                          <a:schemeClr val="tx2"/>
                        </a:buClr>
                        <a:buSzTx/>
                        <a:buFontTx/>
                        <a:buNone/>
                        <a:tabLst/>
                      </a:pPr>
                      <a:endParaRPr kumimoji="0" lang="en-US" sz="2000" b="0" i="0" u="none" strike="noStrike" cap="none" normalizeH="0" baseline="0" dirty="0" smtClean="0">
                        <a:ln>
                          <a:noFill/>
                        </a:ln>
                        <a:solidFill>
                          <a:schemeClr val="bg2"/>
                        </a:solidFill>
                        <a:effectLst/>
                        <a:latin typeface="Times New Roman" pitchFamily="18" charset="0"/>
                        <a:cs typeface="Times New Roman" pitchFamily="18" charset="0"/>
                      </a:endParaRPr>
                    </a:p>
                  </a:txBody>
                  <a:tcPr marT="45711" marB="45711" horzOverflow="overflow"/>
                </a:tc>
                <a:extLst>
                  <a:ext uri="{0D108BD9-81ED-4DB2-BD59-A6C34878D82A}">
                    <a16:rowId xmlns="" xmlns:a16="http://schemas.microsoft.com/office/drawing/2014/main" val="10006"/>
                  </a:ext>
                </a:extLst>
              </a:tr>
            </a:tbl>
          </a:graphicData>
        </a:graphic>
      </p:graphicFrame>
      <p:sp>
        <p:nvSpPr>
          <p:cNvPr id="6" name="Title 1"/>
          <p:cNvSpPr>
            <a:spLocks noGrp="1"/>
          </p:cNvSpPr>
          <p:nvPr>
            <p:ph type="title"/>
          </p:nvPr>
        </p:nvSpPr>
        <p:spPr>
          <a:xfrm>
            <a:off x="1156492" y="175484"/>
            <a:ext cx="11016586" cy="711205"/>
          </a:xfrm>
        </p:spPr>
        <p:txBody>
          <a:bodyPr/>
          <a:lstStyle/>
          <a:p>
            <a:r>
              <a:rPr lang="en-US" smtClean="0">
                <a:solidFill>
                  <a:schemeClr val="tx1"/>
                </a:solidFill>
              </a:rPr>
              <a:t>BÀI 01 - MỤC TIÊU</a:t>
            </a:r>
            <a:endParaRPr lang="en-US">
              <a:solidFill>
                <a:schemeClr val="tx1"/>
              </a:solidFill>
            </a:endParaRPr>
          </a:p>
        </p:txBody>
      </p:sp>
    </p:spTree>
    <p:extLst>
      <p:ext uri="{BB962C8B-B14F-4D97-AF65-F5344CB8AC3E}">
        <p14:creationId xmlns:p14="http://schemas.microsoft.com/office/powerpoint/2010/main" val="276027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755422"/>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accent2"/>
                </a:solidFill>
              </a:rPr>
              <a:t>TÍNH TOÁN TRÊN SỐ NGUYÊN LỚN TRONG TRƯỜNG F</a:t>
            </a:r>
            <a:r>
              <a:rPr lang="en-US" altLang="zh-CN" sz="3600" baseline="-25000">
                <a:solidFill>
                  <a:schemeClr val="accent2"/>
                </a:solidFill>
              </a:rPr>
              <a:t>P</a:t>
            </a:r>
            <a:endParaRPr lang="en-US" altLang="zh-CN" sz="3600">
              <a:solidFill>
                <a:schemeClr val="accent2"/>
              </a:solidFill>
            </a:endParaRPr>
          </a:p>
        </p:txBody>
      </p:sp>
      <p:grpSp>
        <p:nvGrpSpPr>
          <p:cNvPr id="11" name="Group 10"/>
          <p:cNvGrpSpPr/>
          <p:nvPr/>
        </p:nvGrpSpPr>
        <p:grpSpPr>
          <a:xfrm>
            <a:off x="5393079" y="1683534"/>
            <a:ext cx="6609994" cy="584199"/>
            <a:chOff x="5369803" y="1680054"/>
            <a:chExt cx="6609994" cy="584199"/>
          </a:xfrm>
        </p:grpSpPr>
        <p:sp>
          <p:nvSpPr>
            <p:cNvPr id="37" name="矩形 36"/>
            <p:cNvSpPr/>
            <p:nvPr/>
          </p:nvSpPr>
          <p:spPr>
            <a:xfrm>
              <a:off x="6143711" y="1704388"/>
              <a:ext cx="583608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tính cộng và trừ</a:t>
              </a:r>
              <a:endParaRPr lang="zh-CN" altLang="en-US" sz="2000" b="1">
                <a:solidFill>
                  <a:schemeClr val="tx1">
                    <a:lumMod val="65000"/>
                    <a:lumOff val="35000"/>
                  </a:schemeClr>
                </a:solidFill>
                <a:latin typeface="Calibri" panose="020F0502020204030204" pitchFamily="34" charset="0"/>
              </a:endParaRPr>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451351"/>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Phép tính nhân</a:t>
                </a:r>
                <a:endParaRPr lang="zh-CN" altLang="en-US" b="1">
                  <a:solidFill>
                    <a:schemeClr val="tx1">
                      <a:lumMod val="65000"/>
                      <a:lumOff val="35000"/>
                    </a:schemeClr>
                  </a:solidFill>
                  <a:latin typeface="Calibri" panose="020F0502020204030204" pitchFamily="34" charset="0"/>
                  <a:ea typeface="时尚中黑简体" panose="01010104010101010101" pitchFamily="2" charset="-122"/>
                </a:endParaRPr>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215372"/>
            <a:ext cx="6714166" cy="565475"/>
            <a:chOff x="5392953" y="3695567"/>
            <a:chExt cx="6714166" cy="565475"/>
          </a:xfrm>
        </p:grpSpPr>
        <p:sp>
          <p:nvSpPr>
            <p:cNvPr id="51"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ea typeface="时尚中黑简体" panose="01010104010101010101" pitchFamily="2" charset="-122"/>
                </a:rPr>
                <a:t>Phép tính bình phương</a:t>
              </a:r>
              <a:endParaRPr lang="zh-CN" altLang="en-US" sz="2400" b="1">
                <a:solidFill>
                  <a:schemeClr val="tx1">
                    <a:lumMod val="65000"/>
                    <a:lumOff val="35000"/>
                  </a:schemeClr>
                </a:solidFill>
                <a:latin typeface="Calibri" panose="020F0502020204030204" pitchFamily="34" charset="0"/>
              </a:endParaRPr>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4995640" y="3944847"/>
            <a:ext cx="5218865" cy="584200"/>
            <a:chOff x="5389708" y="4799347"/>
            <a:chExt cx="5218865" cy="584200"/>
          </a:xfrm>
        </p:grpSpPr>
        <p:sp>
          <p:nvSpPr>
            <p:cNvPr id="60"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lấy modulo</a:t>
              </a:r>
              <a:endParaRPr lang="zh-CN" altLang="en-US" sz="2400" b="1">
                <a:solidFill>
                  <a:schemeClr val="tx1">
                    <a:lumMod val="65000"/>
                    <a:lumOff val="35000"/>
                  </a:schemeClr>
                </a:solidFill>
                <a:latin typeface="Calibri" panose="020F0502020204030204" pitchFamily="34" charset="0"/>
              </a:endParaRPr>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239830"/>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88036" y="4600702"/>
            <a:ext cx="6714166" cy="565475"/>
            <a:chOff x="5392953" y="3695567"/>
            <a:chExt cx="6714166" cy="565475"/>
          </a:xfrm>
        </p:grpSpPr>
        <p:sp>
          <p:nvSpPr>
            <p:cNvPr id="29" name="矩形 50"/>
            <p:cNvSpPr/>
            <p:nvPr/>
          </p:nvSpPr>
          <p:spPr>
            <a:xfrm>
              <a:off x="6160176" y="3725318"/>
              <a:ext cx="5946943"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Phép lũy thừa</a:t>
              </a:r>
              <a:endParaRPr lang="zh-CN" altLang="en-US" sz="2400" b="1">
                <a:solidFill>
                  <a:schemeClr val="tx1">
                    <a:lumMod val="65000"/>
                    <a:lumOff val="35000"/>
                  </a:schemeClr>
                </a:solidFill>
                <a:latin typeface="Calibri" panose="020F0502020204030204" pitchFamily="34" charset="0"/>
              </a:endParaRPr>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986234"/>
            <a:ext cx="5218865" cy="584200"/>
            <a:chOff x="5389708" y="4799347"/>
            <a:chExt cx="5218865" cy="584200"/>
          </a:xfrm>
        </p:grpSpPr>
        <p:sp>
          <p:nvSpPr>
            <p:cNvPr id="3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ea typeface="时尚中黑简体" panose="01010104010101010101" pitchFamily="2" charset="-122"/>
                </a:rPr>
                <a:t>Giới thiệu về các trường hữu hạn</a:t>
              </a:r>
              <a:endParaRPr lang="zh-CN" altLang="en-US" b="1">
                <a:solidFill>
                  <a:schemeClr val="tx1">
                    <a:lumMod val="65000"/>
                    <a:lumOff val="35000"/>
                  </a:schemeClr>
                </a:solidFill>
                <a:latin typeface="Calibri" panose="020F0502020204030204" pitchFamily="34" charset="0"/>
              </a:endParaRPr>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42" name="Group 41"/>
          <p:cNvGrpSpPr/>
          <p:nvPr/>
        </p:nvGrpSpPr>
        <p:grpSpPr>
          <a:xfrm>
            <a:off x="3333409" y="5240495"/>
            <a:ext cx="5218865" cy="584200"/>
            <a:chOff x="5389708" y="4799347"/>
            <a:chExt cx="5218865" cy="584200"/>
          </a:xfrm>
        </p:grpSpPr>
        <p:sp>
          <p:nvSpPr>
            <p:cNvPr id="45" name="矩形 43"/>
            <p:cNvSpPr/>
            <p:nvPr/>
          </p:nvSpPr>
          <p:spPr>
            <a:xfrm>
              <a:off x="6147497" y="4838461"/>
              <a:ext cx="4461076" cy="5059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a:solidFill>
                    <a:schemeClr val="tx1">
                      <a:lumMod val="65000"/>
                      <a:lumOff val="35000"/>
                    </a:schemeClr>
                  </a:solidFill>
                  <a:latin typeface="Calibri" panose="020F0502020204030204" pitchFamily="34" charset="0"/>
                </a:rPr>
                <a:t>Phép </a:t>
              </a:r>
              <a:r>
                <a:rPr lang="en-US" altLang="zh-CN" sz="2400" b="1" smtClean="0">
                  <a:solidFill>
                    <a:schemeClr val="tx1">
                      <a:lumMod val="65000"/>
                      <a:lumOff val="35000"/>
                    </a:schemeClr>
                  </a:solidFill>
                  <a:latin typeface="Calibri" panose="020F0502020204030204" pitchFamily="34" charset="0"/>
                </a:rPr>
                <a:t>tính nghịch đảo</a:t>
              </a:r>
              <a:endParaRPr lang="zh-CN" altLang="en-US" sz="2400" b="1">
                <a:solidFill>
                  <a:schemeClr val="tx1">
                    <a:lumMod val="65000"/>
                    <a:lumOff val="35000"/>
                  </a:schemeClr>
                </a:solidFill>
                <a:latin typeface="Calibri" panose="020F0502020204030204" pitchFamily="34" charset="0"/>
              </a:endParaRPr>
            </a:p>
          </p:txBody>
        </p:sp>
        <p:grpSp>
          <p:nvGrpSpPr>
            <p:cNvPr id="46" name="Group 45"/>
            <p:cNvGrpSpPr/>
            <p:nvPr/>
          </p:nvGrpSpPr>
          <p:grpSpPr>
            <a:xfrm>
              <a:off x="5389708" y="4799347"/>
              <a:ext cx="584200" cy="584200"/>
              <a:chOff x="5389708" y="4729903"/>
              <a:chExt cx="584200" cy="584200"/>
            </a:xfrm>
          </p:grpSpPr>
          <p:sp>
            <p:nvSpPr>
              <p:cNvPr id="4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9"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2" name="Group 1"/>
          <p:cNvGrpSpPr/>
          <p:nvPr/>
        </p:nvGrpSpPr>
        <p:grpSpPr>
          <a:xfrm>
            <a:off x="2338076" y="5927044"/>
            <a:ext cx="8939524" cy="565475"/>
            <a:chOff x="2338076" y="5927044"/>
            <a:chExt cx="8939524" cy="565475"/>
          </a:xfrm>
        </p:grpSpPr>
        <p:sp>
          <p:nvSpPr>
            <p:cNvPr id="52" name="矩形 50"/>
            <p:cNvSpPr/>
            <p:nvPr/>
          </p:nvSpPr>
          <p:spPr>
            <a:xfrm>
              <a:off x="3105299" y="5956795"/>
              <a:ext cx="817230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400" b="1" smtClean="0">
                  <a:solidFill>
                    <a:schemeClr val="tx1">
                      <a:lumMod val="65000"/>
                      <a:lumOff val="35000"/>
                    </a:schemeClr>
                  </a:solidFill>
                  <a:latin typeface="Calibri" panose="020F0502020204030204" pitchFamily="34" charset="0"/>
                </a:rPr>
                <a:t>Tính toán với modulo là số nguyên tố đặc biệt của NIST</a:t>
              </a:r>
              <a:endParaRPr lang="zh-CN" altLang="en-US" sz="2400" b="1">
                <a:solidFill>
                  <a:schemeClr val="tx1">
                    <a:lumMod val="65000"/>
                    <a:lumOff val="35000"/>
                  </a:schemeClr>
                </a:solidFill>
                <a:latin typeface="Calibri" panose="020F0502020204030204" pitchFamily="34" charset="0"/>
              </a:endParaRPr>
            </a:p>
          </p:txBody>
        </p:sp>
        <p:grpSp>
          <p:nvGrpSpPr>
            <p:cNvPr id="53" name="Group 52"/>
            <p:cNvGrpSpPr/>
            <p:nvPr/>
          </p:nvGrpSpPr>
          <p:grpSpPr>
            <a:xfrm>
              <a:off x="2338076" y="5927044"/>
              <a:ext cx="580955" cy="565475"/>
              <a:chOff x="5392953" y="3733685"/>
              <a:chExt cx="580955" cy="565475"/>
            </a:xfrm>
          </p:grpSpPr>
          <p:sp>
            <p:nvSpPr>
              <p:cNvPr id="54"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55"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7538016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0"/>
                                        </p:tgtEl>
                                        <p:attrNameLst>
                                          <p:attrName>style.opacity</p:attrName>
                                        </p:attrNameLst>
                                      </p:cBhvr>
                                      <p:to>
                                        <p:strVal val="0.5"/>
                                      </p:to>
                                    </p:set>
                                    <p:animEffect filter="image" prLst="opacity: 0.5">
                                      <p:cBhvr rctx="IE">
                                        <p:cTn id="7" dur="indefinite"/>
                                        <p:tgtEl>
                                          <p:spTgt spid="10"/>
                                        </p:tgtEl>
                                      </p:cBhvr>
                                    </p:animEffect>
                                  </p:childTnLst>
                                </p:cTn>
                              </p:par>
                              <p:par>
                                <p:cTn id="8" presetID="9" presetClass="emph" presetSubtype="0" nodeType="withEffect">
                                  <p:stCondLst>
                                    <p:cond delay="0"/>
                                  </p:stCondLst>
                                  <p:childTnLst>
                                    <p:set>
                                      <p:cBhvr rctx="PPT">
                                        <p:cTn id="9" dur="indefinite"/>
                                        <p:tgtEl>
                                          <p:spTgt spid="8"/>
                                        </p:tgtEl>
                                        <p:attrNameLst>
                                          <p:attrName>style.opacity</p:attrName>
                                        </p:attrNameLst>
                                      </p:cBhvr>
                                      <p:to>
                                        <p:strVal val="0.5"/>
                                      </p:to>
                                    </p:set>
                                    <p:animEffect filter="image" prLst="opacity: 0.5">
                                      <p:cBhvr rctx="IE">
                                        <p:cTn id="10" dur="indefinite"/>
                                        <p:tgtEl>
                                          <p:spTgt spid="8"/>
                                        </p:tgtEl>
                                      </p:cBhvr>
                                    </p:animEffect>
                                  </p:childTnLst>
                                </p:cTn>
                              </p:par>
                              <p:par>
                                <p:cTn id="11" presetID="9" presetClass="emph" presetSubtype="0" nodeType="withEffect">
                                  <p:stCondLst>
                                    <p:cond delay="0"/>
                                  </p:stCondLst>
                                  <p:childTnLst>
                                    <p:set>
                                      <p:cBhvr rctx="PPT">
                                        <p:cTn id="12" dur="indefinite"/>
                                        <p:tgtEl>
                                          <p:spTgt spid="9"/>
                                        </p:tgtEl>
                                        <p:attrNameLst>
                                          <p:attrName>style.opacity</p:attrName>
                                        </p:attrNameLst>
                                      </p:cBhvr>
                                      <p:to>
                                        <p:strVal val="0.5"/>
                                      </p:to>
                                    </p:set>
                                    <p:animEffect filter="image" prLst="opacity: 0.5">
                                      <p:cBhvr rctx="IE">
                                        <p:cTn id="13" dur="indefinite"/>
                                        <p:tgtEl>
                                          <p:spTgt spid="9"/>
                                        </p:tgtEl>
                                      </p:cBhvr>
                                    </p:animEffect>
                                  </p:childTnLst>
                                </p:cTn>
                              </p:par>
                              <p:par>
                                <p:cTn id="14" presetID="9" presetClass="emph" presetSubtype="0" nodeType="withEffect">
                                  <p:stCondLst>
                                    <p:cond delay="0"/>
                                  </p:stCondLst>
                                  <p:childTnLst>
                                    <p:set>
                                      <p:cBhvr rctx="PPT">
                                        <p:cTn id="15" dur="indefinite"/>
                                        <p:tgtEl>
                                          <p:spTgt spid="28"/>
                                        </p:tgtEl>
                                        <p:attrNameLst>
                                          <p:attrName>style.opacity</p:attrName>
                                        </p:attrNameLst>
                                      </p:cBhvr>
                                      <p:to>
                                        <p:strVal val="0.5"/>
                                      </p:to>
                                    </p:set>
                                    <p:animEffect filter="image" prLst="opacity: 0.5">
                                      <p:cBhvr rctx="IE">
                                        <p:cTn id="16" dur="indefinite"/>
                                        <p:tgtEl>
                                          <p:spTgt spid="28"/>
                                        </p:tgtEl>
                                      </p:cBhvr>
                                    </p:animEffect>
                                  </p:childTnLst>
                                </p:cTn>
                              </p:par>
                              <p:par>
                                <p:cTn id="17" presetID="9" presetClass="emph" presetSubtype="0" nodeType="withEffect">
                                  <p:stCondLst>
                                    <p:cond delay="0"/>
                                  </p:stCondLst>
                                  <p:childTnLst>
                                    <p:set>
                                      <p:cBhvr rctx="PPT">
                                        <p:cTn id="18" dur="indefinite"/>
                                        <p:tgtEl>
                                          <p:spTgt spid="11"/>
                                        </p:tgtEl>
                                        <p:attrNameLst>
                                          <p:attrName>style.opacity</p:attrName>
                                        </p:attrNameLst>
                                      </p:cBhvr>
                                      <p:to>
                                        <p:strVal val="0.5"/>
                                      </p:to>
                                    </p:set>
                                    <p:animEffect filter="image" prLst="opacity: 0.5">
                                      <p:cBhvr rctx="IE">
                                        <p:cTn id="19" dur="indefinite"/>
                                        <p:tgtEl>
                                          <p:spTgt spid="11"/>
                                        </p:tgtEl>
                                      </p:cBhvr>
                                    </p:animEffect>
                                  </p:childTnLst>
                                </p:cTn>
                              </p:par>
                              <p:par>
                                <p:cTn id="20" presetID="9" presetClass="emph" presetSubtype="0" nodeType="withEffect">
                                  <p:stCondLst>
                                    <p:cond delay="0"/>
                                  </p:stCondLst>
                                  <p:childTnLst>
                                    <p:set>
                                      <p:cBhvr rctx="PPT">
                                        <p:cTn id="21" dur="indefinite"/>
                                        <p:tgtEl>
                                          <p:spTgt spid="42"/>
                                        </p:tgtEl>
                                        <p:attrNameLst>
                                          <p:attrName>style.opacity</p:attrName>
                                        </p:attrNameLst>
                                      </p:cBhvr>
                                      <p:to>
                                        <p:strVal val="0.5"/>
                                      </p:to>
                                    </p:set>
                                    <p:animEffect filter="image" prLst="opacity: 0.5">
                                      <p:cBhvr rctx="IE">
                                        <p:cTn id="22" dur="indefinite"/>
                                        <p:tgtEl>
                                          <p:spTgt spid="42"/>
                                        </p:tgtEl>
                                      </p:cBhvr>
                                    </p:animEffect>
                                  </p:childTnLst>
                                </p:cTn>
                              </p:par>
                              <p:par>
                                <p:cTn id="23" presetID="9" presetClass="emph" presetSubtype="0" nodeType="withEffect">
                                  <p:stCondLst>
                                    <p:cond delay="0"/>
                                  </p:stCondLst>
                                  <p:childTnLst>
                                    <p:set>
                                      <p:cBhvr rctx="PPT">
                                        <p:cTn id="24" dur="indefinite"/>
                                        <p:tgtEl>
                                          <p:spTgt spid="2"/>
                                        </p:tgtEl>
                                        <p:attrNameLst>
                                          <p:attrName>style.opacity</p:attrName>
                                        </p:attrNameLst>
                                      </p:cBhvr>
                                      <p:to>
                                        <p:strVal val="0.5"/>
                                      </p:to>
                                    </p:set>
                                    <p:animEffect filter="image" prLst="opacity: 0.5">
                                      <p:cBhvr rctx="IE">
                                        <p:cTn id="25"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Master">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807BF793AC46D24F80087E812C8FBCE1" ma:contentTypeVersion="0" ma:contentTypeDescription="Tạo tài liệu mới." ma:contentTypeScope="" ma:versionID="68a172e743c8bb88519211f025d72a61">
  <xsd:schema xmlns:xsd="http://www.w3.org/2001/XMLSchema" xmlns:xs="http://www.w3.org/2001/XMLSchema" xmlns:p="http://schemas.microsoft.com/office/2006/metadata/properties" targetNamespace="http://schemas.microsoft.com/office/2006/metadata/properties" ma:root="true" ma:fieldsID="c93a662ac52fd50c50b58069886d8eb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1F903B-7EBE-4CFE-A67C-63AEFDECE4C9}"/>
</file>

<file path=customXml/itemProps2.xml><?xml version="1.0" encoding="utf-8"?>
<ds:datastoreItem xmlns:ds="http://schemas.openxmlformats.org/officeDocument/2006/customXml" ds:itemID="{00305142-E621-48CE-AF90-4888C18604FF}"/>
</file>

<file path=customXml/itemProps3.xml><?xml version="1.0" encoding="utf-8"?>
<ds:datastoreItem xmlns:ds="http://schemas.openxmlformats.org/officeDocument/2006/customXml" ds:itemID="{35F59C38-E9A2-47AD-B1B4-54A1B9F60D67}"/>
</file>

<file path=docProps/app.xml><?xml version="1.0" encoding="utf-8"?>
<Properties xmlns="http://schemas.openxmlformats.org/officeDocument/2006/extended-properties" xmlns:vt="http://schemas.openxmlformats.org/officeDocument/2006/docPropsVTypes">
  <Template>包图主题2</Template>
  <TotalTime>10556</TotalTime>
  <Words>5483</Words>
  <Application>Microsoft Office PowerPoint</Application>
  <PresentationFormat>Widescreen</PresentationFormat>
  <Paragraphs>821</Paragraphs>
  <Slides>74</Slides>
  <Notes>45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7" baseType="lpstr">
      <vt:lpstr>等线</vt:lpstr>
      <vt:lpstr>微软雅黑</vt:lpstr>
      <vt:lpstr>Muli</vt:lpstr>
      <vt:lpstr>时尚中黑简体</vt:lpstr>
      <vt:lpstr>经典综艺体简</vt:lpstr>
      <vt:lpstr>Arial</vt:lpstr>
      <vt:lpstr>Calibri</vt:lpstr>
      <vt:lpstr>Cambria Math</vt:lpstr>
      <vt:lpstr>Symbol</vt:lpstr>
      <vt:lpstr>Times New Roman</vt:lpstr>
      <vt:lpstr>Wingdings</vt:lpstr>
      <vt:lpstr>Master</vt:lpstr>
      <vt:lpstr>Bitmap Image</vt:lpstr>
      <vt:lpstr>PowerPoint Presentation</vt:lpstr>
      <vt:lpstr>MỤC TIÊU</vt:lpstr>
      <vt:lpstr>GIỚI THIỆU HỌC PHẦN</vt:lpstr>
      <vt:lpstr>GIỚI THIỆU HỌC PHẦN</vt:lpstr>
      <vt:lpstr>PowerPoint Presentation</vt:lpstr>
      <vt:lpstr>PowerPoint Presentation</vt:lpstr>
      <vt:lpstr>BÀI 01 - MỤC TIÊU</vt:lpstr>
      <vt:lpstr>BÀI 01 - MỤC TIÊU</vt:lpstr>
      <vt:lpstr>TÍNH TOÁN TRÊN SỐ NGUYÊN LỚN TRONG TRƯỜNG FP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Giới thiệu về các trường hữu hạn</vt:lpstr>
      <vt:lpstr>PowerPoint Presentation</vt:lpstr>
      <vt:lpstr>TÍNH TOÁN TRÊN SỐ NGUYÊN LỚN TRONG TRƯỜNG FP</vt:lpstr>
      <vt:lpstr> Phép tính cộng và trừ</vt:lpstr>
      <vt:lpstr> Phép tính cộng và trừ</vt:lpstr>
      <vt:lpstr>Phép tính cộng và trừ</vt:lpstr>
      <vt:lpstr>Phép tính cộng và trừ</vt:lpstr>
      <vt:lpstr> Phép tính cộng và trừ</vt:lpstr>
      <vt:lpstr> Phép tính cộng và trừ</vt:lpstr>
      <vt:lpstr> Phép tính cộng và trừ</vt:lpstr>
      <vt:lpstr>Phép tính cộng và trừ</vt:lpstr>
      <vt:lpstr>Phép tính cộng và trừ</vt:lpstr>
      <vt:lpstr> Phép tính cộng và trừ</vt:lpstr>
      <vt:lpstr> Phép tính cộng và trừ</vt:lpstr>
      <vt:lpstr>Phép tính cộng và trừ</vt:lpstr>
      <vt:lpstr>Phép tính cộng và trừ</vt:lpstr>
      <vt:lpstr> Phép tính cộng và trừ</vt:lpstr>
      <vt:lpstr>Phép tính cộng và trừ</vt:lpstr>
      <vt:lpstr> Phép tính cộng và trừ</vt:lpstr>
      <vt:lpstr>Phép tính cộng và trừ</vt:lpstr>
      <vt:lpstr>Phép tính cộng và trừ</vt:lpstr>
      <vt:lpstr> Phép tính cộng và trừ</vt:lpstr>
      <vt:lpstr> Phép tính cộng và trừ</vt:lpstr>
      <vt:lpstr>TÍNH TOÁN TRÊN SỐ NGUYÊN LỚN TRONG TRƯỜNG FP</vt:lpstr>
      <vt:lpstr> Phép tính nhân</vt:lpstr>
      <vt:lpstr> Phép tính nhân</vt:lpstr>
      <vt:lpstr> Phép tính nhân</vt:lpstr>
      <vt:lpstr> Phép tính nhân</vt:lpstr>
      <vt:lpstr> Phép tính nhân</vt:lpstr>
      <vt:lpstr> Phép tính nhân</vt:lpstr>
      <vt:lpstr> Phép tính nhân</vt:lpstr>
      <vt:lpstr> Phép tính nhân</vt:lpstr>
      <vt:lpstr>TÍNH TOÁN TRÊN SỐ NGUYÊN LỚN TRONG TRƯỜNG FP</vt:lpstr>
      <vt:lpstr> Phép tính bình phương</vt:lpstr>
      <vt:lpstr>TÍNH TOÁN TRÊN SỐ NGUYÊN LỚN TRONG TRƯỜNG FP</vt:lpstr>
      <vt:lpstr> Phép lấy modulo</vt:lpstr>
      <vt:lpstr>BÀI 02 - MỤC TIÊU</vt:lpstr>
      <vt:lpstr>TÍNH TOÁN TRÊN SỐ NGUYÊN LỚN TRONG TRƯỜNG FP</vt:lpstr>
      <vt:lpstr>Phép lũy thừa</vt:lpstr>
      <vt:lpstr> Phép lũy thừa</vt:lpstr>
      <vt:lpstr>TÍNH TOÁN TRÊN SỐ NGUYÊN LỚN TRONG TRƯỜNG FP</vt:lpstr>
      <vt:lpstr> Phép tính nghịch đảo</vt:lpstr>
      <vt:lpstr> Phép tính nghịch đảo</vt:lpstr>
      <vt:lpstr>  Phép tính nghịch đảo</vt:lpstr>
      <vt:lpstr>  Phép tính nghịch đảo</vt:lpstr>
      <vt:lpstr>Giới thiệu về các trường hữu hạn</vt:lpstr>
      <vt:lpstr> Phép tính nghịch đảo</vt:lpstr>
      <vt:lpstr>Phép tính nghịch đảo</vt:lpstr>
      <vt:lpstr> Phép tính nghịch đảo</vt:lpstr>
      <vt:lpstr> Phép tính nghịch đảo</vt:lpstr>
      <vt:lpstr> Phép tính nghịch đảo</vt:lpstr>
      <vt:lpstr> Phép tính nghịch đảo</vt:lpstr>
      <vt:lpstr> Phép tính nghịch đảo</vt:lpstr>
      <vt:lpstr>TÍNH TOÁN TRÊN SỐ NGUYÊN LỚN TRONG TRƯỜNG FP</vt:lpstr>
      <vt:lpstr> Tính toán với modulo là số nguyên tố đặc biệt của NIST</vt:lpstr>
      <vt:lpstr> Tính toán với modulo là số nguyên tố đặc biệt của NIST</vt:lpstr>
      <vt:lpstr> Tính toán với modulo là số nguyên tố đặc biệt của NIST</vt:lpstr>
      <vt:lpstr> Tính toán với modulo là số nguyên tố đặc biệt của NIST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Microsoft account</cp:lastModifiedBy>
  <cp:revision>682</cp:revision>
  <dcterms:created xsi:type="dcterms:W3CDTF">2017-09-22T08:16:39Z</dcterms:created>
  <dcterms:modified xsi:type="dcterms:W3CDTF">2024-01-25T12:54:49Z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0x010100807BF793AC46D24F80087E812C8FBCE1</vt:lpwstr>
  </property>
</Properties>
</file>