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81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7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7"/>
  </p:notesMasterIdLst>
  <p:handoutMasterIdLst>
    <p:handoutMasterId r:id="rId88"/>
  </p:handoutMasterIdLst>
  <p:sldIdLst>
    <p:sldId id="285" r:id="rId2"/>
    <p:sldId id="643" r:id="rId3"/>
    <p:sldId id="645" r:id="rId4"/>
    <p:sldId id="646" r:id="rId5"/>
    <p:sldId id="647" r:id="rId6"/>
    <p:sldId id="778" r:id="rId7"/>
    <p:sldId id="648" r:id="rId8"/>
    <p:sldId id="649" r:id="rId9"/>
    <p:sldId id="650" r:id="rId10"/>
    <p:sldId id="651" r:id="rId11"/>
    <p:sldId id="652" r:id="rId12"/>
    <p:sldId id="653" r:id="rId13"/>
    <p:sldId id="654" r:id="rId14"/>
    <p:sldId id="655" r:id="rId15"/>
    <p:sldId id="656" r:id="rId16"/>
    <p:sldId id="657" r:id="rId17"/>
    <p:sldId id="658" r:id="rId18"/>
    <p:sldId id="659" r:id="rId19"/>
    <p:sldId id="775" r:id="rId20"/>
    <p:sldId id="662" r:id="rId21"/>
    <p:sldId id="718" r:id="rId22"/>
    <p:sldId id="663" r:id="rId23"/>
    <p:sldId id="664" r:id="rId24"/>
    <p:sldId id="665" r:id="rId25"/>
    <p:sldId id="720" r:id="rId26"/>
    <p:sldId id="666" r:id="rId27"/>
    <p:sldId id="667" r:id="rId28"/>
    <p:sldId id="668" r:id="rId29"/>
    <p:sldId id="669" r:id="rId30"/>
    <p:sldId id="670" r:id="rId31"/>
    <p:sldId id="671" r:id="rId32"/>
    <p:sldId id="672" r:id="rId33"/>
    <p:sldId id="673" r:id="rId34"/>
    <p:sldId id="674" r:id="rId35"/>
    <p:sldId id="712" r:id="rId36"/>
    <p:sldId id="713" r:id="rId37"/>
    <p:sldId id="675" r:id="rId38"/>
    <p:sldId id="676" r:id="rId39"/>
    <p:sldId id="677" r:id="rId40"/>
    <p:sldId id="678" r:id="rId41"/>
    <p:sldId id="776" r:id="rId42"/>
    <p:sldId id="679" r:id="rId43"/>
    <p:sldId id="680" r:id="rId44"/>
    <p:sldId id="681" r:id="rId45"/>
    <p:sldId id="682" r:id="rId46"/>
    <p:sldId id="683" r:id="rId47"/>
    <p:sldId id="684" r:id="rId48"/>
    <p:sldId id="685" r:id="rId49"/>
    <p:sldId id="686" r:id="rId50"/>
    <p:sldId id="687" r:id="rId51"/>
    <p:sldId id="688" r:id="rId52"/>
    <p:sldId id="689" r:id="rId53"/>
    <p:sldId id="690" r:id="rId54"/>
    <p:sldId id="714" r:id="rId55"/>
    <p:sldId id="715" r:id="rId56"/>
    <p:sldId id="722" r:id="rId57"/>
    <p:sldId id="721" r:id="rId58"/>
    <p:sldId id="723" r:id="rId59"/>
    <p:sldId id="724" r:id="rId60"/>
    <p:sldId id="691" r:id="rId61"/>
    <p:sldId id="692" r:id="rId62"/>
    <p:sldId id="693" r:id="rId63"/>
    <p:sldId id="694" r:id="rId64"/>
    <p:sldId id="695" r:id="rId65"/>
    <p:sldId id="696" r:id="rId66"/>
    <p:sldId id="697" r:id="rId67"/>
    <p:sldId id="698" r:id="rId68"/>
    <p:sldId id="699" r:id="rId69"/>
    <p:sldId id="700" r:id="rId70"/>
    <p:sldId id="701" r:id="rId71"/>
    <p:sldId id="702" r:id="rId72"/>
    <p:sldId id="703" r:id="rId73"/>
    <p:sldId id="725" r:id="rId74"/>
    <p:sldId id="726" r:id="rId75"/>
    <p:sldId id="727" r:id="rId76"/>
    <p:sldId id="728" r:id="rId77"/>
    <p:sldId id="729" r:id="rId78"/>
    <p:sldId id="777" r:id="rId79"/>
    <p:sldId id="706" r:id="rId80"/>
    <p:sldId id="779" r:id="rId81"/>
    <p:sldId id="707" r:id="rId82"/>
    <p:sldId id="708" r:id="rId83"/>
    <p:sldId id="709" r:id="rId84"/>
    <p:sldId id="710" r:id="rId85"/>
    <p:sldId id="711" r:id="rId86"/>
  </p:sldIdLst>
  <p:sldSz cx="12192000" cy="6858000"/>
  <p:notesSz cx="6858000" cy="9144000"/>
  <p:custDataLst>
    <p:tags r:id="rId8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0. GIỚI THIỆU" id="{1E6488F7-C9BD-4BD1-9651-8257B458F83D}">
          <p14:sldIdLst>
            <p14:sldId id="285"/>
          </p14:sldIdLst>
        </p14:section>
        <p14:section name="01. TÍNH TOÁN TRÊN TRƯỜNG SỐ LỚN Fq" id="{12B5E169-F887-422F-BBBD-513924204899}">
          <p14:sldIdLst/>
        </p14:section>
        <p14:section name="02. MỘT SỐ THUẬT TOÁN VỀ SỐ NGUYÊN TỐ" id="{E7F91D40-8884-403E-AFE8-386332C1104C}">
          <p14:sldIdLst>
            <p14:sldId id="643"/>
            <p14:sldId id="645"/>
            <p14:sldId id="646"/>
            <p14:sldId id="647"/>
            <p14:sldId id="778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775"/>
            <p14:sldId id="662"/>
            <p14:sldId id="718"/>
            <p14:sldId id="663"/>
            <p14:sldId id="664"/>
            <p14:sldId id="665"/>
            <p14:sldId id="720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712"/>
            <p14:sldId id="713"/>
            <p14:sldId id="675"/>
            <p14:sldId id="676"/>
            <p14:sldId id="677"/>
            <p14:sldId id="678"/>
            <p14:sldId id="776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714"/>
            <p14:sldId id="715"/>
            <p14:sldId id="722"/>
            <p14:sldId id="721"/>
            <p14:sldId id="723"/>
            <p14:sldId id="724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25"/>
            <p14:sldId id="726"/>
            <p14:sldId id="727"/>
            <p14:sldId id="728"/>
            <p14:sldId id="729"/>
            <p14:sldId id="777"/>
            <p14:sldId id="706"/>
            <p14:sldId id="779"/>
            <p14:sldId id="707"/>
            <p14:sldId id="708"/>
            <p14:sldId id="709"/>
            <p14:sldId id="710"/>
            <p14:sldId id="711"/>
          </p14:sldIdLst>
        </p14:section>
        <p14:section name="03. Đối sánh mẫu trên chuỗi" id="{5442E59A-D55D-4B01-A3A5-E7DF3352F51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hd" initials="t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6633"/>
    <a:srgbClr val="87A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77279" autoAdjust="0"/>
  </p:normalViewPr>
  <p:slideViewPr>
    <p:cSldViewPr snapToGrid="0" showGuides="1">
      <p:cViewPr varScale="1">
        <p:scale>
          <a:sx n="42" d="100"/>
          <a:sy n="42" d="100"/>
        </p:scale>
        <p:origin x="66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740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gs" Target="tags/tag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commentAuthors" Target="commentAuthors.xml"/><Relationship Id="rId95" Type="http://schemas.openxmlformats.org/officeDocument/2006/relationships/customXml" Target="../customXml/item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presProps" Target="presProps.xml"/><Relationship Id="rId9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customXml" Target="../customXml/item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A3EC5A-54FA-4693-AAE4-204E7AE7C034}" type="doc">
      <dgm:prSet loTypeId="urn:microsoft.com/office/officeart/2005/8/layout/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7605A4-75A0-44CD-B96B-0452184ECC7C}">
      <dgm:prSet phldrT="[Text]"/>
      <dgm:spPr>
        <a:solidFill>
          <a:srgbClr val="C73E3B"/>
        </a:solidFill>
      </dgm:spPr>
      <dgm:t>
        <a:bodyPr/>
        <a:lstStyle/>
        <a:p>
          <a:r>
            <a:rPr lang="en-US"/>
            <a:t> </a:t>
          </a:r>
        </a:p>
      </dgm:t>
    </dgm:pt>
    <dgm:pt modelId="{18D8AD95-D694-4FFB-8CED-37E5743B25F7}" type="parTrans" cxnId="{2F157E92-BE90-4E37-B666-A066B2CEA7B3}">
      <dgm:prSet/>
      <dgm:spPr/>
      <dgm:t>
        <a:bodyPr/>
        <a:lstStyle/>
        <a:p>
          <a:endParaRPr lang="en-US"/>
        </a:p>
      </dgm:t>
    </dgm:pt>
    <dgm:pt modelId="{25109616-D1BF-4ED1-93D4-2A9DBE14A3CC}" type="sibTrans" cxnId="{2F157E92-BE90-4E37-B666-A066B2CEA7B3}">
      <dgm:prSet/>
      <dgm:spPr>
        <a:solidFill>
          <a:srgbClr val="C73E3B"/>
        </a:solidFill>
      </dgm:spPr>
      <dgm:t>
        <a:bodyPr/>
        <a:lstStyle/>
        <a:p>
          <a:endParaRPr lang="en-US"/>
        </a:p>
      </dgm:t>
    </dgm:pt>
    <dgm:pt modelId="{EE094D06-32AF-4949-BE26-A29D811D8036}">
      <dgm:prSet phldrT="[Text]"/>
      <dgm:spPr>
        <a:solidFill>
          <a:srgbClr val="8FB544"/>
        </a:solidFill>
      </dgm:spPr>
      <dgm:t>
        <a:bodyPr/>
        <a:lstStyle/>
        <a:p>
          <a:r>
            <a:rPr lang="en-US"/>
            <a:t> </a:t>
          </a:r>
        </a:p>
      </dgm:t>
    </dgm:pt>
    <dgm:pt modelId="{281B8CC3-AE44-41AF-9506-703AEB60EDCF}" type="parTrans" cxnId="{6F196006-43C5-4FC5-8A9B-5CF6E2CAB3B0}">
      <dgm:prSet/>
      <dgm:spPr/>
      <dgm:t>
        <a:bodyPr/>
        <a:lstStyle/>
        <a:p>
          <a:endParaRPr lang="en-US"/>
        </a:p>
      </dgm:t>
    </dgm:pt>
    <dgm:pt modelId="{735CF208-5582-48BC-975E-834B85840FC6}" type="sibTrans" cxnId="{6F196006-43C5-4FC5-8A9B-5CF6E2CAB3B0}">
      <dgm:prSet/>
      <dgm:spPr>
        <a:solidFill>
          <a:srgbClr val="8FB544"/>
        </a:solidFill>
      </dgm:spPr>
      <dgm:t>
        <a:bodyPr/>
        <a:lstStyle/>
        <a:p>
          <a:endParaRPr lang="en-US"/>
        </a:p>
      </dgm:t>
    </dgm:pt>
    <dgm:pt modelId="{3E607BC9-746A-4BBB-913A-69B069DCA518}">
      <dgm:prSet phldrT="[Text]"/>
      <dgm:spPr>
        <a:solidFill>
          <a:srgbClr val="7957A2"/>
        </a:solidFill>
      </dgm:spPr>
      <dgm:t>
        <a:bodyPr/>
        <a:lstStyle/>
        <a:p>
          <a:r>
            <a:rPr lang="en-US"/>
            <a:t> </a:t>
          </a:r>
        </a:p>
      </dgm:t>
    </dgm:pt>
    <dgm:pt modelId="{254C0EA2-1555-4958-9592-2CD528DAC8BE}" type="parTrans" cxnId="{283044FF-D40A-4C92-B8B6-E9DF84F1FE49}">
      <dgm:prSet/>
      <dgm:spPr/>
      <dgm:t>
        <a:bodyPr/>
        <a:lstStyle/>
        <a:p>
          <a:endParaRPr lang="en-US"/>
        </a:p>
      </dgm:t>
    </dgm:pt>
    <dgm:pt modelId="{E16B37AC-4572-41EE-8D7A-ECE39021F18E}" type="sibTrans" cxnId="{283044FF-D40A-4C92-B8B6-E9DF84F1FE49}">
      <dgm:prSet/>
      <dgm:spPr>
        <a:solidFill>
          <a:srgbClr val="7957A2"/>
        </a:solidFill>
      </dgm:spPr>
      <dgm:t>
        <a:bodyPr/>
        <a:lstStyle/>
        <a:p>
          <a:endParaRPr lang="en-US"/>
        </a:p>
      </dgm:t>
    </dgm:pt>
    <dgm:pt modelId="{82972C3C-B3E8-4F9B-9B11-F1E87C66F0C7}">
      <dgm:prSet phldrT="[Text]"/>
      <dgm:spPr>
        <a:solidFill>
          <a:srgbClr val="38AECC"/>
        </a:solidFill>
      </dgm:spPr>
      <dgm:t>
        <a:bodyPr/>
        <a:lstStyle/>
        <a:p>
          <a:r>
            <a:rPr lang="en-US"/>
            <a:t> </a:t>
          </a:r>
        </a:p>
      </dgm:t>
    </dgm:pt>
    <dgm:pt modelId="{9DCA8090-EAB2-41DC-9377-2A02EB048BB0}" type="parTrans" cxnId="{13BEA1E5-0040-4D7A-84B1-282F11830BEF}">
      <dgm:prSet/>
      <dgm:spPr/>
      <dgm:t>
        <a:bodyPr/>
        <a:lstStyle/>
        <a:p>
          <a:endParaRPr lang="en-US"/>
        </a:p>
      </dgm:t>
    </dgm:pt>
    <dgm:pt modelId="{619FF584-8AD1-4F9C-BF73-FCD71873DACC}" type="sibTrans" cxnId="{13BEA1E5-0040-4D7A-84B1-282F11830BEF}">
      <dgm:prSet/>
      <dgm:spPr>
        <a:solidFill>
          <a:srgbClr val="38AECC"/>
        </a:solidFill>
      </dgm:spPr>
      <dgm:t>
        <a:bodyPr/>
        <a:lstStyle/>
        <a:p>
          <a:endParaRPr lang="en-US"/>
        </a:p>
      </dgm:t>
    </dgm:pt>
    <dgm:pt modelId="{9470B7D1-F684-4CCE-9CA8-F736B4E2623C}">
      <dgm:prSet phldrT="[Text]"/>
      <dgm:spPr>
        <a:solidFill>
          <a:srgbClr val="ED8428"/>
        </a:solidFill>
      </dgm:spPr>
      <dgm:t>
        <a:bodyPr/>
        <a:lstStyle/>
        <a:p>
          <a:r>
            <a:rPr lang="en-US"/>
            <a:t> </a:t>
          </a:r>
        </a:p>
      </dgm:t>
    </dgm:pt>
    <dgm:pt modelId="{65407C1C-BFDD-450C-9A8C-8181E96680CC}" type="parTrans" cxnId="{01C5DCB7-A9CD-478C-A63D-E98B6CBF1E52}">
      <dgm:prSet/>
      <dgm:spPr/>
      <dgm:t>
        <a:bodyPr/>
        <a:lstStyle/>
        <a:p>
          <a:endParaRPr lang="en-US"/>
        </a:p>
      </dgm:t>
    </dgm:pt>
    <dgm:pt modelId="{25BA7885-A84A-4E39-9142-A635D71E5442}" type="sibTrans" cxnId="{01C5DCB7-A9CD-478C-A63D-E98B6CBF1E52}">
      <dgm:prSet/>
      <dgm:spPr/>
      <dgm:t>
        <a:bodyPr/>
        <a:lstStyle/>
        <a:p>
          <a:endParaRPr lang="en-US"/>
        </a:p>
      </dgm:t>
    </dgm:pt>
    <dgm:pt modelId="{23036157-2D1F-4AA6-85E3-476BC9515339}" type="pres">
      <dgm:prSet presAssocID="{B1A3EC5A-54FA-4693-AAE4-204E7AE7C03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5D9CD2-9C8A-4AFD-8C89-3E39FE2BA1BA}" type="pres">
      <dgm:prSet presAssocID="{407605A4-75A0-44CD-B96B-0452184ECC7C}" presName="node" presStyleLbl="node1" presStyleIdx="0" presStyleCnt="5" custLinFactNeighborY="-47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B167E8-545A-4D2B-A331-69A19BD7180F}" type="pres">
      <dgm:prSet presAssocID="{25109616-D1BF-4ED1-93D4-2A9DBE14A3CC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21C293B-4670-4010-9A04-6EF38C1460E6}" type="pres">
      <dgm:prSet presAssocID="{25109616-D1BF-4ED1-93D4-2A9DBE14A3CC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22B785D-47EC-434C-BA80-59165FA9B2E3}" type="pres">
      <dgm:prSet presAssocID="{EE094D06-32AF-4949-BE26-A29D811D8036}" presName="node" presStyleLbl="node1" presStyleIdx="1" presStyleCnt="5" custLinFactNeighborX="-4383" custLinFactNeighborY="-10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CB5807-90F2-40C3-AEF4-1BD0D9BD2354}" type="pres">
      <dgm:prSet presAssocID="{735CF208-5582-48BC-975E-834B85840FC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B5FDE12-5597-4EAE-9564-545DD3B4D387}" type="pres">
      <dgm:prSet presAssocID="{735CF208-5582-48BC-975E-834B85840FC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918B42DF-99D1-432B-91C3-0A934BF28000}" type="pres">
      <dgm:prSet presAssocID="{3E607BC9-746A-4BBB-913A-69B069DCA518}" presName="node" presStyleLbl="node1" presStyleIdx="2" presStyleCnt="5" custLinFactNeighborY="464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BD716-C08A-4B01-A10B-EA75BE8E0E32}" type="pres">
      <dgm:prSet presAssocID="{E16B37AC-4572-41EE-8D7A-ECE39021F18E}" presName="sibTrans" presStyleLbl="sibTrans2D1" presStyleIdx="2" presStyleCnt="4" custLinFactNeighborX="67734" custLinFactNeighborY="11953"/>
      <dgm:spPr/>
      <dgm:t>
        <a:bodyPr/>
        <a:lstStyle/>
        <a:p>
          <a:endParaRPr lang="en-US"/>
        </a:p>
      </dgm:t>
    </dgm:pt>
    <dgm:pt modelId="{A642F65F-7269-4988-94B7-AF934E74CF3E}" type="pres">
      <dgm:prSet presAssocID="{E16B37AC-4572-41EE-8D7A-ECE39021F18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E33712A-0893-4F23-BD92-9B247DC63D1A}" type="pres">
      <dgm:prSet presAssocID="{82972C3C-B3E8-4F9B-9B11-F1E87C66F0C7}" presName="node" presStyleLbl="node1" presStyleIdx="3" presStyleCnt="5" custScaleX="249208" custScaleY="88762" custLinFactNeighborX="335" custLinFactNeighborY="479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4BCCC-2172-4947-9695-CF65B6E876BC}" type="pres">
      <dgm:prSet presAssocID="{619FF584-8AD1-4F9C-BF73-FCD71873DACC}" presName="sibTrans" presStyleLbl="sibTrans2D1" presStyleIdx="3" presStyleCnt="4" custAng="20571074" custLinFactNeighborY="-84503"/>
      <dgm:spPr/>
      <dgm:t>
        <a:bodyPr/>
        <a:lstStyle/>
        <a:p>
          <a:endParaRPr lang="en-US"/>
        </a:p>
      </dgm:t>
    </dgm:pt>
    <dgm:pt modelId="{B7011BE6-63C8-483E-95E8-686BEF020023}" type="pres">
      <dgm:prSet presAssocID="{619FF584-8AD1-4F9C-BF73-FCD71873DACC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88538F6-969B-4F5B-B8DA-7DA0661E63A2}" type="pres">
      <dgm:prSet presAssocID="{9470B7D1-F684-4CCE-9CA8-F736B4E2623C}" presName="node" presStyleLbl="node1" presStyleIdx="4" presStyleCnt="5" custScaleX="82470" custScaleY="78275" custLinFactNeighborX="-31353" custLinFactNeighborY="842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E12439-E49C-4A02-8D53-A275653621DA}" type="presOf" srcId="{3E607BC9-746A-4BBB-913A-69B069DCA518}" destId="{918B42DF-99D1-432B-91C3-0A934BF28000}" srcOrd="0" destOrd="0" presId="urn:microsoft.com/office/officeart/2005/8/layout/process5"/>
    <dgm:cxn modelId="{7C25B90E-0B48-47B5-B774-6E10A5802585}" type="presOf" srcId="{9470B7D1-F684-4CCE-9CA8-F736B4E2623C}" destId="{988538F6-969B-4F5B-B8DA-7DA0661E63A2}" srcOrd="0" destOrd="0" presId="urn:microsoft.com/office/officeart/2005/8/layout/process5"/>
    <dgm:cxn modelId="{01C5DCB7-A9CD-478C-A63D-E98B6CBF1E52}" srcId="{B1A3EC5A-54FA-4693-AAE4-204E7AE7C034}" destId="{9470B7D1-F684-4CCE-9CA8-F736B4E2623C}" srcOrd="4" destOrd="0" parTransId="{65407C1C-BFDD-450C-9A8C-8181E96680CC}" sibTransId="{25BA7885-A84A-4E39-9142-A635D71E5442}"/>
    <dgm:cxn modelId="{B50B1955-282F-4F52-A34D-BFC7BB06D590}" type="presOf" srcId="{735CF208-5582-48BC-975E-834B85840FC6}" destId="{FB5FDE12-5597-4EAE-9564-545DD3B4D387}" srcOrd="1" destOrd="0" presId="urn:microsoft.com/office/officeart/2005/8/layout/process5"/>
    <dgm:cxn modelId="{BC9D8753-73EC-4A1B-BA12-409AFB08AFAF}" type="presOf" srcId="{E16B37AC-4572-41EE-8D7A-ECE39021F18E}" destId="{5F4BD716-C08A-4B01-A10B-EA75BE8E0E32}" srcOrd="0" destOrd="0" presId="urn:microsoft.com/office/officeart/2005/8/layout/process5"/>
    <dgm:cxn modelId="{385BAC0A-0922-4B8A-A568-30320B518513}" type="presOf" srcId="{EE094D06-32AF-4949-BE26-A29D811D8036}" destId="{A22B785D-47EC-434C-BA80-59165FA9B2E3}" srcOrd="0" destOrd="0" presId="urn:microsoft.com/office/officeart/2005/8/layout/process5"/>
    <dgm:cxn modelId="{E4EA93FA-37B6-4568-A6F4-2407C1988EC7}" type="presOf" srcId="{25109616-D1BF-4ED1-93D4-2A9DBE14A3CC}" destId="{D21C293B-4670-4010-9A04-6EF38C1460E6}" srcOrd="1" destOrd="0" presId="urn:microsoft.com/office/officeart/2005/8/layout/process5"/>
    <dgm:cxn modelId="{6F196006-43C5-4FC5-8A9B-5CF6E2CAB3B0}" srcId="{B1A3EC5A-54FA-4693-AAE4-204E7AE7C034}" destId="{EE094D06-32AF-4949-BE26-A29D811D8036}" srcOrd="1" destOrd="0" parTransId="{281B8CC3-AE44-41AF-9506-703AEB60EDCF}" sibTransId="{735CF208-5582-48BC-975E-834B85840FC6}"/>
    <dgm:cxn modelId="{B6D345A6-F67B-49E2-B3FA-6ACA4235C431}" type="presOf" srcId="{407605A4-75A0-44CD-B96B-0452184ECC7C}" destId="{C55D9CD2-9C8A-4AFD-8C89-3E39FE2BA1BA}" srcOrd="0" destOrd="0" presId="urn:microsoft.com/office/officeart/2005/8/layout/process5"/>
    <dgm:cxn modelId="{8E6BC9E4-932B-433C-8784-942FF8FFC79B}" type="presOf" srcId="{B1A3EC5A-54FA-4693-AAE4-204E7AE7C034}" destId="{23036157-2D1F-4AA6-85E3-476BC9515339}" srcOrd="0" destOrd="0" presId="urn:microsoft.com/office/officeart/2005/8/layout/process5"/>
    <dgm:cxn modelId="{120E8651-4D89-47E4-8C6A-263B7CB643DF}" type="presOf" srcId="{735CF208-5582-48BC-975E-834B85840FC6}" destId="{35CB5807-90F2-40C3-AEF4-1BD0D9BD2354}" srcOrd="0" destOrd="0" presId="urn:microsoft.com/office/officeart/2005/8/layout/process5"/>
    <dgm:cxn modelId="{2F157E92-BE90-4E37-B666-A066B2CEA7B3}" srcId="{B1A3EC5A-54FA-4693-AAE4-204E7AE7C034}" destId="{407605A4-75A0-44CD-B96B-0452184ECC7C}" srcOrd="0" destOrd="0" parTransId="{18D8AD95-D694-4FFB-8CED-37E5743B25F7}" sibTransId="{25109616-D1BF-4ED1-93D4-2A9DBE14A3CC}"/>
    <dgm:cxn modelId="{283044FF-D40A-4C92-B8B6-E9DF84F1FE49}" srcId="{B1A3EC5A-54FA-4693-AAE4-204E7AE7C034}" destId="{3E607BC9-746A-4BBB-913A-69B069DCA518}" srcOrd="2" destOrd="0" parTransId="{254C0EA2-1555-4958-9592-2CD528DAC8BE}" sibTransId="{E16B37AC-4572-41EE-8D7A-ECE39021F18E}"/>
    <dgm:cxn modelId="{592DAD34-B485-435D-AF87-125DB6DA1072}" type="presOf" srcId="{82972C3C-B3E8-4F9B-9B11-F1E87C66F0C7}" destId="{EE33712A-0893-4F23-BD92-9B247DC63D1A}" srcOrd="0" destOrd="0" presId="urn:microsoft.com/office/officeart/2005/8/layout/process5"/>
    <dgm:cxn modelId="{91E69F78-E39C-4B57-9BF2-4441B4BD9094}" type="presOf" srcId="{25109616-D1BF-4ED1-93D4-2A9DBE14A3CC}" destId="{03B167E8-545A-4D2B-A331-69A19BD7180F}" srcOrd="0" destOrd="0" presId="urn:microsoft.com/office/officeart/2005/8/layout/process5"/>
    <dgm:cxn modelId="{4D7F706D-55C8-4B0F-8CEA-BB73BF13156C}" type="presOf" srcId="{619FF584-8AD1-4F9C-BF73-FCD71873DACC}" destId="{B7011BE6-63C8-483E-95E8-686BEF020023}" srcOrd="1" destOrd="0" presId="urn:microsoft.com/office/officeart/2005/8/layout/process5"/>
    <dgm:cxn modelId="{7BC42C99-1AFD-4E40-A118-80A5E8400534}" type="presOf" srcId="{619FF584-8AD1-4F9C-BF73-FCD71873DACC}" destId="{2854BCCC-2172-4947-9695-CF65B6E876BC}" srcOrd="0" destOrd="0" presId="urn:microsoft.com/office/officeart/2005/8/layout/process5"/>
    <dgm:cxn modelId="{3CEFC47F-AC79-4BE6-8932-26F4396F8EAD}" type="presOf" srcId="{E16B37AC-4572-41EE-8D7A-ECE39021F18E}" destId="{A642F65F-7269-4988-94B7-AF934E74CF3E}" srcOrd="1" destOrd="0" presId="urn:microsoft.com/office/officeart/2005/8/layout/process5"/>
    <dgm:cxn modelId="{13BEA1E5-0040-4D7A-84B1-282F11830BEF}" srcId="{B1A3EC5A-54FA-4693-AAE4-204E7AE7C034}" destId="{82972C3C-B3E8-4F9B-9B11-F1E87C66F0C7}" srcOrd="3" destOrd="0" parTransId="{9DCA8090-EAB2-41DC-9377-2A02EB048BB0}" sibTransId="{619FF584-8AD1-4F9C-BF73-FCD71873DACC}"/>
    <dgm:cxn modelId="{580CB06D-0DF3-444B-8ACB-1F2C3945E9E2}" type="presParOf" srcId="{23036157-2D1F-4AA6-85E3-476BC9515339}" destId="{C55D9CD2-9C8A-4AFD-8C89-3E39FE2BA1BA}" srcOrd="0" destOrd="0" presId="urn:microsoft.com/office/officeart/2005/8/layout/process5"/>
    <dgm:cxn modelId="{FEA79B24-F5F7-4B14-842C-0B7892C071AB}" type="presParOf" srcId="{23036157-2D1F-4AA6-85E3-476BC9515339}" destId="{03B167E8-545A-4D2B-A331-69A19BD7180F}" srcOrd="1" destOrd="0" presId="urn:microsoft.com/office/officeart/2005/8/layout/process5"/>
    <dgm:cxn modelId="{9D9D707C-768A-4CA7-A3F9-272A3EE567B9}" type="presParOf" srcId="{03B167E8-545A-4D2B-A331-69A19BD7180F}" destId="{D21C293B-4670-4010-9A04-6EF38C1460E6}" srcOrd="0" destOrd="0" presId="urn:microsoft.com/office/officeart/2005/8/layout/process5"/>
    <dgm:cxn modelId="{AFA377BD-8704-44A8-8518-E61DE45E03A5}" type="presParOf" srcId="{23036157-2D1F-4AA6-85E3-476BC9515339}" destId="{A22B785D-47EC-434C-BA80-59165FA9B2E3}" srcOrd="2" destOrd="0" presId="urn:microsoft.com/office/officeart/2005/8/layout/process5"/>
    <dgm:cxn modelId="{19C37D38-93A7-480E-BDA6-2550A350CB82}" type="presParOf" srcId="{23036157-2D1F-4AA6-85E3-476BC9515339}" destId="{35CB5807-90F2-40C3-AEF4-1BD0D9BD2354}" srcOrd="3" destOrd="0" presId="urn:microsoft.com/office/officeart/2005/8/layout/process5"/>
    <dgm:cxn modelId="{E81A7BDF-F7FC-44BA-A72A-A2240CCA651C}" type="presParOf" srcId="{35CB5807-90F2-40C3-AEF4-1BD0D9BD2354}" destId="{FB5FDE12-5597-4EAE-9564-545DD3B4D387}" srcOrd="0" destOrd="0" presId="urn:microsoft.com/office/officeart/2005/8/layout/process5"/>
    <dgm:cxn modelId="{15E247BD-5712-4D3D-8968-E97513837163}" type="presParOf" srcId="{23036157-2D1F-4AA6-85E3-476BC9515339}" destId="{918B42DF-99D1-432B-91C3-0A934BF28000}" srcOrd="4" destOrd="0" presId="urn:microsoft.com/office/officeart/2005/8/layout/process5"/>
    <dgm:cxn modelId="{B8232BBA-71D7-42B0-BE74-FBA90337E853}" type="presParOf" srcId="{23036157-2D1F-4AA6-85E3-476BC9515339}" destId="{5F4BD716-C08A-4B01-A10B-EA75BE8E0E32}" srcOrd="5" destOrd="0" presId="urn:microsoft.com/office/officeart/2005/8/layout/process5"/>
    <dgm:cxn modelId="{A6F436BC-9CD1-40EB-AAB7-3DA526AC70BE}" type="presParOf" srcId="{5F4BD716-C08A-4B01-A10B-EA75BE8E0E32}" destId="{A642F65F-7269-4988-94B7-AF934E74CF3E}" srcOrd="0" destOrd="0" presId="urn:microsoft.com/office/officeart/2005/8/layout/process5"/>
    <dgm:cxn modelId="{0EE25C9B-3E72-4B91-95C9-86DCF13D0339}" type="presParOf" srcId="{23036157-2D1F-4AA6-85E3-476BC9515339}" destId="{EE33712A-0893-4F23-BD92-9B247DC63D1A}" srcOrd="6" destOrd="0" presId="urn:microsoft.com/office/officeart/2005/8/layout/process5"/>
    <dgm:cxn modelId="{994D129E-D434-47A5-9ABA-AC41E6D72E76}" type="presParOf" srcId="{23036157-2D1F-4AA6-85E3-476BC9515339}" destId="{2854BCCC-2172-4947-9695-CF65B6E876BC}" srcOrd="7" destOrd="0" presId="urn:microsoft.com/office/officeart/2005/8/layout/process5"/>
    <dgm:cxn modelId="{6452CCA9-08C1-45EB-A3F5-2E056C85E9F6}" type="presParOf" srcId="{2854BCCC-2172-4947-9695-CF65B6E876BC}" destId="{B7011BE6-63C8-483E-95E8-686BEF020023}" srcOrd="0" destOrd="0" presId="urn:microsoft.com/office/officeart/2005/8/layout/process5"/>
    <dgm:cxn modelId="{31BA4C4C-634F-4ABB-81C9-5BB3B1CC766D}" type="presParOf" srcId="{23036157-2D1F-4AA6-85E3-476BC9515339}" destId="{988538F6-969B-4F5B-B8DA-7DA0661E63A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D9CD2-9C8A-4AFD-8C89-3E39FE2BA1BA}">
      <dsp:nvSpPr>
        <dsp:cNvPr id="0" name=""/>
        <dsp:cNvSpPr/>
      </dsp:nvSpPr>
      <dsp:spPr>
        <a:xfrm>
          <a:off x="8244" y="385896"/>
          <a:ext cx="2464044" cy="1478426"/>
        </a:xfrm>
        <a:prstGeom prst="roundRect">
          <a:avLst>
            <a:gd name="adj" fmla="val 10000"/>
          </a:avLst>
        </a:prstGeom>
        <a:solidFill>
          <a:srgbClr val="C73E3B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/>
            <a:t> </a:t>
          </a:r>
        </a:p>
      </dsp:txBody>
      <dsp:txXfrm>
        <a:off x="51546" y="429198"/>
        <a:ext cx="2377440" cy="1391822"/>
      </dsp:txXfrm>
    </dsp:sp>
    <dsp:sp modelId="{03B167E8-545A-4D2B-A331-69A19BD7180F}">
      <dsp:nvSpPr>
        <dsp:cNvPr id="0" name=""/>
        <dsp:cNvSpPr/>
      </dsp:nvSpPr>
      <dsp:spPr>
        <a:xfrm rot="553399">
          <a:off x="2662318" y="1088744"/>
          <a:ext cx="471230" cy="611082"/>
        </a:xfrm>
        <a:prstGeom prst="rightArrow">
          <a:avLst>
            <a:gd name="adj1" fmla="val 60000"/>
            <a:gd name="adj2" fmla="val 50000"/>
          </a:avLst>
        </a:prstGeom>
        <a:solidFill>
          <a:srgbClr val="C73E3B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2663232" y="1199630"/>
        <a:ext cx="329861" cy="366650"/>
      </dsp:txXfrm>
    </dsp:sp>
    <dsp:sp modelId="{A22B785D-47EC-434C-BA80-59165FA9B2E3}">
      <dsp:nvSpPr>
        <dsp:cNvPr id="0" name=""/>
        <dsp:cNvSpPr/>
      </dsp:nvSpPr>
      <dsp:spPr>
        <a:xfrm>
          <a:off x="3349906" y="928523"/>
          <a:ext cx="2464044" cy="1478426"/>
        </a:xfrm>
        <a:prstGeom prst="roundRect">
          <a:avLst>
            <a:gd name="adj" fmla="val 10000"/>
          </a:avLst>
        </a:prstGeom>
        <a:solidFill>
          <a:srgbClr val="8FB544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/>
            <a:t> </a:t>
          </a:r>
        </a:p>
      </dsp:txBody>
      <dsp:txXfrm>
        <a:off x="3393208" y="971825"/>
        <a:ext cx="2377440" cy="1391822"/>
      </dsp:txXfrm>
    </dsp:sp>
    <dsp:sp modelId="{35CB5807-90F2-40C3-AEF4-1BD0D9BD2354}">
      <dsp:nvSpPr>
        <dsp:cNvPr id="0" name=""/>
        <dsp:cNvSpPr/>
      </dsp:nvSpPr>
      <dsp:spPr>
        <a:xfrm rot="803647">
          <a:off x="6046443" y="1781873"/>
          <a:ext cx="595823" cy="611082"/>
        </a:xfrm>
        <a:prstGeom prst="rightArrow">
          <a:avLst>
            <a:gd name="adj1" fmla="val 60000"/>
            <a:gd name="adj2" fmla="val 50000"/>
          </a:avLst>
        </a:prstGeom>
        <a:solidFill>
          <a:srgbClr val="8FB544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6048874" y="1883386"/>
        <a:ext cx="417076" cy="366650"/>
      </dsp:txXfrm>
    </dsp:sp>
    <dsp:sp modelId="{918B42DF-99D1-432B-91C3-0A934BF28000}">
      <dsp:nvSpPr>
        <dsp:cNvPr id="0" name=""/>
        <dsp:cNvSpPr/>
      </dsp:nvSpPr>
      <dsp:spPr>
        <a:xfrm>
          <a:off x="6907567" y="1775691"/>
          <a:ext cx="2464044" cy="1478426"/>
        </a:xfrm>
        <a:prstGeom prst="roundRect">
          <a:avLst>
            <a:gd name="adj" fmla="val 10000"/>
          </a:avLst>
        </a:prstGeom>
        <a:solidFill>
          <a:srgbClr val="7957A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/>
            <a:t> </a:t>
          </a:r>
        </a:p>
      </dsp:txBody>
      <dsp:txXfrm>
        <a:off x="6950869" y="1818993"/>
        <a:ext cx="2377440" cy="1391822"/>
      </dsp:txXfrm>
    </dsp:sp>
    <dsp:sp modelId="{5F4BD716-C08A-4B01-A10B-EA75BE8E0E32}">
      <dsp:nvSpPr>
        <dsp:cNvPr id="0" name=""/>
        <dsp:cNvSpPr/>
      </dsp:nvSpPr>
      <dsp:spPr>
        <a:xfrm rot="7637418">
          <a:off x="7323511" y="3510378"/>
          <a:ext cx="671346" cy="611082"/>
        </a:xfrm>
        <a:prstGeom prst="rightArrow">
          <a:avLst>
            <a:gd name="adj1" fmla="val 60000"/>
            <a:gd name="adj2" fmla="val 50000"/>
          </a:avLst>
        </a:prstGeom>
        <a:solidFill>
          <a:srgbClr val="7957A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/>
        </a:p>
      </dsp:txBody>
      <dsp:txXfrm rot="-5400000">
        <a:off x="7531393" y="3498985"/>
        <a:ext cx="366650" cy="488021"/>
      </dsp:txXfrm>
    </dsp:sp>
    <dsp:sp modelId="{EE33712A-0893-4F23-BD92-9B247DC63D1A}">
      <dsp:nvSpPr>
        <dsp:cNvPr id="0" name=""/>
        <dsp:cNvSpPr/>
      </dsp:nvSpPr>
      <dsp:spPr>
        <a:xfrm>
          <a:off x="3239260" y="4261868"/>
          <a:ext cx="6140595" cy="1312280"/>
        </a:xfrm>
        <a:prstGeom prst="roundRect">
          <a:avLst>
            <a:gd name="adj" fmla="val 10000"/>
          </a:avLst>
        </a:prstGeom>
        <a:solidFill>
          <a:srgbClr val="38AECC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/>
            <a:t> </a:t>
          </a:r>
        </a:p>
      </dsp:txBody>
      <dsp:txXfrm>
        <a:off x="3277695" y="4300303"/>
        <a:ext cx="6063725" cy="1235410"/>
      </dsp:txXfrm>
    </dsp:sp>
    <dsp:sp modelId="{2854BCCC-2172-4947-9695-CF65B6E876BC}">
      <dsp:nvSpPr>
        <dsp:cNvPr id="0" name=""/>
        <dsp:cNvSpPr/>
      </dsp:nvSpPr>
      <dsp:spPr>
        <a:xfrm rot="9474466">
          <a:off x="2332693" y="4412287"/>
          <a:ext cx="642185" cy="611082"/>
        </a:xfrm>
        <a:prstGeom prst="rightArrow">
          <a:avLst>
            <a:gd name="adj1" fmla="val 60000"/>
            <a:gd name="adj2" fmla="val 50000"/>
          </a:avLst>
        </a:prstGeom>
        <a:solidFill>
          <a:srgbClr val="38AECC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 rot="10800000">
        <a:off x="2509288" y="4500029"/>
        <a:ext cx="458860" cy="366650"/>
      </dsp:txXfrm>
    </dsp:sp>
    <dsp:sp modelId="{988538F6-969B-4F5B-B8DA-7DA0661E63A2}">
      <dsp:nvSpPr>
        <dsp:cNvPr id="0" name=""/>
        <dsp:cNvSpPr/>
      </dsp:nvSpPr>
      <dsp:spPr>
        <a:xfrm>
          <a:off x="0" y="4797248"/>
          <a:ext cx="2032097" cy="1157238"/>
        </a:xfrm>
        <a:prstGeom prst="roundRect">
          <a:avLst>
            <a:gd name="adj" fmla="val 10000"/>
          </a:avLst>
        </a:prstGeom>
        <a:solidFill>
          <a:srgbClr val="ED842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/>
            <a:t> </a:t>
          </a:r>
        </a:p>
      </dsp:txBody>
      <dsp:txXfrm>
        <a:off x="33894" y="4831142"/>
        <a:ext cx="1964309" cy="1089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0906C-12EE-4F34-BED7-C99FC51E4257}" type="datetime1">
              <a:rPr lang="zh-CN" altLang="en-US" smtClean="0"/>
              <a:t>2024/1/25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720D0-3319-42B9-93F0-4E2DB219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1563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6166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B3D246E-5EAC-4A49-A199-6C1AE528FA82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20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57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289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333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086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2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890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603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37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B3BAC4C-EF3A-41A9-AC53-25FFFFE35275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681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3, </a:t>
            </a:r>
            <a:r>
              <a:rPr lang="en-US" dirty="0" err="1" smtClean="0"/>
              <a:t>mục</a:t>
            </a:r>
            <a:r>
              <a:rPr lang="en-US" baseline="0" dirty="0" smtClean="0"/>
              <a:t> 3.2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63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DB3E83C-CE56-40FE-B4F3-25A30226EF29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74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28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26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3, </a:t>
            </a:r>
            <a:r>
              <a:rPr lang="en-US" dirty="0" err="1" smtClean="0"/>
              <a:t>mục</a:t>
            </a:r>
            <a:r>
              <a:rPr lang="en-US" baseline="0" dirty="0" smtClean="0"/>
              <a:t> 3.2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63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3, </a:t>
            </a:r>
            <a:r>
              <a:rPr lang="en-US" dirty="0" err="1" smtClean="0"/>
              <a:t>mục</a:t>
            </a:r>
            <a:r>
              <a:rPr lang="en-US" baseline="0" dirty="0" smtClean="0"/>
              <a:t> 3.2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065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6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57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Chương</a:t>
                </a:r>
                <a:r>
                  <a:rPr lang="en-US" dirty="0" smtClean="0"/>
                  <a:t> 3, </a:t>
                </a:r>
                <a:r>
                  <a:rPr lang="en-US" dirty="0" err="1" smtClean="0"/>
                  <a:t>mục</a:t>
                </a:r>
                <a:r>
                  <a:rPr lang="en-US" baseline="0" dirty="0" smtClean="0"/>
                  <a:t> 3.2 </a:t>
                </a:r>
                <a:r>
                  <a:rPr lang="en-US" baseline="0" dirty="0" err="1" smtClean="0"/>
                  <a:t>Tài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liệu</a:t>
                </a:r>
                <a:r>
                  <a:rPr lang="en-US" baseline="0" dirty="0" smtClean="0"/>
                  <a:t> Handbook of Applied </a:t>
                </a:r>
                <a:r>
                  <a:rPr lang="en-US" baseline="0" dirty="0" smtClean="0"/>
                  <a:t>Cryptography</a:t>
                </a:r>
              </a:p>
              <a:p>
                <a:r>
                  <a:rPr lang="en-US" baseline="0" dirty="0" smtClean="0"/>
                  <a:t>“</a:t>
                </a:r>
                <a:r>
                  <a:rPr lang="en-US" baseline="0" dirty="0" err="1" smtClean="0"/>
                  <a:t>Nhỏ</a:t>
                </a:r>
                <a:r>
                  <a:rPr lang="en-US" baseline="0" dirty="0" smtClean="0"/>
                  <a:t>” </a:t>
                </a:r>
                <a:r>
                  <a:rPr lang="en-US" baseline="0" dirty="0" err="1" smtClean="0"/>
                  <a:t>theo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nghĩa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như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một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hàm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có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kích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thước</a:t>
                </a:r>
                <a:r>
                  <a:rPr lang="en-US" baseline="0" dirty="0" smtClean="0"/>
                  <a:t> n</a:t>
                </a:r>
              </a:p>
              <a:p>
                <a:r>
                  <a:rPr lang="en-US" baseline="0" dirty="0" err="1" smtClean="0"/>
                  <a:t>Trường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hợp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xấu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nhất</a:t>
                </a:r>
                <a:r>
                  <a:rPr lang="en-US" baseline="0" dirty="0" smtClean="0"/>
                  <a:t>, </a:t>
                </a:r>
                <a:r>
                  <a:rPr lang="en-US" baseline="0" dirty="0" err="1" smtClean="0"/>
                  <a:t>phép</a:t>
                </a:r>
                <a:r>
                  <a:rPr lang="en-US" baseline="0" dirty="0" smtClean="0"/>
                  <a:t> chia </a:t>
                </a:r>
                <a:r>
                  <a:rPr lang="en-US" baseline="0" dirty="0" err="1" smtClean="0"/>
                  <a:t>thử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phải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thử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tất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cả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các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số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nguyên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tố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lên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tới</a:t>
                </a:r>
                <a:r>
                  <a:rPr lang="en-US" baseline="0" dirty="0" smtClean="0"/>
                  <a:t> </a:t>
                </a:r>
                <a:r>
                  <a:rPr lang="en-US" i="0" baseline="0" smtClean="0">
                    <a:latin typeface="Cambria Math" panose="02040503050406030204" pitchFamily="18" charset="0"/>
                  </a:rPr>
                  <a:t>√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𝑛</a:t>
                </a:r>
                <a:endParaRPr lang="en-US" dirty="0" smtClean="0"/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87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 smtClean="0"/>
                  <a:t>Chương</a:t>
                </a:r>
                <a:r>
                  <a:rPr lang="en-US" dirty="0" smtClean="0"/>
                  <a:t> 3, </a:t>
                </a:r>
                <a:r>
                  <a:rPr lang="en-US" dirty="0" err="1" smtClean="0"/>
                  <a:t>mục</a:t>
                </a:r>
                <a:r>
                  <a:rPr lang="en-US" baseline="0" dirty="0" smtClean="0"/>
                  <a:t> 3.2 </a:t>
                </a:r>
                <a:r>
                  <a:rPr lang="en-US" baseline="0" dirty="0" err="1" smtClean="0"/>
                  <a:t>Tài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liệu</a:t>
                </a:r>
                <a:r>
                  <a:rPr lang="en-US" baseline="0" dirty="0" smtClean="0"/>
                  <a:t> Handbook of Applied </a:t>
                </a:r>
                <a:r>
                  <a:rPr lang="en-US" baseline="0" dirty="0" smtClean="0"/>
                  <a:t>Cryptography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- TT Pollard’s Rho </a:t>
                </a:r>
                <a:r>
                  <a:rPr lang="en-US" baseline="0" dirty="0" err="1" smtClean="0"/>
                  <a:t>là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một</a:t>
                </a:r>
                <a:r>
                  <a:rPr lang="en-US" baseline="0" dirty="0" smtClean="0"/>
                  <a:t> TT </a:t>
                </a:r>
                <a:r>
                  <a:rPr lang="en-US" baseline="0" dirty="0" err="1" smtClean="0"/>
                  <a:t>phân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tích</a:t>
                </a:r>
                <a:r>
                  <a:rPr lang="en-US" baseline="0" dirty="0" smtClean="0"/>
                  <a:t> n </a:t>
                </a:r>
                <a:r>
                  <a:rPr lang="en-US" baseline="0" dirty="0" err="1" smtClean="0"/>
                  <a:t>ra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thừa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số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có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mục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tiêu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đặc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biệt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để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tìm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các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thừa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số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nhỏ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của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một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hợp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số</a:t>
                </a:r>
                <a:r>
                  <a:rPr lang="en-US" baseline="0" dirty="0" smtClean="0"/>
                  <a:t> n, (</a:t>
                </a:r>
                <a:r>
                  <a:rPr lang="en-US" baseline="0" dirty="0" err="1" smtClean="0"/>
                  <a:t>tức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là</a:t>
                </a:r>
                <a:r>
                  <a:rPr lang="en-US" baseline="0" dirty="0" smtClean="0"/>
                  <a:t> n </a:t>
                </a:r>
                <a:r>
                  <a:rPr lang="en-US" baseline="0" dirty="0" err="1" smtClean="0"/>
                  <a:t>có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một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dạng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đặc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biệt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và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thường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hiệu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quả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hơn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các</a:t>
                </a:r>
                <a:r>
                  <a:rPr lang="en-US" baseline="0" dirty="0" smtClean="0"/>
                  <a:t> TT </a:t>
                </a:r>
                <a:r>
                  <a:rPr lang="en-US" baseline="0" dirty="0" err="1" smtClean="0"/>
                  <a:t>có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mục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tiêu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chung</a:t>
                </a:r>
                <a:r>
                  <a:rPr lang="en-US" baseline="0" dirty="0" smtClean="0"/>
                  <a:t>).</a:t>
                </a:r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- </a:t>
                </a:r>
                <a:r>
                  <a:rPr lang="en-US" dirty="0" err="1" smtClean="0"/>
                  <a:t>Vấn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đề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chuỗi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có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chu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kì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liên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quan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tới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một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số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tấn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công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thám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mã</a:t>
                </a:r>
                <a:r>
                  <a:rPr lang="en-US" baseline="0" dirty="0" smtClean="0"/>
                  <a:t>, </a:t>
                </a:r>
                <a:r>
                  <a:rPr lang="en-US" baseline="0" dirty="0" err="1" smtClean="0"/>
                  <a:t>bao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gồm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phân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tích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số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nguyên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ra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thừa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số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và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bài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toán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logarit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rời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rạc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là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tìm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các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chỉ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số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≠𝑗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sao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𝑥_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𝑖=</a:t>
                </a:r>
                <a:r>
                  <a:rPr lang="en-US" i="0">
                    <a:latin typeface="Cambria Math" panose="02040503050406030204" pitchFamily="18" charset="0"/>
                  </a:rPr>
                  <a:t>𝑥_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𝑗</a:t>
                </a:r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39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3, </a:t>
            </a:r>
            <a:r>
              <a:rPr lang="en-US" dirty="0" err="1" smtClean="0"/>
              <a:t>mục</a:t>
            </a:r>
            <a:r>
              <a:rPr lang="en-US" baseline="0" dirty="0" smtClean="0"/>
              <a:t> 3.2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986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3, </a:t>
            </a:r>
            <a:r>
              <a:rPr lang="en-US" dirty="0" err="1" smtClean="0"/>
              <a:t>mục</a:t>
            </a:r>
            <a:r>
              <a:rPr lang="en-US" baseline="0" dirty="0" smtClean="0"/>
              <a:t> 3.2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44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1093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3, </a:t>
            </a:r>
            <a:r>
              <a:rPr lang="en-US" dirty="0" err="1" smtClean="0"/>
              <a:t>mục</a:t>
            </a:r>
            <a:r>
              <a:rPr lang="en-US" baseline="0" dirty="0" smtClean="0"/>
              <a:t> 3.2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363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Chương</a:t>
                </a:r>
                <a:r>
                  <a:rPr lang="en-US" dirty="0" smtClean="0"/>
                  <a:t> 3, </a:t>
                </a:r>
                <a:r>
                  <a:rPr lang="en-US" dirty="0" err="1" smtClean="0"/>
                  <a:t>mục</a:t>
                </a:r>
                <a:r>
                  <a:rPr lang="en-US" baseline="0" dirty="0" smtClean="0"/>
                  <a:t> 3.2 </a:t>
                </a:r>
                <a:r>
                  <a:rPr lang="en-US" baseline="0" dirty="0" err="1" smtClean="0"/>
                  <a:t>Tài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liệu</a:t>
                </a:r>
                <a:r>
                  <a:rPr lang="en-US" baseline="0" dirty="0" smtClean="0"/>
                  <a:t> Handbook of Applied </a:t>
                </a:r>
                <a:r>
                  <a:rPr lang="en-US" baseline="0" dirty="0" smtClean="0"/>
                  <a:t>Cryptography</a:t>
                </a:r>
              </a:p>
              <a:p>
                <a:r>
                  <a:rPr lang="en-US" dirty="0" err="1" smtClean="0"/>
                  <a:t>Trường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hợp</a:t>
                </a:r>
                <a:r>
                  <a:rPr lang="en-US" baseline="0" dirty="0" smtClean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gcd</a:t>
                </a:r>
                <a:r>
                  <a:rPr lang="en-US" i="0" smtClean="0">
                    <a:latin typeface="Cambria Math" panose="02040503050406030204" pitchFamily="18" charset="0"/>
                  </a:rPr>
                  <a:t>⁡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𝑥_𝑚−𝑥_2𝑚,𝑛)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=n</a:t>
                </a:r>
                <a:r>
                  <a:rPr lang="en-US" dirty="0"/>
                  <a:t> </a:t>
                </a:r>
                <a:r>
                  <a:rPr lang="en-US" dirty="0" err="1" smtClean="0"/>
                  <a:t>xảy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ra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với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xác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suất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không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đáng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kể</a:t>
                </a:r>
                <a:endParaRPr lang="en-US" dirty="0"/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358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3, </a:t>
            </a:r>
            <a:r>
              <a:rPr lang="en-US" dirty="0" err="1" smtClean="0"/>
              <a:t>mục</a:t>
            </a:r>
            <a:r>
              <a:rPr lang="en-US" baseline="0" dirty="0" smtClean="0"/>
              <a:t> 3.2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7232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 smtClean="0"/>
                  <a:t>Chương</a:t>
                </a:r>
                <a:r>
                  <a:rPr lang="en-US" dirty="0" smtClean="0"/>
                  <a:t> 3, </a:t>
                </a:r>
                <a:r>
                  <a:rPr lang="en-US" dirty="0" err="1" smtClean="0"/>
                  <a:t>mục</a:t>
                </a:r>
                <a:r>
                  <a:rPr lang="en-US" baseline="0" dirty="0" smtClean="0"/>
                  <a:t> 3.2 </a:t>
                </a:r>
                <a:r>
                  <a:rPr lang="en-US" baseline="0" dirty="0" err="1" smtClean="0"/>
                  <a:t>Tài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liệu</a:t>
                </a:r>
                <a:r>
                  <a:rPr lang="en-US" baseline="0" dirty="0" smtClean="0"/>
                  <a:t> Handbook of Applied Cryptography</a:t>
                </a: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 smtClean="0"/>
                  <a:t>Chương</a:t>
                </a:r>
                <a:r>
                  <a:rPr lang="en-US" dirty="0" smtClean="0"/>
                  <a:t> 3, </a:t>
                </a:r>
                <a:r>
                  <a:rPr lang="en-US" dirty="0" err="1" smtClean="0"/>
                  <a:t>mục</a:t>
                </a:r>
                <a:r>
                  <a:rPr lang="en-US" baseline="0" dirty="0" smtClean="0"/>
                  <a:t> 3.2 </a:t>
                </a:r>
                <a:r>
                  <a:rPr lang="en-US" baseline="0" dirty="0" err="1" smtClean="0"/>
                  <a:t>Tài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liệu</a:t>
                </a:r>
                <a:r>
                  <a:rPr lang="en-US" baseline="0" dirty="0" smtClean="0"/>
                  <a:t> Handbook of Applied Cryptography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err="1" smtClean="0"/>
                  <a:t>Nên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thêm</a:t>
                </a:r>
                <a:r>
                  <a:rPr lang="en-US" baseline="0" dirty="0" smtClean="0"/>
                  <a:t> slide </a:t>
                </a:r>
                <a:r>
                  <a:rPr lang="en-US" baseline="0" dirty="0" err="1" smtClean="0"/>
                  <a:t>giải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thích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về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hàm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số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𝑎=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𝑎^2</a:t>
                </a:r>
                <a:r>
                  <a:rPr lang="en-US" i="0">
                    <a:latin typeface="Cambria Math" panose="02040503050406030204" pitchFamily="18" charset="0"/>
                  </a:rPr>
                  <a:t>+1 𝑚𝑜𝑑 𝑛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các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lí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thuyết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liên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quan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của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thuật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toán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Prho</a:t>
                </a:r>
                <a:r>
                  <a:rPr lang="en-US" baseline="0" dirty="0" smtClean="0"/>
                  <a:t> ở </a:t>
                </a:r>
                <a:r>
                  <a:rPr lang="en-US" baseline="0" dirty="0" err="1" smtClean="0"/>
                  <a:t>bên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trên</a:t>
                </a:r>
                <a:r>
                  <a:rPr lang="en-US" baseline="0" dirty="0" smtClean="0"/>
                  <a:t>)</a:t>
                </a:r>
                <a:endParaRPr lang="en-US" dirty="0"/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604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186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3947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9372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8126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083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B3BAC4C-EF3A-41A9-AC53-25FFFFE35275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495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51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840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096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649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1993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313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2915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 smtClean="0"/>
                  <a:t>Chương</a:t>
                </a:r>
                <a:r>
                  <a:rPr lang="en-US" dirty="0" smtClean="0"/>
                  <a:t> 4 </a:t>
                </a:r>
                <a:r>
                  <a:rPr lang="en-US" dirty="0" err="1" smtClean="0"/>
                  <a:t>mục</a:t>
                </a:r>
                <a:r>
                  <a:rPr lang="en-US" baseline="0" dirty="0" smtClean="0"/>
                  <a:t> 4.2 </a:t>
                </a:r>
                <a:r>
                  <a:rPr lang="en-US" baseline="0" dirty="0" err="1" smtClean="0"/>
                  <a:t>Tài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liệu</a:t>
                </a:r>
                <a:r>
                  <a:rPr lang="en-US" baseline="0" dirty="0" smtClean="0"/>
                  <a:t> Handbook of Applied Cryptography</a:t>
                </a:r>
                <a:endParaRPr lang="en-US" dirty="0" smtClean="0"/>
              </a:p>
              <a:p>
                <a:r>
                  <a:rPr lang="en-US" dirty="0" err="1" smtClean="0"/>
                  <a:t>Xem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phần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của</a:t>
                </a:r>
                <a:r>
                  <a:rPr lang="en-US" baseline="0" dirty="0" smtClean="0"/>
                  <a:t> P </a:t>
                </a:r>
                <a:r>
                  <a:rPr lang="en-US" baseline="0" dirty="0" err="1" smtClean="0"/>
                  <a:t>đã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trình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bày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định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lí</a:t>
                </a:r>
                <a:r>
                  <a:rPr lang="en-US" baseline="0" dirty="0" smtClean="0"/>
                  <a:t> Fermat </a:t>
                </a:r>
                <a:r>
                  <a:rPr lang="en-US" baseline="0" dirty="0" err="1" smtClean="0"/>
                  <a:t>chưa</a:t>
                </a:r>
                <a:endParaRPr lang="en-US" baseline="0" dirty="0" smtClean="0"/>
              </a:p>
              <a:p>
                <a:r>
                  <a:rPr lang="en-US" dirty="0" smtClean="0"/>
                  <a:t>=&gt; </a:t>
                </a:r>
                <a:r>
                  <a:rPr lang="en-US" dirty="0" err="1" smtClean="0"/>
                  <a:t>Nếu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nguyên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tố</a:t>
                </a:r>
                <a:r>
                  <a:rPr lang="en-US" dirty="0" smtClean="0"/>
                  <a:t> </a:t>
                </a:r>
                <a:r>
                  <a:rPr lang="en-US" dirty="0"/>
                  <a:t>và a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nguyên</a:t>
                </a:r>
                <a:r>
                  <a:rPr lang="en-US" dirty="0"/>
                  <a:t>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/>
                  <a:t>kì</a:t>
                </a:r>
                <a:r>
                  <a:rPr lang="en-US" dirty="0"/>
                  <a:t>, </a:t>
                </a:r>
                <a:r>
                  <a:rPr lang="en-US" i="0">
                    <a:latin typeface="Cambria Math" panose="02040503050406030204" pitchFamily="18" charset="0"/>
                  </a:rPr>
                  <a:t>1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≤𝑎≤𝑛−1</a:t>
                </a:r>
                <a:r>
                  <a:rPr lang="en-US" dirty="0" smtClean="0"/>
                  <a:t> thì </a:t>
                </a:r>
                <a:r>
                  <a:rPr lang="en-US" i="0">
                    <a:latin typeface="Cambria Math" panose="02040503050406030204" pitchFamily="18" charset="0"/>
                  </a:rPr>
                  <a:t>𝑎^(𝑛−1)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≡1 (𝑚𝑜𝑑 𝑛)</a:t>
                </a:r>
                <a:endParaRPr lang="en-US" dirty="0"/>
              </a:p>
              <a:p>
                <a:pPr lvl="1"/>
                <a:r>
                  <a:rPr lang="en-US" dirty="0" smtClean="0"/>
                  <a:t>=&gt; </a:t>
                </a:r>
                <a:r>
                  <a:rPr lang="en-US" dirty="0" err="1" smtClean="0"/>
                  <a:t>Bài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kiểm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tính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nguyên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nguyên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nguyên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bất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kì</a:t>
                </a:r>
                <a:r>
                  <a:rPr lang="en-US" dirty="0" smtClean="0"/>
                  <a:t> ,</a:t>
                </a:r>
                <a:r>
                  <a:rPr lang="en-US" i="0">
                    <a:latin typeface="Cambria Math" panose="02040503050406030204" pitchFamily="18" charset="0"/>
                  </a:rPr>
                  <a:t>1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≤𝑎≤𝑛−1</a:t>
                </a:r>
                <a:r>
                  <a:rPr lang="en-US" dirty="0" smtClean="0"/>
                  <a:t> nhưng </a:t>
                </a:r>
                <a:r>
                  <a:rPr lang="en-US" i="0">
                    <a:latin typeface="Cambria Math" panose="02040503050406030204" pitchFamily="18" charset="0"/>
                  </a:rPr>
                  <a:t>𝑎^(𝑛−1)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≢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(𝑚𝑜𝑑 𝑛)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chứng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tỏ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hợp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endParaRPr lang="en-US" dirty="0"/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6259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015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936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90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316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219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0388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370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4077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015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315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0567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1709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569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955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B3BAC4C-EF3A-41A9-AC53-25FFFFE35275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84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7532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7489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095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2285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302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4.2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347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8514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71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78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B3BAC4C-EF3A-41A9-AC53-25FFFFE35275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254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4.4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72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05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4.4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3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4.4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7022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4.4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75273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4.4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4984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4.4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7686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4 </a:t>
            </a:r>
            <a:r>
              <a:rPr lang="en-US" dirty="0" err="1" smtClean="0"/>
              <a:t>mục</a:t>
            </a:r>
            <a:r>
              <a:rPr lang="en-US" baseline="0" dirty="0" smtClean="0"/>
              <a:t> 4.4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Handbook of Applied Cryptography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356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99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2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/>
        </p:blipFill>
        <p:spPr>
          <a:xfrm>
            <a:off x="4419600" y="940460"/>
            <a:ext cx="7772400" cy="591754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265776" y="42392"/>
            <a:ext cx="3883832" cy="965199"/>
            <a:chOff x="8308168" y="0"/>
            <a:chExt cx="3883832" cy="965199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185328" y="0"/>
              <a:ext cx="1006672" cy="96519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308168" y="265786"/>
              <a:ext cx="2877160" cy="43362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0" y="65301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–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</a:t>
            </a:r>
            <a:endParaRPr lang="en-US" sz="1400" b="0" i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530109"/>
            <a:ext cx="12149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F7CE68C9-1898-4F91-91CD-5C5ED7667076}" type="datetime3">
              <a:rPr lang="en-US" smtClean="0">
                <a:solidFill>
                  <a:schemeClr val="bg1"/>
                </a:solidFill>
              </a:rPr>
              <a:pPr lvl="0" algn="r"/>
              <a:t>25 January 2024</a:t>
            </a:fld>
            <a:r>
              <a:rPr lang="en-US" smtClean="0">
                <a:solidFill>
                  <a:schemeClr val="bg1"/>
                </a:solidFill>
              </a:rPr>
              <a:t> | Page </a:t>
            </a:r>
            <a:fld id="{ABE13A69-7510-48BA-B518-3F4112F4C1A0}" type="slidenum">
              <a:rPr lang="en-US" smtClean="0">
                <a:solidFill>
                  <a:schemeClr val="bg1"/>
                </a:solidFill>
              </a:rPr>
              <a:pPr lvl="0" algn="r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5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88415"/>
            <a:ext cx="4463844" cy="6669586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8265776" y="42392"/>
            <a:ext cx="3883832" cy="965199"/>
            <a:chOff x="8308168" y="0"/>
            <a:chExt cx="3883832" cy="965199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185328" y="0"/>
              <a:ext cx="1006672" cy="96519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308168" y="265786"/>
              <a:ext cx="2877160" cy="43362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 userDrawn="1"/>
        </p:nvSpPr>
        <p:spPr>
          <a:xfrm>
            <a:off x="0" y="65301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–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</a:t>
            </a:r>
            <a:endParaRPr lang="en-US" sz="1400" b="0" i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30109"/>
            <a:ext cx="12149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l"/>
            <a:fld id="{F7CE68C9-1898-4F91-91CD-5C5ED7667076}" type="datetime3">
              <a:rPr lang="en-US" smtClean="0">
                <a:solidFill>
                  <a:schemeClr val="bg1"/>
                </a:solidFill>
              </a:rPr>
              <a:pPr lvl="0" algn="l"/>
              <a:t>25 January 2024</a:t>
            </a:fld>
            <a:r>
              <a:rPr lang="en-US" smtClean="0">
                <a:solidFill>
                  <a:schemeClr val="bg1"/>
                </a:solidFill>
              </a:rPr>
              <a:t> | Page </a:t>
            </a:r>
            <a:fld id="{ABE13A69-7510-48BA-B518-3F4112F4C1A0}" type="slidenum">
              <a:rPr lang="en-US" smtClean="0">
                <a:solidFill>
                  <a:schemeClr val="bg1"/>
                </a:solidFill>
              </a:rPr>
              <a:pPr lvl="0" algn="l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606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7925"/>
            <a:ext cx="6096000" cy="5550800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8265776" y="42392"/>
            <a:ext cx="3883832" cy="965199"/>
            <a:chOff x="8308168" y="0"/>
            <a:chExt cx="3883832" cy="965199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185328" y="0"/>
              <a:ext cx="1006672" cy="96519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308168" y="265786"/>
              <a:ext cx="2877160" cy="43362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 userDrawn="1"/>
        </p:nvSpPr>
        <p:spPr>
          <a:xfrm>
            <a:off x="0" y="65301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–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</a:t>
            </a:r>
            <a:endParaRPr lang="en-US" sz="1400" b="0" i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30109"/>
            <a:ext cx="12149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F7CE68C9-1898-4F91-91CD-5C5ED7667076}" type="datetime3">
              <a:rPr lang="en-US" smtClean="0"/>
              <a:pPr lvl="0" algn="r"/>
              <a:t>25 January 2024</a:t>
            </a:fld>
            <a:r>
              <a:rPr lang="en-US" smtClean="0"/>
              <a:t> | Page </a:t>
            </a:r>
            <a:fld id="{ABE13A69-7510-48BA-B518-3F4112F4C1A0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40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11"/>
          <p:cNvSpPr txBox="1">
            <a:spLocks noGrp="1"/>
          </p:cNvSpPr>
          <p:nvPr>
            <p:ph type="body" idx="1" hasCustomPrompt="1"/>
          </p:nvPr>
        </p:nvSpPr>
        <p:spPr>
          <a:xfrm>
            <a:off x="960582" y="1086667"/>
            <a:ext cx="11074400" cy="5351078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  <a:defRPr sz="3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1pPr>
            <a:lvl2pPr marL="1219170" lvl="1" indent="-423323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2pPr>
            <a:lvl3pPr marL="1828754" lvl="2" indent="-423323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■"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mtClean="0"/>
              <a:t>Click to add content</a:t>
            </a:r>
          </a:p>
          <a:p>
            <a:pPr lvl="1"/>
            <a:r>
              <a:rPr lang="en-US" smtClean="0"/>
              <a:t>Click to add content</a:t>
            </a:r>
          </a:p>
          <a:p>
            <a:pPr lvl="2"/>
            <a:r>
              <a:rPr lang="en-US" smtClean="0"/>
              <a:t>Click to add content</a:t>
            </a:r>
          </a:p>
          <a:p>
            <a:pPr lvl="3"/>
            <a:r>
              <a:rPr lang="en-US" smtClean="0"/>
              <a:t>Click to add content</a:t>
            </a:r>
            <a:endParaRPr/>
          </a:p>
        </p:txBody>
      </p:sp>
      <p:sp>
        <p:nvSpPr>
          <p:cNvPr id="9" name="Google Shape;92;p11"/>
          <p:cNvSpPr txBox="1">
            <a:spLocks noGrp="1"/>
          </p:cNvSpPr>
          <p:nvPr>
            <p:ph type="title"/>
          </p:nvPr>
        </p:nvSpPr>
        <p:spPr>
          <a:xfrm>
            <a:off x="1108364" y="175484"/>
            <a:ext cx="11016586" cy="711205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4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581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600201" y="2085976"/>
            <a:ext cx="3971925" cy="2162175"/>
          </a:xfrm>
          <a:custGeom>
            <a:avLst/>
            <a:gdLst>
              <a:gd name="connsiteX0" fmla="*/ 0 w 3971925"/>
              <a:gd name="connsiteY0" fmla="*/ 0 h 2162175"/>
              <a:gd name="connsiteX1" fmla="*/ 3971925 w 3971925"/>
              <a:gd name="connsiteY1" fmla="*/ 0 h 2162175"/>
              <a:gd name="connsiteX2" fmla="*/ 3971925 w 3971925"/>
              <a:gd name="connsiteY2" fmla="*/ 2162175 h 2162175"/>
              <a:gd name="connsiteX3" fmla="*/ 0 w 3971925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2162175">
                <a:moveTo>
                  <a:pt x="0" y="0"/>
                </a:moveTo>
                <a:lnTo>
                  <a:pt x="3971925" y="0"/>
                </a:lnTo>
                <a:lnTo>
                  <a:pt x="3971925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Google Shape;92;p11"/>
          <p:cNvSpPr txBox="1">
            <a:spLocks noGrp="1"/>
          </p:cNvSpPr>
          <p:nvPr>
            <p:ph type="title"/>
          </p:nvPr>
        </p:nvSpPr>
        <p:spPr>
          <a:xfrm>
            <a:off x="1108364" y="175484"/>
            <a:ext cx="11016586" cy="711205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4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2668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698623" y="2746373"/>
            <a:ext cx="2187580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Google Shape;92;p11"/>
          <p:cNvSpPr txBox="1">
            <a:spLocks noGrp="1"/>
          </p:cNvSpPr>
          <p:nvPr>
            <p:ph type="title"/>
          </p:nvPr>
        </p:nvSpPr>
        <p:spPr>
          <a:xfrm>
            <a:off x="1108364" y="175484"/>
            <a:ext cx="11016586" cy="711205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4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4564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5301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–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</a:t>
            </a:r>
            <a:endParaRPr lang="en-US" sz="1400" b="0" i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30109"/>
            <a:ext cx="12149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F7CE68C9-1898-4F91-91CD-5C5ED7667076}" type="datetime3">
              <a:rPr lang="en-US" smtClean="0"/>
              <a:pPr lvl="0" algn="r"/>
              <a:t>25 January 2024</a:t>
            </a:fld>
            <a:r>
              <a:rPr lang="en-US" smtClean="0"/>
              <a:t> | Page </a:t>
            </a:r>
            <a:fld id="{ABE13A69-7510-48BA-B518-3F4112F4C1A0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10" name="Rectangle 2"/>
          <p:cNvSpPr/>
          <p:nvPr userDrawn="1"/>
        </p:nvSpPr>
        <p:spPr>
          <a:xfrm>
            <a:off x="692727" y="907631"/>
            <a:ext cx="11499273" cy="4571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1600" y="64655"/>
            <a:ext cx="1006672" cy="9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4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2" r:id="rId4"/>
    <p:sldLayoutId id="2147483665" r:id="rId5"/>
    <p:sldLayoutId id="2147483670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gi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gi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gi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EF99411-4709-4D85-A7C3-945C4791A054}"/>
              </a:ext>
            </a:extLst>
          </p:cNvPr>
          <p:cNvSpPr txBox="1"/>
          <p:nvPr/>
        </p:nvSpPr>
        <p:spPr>
          <a:xfrm>
            <a:off x="523083" y="1154785"/>
            <a:ext cx="7273380" cy="218521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</a:rPr>
              <a:t>THUẬT TOÁN TRONG </a:t>
            </a:r>
          </a:p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</a:rPr>
              <a:t>AN TOÀN THÔNG TIN</a:t>
            </a:r>
          </a:p>
          <a:p>
            <a:r>
              <a:rPr lang="en-US" altLang="zh-CN" sz="40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</a:rPr>
              <a:t>Information Security Algorithms</a:t>
            </a:r>
            <a:endParaRPr lang="en-US" altLang="zh-CN" sz="4000" i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136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29658" y="1086667"/>
                <a:ext cx="11605324" cy="535107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</a:rPr>
                  <a:t>Các </a:t>
                </a:r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thực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hiện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1: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Liệt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kê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liên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tiếp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từ</a:t>
                </a:r>
                <a:r>
                  <a:rPr lang="en-US" dirty="0">
                    <a:solidFill>
                      <a:schemeClr val="tx1"/>
                    </a:solidFill>
                  </a:rPr>
                  <a:t> 2 </a:t>
                </a:r>
                <a:r>
                  <a:rPr lang="en-US" dirty="0" err="1">
                    <a:solidFill>
                      <a:schemeClr val="tx1"/>
                    </a:solidFill>
                  </a:rPr>
                  <a:t>tới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(2, 3, 4, …,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2: </a:t>
                </a:r>
                <a:r>
                  <a:rPr lang="en-US" dirty="0" err="1">
                    <a:solidFill>
                      <a:schemeClr val="tx1"/>
                    </a:solidFill>
                  </a:rPr>
                  <a:t>Khởi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tạo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3: </a:t>
                </a:r>
                <a:r>
                  <a:rPr lang="en-US" dirty="0" err="1">
                    <a:solidFill>
                      <a:schemeClr val="tx1"/>
                    </a:solidFill>
                  </a:rPr>
                  <a:t>Liệt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kê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bội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bằng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đếm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gia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từ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3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4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; </a:t>
                </a:r>
                <a:r>
                  <a:rPr lang="en-US" dirty="0" err="1">
                    <a:solidFill>
                      <a:schemeClr val="tx1"/>
                    </a:solidFill>
                  </a:rPr>
                  <a:t>đánh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dấu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9658" y="1086667"/>
                <a:ext cx="11605324" cy="5351078"/>
              </a:xfrm>
              <a:blipFill>
                <a:blip r:embed="rId3"/>
                <a:stretch>
                  <a:fillRect t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thủy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3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64405" y="1086667"/>
                <a:ext cx="11770577" cy="5351078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Các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thực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hiện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(..)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4: </a:t>
                </a:r>
                <a:r>
                  <a:rPr lang="en-US" dirty="0" err="1">
                    <a:solidFill>
                      <a:schemeClr val="tx1"/>
                    </a:solidFill>
                  </a:rPr>
                  <a:t>Tìm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nhỏ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trong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danh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sách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lớn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hơn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không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bị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đánh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dấu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không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nào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dừng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lại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</a:rPr>
                  <a:t>Ngược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lại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gán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bằng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vừa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tìm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lặp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3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</a:rPr>
                  <a:t> 5: </a:t>
                </a:r>
                <a:r>
                  <a:rPr lang="en-US" dirty="0" err="1">
                    <a:solidFill>
                      <a:schemeClr val="tx1"/>
                    </a:solidFill>
                  </a:rPr>
                  <a:t>Kết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thúc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còn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trong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danh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sách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không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bị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đánh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dấu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nhỏ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hơn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hoặc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bằng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4405" y="1086667"/>
                <a:ext cx="11770577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thủy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95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08472" y="1086667"/>
                <a:ext cx="11726510" cy="5351078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VD: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Tìm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Liệt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kê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từ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2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30</a:t>
                </a:r>
              </a:p>
              <a:p>
                <a:pPr lvl="1"/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loại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bỏ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bội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2</a:t>
                </a:r>
              </a:p>
              <a:p>
                <a:pPr lvl="1"/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loại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bỏ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bội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3</a:t>
                </a:r>
              </a:p>
              <a:p>
                <a:pPr lvl="1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8472" y="1086667"/>
                <a:ext cx="11726510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thủy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469" y="2602518"/>
            <a:ext cx="10328031" cy="844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945" y="4007825"/>
            <a:ext cx="10197394" cy="775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837" y="5419353"/>
            <a:ext cx="10221569" cy="77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0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" y="802465"/>
                <a:ext cx="12034982" cy="5551056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VD: </a:t>
                </a:r>
                <a:r>
                  <a:rPr lang="en-US" dirty="0" err="1">
                    <a:solidFill>
                      <a:schemeClr val="tx1"/>
                    </a:solidFill>
                  </a:rPr>
                  <a:t>Tìm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(..)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loại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bỏ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bội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5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loại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bỏ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bội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7,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tuy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nhiên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bội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(14, 21, 28)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đều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đã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err="1" smtClean="0">
                    <a:solidFill>
                      <a:schemeClr val="tx1"/>
                    </a:solidFill>
                  </a:rPr>
                  <a:t>bị</a:t>
                </a:r>
                <a:r>
                  <a:rPr lang="en-US" smtClean="0">
                    <a:solidFill>
                      <a:schemeClr val="tx1"/>
                    </a:solidFill>
                  </a:rPr>
                  <a:t> loại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….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Tất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cả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còn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lại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đều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" y="802465"/>
                <a:ext cx="12034982" cy="555105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thủy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290" y="2402985"/>
            <a:ext cx="10114238" cy="827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290" y="5751982"/>
            <a:ext cx="10079791" cy="81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0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8472" y="1086667"/>
            <a:ext cx="11726510" cy="535107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Nhận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xét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Thuật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duyệt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toàn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bộ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mảng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chứa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chuỗi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lớn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hơn</a:t>
            </a:r>
            <a:r>
              <a:rPr lang="en-US" dirty="0" smtClean="0">
                <a:solidFill>
                  <a:schemeClr val="tx1"/>
                </a:solidFill>
              </a:rPr>
              <a:t> n </a:t>
            </a:r>
            <a:r>
              <a:rPr lang="en-US" dirty="0" err="1" smtClean="0">
                <a:solidFill>
                  <a:schemeClr val="tx1"/>
                </a:solidFill>
              </a:rPr>
              <a:t>mà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hiển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thị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vị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tham</a:t>
            </a:r>
            <a:r>
              <a:rPr lang="en-US" smtClean="0">
                <a:solidFill>
                  <a:schemeClr val="tx1"/>
                </a:solidFill>
              </a:rPr>
              <a:t> chiếu.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Yêu </a:t>
            </a:r>
            <a:r>
              <a:rPr lang="en-US" dirty="0" err="1" smtClean="0">
                <a:solidFill>
                  <a:schemeClr val="tx1"/>
                </a:solidFill>
              </a:rPr>
              <a:t>cầu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bộ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nhớ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lớn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Với</a:t>
            </a:r>
            <a:r>
              <a:rPr lang="en-US" dirty="0" smtClean="0">
                <a:solidFill>
                  <a:schemeClr val="tx1"/>
                </a:solidFill>
              </a:rPr>
              <a:t> n </a:t>
            </a:r>
            <a:r>
              <a:rPr lang="en-US" dirty="0" err="1" smtClean="0">
                <a:solidFill>
                  <a:schemeClr val="tx1"/>
                </a:solidFill>
              </a:rPr>
              <a:t>lớn</a:t>
            </a:r>
            <a:r>
              <a:rPr lang="en-US" dirty="0" smtClean="0">
                <a:solidFill>
                  <a:schemeClr val="tx1"/>
                </a:solidFill>
              </a:rPr>
              <a:t>,  </a:t>
            </a:r>
            <a:r>
              <a:rPr lang="en-US" dirty="0" err="1" smtClean="0">
                <a:solidFill>
                  <a:schemeClr val="tx1"/>
                </a:solidFill>
              </a:rPr>
              <a:t>bộ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nhớ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đáp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ứng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đủ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dãy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Với</a:t>
            </a:r>
            <a:r>
              <a:rPr lang="en-US" dirty="0" smtClean="0">
                <a:solidFill>
                  <a:schemeClr val="tx1"/>
                </a:solidFill>
              </a:rPr>
              <a:t> n </a:t>
            </a:r>
            <a:r>
              <a:rPr lang="en-US" dirty="0" err="1" smtClean="0">
                <a:solidFill>
                  <a:schemeClr val="tx1"/>
                </a:solidFill>
              </a:rPr>
              <a:t>vừa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việc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bộ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nhớ</a:t>
            </a:r>
            <a:r>
              <a:rPr lang="en-US" dirty="0" smtClean="0">
                <a:solidFill>
                  <a:schemeClr val="tx1"/>
                </a:solidFill>
              </a:rPr>
              <a:t> cache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ưu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=&gt; </a:t>
            </a:r>
            <a:r>
              <a:rPr lang="en-US" dirty="0" err="1" smtClean="0">
                <a:solidFill>
                  <a:schemeClr val="tx1"/>
                </a:solidFill>
              </a:rPr>
              <a:t>Sàng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phân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đoạn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đời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thủy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40675" y="1086667"/>
            <a:ext cx="11594307" cy="535107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từ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những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năm</a:t>
            </a:r>
            <a:r>
              <a:rPr lang="en-US" dirty="0" smtClean="0">
                <a:solidFill>
                  <a:schemeClr val="tx1"/>
                </a:solidFill>
              </a:rPr>
              <a:t> 1970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Mỗi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chỉ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sàng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trong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phạm</a:t>
            </a:r>
            <a:r>
              <a:rPr lang="en-US" smtClean="0">
                <a:solidFill>
                  <a:schemeClr val="tx1"/>
                </a:solidFill>
              </a:rPr>
              <a:t> vi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đoạn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64405" y="1086667"/>
                <a:ext cx="11770577" cy="5351078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Thuật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toán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1: Chia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phạm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vi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từ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2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thành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đoạn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kích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cỡ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nào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b="0" dirty="0" smtClean="0">
                  <a:solidFill>
                    <a:schemeClr val="tx1"/>
                  </a:solidFill>
                  <a:ea typeface="Cambria" panose="02040503050406030204" pitchFamily="18" charset="0"/>
                </a:endParaRPr>
              </a:p>
              <a:p>
                <a:pPr lvl="1"/>
                <a:r>
                  <a:rPr lang="en-US" b="0" dirty="0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Bước 2: </a:t>
                </a:r>
                <a:r>
                  <a:rPr lang="en-US" b="0" dirty="0" err="1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Sử</a:t>
                </a:r>
                <a:r>
                  <a:rPr lang="en-US" b="0" dirty="0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b="0" dirty="0" err="1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dụng</a:t>
                </a:r>
                <a:r>
                  <a:rPr lang="en-US" b="0" dirty="0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b="0" dirty="0" err="1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sàng</a:t>
                </a:r>
                <a:r>
                  <a:rPr lang="en-US" b="0" dirty="0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Eratosthenes </a:t>
                </a:r>
                <a:r>
                  <a:rPr lang="en-US" dirty="0" err="1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để</a:t>
                </a:r>
                <a:r>
                  <a:rPr lang="en-US" dirty="0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t</a:t>
                </a:r>
                <a:r>
                  <a:rPr lang="en-US" b="0" dirty="0" err="1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ìm</a:t>
                </a:r>
                <a:r>
                  <a:rPr lang="en-US" b="0" dirty="0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b="0" dirty="0" err="1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các</a:t>
                </a:r>
                <a:r>
                  <a:rPr lang="en-US" b="0" dirty="0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b="0" dirty="0" err="1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số</a:t>
                </a:r>
                <a:r>
                  <a:rPr lang="en-US" b="0" dirty="0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b="0" dirty="0" err="1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nguyên</a:t>
                </a:r>
                <a:r>
                  <a:rPr lang="en-US" b="0" dirty="0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b="0" dirty="0" err="1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tố</a:t>
                </a:r>
                <a:r>
                  <a:rPr lang="en-US" b="0" dirty="0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b="0" dirty="0" err="1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trong</a:t>
                </a:r>
                <a:r>
                  <a:rPr lang="en-US" b="0" dirty="0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b="0" dirty="0" err="1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đoạn</a:t>
                </a:r>
                <a:r>
                  <a:rPr lang="en-US" b="0" dirty="0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b="0" dirty="0" err="1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đầu</a:t>
                </a:r>
                <a:r>
                  <a:rPr lang="en-US" b="0" dirty="0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b="0" dirty="0" err="1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tiên</a:t>
                </a:r>
                <a:endParaRPr lang="en-US" dirty="0">
                  <a:solidFill>
                    <a:schemeClr val="tx1"/>
                  </a:solidFill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4405" y="1086667"/>
                <a:ext cx="11770577" cy="5351078"/>
              </a:xfrm>
              <a:blipFill>
                <a:blip r:embed="rId3"/>
                <a:stretch>
                  <a:fillRect r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đoạn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7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1692" y="1086667"/>
                <a:ext cx="11583290" cy="5351078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Thuật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toán</a:t>
                </a:r>
                <a:r>
                  <a:rPr lang="en-US" dirty="0">
                    <a:solidFill>
                      <a:schemeClr val="tx1"/>
                    </a:solidFill>
                  </a:rPr>
                  <a:t>: (..)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3: Theo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thứ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tự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tăng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dần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mỗi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đoạn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tiếp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theo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tìm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như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sau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trong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m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giá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trị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lớn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nhất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đoạn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err="1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 3.1: </a:t>
                </a:r>
                <a:r>
                  <a:rPr lang="en-US" dirty="0" err="1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Thiết</a:t>
                </a:r>
                <a:r>
                  <a:rPr lang="en-US" dirty="0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lập</a:t>
                </a:r>
                <a:r>
                  <a:rPr lang="en-US" dirty="0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mảng</a:t>
                </a:r>
                <a:r>
                  <a:rPr lang="en-US" dirty="0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 Boolean </a:t>
                </a:r>
                <a:r>
                  <a:rPr lang="en-US" dirty="0" err="1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có</a:t>
                </a:r>
                <a:r>
                  <a:rPr lang="en-US" dirty="0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kích</a:t>
                </a:r>
                <a:r>
                  <a:rPr lang="en-US" dirty="0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thước</a:t>
                </a:r>
                <a:r>
                  <a:rPr lang="en-US" dirty="0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1692" y="1086667"/>
                <a:ext cx="11583290" cy="53510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đoạn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1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87287" y="1086667"/>
                <a:ext cx="11847695" cy="5351078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Thuật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toán</a:t>
                </a:r>
                <a:r>
                  <a:rPr lang="en-US" dirty="0">
                    <a:solidFill>
                      <a:schemeClr val="tx1"/>
                    </a:solidFill>
                  </a:rPr>
                  <a:t>: (..)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Bước 3.2: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Đánh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dấu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vị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trí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trong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mảng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không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ứng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bội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mỗi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đã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tìm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bằng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cách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tính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bội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nhỏ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nhất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p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trong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khoảng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m-</a:t>
                </a:r>
                <a:r>
                  <a:rPr lang="el-GR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m,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liệt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kê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bội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nó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theo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bước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p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như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bình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thường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.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vị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trí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còn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lại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tương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ứng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trong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đoạn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vì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bình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phương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trong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đoạn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không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thuộc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đoạn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đó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(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, ta </a:t>
                </a:r>
                <a:r>
                  <a:rPr lang="en-US" dirty="0" err="1">
                    <a:solidFill>
                      <a:schemeClr val="tx1"/>
                    </a:solidFill>
                    <a:ea typeface="Cambria" panose="02040503050406030204" pitchFamily="18" charset="0"/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∆+1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7287" y="1086667"/>
                <a:ext cx="11847695" cy="5351078"/>
              </a:xfrm>
              <a:blipFill>
                <a:blip r:embed="rId3"/>
                <a:stretch>
                  <a:fillRect r="-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đoạn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94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0" y="1420439"/>
            <a:ext cx="4690908" cy="4616454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MỘT SỐ THUẬT TOÁN 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VỀ 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SỐ NGUYÊN TỐ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93079" y="2657311"/>
            <a:ext cx="6609994" cy="668228"/>
            <a:chOff x="5369803" y="1680054"/>
            <a:chExt cx="6609994" cy="668228"/>
          </a:xfrm>
        </p:grpSpPr>
        <p:sp>
          <p:nvSpPr>
            <p:cNvPr id="37" name="矩形 36"/>
            <p:cNvSpPr/>
            <p:nvPr/>
          </p:nvSpPr>
          <p:spPr>
            <a:xfrm>
              <a:off x="6143711" y="1704388"/>
              <a:ext cx="5836086" cy="64389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3200">
                  <a:latin typeface="Calibri" panose="020F0502020204030204" pitchFamily="34" charset="0"/>
                </a:rPr>
                <a:t>Phân tích ra thừa số nguyên tố</a:t>
              </a:r>
              <a:endParaRPr lang="zh-CN" altLang="en-US" sz="3200" dirty="0">
                <a:latin typeface="Calibri" panose="020F0502020204030204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369803" y="1680054"/>
              <a:ext cx="582699" cy="584199"/>
              <a:chOff x="5369803" y="1716923"/>
              <a:chExt cx="582699" cy="584199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5369803" y="1716923"/>
                <a:ext cx="582699" cy="58419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1" name="Google Shape;1132;p74"/>
              <p:cNvSpPr/>
              <p:nvPr/>
            </p:nvSpPr>
            <p:spPr>
              <a:xfrm>
                <a:off x="5438439" y="1817214"/>
                <a:ext cx="396000" cy="39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9710" y="75265"/>
                    </a:moveTo>
                    <a:lnTo>
                      <a:pt x="34396" y="49951"/>
                    </a:lnTo>
                    <a:cubicBezTo>
                      <a:pt x="33816" y="49371"/>
                      <a:pt x="33333" y="49082"/>
                      <a:pt x="32463" y="49082"/>
                    </a:cubicBezTo>
                    <a:cubicBezTo>
                      <a:pt x="30821" y="49082"/>
                      <a:pt x="29758" y="50144"/>
                      <a:pt x="29758" y="51787"/>
                    </a:cubicBezTo>
                    <a:cubicBezTo>
                      <a:pt x="29758" y="52657"/>
                      <a:pt x="30048" y="53140"/>
                      <a:pt x="30531" y="53719"/>
                    </a:cubicBezTo>
                    <a:lnTo>
                      <a:pt x="57874" y="80966"/>
                    </a:lnTo>
                    <a:cubicBezTo>
                      <a:pt x="58357" y="81545"/>
                      <a:pt x="58937" y="81835"/>
                      <a:pt x="59710" y="81835"/>
                    </a:cubicBezTo>
                    <a:cubicBezTo>
                      <a:pt x="60579" y="81835"/>
                      <a:pt x="61159" y="81545"/>
                      <a:pt x="61642" y="80966"/>
                    </a:cubicBezTo>
                    <a:lnTo>
                      <a:pt x="61642" y="80966"/>
                    </a:lnTo>
                    <a:lnTo>
                      <a:pt x="107246" y="33236"/>
                    </a:lnTo>
                    <a:lnTo>
                      <a:pt x="107246" y="33236"/>
                    </a:lnTo>
                    <a:lnTo>
                      <a:pt x="111014" y="29178"/>
                    </a:lnTo>
                    <a:lnTo>
                      <a:pt x="111014" y="29178"/>
                    </a:lnTo>
                    <a:lnTo>
                      <a:pt x="118937" y="20966"/>
                    </a:lnTo>
                    <a:lnTo>
                      <a:pt x="118937" y="20966"/>
                    </a:lnTo>
                    <a:cubicBezTo>
                      <a:pt x="119516" y="20483"/>
                      <a:pt x="119710" y="19903"/>
                      <a:pt x="119710" y="19130"/>
                    </a:cubicBezTo>
                    <a:cubicBezTo>
                      <a:pt x="119710" y="17487"/>
                      <a:pt x="118647" y="16328"/>
                      <a:pt x="117004" y="16328"/>
                    </a:cubicBezTo>
                    <a:cubicBezTo>
                      <a:pt x="116231" y="16328"/>
                      <a:pt x="115652" y="16618"/>
                      <a:pt x="115072" y="17198"/>
                    </a:cubicBezTo>
                    <a:lnTo>
                      <a:pt x="115072" y="17198"/>
                    </a:lnTo>
                    <a:lnTo>
                      <a:pt x="108019" y="24541"/>
                    </a:lnTo>
                    <a:lnTo>
                      <a:pt x="108019" y="24541"/>
                    </a:lnTo>
                    <a:lnTo>
                      <a:pt x="104154" y="28599"/>
                    </a:lnTo>
                    <a:lnTo>
                      <a:pt x="104154" y="28599"/>
                    </a:lnTo>
                    <a:lnTo>
                      <a:pt x="59710" y="75265"/>
                    </a:lnTo>
                    <a:close/>
                    <a:moveTo>
                      <a:pt x="114879" y="37101"/>
                    </a:moveTo>
                    <a:cubicBezTo>
                      <a:pt x="113719" y="36038"/>
                      <a:pt x="112077" y="36038"/>
                      <a:pt x="111014" y="37101"/>
                    </a:cubicBezTo>
                    <a:cubicBezTo>
                      <a:pt x="110241" y="37874"/>
                      <a:pt x="110241" y="39033"/>
                      <a:pt x="110434" y="39806"/>
                    </a:cubicBezTo>
                    <a:lnTo>
                      <a:pt x="110434" y="39806"/>
                    </a:lnTo>
                    <a:cubicBezTo>
                      <a:pt x="112946" y="46086"/>
                      <a:pt x="114299" y="52946"/>
                      <a:pt x="114299" y="60000"/>
                    </a:cubicBezTo>
                    <a:cubicBezTo>
                      <a:pt x="114299" y="89951"/>
                      <a:pt x="89758" y="114492"/>
                      <a:pt x="59710" y="114492"/>
                    </a:cubicBezTo>
                    <a:cubicBezTo>
                      <a:pt x="29758" y="114492"/>
                      <a:pt x="5217" y="89951"/>
                      <a:pt x="5217" y="60000"/>
                    </a:cubicBezTo>
                    <a:cubicBezTo>
                      <a:pt x="5217" y="30048"/>
                      <a:pt x="29758" y="5507"/>
                      <a:pt x="59710" y="5507"/>
                    </a:cubicBezTo>
                    <a:cubicBezTo>
                      <a:pt x="75265" y="5507"/>
                      <a:pt x="89178" y="11980"/>
                      <a:pt x="99033" y="22125"/>
                    </a:cubicBezTo>
                    <a:lnTo>
                      <a:pt x="99033" y="22125"/>
                    </a:lnTo>
                    <a:cubicBezTo>
                      <a:pt x="100096" y="23188"/>
                      <a:pt x="101739" y="22898"/>
                      <a:pt x="102801" y="22125"/>
                    </a:cubicBezTo>
                    <a:cubicBezTo>
                      <a:pt x="103961" y="20966"/>
                      <a:pt x="103961" y="19323"/>
                      <a:pt x="102801" y="18260"/>
                    </a:cubicBezTo>
                    <a:lnTo>
                      <a:pt x="102608" y="17971"/>
                    </a:lnTo>
                    <a:cubicBezTo>
                      <a:pt x="91690" y="6859"/>
                      <a:pt x="76618" y="0"/>
                      <a:pt x="60000" y="0"/>
                    </a:cubicBezTo>
                    <a:cubicBezTo>
                      <a:pt x="26763" y="0"/>
                      <a:pt x="0" y="26763"/>
                      <a:pt x="0" y="60000"/>
                    </a:cubicBezTo>
                    <a:cubicBezTo>
                      <a:pt x="0" y="93236"/>
                      <a:pt x="26763" y="120000"/>
                      <a:pt x="60000" y="120000"/>
                    </a:cubicBezTo>
                    <a:cubicBezTo>
                      <a:pt x="93333" y="120000"/>
                      <a:pt x="120000" y="93236"/>
                      <a:pt x="120000" y="60000"/>
                    </a:cubicBezTo>
                    <a:cubicBezTo>
                      <a:pt x="120000" y="52367"/>
                      <a:pt x="118357" y="45024"/>
                      <a:pt x="115942" y="38164"/>
                    </a:cubicBezTo>
                    <a:cubicBezTo>
                      <a:pt x="115362" y="37681"/>
                      <a:pt x="115362" y="37391"/>
                      <a:pt x="114879" y="37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7" name="Picture 2" descr="Kết quả hình ảnh cho MẬT MÃ HỌ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09" y="1904847"/>
            <a:ext cx="4028623" cy="248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5393079" y="1592185"/>
            <a:ext cx="5218865" cy="683008"/>
            <a:chOff x="5389708" y="4799347"/>
            <a:chExt cx="5218865" cy="683008"/>
          </a:xfrm>
        </p:grpSpPr>
        <p:sp>
          <p:nvSpPr>
            <p:cNvPr id="35" name="矩形 43"/>
            <p:cNvSpPr/>
            <p:nvPr/>
          </p:nvSpPr>
          <p:spPr>
            <a:xfrm>
              <a:off x="6147497" y="4838461"/>
              <a:ext cx="4461076" cy="64389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3200">
                  <a:latin typeface="Calibri" panose="020F0502020204030204" pitchFamily="34" charset="0"/>
                </a:rPr>
                <a:t>Sàng Eratosthenes</a:t>
              </a:r>
              <a:endParaRPr lang="zh-CN" altLang="en-US" sz="3200" dirty="0">
                <a:latin typeface="Calibri" panose="020F0502020204030204" pitchFamily="34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89708" y="4799347"/>
              <a:ext cx="584200" cy="584200"/>
              <a:chOff x="5389708" y="4729903"/>
              <a:chExt cx="584200" cy="584200"/>
            </a:xfrm>
          </p:grpSpPr>
          <p:sp>
            <p:nvSpPr>
              <p:cNvPr id="38" name="椭圆 40"/>
              <p:cNvSpPr/>
              <p:nvPr/>
            </p:nvSpPr>
            <p:spPr>
              <a:xfrm>
                <a:off x="5389708" y="4729903"/>
                <a:ext cx="584200" cy="584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Google Shape;1132;p74"/>
              <p:cNvSpPr/>
              <p:nvPr/>
            </p:nvSpPr>
            <p:spPr>
              <a:xfrm>
                <a:off x="5491726" y="4824003"/>
                <a:ext cx="396000" cy="39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9710" y="75265"/>
                    </a:moveTo>
                    <a:lnTo>
                      <a:pt x="34396" y="49951"/>
                    </a:lnTo>
                    <a:cubicBezTo>
                      <a:pt x="33816" y="49371"/>
                      <a:pt x="33333" y="49082"/>
                      <a:pt x="32463" y="49082"/>
                    </a:cubicBezTo>
                    <a:cubicBezTo>
                      <a:pt x="30821" y="49082"/>
                      <a:pt x="29758" y="50144"/>
                      <a:pt x="29758" y="51787"/>
                    </a:cubicBezTo>
                    <a:cubicBezTo>
                      <a:pt x="29758" y="52657"/>
                      <a:pt x="30048" y="53140"/>
                      <a:pt x="30531" y="53719"/>
                    </a:cubicBezTo>
                    <a:lnTo>
                      <a:pt x="57874" y="80966"/>
                    </a:lnTo>
                    <a:cubicBezTo>
                      <a:pt x="58357" y="81545"/>
                      <a:pt x="58937" y="81835"/>
                      <a:pt x="59710" y="81835"/>
                    </a:cubicBezTo>
                    <a:cubicBezTo>
                      <a:pt x="60579" y="81835"/>
                      <a:pt x="61159" y="81545"/>
                      <a:pt x="61642" y="80966"/>
                    </a:cubicBezTo>
                    <a:lnTo>
                      <a:pt x="61642" y="80966"/>
                    </a:lnTo>
                    <a:lnTo>
                      <a:pt x="107246" y="33236"/>
                    </a:lnTo>
                    <a:lnTo>
                      <a:pt x="107246" y="33236"/>
                    </a:lnTo>
                    <a:lnTo>
                      <a:pt x="111014" y="29178"/>
                    </a:lnTo>
                    <a:lnTo>
                      <a:pt x="111014" y="29178"/>
                    </a:lnTo>
                    <a:lnTo>
                      <a:pt x="118937" y="20966"/>
                    </a:lnTo>
                    <a:lnTo>
                      <a:pt x="118937" y="20966"/>
                    </a:lnTo>
                    <a:cubicBezTo>
                      <a:pt x="119516" y="20483"/>
                      <a:pt x="119710" y="19903"/>
                      <a:pt x="119710" y="19130"/>
                    </a:cubicBezTo>
                    <a:cubicBezTo>
                      <a:pt x="119710" y="17487"/>
                      <a:pt x="118647" y="16328"/>
                      <a:pt x="117004" y="16328"/>
                    </a:cubicBezTo>
                    <a:cubicBezTo>
                      <a:pt x="116231" y="16328"/>
                      <a:pt x="115652" y="16618"/>
                      <a:pt x="115072" y="17198"/>
                    </a:cubicBezTo>
                    <a:lnTo>
                      <a:pt x="115072" y="17198"/>
                    </a:lnTo>
                    <a:lnTo>
                      <a:pt x="108019" y="24541"/>
                    </a:lnTo>
                    <a:lnTo>
                      <a:pt x="108019" y="24541"/>
                    </a:lnTo>
                    <a:lnTo>
                      <a:pt x="104154" y="28599"/>
                    </a:lnTo>
                    <a:lnTo>
                      <a:pt x="104154" y="28599"/>
                    </a:lnTo>
                    <a:lnTo>
                      <a:pt x="59710" y="75265"/>
                    </a:lnTo>
                    <a:close/>
                    <a:moveTo>
                      <a:pt x="114879" y="37101"/>
                    </a:moveTo>
                    <a:cubicBezTo>
                      <a:pt x="113719" y="36038"/>
                      <a:pt x="112077" y="36038"/>
                      <a:pt x="111014" y="37101"/>
                    </a:cubicBezTo>
                    <a:cubicBezTo>
                      <a:pt x="110241" y="37874"/>
                      <a:pt x="110241" y="39033"/>
                      <a:pt x="110434" y="39806"/>
                    </a:cubicBezTo>
                    <a:lnTo>
                      <a:pt x="110434" y="39806"/>
                    </a:lnTo>
                    <a:cubicBezTo>
                      <a:pt x="112946" y="46086"/>
                      <a:pt x="114299" y="52946"/>
                      <a:pt x="114299" y="60000"/>
                    </a:cubicBezTo>
                    <a:cubicBezTo>
                      <a:pt x="114299" y="89951"/>
                      <a:pt x="89758" y="114492"/>
                      <a:pt x="59710" y="114492"/>
                    </a:cubicBezTo>
                    <a:cubicBezTo>
                      <a:pt x="29758" y="114492"/>
                      <a:pt x="5217" y="89951"/>
                      <a:pt x="5217" y="60000"/>
                    </a:cubicBezTo>
                    <a:cubicBezTo>
                      <a:pt x="5217" y="30048"/>
                      <a:pt x="29758" y="5507"/>
                      <a:pt x="59710" y="5507"/>
                    </a:cubicBezTo>
                    <a:cubicBezTo>
                      <a:pt x="75265" y="5507"/>
                      <a:pt x="89178" y="11980"/>
                      <a:pt x="99033" y="22125"/>
                    </a:cubicBezTo>
                    <a:lnTo>
                      <a:pt x="99033" y="22125"/>
                    </a:lnTo>
                    <a:cubicBezTo>
                      <a:pt x="100096" y="23188"/>
                      <a:pt x="101739" y="22898"/>
                      <a:pt x="102801" y="22125"/>
                    </a:cubicBezTo>
                    <a:cubicBezTo>
                      <a:pt x="103961" y="20966"/>
                      <a:pt x="103961" y="19323"/>
                      <a:pt x="102801" y="18260"/>
                    </a:cubicBezTo>
                    <a:lnTo>
                      <a:pt x="102608" y="17971"/>
                    </a:lnTo>
                    <a:cubicBezTo>
                      <a:pt x="91690" y="6859"/>
                      <a:pt x="76618" y="0"/>
                      <a:pt x="60000" y="0"/>
                    </a:cubicBezTo>
                    <a:cubicBezTo>
                      <a:pt x="26763" y="0"/>
                      <a:pt x="0" y="26763"/>
                      <a:pt x="0" y="60000"/>
                    </a:cubicBezTo>
                    <a:cubicBezTo>
                      <a:pt x="0" y="93236"/>
                      <a:pt x="26763" y="120000"/>
                      <a:pt x="60000" y="120000"/>
                    </a:cubicBezTo>
                    <a:cubicBezTo>
                      <a:pt x="93333" y="120000"/>
                      <a:pt x="120000" y="93236"/>
                      <a:pt x="120000" y="60000"/>
                    </a:cubicBezTo>
                    <a:cubicBezTo>
                      <a:pt x="120000" y="52367"/>
                      <a:pt x="118357" y="45024"/>
                      <a:pt x="115942" y="38164"/>
                    </a:cubicBezTo>
                    <a:cubicBezTo>
                      <a:pt x="115362" y="37681"/>
                      <a:pt x="115362" y="37391"/>
                      <a:pt x="114879" y="37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021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A228536-E06C-4246-9921-5981D42A0643}"/>
              </a:ext>
            </a:extLst>
          </p:cNvPr>
          <p:cNvSpPr txBox="1"/>
          <p:nvPr/>
        </p:nvSpPr>
        <p:spPr>
          <a:xfrm>
            <a:off x="874713" y="3398461"/>
            <a:ext cx="4922181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MỘT SỐ THUẬT TOÁN </a:t>
            </a:r>
          </a:p>
          <a:p>
            <a:r>
              <a:rPr lang="en-US" altLang="zh-CN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VỀ SỐ NGUYÊN TỐ</a:t>
            </a:r>
            <a:endParaRPr lang="en-US" altLang="zh-CN" sz="40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41B40FC-AF12-4F69-9B18-F1E03889576A}"/>
              </a:ext>
            </a:extLst>
          </p:cNvPr>
          <p:cNvSpPr txBox="1"/>
          <p:nvPr/>
        </p:nvSpPr>
        <p:spPr>
          <a:xfrm>
            <a:off x="874713" y="2482009"/>
            <a:ext cx="3115853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smtClean="0">
                <a:solidFill>
                  <a:schemeClr val="accent1"/>
                </a:solidFill>
                <a:latin typeface="Calibri" panose="020F0502020204030204" pitchFamily="34" charset="0"/>
                <a:ea typeface="时尚中黑简体" panose="01010104010101010101" pitchFamily="2" charset="-122"/>
              </a:rPr>
              <a:t>CHƯƠNG 02</a:t>
            </a:r>
            <a:endParaRPr lang="zh-CN" altLang="en-US" sz="4400" b="1">
              <a:solidFill>
                <a:schemeClr val="accent1"/>
              </a:solidFill>
              <a:latin typeface="Calibri" panose="020F0502020204030204" pitchFamily="34" charset="0"/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172E9323-792A-4A30-8917-B3C88FBE79C9}"/>
              </a:ext>
            </a:extLst>
          </p:cNvPr>
          <p:cNvCxnSpPr>
            <a:cxnSpLocks/>
          </p:cNvCxnSpPr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9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29658" y="1086667"/>
                <a:ext cx="11605324" cy="5351078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Bài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toán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Cho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dương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hãy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phân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tích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thừa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tức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trong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đôi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khác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nhau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9658" y="1086667"/>
                <a:ext cx="11605324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6967" y="819853"/>
            <a:ext cx="11959697" cy="5589557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Ví dụ:</a:t>
            </a:r>
            <a:r>
              <a:rPr lang="en-US">
                <a:solidFill>
                  <a:schemeClr val="tx1"/>
                </a:solidFill>
              </a:rPr>
              <a:t> Cho N = 408.508.091, tìm số nguyên tố p, q: </a:t>
            </a:r>
            <a:endParaRPr lang="en-US" smtClean="0">
              <a:solidFill>
                <a:schemeClr val="tx1"/>
              </a:solidFill>
            </a:endParaRPr>
          </a:p>
          <a:p>
            <a:pPr marL="152396" indent="0">
              <a:buNone/>
            </a:pPr>
            <a:r>
              <a:rPr lang="en-US">
                <a:solidFill>
                  <a:schemeClr val="tx1"/>
                </a:solidFill>
              </a:rPr>
              <a:t>	</a:t>
            </a:r>
            <a:r>
              <a:rPr lang="en-US" smtClean="0">
                <a:solidFill>
                  <a:schemeClr val="tx1"/>
                </a:solidFill>
              </a:rPr>
              <a:t>p</a:t>
            </a:r>
            <a:r>
              <a:rPr lang="en-US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>
                <a:solidFill>
                  <a:schemeClr val="tx1"/>
                </a:solidFill>
                <a:sym typeface="Symbol" panose="05050102010706020507" pitchFamily="18" charset="2"/>
              </a:rPr>
              <a:t> q = </a:t>
            </a:r>
            <a:r>
              <a:rPr lang="en-US">
                <a:solidFill>
                  <a:schemeClr val="tx1"/>
                </a:solidFill>
              </a:rPr>
              <a:t>408.508.091</a:t>
            </a:r>
          </a:p>
          <a:p>
            <a:pPr lvl="1">
              <a:spcBef>
                <a:spcPts val="0"/>
              </a:spcBef>
            </a:pPr>
            <a:r>
              <a:rPr lang="en-US" sz="2600">
                <a:solidFill>
                  <a:schemeClr val="tx1"/>
                </a:solidFill>
              </a:rPr>
              <a:t>Với máy tính cầm tay </a:t>
            </a:r>
            <a:r>
              <a:rPr lang="en-US" sz="2600">
                <a:solidFill>
                  <a:schemeClr val="tx1"/>
                </a:solidFill>
                <a:sym typeface="Symbol" panose="05050102010706020507" pitchFamily="18" charset="2"/>
              </a:rPr>
              <a:t> mất bao lâu để có được p, q?</a:t>
            </a:r>
          </a:p>
          <a:p>
            <a:pPr lvl="2"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  <a:sym typeface="Symbol" panose="05050102010706020507" pitchFamily="18" charset="2"/>
              </a:rPr>
              <a:t>Kiểm tra mỗi số nguyên tố xem có là ước của N hay không? Ví dụ: 3, 5, …, cho tới p = 18.313 (số nguyên tố thứ 2000) thì thấy 18.313 thực sự là thừa số của </a:t>
            </a:r>
            <a:r>
              <a:rPr lang="en-US">
                <a:solidFill>
                  <a:schemeClr val="tx1"/>
                </a:solidFill>
              </a:rPr>
              <a:t>408.508.091, như vậy dễ dàng xác định được số q = 22.307.</a:t>
            </a:r>
          </a:p>
          <a:p>
            <a:pPr lvl="2"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Một máy tính kiểm tra 4 số nguyên tố/1 phút </a:t>
            </a:r>
            <a:r>
              <a:rPr lang="en-US">
                <a:solidFill>
                  <a:schemeClr val="tx1"/>
                </a:solidFill>
                <a:sym typeface="Symbol" panose="05050102010706020507" pitchFamily="18" charset="2"/>
              </a:rPr>
              <a:t> mất 500 phút  </a:t>
            </a:r>
            <a:r>
              <a:rPr lang="en-US" b="1">
                <a:solidFill>
                  <a:srgbClr val="FF0000"/>
                </a:solidFill>
                <a:sym typeface="Symbol" panose="05050102010706020507" pitchFamily="18" charset="2"/>
              </a:rPr>
              <a:t>hơn 8 giờ </a:t>
            </a:r>
            <a:r>
              <a:rPr lang="en-US">
                <a:solidFill>
                  <a:schemeClr val="tx1"/>
                </a:solidFill>
                <a:sym typeface="Symbol" panose="05050102010706020507" pitchFamily="18" charset="2"/>
              </a:rPr>
              <a:t>để tìm ra p, q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 sz="2600">
                <a:solidFill>
                  <a:schemeClr val="tx1"/>
                </a:solidFill>
                <a:sym typeface="Symbol" panose="05050102010706020507" pitchFamily="18" charset="2"/>
              </a:rPr>
              <a:t>Nếu biết trước giá trị p = 18.313 và q = </a:t>
            </a:r>
            <a:r>
              <a:rPr lang="en-US" sz="2600">
                <a:solidFill>
                  <a:schemeClr val="tx1"/>
                </a:solidFill>
              </a:rPr>
              <a:t>22.307</a:t>
            </a:r>
            <a:r>
              <a:rPr lang="en-US" sz="2600">
                <a:solidFill>
                  <a:schemeClr val="tx1"/>
                </a:solidFill>
                <a:sym typeface="Symbol" panose="05050102010706020507" pitchFamily="18" charset="2"/>
              </a:rPr>
              <a:t>  mất chưa tới</a:t>
            </a:r>
            <a:r>
              <a:rPr lang="en-US" sz="2600">
                <a:sym typeface="Symbol" panose="05050102010706020507" pitchFamily="18" charset="2"/>
              </a:rPr>
              <a:t> </a:t>
            </a:r>
            <a:r>
              <a:rPr lang="en-US" sz="2600" b="1">
                <a:solidFill>
                  <a:srgbClr val="FF0000"/>
                </a:solidFill>
                <a:sym typeface="Symbol" panose="05050102010706020507" pitchFamily="18" charset="2"/>
              </a:rPr>
              <a:t>10s</a:t>
            </a:r>
            <a:r>
              <a:rPr lang="en-US" sz="2600">
                <a:sym typeface="Symbol" panose="05050102010706020507" pitchFamily="18" charset="2"/>
              </a:rPr>
              <a:t> </a:t>
            </a:r>
            <a:r>
              <a:rPr lang="en-US" sz="2600">
                <a:solidFill>
                  <a:schemeClr val="tx1"/>
                </a:solidFill>
                <a:sym typeface="Symbol" panose="05050102010706020507" pitchFamily="18" charset="2"/>
              </a:rPr>
              <a:t>để tính ra N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08364" y="175484"/>
            <a:ext cx="11016586" cy="71120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</a:t>
            </a:r>
            <a:r>
              <a:rPr lang="en-US">
                <a:solidFill>
                  <a:schemeClr val="tx1"/>
                </a:solidFill>
              </a:rPr>
              <a:t>Kiến thức chung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9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73725" y="1086667"/>
            <a:ext cx="11561257" cy="5351078"/>
          </a:xfrm>
        </p:spPr>
        <p:txBody>
          <a:bodyPr/>
          <a:lstStyle/>
          <a:p>
            <a:r>
              <a:rPr lang="en-US" b="1" i="1" dirty="0" err="1" smtClean="0">
                <a:solidFill>
                  <a:schemeClr val="tx1"/>
                </a:solidFill>
              </a:rPr>
              <a:t>Lưu</a:t>
            </a:r>
            <a:r>
              <a:rPr lang="en-US" b="1" i="1" dirty="0" smtClean="0">
                <a:solidFill>
                  <a:schemeClr val="tx1"/>
                </a:solidFill>
              </a:rPr>
              <a:t> ý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Bài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quyết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liệu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hợp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hay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nói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dễ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nhiều</a:t>
            </a:r>
            <a:r>
              <a:rPr lang="en-US" dirty="0" smtClean="0">
                <a:solidFill>
                  <a:schemeClr val="tx1"/>
                </a:solidFill>
              </a:rPr>
              <a:t> so </a:t>
            </a:r>
            <a:r>
              <a:rPr lang="en-US" dirty="0" err="1" smtClean="0">
                <a:solidFill>
                  <a:schemeClr val="tx1"/>
                </a:solidFill>
              </a:rPr>
              <a:t>với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phân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thừa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=&gt; </a:t>
            </a:r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rước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phân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tích</a:t>
            </a:r>
            <a:r>
              <a:rPr lang="en-US" dirty="0" smtClean="0">
                <a:solidFill>
                  <a:schemeClr val="tx1"/>
                </a:solidFill>
              </a:rPr>
              <a:t> n </a:t>
            </a:r>
            <a:r>
              <a:rPr lang="en-US" dirty="0" err="1" smtClean="0">
                <a:solidFill>
                  <a:schemeClr val="tx1"/>
                </a:solidFill>
              </a:rPr>
              <a:t>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thừa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nên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đảm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bảo</a:t>
            </a:r>
            <a:r>
              <a:rPr lang="en-US" dirty="0" smtClean="0">
                <a:solidFill>
                  <a:schemeClr val="tx1"/>
                </a:solidFill>
              </a:rPr>
              <a:t> n </a:t>
            </a:r>
            <a:r>
              <a:rPr lang="en-US" dirty="0" err="1" smtClean="0">
                <a:solidFill>
                  <a:schemeClr val="tx1"/>
                </a:solidFill>
              </a:rPr>
              <a:t>thực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sự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hợp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3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07624" y="1086667"/>
            <a:ext cx="11627358" cy="5351078"/>
          </a:xfrm>
        </p:spPr>
        <p:txBody>
          <a:bodyPr/>
          <a:lstStyle/>
          <a:p>
            <a:r>
              <a:rPr lang="en-US" b="1" i="1" dirty="0" err="1" smtClean="0">
                <a:solidFill>
                  <a:schemeClr val="tx1"/>
                </a:solidFill>
              </a:rPr>
              <a:t>Định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 err="1" smtClean="0">
                <a:solidFill>
                  <a:schemeClr val="tx1"/>
                </a:solidFill>
              </a:rPr>
              <a:t>nghĩa</a:t>
            </a:r>
            <a:r>
              <a:rPr lang="en-US" b="1" i="1" dirty="0" smtClean="0">
                <a:solidFill>
                  <a:schemeClr val="tx1"/>
                </a:solidFill>
              </a:rPr>
              <a:t> 2.2.1</a:t>
            </a:r>
            <a:r>
              <a:rPr lang="en-US" dirty="0" smtClean="0">
                <a:solidFill>
                  <a:schemeClr val="tx1"/>
                </a:solidFill>
              </a:rPr>
              <a:t>: (</a:t>
            </a:r>
            <a:r>
              <a:rPr lang="en-US" dirty="0" err="1" smtClean="0">
                <a:solidFill>
                  <a:schemeClr val="tx1"/>
                </a:solidFill>
              </a:rPr>
              <a:t>Thừa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tầm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thường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795847" lvl="1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Phân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thừa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tầm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thường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n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dạng</a:t>
            </a:r>
            <a:r>
              <a:rPr lang="en-US" dirty="0">
                <a:solidFill>
                  <a:schemeClr val="tx1"/>
                </a:solidFill>
              </a:rPr>
              <a:t> n=</a:t>
            </a:r>
            <a:r>
              <a:rPr lang="en-US" dirty="0" err="1">
                <a:solidFill>
                  <a:schemeClr val="tx1"/>
                </a:solidFill>
              </a:rPr>
              <a:t>a.b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đó</a:t>
            </a:r>
            <a:r>
              <a:rPr lang="en-US" dirty="0">
                <a:solidFill>
                  <a:schemeClr val="tx1"/>
                </a:solidFill>
              </a:rPr>
              <a:t> 1&lt;a, b&lt;n. </a:t>
            </a:r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đó</a:t>
            </a:r>
            <a:r>
              <a:rPr lang="en-US" dirty="0">
                <a:solidFill>
                  <a:schemeClr val="tx1"/>
                </a:solidFill>
              </a:rPr>
              <a:t> a, b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gọi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thừa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tầm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thường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0337" y="1086667"/>
            <a:ext cx="11814645" cy="5351078"/>
          </a:xfrm>
        </p:spPr>
        <p:txBody>
          <a:bodyPr/>
          <a:lstStyle/>
          <a:p>
            <a:r>
              <a:rPr lang="en-US" b="1" i="1" dirty="0" err="1" smtClean="0">
                <a:solidFill>
                  <a:schemeClr val="tx1"/>
                </a:solidFill>
              </a:rPr>
              <a:t>Nhận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 err="1" smtClean="0">
                <a:solidFill>
                  <a:schemeClr val="tx1"/>
                </a:solidFill>
              </a:rPr>
              <a:t>xét</a:t>
            </a:r>
            <a:r>
              <a:rPr lang="en-US" b="1" i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Trong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nghĩa</a:t>
            </a:r>
            <a:r>
              <a:rPr lang="en-US" dirty="0" smtClean="0">
                <a:solidFill>
                  <a:schemeClr val="tx1"/>
                </a:solidFill>
              </a:rPr>
              <a:t> 2.2.1, </a:t>
            </a:r>
            <a:r>
              <a:rPr lang="en-US" dirty="0" err="1" smtClean="0">
                <a:solidFill>
                  <a:schemeClr val="tx1"/>
                </a:solidFill>
              </a:rPr>
              <a:t>a,b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n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thừa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thực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hiện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Bước</a:t>
            </a:r>
            <a:r>
              <a:rPr lang="en-US" dirty="0" smtClean="0">
                <a:solidFill>
                  <a:schemeClr val="tx1"/>
                </a:solidFill>
              </a:rPr>
              <a:t> 1: </a:t>
            </a:r>
            <a:r>
              <a:rPr lang="en-US" dirty="0" err="1" smtClean="0">
                <a:solidFill>
                  <a:schemeClr val="tx1"/>
                </a:solidFill>
              </a:rPr>
              <a:t>Sử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n </a:t>
            </a:r>
            <a:r>
              <a:rPr lang="en-US" dirty="0" err="1">
                <a:solidFill>
                  <a:schemeClr val="tx1"/>
                </a:solidFill>
              </a:rPr>
              <a:t>thành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thừa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Bước</a:t>
            </a:r>
            <a:r>
              <a:rPr lang="en-US" dirty="0" smtClean="0">
                <a:solidFill>
                  <a:schemeClr val="tx1"/>
                </a:solidFill>
              </a:rPr>
              <a:t> 2: </a:t>
            </a:r>
            <a:r>
              <a:rPr lang="en-US" dirty="0" err="1" smtClean="0">
                <a:solidFill>
                  <a:schemeClr val="tx1"/>
                </a:solidFill>
              </a:rPr>
              <a:t>Kiểm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Bước</a:t>
            </a:r>
            <a:r>
              <a:rPr lang="en-US" dirty="0" smtClean="0">
                <a:solidFill>
                  <a:schemeClr val="tx1"/>
                </a:solidFill>
              </a:rPr>
              <a:t> 3: </a:t>
            </a:r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b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thì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áp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thừa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886689"/>
            <a:ext cx="12124950" cy="5687116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VD: Áp dụng thuật toán trên phân tích n =  4.337.800 thành tích của các thừa số nguyên tố</a:t>
            </a:r>
          </a:p>
          <a:p>
            <a:pPr lvl="1"/>
            <a:r>
              <a:rPr lang="en-US" sz="2600" smtClean="0">
                <a:solidFill>
                  <a:schemeClr val="tx1"/>
                </a:solidFill>
              </a:rPr>
              <a:t>4337800 = 2 </a:t>
            </a:r>
            <a:r>
              <a:rPr lang="en-US" sz="2600">
                <a:solidFill>
                  <a:schemeClr val="tx1"/>
                </a:solidFill>
                <a:sym typeface="Symbol" panose="05050102010706020507" pitchFamily="18" charset="2"/>
              </a:rPr>
              <a:t> </a:t>
            </a:r>
            <a:r>
              <a:rPr lang="en-US" sz="2600" smtClean="0">
                <a:solidFill>
                  <a:schemeClr val="tx1"/>
                </a:solidFill>
                <a:sym typeface="Symbol" panose="05050102010706020507" pitchFamily="18" charset="2"/>
              </a:rPr>
              <a:t>2168900 ( a = 2, b = 2168900 có là nguyên tố?)</a:t>
            </a:r>
          </a:p>
          <a:p>
            <a:pPr lvl="1"/>
            <a:r>
              <a:rPr lang="en-US" sz="2600">
                <a:solidFill>
                  <a:schemeClr val="tx1"/>
                </a:solidFill>
              </a:rPr>
              <a:t>4337800 = 2 </a:t>
            </a:r>
            <a:r>
              <a:rPr lang="en-US" sz="2600">
                <a:solidFill>
                  <a:schemeClr val="tx1"/>
                </a:solidFill>
                <a:sym typeface="Symbol" panose="05050102010706020507" pitchFamily="18" charset="2"/>
              </a:rPr>
              <a:t> </a:t>
            </a:r>
            <a:r>
              <a:rPr lang="en-US" sz="2600" smtClean="0">
                <a:solidFill>
                  <a:schemeClr val="tx1"/>
                </a:solidFill>
                <a:sym typeface="Symbol" panose="05050102010706020507" pitchFamily="18" charset="2"/>
              </a:rPr>
              <a:t>(2 </a:t>
            </a:r>
            <a:r>
              <a:rPr lang="en-US" sz="2600">
                <a:solidFill>
                  <a:schemeClr val="tx1"/>
                </a:solidFill>
                <a:sym typeface="Symbol" panose="05050102010706020507" pitchFamily="18" charset="2"/>
              </a:rPr>
              <a:t> </a:t>
            </a:r>
            <a:r>
              <a:rPr lang="en-US" sz="2600" smtClean="0">
                <a:solidFill>
                  <a:schemeClr val="tx1"/>
                </a:solidFill>
                <a:sym typeface="Symbol" panose="05050102010706020507" pitchFamily="18" charset="2"/>
              </a:rPr>
              <a:t>1084450) ( kiểm tra 2, 1084450 có là nguyên tố?)</a:t>
            </a:r>
          </a:p>
          <a:p>
            <a:pPr lvl="1"/>
            <a:r>
              <a:rPr lang="en-US" sz="2600">
                <a:solidFill>
                  <a:schemeClr val="tx1"/>
                </a:solidFill>
              </a:rPr>
              <a:t>4337800 = 2 </a:t>
            </a:r>
            <a:r>
              <a:rPr lang="en-US" sz="2600">
                <a:solidFill>
                  <a:schemeClr val="tx1"/>
                </a:solidFill>
                <a:sym typeface="Symbol" panose="05050102010706020507" pitchFamily="18" charset="2"/>
              </a:rPr>
              <a:t> (2  (2  </a:t>
            </a:r>
            <a:r>
              <a:rPr lang="en-US" sz="2600" smtClean="0">
                <a:solidFill>
                  <a:schemeClr val="tx1"/>
                </a:solidFill>
                <a:sym typeface="Symbol" panose="05050102010706020507" pitchFamily="18" charset="2"/>
              </a:rPr>
              <a:t>542225)) (kiểm </a:t>
            </a:r>
            <a:r>
              <a:rPr lang="en-US" sz="2600">
                <a:solidFill>
                  <a:schemeClr val="tx1"/>
                </a:solidFill>
                <a:sym typeface="Symbol" panose="05050102010706020507" pitchFamily="18" charset="2"/>
              </a:rPr>
              <a:t>tra 2, </a:t>
            </a:r>
            <a:r>
              <a:rPr lang="en-US" sz="2600" smtClean="0">
                <a:solidFill>
                  <a:schemeClr val="tx1"/>
                </a:solidFill>
                <a:sym typeface="Symbol" panose="05050102010706020507" pitchFamily="18" charset="2"/>
              </a:rPr>
              <a:t>542225 </a:t>
            </a:r>
            <a:r>
              <a:rPr lang="en-US" sz="2600">
                <a:solidFill>
                  <a:schemeClr val="tx1"/>
                </a:solidFill>
                <a:sym typeface="Symbol" panose="05050102010706020507" pitchFamily="18" charset="2"/>
              </a:rPr>
              <a:t>có là nguyên tố?)</a:t>
            </a:r>
          </a:p>
          <a:p>
            <a:pPr lvl="1"/>
            <a:r>
              <a:rPr lang="en-US" sz="2600">
                <a:solidFill>
                  <a:schemeClr val="tx1"/>
                </a:solidFill>
              </a:rPr>
              <a:t>4337800 = 2 </a:t>
            </a:r>
            <a:r>
              <a:rPr lang="en-US" sz="2600">
                <a:solidFill>
                  <a:schemeClr val="tx1"/>
                </a:solidFill>
                <a:sym typeface="Symbol" panose="05050102010706020507" pitchFamily="18" charset="2"/>
              </a:rPr>
              <a:t> (2  (2  (5  </a:t>
            </a:r>
            <a:r>
              <a:rPr lang="en-US" sz="2600" smtClean="0">
                <a:solidFill>
                  <a:schemeClr val="tx1"/>
                </a:solidFill>
                <a:sym typeface="Symbol" panose="05050102010706020507" pitchFamily="18" charset="2"/>
              </a:rPr>
              <a:t>108445))) </a:t>
            </a:r>
            <a:r>
              <a:rPr lang="en-US" sz="2600">
                <a:solidFill>
                  <a:schemeClr val="tx1"/>
                </a:solidFill>
                <a:sym typeface="Symbol" panose="05050102010706020507" pitchFamily="18" charset="2"/>
              </a:rPr>
              <a:t>(kiểm tra </a:t>
            </a:r>
            <a:r>
              <a:rPr lang="en-US" sz="2600" smtClean="0">
                <a:solidFill>
                  <a:schemeClr val="tx1"/>
                </a:solidFill>
                <a:sym typeface="Symbol" panose="05050102010706020507" pitchFamily="18" charset="2"/>
              </a:rPr>
              <a:t>5, </a:t>
            </a:r>
            <a:r>
              <a:rPr lang="en-US" sz="2600">
                <a:solidFill>
                  <a:schemeClr val="tx1"/>
                </a:solidFill>
                <a:sym typeface="Symbol" panose="05050102010706020507" pitchFamily="18" charset="2"/>
              </a:rPr>
              <a:t>108445 </a:t>
            </a:r>
            <a:r>
              <a:rPr lang="en-US" sz="2600" smtClean="0">
                <a:solidFill>
                  <a:schemeClr val="tx1"/>
                </a:solidFill>
                <a:sym typeface="Symbol" panose="05050102010706020507" pitchFamily="18" charset="2"/>
              </a:rPr>
              <a:t>có </a:t>
            </a:r>
            <a:r>
              <a:rPr lang="en-US" sz="2600">
                <a:solidFill>
                  <a:schemeClr val="tx1"/>
                </a:solidFill>
                <a:sym typeface="Symbol" panose="05050102010706020507" pitchFamily="18" charset="2"/>
              </a:rPr>
              <a:t>là nguyên tố</a:t>
            </a:r>
            <a:r>
              <a:rPr lang="en-US" sz="2600" smtClean="0">
                <a:solidFill>
                  <a:schemeClr val="tx1"/>
                </a:solidFill>
                <a:sym typeface="Symbol" panose="05050102010706020507" pitchFamily="18" charset="2"/>
              </a:rPr>
              <a:t>?)</a:t>
            </a:r>
          </a:p>
          <a:p>
            <a:pPr lvl="1"/>
            <a:r>
              <a:rPr lang="en-US" sz="2600" smtClean="0">
                <a:solidFill>
                  <a:schemeClr val="tx1"/>
                </a:solidFill>
                <a:sym typeface="Symbol" panose="05050102010706020507" pitchFamily="18" charset="2"/>
              </a:rPr>
              <a:t>….</a:t>
            </a:r>
            <a:endParaRPr lang="en-US" sz="2600" smtClean="0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Kiến thức chung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08295" y="5204939"/>
            <a:ext cx="5293893" cy="13814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28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Vậy n được phân tích thành tích: </a:t>
            </a:r>
            <a:r>
              <a:rPr lang="en-US" sz="28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4337800 = 2</a:t>
            </a:r>
            <a:r>
              <a:rPr lang="en-US" sz="2800" b="1" baseline="30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 5</a:t>
            </a:r>
            <a:r>
              <a:rPr lang="en-US" sz="2800" b="1" baseline="30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2</a:t>
            </a:r>
            <a:r>
              <a:rPr lang="en-US" sz="28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 23</a:t>
            </a:r>
            <a:r>
              <a:rPr lang="en-US" sz="2800" b="1" baseline="30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2</a:t>
            </a:r>
            <a:r>
              <a:rPr lang="en-US" sz="28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 </a:t>
            </a:r>
            <a:r>
              <a:rPr lang="en-US" sz="28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41</a:t>
            </a:r>
            <a:endParaRPr lang="en-US" sz="28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7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87287" y="1086667"/>
                <a:ext cx="11847695" cy="5351078"/>
              </a:xfrm>
            </p:spPr>
            <p:txBody>
              <a:bodyPr/>
              <a:lstStyle/>
              <a:p>
                <a:r>
                  <a:rPr lang="en-US" sz="2800" b="1" i="1" dirty="0" smtClean="0">
                    <a:solidFill>
                      <a:schemeClr val="tx1"/>
                    </a:solidFill>
                  </a:rPr>
                  <a:t>Định </a:t>
                </a:r>
                <a:r>
                  <a:rPr lang="en-US" sz="2800" b="1" i="1" dirty="0" err="1" smtClean="0">
                    <a:solidFill>
                      <a:schemeClr val="tx1"/>
                    </a:solidFill>
                  </a:rPr>
                  <a:t>nghĩa</a:t>
                </a:r>
                <a:r>
                  <a:rPr lang="en-US" sz="2800" b="1" i="1" dirty="0" smtClean="0">
                    <a:solidFill>
                      <a:schemeClr val="tx1"/>
                    </a:solidFill>
                  </a:rPr>
                  <a:t> 2.2.2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ũy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thừa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hoàn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hảo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400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được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gọi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lũy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thừa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hoàn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hảo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sz="2400" smtClean="0">
                    <a:solidFill>
                      <a:schemeClr val="tx1"/>
                    </a:solidFill>
                  </a:rPr>
                  <a:t> x,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thỏa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mãn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r>
                  <a:rPr lang="en-US" sz="2800" b="1" i="1" dirty="0" err="1" smtClean="0">
                    <a:solidFill>
                      <a:schemeClr val="tx1"/>
                    </a:solidFill>
                  </a:rPr>
                  <a:t>Chú</a:t>
                </a:r>
                <a:r>
                  <a:rPr lang="en-US" sz="2800" b="1" i="1" dirty="0" smtClean="0">
                    <a:solidFill>
                      <a:schemeClr val="tx1"/>
                    </a:solidFill>
                  </a:rPr>
                  <a:t> ý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Kiểm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tra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lũy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thừa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hoàn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hảo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(perfect power)</a:t>
                </a:r>
              </a:p>
              <a:p>
                <a:pPr lvl="1"/>
                <a:r>
                  <a:rPr lang="en-US" sz="2400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có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thể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kiểm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tra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xem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liệu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có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lũy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thừa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hoàn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hảo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không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sz="2400" dirty="0" err="1" smtClean="0">
                    <a:solidFill>
                      <a:schemeClr val="tx1"/>
                    </a:solidFill>
                  </a:rPr>
                  <a:t>Bài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toán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phân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tích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ra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thừa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luôn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giả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thiết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không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phải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lũy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thừa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hoàn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hảo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tức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có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ít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nhất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2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thừa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khác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nhau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7287" y="1086667"/>
                <a:ext cx="11847695" cy="5351078"/>
              </a:xfrm>
              <a:blipFill>
                <a:blip r:embed="rId3"/>
                <a:stretch>
                  <a:fillRect r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0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75422" y="1086667"/>
            <a:ext cx="11759560" cy="5351078"/>
          </a:xfrm>
        </p:spPr>
        <p:txBody>
          <a:bodyPr/>
          <a:lstStyle/>
          <a:p>
            <a:r>
              <a:rPr lang="en-US" b="1" i="1" dirty="0" err="1" smtClean="0">
                <a:solidFill>
                  <a:schemeClr val="tx1"/>
                </a:solidFill>
              </a:rPr>
              <a:t>Phép</a:t>
            </a:r>
            <a:r>
              <a:rPr lang="en-US" b="1" i="1" dirty="0" smtClean="0">
                <a:solidFill>
                  <a:schemeClr val="tx1"/>
                </a:solidFill>
              </a:rPr>
              <a:t> chia </a:t>
            </a:r>
            <a:r>
              <a:rPr lang="en-US" b="1" i="1" dirty="0" err="1" smtClean="0">
                <a:solidFill>
                  <a:schemeClr val="tx1"/>
                </a:solidFill>
              </a:rPr>
              <a:t>thử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Với</a:t>
            </a:r>
            <a:r>
              <a:rPr lang="en-US" dirty="0" smtClean="0">
                <a:solidFill>
                  <a:schemeClr val="tx1"/>
                </a:solidFill>
              </a:rPr>
              <a:t> n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hợp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trước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áp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thuật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phân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tích</a:t>
            </a:r>
            <a:r>
              <a:rPr lang="en-US" dirty="0" smtClean="0">
                <a:solidFill>
                  <a:schemeClr val="tx1"/>
                </a:solidFill>
              </a:rPr>
              <a:t> n </a:t>
            </a:r>
            <a:r>
              <a:rPr lang="en-US" dirty="0" err="1" smtClean="0">
                <a:solidFill>
                  <a:schemeClr val="tx1"/>
                </a:solidFill>
              </a:rPr>
              <a:t>thành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thừa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thực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hiện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phép</a:t>
            </a:r>
            <a:r>
              <a:rPr lang="en-US" dirty="0" smtClean="0">
                <a:solidFill>
                  <a:schemeClr val="tx1"/>
                </a:solidFill>
              </a:rPr>
              <a:t> chia </a:t>
            </a:r>
            <a:r>
              <a:rPr lang="en-US" dirty="0" err="1" smtClean="0">
                <a:solidFill>
                  <a:schemeClr val="tx1"/>
                </a:solidFill>
              </a:rPr>
              <a:t>thử</a:t>
            </a:r>
            <a:r>
              <a:rPr lang="en-US" dirty="0" smtClean="0">
                <a:solidFill>
                  <a:schemeClr val="tx1"/>
                </a:solidFill>
              </a:rPr>
              <a:t> n </a:t>
            </a:r>
            <a:r>
              <a:rPr lang="en-US" dirty="0" err="1" smtClean="0">
                <a:solidFill>
                  <a:schemeClr val="tx1"/>
                </a:solidFill>
              </a:rPr>
              <a:t>cho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tất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“</a:t>
            </a:r>
            <a:r>
              <a:rPr lang="en-US" dirty="0" err="1" smtClean="0">
                <a:solidFill>
                  <a:schemeClr val="tx1"/>
                </a:solidFill>
              </a:rPr>
              <a:t>nhỏ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5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2371" y="1086667"/>
                <a:ext cx="11792611" cy="5351078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Cho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hàm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ngẫu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nhiên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trong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tập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hữu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hạn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Cho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phần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tử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ngẫu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nhiên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S,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xét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chuỗi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…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được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định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bởi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Vì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tập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hữu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hạn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chuỗi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phải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kì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=&gt;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Tồn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tại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chỉ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sao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gọi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xảy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xung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371" y="1086667"/>
                <a:ext cx="11792611" cy="535107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Pollard’s </a:t>
            </a:r>
            <a:r>
              <a:rPr lang="en-US" dirty="0">
                <a:solidFill>
                  <a:schemeClr val="tx1"/>
                </a:solidFill>
              </a:rPr>
              <a:t>Rho</a:t>
            </a:r>
          </a:p>
        </p:txBody>
      </p:sp>
    </p:spTree>
    <p:extLst>
      <p:ext uri="{BB962C8B-B14F-4D97-AF65-F5344CB8AC3E}">
        <p14:creationId xmlns:p14="http://schemas.microsoft.com/office/powerpoint/2010/main" val="32924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3557" y="1086667"/>
                <a:ext cx="11671425" cy="5351078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Vấn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đề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chuỗi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liên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quan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tới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tấn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công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thám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mã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bao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gồm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phân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tích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thừa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tìm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chỉ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sao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3557" y="1086667"/>
                <a:ext cx="11671425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Pollard’s </a:t>
            </a:r>
            <a:r>
              <a:rPr lang="en-US" dirty="0">
                <a:solidFill>
                  <a:schemeClr val="tx1"/>
                </a:solidFill>
              </a:rPr>
              <a:t>Rho</a:t>
            </a:r>
          </a:p>
        </p:txBody>
      </p:sp>
    </p:spTree>
    <p:extLst>
      <p:ext uri="{BB962C8B-B14F-4D97-AF65-F5344CB8AC3E}">
        <p14:creationId xmlns:p14="http://schemas.microsoft.com/office/powerpoint/2010/main" val="18941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3557" y="1086667"/>
            <a:ext cx="11671425" cy="535107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Nắm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cơ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bản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về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Hiểu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thuật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toán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Sàng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Phân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thành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thừa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không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Chương</a:t>
            </a:r>
            <a:r>
              <a:rPr lang="en-US" dirty="0" smtClean="0">
                <a:solidFill>
                  <a:schemeClr val="tx1"/>
                </a:solidFill>
              </a:rPr>
              <a:t> 2 – </a:t>
            </a:r>
            <a:r>
              <a:rPr lang="en-US" dirty="0" err="1" smtClean="0">
                <a:solidFill>
                  <a:schemeClr val="tx1"/>
                </a:solidFill>
              </a:rPr>
              <a:t>Mục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tiêu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57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8304" y="1086667"/>
                <a:ext cx="11836678" cy="5351078"/>
              </a:xfrm>
            </p:spPr>
            <p:txBody>
              <a:bodyPr/>
              <a:lstStyle/>
              <a:p>
                <a:r>
                  <a:rPr lang="en-US" b="1" i="1" dirty="0" smtClean="0">
                    <a:solidFill>
                      <a:schemeClr val="tx1"/>
                    </a:solidFill>
                  </a:rPr>
                  <a:t>Thuật </a:t>
                </a:r>
                <a:r>
                  <a:rPr lang="en-US" b="1" i="1" dirty="0" err="1" smtClean="0">
                    <a:solidFill>
                      <a:schemeClr val="tx1"/>
                    </a:solidFill>
                  </a:rPr>
                  <a:t>toán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 Floyd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Tìm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i="1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 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B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ắt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đầu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cặp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i="1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i="1" dirty="0">
                    <a:solidFill>
                      <a:schemeClr val="tx1"/>
                    </a:solidFill>
                  </a:rPr>
                  <a:t> 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Tính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lặp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lặp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lại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từ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cặp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khi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giá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trị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m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nào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8304" y="1086667"/>
                <a:ext cx="11836678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2351" y="201610"/>
            <a:ext cx="11016586" cy="71120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Pollard’s </a:t>
            </a:r>
            <a:r>
              <a:rPr lang="en-US" dirty="0">
                <a:solidFill>
                  <a:schemeClr val="tx1"/>
                </a:solidFill>
              </a:rPr>
              <a:t>Rho</a:t>
            </a:r>
          </a:p>
        </p:txBody>
      </p:sp>
    </p:spTree>
    <p:extLst>
      <p:ext uri="{BB962C8B-B14F-4D97-AF65-F5344CB8AC3E}">
        <p14:creationId xmlns:p14="http://schemas.microsoft.com/office/powerpoint/2010/main" val="8280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2371" y="1086667"/>
                <a:ext cx="11792611" cy="5351078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Cho p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thừa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hợp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n.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Thuật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toán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Pollard’s Rho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phân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tích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thành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thừa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sẽ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tìm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sự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lặp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lại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trong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chuỗi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…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được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định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bởi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Sử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dụng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thuật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toán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Floyd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tìm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sao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371" y="1086667"/>
                <a:ext cx="11792611" cy="5351078"/>
              </a:xfrm>
              <a:blipFill>
                <a:blip r:embed="rId3"/>
                <a:stretch>
                  <a:fillRect r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Pollard’s </a:t>
            </a:r>
            <a:r>
              <a:rPr lang="en-US" dirty="0">
                <a:solidFill>
                  <a:schemeClr val="tx1"/>
                </a:solidFill>
              </a:rPr>
              <a:t>Rho</a:t>
            </a:r>
          </a:p>
        </p:txBody>
      </p:sp>
    </p:spTree>
    <p:extLst>
      <p:ext uri="{BB962C8B-B14F-4D97-AF65-F5344CB8AC3E}">
        <p14:creationId xmlns:p14="http://schemas.microsoft.com/office/powerpoint/2010/main" val="5194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0" y="1086667"/>
                <a:ext cx="12034982" cy="5351078"/>
              </a:xfrm>
            </p:spPr>
            <p:txBody>
              <a:bodyPr/>
              <a:lstStyle/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Vì n chia </a:t>
                </a:r>
                <a:r>
                  <a:rPr lang="en-US" dirty="0" err="1">
                    <a:solidFill>
                      <a:schemeClr val="tx1"/>
                    </a:solidFill>
                  </a:rPr>
                  <a:t>hết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cho</a:t>
                </a:r>
                <a:r>
                  <a:rPr lang="en-US" dirty="0">
                    <a:solidFill>
                      <a:schemeClr val="tx1"/>
                    </a:solidFill>
                  </a:rPr>
                  <a:t> p </a:t>
                </a:r>
                <a:r>
                  <a:rPr lang="en-US" dirty="0" err="1">
                    <a:solidFill>
                      <a:schemeClr val="tx1"/>
                    </a:solidFill>
                  </a:rPr>
                  <a:t>nhưng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chưa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biết</a:t>
                </a:r>
                <a:r>
                  <a:rPr lang="en-US" dirty="0">
                    <a:solidFill>
                      <a:schemeClr val="tx1"/>
                    </a:solidFill>
                  </a:rPr>
                  <a:t> p </a:t>
                </a:r>
                <a:r>
                  <a:rPr lang="en-US" dirty="0" err="1">
                    <a:solidFill>
                      <a:schemeClr val="tx1"/>
                    </a:solidFill>
                  </a:rPr>
                  <a:t>nên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kiểm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liệu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không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lại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được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thừa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không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tầm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thường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086667"/>
                <a:ext cx="12034982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Pollard’s </a:t>
            </a:r>
            <a:r>
              <a:rPr lang="en-US" dirty="0">
                <a:solidFill>
                  <a:schemeClr val="tx1"/>
                </a:solidFill>
              </a:rPr>
              <a:t>Rho</a:t>
            </a:r>
          </a:p>
        </p:txBody>
      </p:sp>
    </p:spTree>
    <p:extLst>
      <p:ext uri="{BB962C8B-B14F-4D97-AF65-F5344CB8AC3E}">
        <p14:creationId xmlns:p14="http://schemas.microsoft.com/office/powerpoint/2010/main" val="256169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09320" y="1086667"/>
            <a:ext cx="11825662" cy="5351078"/>
          </a:xfrm>
        </p:spPr>
        <p:txBody>
          <a:bodyPr/>
          <a:lstStyle/>
          <a:p>
            <a:r>
              <a:rPr lang="en-US" b="1" i="1" dirty="0" err="1" smtClean="0">
                <a:solidFill>
                  <a:schemeClr val="tx1"/>
                </a:solidFill>
              </a:rPr>
              <a:t>Mục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 err="1" smtClean="0">
                <a:solidFill>
                  <a:schemeClr val="tx1"/>
                </a:solidFill>
              </a:rPr>
              <a:t>tiêu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ìm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thừa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hợp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i="1" dirty="0" err="1" smtClean="0">
                <a:solidFill>
                  <a:schemeClr val="tx1"/>
                </a:solidFill>
              </a:rPr>
              <a:t>Đầu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: n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hợp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nhưng</a:t>
            </a:r>
            <a:r>
              <a:rPr lang="en-US" dirty="0" smtClean="0">
                <a:solidFill>
                  <a:schemeClr val="tx1"/>
                </a:solidFill>
              </a:rPr>
              <a:t> n </a:t>
            </a:r>
            <a:r>
              <a:rPr lang="en-US" dirty="0" err="1" smtClean="0">
                <a:solidFill>
                  <a:schemeClr val="tx1"/>
                </a:solidFill>
              </a:rPr>
              <a:t>không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lũy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thừa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Pollard’s </a:t>
            </a:r>
            <a:r>
              <a:rPr lang="en-US" dirty="0">
                <a:solidFill>
                  <a:schemeClr val="tx1"/>
                </a:solidFill>
              </a:rPr>
              <a:t>Rho</a:t>
            </a:r>
          </a:p>
        </p:txBody>
      </p:sp>
    </p:spTree>
    <p:extLst>
      <p:ext uri="{BB962C8B-B14F-4D97-AF65-F5344CB8AC3E}">
        <p14:creationId xmlns:p14="http://schemas.microsoft.com/office/powerpoint/2010/main" val="35965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5085" y="1086667"/>
                <a:ext cx="12034982" cy="5351078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Bước 1: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Đặt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a=2; b=2</a:t>
                </a: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2: For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=1,2, … do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2.1: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Tính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; b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2.2: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Tính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2.3: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then return(d)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kết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thúc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thành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công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2.4: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then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kết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thúc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thất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bại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085" y="1086667"/>
                <a:ext cx="12034982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Pollard’s </a:t>
            </a:r>
            <a:r>
              <a:rPr lang="en-US" dirty="0">
                <a:solidFill>
                  <a:schemeClr val="tx1"/>
                </a:solidFill>
              </a:rPr>
              <a:t>Rho</a:t>
            </a:r>
          </a:p>
        </p:txBody>
      </p:sp>
    </p:spTree>
    <p:extLst>
      <p:ext uri="{BB962C8B-B14F-4D97-AF65-F5344CB8AC3E}">
        <p14:creationId xmlns:p14="http://schemas.microsoft.com/office/powerpoint/2010/main" val="20808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1579" y="713682"/>
            <a:ext cx="11433403" cy="5855559"/>
          </a:xfrm>
        </p:spPr>
        <p:txBody>
          <a:bodyPr/>
          <a:lstStyle/>
          <a:p>
            <a:r>
              <a:rPr lang="en-A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lang="en-A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 toán tìm gcd(a, b):</a:t>
            </a:r>
          </a:p>
          <a:p>
            <a:pPr lvl="1"/>
            <a:r>
              <a:rPr lang="en-A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Input: a, b</a:t>
            </a:r>
          </a:p>
          <a:p>
            <a:pPr lvl="1"/>
            <a:r>
              <a:rPr lang="en-A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Ouput: gcd(a, b)</a:t>
            </a:r>
          </a:p>
          <a:p>
            <a:pPr lvl="2"/>
            <a:r>
              <a:rPr lang="en-A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A=a, B=b</a:t>
            </a:r>
          </a:p>
          <a:p>
            <a:pPr lvl="2"/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while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B&gt;0</a:t>
            </a:r>
          </a:p>
          <a:p>
            <a:pPr lvl="3"/>
            <a:r>
              <a:rPr lang="pt-BR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pt-BR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A mod </a:t>
            </a:r>
            <a:r>
              <a:rPr lang="pt-BR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lvl="3"/>
            <a:r>
              <a:rPr lang="pt-BR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B, B = </a:t>
            </a:r>
            <a:r>
              <a:rPr lang="pt-BR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lvl="2"/>
            <a:r>
              <a:rPr lang="pt-BR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Return </a:t>
            </a:r>
            <a:r>
              <a:rPr lang="pt-BR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Thuật toán Pollard’s Rho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21106" y="649705"/>
            <a:ext cx="9950116" cy="5788040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VD: Tính </a:t>
            </a:r>
            <a:r>
              <a:rPr lang="en-US">
                <a:solidFill>
                  <a:schemeClr val="tx1"/>
                </a:solidFill>
              </a:rPr>
              <a:t>GCD(1970, 1066</a:t>
            </a:r>
            <a:r>
              <a:rPr lang="en-US" smtClean="0">
                <a:solidFill>
                  <a:schemeClr val="tx1"/>
                </a:solidFill>
              </a:rPr>
              <a:t>)?</a:t>
            </a:r>
          </a:p>
          <a:p>
            <a:pPr>
              <a:lnSpc>
                <a:spcPct val="80000"/>
              </a:lnSpc>
              <a:defRPr/>
            </a:pPr>
            <a:r>
              <a:rPr lang="pt-BR" smtClean="0">
                <a:solidFill>
                  <a:schemeClr val="tx1"/>
                </a:solidFill>
              </a:rPr>
              <a:t>1970 </a:t>
            </a:r>
            <a:r>
              <a:rPr lang="pt-BR">
                <a:solidFill>
                  <a:schemeClr val="tx1"/>
                </a:solidFill>
              </a:rPr>
              <a:t>= 1 x 1066 + 904 		gcd(1066, 904)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pt-BR">
                <a:solidFill>
                  <a:schemeClr val="tx1"/>
                </a:solidFill>
              </a:rPr>
              <a:t>	1066 = 1 x 904 + 162 		gcd(904, 162)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pt-BR">
                <a:solidFill>
                  <a:schemeClr val="tx1"/>
                </a:solidFill>
              </a:rPr>
              <a:t>	904 = 5 x 162 + 94 		gcd(162, 94)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pt-BR">
                <a:solidFill>
                  <a:schemeClr val="tx1"/>
                </a:solidFill>
              </a:rPr>
              <a:t>	162 = 1 x 94 + 68 		          </a:t>
            </a:r>
            <a:r>
              <a:rPr lang="pt-BR" smtClean="0">
                <a:solidFill>
                  <a:schemeClr val="tx1"/>
                </a:solidFill>
              </a:rPr>
              <a:t>gcd(94</a:t>
            </a:r>
            <a:r>
              <a:rPr lang="pt-BR">
                <a:solidFill>
                  <a:schemeClr val="tx1"/>
                </a:solidFill>
              </a:rPr>
              <a:t>, 68)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pt-BR">
                <a:solidFill>
                  <a:schemeClr val="tx1"/>
                </a:solidFill>
              </a:rPr>
              <a:t>	</a:t>
            </a:r>
            <a:r>
              <a:rPr lang="pt-BR" smtClean="0">
                <a:solidFill>
                  <a:schemeClr val="tx1"/>
                </a:solidFill>
              </a:rPr>
              <a:t>94 = 1 x 68 + 26 		          gcd(68, 26)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pt-BR" smtClean="0">
                <a:solidFill>
                  <a:schemeClr val="tx1"/>
                </a:solidFill>
              </a:rPr>
              <a:t>	68 = 2 x 26 + 16 		          gcd(26, 16)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pt-BR" smtClean="0">
                <a:solidFill>
                  <a:schemeClr val="tx1"/>
                </a:solidFill>
              </a:rPr>
              <a:t>	26 = 1 x 16 + 10 		          gcd(16, 10)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pt-BR">
                <a:solidFill>
                  <a:schemeClr val="tx1"/>
                </a:solidFill>
              </a:rPr>
              <a:t>	16 = 1 x 10 + 6 		          </a:t>
            </a:r>
            <a:r>
              <a:rPr lang="pt-BR" smtClean="0">
                <a:solidFill>
                  <a:schemeClr val="tx1"/>
                </a:solidFill>
              </a:rPr>
              <a:t>gcd(10</a:t>
            </a:r>
            <a:r>
              <a:rPr lang="pt-BR">
                <a:solidFill>
                  <a:schemeClr val="tx1"/>
                </a:solidFill>
              </a:rPr>
              <a:t>, 6)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pt-BR">
                <a:solidFill>
                  <a:schemeClr val="tx1"/>
                </a:solidFill>
              </a:rPr>
              <a:t>	10 = 1 x 6 + 4 		          </a:t>
            </a:r>
            <a:r>
              <a:rPr lang="pt-BR" smtClean="0">
                <a:solidFill>
                  <a:schemeClr val="tx1"/>
                </a:solidFill>
              </a:rPr>
              <a:t>gcd(6</a:t>
            </a:r>
            <a:r>
              <a:rPr lang="pt-BR">
                <a:solidFill>
                  <a:schemeClr val="tx1"/>
                </a:solidFill>
              </a:rPr>
              <a:t>, 4)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pt-BR">
                <a:solidFill>
                  <a:schemeClr val="tx1"/>
                </a:solidFill>
              </a:rPr>
              <a:t>	6 = 1 x 4 + 2 			</a:t>
            </a:r>
            <a:r>
              <a:rPr lang="pt-BR" smtClean="0">
                <a:solidFill>
                  <a:schemeClr val="tx1"/>
                </a:solidFill>
              </a:rPr>
              <a:t>	gcd(4</a:t>
            </a:r>
            <a:r>
              <a:rPr lang="pt-BR">
                <a:solidFill>
                  <a:schemeClr val="tx1"/>
                </a:solidFill>
              </a:rPr>
              <a:t>, 2)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pt-BR">
                <a:solidFill>
                  <a:schemeClr val="tx1"/>
                </a:solidFill>
              </a:rPr>
              <a:t>	4 = 2 x 2 + 0 			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pt-BR"/>
              <a:t>	</a:t>
            </a:r>
            <a:r>
              <a:rPr lang="pt-BR" b="1">
                <a:solidFill>
                  <a:srgbClr val="FF0000"/>
                </a:solidFill>
              </a:rPr>
              <a:t>gcd(1970, 1066) = 2</a:t>
            </a:r>
            <a:endParaRPr lang="en-US" b="1">
              <a:solidFill>
                <a:srgbClr val="FF0000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Thuật toán Pollard’s Rho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4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0506" y="1086667"/>
                <a:ext cx="11704476" cy="5351078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Ví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dụ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Tìm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thừa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không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tầm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thường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=455459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sử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dụng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thuật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toán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Pollard’s Rho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0506" y="1086667"/>
                <a:ext cx="11704476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Pollard’s </a:t>
            </a:r>
            <a:r>
              <a:rPr lang="en-US" dirty="0">
                <a:solidFill>
                  <a:schemeClr val="tx1"/>
                </a:solidFill>
              </a:rPr>
              <a:t>Rho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046" y="2766645"/>
            <a:ext cx="3962400" cy="36710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88047" y="5056335"/>
            <a:ext cx="3702333" cy="13814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28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Vậy ta có: </a:t>
            </a:r>
          </a:p>
          <a:p>
            <a:pPr marL="0" lvl="1" algn="ctr"/>
            <a:r>
              <a:rPr lang="en-US" sz="28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455459 </a:t>
            </a:r>
            <a:r>
              <a:rPr lang="en-US" sz="28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743 </a:t>
            </a:r>
            <a:r>
              <a:rPr lang="en-US" sz="28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 613</a:t>
            </a:r>
            <a:endParaRPr lang="en-US" sz="28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8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1523" y="1086667"/>
                <a:ext cx="11693459" cy="5351078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Chú ý: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Thuật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toán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kết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thúc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thất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bại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thể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thử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lại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hàm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khác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thay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Chẳng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hạn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thể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chọn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≠0;−2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1523" y="1086667"/>
                <a:ext cx="11693459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Pollard’s </a:t>
            </a:r>
            <a:r>
              <a:rPr lang="en-US" dirty="0">
                <a:solidFill>
                  <a:schemeClr val="tx1"/>
                </a:solidFill>
              </a:rPr>
              <a:t>Rho</a:t>
            </a:r>
          </a:p>
        </p:txBody>
      </p:sp>
    </p:spTree>
    <p:extLst>
      <p:ext uri="{BB962C8B-B14F-4D97-AF65-F5344CB8AC3E}">
        <p14:creationId xmlns:p14="http://schemas.microsoft.com/office/powerpoint/2010/main" val="2300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86439" y="1086667"/>
            <a:ext cx="11748543" cy="535107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Hiểu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thuật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hay </a:t>
            </a:r>
            <a:r>
              <a:rPr lang="en-US" dirty="0" err="1" smtClean="0">
                <a:solidFill>
                  <a:schemeClr val="tx1"/>
                </a:solidFill>
              </a:rPr>
              <a:t>không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Thuật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Fermat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suất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Miller–Rabin</a:t>
            </a:r>
          </a:p>
          <a:p>
            <a:r>
              <a:rPr lang="en-US">
                <a:solidFill>
                  <a:schemeClr val="tx1"/>
                </a:solidFill>
              </a:rPr>
              <a:t>Hiểu và lập trình được thuật toán sinh số nguyên tố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solidFill>
                  <a:schemeClr val="tx1"/>
                </a:solidFill>
              </a:rPr>
              <a:t>Bài</a:t>
            </a:r>
            <a:r>
              <a:rPr lang="en-US" smtClean="0">
                <a:solidFill>
                  <a:schemeClr val="tx1"/>
                </a:solidFill>
              </a:rPr>
              <a:t> 02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 err="1" smtClean="0">
                <a:solidFill>
                  <a:schemeClr val="tx1"/>
                </a:solidFill>
              </a:rPr>
              <a:t>Mục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tiêu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0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3732" y="773842"/>
            <a:ext cx="11473122" cy="5675083"/>
          </a:xfrm>
        </p:spPr>
        <p:txBody>
          <a:bodyPr/>
          <a:lstStyle/>
          <a:p>
            <a:r>
              <a:rPr lang="en-US" sz="3000" dirty="0" err="1" smtClean="0">
                <a:solidFill>
                  <a:schemeClr val="tx1"/>
                </a:solidFill>
              </a:rPr>
              <a:t>Nắm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được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khái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niệm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số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nguyên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tố</a:t>
            </a:r>
            <a:endParaRPr lang="en-US" sz="3000" dirty="0" smtClean="0">
              <a:solidFill>
                <a:schemeClr val="tx1"/>
              </a:solidFill>
            </a:endParaRPr>
          </a:p>
          <a:p>
            <a:r>
              <a:rPr lang="en-US" sz="3000" dirty="0" err="1" smtClean="0">
                <a:solidFill>
                  <a:schemeClr val="tx1"/>
                </a:solidFill>
              </a:rPr>
              <a:t>Nắm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được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kiến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thức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cơ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bản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về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sàng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số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nguyên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tố</a:t>
            </a:r>
            <a:r>
              <a:rPr lang="en-US" sz="3000" dirty="0" smtClean="0">
                <a:solidFill>
                  <a:schemeClr val="tx1"/>
                </a:solidFill>
              </a:rPr>
              <a:t> Eratosthenes </a:t>
            </a:r>
            <a:r>
              <a:rPr lang="en-US" sz="3000" dirty="0" err="1" smtClean="0">
                <a:solidFill>
                  <a:schemeClr val="tx1"/>
                </a:solidFill>
              </a:rPr>
              <a:t>nguyên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thủy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và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sàng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phân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đoạn</a:t>
            </a:r>
            <a:endParaRPr lang="en-US" sz="3000" dirty="0" smtClean="0">
              <a:solidFill>
                <a:schemeClr val="tx1"/>
              </a:solidFill>
            </a:endParaRPr>
          </a:p>
          <a:p>
            <a:r>
              <a:rPr lang="en-US" sz="3000" smtClean="0">
                <a:solidFill>
                  <a:schemeClr val="tx1"/>
                </a:solidFill>
              </a:rPr>
              <a:t>Nắm </a:t>
            </a:r>
            <a:r>
              <a:rPr lang="en-US" sz="3000">
                <a:solidFill>
                  <a:schemeClr val="tx1"/>
                </a:solidFill>
              </a:rPr>
              <a:t>được bài toán phân tích một số nguyên ra thừa số nguyên </a:t>
            </a:r>
            <a:r>
              <a:rPr lang="en-US" sz="3000" smtClean="0">
                <a:solidFill>
                  <a:schemeClr val="tx1"/>
                </a:solidFill>
              </a:rPr>
              <a:t>tố</a:t>
            </a:r>
          </a:p>
          <a:p>
            <a:r>
              <a:rPr lang="en-US" sz="3000">
                <a:solidFill>
                  <a:schemeClr val="tx1"/>
                </a:solidFill>
              </a:rPr>
              <a:t>Hiểu và lập trình được hai thuật toán về sàng Eratosthenes và sàng phân </a:t>
            </a:r>
            <a:r>
              <a:rPr lang="en-US" sz="3000" smtClean="0">
                <a:solidFill>
                  <a:schemeClr val="tx1"/>
                </a:solidFill>
              </a:rPr>
              <a:t>đoạn</a:t>
            </a:r>
            <a:endParaRPr lang="en-US" sz="3000">
              <a:solidFill>
                <a:schemeClr val="tx1"/>
              </a:solidFill>
            </a:endParaRPr>
          </a:p>
          <a:p>
            <a:r>
              <a:rPr lang="en-US" sz="3000">
                <a:solidFill>
                  <a:schemeClr val="tx1"/>
                </a:solidFill>
              </a:rPr>
              <a:t>Hiểu và lập trình được thuật toán phân tích một số ra thừa số nguyên tố Pollard’s Rho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01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 err="1" smtClean="0">
                <a:solidFill>
                  <a:schemeClr val="tx1"/>
                </a:solidFill>
              </a:rPr>
              <a:t>Mục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tiêu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9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Thuật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Fermat</a:t>
            </a:r>
          </a:p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suất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Miller–Rabin</a:t>
            </a:r>
          </a:p>
          <a:p>
            <a:r>
              <a:rPr lang="en-US" smtClean="0">
                <a:solidFill>
                  <a:schemeClr val="tx1"/>
                </a:solidFill>
              </a:rPr>
              <a:t>Thuật toán sinh số nguyên tố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solidFill>
                  <a:schemeClr val="tx1"/>
                </a:solidFill>
              </a:rPr>
              <a:t>Bài</a:t>
            </a:r>
            <a:r>
              <a:rPr lang="en-US" smtClean="0">
                <a:solidFill>
                  <a:schemeClr val="tx1"/>
                </a:solidFill>
              </a:rPr>
              <a:t> 02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 err="1" smtClean="0">
                <a:solidFill>
                  <a:schemeClr val="tx1"/>
                </a:solidFill>
              </a:rPr>
              <a:t>Nội</a:t>
            </a:r>
            <a:r>
              <a:rPr lang="en-US" dirty="0" smtClean="0">
                <a:solidFill>
                  <a:schemeClr val="tx1"/>
                </a:solidFill>
              </a:rPr>
              <a:t> dung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0" y="1420439"/>
            <a:ext cx="4690908" cy="4616454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MỘT SỐ THUẬT TOÁN 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VỀ 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SỐ NGUYÊN TỐ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93079" y="2535810"/>
            <a:ext cx="5668514" cy="643894"/>
            <a:chOff x="5381377" y="2738110"/>
            <a:chExt cx="5668514" cy="643894"/>
          </a:xfrm>
        </p:grpSpPr>
        <p:grpSp>
          <p:nvGrpSpPr>
            <p:cNvPr id="39" name="组合 38"/>
            <p:cNvGrpSpPr/>
            <p:nvPr/>
          </p:nvGrpSpPr>
          <p:grpSpPr>
            <a:xfrm>
              <a:off x="6160176" y="2738110"/>
              <a:ext cx="4889715" cy="643894"/>
              <a:chOff x="7333513" y="3583710"/>
              <a:chExt cx="4889715" cy="643894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7471192" y="3796027"/>
                <a:ext cx="4752036" cy="40254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zh-CN" altLang="en-US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时尚中黑简体" panose="01010104010101010101" pitchFamily="2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333513" y="3583710"/>
                <a:ext cx="4568757" cy="64389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3200">
                    <a:latin typeface="Calibri" panose="020F0502020204030204" pitchFamily="34" charset="0"/>
                  </a:rPr>
                  <a:t>Kiểm tra tính nguyên tố</a:t>
                </a:r>
                <a:endParaRPr lang="en-US" altLang="zh-CN" sz="32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381377" y="2753441"/>
              <a:ext cx="584200" cy="584200"/>
              <a:chOff x="5381377" y="2725526"/>
              <a:chExt cx="584200" cy="58420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5381377" y="2725526"/>
                <a:ext cx="584200" cy="584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2" name="Google Shape;1132;p74"/>
              <p:cNvSpPr/>
              <p:nvPr/>
            </p:nvSpPr>
            <p:spPr>
              <a:xfrm>
                <a:off x="5475477" y="2825057"/>
                <a:ext cx="396000" cy="39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9710" y="75265"/>
                    </a:moveTo>
                    <a:lnTo>
                      <a:pt x="34396" y="49951"/>
                    </a:lnTo>
                    <a:cubicBezTo>
                      <a:pt x="33816" y="49371"/>
                      <a:pt x="33333" y="49082"/>
                      <a:pt x="32463" y="49082"/>
                    </a:cubicBezTo>
                    <a:cubicBezTo>
                      <a:pt x="30821" y="49082"/>
                      <a:pt x="29758" y="50144"/>
                      <a:pt x="29758" y="51787"/>
                    </a:cubicBezTo>
                    <a:cubicBezTo>
                      <a:pt x="29758" y="52657"/>
                      <a:pt x="30048" y="53140"/>
                      <a:pt x="30531" y="53719"/>
                    </a:cubicBezTo>
                    <a:lnTo>
                      <a:pt x="57874" y="80966"/>
                    </a:lnTo>
                    <a:cubicBezTo>
                      <a:pt x="58357" y="81545"/>
                      <a:pt x="58937" y="81835"/>
                      <a:pt x="59710" y="81835"/>
                    </a:cubicBezTo>
                    <a:cubicBezTo>
                      <a:pt x="60579" y="81835"/>
                      <a:pt x="61159" y="81545"/>
                      <a:pt x="61642" y="80966"/>
                    </a:cubicBezTo>
                    <a:lnTo>
                      <a:pt x="61642" y="80966"/>
                    </a:lnTo>
                    <a:lnTo>
                      <a:pt x="107246" y="33236"/>
                    </a:lnTo>
                    <a:lnTo>
                      <a:pt x="107246" y="33236"/>
                    </a:lnTo>
                    <a:lnTo>
                      <a:pt x="111014" y="29178"/>
                    </a:lnTo>
                    <a:lnTo>
                      <a:pt x="111014" y="29178"/>
                    </a:lnTo>
                    <a:lnTo>
                      <a:pt x="118937" y="20966"/>
                    </a:lnTo>
                    <a:lnTo>
                      <a:pt x="118937" y="20966"/>
                    </a:lnTo>
                    <a:cubicBezTo>
                      <a:pt x="119516" y="20483"/>
                      <a:pt x="119710" y="19903"/>
                      <a:pt x="119710" y="19130"/>
                    </a:cubicBezTo>
                    <a:cubicBezTo>
                      <a:pt x="119710" y="17487"/>
                      <a:pt x="118647" y="16328"/>
                      <a:pt x="117004" y="16328"/>
                    </a:cubicBezTo>
                    <a:cubicBezTo>
                      <a:pt x="116231" y="16328"/>
                      <a:pt x="115652" y="16618"/>
                      <a:pt x="115072" y="17198"/>
                    </a:cubicBezTo>
                    <a:lnTo>
                      <a:pt x="115072" y="17198"/>
                    </a:lnTo>
                    <a:lnTo>
                      <a:pt x="108019" y="24541"/>
                    </a:lnTo>
                    <a:lnTo>
                      <a:pt x="108019" y="24541"/>
                    </a:lnTo>
                    <a:lnTo>
                      <a:pt x="104154" y="28599"/>
                    </a:lnTo>
                    <a:lnTo>
                      <a:pt x="104154" y="28599"/>
                    </a:lnTo>
                    <a:lnTo>
                      <a:pt x="59710" y="75265"/>
                    </a:lnTo>
                    <a:close/>
                    <a:moveTo>
                      <a:pt x="114879" y="37101"/>
                    </a:moveTo>
                    <a:cubicBezTo>
                      <a:pt x="113719" y="36038"/>
                      <a:pt x="112077" y="36038"/>
                      <a:pt x="111014" y="37101"/>
                    </a:cubicBezTo>
                    <a:cubicBezTo>
                      <a:pt x="110241" y="37874"/>
                      <a:pt x="110241" y="39033"/>
                      <a:pt x="110434" y="39806"/>
                    </a:cubicBezTo>
                    <a:lnTo>
                      <a:pt x="110434" y="39806"/>
                    </a:lnTo>
                    <a:cubicBezTo>
                      <a:pt x="112946" y="46086"/>
                      <a:pt x="114299" y="52946"/>
                      <a:pt x="114299" y="60000"/>
                    </a:cubicBezTo>
                    <a:cubicBezTo>
                      <a:pt x="114299" y="89951"/>
                      <a:pt x="89758" y="114492"/>
                      <a:pt x="59710" y="114492"/>
                    </a:cubicBezTo>
                    <a:cubicBezTo>
                      <a:pt x="29758" y="114492"/>
                      <a:pt x="5217" y="89951"/>
                      <a:pt x="5217" y="60000"/>
                    </a:cubicBezTo>
                    <a:cubicBezTo>
                      <a:pt x="5217" y="30048"/>
                      <a:pt x="29758" y="5507"/>
                      <a:pt x="59710" y="5507"/>
                    </a:cubicBezTo>
                    <a:cubicBezTo>
                      <a:pt x="75265" y="5507"/>
                      <a:pt x="89178" y="11980"/>
                      <a:pt x="99033" y="22125"/>
                    </a:cubicBezTo>
                    <a:lnTo>
                      <a:pt x="99033" y="22125"/>
                    </a:lnTo>
                    <a:cubicBezTo>
                      <a:pt x="100096" y="23188"/>
                      <a:pt x="101739" y="22898"/>
                      <a:pt x="102801" y="22125"/>
                    </a:cubicBezTo>
                    <a:cubicBezTo>
                      <a:pt x="103961" y="20966"/>
                      <a:pt x="103961" y="19323"/>
                      <a:pt x="102801" y="18260"/>
                    </a:cubicBezTo>
                    <a:lnTo>
                      <a:pt x="102608" y="17971"/>
                    </a:lnTo>
                    <a:cubicBezTo>
                      <a:pt x="91690" y="6859"/>
                      <a:pt x="76618" y="0"/>
                      <a:pt x="60000" y="0"/>
                    </a:cubicBezTo>
                    <a:cubicBezTo>
                      <a:pt x="26763" y="0"/>
                      <a:pt x="0" y="26763"/>
                      <a:pt x="0" y="60000"/>
                    </a:cubicBezTo>
                    <a:cubicBezTo>
                      <a:pt x="0" y="93236"/>
                      <a:pt x="26763" y="120000"/>
                      <a:pt x="60000" y="120000"/>
                    </a:cubicBezTo>
                    <a:cubicBezTo>
                      <a:pt x="93333" y="120000"/>
                      <a:pt x="120000" y="93236"/>
                      <a:pt x="120000" y="60000"/>
                    </a:cubicBezTo>
                    <a:cubicBezTo>
                      <a:pt x="120000" y="52367"/>
                      <a:pt x="118357" y="45024"/>
                      <a:pt x="115942" y="38164"/>
                    </a:cubicBezTo>
                    <a:cubicBezTo>
                      <a:pt x="115362" y="37681"/>
                      <a:pt x="115362" y="37391"/>
                      <a:pt x="114879" y="37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393079" y="3636448"/>
            <a:ext cx="6714166" cy="673645"/>
            <a:chOff x="5392953" y="3695567"/>
            <a:chExt cx="6714166" cy="673645"/>
          </a:xfrm>
        </p:grpSpPr>
        <p:sp>
          <p:nvSpPr>
            <p:cNvPr id="51" name="矩形 50"/>
            <p:cNvSpPr/>
            <p:nvPr/>
          </p:nvSpPr>
          <p:spPr>
            <a:xfrm>
              <a:off x="6160176" y="3725318"/>
              <a:ext cx="5946943" cy="64389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3200">
                  <a:latin typeface="Calibri" panose="020F0502020204030204" pitchFamily="34" charset="0"/>
                </a:rPr>
                <a:t>Sinh số nguyên tố</a:t>
              </a:r>
              <a:endParaRPr lang="en-US" altLang="zh-CN" sz="3200" dirty="0">
                <a:latin typeface="Calibri" panose="020F0502020204030204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392953" y="3695567"/>
              <a:ext cx="580955" cy="565475"/>
              <a:chOff x="5392953" y="3733685"/>
              <a:chExt cx="580955" cy="565475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5392953" y="3733685"/>
                <a:ext cx="580955" cy="5654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3" name="Google Shape;1132;p74"/>
              <p:cNvSpPr/>
              <p:nvPr/>
            </p:nvSpPr>
            <p:spPr>
              <a:xfrm>
                <a:off x="5475477" y="3839360"/>
                <a:ext cx="396000" cy="39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9710" y="75265"/>
                    </a:moveTo>
                    <a:lnTo>
                      <a:pt x="34396" y="49951"/>
                    </a:lnTo>
                    <a:cubicBezTo>
                      <a:pt x="33816" y="49371"/>
                      <a:pt x="33333" y="49082"/>
                      <a:pt x="32463" y="49082"/>
                    </a:cubicBezTo>
                    <a:cubicBezTo>
                      <a:pt x="30821" y="49082"/>
                      <a:pt x="29758" y="50144"/>
                      <a:pt x="29758" y="51787"/>
                    </a:cubicBezTo>
                    <a:cubicBezTo>
                      <a:pt x="29758" y="52657"/>
                      <a:pt x="30048" y="53140"/>
                      <a:pt x="30531" y="53719"/>
                    </a:cubicBezTo>
                    <a:lnTo>
                      <a:pt x="57874" y="80966"/>
                    </a:lnTo>
                    <a:cubicBezTo>
                      <a:pt x="58357" y="81545"/>
                      <a:pt x="58937" y="81835"/>
                      <a:pt x="59710" y="81835"/>
                    </a:cubicBezTo>
                    <a:cubicBezTo>
                      <a:pt x="60579" y="81835"/>
                      <a:pt x="61159" y="81545"/>
                      <a:pt x="61642" y="80966"/>
                    </a:cubicBezTo>
                    <a:lnTo>
                      <a:pt x="61642" y="80966"/>
                    </a:lnTo>
                    <a:lnTo>
                      <a:pt x="107246" y="33236"/>
                    </a:lnTo>
                    <a:lnTo>
                      <a:pt x="107246" y="33236"/>
                    </a:lnTo>
                    <a:lnTo>
                      <a:pt x="111014" y="29178"/>
                    </a:lnTo>
                    <a:lnTo>
                      <a:pt x="111014" y="29178"/>
                    </a:lnTo>
                    <a:lnTo>
                      <a:pt x="118937" y="20966"/>
                    </a:lnTo>
                    <a:lnTo>
                      <a:pt x="118937" y="20966"/>
                    </a:lnTo>
                    <a:cubicBezTo>
                      <a:pt x="119516" y="20483"/>
                      <a:pt x="119710" y="19903"/>
                      <a:pt x="119710" y="19130"/>
                    </a:cubicBezTo>
                    <a:cubicBezTo>
                      <a:pt x="119710" y="17487"/>
                      <a:pt x="118647" y="16328"/>
                      <a:pt x="117004" y="16328"/>
                    </a:cubicBezTo>
                    <a:cubicBezTo>
                      <a:pt x="116231" y="16328"/>
                      <a:pt x="115652" y="16618"/>
                      <a:pt x="115072" y="17198"/>
                    </a:cubicBezTo>
                    <a:lnTo>
                      <a:pt x="115072" y="17198"/>
                    </a:lnTo>
                    <a:lnTo>
                      <a:pt x="108019" y="24541"/>
                    </a:lnTo>
                    <a:lnTo>
                      <a:pt x="108019" y="24541"/>
                    </a:lnTo>
                    <a:lnTo>
                      <a:pt x="104154" y="28599"/>
                    </a:lnTo>
                    <a:lnTo>
                      <a:pt x="104154" y="28599"/>
                    </a:lnTo>
                    <a:lnTo>
                      <a:pt x="59710" y="75265"/>
                    </a:lnTo>
                    <a:close/>
                    <a:moveTo>
                      <a:pt x="114879" y="37101"/>
                    </a:moveTo>
                    <a:cubicBezTo>
                      <a:pt x="113719" y="36038"/>
                      <a:pt x="112077" y="36038"/>
                      <a:pt x="111014" y="37101"/>
                    </a:cubicBezTo>
                    <a:cubicBezTo>
                      <a:pt x="110241" y="37874"/>
                      <a:pt x="110241" y="39033"/>
                      <a:pt x="110434" y="39806"/>
                    </a:cubicBezTo>
                    <a:lnTo>
                      <a:pt x="110434" y="39806"/>
                    </a:lnTo>
                    <a:cubicBezTo>
                      <a:pt x="112946" y="46086"/>
                      <a:pt x="114299" y="52946"/>
                      <a:pt x="114299" y="60000"/>
                    </a:cubicBezTo>
                    <a:cubicBezTo>
                      <a:pt x="114299" y="89951"/>
                      <a:pt x="89758" y="114492"/>
                      <a:pt x="59710" y="114492"/>
                    </a:cubicBezTo>
                    <a:cubicBezTo>
                      <a:pt x="29758" y="114492"/>
                      <a:pt x="5217" y="89951"/>
                      <a:pt x="5217" y="60000"/>
                    </a:cubicBezTo>
                    <a:cubicBezTo>
                      <a:pt x="5217" y="30048"/>
                      <a:pt x="29758" y="5507"/>
                      <a:pt x="59710" y="5507"/>
                    </a:cubicBezTo>
                    <a:cubicBezTo>
                      <a:pt x="75265" y="5507"/>
                      <a:pt x="89178" y="11980"/>
                      <a:pt x="99033" y="22125"/>
                    </a:cubicBezTo>
                    <a:lnTo>
                      <a:pt x="99033" y="22125"/>
                    </a:lnTo>
                    <a:cubicBezTo>
                      <a:pt x="100096" y="23188"/>
                      <a:pt x="101739" y="22898"/>
                      <a:pt x="102801" y="22125"/>
                    </a:cubicBezTo>
                    <a:cubicBezTo>
                      <a:pt x="103961" y="20966"/>
                      <a:pt x="103961" y="19323"/>
                      <a:pt x="102801" y="18260"/>
                    </a:cubicBezTo>
                    <a:lnTo>
                      <a:pt x="102608" y="17971"/>
                    </a:lnTo>
                    <a:cubicBezTo>
                      <a:pt x="91690" y="6859"/>
                      <a:pt x="76618" y="0"/>
                      <a:pt x="60000" y="0"/>
                    </a:cubicBezTo>
                    <a:cubicBezTo>
                      <a:pt x="26763" y="0"/>
                      <a:pt x="0" y="26763"/>
                      <a:pt x="0" y="60000"/>
                    </a:cubicBezTo>
                    <a:cubicBezTo>
                      <a:pt x="0" y="93236"/>
                      <a:pt x="26763" y="120000"/>
                      <a:pt x="60000" y="120000"/>
                    </a:cubicBezTo>
                    <a:cubicBezTo>
                      <a:pt x="93333" y="120000"/>
                      <a:pt x="120000" y="93236"/>
                      <a:pt x="120000" y="60000"/>
                    </a:cubicBezTo>
                    <a:cubicBezTo>
                      <a:pt x="120000" y="52367"/>
                      <a:pt x="118357" y="45024"/>
                      <a:pt x="115942" y="38164"/>
                    </a:cubicBezTo>
                    <a:cubicBezTo>
                      <a:pt x="115362" y="37681"/>
                      <a:pt x="115362" y="37391"/>
                      <a:pt x="114879" y="37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7" name="Picture 2" descr="Kết quả hình ảnh cho MẬT MÃ HỌ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09" y="1904847"/>
            <a:ext cx="4028623" cy="248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3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95760" y="1086667"/>
            <a:ext cx="11435508" cy="535107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Thuật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Fermat </a:t>
            </a:r>
            <a:r>
              <a:rPr lang="en-US" dirty="0" err="1" smtClean="0">
                <a:solidFill>
                  <a:schemeClr val="tx1"/>
                </a:solidFill>
              </a:rPr>
              <a:t>không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thực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sự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dựa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suất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vì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thất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trong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việc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phân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biệt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hợp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đặc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biệt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gọi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Carmichael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7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9489" y="1086667"/>
                <a:ext cx="11715493" cy="5351078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Các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kiểm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tính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theo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suất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khuôn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mẫu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sau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mỗi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dương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lẻ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tập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được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định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thỏa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mãn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những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tính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chất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sau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lvl="2"/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thể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kiểm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xem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liệu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không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thời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gian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thức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hợp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)≥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9489" y="1086667"/>
                <a:ext cx="11715493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4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09320" y="1086667"/>
                <a:ext cx="11825662" cy="5351078"/>
              </a:xfrm>
            </p:spPr>
            <p:txBody>
              <a:bodyPr/>
              <a:lstStyle/>
              <a:p>
                <a:r>
                  <a:rPr lang="en-US" b="1" i="1" dirty="0" smtClean="0">
                    <a:solidFill>
                      <a:schemeClr val="tx1"/>
                    </a:solidFill>
                  </a:rPr>
                  <a:t>Định </a:t>
                </a:r>
                <a:r>
                  <a:rPr lang="en-US" b="1" i="1" dirty="0" err="1" smtClean="0">
                    <a:solidFill>
                      <a:schemeClr val="tx1"/>
                    </a:solidFill>
                  </a:rPr>
                  <a:t>nghĩa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 2.3.1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hợp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phần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tử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W(n)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được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gọi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bằng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chứng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hợp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phần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tử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thuộc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tập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bù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được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gọi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giá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trị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đánh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lừa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giả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- liar)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9320" y="1086667"/>
                <a:ext cx="11825662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8641" y="1086667"/>
                <a:ext cx="11616341" cy="5351078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Các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kiểm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tính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theo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suất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sử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dụng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tính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chất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tập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W(n)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như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sau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Giả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sử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cần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xem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không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lvl="2"/>
                <a:r>
                  <a:rPr lang="en-US" dirty="0" err="1" smtClean="0">
                    <a:solidFill>
                      <a:schemeClr val="tx1"/>
                    </a:solidFill>
                  </a:rPr>
                  <a:t>Lựa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chọn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ngẫu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nhiên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kiểm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xem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liệu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không?</a:t>
                </a:r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=&gt;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Kết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quả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hợp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8641" y="1086667"/>
                <a:ext cx="11616341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5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-440675" y="1086667"/>
                <a:ext cx="12475657" cy="5351078"/>
              </a:xfrm>
            </p:spPr>
            <p:txBody>
              <a:bodyPr/>
              <a:lstStyle/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Nếu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thực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sự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được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gọi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thất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bại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kiểm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tính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đối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cơ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sở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</a:t>
                </a:r>
              </a:p>
              <a:p>
                <a:pPr lvl="3"/>
                <a:r>
                  <a:rPr lang="en-US" dirty="0" smtClean="0">
                    <a:solidFill>
                      <a:schemeClr val="tx1"/>
                    </a:solidFill>
                  </a:rPr>
                  <a:t>=&gt;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chắc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chắn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hợp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được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gọi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qua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kiểm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tính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đối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cơ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sở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</a:t>
                </a:r>
              </a:p>
              <a:p>
                <a:pPr lvl="3"/>
                <a:r>
                  <a:rPr lang="en-US" dirty="0" smtClean="0">
                    <a:solidFill>
                      <a:schemeClr val="tx1"/>
                    </a:solidFill>
                  </a:rPr>
                  <a:t>=&gt;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chưa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thể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khẳng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định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chắc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chắn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440675" y="1086667"/>
                <a:ext cx="12475657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87287" y="1086667"/>
            <a:ext cx="11847695" cy="5351078"/>
          </a:xfrm>
        </p:spPr>
        <p:txBody>
          <a:bodyPr/>
          <a:lstStyle/>
          <a:p>
            <a:r>
              <a:rPr lang="en-US" b="1" i="1" dirty="0" err="1" smtClean="0">
                <a:solidFill>
                  <a:schemeClr val="tx1"/>
                </a:solidFill>
              </a:rPr>
              <a:t>Định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 err="1" smtClean="0">
                <a:solidFill>
                  <a:schemeClr val="tx1"/>
                </a:solidFill>
              </a:rPr>
              <a:t>nghĩa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2.3.2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n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tin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theo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tính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dựa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suất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gọi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0675" y="1086667"/>
                <a:ext cx="11594307" cy="5351078"/>
              </a:xfrm>
            </p:spPr>
            <p:txBody>
              <a:bodyPr/>
              <a:lstStyle/>
              <a:p>
                <a:r>
                  <a:rPr lang="en-US" b="1" i="1" dirty="0" smtClean="0">
                    <a:solidFill>
                      <a:schemeClr val="tx1"/>
                    </a:solidFill>
                  </a:rPr>
                  <a:t>Định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lí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Fermat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Cho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)=1 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b="1" i="1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b="1" i="1" dirty="0" err="1" smtClean="0">
                    <a:solidFill>
                      <a:schemeClr val="tx1"/>
                    </a:solidFill>
                  </a:rPr>
                  <a:t>nghĩa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 2.3.3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Cho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hợp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lẻ</a:t>
                </a:r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a,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thỏa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mãn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≢1 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gọi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bằng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chứng</a:t>
                </a:r>
                <a:r>
                  <a:rPr lang="en-US" dirty="0">
                    <a:solidFill>
                      <a:schemeClr val="tx1"/>
                    </a:solidFill>
                  </a:rPr>
                  <a:t> Fermat </a:t>
                </a:r>
                <a:r>
                  <a:rPr lang="en-US" dirty="0" err="1">
                    <a:solidFill>
                      <a:schemeClr val="tx1"/>
                    </a:solidFill>
                  </a:rPr>
                  <a:t>chứng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tỏ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0675" y="1086667"/>
                <a:ext cx="11594307" cy="5351078"/>
              </a:xfrm>
              <a:blipFill>
                <a:blip r:embed="rId3"/>
                <a:stretch>
                  <a:fillRect r="-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Fermat</a:t>
            </a:r>
          </a:p>
        </p:txBody>
      </p:sp>
    </p:spTree>
    <p:extLst>
      <p:ext uri="{BB962C8B-B14F-4D97-AF65-F5344CB8AC3E}">
        <p14:creationId xmlns:p14="http://schemas.microsoft.com/office/powerpoint/2010/main" val="40653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52540" y="1086667"/>
                <a:ext cx="11682442" cy="5351078"/>
              </a:xfrm>
            </p:spPr>
            <p:txBody>
              <a:bodyPr/>
              <a:lstStyle/>
              <a:p>
                <a:r>
                  <a:rPr lang="en-US" b="1" i="1" dirty="0" smtClean="0">
                    <a:solidFill>
                      <a:schemeClr val="tx1"/>
                    </a:solidFill>
                  </a:rPr>
                  <a:t>Định </a:t>
                </a:r>
                <a:r>
                  <a:rPr lang="en-US" b="1" i="1" dirty="0" err="1" smtClean="0">
                    <a:solidFill>
                      <a:schemeClr val="tx1"/>
                    </a:solidFill>
                  </a:rPr>
                  <a:t>nghĩa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 2.3.4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Cho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hợp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lẻ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r>
                  <a:rPr lang="en-US" dirty="0" err="1">
                    <a:solidFill>
                      <a:schemeClr val="tx1"/>
                    </a:solidFill>
                  </a:rPr>
                  <a:t>T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được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gọi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giả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cơ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sở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được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gọi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giá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trị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đánh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lừa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tính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VD: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=341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×31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là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giả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đối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cơ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sở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340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341)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2540" y="1086667"/>
                <a:ext cx="11682442" cy="5351078"/>
              </a:xfrm>
              <a:blipFill>
                <a:blip r:embed="rId3"/>
                <a:stretch>
                  <a:fillRect r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Fermat</a:t>
            </a:r>
          </a:p>
        </p:txBody>
      </p:sp>
    </p:spTree>
    <p:extLst>
      <p:ext uri="{BB962C8B-B14F-4D97-AF65-F5344CB8AC3E}">
        <p14:creationId xmlns:p14="http://schemas.microsoft.com/office/powerpoint/2010/main" val="39156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Sàng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Eratosthenes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thủy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err="1">
                <a:solidFill>
                  <a:schemeClr val="tx1"/>
                </a:solidFill>
              </a:rPr>
              <a:t>phân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đoạn</a:t>
            </a:r>
          </a:p>
          <a:p>
            <a:r>
              <a:rPr lang="en-US" smtClean="0">
                <a:solidFill>
                  <a:schemeClr val="tx1"/>
                </a:solidFill>
              </a:rPr>
              <a:t>Thuật </a:t>
            </a:r>
            <a:r>
              <a:rPr lang="en-US">
                <a:solidFill>
                  <a:schemeClr val="tx1"/>
                </a:solidFill>
              </a:rPr>
              <a:t>toán Pollard’s Rho</a:t>
            </a:r>
          </a:p>
          <a:p>
            <a:pPr marL="152396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01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 err="1" smtClean="0">
                <a:solidFill>
                  <a:schemeClr val="tx1"/>
                </a:solidFill>
              </a:rPr>
              <a:t>Nội</a:t>
            </a:r>
            <a:r>
              <a:rPr lang="en-US" dirty="0" smtClean="0">
                <a:solidFill>
                  <a:schemeClr val="tx1"/>
                </a:solidFill>
              </a:rPr>
              <a:t> dung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08472" y="1086667"/>
                <a:ext cx="11726510" cy="5351078"/>
              </a:xfrm>
            </p:spPr>
            <p:txBody>
              <a:bodyPr/>
              <a:lstStyle/>
              <a:p>
                <a:r>
                  <a:rPr lang="en-US" b="1" i="1" dirty="0" smtClean="0">
                    <a:solidFill>
                      <a:schemeClr val="tx1"/>
                    </a:solidFill>
                  </a:rPr>
                  <a:t>Thuật </a:t>
                </a:r>
                <a:r>
                  <a:rPr lang="en-US" b="1" i="1" dirty="0" err="1" smtClean="0">
                    <a:solidFill>
                      <a:schemeClr val="tx1"/>
                    </a:solidFill>
                  </a:rPr>
                  <a:t>toán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 FERMAT(</a:t>
                </a:r>
                <a:r>
                  <a:rPr lang="en-US" b="1" i="1" dirty="0" err="1" smtClean="0">
                    <a:solidFill>
                      <a:schemeClr val="tx1"/>
                    </a:solidFill>
                  </a:rPr>
                  <a:t>n,t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Kiểm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xem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liệu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Đầu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vào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lẻ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tham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toàn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Đầu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Hoặc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“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”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hoặc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“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hợp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”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8472" y="1086667"/>
                <a:ext cx="11726510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Fermat</a:t>
            </a:r>
          </a:p>
        </p:txBody>
      </p:sp>
    </p:spTree>
    <p:extLst>
      <p:ext uri="{BB962C8B-B14F-4D97-AF65-F5344CB8AC3E}">
        <p14:creationId xmlns:p14="http://schemas.microsoft.com/office/powerpoint/2010/main" val="35253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0675" y="1086667"/>
                <a:ext cx="11594307" cy="5351078"/>
              </a:xfrm>
            </p:spPr>
            <p:txBody>
              <a:bodyPr/>
              <a:lstStyle/>
              <a:p>
                <a:r>
                  <a:rPr lang="en-US" b="1" i="1" dirty="0" smtClean="0">
                    <a:solidFill>
                      <a:schemeClr val="tx1"/>
                    </a:solidFill>
                  </a:rPr>
                  <a:t>Thuật </a:t>
                </a:r>
                <a:r>
                  <a:rPr lang="en-US" b="1" i="1" dirty="0" err="1" smtClean="0">
                    <a:solidFill>
                      <a:schemeClr val="tx1"/>
                    </a:solidFill>
                  </a:rPr>
                  <a:t>toán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 FERMAT(</a:t>
                </a:r>
                <a:r>
                  <a:rPr lang="en-US" b="1" i="1" dirty="0" err="1" smtClean="0">
                    <a:solidFill>
                      <a:schemeClr val="tx1"/>
                    </a:solidFill>
                  </a:rPr>
                  <a:t>n,t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Kiểm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xem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liệu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1: For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= 1 to t do</a:t>
                </a:r>
              </a:p>
              <a:p>
                <a:pPr lvl="2"/>
                <a:r>
                  <a:rPr lang="en-US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1.1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Chọn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ngẫu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nhiên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1.2: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Sử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dụng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thuật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toán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nhân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bình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phương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lặp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tính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1.3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return (“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Hợp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”)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2: Return (“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”)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0675" y="1086667"/>
                <a:ext cx="11594307" cy="5351078"/>
              </a:xfrm>
              <a:blipFill>
                <a:blip r:embed="rId3"/>
                <a:stretch>
                  <a:fillRect r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Fermat</a:t>
            </a:r>
          </a:p>
        </p:txBody>
      </p:sp>
    </p:spTree>
    <p:extLst>
      <p:ext uri="{BB962C8B-B14F-4D97-AF65-F5344CB8AC3E}">
        <p14:creationId xmlns:p14="http://schemas.microsoft.com/office/powerpoint/2010/main" val="11439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07624" y="1086667"/>
            <a:ext cx="11627358" cy="5351078"/>
          </a:xfrm>
        </p:spPr>
        <p:txBody>
          <a:bodyPr/>
          <a:lstStyle/>
          <a:p>
            <a:r>
              <a:rPr lang="en-US" b="1" i="1" dirty="0" err="1" smtClean="0">
                <a:solidFill>
                  <a:schemeClr val="tx1"/>
                </a:solidFill>
              </a:rPr>
              <a:t>Nhận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 err="1" smtClean="0">
                <a:solidFill>
                  <a:schemeClr val="tx1"/>
                </a:solidFill>
              </a:rPr>
              <a:t>xét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thuật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FERMAT(</a:t>
            </a:r>
            <a:r>
              <a:rPr lang="en-US" dirty="0" err="1">
                <a:solidFill>
                  <a:schemeClr val="tx1"/>
                </a:solidFill>
              </a:rPr>
              <a:t>n,t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hợp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thì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chắc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chắn</a:t>
            </a:r>
            <a:r>
              <a:rPr lang="en-US" dirty="0" smtClean="0">
                <a:solidFill>
                  <a:schemeClr val="tx1"/>
                </a:solidFill>
              </a:rPr>
              <a:t> n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hợp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Ngược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lại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không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bằng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chứng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chứng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tỏ</a:t>
            </a:r>
            <a:r>
              <a:rPr lang="en-US" dirty="0" smtClean="0">
                <a:solidFill>
                  <a:schemeClr val="tx1"/>
                </a:solidFill>
              </a:rPr>
              <a:t> n </a:t>
            </a:r>
            <a:r>
              <a:rPr lang="en-US" dirty="0" err="1" smtClean="0">
                <a:solidFill>
                  <a:schemeClr val="tx1"/>
                </a:solidFill>
              </a:rPr>
              <a:t>thật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sự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Fermat</a:t>
            </a:r>
          </a:p>
        </p:txBody>
      </p:sp>
    </p:spTree>
    <p:extLst>
      <p:ext uri="{BB962C8B-B14F-4D97-AF65-F5344CB8AC3E}">
        <p14:creationId xmlns:p14="http://schemas.microsoft.com/office/powerpoint/2010/main" val="17317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8641" y="1086667"/>
            <a:ext cx="11616341" cy="5351078"/>
          </a:xfrm>
        </p:spPr>
        <p:txBody>
          <a:bodyPr/>
          <a:lstStyle/>
          <a:p>
            <a:r>
              <a:rPr lang="en-US" b="1" i="1" dirty="0" err="1" smtClean="0">
                <a:solidFill>
                  <a:schemeClr val="tx1"/>
                </a:solidFill>
              </a:rPr>
              <a:t>Nhận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 err="1" smtClean="0">
                <a:solidFill>
                  <a:schemeClr val="tx1"/>
                </a:solidFill>
              </a:rPr>
              <a:t>xét</a:t>
            </a:r>
            <a:r>
              <a:rPr lang="en-US" dirty="0" smtClean="0">
                <a:solidFill>
                  <a:schemeClr val="tx1"/>
                </a:solidFill>
              </a:rPr>
              <a:t>: (..)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Tuy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nhiên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vì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đối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cơ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sở</a:t>
            </a:r>
            <a:r>
              <a:rPr lang="en-US" dirty="0" smtClean="0">
                <a:solidFill>
                  <a:schemeClr val="tx1"/>
                </a:solidFill>
              </a:rPr>
              <a:t> a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rất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hiếm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Fermat </a:t>
            </a:r>
            <a:r>
              <a:rPr lang="en-US" dirty="0" err="1" smtClean="0">
                <a:solidFill>
                  <a:schemeClr val="tx1"/>
                </a:solidFill>
              </a:rPr>
              <a:t>cung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cấp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câu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lời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đúng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vào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Nhưng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nghĩa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cấp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câu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lời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đúng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mọi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Fermat</a:t>
            </a:r>
          </a:p>
        </p:txBody>
      </p:sp>
    </p:spTree>
    <p:extLst>
      <p:ext uri="{BB962C8B-B14F-4D97-AF65-F5344CB8AC3E}">
        <p14:creationId xmlns:p14="http://schemas.microsoft.com/office/powerpoint/2010/main" val="37260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75558" y="1086667"/>
            <a:ext cx="11527972" cy="5351078"/>
          </a:xfrm>
        </p:spPr>
        <p:txBody>
          <a:bodyPr/>
          <a:lstStyle/>
          <a:p>
            <a:r>
              <a:rPr lang="en-US" b="1" smtClean="0"/>
              <a:t>Thuật toán nhân bình phương có lặp</a:t>
            </a:r>
            <a:endParaRPr lang="en-US" b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08364" y="175484"/>
            <a:ext cx="11016586" cy="71120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</a:t>
            </a:r>
            <a:r>
              <a:rPr lang="en-US">
                <a:solidFill>
                  <a:schemeClr val="tx1"/>
                </a:solidFill>
              </a:rPr>
              <a:t>Thuật toán kiểm tra Fermat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22614" y="2159741"/>
            <a:ext cx="10107386" cy="3579609"/>
            <a:chOff x="1657786" y="2159741"/>
            <a:chExt cx="9143309" cy="3579609"/>
          </a:xfrm>
        </p:grpSpPr>
        <p:sp>
          <p:nvSpPr>
            <p:cNvPr id="10" name="Freeform 9"/>
            <p:cNvSpPr/>
            <p:nvPr/>
          </p:nvSpPr>
          <p:spPr>
            <a:xfrm>
              <a:off x="2305765" y="2159741"/>
              <a:ext cx="8495330" cy="1788693"/>
            </a:xfrm>
            <a:custGeom>
              <a:avLst/>
              <a:gdLst>
                <a:gd name="connsiteX0" fmla="*/ 0 w 8495330"/>
                <a:gd name="connsiteY0" fmla="*/ 0 h 1590936"/>
                <a:gd name="connsiteX1" fmla="*/ 7699862 w 8495330"/>
                <a:gd name="connsiteY1" fmla="*/ 0 h 1590936"/>
                <a:gd name="connsiteX2" fmla="*/ 8495330 w 8495330"/>
                <a:gd name="connsiteY2" fmla="*/ 795468 h 1590936"/>
                <a:gd name="connsiteX3" fmla="*/ 7699862 w 8495330"/>
                <a:gd name="connsiteY3" fmla="*/ 1590936 h 1590936"/>
                <a:gd name="connsiteX4" fmla="*/ 0 w 8495330"/>
                <a:gd name="connsiteY4" fmla="*/ 1590936 h 1590936"/>
                <a:gd name="connsiteX5" fmla="*/ 0 w 8495330"/>
                <a:gd name="connsiteY5" fmla="*/ 0 h 159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95330" h="1590936">
                  <a:moveTo>
                    <a:pt x="8495330" y="1590935"/>
                  </a:moveTo>
                  <a:lnTo>
                    <a:pt x="795468" y="1590935"/>
                  </a:lnTo>
                  <a:lnTo>
                    <a:pt x="0" y="795468"/>
                  </a:lnTo>
                  <a:lnTo>
                    <a:pt x="795468" y="1"/>
                  </a:lnTo>
                  <a:lnTo>
                    <a:pt x="8495330" y="1"/>
                  </a:lnTo>
                  <a:lnTo>
                    <a:pt x="8495330" y="159093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9293" tIns="247651" rIns="462280" bIns="247651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smtClean="0"/>
                <a:t> </a:t>
              </a:r>
              <a:endParaRPr lang="en-US" sz="6500" kern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1657786" y="2159743"/>
              <a:ext cx="1590936" cy="159093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2305765" y="4148413"/>
              <a:ext cx="8495330" cy="1590937"/>
            </a:xfrm>
            <a:custGeom>
              <a:avLst/>
              <a:gdLst>
                <a:gd name="connsiteX0" fmla="*/ 0 w 8495330"/>
                <a:gd name="connsiteY0" fmla="*/ 0 h 1590936"/>
                <a:gd name="connsiteX1" fmla="*/ 7699862 w 8495330"/>
                <a:gd name="connsiteY1" fmla="*/ 0 h 1590936"/>
                <a:gd name="connsiteX2" fmla="*/ 8495330 w 8495330"/>
                <a:gd name="connsiteY2" fmla="*/ 795468 h 1590936"/>
                <a:gd name="connsiteX3" fmla="*/ 7699862 w 8495330"/>
                <a:gd name="connsiteY3" fmla="*/ 1590936 h 1590936"/>
                <a:gd name="connsiteX4" fmla="*/ 0 w 8495330"/>
                <a:gd name="connsiteY4" fmla="*/ 1590936 h 1590936"/>
                <a:gd name="connsiteX5" fmla="*/ 0 w 8495330"/>
                <a:gd name="connsiteY5" fmla="*/ 0 h 159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95330" h="1590936">
                  <a:moveTo>
                    <a:pt x="8495330" y="1590935"/>
                  </a:moveTo>
                  <a:lnTo>
                    <a:pt x="795468" y="1590935"/>
                  </a:lnTo>
                  <a:lnTo>
                    <a:pt x="0" y="795468"/>
                  </a:lnTo>
                  <a:lnTo>
                    <a:pt x="795468" y="1"/>
                  </a:lnTo>
                  <a:lnTo>
                    <a:pt x="8495330" y="1"/>
                  </a:lnTo>
                  <a:lnTo>
                    <a:pt x="8495330" y="159093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9293" tIns="247651" rIns="46228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smtClean="0"/>
                <a:t> </a:t>
              </a:r>
              <a:endParaRPr lang="en-US" sz="6500" kern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1657786" y="4148414"/>
              <a:ext cx="1590936" cy="159093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" name="TextBox 4"/>
          <p:cNvSpPr txBox="1"/>
          <p:nvPr/>
        </p:nvSpPr>
        <p:spPr>
          <a:xfrm>
            <a:off x="1701705" y="2677098"/>
            <a:ext cx="1079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en-US" sz="2800" b="1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6455" y="4691348"/>
            <a:ext cx="1288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US" sz="2800" b="1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335263" y="2282316"/>
            <a:ext cx="795052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 Z</a:t>
            </a:r>
            <a:r>
              <a:rPr lang="en-US" sz="2800" b="1" baseline="-25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</a:t>
            </a:r>
            <a:r>
              <a:rPr lang="en-US" sz="2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và số nguyên k, 0 ≤ k &lt; n có biểu diễn nhị phân</a:t>
            </a:r>
            <a:r>
              <a:rPr lang="en-US" sz="2800" b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: </a:t>
            </a:r>
            <a:endParaRPr lang="en-US" sz="2800" b="1" i="1" smtClean="0">
              <a:solidFill>
                <a:schemeClr val="bg1"/>
              </a:solidFill>
              <a:latin typeface="Cambria Math" panose="02040503050406030204" pitchFamily="18" charset="0"/>
              <a:cs typeface="Calibri" panose="020F0502020204030204" pitchFamily="34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28787" y="2682186"/>
                <a:ext cx="2481943" cy="1210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  <a:sym typeface="Symbol" pitchFamily="18" charset="2"/>
                        </a:rPr>
                        <m:t>𝒌</m:t>
                      </m:r>
                      <m:r>
                        <a:rPr lang="en-US" sz="2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  <a:sym typeface="Symbol" pitchFamily="18" charset="2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Symbol" pitchFamily="18" charset="2"/>
                            </a:rPr>
                            <m:t>𝒊</m:t>
                          </m:r>
                          <m:r>
                            <a:rPr lang="en-US" sz="2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Symbol" pitchFamily="18" charset="2"/>
                            </a:rPr>
                            <m:t>=</m:t>
                          </m:r>
                          <m:r>
                            <a:rPr lang="en-US" sz="2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Symbol" pitchFamily="18" charset="2"/>
                            </a:rPr>
                            <m:t>𝟎</m:t>
                          </m:r>
                        </m:sub>
                        <m:sup>
                          <m:r>
                            <a:rPr lang="en-US" sz="2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Symbol" pitchFamily="18" charset="2"/>
                            </a:rPr>
                            <m:t>𝒕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  <a:sym typeface="Symbol" pitchFamily="18" charset="2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  <a:sym typeface="Symbol" pitchFamily="18" charset="2"/>
                                </a:rPr>
                                <m:t>𝒊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en-US" sz="2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  <a:sym typeface="Symbol" pitchFamily="18" charset="2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  <a:sym typeface="Symbol" pitchFamily="18" charset="2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787" y="2682186"/>
                <a:ext cx="2481943" cy="12106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396341" y="4702632"/>
            <a:ext cx="4082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800" b="1" baseline="300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800" b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  <a:endParaRPr lang="en-US" sz="2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1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08364" y="175484"/>
            <a:ext cx="11016586" cy="71120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</a:t>
            </a:r>
            <a:r>
              <a:rPr lang="en-US">
                <a:solidFill>
                  <a:schemeClr val="tx1"/>
                </a:solidFill>
              </a:rPr>
              <a:t>Thuật toán </a:t>
            </a:r>
            <a:r>
              <a:rPr lang="en-US" smtClean="0">
                <a:solidFill>
                  <a:schemeClr val="tx1"/>
                </a:solidFill>
              </a:rPr>
              <a:t>nhân bình phương có lặp</a:t>
            </a:r>
            <a:endParaRPr lang="en-US"/>
          </a:p>
        </p:txBody>
      </p:sp>
      <p:graphicFrame>
        <p:nvGraphicFramePr>
          <p:cNvPr id="24" name="Diagram 23"/>
          <p:cNvGraphicFramePr/>
          <p:nvPr>
            <p:extLst/>
          </p:nvPr>
        </p:nvGraphicFramePr>
        <p:xfrm>
          <a:off x="1282701" y="560612"/>
          <a:ext cx="9379856" cy="5954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28968" y="1069336"/>
            <a:ext cx="2713182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(1). Đặt b </a:t>
            </a:r>
            <a:r>
              <a:rPr lang="en-US" sz="2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 1 </a:t>
            </a:r>
          </a:p>
          <a:p>
            <a:r>
              <a:rPr lang="en-US" sz="2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Nếu k = 0 thì</a:t>
            </a:r>
          </a:p>
          <a:p>
            <a:r>
              <a:rPr lang="en-US" sz="2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Return (b)</a:t>
            </a:r>
            <a:endParaRPr lang="en-US" sz="26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766232" y="2011909"/>
            <a:ext cx="241279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(2). Đặt A </a:t>
            </a:r>
            <a:r>
              <a:rPr lang="en-US" sz="2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 a 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285211" y="2625888"/>
            <a:ext cx="255168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(3). Nếu k</a:t>
            </a:r>
            <a:r>
              <a:rPr lang="en-US" sz="2600" baseline="-25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 </a:t>
            </a:r>
            <a:endParaRPr lang="en-US" sz="260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thì </a:t>
            </a:r>
            <a:r>
              <a:rPr lang="en-US" sz="2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đặt b </a:t>
            </a:r>
            <a:r>
              <a:rPr lang="en-US" sz="2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 a 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643326" y="4861034"/>
            <a:ext cx="607397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(4). For i from 1 to t do</a:t>
            </a:r>
          </a:p>
          <a:p>
            <a:r>
              <a:rPr lang="en-US" sz="2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4.1. Đặt A  A</a:t>
            </a:r>
            <a:r>
              <a:rPr lang="en-US" sz="2600" baseline="30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mod n</a:t>
            </a:r>
          </a:p>
          <a:p>
            <a:r>
              <a:rPr lang="en-US" sz="2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4.2. Nếu k</a:t>
            </a:r>
            <a:r>
              <a:rPr lang="en-US" sz="2600" baseline="-25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</a:t>
            </a:r>
            <a:r>
              <a:rPr lang="en-US" sz="2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1 thì b  A.b mod n</a:t>
            </a:r>
          </a:p>
          <a:p>
            <a:endParaRPr lang="en-US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266372" y="5645864"/>
            <a:ext cx="224806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(5). Return (b)</a:t>
            </a:r>
            <a:r>
              <a:rPr lang="en-US" sz="2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14967" y="3151413"/>
            <a:ext cx="457364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b="1">
                <a:latin typeface="Calibri" panose="020F0502020204030204" pitchFamily="34" charset="0"/>
                <a:cs typeface="Calibri" panose="020F0502020204030204" pitchFamily="34" charset="0"/>
              </a:rPr>
              <a:t>Bài tập áp dụng:</a:t>
            </a:r>
          </a:p>
          <a:p>
            <a:pPr marL="342900" indent="-342900">
              <a:buFontTx/>
              <a:buChar char="-"/>
              <a:defRPr/>
            </a:pPr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</a:rPr>
              <a:t>41</a:t>
            </a:r>
            <a:r>
              <a:rPr lang="en-US" sz="2600" baseline="30000">
                <a:latin typeface="Calibri" panose="020F0502020204030204" pitchFamily="34" charset="0"/>
                <a:cs typeface="Calibri" panose="020F0502020204030204" pitchFamily="34" charset="0"/>
              </a:rPr>
              <a:t>101</a:t>
            </a:r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</a:rPr>
              <a:t> mod 211 </a:t>
            </a:r>
          </a:p>
          <a:p>
            <a:pPr marL="342900" indent="-342900">
              <a:buFontTx/>
              <a:buChar char="-"/>
              <a:defRPr/>
            </a:pP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600" baseline="30000" smtClean="0">
                <a:latin typeface="Calibri" panose="020F0502020204030204" pitchFamily="34" charset="0"/>
                <a:cs typeface="Calibri" panose="020F0502020204030204" pitchFamily="34" charset="0"/>
              </a:rPr>
              <a:t>596</a:t>
            </a: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</a:rPr>
              <a:t>mod 1234 = </a:t>
            </a:r>
            <a:r>
              <a:rPr lang="en-US" sz="260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00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03761" y="1086667"/>
            <a:ext cx="11631221" cy="5351078"/>
          </a:xfrm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Giải:</a:t>
            </a:r>
          </a:p>
          <a:p>
            <a:pPr lvl="1"/>
            <a:r>
              <a:rPr lang="fr-FR">
                <a:solidFill>
                  <a:schemeClr val="tx1"/>
                </a:solidFill>
              </a:rPr>
              <a:t>Ta phân tích 101 = 2</a:t>
            </a:r>
            <a:r>
              <a:rPr lang="fr-FR" baseline="30000">
                <a:solidFill>
                  <a:schemeClr val="tx1"/>
                </a:solidFill>
              </a:rPr>
              <a:t>6</a:t>
            </a:r>
            <a:r>
              <a:rPr lang="fr-FR">
                <a:solidFill>
                  <a:schemeClr val="tx1"/>
                </a:solidFill>
              </a:rPr>
              <a:t> + 2</a:t>
            </a:r>
            <a:r>
              <a:rPr lang="fr-FR" baseline="30000">
                <a:solidFill>
                  <a:schemeClr val="tx1"/>
                </a:solidFill>
              </a:rPr>
              <a:t>5</a:t>
            </a:r>
            <a:r>
              <a:rPr lang="fr-FR">
                <a:solidFill>
                  <a:schemeClr val="tx1"/>
                </a:solidFill>
              </a:rPr>
              <a:t> +  2</a:t>
            </a:r>
            <a:r>
              <a:rPr lang="fr-FR" baseline="30000">
                <a:solidFill>
                  <a:schemeClr val="tx1"/>
                </a:solidFill>
              </a:rPr>
              <a:t>2</a:t>
            </a:r>
            <a:r>
              <a:rPr lang="fr-FR">
                <a:solidFill>
                  <a:schemeClr val="tx1"/>
                </a:solidFill>
              </a:rPr>
              <a:t> + 2</a:t>
            </a:r>
            <a:r>
              <a:rPr lang="fr-FR" baseline="30000">
                <a:solidFill>
                  <a:schemeClr val="tx1"/>
                </a:solidFill>
              </a:rPr>
              <a:t>0</a:t>
            </a:r>
            <a:r>
              <a:rPr lang="fr-FR">
                <a:solidFill>
                  <a:schemeClr val="tx1"/>
                </a:solidFill>
              </a:rPr>
              <a:t>. Áp dụng phương pháp nhân và bình phương có lặp ta có bảng giá trị sau: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Thuật toán nhân bình phương có lặp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521522"/>
              </p:ext>
            </p:extLst>
          </p:nvPr>
        </p:nvGraphicFramePr>
        <p:xfrm>
          <a:off x="2826328" y="3586347"/>
          <a:ext cx="6483926" cy="23988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34632">
                  <a:extLst>
                    <a:ext uri="{9D8B030D-6E8A-4147-A177-3AD203B41FA5}">
                      <a16:colId xmlns="" xmlns:a16="http://schemas.microsoft.com/office/drawing/2014/main" val="2437707921"/>
                    </a:ext>
                  </a:extLst>
                </a:gridCol>
                <a:gridCol w="848199">
                  <a:extLst>
                    <a:ext uri="{9D8B030D-6E8A-4147-A177-3AD203B41FA5}">
                      <a16:colId xmlns="" xmlns:a16="http://schemas.microsoft.com/office/drawing/2014/main" val="598862045"/>
                    </a:ext>
                  </a:extLst>
                </a:gridCol>
                <a:gridCol w="908530">
                  <a:extLst>
                    <a:ext uri="{9D8B030D-6E8A-4147-A177-3AD203B41FA5}">
                      <a16:colId xmlns="" xmlns:a16="http://schemas.microsoft.com/office/drawing/2014/main" val="3458349854"/>
                    </a:ext>
                  </a:extLst>
                </a:gridCol>
                <a:gridCol w="798513">
                  <a:extLst>
                    <a:ext uri="{9D8B030D-6E8A-4147-A177-3AD203B41FA5}">
                      <a16:colId xmlns="" xmlns:a16="http://schemas.microsoft.com/office/drawing/2014/main" val="3388245374"/>
                    </a:ext>
                  </a:extLst>
                </a:gridCol>
                <a:gridCol w="798513">
                  <a:extLst>
                    <a:ext uri="{9D8B030D-6E8A-4147-A177-3AD203B41FA5}">
                      <a16:colId xmlns="" xmlns:a16="http://schemas.microsoft.com/office/drawing/2014/main" val="921406329"/>
                    </a:ext>
                  </a:extLst>
                </a:gridCol>
                <a:gridCol w="798513">
                  <a:extLst>
                    <a:ext uri="{9D8B030D-6E8A-4147-A177-3AD203B41FA5}">
                      <a16:colId xmlns="" xmlns:a16="http://schemas.microsoft.com/office/drawing/2014/main" val="1491658327"/>
                    </a:ext>
                  </a:extLst>
                </a:gridCol>
                <a:gridCol w="798513">
                  <a:extLst>
                    <a:ext uri="{9D8B030D-6E8A-4147-A177-3AD203B41FA5}">
                      <a16:colId xmlns="" xmlns:a16="http://schemas.microsoft.com/office/drawing/2014/main" val="2262890434"/>
                    </a:ext>
                  </a:extLst>
                </a:gridCol>
                <a:gridCol w="798513">
                  <a:extLst>
                    <a:ext uri="{9D8B030D-6E8A-4147-A177-3AD203B41FA5}">
                      <a16:colId xmlns="" xmlns:a16="http://schemas.microsoft.com/office/drawing/2014/main" val="314699233"/>
                    </a:ext>
                  </a:extLst>
                </a:gridCol>
              </a:tblGrid>
              <a:tr h="599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5933399"/>
                  </a:ext>
                </a:extLst>
              </a:tr>
              <a:tr h="599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1800" b="1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13706659"/>
                  </a:ext>
                </a:extLst>
              </a:tr>
              <a:tr h="599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392497326"/>
                  </a:ext>
                </a:extLst>
              </a:tr>
              <a:tr h="599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658566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0576"/>
              </p:ext>
            </p:extLst>
          </p:nvPr>
        </p:nvGraphicFramePr>
        <p:xfrm>
          <a:off x="2826328" y="3598222"/>
          <a:ext cx="6483926" cy="23988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34632">
                  <a:extLst>
                    <a:ext uri="{9D8B030D-6E8A-4147-A177-3AD203B41FA5}">
                      <a16:colId xmlns="" xmlns:a16="http://schemas.microsoft.com/office/drawing/2014/main" val="2437707921"/>
                    </a:ext>
                  </a:extLst>
                </a:gridCol>
                <a:gridCol w="848199">
                  <a:extLst>
                    <a:ext uri="{9D8B030D-6E8A-4147-A177-3AD203B41FA5}">
                      <a16:colId xmlns="" xmlns:a16="http://schemas.microsoft.com/office/drawing/2014/main" val="598862045"/>
                    </a:ext>
                  </a:extLst>
                </a:gridCol>
                <a:gridCol w="908530">
                  <a:extLst>
                    <a:ext uri="{9D8B030D-6E8A-4147-A177-3AD203B41FA5}">
                      <a16:colId xmlns="" xmlns:a16="http://schemas.microsoft.com/office/drawing/2014/main" val="3458349854"/>
                    </a:ext>
                  </a:extLst>
                </a:gridCol>
                <a:gridCol w="798513">
                  <a:extLst>
                    <a:ext uri="{9D8B030D-6E8A-4147-A177-3AD203B41FA5}">
                      <a16:colId xmlns="" xmlns:a16="http://schemas.microsoft.com/office/drawing/2014/main" val="3388245374"/>
                    </a:ext>
                  </a:extLst>
                </a:gridCol>
                <a:gridCol w="798513">
                  <a:extLst>
                    <a:ext uri="{9D8B030D-6E8A-4147-A177-3AD203B41FA5}">
                      <a16:colId xmlns="" xmlns:a16="http://schemas.microsoft.com/office/drawing/2014/main" val="921406329"/>
                    </a:ext>
                  </a:extLst>
                </a:gridCol>
                <a:gridCol w="798513">
                  <a:extLst>
                    <a:ext uri="{9D8B030D-6E8A-4147-A177-3AD203B41FA5}">
                      <a16:colId xmlns="" xmlns:a16="http://schemas.microsoft.com/office/drawing/2014/main" val="1491658327"/>
                    </a:ext>
                  </a:extLst>
                </a:gridCol>
                <a:gridCol w="798513">
                  <a:extLst>
                    <a:ext uri="{9D8B030D-6E8A-4147-A177-3AD203B41FA5}">
                      <a16:colId xmlns="" xmlns:a16="http://schemas.microsoft.com/office/drawing/2014/main" val="2262890434"/>
                    </a:ext>
                  </a:extLst>
                </a:gridCol>
                <a:gridCol w="798513">
                  <a:extLst>
                    <a:ext uri="{9D8B030D-6E8A-4147-A177-3AD203B41FA5}">
                      <a16:colId xmlns="" xmlns:a16="http://schemas.microsoft.com/office/drawing/2014/main" val="314699233"/>
                    </a:ext>
                  </a:extLst>
                </a:gridCol>
              </a:tblGrid>
              <a:tr h="599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5933399"/>
                  </a:ext>
                </a:extLst>
              </a:tr>
              <a:tr h="599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1800" b="1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13706659"/>
                  </a:ext>
                </a:extLst>
              </a:tr>
              <a:tr h="599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392497326"/>
                  </a:ext>
                </a:extLst>
              </a:tr>
              <a:tr h="599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6585669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73052" y="4850472"/>
            <a:ext cx="48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41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3052" y="5441567"/>
            <a:ext cx="48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41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2345" y="4862347"/>
            <a:ext cx="60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204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2345" y="5441567"/>
            <a:ext cx="48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41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2130" y="4862347"/>
            <a:ext cx="60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49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2755" y="5442901"/>
            <a:ext cx="60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3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1262" y="1086667"/>
            <a:ext cx="11583720" cy="5351078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BT áp dụng thuật toán Fermat kiểm tra số n = 383 có là số nguyên tố hay ko? (cho t = 2)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Thuật toán kiểm tra Fermat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66255" y="755374"/>
                <a:ext cx="11868727" cy="5682371"/>
              </a:xfrm>
            </p:spPr>
            <p:txBody>
              <a:bodyPr/>
              <a:lstStyle/>
              <a:p>
                <a:r>
                  <a:rPr lang="en-US" b="1" smtClean="0">
                    <a:solidFill>
                      <a:schemeClr val="tx1"/>
                    </a:solidFill>
                  </a:rPr>
                  <a:t>Giải: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t = 1:</a:t>
                </a:r>
              </a:p>
              <a:p>
                <a:pPr lvl="2"/>
                <a:r>
                  <a:rPr lang="en-US" smtClean="0">
                    <a:solidFill>
                      <a:schemeClr val="tx1"/>
                    </a:solidFill>
                  </a:rPr>
                  <a:t>Chọn a = 2 (thỏa mãn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≤383−2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mtClean="0">
                    <a:solidFill>
                      <a:schemeClr val="tx1"/>
                    </a:solidFill>
                  </a:rPr>
                  <a:t> áp dụng tt nhân bình phương có lặp tính r = 2</a:t>
                </a:r>
                <a:r>
                  <a:rPr lang="en-US" baseline="30000" smtClean="0">
                    <a:solidFill>
                      <a:schemeClr val="tx1"/>
                    </a:solidFill>
                  </a:rPr>
                  <a:t>382</a:t>
                </a:r>
                <a:r>
                  <a:rPr lang="en-US" smtClean="0">
                    <a:solidFill>
                      <a:schemeClr val="tx1"/>
                    </a:solidFill>
                  </a:rPr>
                  <a:t> mod 383</a:t>
                </a:r>
              </a:p>
              <a:p>
                <a:pPr lvl="3"/>
                <a:r>
                  <a:rPr lang="en-US" sz="2000" smtClean="0">
                    <a:solidFill>
                      <a:schemeClr val="tx1"/>
                    </a:solidFill>
                  </a:rPr>
                  <a:t>Phân tích 382 = </a:t>
                </a:r>
                <a:r>
                  <a:rPr lang="fr-FR" sz="2000" smtClean="0">
                    <a:solidFill>
                      <a:schemeClr val="tx1"/>
                    </a:solidFill>
                  </a:rPr>
                  <a:t>2</a:t>
                </a:r>
                <a:r>
                  <a:rPr lang="fr-FR" sz="2000" baseline="30000" smtClean="0">
                    <a:solidFill>
                      <a:schemeClr val="tx1"/>
                    </a:solidFill>
                  </a:rPr>
                  <a:t>8</a:t>
                </a:r>
                <a:r>
                  <a:rPr lang="fr-FR" sz="2000" smtClean="0">
                    <a:solidFill>
                      <a:schemeClr val="tx1"/>
                    </a:solidFill>
                  </a:rPr>
                  <a:t> </a:t>
                </a:r>
                <a:r>
                  <a:rPr lang="fr-FR" sz="2000">
                    <a:solidFill>
                      <a:schemeClr val="tx1"/>
                    </a:solidFill>
                  </a:rPr>
                  <a:t>+ </a:t>
                </a:r>
                <a:r>
                  <a:rPr lang="fr-FR" sz="2000" smtClean="0">
                    <a:solidFill>
                      <a:schemeClr val="tx1"/>
                    </a:solidFill>
                  </a:rPr>
                  <a:t>2</a:t>
                </a:r>
                <a:r>
                  <a:rPr lang="fr-FR" sz="2000" baseline="30000" smtClean="0">
                    <a:solidFill>
                      <a:schemeClr val="tx1"/>
                    </a:solidFill>
                  </a:rPr>
                  <a:t>6</a:t>
                </a:r>
                <a:r>
                  <a:rPr lang="fr-FR" sz="2000" smtClean="0">
                    <a:solidFill>
                      <a:schemeClr val="tx1"/>
                    </a:solidFill>
                  </a:rPr>
                  <a:t> </a:t>
                </a:r>
                <a:r>
                  <a:rPr lang="fr-FR" sz="2000">
                    <a:solidFill>
                      <a:schemeClr val="tx1"/>
                    </a:solidFill>
                  </a:rPr>
                  <a:t>+ </a:t>
                </a:r>
                <a:r>
                  <a:rPr lang="fr-FR" sz="2000" smtClean="0">
                    <a:solidFill>
                      <a:schemeClr val="tx1"/>
                    </a:solidFill>
                  </a:rPr>
                  <a:t>2</a:t>
                </a:r>
                <a:r>
                  <a:rPr lang="fr-FR" sz="2000" baseline="30000" smtClean="0">
                    <a:solidFill>
                      <a:schemeClr val="tx1"/>
                    </a:solidFill>
                  </a:rPr>
                  <a:t>5</a:t>
                </a:r>
                <a:r>
                  <a:rPr lang="fr-FR" sz="2000" smtClean="0">
                    <a:solidFill>
                      <a:schemeClr val="tx1"/>
                    </a:solidFill>
                  </a:rPr>
                  <a:t> </a:t>
                </a:r>
                <a:r>
                  <a:rPr lang="fr-FR" sz="2000">
                    <a:solidFill>
                      <a:schemeClr val="tx1"/>
                    </a:solidFill>
                  </a:rPr>
                  <a:t>+ </a:t>
                </a:r>
                <a:r>
                  <a:rPr lang="fr-FR" sz="2000" smtClean="0">
                    <a:solidFill>
                      <a:schemeClr val="tx1"/>
                    </a:solidFill>
                  </a:rPr>
                  <a:t>2</a:t>
                </a:r>
                <a:r>
                  <a:rPr lang="fr-FR" sz="2000" baseline="30000" smtClean="0">
                    <a:solidFill>
                      <a:schemeClr val="tx1"/>
                    </a:solidFill>
                  </a:rPr>
                  <a:t>4</a:t>
                </a:r>
                <a:r>
                  <a:rPr lang="fr-FR" sz="2000" smtClean="0">
                    <a:solidFill>
                      <a:schemeClr val="tx1"/>
                    </a:solidFill>
                  </a:rPr>
                  <a:t> </a:t>
                </a:r>
                <a:r>
                  <a:rPr lang="fr-FR" sz="2000">
                    <a:solidFill>
                      <a:schemeClr val="tx1"/>
                    </a:solidFill>
                  </a:rPr>
                  <a:t>+ 2</a:t>
                </a:r>
                <a:r>
                  <a:rPr lang="fr-FR" sz="2000" baseline="30000">
                    <a:solidFill>
                      <a:schemeClr val="tx1"/>
                    </a:solidFill>
                  </a:rPr>
                  <a:t>3</a:t>
                </a:r>
                <a:r>
                  <a:rPr lang="fr-FR" sz="2000">
                    <a:solidFill>
                      <a:schemeClr val="tx1"/>
                    </a:solidFill>
                  </a:rPr>
                  <a:t> </a:t>
                </a:r>
                <a:r>
                  <a:rPr lang="fr-FR" sz="2000" smtClean="0">
                    <a:solidFill>
                      <a:schemeClr val="tx1"/>
                    </a:solidFill>
                  </a:rPr>
                  <a:t>+  </a:t>
                </a:r>
                <a:r>
                  <a:rPr lang="fr-FR" sz="2000">
                    <a:solidFill>
                      <a:schemeClr val="tx1"/>
                    </a:solidFill>
                  </a:rPr>
                  <a:t>2</a:t>
                </a:r>
                <a:r>
                  <a:rPr lang="fr-FR" sz="2000" baseline="30000">
                    <a:solidFill>
                      <a:schemeClr val="tx1"/>
                    </a:solidFill>
                  </a:rPr>
                  <a:t>2</a:t>
                </a:r>
                <a:r>
                  <a:rPr lang="fr-FR" sz="2000">
                    <a:solidFill>
                      <a:schemeClr val="tx1"/>
                    </a:solidFill>
                  </a:rPr>
                  <a:t> + </a:t>
                </a:r>
                <a:r>
                  <a:rPr lang="fr-FR" sz="2000" smtClean="0">
                    <a:solidFill>
                      <a:schemeClr val="tx1"/>
                    </a:solidFill>
                  </a:rPr>
                  <a:t>2</a:t>
                </a:r>
                <a:r>
                  <a:rPr lang="en-US" sz="2000" baseline="30000" smtClean="0">
                    <a:solidFill>
                      <a:schemeClr val="tx1"/>
                    </a:solidFill>
                  </a:rPr>
                  <a:t>1</a:t>
                </a:r>
              </a:p>
              <a:p>
                <a:pPr lvl="3"/>
                <a:endParaRPr lang="en-US" smtClean="0">
                  <a:solidFill>
                    <a:schemeClr val="tx1"/>
                  </a:solidFill>
                </a:endParaRPr>
              </a:p>
              <a:p>
                <a:pPr marL="1405431" lvl="2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6255" y="755374"/>
                <a:ext cx="11868727" cy="56823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Thuật toán kiểm tra Fermat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351953"/>
              </p:ext>
            </p:extLst>
          </p:nvPr>
        </p:nvGraphicFramePr>
        <p:xfrm>
          <a:off x="2276762" y="4141561"/>
          <a:ext cx="6921453" cy="23988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29223">
                  <a:extLst>
                    <a:ext uri="{9D8B030D-6E8A-4147-A177-3AD203B41FA5}">
                      <a16:colId xmlns="" xmlns:a16="http://schemas.microsoft.com/office/drawing/2014/main" val="2437707921"/>
                    </a:ext>
                  </a:extLst>
                </a:gridCol>
                <a:gridCol w="726495">
                  <a:extLst>
                    <a:ext uri="{9D8B030D-6E8A-4147-A177-3AD203B41FA5}">
                      <a16:colId xmlns="" xmlns:a16="http://schemas.microsoft.com/office/drawing/2014/main" val="598862045"/>
                    </a:ext>
                  </a:extLst>
                </a:gridCol>
                <a:gridCol w="778169">
                  <a:extLst>
                    <a:ext uri="{9D8B030D-6E8A-4147-A177-3AD203B41FA5}">
                      <a16:colId xmlns="" xmlns:a16="http://schemas.microsoft.com/office/drawing/2014/main" val="3458349854"/>
                    </a:ext>
                  </a:extLst>
                </a:gridCol>
                <a:gridCol w="683938">
                  <a:extLst>
                    <a:ext uri="{9D8B030D-6E8A-4147-A177-3AD203B41FA5}">
                      <a16:colId xmlns="" xmlns:a16="http://schemas.microsoft.com/office/drawing/2014/main" val="3388245374"/>
                    </a:ext>
                  </a:extLst>
                </a:gridCol>
                <a:gridCol w="683938">
                  <a:extLst>
                    <a:ext uri="{9D8B030D-6E8A-4147-A177-3AD203B41FA5}">
                      <a16:colId xmlns="" xmlns:a16="http://schemas.microsoft.com/office/drawing/2014/main" val="921406329"/>
                    </a:ext>
                  </a:extLst>
                </a:gridCol>
                <a:gridCol w="683938">
                  <a:extLst>
                    <a:ext uri="{9D8B030D-6E8A-4147-A177-3AD203B41FA5}">
                      <a16:colId xmlns="" xmlns:a16="http://schemas.microsoft.com/office/drawing/2014/main" val="1491658327"/>
                    </a:ext>
                  </a:extLst>
                </a:gridCol>
                <a:gridCol w="683938">
                  <a:extLst>
                    <a:ext uri="{9D8B030D-6E8A-4147-A177-3AD203B41FA5}">
                      <a16:colId xmlns="" xmlns:a16="http://schemas.microsoft.com/office/drawing/2014/main" val="2262890434"/>
                    </a:ext>
                  </a:extLst>
                </a:gridCol>
                <a:gridCol w="683938">
                  <a:extLst>
                    <a:ext uri="{9D8B030D-6E8A-4147-A177-3AD203B41FA5}">
                      <a16:colId xmlns="" xmlns:a16="http://schemas.microsoft.com/office/drawing/2014/main" val="314699233"/>
                    </a:ext>
                  </a:extLst>
                </a:gridCol>
                <a:gridCol w="683938">
                  <a:extLst>
                    <a:ext uri="{9D8B030D-6E8A-4147-A177-3AD203B41FA5}">
                      <a16:colId xmlns="" xmlns:a16="http://schemas.microsoft.com/office/drawing/2014/main" val="1136352586"/>
                    </a:ext>
                  </a:extLst>
                </a:gridCol>
                <a:gridCol w="683938">
                  <a:extLst>
                    <a:ext uri="{9D8B030D-6E8A-4147-A177-3AD203B41FA5}">
                      <a16:colId xmlns="" xmlns:a16="http://schemas.microsoft.com/office/drawing/2014/main" val="1044886596"/>
                    </a:ext>
                  </a:extLst>
                </a:gridCol>
              </a:tblGrid>
              <a:tr h="599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5933399"/>
                  </a:ext>
                </a:extLst>
              </a:tr>
              <a:tr h="599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1800" b="1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13706659"/>
                  </a:ext>
                </a:extLst>
              </a:tr>
              <a:tr h="599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317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392497326"/>
                  </a:ext>
                </a:extLst>
              </a:tr>
              <a:tr h="599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323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229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229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smtClean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1" u="sng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6585669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1588" y="4888669"/>
            <a:ext cx="2813362" cy="904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26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Vậy ta có: </a:t>
            </a:r>
          </a:p>
          <a:p>
            <a:pPr marL="0" lvl="1" algn="ctr"/>
            <a:r>
              <a:rPr lang="en-US" sz="260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r= 2</a:t>
            </a:r>
            <a:r>
              <a:rPr lang="en-US" sz="2600" baseline="3000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382</a:t>
            </a:r>
            <a:r>
              <a:rPr lang="en-US" sz="260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60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383 = 1</a:t>
            </a:r>
            <a:endParaRPr lang="en-US" sz="2600" b="1" smtClean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2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66255" y="755374"/>
                <a:ext cx="11868727" cy="5682371"/>
              </a:xfrm>
            </p:spPr>
            <p:txBody>
              <a:bodyPr/>
              <a:lstStyle/>
              <a:p>
                <a:r>
                  <a:rPr lang="en-US" b="1" dirty="0" err="1" smtClean="0">
                    <a:solidFill>
                      <a:schemeClr val="tx1"/>
                    </a:solidFill>
                  </a:rPr>
                  <a:t>Giải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Tương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tự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 = 2:</a:t>
                </a:r>
              </a:p>
              <a:p>
                <a:pPr lvl="2"/>
                <a:r>
                  <a:rPr lang="en-US" dirty="0" err="1" smtClean="0">
                    <a:solidFill>
                      <a:schemeClr val="tx1"/>
                    </a:solidFill>
                  </a:rPr>
                  <a:t>Chọn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 = 3 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thỏa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mãn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≤383−2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áp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dụng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tính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bằng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nhân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bình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phương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r = 3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382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mod 383 = 1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2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vòng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lặp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đều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r </a:t>
                </a:r>
                <a:r>
                  <a:rPr 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= 1. </a:t>
                </a:r>
                <a:r>
                  <a:rPr lang="en-US" dirty="0" err="1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Vậy</a:t>
                </a:r>
                <a:r>
                  <a:rPr 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 Return (“</a:t>
                </a:r>
                <a:r>
                  <a:rPr lang="en-US" dirty="0" err="1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”)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1405431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6255" y="755374"/>
                <a:ext cx="11868727" cy="56823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Thuật toán kiểm tra Fermat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02087" y="3051958"/>
            <a:ext cx="2683823" cy="51063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0" y="1420439"/>
            <a:ext cx="4690908" cy="4616454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MỘT SỐ THUẬT TOÁN 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VỀ 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SỐ NGUYÊN TỐ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93079" y="2657311"/>
            <a:ext cx="6609994" cy="668228"/>
            <a:chOff x="5369803" y="1680054"/>
            <a:chExt cx="6609994" cy="668228"/>
          </a:xfrm>
        </p:grpSpPr>
        <p:sp>
          <p:nvSpPr>
            <p:cNvPr id="37" name="矩形 36"/>
            <p:cNvSpPr/>
            <p:nvPr/>
          </p:nvSpPr>
          <p:spPr>
            <a:xfrm>
              <a:off x="6143711" y="1704388"/>
              <a:ext cx="5836086" cy="64389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3200">
                  <a:latin typeface="Calibri" panose="020F0502020204030204" pitchFamily="34" charset="0"/>
                </a:rPr>
                <a:t>Phân tích ra thừa số nguyên tố</a:t>
              </a:r>
              <a:endParaRPr lang="zh-CN" altLang="en-US" sz="3200" dirty="0">
                <a:latin typeface="Calibri" panose="020F0502020204030204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369803" y="1680054"/>
              <a:ext cx="582699" cy="584199"/>
              <a:chOff x="5369803" y="1716923"/>
              <a:chExt cx="582699" cy="584199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5369803" y="1716923"/>
                <a:ext cx="582699" cy="58419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1" name="Google Shape;1132;p74"/>
              <p:cNvSpPr/>
              <p:nvPr/>
            </p:nvSpPr>
            <p:spPr>
              <a:xfrm>
                <a:off x="5438439" y="1817214"/>
                <a:ext cx="396000" cy="39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9710" y="75265"/>
                    </a:moveTo>
                    <a:lnTo>
                      <a:pt x="34396" y="49951"/>
                    </a:lnTo>
                    <a:cubicBezTo>
                      <a:pt x="33816" y="49371"/>
                      <a:pt x="33333" y="49082"/>
                      <a:pt x="32463" y="49082"/>
                    </a:cubicBezTo>
                    <a:cubicBezTo>
                      <a:pt x="30821" y="49082"/>
                      <a:pt x="29758" y="50144"/>
                      <a:pt x="29758" y="51787"/>
                    </a:cubicBezTo>
                    <a:cubicBezTo>
                      <a:pt x="29758" y="52657"/>
                      <a:pt x="30048" y="53140"/>
                      <a:pt x="30531" y="53719"/>
                    </a:cubicBezTo>
                    <a:lnTo>
                      <a:pt x="57874" y="80966"/>
                    </a:lnTo>
                    <a:cubicBezTo>
                      <a:pt x="58357" y="81545"/>
                      <a:pt x="58937" y="81835"/>
                      <a:pt x="59710" y="81835"/>
                    </a:cubicBezTo>
                    <a:cubicBezTo>
                      <a:pt x="60579" y="81835"/>
                      <a:pt x="61159" y="81545"/>
                      <a:pt x="61642" y="80966"/>
                    </a:cubicBezTo>
                    <a:lnTo>
                      <a:pt x="61642" y="80966"/>
                    </a:lnTo>
                    <a:lnTo>
                      <a:pt x="107246" y="33236"/>
                    </a:lnTo>
                    <a:lnTo>
                      <a:pt x="107246" y="33236"/>
                    </a:lnTo>
                    <a:lnTo>
                      <a:pt x="111014" y="29178"/>
                    </a:lnTo>
                    <a:lnTo>
                      <a:pt x="111014" y="29178"/>
                    </a:lnTo>
                    <a:lnTo>
                      <a:pt x="118937" y="20966"/>
                    </a:lnTo>
                    <a:lnTo>
                      <a:pt x="118937" y="20966"/>
                    </a:lnTo>
                    <a:cubicBezTo>
                      <a:pt x="119516" y="20483"/>
                      <a:pt x="119710" y="19903"/>
                      <a:pt x="119710" y="19130"/>
                    </a:cubicBezTo>
                    <a:cubicBezTo>
                      <a:pt x="119710" y="17487"/>
                      <a:pt x="118647" y="16328"/>
                      <a:pt x="117004" y="16328"/>
                    </a:cubicBezTo>
                    <a:cubicBezTo>
                      <a:pt x="116231" y="16328"/>
                      <a:pt x="115652" y="16618"/>
                      <a:pt x="115072" y="17198"/>
                    </a:cubicBezTo>
                    <a:lnTo>
                      <a:pt x="115072" y="17198"/>
                    </a:lnTo>
                    <a:lnTo>
                      <a:pt x="108019" y="24541"/>
                    </a:lnTo>
                    <a:lnTo>
                      <a:pt x="108019" y="24541"/>
                    </a:lnTo>
                    <a:lnTo>
                      <a:pt x="104154" y="28599"/>
                    </a:lnTo>
                    <a:lnTo>
                      <a:pt x="104154" y="28599"/>
                    </a:lnTo>
                    <a:lnTo>
                      <a:pt x="59710" y="75265"/>
                    </a:lnTo>
                    <a:close/>
                    <a:moveTo>
                      <a:pt x="114879" y="37101"/>
                    </a:moveTo>
                    <a:cubicBezTo>
                      <a:pt x="113719" y="36038"/>
                      <a:pt x="112077" y="36038"/>
                      <a:pt x="111014" y="37101"/>
                    </a:cubicBezTo>
                    <a:cubicBezTo>
                      <a:pt x="110241" y="37874"/>
                      <a:pt x="110241" y="39033"/>
                      <a:pt x="110434" y="39806"/>
                    </a:cubicBezTo>
                    <a:lnTo>
                      <a:pt x="110434" y="39806"/>
                    </a:lnTo>
                    <a:cubicBezTo>
                      <a:pt x="112946" y="46086"/>
                      <a:pt x="114299" y="52946"/>
                      <a:pt x="114299" y="60000"/>
                    </a:cubicBezTo>
                    <a:cubicBezTo>
                      <a:pt x="114299" y="89951"/>
                      <a:pt x="89758" y="114492"/>
                      <a:pt x="59710" y="114492"/>
                    </a:cubicBezTo>
                    <a:cubicBezTo>
                      <a:pt x="29758" y="114492"/>
                      <a:pt x="5217" y="89951"/>
                      <a:pt x="5217" y="60000"/>
                    </a:cubicBezTo>
                    <a:cubicBezTo>
                      <a:pt x="5217" y="30048"/>
                      <a:pt x="29758" y="5507"/>
                      <a:pt x="59710" y="5507"/>
                    </a:cubicBezTo>
                    <a:cubicBezTo>
                      <a:pt x="75265" y="5507"/>
                      <a:pt x="89178" y="11980"/>
                      <a:pt x="99033" y="22125"/>
                    </a:cubicBezTo>
                    <a:lnTo>
                      <a:pt x="99033" y="22125"/>
                    </a:lnTo>
                    <a:cubicBezTo>
                      <a:pt x="100096" y="23188"/>
                      <a:pt x="101739" y="22898"/>
                      <a:pt x="102801" y="22125"/>
                    </a:cubicBezTo>
                    <a:cubicBezTo>
                      <a:pt x="103961" y="20966"/>
                      <a:pt x="103961" y="19323"/>
                      <a:pt x="102801" y="18260"/>
                    </a:cubicBezTo>
                    <a:lnTo>
                      <a:pt x="102608" y="17971"/>
                    </a:lnTo>
                    <a:cubicBezTo>
                      <a:pt x="91690" y="6859"/>
                      <a:pt x="76618" y="0"/>
                      <a:pt x="60000" y="0"/>
                    </a:cubicBezTo>
                    <a:cubicBezTo>
                      <a:pt x="26763" y="0"/>
                      <a:pt x="0" y="26763"/>
                      <a:pt x="0" y="60000"/>
                    </a:cubicBezTo>
                    <a:cubicBezTo>
                      <a:pt x="0" y="93236"/>
                      <a:pt x="26763" y="120000"/>
                      <a:pt x="60000" y="120000"/>
                    </a:cubicBezTo>
                    <a:cubicBezTo>
                      <a:pt x="93333" y="120000"/>
                      <a:pt x="120000" y="93236"/>
                      <a:pt x="120000" y="60000"/>
                    </a:cubicBezTo>
                    <a:cubicBezTo>
                      <a:pt x="120000" y="52367"/>
                      <a:pt x="118357" y="45024"/>
                      <a:pt x="115942" y="38164"/>
                    </a:cubicBezTo>
                    <a:cubicBezTo>
                      <a:pt x="115362" y="37681"/>
                      <a:pt x="115362" y="37391"/>
                      <a:pt x="114879" y="37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7" name="Picture 2" descr="Kết quả hình ảnh cho MẬT MÃ HỌ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09" y="1904847"/>
            <a:ext cx="4028623" cy="248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5393079" y="1592185"/>
            <a:ext cx="5218865" cy="683008"/>
            <a:chOff x="5389708" y="4799347"/>
            <a:chExt cx="5218865" cy="683008"/>
          </a:xfrm>
        </p:grpSpPr>
        <p:sp>
          <p:nvSpPr>
            <p:cNvPr id="35" name="矩形 43"/>
            <p:cNvSpPr/>
            <p:nvPr/>
          </p:nvSpPr>
          <p:spPr>
            <a:xfrm>
              <a:off x="6147497" y="4838461"/>
              <a:ext cx="4461076" cy="64389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3200">
                  <a:latin typeface="Calibri" panose="020F0502020204030204" pitchFamily="34" charset="0"/>
                </a:rPr>
                <a:t>Sàng Eratosthenes</a:t>
              </a:r>
              <a:endParaRPr lang="zh-CN" altLang="en-US" sz="3200" dirty="0">
                <a:latin typeface="Calibri" panose="020F0502020204030204" pitchFamily="34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89708" y="4799347"/>
              <a:ext cx="584200" cy="584200"/>
              <a:chOff x="5389708" y="4729903"/>
              <a:chExt cx="584200" cy="584200"/>
            </a:xfrm>
          </p:grpSpPr>
          <p:sp>
            <p:nvSpPr>
              <p:cNvPr id="38" name="椭圆 40"/>
              <p:cNvSpPr/>
              <p:nvPr/>
            </p:nvSpPr>
            <p:spPr>
              <a:xfrm>
                <a:off x="5389708" y="4729903"/>
                <a:ext cx="584200" cy="584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Google Shape;1132;p74"/>
              <p:cNvSpPr/>
              <p:nvPr/>
            </p:nvSpPr>
            <p:spPr>
              <a:xfrm>
                <a:off x="5491726" y="4824003"/>
                <a:ext cx="396000" cy="39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9710" y="75265"/>
                    </a:moveTo>
                    <a:lnTo>
                      <a:pt x="34396" y="49951"/>
                    </a:lnTo>
                    <a:cubicBezTo>
                      <a:pt x="33816" y="49371"/>
                      <a:pt x="33333" y="49082"/>
                      <a:pt x="32463" y="49082"/>
                    </a:cubicBezTo>
                    <a:cubicBezTo>
                      <a:pt x="30821" y="49082"/>
                      <a:pt x="29758" y="50144"/>
                      <a:pt x="29758" y="51787"/>
                    </a:cubicBezTo>
                    <a:cubicBezTo>
                      <a:pt x="29758" y="52657"/>
                      <a:pt x="30048" y="53140"/>
                      <a:pt x="30531" y="53719"/>
                    </a:cubicBezTo>
                    <a:lnTo>
                      <a:pt x="57874" y="80966"/>
                    </a:lnTo>
                    <a:cubicBezTo>
                      <a:pt x="58357" y="81545"/>
                      <a:pt x="58937" y="81835"/>
                      <a:pt x="59710" y="81835"/>
                    </a:cubicBezTo>
                    <a:cubicBezTo>
                      <a:pt x="60579" y="81835"/>
                      <a:pt x="61159" y="81545"/>
                      <a:pt x="61642" y="80966"/>
                    </a:cubicBezTo>
                    <a:lnTo>
                      <a:pt x="61642" y="80966"/>
                    </a:lnTo>
                    <a:lnTo>
                      <a:pt x="107246" y="33236"/>
                    </a:lnTo>
                    <a:lnTo>
                      <a:pt x="107246" y="33236"/>
                    </a:lnTo>
                    <a:lnTo>
                      <a:pt x="111014" y="29178"/>
                    </a:lnTo>
                    <a:lnTo>
                      <a:pt x="111014" y="29178"/>
                    </a:lnTo>
                    <a:lnTo>
                      <a:pt x="118937" y="20966"/>
                    </a:lnTo>
                    <a:lnTo>
                      <a:pt x="118937" y="20966"/>
                    </a:lnTo>
                    <a:cubicBezTo>
                      <a:pt x="119516" y="20483"/>
                      <a:pt x="119710" y="19903"/>
                      <a:pt x="119710" y="19130"/>
                    </a:cubicBezTo>
                    <a:cubicBezTo>
                      <a:pt x="119710" y="17487"/>
                      <a:pt x="118647" y="16328"/>
                      <a:pt x="117004" y="16328"/>
                    </a:cubicBezTo>
                    <a:cubicBezTo>
                      <a:pt x="116231" y="16328"/>
                      <a:pt x="115652" y="16618"/>
                      <a:pt x="115072" y="17198"/>
                    </a:cubicBezTo>
                    <a:lnTo>
                      <a:pt x="115072" y="17198"/>
                    </a:lnTo>
                    <a:lnTo>
                      <a:pt x="108019" y="24541"/>
                    </a:lnTo>
                    <a:lnTo>
                      <a:pt x="108019" y="24541"/>
                    </a:lnTo>
                    <a:lnTo>
                      <a:pt x="104154" y="28599"/>
                    </a:lnTo>
                    <a:lnTo>
                      <a:pt x="104154" y="28599"/>
                    </a:lnTo>
                    <a:lnTo>
                      <a:pt x="59710" y="75265"/>
                    </a:lnTo>
                    <a:close/>
                    <a:moveTo>
                      <a:pt x="114879" y="37101"/>
                    </a:moveTo>
                    <a:cubicBezTo>
                      <a:pt x="113719" y="36038"/>
                      <a:pt x="112077" y="36038"/>
                      <a:pt x="111014" y="37101"/>
                    </a:cubicBezTo>
                    <a:cubicBezTo>
                      <a:pt x="110241" y="37874"/>
                      <a:pt x="110241" y="39033"/>
                      <a:pt x="110434" y="39806"/>
                    </a:cubicBezTo>
                    <a:lnTo>
                      <a:pt x="110434" y="39806"/>
                    </a:lnTo>
                    <a:cubicBezTo>
                      <a:pt x="112946" y="46086"/>
                      <a:pt x="114299" y="52946"/>
                      <a:pt x="114299" y="60000"/>
                    </a:cubicBezTo>
                    <a:cubicBezTo>
                      <a:pt x="114299" y="89951"/>
                      <a:pt x="89758" y="114492"/>
                      <a:pt x="59710" y="114492"/>
                    </a:cubicBezTo>
                    <a:cubicBezTo>
                      <a:pt x="29758" y="114492"/>
                      <a:pt x="5217" y="89951"/>
                      <a:pt x="5217" y="60000"/>
                    </a:cubicBezTo>
                    <a:cubicBezTo>
                      <a:pt x="5217" y="30048"/>
                      <a:pt x="29758" y="5507"/>
                      <a:pt x="59710" y="5507"/>
                    </a:cubicBezTo>
                    <a:cubicBezTo>
                      <a:pt x="75265" y="5507"/>
                      <a:pt x="89178" y="11980"/>
                      <a:pt x="99033" y="22125"/>
                    </a:cubicBezTo>
                    <a:lnTo>
                      <a:pt x="99033" y="22125"/>
                    </a:lnTo>
                    <a:cubicBezTo>
                      <a:pt x="100096" y="23188"/>
                      <a:pt x="101739" y="22898"/>
                      <a:pt x="102801" y="22125"/>
                    </a:cubicBezTo>
                    <a:cubicBezTo>
                      <a:pt x="103961" y="20966"/>
                      <a:pt x="103961" y="19323"/>
                      <a:pt x="102801" y="18260"/>
                    </a:cubicBezTo>
                    <a:lnTo>
                      <a:pt x="102608" y="17971"/>
                    </a:lnTo>
                    <a:cubicBezTo>
                      <a:pt x="91690" y="6859"/>
                      <a:pt x="76618" y="0"/>
                      <a:pt x="60000" y="0"/>
                    </a:cubicBezTo>
                    <a:cubicBezTo>
                      <a:pt x="26763" y="0"/>
                      <a:pt x="0" y="26763"/>
                      <a:pt x="0" y="60000"/>
                    </a:cubicBezTo>
                    <a:cubicBezTo>
                      <a:pt x="0" y="93236"/>
                      <a:pt x="26763" y="120000"/>
                      <a:pt x="60000" y="120000"/>
                    </a:cubicBezTo>
                    <a:cubicBezTo>
                      <a:pt x="93333" y="120000"/>
                      <a:pt x="120000" y="93236"/>
                      <a:pt x="120000" y="60000"/>
                    </a:cubicBezTo>
                    <a:cubicBezTo>
                      <a:pt x="120000" y="52367"/>
                      <a:pt x="118357" y="45024"/>
                      <a:pt x="115942" y="38164"/>
                    </a:cubicBezTo>
                    <a:cubicBezTo>
                      <a:pt x="115362" y="37681"/>
                      <a:pt x="115362" y="37391"/>
                      <a:pt x="114879" y="37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889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7961" y="1086667"/>
                <a:ext cx="11407021" cy="5351078"/>
              </a:xfrm>
            </p:spPr>
            <p:txBody>
              <a:bodyPr/>
              <a:lstStyle/>
              <a:p>
                <a:r>
                  <a:rPr lang="en-US" b="1" i="1" dirty="0" smtClean="0">
                    <a:solidFill>
                      <a:schemeClr val="tx1"/>
                    </a:solidFill>
                  </a:rPr>
                  <a:t>Định </a:t>
                </a:r>
                <a:r>
                  <a:rPr lang="en-US" b="1" i="1" dirty="0" err="1" smtClean="0">
                    <a:solidFill>
                      <a:schemeClr val="tx1"/>
                    </a:solidFill>
                  </a:rPr>
                  <a:t>nghĩa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 2.3.5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Carmichael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Carmichael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hợp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thỏa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mãn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tất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cả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các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số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nguyên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a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thỏa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mãn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7961" y="1086667"/>
                <a:ext cx="11407021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Fermat</a:t>
            </a:r>
          </a:p>
        </p:txBody>
      </p:sp>
    </p:spTree>
    <p:extLst>
      <p:ext uri="{BB962C8B-B14F-4D97-AF65-F5344CB8AC3E}">
        <p14:creationId xmlns:p14="http://schemas.microsoft.com/office/powerpoint/2010/main" val="11157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4573" y="1086667"/>
                <a:ext cx="11660409" cy="5351078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Nếu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Carmichael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bằng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chứng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Fermat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duy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nhất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Do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vậy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thừa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đều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lớn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kiểm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Fermat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trả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về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kết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quả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suất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cao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ngay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cả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khi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lần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lặp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lớn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Kiểm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suất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Solovay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-Strassen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Miller-Rabin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khắc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phục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được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nhược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điểm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này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kiểm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Fermat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4573" y="1086667"/>
                <a:ext cx="11660409" cy="5351078"/>
              </a:xfrm>
              <a:blipFill>
                <a:blip r:embed="rId3"/>
                <a:stretch>
                  <a:fillRect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Fermat</a:t>
            </a:r>
          </a:p>
        </p:txBody>
      </p:sp>
    </p:spTree>
    <p:extLst>
      <p:ext uri="{BB962C8B-B14F-4D97-AF65-F5344CB8AC3E}">
        <p14:creationId xmlns:p14="http://schemas.microsoft.com/office/powerpoint/2010/main" val="255071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29658" y="1086667"/>
                <a:ext cx="11605324" cy="5351078"/>
              </a:xfrm>
            </p:spPr>
            <p:txBody>
              <a:bodyPr/>
              <a:lstStyle/>
              <a:p>
                <a:r>
                  <a:rPr lang="en-US" b="1" i="1" dirty="0" smtClean="0">
                    <a:solidFill>
                      <a:schemeClr val="tx1"/>
                    </a:solidFill>
                  </a:rPr>
                  <a:t>Khẳng </a:t>
                </a:r>
                <a:r>
                  <a:rPr lang="en-US" b="1" i="1" dirty="0" err="1" smtClean="0">
                    <a:solidFill>
                      <a:schemeClr val="tx1"/>
                    </a:solidFill>
                  </a:rPr>
                  <a:t>định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 2.3.1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Điều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kiện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cần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đủ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Carmichael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hợp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Carmichael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khi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chỉ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khi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2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điều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kiện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sau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thỏa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mãn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không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bình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phương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chẳng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hạn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không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chia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hết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bình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phương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bất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nào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(ii)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chia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hết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mọi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p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</a:t>
                </a:r>
              </a:p>
              <a:p>
                <a:r>
                  <a:rPr lang="en-US" b="1" i="1" dirty="0" err="1" smtClean="0">
                    <a:solidFill>
                      <a:schemeClr val="tx1"/>
                    </a:solidFill>
                  </a:rPr>
                  <a:t>Hệ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i="1" dirty="0" err="1" smtClean="0">
                    <a:solidFill>
                      <a:schemeClr val="tx1"/>
                    </a:solidFill>
                  </a:rPr>
                  <a:t>quả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Mọi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Carmichael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đều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tích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ít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nhất</a:t>
                </a:r>
                <a:r>
                  <a:rPr lang="en-US" dirty="0">
                    <a:solidFill>
                      <a:schemeClr val="tx1"/>
                    </a:solidFill>
                  </a:rPr>
                  <a:t> 3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nhau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9658" y="1086667"/>
                <a:ext cx="11605324" cy="5351078"/>
              </a:xfrm>
              <a:blipFill>
                <a:blip r:embed="rId3"/>
                <a:stretch>
                  <a:fillRect r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Fermat</a:t>
            </a:r>
          </a:p>
        </p:txBody>
      </p:sp>
    </p:spTree>
    <p:extLst>
      <p:ext uri="{BB962C8B-B14F-4D97-AF65-F5344CB8AC3E}">
        <p14:creationId xmlns:p14="http://schemas.microsoft.com/office/powerpoint/2010/main" val="48009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" y="1086667"/>
                <a:ext cx="11769633" cy="5351078"/>
              </a:xfrm>
            </p:spPr>
            <p:txBody>
              <a:bodyPr/>
              <a:lstStyle/>
              <a:p>
                <a:r>
                  <a:rPr lang="en-US" b="1" i="1" dirty="0" smtClean="0">
                    <a:solidFill>
                      <a:schemeClr val="tx1"/>
                    </a:solidFill>
                  </a:rPr>
                  <a:t>Khẳng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2.3.2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Cho x, y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nhưng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≢±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thừa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không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tầm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thường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</a:rPr>
                  <a:t>n.</a:t>
                </a:r>
              </a:p>
              <a:p>
                <a:pPr lvl="1"/>
                <a:r>
                  <a:rPr lang="en-US" smtClean="0">
                    <a:solidFill>
                      <a:srgbClr val="FF0000"/>
                    </a:solidFill>
                  </a:rPr>
                  <a:t>Ví dụ?</a:t>
                </a:r>
              </a:p>
              <a:p>
                <a:pPr lvl="2"/>
                <a:r>
                  <a:rPr lang="en-US" smtClean="0">
                    <a:solidFill>
                      <a:schemeClr val="tx1"/>
                    </a:solidFill>
                  </a:rPr>
                  <a:t>Với n = 30, x = 7; y = 13 ta có 7</a:t>
                </a:r>
                <a:r>
                  <a:rPr lang="en-US" baseline="30000" smtClean="0">
                    <a:solidFill>
                      <a:schemeClr val="tx1"/>
                    </a:solidFill>
                  </a:rPr>
                  <a:t>2</a:t>
                </a:r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</a:rPr>
                  <a:t>13</a:t>
                </a:r>
                <a:r>
                  <a:rPr lang="en-US" baseline="30000" smtClean="0">
                    <a:solidFill>
                      <a:schemeClr val="tx1"/>
                    </a:solidFill>
                  </a:rPr>
                  <a:t>2</a:t>
                </a:r>
                <a:r>
                  <a:rPr lang="en-US" smtClean="0">
                    <a:solidFill>
                      <a:schemeClr val="tx1"/>
                    </a:solidFill>
                  </a:rPr>
                  <a:t> mod 30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19 mod 30) </a:t>
                </a:r>
              </a:p>
              <a:p>
                <a:pPr marL="1405431" lvl="2" indent="0">
                  <a:buNone/>
                </a:pPr>
                <a:r>
                  <a:rPr lang="en-US" smtClean="0">
                    <a:solidFill>
                      <a:schemeClr val="tx1"/>
                    </a:solidFill>
                  </a:rPr>
                  <a:t>	nhưng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≢±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mtClean="0">
                    <a:solidFill>
                      <a:schemeClr val="tx1"/>
                    </a:solidFill>
                  </a:rPr>
                  <a:t>do đó gcd(7-13, 30) = 6 là thừa số không tầm thường của 30.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" y="1086667"/>
                <a:ext cx="11769633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Miller–Rabin</a:t>
            </a:r>
          </a:p>
        </p:txBody>
      </p:sp>
    </p:spTree>
    <p:extLst>
      <p:ext uri="{BB962C8B-B14F-4D97-AF65-F5344CB8AC3E}">
        <p14:creationId xmlns:p14="http://schemas.microsoft.com/office/powerpoint/2010/main" val="373652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7455" y="1086667"/>
                <a:ext cx="11737527" cy="5351078"/>
              </a:xfrm>
            </p:spPr>
            <p:txBody>
              <a:bodyPr/>
              <a:lstStyle/>
              <a:p>
                <a:r>
                  <a:rPr lang="en-US" b="1" i="1" dirty="0" smtClean="0">
                    <a:solidFill>
                      <a:schemeClr val="tx1"/>
                    </a:solidFill>
                  </a:rPr>
                  <a:t>Khẳng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2.3.3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Cho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lẻ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trong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r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lẻ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 Cho 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bất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thỏa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mãn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j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nào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Hoặc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Hoặc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7455" y="1086667"/>
                <a:ext cx="11737527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Miller–Rabin</a:t>
            </a:r>
          </a:p>
        </p:txBody>
      </p:sp>
    </p:spTree>
    <p:extLst>
      <p:ext uri="{BB962C8B-B14F-4D97-AF65-F5344CB8AC3E}">
        <p14:creationId xmlns:p14="http://schemas.microsoft.com/office/powerpoint/2010/main" val="9185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6439" y="1086667"/>
                <a:ext cx="11748543" cy="5351078"/>
              </a:xfrm>
            </p:spPr>
            <p:txBody>
              <a:bodyPr/>
              <a:lstStyle/>
              <a:p>
                <a:r>
                  <a:rPr lang="en-US" b="1" i="1" dirty="0" smtClean="0">
                    <a:solidFill>
                      <a:schemeClr val="tx1"/>
                    </a:solidFill>
                  </a:rPr>
                  <a:t>Định </a:t>
                </a:r>
                <a:r>
                  <a:rPr lang="en-US" b="1" i="1" dirty="0" err="1" smtClean="0">
                    <a:solidFill>
                      <a:schemeClr val="tx1"/>
                    </a:solidFill>
                  </a:rPr>
                  <a:t>nghĩa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 2.3.6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Cho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hợp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lẻ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trong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r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lẻ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 Cho 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trong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đoạn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tất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cả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j,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được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gọi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bằng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chứng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mạnh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chứng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tỏ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hợp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6439" y="1086667"/>
                <a:ext cx="11748543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Miller–Rabin</a:t>
            </a:r>
          </a:p>
        </p:txBody>
      </p:sp>
    </p:spTree>
    <p:extLst>
      <p:ext uri="{BB962C8B-B14F-4D97-AF65-F5344CB8AC3E}">
        <p14:creationId xmlns:p14="http://schemas.microsoft.com/office/powerpoint/2010/main" val="32611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96607" y="1086667"/>
                <a:ext cx="11638375" cy="5351078"/>
              </a:xfrm>
            </p:spPr>
            <p:txBody>
              <a:bodyPr/>
              <a:lstStyle/>
              <a:p>
                <a:r>
                  <a:rPr lang="en-US" b="1" i="1" dirty="0" smtClean="0">
                    <a:solidFill>
                      <a:schemeClr val="tx1"/>
                    </a:solidFill>
                  </a:rPr>
                  <a:t>Định </a:t>
                </a:r>
                <a:r>
                  <a:rPr lang="en-US" b="1" i="1" dirty="0" err="1" smtClean="0">
                    <a:solidFill>
                      <a:schemeClr val="tx1"/>
                    </a:solidFill>
                  </a:rPr>
                  <a:t>nghĩa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 2.3.6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(..)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(ii) </a:t>
                </a:r>
                <a:r>
                  <a:rPr lang="en-US" dirty="0" err="1">
                    <a:solidFill>
                      <a:schemeClr val="tx1"/>
                    </a:solidFill>
                  </a:rPr>
                  <a:t>Ngược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lại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chẳng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hạn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hoặc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oặc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≡−1 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j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nào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được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gọi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giả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mạnh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đối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cơ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sở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 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Tức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hoạt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động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như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).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được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gọi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giá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trị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đánh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lừa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mạnh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tính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6607" y="1086667"/>
                <a:ext cx="11638375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Miller–Rabin</a:t>
            </a:r>
          </a:p>
        </p:txBody>
      </p:sp>
    </p:spTree>
    <p:extLst>
      <p:ext uri="{BB962C8B-B14F-4D97-AF65-F5344CB8AC3E}">
        <p14:creationId xmlns:p14="http://schemas.microsoft.com/office/powerpoint/2010/main" val="347112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54330" y="1086667"/>
                <a:ext cx="11680652" cy="5351078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VD: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giả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mạnh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Xét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hợp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=91 (=7×13)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91 – 1 = 90 = 2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45</a:t>
                </a:r>
              </a:p>
              <a:p>
                <a:pPr marL="795847" lvl="1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=&gt; s = 1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r = 45.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91)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91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giả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mạnh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đối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cơ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sở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9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Tập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tất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cả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giá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trị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đánh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lừa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mạnh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91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</a:p>
              <a:p>
                <a:pPr marL="79584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1, 9, 10, 12, 16, 17, 22, 29, 38, 53, 62, 69, 74, 75, 79, 81, 82, 90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4330" y="1086667"/>
                <a:ext cx="11680652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Miller–Rabin</a:t>
            </a:r>
          </a:p>
        </p:txBody>
      </p:sp>
    </p:spTree>
    <p:extLst>
      <p:ext uri="{BB962C8B-B14F-4D97-AF65-F5344CB8AC3E}">
        <p14:creationId xmlns:p14="http://schemas.microsoft.com/office/powerpoint/2010/main" val="6408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1500" y="1086667"/>
                <a:ext cx="11463482" cy="5351078"/>
              </a:xfrm>
            </p:spPr>
            <p:txBody>
              <a:bodyPr/>
              <a:lstStyle/>
              <a:p>
                <a:r>
                  <a:rPr lang="en-US" b="1" i="1" dirty="0" smtClean="0">
                    <a:solidFill>
                      <a:schemeClr val="tx1"/>
                    </a:solidFill>
                  </a:rPr>
                  <a:t>Thuật </a:t>
                </a:r>
                <a:r>
                  <a:rPr lang="en-US" b="1" i="1" dirty="0" err="1" smtClean="0">
                    <a:solidFill>
                      <a:schemeClr val="tx1"/>
                    </a:solidFill>
                  </a:rPr>
                  <a:t>toán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 MILLER-RABIN(</a:t>
                </a:r>
                <a:r>
                  <a:rPr lang="en-US" b="1" i="1" dirty="0" err="1" smtClean="0">
                    <a:solidFill>
                      <a:schemeClr val="tx1"/>
                    </a:solidFill>
                  </a:rPr>
                  <a:t>n,t</a:t>
                </a:r>
                <a:r>
                  <a:rPr lang="en-US" b="1" i="1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Kiểm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xem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liệu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Đầu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vào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lẻ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tham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toàn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Đầu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ra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Hoặc</a:t>
                </a:r>
                <a:r>
                  <a:rPr lang="en-US" dirty="0">
                    <a:solidFill>
                      <a:schemeClr val="tx1"/>
                    </a:solidFill>
                  </a:rPr>
                  <a:t> “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” </a:t>
                </a:r>
                <a:r>
                  <a:rPr lang="en-US" dirty="0" err="1">
                    <a:solidFill>
                      <a:schemeClr val="tx1"/>
                    </a:solidFill>
                  </a:rPr>
                  <a:t>hoặc</a:t>
                </a:r>
                <a:r>
                  <a:rPr lang="en-US" dirty="0">
                    <a:solidFill>
                      <a:schemeClr val="tx1"/>
                    </a:solidFill>
                  </a:rPr>
                  <a:t> “</a:t>
                </a:r>
                <a:r>
                  <a:rPr lang="en-US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”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1500" y="1086667"/>
                <a:ext cx="11463482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Miller–Rabin</a:t>
            </a:r>
          </a:p>
        </p:txBody>
      </p:sp>
    </p:spTree>
    <p:extLst>
      <p:ext uri="{BB962C8B-B14F-4D97-AF65-F5344CB8AC3E}">
        <p14:creationId xmlns:p14="http://schemas.microsoft.com/office/powerpoint/2010/main" val="248147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7190" y="1086667"/>
                <a:ext cx="11657792" cy="5351078"/>
              </a:xfrm>
            </p:spPr>
            <p:txBody>
              <a:bodyPr/>
              <a:lstStyle/>
              <a:p>
                <a:r>
                  <a:rPr lang="en-US" b="1" i="1" dirty="0" smtClean="0">
                    <a:solidFill>
                      <a:schemeClr val="tx1"/>
                    </a:solidFill>
                  </a:rPr>
                  <a:t>Thuật </a:t>
                </a:r>
                <a:r>
                  <a:rPr lang="en-US" b="1" i="1" dirty="0" err="1" smtClean="0">
                    <a:solidFill>
                      <a:schemeClr val="tx1"/>
                    </a:solidFill>
                  </a:rPr>
                  <a:t>toán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 MILLER-RABIN(</a:t>
                </a:r>
                <a:r>
                  <a:rPr lang="en-US" b="1" i="1" dirty="0" err="1" smtClean="0">
                    <a:solidFill>
                      <a:schemeClr val="tx1"/>
                    </a:solidFill>
                  </a:rPr>
                  <a:t>n,t</a:t>
                </a:r>
                <a:r>
                  <a:rPr lang="en-US" b="1" i="1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Kiểm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xem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liệu</a:t>
                </a:r>
                <a:r>
                  <a:rPr lang="en-US" dirty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1: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Viết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để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r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lẻ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2: For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= 1 to t do</a:t>
                </a:r>
              </a:p>
              <a:p>
                <a:pPr lvl="2"/>
                <a:r>
                  <a:rPr lang="en-US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2.1: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Chọn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ngẫu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nhiên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2.2: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Sử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dụng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thuật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toán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nhân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bình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phương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lặp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tính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7190" y="1086667"/>
                <a:ext cx="11657792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Miller–Rabin</a:t>
            </a:r>
          </a:p>
        </p:txBody>
      </p:sp>
    </p:spTree>
    <p:extLst>
      <p:ext uri="{BB962C8B-B14F-4D97-AF65-F5344CB8AC3E}">
        <p14:creationId xmlns:p14="http://schemas.microsoft.com/office/powerpoint/2010/main" val="15520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tự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nhiên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đúng</a:t>
            </a:r>
            <a:r>
              <a:rPr lang="en-US" dirty="0" smtClean="0">
                <a:solidFill>
                  <a:schemeClr val="tx1"/>
                </a:solidFill>
              </a:rPr>
              <a:t> 2 </a:t>
            </a:r>
            <a:r>
              <a:rPr lang="en-US" dirty="0" err="1" smtClean="0">
                <a:solidFill>
                  <a:schemeClr val="tx1"/>
                </a:solidFill>
              </a:rPr>
              <a:t>ước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tự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nhiên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1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chính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nó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dirty="0" err="1" smtClean="0">
                <a:solidFill>
                  <a:schemeClr val="tx1"/>
                </a:solidFill>
              </a:rPr>
              <a:t>àng</a:t>
            </a:r>
            <a:r>
              <a:rPr lang="en-US" dirty="0" smtClean="0">
                <a:solidFill>
                  <a:schemeClr val="tx1"/>
                </a:solidFill>
              </a:rPr>
              <a:t> Eratosthenes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cổ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hoặc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bằng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trước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14350" y="1066799"/>
                <a:ext cx="11520632" cy="5370945"/>
              </a:xfrm>
            </p:spPr>
            <p:txBody>
              <a:bodyPr/>
              <a:lstStyle/>
              <a:p>
                <a:r>
                  <a:rPr lang="en-US" sz="2800" b="1" i="1" dirty="0" smtClean="0">
                    <a:solidFill>
                      <a:schemeClr val="tx1"/>
                    </a:solidFill>
                  </a:rPr>
                  <a:t>Thuật </a:t>
                </a:r>
                <a:r>
                  <a:rPr lang="en-US" sz="2800" b="1" i="1" dirty="0" err="1" smtClean="0">
                    <a:solidFill>
                      <a:schemeClr val="tx1"/>
                    </a:solidFill>
                  </a:rPr>
                  <a:t>toán</a:t>
                </a:r>
                <a:r>
                  <a:rPr lang="en-US" sz="2800" b="1" i="1" dirty="0" smtClean="0">
                    <a:solidFill>
                      <a:schemeClr val="tx1"/>
                    </a:solidFill>
                  </a:rPr>
                  <a:t> MILLER-RABIN(</a:t>
                </a:r>
                <a:r>
                  <a:rPr lang="en-US" sz="2800" b="1" i="1" dirty="0" err="1" smtClean="0">
                    <a:solidFill>
                      <a:schemeClr val="tx1"/>
                    </a:solidFill>
                  </a:rPr>
                  <a:t>n,t</a:t>
                </a:r>
                <a:r>
                  <a:rPr lang="en-US" sz="2800" b="1" i="1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dirty="0">
                    <a:solidFill>
                      <a:schemeClr val="tx1"/>
                    </a:solidFill>
                  </a:rPr>
                  <a:t>: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Kiểm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tra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xem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liệu</a:t>
                </a:r>
                <a:r>
                  <a:rPr lang="en-US" sz="2800" dirty="0">
                    <a:solidFill>
                      <a:schemeClr val="tx1"/>
                    </a:solidFill>
                  </a:rPr>
                  <a:t> n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lvl="2"/>
                <a:r>
                  <a:rPr lang="en-US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2.3: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và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thì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3"/>
                <a:r>
                  <a:rPr lang="en-US" dirty="0" smtClean="0">
                    <a:solidFill>
                      <a:schemeClr val="tx1"/>
                    </a:solidFill>
                  </a:rPr>
                  <a:t>While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và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do</a:t>
                </a:r>
              </a:p>
              <a:p>
                <a:pPr lvl="4"/>
                <a:r>
                  <a:rPr lang="en-US" dirty="0" err="1" smtClean="0">
                    <a:solidFill>
                      <a:schemeClr val="tx1"/>
                    </a:solidFill>
                  </a:rPr>
                  <a:t>Tính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lvl="4"/>
                <a:r>
                  <a:rPr lang="en-US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return(“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hợp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”)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3"/>
                <a:r>
                  <a:rPr lang="en-US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return(“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hợp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”)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3: Return (“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”)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4350" y="1066799"/>
                <a:ext cx="11520632" cy="537094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Miller–Rabin</a:t>
            </a:r>
          </a:p>
        </p:txBody>
      </p:sp>
    </p:spTree>
    <p:extLst>
      <p:ext uri="{BB962C8B-B14F-4D97-AF65-F5344CB8AC3E}">
        <p14:creationId xmlns:p14="http://schemas.microsoft.com/office/powerpoint/2010/main" val="30505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0010" y="1086667"/>
                <a:ext cx="11954972" cy="5351078"/>
              </a:xfrm>
            </p:spPr>
            <p:txBody>
              <a:bodyPr/>
              <a:lstStyle/>
              <a:p>
                <a:r>
                  <a:rPr lang="en-US" b="1" i="1" dirty="0" smtClean="0">
                    <a:solidFill>
                      <a:schemeClr val="tx1"/>
                    </a:solidFill>
                  </a:rPr>
                  <a:t>Nhận </a:t>
                </a:r>
                <a:r>
                  <a:rPr lang="en-US" b="1" i="1" dirty="0" err="1" smtClean="0">
                    <a:solidFill>
                      <a:schemeClr val="tx1"/>
                    </a:solidFill>
                  </a:rPr>
                  <a:t>xét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  <a:endParaRPr lang="en-US" b="1" i="1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Thuật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toán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MILLER-RABIN(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n,t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kiểm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xem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liệu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mỗi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cơ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sở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thỏa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mãn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định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nghĩa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2.3.6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không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Dòng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lệnh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5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2.3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đây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cũng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trường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hợp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tuân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theo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hẳng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định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2.3.2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hợp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thực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tế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thừa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không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tầm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thường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n)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0010" y="1086667"/>
                <a:ext cx="11954972" cy="5351078"/>
              </a:xfrm>
              <a:blipFill>
                <a:blip r:embed="rId3"/>
                <a:stretch>
                  <a:fillRect r="-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Miller–Rabin</a:t>
            </a:r>
          </a:p>
        </p:txBody>
      </p:sp>
    </p:spTree>
    <p:extLst>
      <p:ext uri="{BB962C8B-B14F-4D97-AF65-F5344CB8AC3E}">
        <p14:creationId xmlns:p14="http://schemas.microsoft.com/office/powerpoint/2010/main" val="6155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2900" y="1086666"/>
                <a:ext cx="11692082" cy="5470887"/>
              </a:xfrm>
            </p:spPr>
            <p:txBody>
              <a:bodyPr/>
              <a:lstStyle/>
              <a:p>
                <a:r>
                  <a:rPr lang="en-US" b="1" i="1" dirty="0" smtClean="0">
                    <a:solidFill>
                      <a:schemeClr val="tx1"/>
                    </a:solidFill>
                  </a:rPr>
                  <a:t>Nhận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xét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(..)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Dòng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lệnh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thứ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7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2.3,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bằng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chứng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mạnh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đối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n.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thuật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toán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MILLER-RABIN(</a:t>
                </a:r>
                <a:r>
                  <a:rPr lang="en-US" dirty="0" err="1">
                    <a:solidFill>
                      <a:schemeClr val="tx1"/>
                    </a:solidFill>
                  </a:rPr>
                  <a:t>n,t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trả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về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kết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quả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“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hợp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”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chắc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chắn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hợp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không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được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vi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phạm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Khẳng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định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2.3.3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thực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sự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“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”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thuật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toán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luôn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trả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lại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kết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quả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“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086666"/>
                <a:ext cx="11692082" cy="5470887"/>
              </a:xfrm>
              <a:blipFill>
                <a:blip r:embed="rId3"/>
                <a:stretch>
                  <a:fillRect r="-209" b="-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Miller–Rabin</a:t>
            </a:r>
          </a:p>
        </p:txBody>
      </p:sp>
    </p:spTree>
    <p:extLst>
      <p:ext uri="{BB962C8B-B14F-4D97-AF65-F5344CB8AC3E}">
        <p14:creationId xmlns:p14="http://schemas.microsoft.com/office/powerpoint/2010/main" val="6435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42900" y="954146"/>
            <a:ext cx="11692082" cy="5470887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Nhận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xét</a:t>
            </a:r>
            <a:r>
              <a:rPr lang="en-US" dirty="0" smtClean="0">
                <a:solidFill>
                  <a:schemeClr val="tx1"/>
                </a:solidFill>
              </a:rPr>
              <a:t>: (..)</a:t>
            </a:r>
          </a:p>
          <a:p>
            <a:pPr lvl="1">
              <a:defRPr/>
            </a:pPr>
            <a:r>
              <a:rPr lang="en-AU" smtClean="0">
                <a:solidFill>
                  <a:schemeClr val="tx1"/>
                </a:solidFill>
              </a:rPr>
              <a:t>…</a:t>
            </a:r>
          </a:p>
          <a:p>
            <a:pPr lvl="1">
              <a:defRPr/>
            </a:pPr>
            <a:r>
              <a:rPr lang="en-AU" smtClean="0">
                <a:solidFill>
                  <a:schemeClr val="tx1"/>
                </a:solidFill>
              </a:rPr>
              <a:t>Người </a:t>
            </a:r>
            <a:r>
              <a:rPr lang="en-AU">
                <a:solidFill>
                  <a:schemeClr val="tx1"/>
                </a:solidFill>
              </a:rPr>
              <a:t>ta chứng minh được rằng xác suất để số giả nguyên tố đó không là số nguyên tố là ¼. Suy ra nếu lặp t phép thử với các lựa chọn ngẫu nhiên khác nhau của số a, thì khi đó xác suất để số n sau t phép thử là số nguyên tố là: </a:t>
            </a:r>
            <a:r>
              <a:rPr lang="en-US">
                <a:solidFill>
                  <a:schemeClr val="tx1"/>
                </a:solidFill>
              </a:rPr>
              <a:t>1-(1/4)</a:t>
            </a:r>
            <a:r>
              <a:rPr lang="en-US" baseline="30000">
                <a:solidFill>
                  <a:schemeClr val="tx1"/>
                </a:solidFill>
              </a:rPr>
              <a:t>t</a:t>
            </a:r>
          </a:p>
          <a:p>
            <a:pPr lvl="2">
              <a:defRPr/>
            </a:pPr>
            <a:r>
              <a:rPr lang="en-US" b="1">
                <a:solidFill>
                  <a:schemeClr val="tx1"/>
                </a:solidFill>
              </a:rPr>
              <a:t>Ví dụ:</a:t>
            </a:r>
            <a:r>
              <a:rPr lang="en-US">
                <a:solidFill>
                  <a:schemeClr val="tx1"/>
                </a:solidFill>
              </a:rPr>
              <a:t> Sau 10 bước, t = 10, mà số đã cho n đều có thể là nguyên tố, thì xác suất để n là số nguyên tố là 1 – (1/4)</a:t>
            </a:r>
            <a:r>
              <a:rPr lang="en-US" baseline="30000">
                <a:solidFill>
                  <a:schemeClr val="tx1"/>
                </a:solidFill>
              </a:rPr>
              <a:t>10</a:t>
            </a:r>
            <a:r>
              <a:rPr lang="en-US">
                <a:solidFill>
                  <a:schemeClr val="tx1"/>
                </a:solidFill>
              </a:rPr>
              <a:t> &gt; 0.99999</a:t>
            </a:r>
            <a:r>
              <a:rPr lang="en-US" smtClean="0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suất</a:t>
            </a:r>
            <a:r>
              <a:rPr lang="en-US" dirty="0">
                <a:solidFill>
                  <a:schemeClr val="tx1"/>
                </a:solidFill>
              </a:rPr>
              <a:t> Miller–Rabin</a:t>
            </a:r>
          </a:p>
        </p:txBody>
      </p:sp>
    </p:spTree>
    <p:extLst>
      <p:ext uri="{BB962C8B-B14F-4D97-AF65-F5344CB8AC3E}">
        <p14:creationId xmlns:p14="http://schemas.microsoft.com/office/powerpoint/2010/main" val="401926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1791" y="1086667"/>
                <a:ext cx="11783191" cy="5351078"/>
              </a:xfrm>
            </p:spPr>
            <p:txBody>
              <a:bodyPr/>
              <a:lstStyle/>
              <a:p>
                <a:r>
                  <a:rPr lang="en-US" b="1" smtClean="0">
                    <a:solidFill>
                      <a:schemeClr val="tx1"/>
                    </a:solidFill>
                  </a:rPr>
                  <a:t>VD: </a:t>
                </a:r>
                <a:r>
                  <a:rPr lang="en-US" smtClean="0">
                    <a:solidFill>
                      <a:schemeClr val="tx1"/>
                    </a:solidFill>
                  </a:rPr>
                  <a:t>áp dụng thuật toán Miller Rabin kiểm tra n = 383 có là nguyên tố hay không?</a:t>
                </a:r>
              </a:p>
              <a:p>
                <a:pPr lvl="1"/>
                <a:r>
                  <a:rPr lang="en-US" b="1" smtClean="0">
                    <a:solidFill>
                      <a:schemeClr val="tx1"/>
                    </a:solidFill>
                  </a:rPr>
                  <a:t>Giải:</a:t>
                </a:r>
              </a:p>
              <a:p>
                <a:pPr lvl="2"/>
                <a:r>
                  <a:rPr lang="en-US" smtClean="0">
                    <a:solidFill>
                      <a:schemeClr val="tx1"/>
                    </a:solidFill>
                  </a:rPr>
                  <a:t>Ta có n – 1 = 382 = 2</a:t>
                </a:r>
                <a:r>
                  <a:rPr lang="en-US" baseline="30000" smtClean="0">
                    <a:solidFill>
                      <a:schemeClr val="tx1"/>
                    </a:solidFill>
                  </a:rPr>
                  <a:t>1</a:t>
                </a:r>
                <a:r>
                  <a:rPr lang="en-US" smtClean="0">
                    <a:solidFill>
                      <a:schemeClr val="tx1"/>
                    </a:solidFill>
                  </a:rPr>
                  <a:t>. 191 (s = 1; r = 191)</a:t>
                </a:r>
              </a:p>
              <a:p>
                <a:pPr lvl="2"/>
                <a:r>
                  <a:rPr lang="en-US" smtClean="0">
                    <a:solidFill>
                      <a:schemeClr val="tx1"/>
                    </a:solidFill>
                  </a:rPr>
                  <a:t>Chọn 2 lần lặp t (t = 2):</a:t>
                </a:r>
              </a:p>
              <a:p>
                <a:pPr lvl="3"/>
                <a:r>
                  <a:rPr lang="en-US" smtClean="0">
                    <a:solidFill>
                      <a:schemeClr val="tx1"/>
                    </a:solidFill>
                  </a:rPr>
                  <a:t>i = 1: chọn a = 2 (thỏa mãn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4"/>
                <a:r>
                  <a:rPr lang="en-US" smtClean="0"/>
                  <a:t>Áp dụng tt nhân bình phương có lặp tính: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383=1</m:t>
                    </m:r>
                  </m:oMath>
                </a14:m>
                <a:endParaRPr lang="en-US" dirty="0"/>
              </a:p>
              <a:p>
                <a:pPr lvl="4"/>
                <a:r>
                  <a:rPr lang="en-US" smtClean="0">
                    <a:solidFill>
                      <a:schemeClr val="tx1"/>
                    </a:solidFill>
                  </a:rPr>
                  <a:t>Thấy y = 1 =&gt; không thực hiện các lệnh mục 2.3</a:t>
                </a:r>
              </a:p>
              <a:p>
                <a:pPr lvl="3"/>
                <a:endParaRPr lang="en-US" smtClean="0">
                  <a:solidFill>
                    <a:schemeClr val="tx1"/>
                  </a:solidFill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791" y="1086667"/>
                <a:ext cx="11783191" cy="5351078"/>
              </a:xfrm>
              <a:blipFill>
                <a:blip r:embed="rId2"/>
                <a:stretch>
                  <a:fillRect r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Thuật toán kiểm tra xác suất Miller–Rabin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8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1791" y="1086667"/>
                <a:ext cx="11783191" cy="5351078"/>
              </a:xfrm>
            </p:spPr>
            <p:txBody>
              <a:bodyPr/>
              <a:lstStyle/>
              <a:p>
                <a:r>
                  <a:rPr lang="en-US" b="1" smtClean="0">
                    <a:solidFill>
                      <a:schemeClr val="tx1"/>
                    </a:solidFill>
                  </a:rPr>
                  <a:t>Giải: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…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i= 2</a:t>
                </a:r>
              </a:p>
              <a:p>
                <a:pPr lvl="2"/>
                <a:r>
                  <a:rPr lang="en-US" smtClean="0">
                    <a:solidFill>
                      <a:schemeClr val="tx1"/>
                    </a:solidFill>
                  </a:rPr>
                  <a:t>Chọn a = 5 (thỏa mãn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3"/>
                <a:r>
                  <a:rPr lang="en-US" smtClean="0">
                    <a:solidFill>
                      <a:schemeClr val="tx1"/>
                    </a:solidFill>
                  </a:rPr>
                  <a:t>Áp dụng tt nhân bình phương có lặp tính: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191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383=382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3"/>
                <a:r>
                  <a:rPr lang="en-US" smtClean="0">
                    <a:solidFill>
                      <a:schemeClr val="tx1"/>
                    </a:solidFill>
                  </a:rPr>
                  <a:t>Thấy y =382 = n - 1 =&gt; không thực hiện các lệnh mục 2.3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Kết thúc vòng lặp. Return (“Nguyên tố”)</a:t>
                </a:r>
              </a:p>
              <a:p>
                <a:pPr lvl="3"/>
                <a:endParaRPr lang="en-US" smtClean="0">
                  <a:solidFill>
                    <a:schemeClr val="tx1"/>
                  </a:solidFill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791" y="1086667"/>
                <a:ext cx="11783191" cy="53510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Thuật toán kiểm tra xác suất Miller–Rabin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1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85530" y="1086667"/>
                <a:ext cx="11849452" cy="5351078"/>
              </a:xfrm>
            </p:spPr>
            <p:txBody>
              <a:bodyPr/>
              <a:lstStyle/>
              <a:p>
                <a:r>
                  <a:rPr lang="en-US" b="1" smtClean="0">
                    <a:solidFill>
                      <a:schemeClr val="tx1"/>
                    </a:solidFill>
                  </a:rPr>
                  <a:t>BTVN: </a:t>
                </a:r>
                <a:r>
                  <a:rPr lang="en-US" smtClean="0">
                    <a:solidFill>
                      <a:schemeClr val="tx1"/>
                    </a:solidFill>
                  </a:rPr>
                  <a:t>Áp dụng thuật toán Miller – Rabin kiểm tra n = 57 có là nguyên tố?</a:t>
                </a:r>
              </a:p>
              <a:p>
                <a:pPr lvl="1"/>
                <a:r>
                  <a:rPr lang="en-US" b="1">
                    <a:solidFill>
                      <a:schemeClr val="tx1"/>
                    </a:solidFill>
                  </a:rPr>
                  <a:t>Giải:</a:t>
                </a:r>
              </a:p>
              <a:p>
                <a:pPr lvl="2"/>
                <a:r>
                  <a:rPr lang="en-US">
                    <a:solidFill>
                      <a:schemeClr val="tx1"/>
                    </a:solidFill>
                  </a:rPr>
                  <a:t>Ta có n – 1 = </a:t>
                </a:r>
                <a:r>
                  <a:rPr lang="en-US" smtClean="0">
                    <a:solidFill>
                      <a:schemeClr val="tx1"/>
                    </a:solidFill>
                  </a:rPr>
                  <a:t>56 </a:t>
                </a:r>
                <a:r>
                  <a:rPr lang="en-US">
                    <a:solidFill>
                      <a:schemeClr val="tx1"/>
                    </a:solidFill>
                  </a:rPr>
                  <a:t>= </a:t>
                </a:r>
                <a:r>
                  <a:rPr lang="en-US" smtClean="0">
                    <a:solidFill>
                      <a:schemeClr val="tx1"/>
                    </a:solidFill>
                  </a:rPr>
                  <a:t>2</a:t>
                </a:r>
                <a:r>
                  <a:rPr lang="en-US" baseline="30000" smtClean="0">
                    <a:solidFill>
                      <a:schemeClr val="tx1"/>
                    </a:solidFill>
                  </a:rPr>
                  <a:t>3</a:t>
                </a:r>
                <a:r>
                  <a:rPr lang="en-US" smtClean="0">
                    <a:solidFill>
                      <a:schemeClr val="tx1"/>
                    </a:solidFill>
                  </a:rPr>
                  <a:t>. 7 </a:t>
                </a:r>
                <a:r>
                  <a:rPr lang="en-US">
                    <a:solidFill>
                      <a:schemeClr val="tx1"/>
                    </a:solidFill>
                  </a:rPr>
                  <a:t>(s = </a:t>
                </a:r>
                <a:r>
                  <a:rPr lang="en-US" smtClean="0">
                    <a:solidFill>
                      <a:schemeClr val="tx1"/>
                    </a:solidFill>
                  </a:rPr>
                  <a:t>3; </a:t>
                </a:r>
                <a:r>
                  <a:rPr lang="en-US">
                    <a:solidFill>
                      <a:schemeClr val="tx1"/>
                    </a:solidFill>
                  </a:rPr>
                  <a:t>r = </a:t>
                </a:r>
                <a:r>
                  <a:rPr lang="en-US" smtClean="0">
                    <a:solidFill>
                      <a:schemeClr val="tx1"/>
                    </a:solidFill>
                  </a:rPr>
                  <a:t>7)</a:t>
                </a:r>
                <a:endParaRPr lang="en-US">
                  <a:solidFill>
                    <a:schemeClr val="tx1"/>
                  </a:solidFill>
                </a:endParaRPr>
              </a:p>
              <a:p>
                <a:pPr lvl="2"/>
                <a:r>
                  <a:rPr lang="en-US">
                    <a:solidFill>
                      <a:schemeClr val="tx1"/>
                    </a:solidFill>
                  </a:rPr>
                  <a:t>Chọn 2 lần lặp t (t = 2):</a:t>
                </a:r>
              </a:p>
              <a:p>
                <a:pPr lvl="3"/>
                <a:r>
                  <a:rPr lang="en-US" smtClean="0">
                    <a:solidFill>
                      <a:schemeClr val="tx1"/>
                    </a:solidFill>
                  </a:rPr>
                  <a:t>i </a:t>
                </a:r>
                <a:r>
                  <a:rPr lang="en-US">
                    <a:solidFill>
                      <a:schemeClr val="tx1"/>
                    </a:solidFill>
                  </a:rPr>
                  <a:t>= 1: chọn a = 2 (thỏa mãn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4"/>
                <a:r>
                  <a:rPr lang="en-US"/>
                  <a:t>Áp dụng tt nhân bình phương có lặp tính: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57=14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5530" y="1086667"/>
                <a:ext cx="11849452" cy="53510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Thuật toán kiểm tra xác suất Miller–Rabin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9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1791" y="1086667"/>
                <a:ext cx="11783191" cy="5351078"/>
              </a:xfrm>
            </p:spPr>
            <p:txBody>
              <a:bodyPr/>
              <a:lstStyle/>
              <a:p>
                <a:r>
                  <a:rPr lang="en-US" b="1" smtClean="0">
                    <a:solidFill>
                      <a:schemeClr val="tx1"/>
                    </a:solidFill>
                  </a:rPr>
                  <a:t>…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y = 14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1 và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36; j = 1</a:t>
                </a:r>
              </a:p>
              <a:p>
                <a:pPr lvl="2"/>
                <a:r>
                  <a:rPr lang="en-US" smtClean="0">
                    <a:solidFill>
                      <a:schemeClr val="tx1"/>
                    </a:solidFill>
                  </a:rPr>
                  <a:t>j= 1, y = 14 (thỏa mãn đk vòng lặp j</a:t>
                </a:r>
                <a:r>
                  <a:rPr lang="en-US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 2 và 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</a:rPr>
                  <a:t>36)</a:t>
                </a:r>
                <a:endParaRPr lang="en-US" smtClean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lvl="3"/>
                <a:r>
                  <a:rPr lang="en-US" smtClean="0">
                    <a:solidFill>
                      <a:schemeClr val="tx1"/>
                    </a:solidFill>
                  </a:rPr>
                  <a:t>y = 14</a:t>
                </a:r>
                <a:r>
                  <a:rPr lang="en-US" baseline="30000" smtClean="0">
                    <a:solidFill>
                      <a:schemeClr val="tx1"/>
                    </a:solidFill>
                  </a:rPr>
                  <a:t>2</a:t>
                </a:r>
                <a:r>
                  <a:rPr lang="en-US" smtClean="0">
                    <a:solidFill>
                      <a:schemeClr val="tx1"/>
                    </a:solidFill>
                  </a:rPr>
                  <a:t> mod 57 = 25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1</a:t>
                </a:r>
              </a:p>
              <a:p>
                <a:pPr lvl="3"/>
                <a:r>
                  <a:rPr lang="en-US" smtClean="0">
                    <a:solidFill>
                      <a:schemeClr val="tx1"/>
                    </a:solidFill>
                  </a:rPr>
                  <a:t>j = j+1 = 2 và 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</a:rPr>
                  <a:t>36 (thỏa mãn đk vòng lặp)</a:t>
                </a:r>
                <a:endParaRPr lang="en-US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lvl="4"/>
                <a:r>
                  <a:rPr lang="en-US" smtClean="0">
                    <a:solidFill>
                      <a:schemeClr val="tx1"/>
                    </a:solidFill>
                  </a:rPr>
                  <a:t>y = 25</a:t>
                </a:r>
                <a:r>
                  <a:rPr lang="en-US" baseline="30000" smtClean="0">
                    <a:solidFill>
                      <a:schemeClr val="tx1"/>
                    </a:solidFill>
                  </a:rPr>
                  <a:t>2 </a:t>
                </a:r>
                <a:r>
                  <a:rPr lang="en-US" smtClean="0">
                    <a:solidFill>
                      <a:schemeClr val="tx1"/>
                    </a:solidFill>
                  </a:rPr>
                  <a:t>mod 57 = 55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1</a:t>
                </a:r>
              </a:p>
              <a:p>
                <a:pPr lvl="4"/>
                <a:r>
                  <a:rPr lang="en-US" smtClean="0">
                    <a:solidFill>
                      <a:schemeClr val="tx1"/>
                    </a:solidFill>
                  </a:rPr>
                  <a:t>j = j + 1 = 3 (không thỏa mãn đk vòng lặp j </a:t>
                </a:r>
                <a:r>
                  <a:rPr lang="en-US">
                    <a:sym typeface="Symbol" panose="05050102010706020507" pitchFamily="18" charset="2"/>
                  </a:rPr>
                  <a:t> </a:t>
                </a:r>
                <a:r>
                  <a:rPr lang="en-US" smtClean="0">
                    <a:sym typeface="Symbol" panose="05050102010706020507" pitchFamily="18" charset="2"/>
                  </a:rPr>
                  <a:t>2 =&gt; dừng vòng lặp while)</a:t>
                </a:r>
              </a:p>
              <a:p>
                <a:pPr lvl="3"/>
                <a:r>
                  <a:rPr lang="en-US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Ta có y = 55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</a:rPr>
                  <a:t>(n – 1) = 36 </a:t>
                </a:r>
                <a:r>
                  <a:rPr lang="en-US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 </a:t>
                </a:r>
                <a:r>
                  <a:rPr lang="en-US" b="1" smtClean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Return (“Hợp số”)</a:t>
                </a:r>
                <a:endParaRPr lang="en-US" b="1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791" y="1086667"/>
                <a:ext cx="11783191" cy="53510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Thuật toán kiểm tra xác suất Miller–Rabin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3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0" y="1420439"/>
            <a:ext cx="4690908" cy="4616454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MỘT SỐ THUẬT TOÁN 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VỀ 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SỐ NGUYÊN TỐ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93079" y="2465469"/>
            <a:ext cx="5668514" cy="643894"/>
            <a:chOff x="5381377" y="2738110"/>
            <a:chExt cx="5668514" cy="643894"/>
          </a:xfrm>
        </p:grpSpPr>
        <p:grpSp>
          <p:nvGrpSpPr>
            <p:cNvPr id="39" name="组合 38"/>
            <p:cNvGrpSpPr/>
            <p:nvPr/>
          </p:nvGrpSpPr>
          <p:grpSpPr>
            <a:xfrm>
              <a:off x="6160176" y="2738110"/>
              <a:ext cx="4889715" cy="643894"/>
              <a:chOff x="7333513" y="3583710"/>
              <a:chExt cx="4889715" cy="643894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7471192" y="3796027"/>
                <a:ext cx="4752036" cy="40254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zh-CN" altLang="en-US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时尚中黑简体" panose="01010104010101010101" pitchFamily="2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333513" y="3583710"/>
                <a:ext cx="4568757" cy="64389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3200">
                    <a:latin typeface="Calibri" panose="020F0502020204030204" pitchFamily="34" charset="0"/>
                  </a:rPr>
                  <a:t>Kiểm tra tính nguyên tố</a:t>
                </a:r>
                <a:endParaRPr lang="en-US" altLang="zh-CN" sz="32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381377" y="2753441"/>
              <a:ext cx="584200" cy="584200"/>
              <a:chOff x="5381377" y="2725526"/>
              <a:chExt cx="584200" cy="58420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5381377" y="2725526"/>
                <a:ext cx="584200" cy="584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2" name="Google Shape;1132;p74"/>
              <p:cNvSpPr/>
              <p:nvPr/>
            </p:nvSpPr>
            <p:spPr>
              <a:xfrm>
                <a:off x="5475477" y="2825057"/>
                <a:ext cx="396000" cy="39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9710" y="75265"/>
                    </a:moveTo>
                    <a:lnTo>
                      <a:pt x="34396" y="49951"/>
                    </a:lnTo>
                    <a:cubicBezTo>
                      <a:pt x="33816" y="49371"/>
                      <a:pt x="33333" y="49082"/>
                      <a:pt x="32463" y="49082"/>
                    </a:cubicBezTo>
                    <a:cubicBezTo>
                      <a:pt x="30821" y="49082"/>
                      <a:pt x="29758" y="50144"/>
                      <a:pt x="29758" y="51787"/>
                    </a:cubicBezTo>
                    <a:cubicBezTo>
                      <a:pt x="29758" y="52657"/>
                      <a:pt x="30048" y="53140"/>
                      <a:pt x="30531" y="53719"/>
                    </a:cubicBezTo>
                    <a:lnTo>
                      <a:pt x="57874" y="80966"/>
                    </a:lnTo>
                    <a:cubicBezTo>
                      <a:pt x="58357" y="81545"/>
                      <a:pt x="58937" y="81835"/>
                      <a:pt x="59710" y="81835"/>
                    </a:cubicBezTo>
                    <a:cubicBezTo>
                      <a:pt x="60579" y="81835"/>
                      <a:pt x="61159" y="81545"/>
                      <a:pt x="61642" y="80966"/>
                    </a:cubicBezTo>
                    <a:lnTo>
                      <a:pt x="61642" y="80966"/>
                    </a:lnTo>
                    <a:lnTo>
                      <a:pt x="107246" y="33236"/>
                    </a:lnTo>
                    <a:lnTo>
                      <a:pt x="107246" y="33236"/>
                    </a:lnTo>
                    <a:lnTo>
                      <a:pt x="111014" y="29178"/>
                    </a:lnTo>
                    <a:lnTo>
                      <a:pt x="111014" y="29178"/>
                    </a:lnTo>
                    <a:lnTo>
                      <a:pt x="118937" y="20966"/>
                    </a:lnTo>
                    <a:lnTo>
                      <a:pt x="118937" y="20966"/>
                    </a:lnTo>
                    <a:cubicBezTo>
                      <a:pt x="119516" y="20483"/>
                      <a:pt x="119710" y="19903"/>
                      <a:pt x="119710" y="19130"/>
                    </a:cubicBezTo>
                    <a:cubicBezTo>
                      <a:pt x="119710" y="17487"/>
                      <a:pt x="118647" y="16328"/>
                      <a:pt x="117004" y="16328"/>
                    </a:cubicBezTo>
                    <a:cubicBezTo>
                      <a:pt x="116231" y="16328"/>
                      <a:pt x="115652" y="16618"/>
                      <a:pt x="115072" y="17198"/>
                    </a:cubicBezTo>
                    <a:lnTo>
                      <a:pt x="115072" y="17198"/>
                    </a:lnTo>
                    <a:lnTo>
                      <a:pt x="108019" y="24541"/>
                    </a:lnTo>
                    <a:lnTo>
                      <a:pt x="108019" y="24541"/>
                    </a:lnTo>
                    <a:lnTo>
                      <a:pt x="104154" y="28599"/>
                    </a:lnTo>
                    <a:lnTo>
                      <a:pt x="104154" y="28599"/>
                    </a:lnTo>
                    <a:lnTo>
                      <a:pt x="59710" y="75265"/>
                    </a:lnTo>
                    <a:close/>
                    <a:moveTo>
                      <a:pt x="114879" y="37101"/>
                    </a:moveTo>
                    <a:cubicBezTo>
                      <a:pt x="113719" y="36038"/>
                      <a:pt x="112077" y="36038"/>
                      <a:pt x="111014" y="37101"/>
                    </a:cubicBezTo>
                    <a:cubicBezTo>
                      <a:pt x="110241" y="37874"/>
                      <a:pt x="110241" y="39033"/>
                      <a:pt x="110434" y="39806"/>
                    </a:cubicBezTo>
                    <a:lnTo>
                      <a:pt x="110434" y="39806"/>
                    </a:lnTo>
                    <a:cubicBezTo>
                      <a:pt x="112946" y="46086"/>
                      <a:pt x="114299" y="52946"/>
                      <a:pt x="114299" y="60000"/>
                    </a:cubicBezTo>
                    <a:cubicBezTo>
                      <a:pt x="114299" y="89951"/>
                      <a:pt x="89758" y="114492"/>
                      <a:pt x="59710" y="114492"/>
                    </a:cubicBezTo>
                    <a:cubicBezTo>
                      <a:pt x="29758" y="114492"/>
                      <a:pt x="5217" y="89951"/>
                      <a:pt x="5217" y="60000"/>
                    </a:cubicBezTo>
                    <a:cubicBezTo>
                      <a:pt x="5217" y="30048"/>
                      <a:pt x="29758" y="5507"/>
                      <a:pt x="59710" y="5507"/>
                    </a:cubicBezTo>
                    <a:cubicBezTo>
                      <a:pt x="75265" y="5507"/>
                      <a:pt x="89178" y="11980"/>
                      <a:pt x="99033" y="22125"/>
                    </a:cubicBezTo>
                    <a:lnTo>
                      <a:pt x="99033" y="22125"/>
                    </a:lnTo>
                    <a:cubicBezTo>
                      <a:pt x="100096" y="23188"/>
                      <a:pt x="101739" y="22898"/>
                      <a:pt x="102801" y="22125"/>
                    </a:cubicBezTo>
                    <a:cubicBezTo>
                      <a:pt x="103961" y="20966"/>
                      <a:pt x="103961" y="19323"/>
                      <a:pt x="102801" y="18260"/>
                    </a:cubicBezTo>
                    <a:lnTo>
                      <a:pt x="102608" y="17971"/>
                    </a:lnTo>
                    <a:cubicBezTo>
                      <a:pt x="91690" y="6859"/>
                      <a:pt x="76618" y="0"/>
                      <a:pt x="60000" y="0"/>
                    </a:cubicBezTo>
                    <a:cubicBezTo>
                      <a:pt x="26763" y="0"/>
                      <a:pt x="0" y="26763"/>
                      <a:pt x="0" y="60000"/>
                    </a:cubicBezTo>
                    <a:cubicBezTo>
                      <a:pt x="0" y="93236"/>
                      <a:pt x="26763" y="120000"/>
                      <a:pt x="60000" y="120000"/>
                    </a:cubicBezTo>
                    <a:cubicBezTo>
                      <a:pt x="93333" y="120000"/>
                      <a:pt x="120000" y="93236"/>
                      <a:pt x="120000" y="60000"/>
                    </a:cubicBezTo>
                    <a:cubicBezTo>
                      <a:pt x="120000" y="52367"/>
                      <a:pt x="118357" y="45024"/>
                      <a:pt x="115942" y="38164"/>
                    </a:cubicBezTo>
                    <a:cubicBezTo>
                      <a:pt x="115362" y="37681"/>
                      <a:pt x="115362" y="37391"/>
                      <a:pt x="114879" y="37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393079" y="3566107"/>
            <a:ext cx="6714166" cy="673645"/>
            <a:chOff x="5392953" y="3695567"/>
            <a:chExt cx="6714166" cy="673645"/>
          </a:xfrm>
        </p:grpSpPr>
        <p:sp>
          <p:nvSpPr>
            <p:cNvPr id="51" name="矩形 50"/>
            <p:cNvSpPr/>
            <p:nvPr/>
          </p:nvSpPr>
          <p:spPr>
            <a:xfrm>
              <a:off x="6160176" y="3725318"/>
              <a:ext cx="5946943" cy="64389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3200">
                  <a:latin typeface="Calibri" panose="020F0502020204030204" pitchFamily="34" charset="0"/>
                </a:rPr>
                <a:t>Sinh số nguyên tố</a:t>
              </a:r>
              <a:endParaRPr lang="en-US" altLang="zh-CN" sz="3200" dirty="0">
                <a:latin typeface="Calibri" panose="020F0502020204030204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392953" y="3695567"/>
              <a:ext cx="580955" cy="565475"/>
              <a:chOff x="5392953" y="3733685"/>
              <a:chExt cx="580955" cy="565475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5392953" y="3733685"/>
                <a:ext cx="580955" cy="5654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3" name="Google Shape;1132;p74"/>
              <p:cNvSpPr/>
              <p:nvPr/>
            </p:nvSpPr>
            <p:spPr>
              <a:xfrm>
                <a:off x="5475477" y="3839360"/>
                <a:ext cx="396000" cy="396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9710" y="75265"/>
                    </a:moveTo>
                    <a:lnTo>
                      <a:pt x="34396" y="49951"/>
                    </a:lnTo>
                    <a:cubicBezTo>
                      <a:pt x="33816" y="49371"/>
                      <a:pt x="33333" y="49082"/>
                      <a:pt x="32463" y="49082"/>
                    </a:cubicBezTo>
                    <a:cubicBezTo>
                      <a:pt x="30821" y="49082"/>
                      <a:pt x="29758" y="50144"/>
                      <a:pt x="29758" y="51787"/>
                    </a:cubicBezTo>
                    <a:cubicBezTo>
                      <a:pt x="29758" y="52657"/>
                      <a:pt x="30048" y="53140"/>
                      <a:pt x="30531" y="53719"/>
                    </a:cubicBezTo>
                    <a:lnTo>
                      <a:pt x="57874" y="80966"/>
                    </a:lnTo>
                    <a:cubicBezTo>
                      <a:pt x="58357" y="81545"/>
                      <a:pt x="58937" y="81835"/>
                      <a:pt x="59710" y="81835"/>
                    </a:cubicBezTo>
                    <a:cubicBezTo>
                      <a:pt x="60579" y="81835"/>
                      <a:pt x="61159" y="81545"/>
                      <a:pt x="61642" y="80966"/>
                    </a:cubicBezTo>
                    <a:lnTo>
                      <a:pt x="61642" y="80966"/>
                    </a:lnTo>
                    <a:lnTo>
                      <a:pt x="107246" y="33236"/>
                    </a:lnTo>
                    <a:lnTo>
                      <a:pt x="107246" y="33236"/>
                    </a:lnTo>
                    <a:lnTo>
                      <a:pt x="111014" y="29178"/>
                    </a:lnTo>
                    <a:lnTo>
                      <a:pt x="111014" y="29178"/>
                    </a:lnTo>
                    <a:lnTo>
                      <a:pt x="118937" y="20966"/>
                    </a:lnTo>
                    <a:lnTo>
                      <a:pt x="118937" y="20966"/>
                    </a:lnTo>
                    <a:cubicBezTo>
                      <a:pt x="119516" y="20483"/>
                      <a:pt x="119710" y="19903"/>
                      <a:pt x="119710" y="19130"/>
                    </a:cubicBezTo>
                    <a:cubicBezTo>
                      <a:pt x="119710" y="17487"/>
                      <a:pt x="118647" y="16328"/>
                      <a:pt x="117004" y="16328"/>
                    </a:cubicBezTo>
                    <a:cubicBezTo>
                      <a:pt x="116231" y="16328"/>
                      <a:pt x="115652" y="16618"/>
                      <a:pt x="115072" y="17198"/>
                    </a:cubicBezTo>
                    <a:lnTo>
                      <a:pt x="115072" y="17198"/>
                    </a:lnTo>
                    <a:lnTo>
                      <a:pt x="108019" y="24541"/>
                    </a:lnTo>
                    <a:lnTo>
                      <a:pt x="108019" y="24541"/>
                    </a:lnTo>
                    <a:lnTo>
                      <a:pt x="104154" y="28599"/>
                    </a:lnTo>
                    <a:lnTo>
                      <a:pt x="104154" y="28599"/>
                    </a:lnTo>
                    <a:lnTo>
                      <a:pt x="59710" y="75265"/>
                    </a:lnTo>
                    <a:close/>
                    <a:moveTo>
                      <a:pt x="114879" y="37101"/>
                    </a:moveTo>
                    <a:cubicBezTo>
                      <a:pt x="113719" y="36038"/>
                      <a:pt x="112077" y="36038"/>
                      <a:pt x="111014" y="37101"/>
                    </a:cubicBezTo>
                    <a:cubicBezTo>
                      <a:pt x="110241" y="37874"/>
                      <a:pt x="110241" y="39033"/>
                      <a:pt x="110434" y="39806"/>
                    </a:cubicBezTo>
                    <a:lnTo>
                      <a:pt x="110434" y="39806"/>
                    </a:lnTo>
                    <a:cubicBezTo>
                      <a:pt x="112946" y="46086"/>
                      <a:pt x="114299" y="52946"/>
                      <a:pt x="114299" y="60000"/>
                    </a:cubicBezTo>
                    <a:cubicBezTo>
                      <a:pt x="114299" y="89951"/>
                      <a:pt x="89758" y="114492"/>
                      <a:pt x="59710" y="114492"/>
                    </a:cubicBezTo>
                    <a:cubicBezTo>
                      <a:pt x="29758" y="114492"/>
                      <a:pt x="5217" y="89951"/>
                      <a:pt x="5217" y="60000"/>
                    </a:cubicBezTo>
                    <a:cubicBezTo>
                      <a:pt x="5217" y="30048"/>
                      <a:pt x="29758" y="5507"/>
                      <a:pt x="59710" y="5507"/>
                    </a:cubicBezTo>
                    <a:cubicBezTo>
                      <a:pt x="75265" y="5507"/>
                      <a:pt x="89178" y="11980"/>
                      <a:pt x="99033" y="22125"/>
                    </a:cubicBezTo>
                    <a:lnTo>
                      <a:pt x="99033" y="22125"/>
                    </a:lnTo>
                    <a:cubicBezTo>
                      <a:pt x="100096" y="23188"/>
                      <a:pt x="101739" y="22898"/>
                      <a:pt x="102801" y="22125"/>
                    </a:cubicBezTo>
                    <a:cubicBezTo>
                      <a:pt x="103961" y="20966"/>
                      <a:pt x="103961" y="19323"/>
                      <a:pt x="102801" y="18260"/>
                    </a:cubicBezTo>
                    <a:lnTo>
                      <a:pt x="102608" y="17971"/>
                    </a:lnTo>
                    <a:cubicBezTo>
                      <a:pt x="91690" y="6859"/>
                      <a:pt x="76618" y="0"/>
                      <a:pt x="60000" y="0"/>
                    </a:cubicBezTo>
                    <a:cubicBezTo>
                      <a:pt x="26763" y="0"/>
                      <a:pt x="0" y="26763"/>
                      <a:pt x="0" y="60000"/>
                    </a:cubicBezTo>
                    <a:cubicBezTo>
                      <a:pt x="0" y="93236"/>
                      <a:pt x="26763" y="120000"/>
                      <a:pt x="60000" y="120000"/>
                    </a:cubicBezTo>
                    <a:cubicBezTo>
                      <a:pt x="93333" y="120000"/>
                      <a:pt x="120000" y="93236"/>
                      <a:pt x="120000" y="60000"/>
                    </a:cubicBezTo>
                    <a:cubicBezTo>
                      <a:pt x="120000" y="52367"/>
                      <a:pt x="118357" y="45024"/>
                      <a:pt x="115942" y="38164"/>
                    </a:cubicBezTo>
                    <a:cubicBezTo>
                      <a:pt x="115362" y="37681"/>
                      <a:pt x="115362" y="37391"/>
                      <a:pt x="114879" y="37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7" name="Picture 2" descr="Kết quả hình ảnh cho MẬT MÃ HỌ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09" y="1904847"/>
            <a:ext cx="4028623" cy="248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9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41523" y="1086667"/>
            <a:ext cx="11693459" cy="535107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Bài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tính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nhưng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tính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Bài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phép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xây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dựng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ứng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định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sửa</a:t>
            </a:r>
            <a:r>
              <a:rPr lang="en-US" dirty="0" smtClean="0">
                <a:solidFill>
                  <a:schemeClr val="tx1"/>
                </a:solidFill>
              </a:rPr>
              <a:t> – fixed form), </a:t>
            </a:r>
            <a:r>
              <a:rPr lang="en-US" dirty="0" err="1" smtClean="0">
                <a:solidFill>
                  <a:schemeClr val="tx1"/>
                </a:solidFill>
              </a:rPr>
              <a:t>dạng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này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dẫn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hiệu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cso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đối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ứng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ngẫu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nhiên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77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29658" y="1086667"/>
            <a:ext cx="11605324" cy="535107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Ý </a:t>
            </a:r>
            <a:r>
              <a:rPr lang="en-US" dirty="0" err="1" smtClean="0">
                <a:solidFill>
                  <a:schemeClr val="tx1"/>
                </a:solidFill>
              </a:rPr>
              <a:t>tưởng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Bắt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tất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bội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cho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nhỏ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hoặc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bằng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trước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với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hiệu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giữa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bằng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đó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Đánh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dấu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tất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bội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mỗi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hợp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còn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đánh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dấu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thủy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1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41523" y="1086667"/>
            <a:ext cx="11693459" cy="535107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Bài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tính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nhưng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tính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7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0506" y="1086667"/>
                <a:ext cx="11704476" cy="5351078"/>
              </a:xfrm>
            </p:spPr>
            <p:txBody>
              <a:bodyPr/>
              <a:lstStyle/>
              <a:p>
                <a:r>
                  <a:rPr lang="en-US" b="1" i="1" dirty="0" smtClean="0">
                    <a:solidFill>
                      <a:schemeClr val="tx1"/>
                    </a:solidFill>
                  </a:rPr>
                  <a:t>Định </a:t>
                </a:r>
                <a:r>
                  <a:rPr lang="en-US" b="1" i="1" dirty="0" err="1" smtClean="0">
                    <a:solidFill>
                      <a:schemeClr val="tx1"/>
                    </a:solidFill>
                  </a:rPr>
                  <a:t>lí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 2.4.1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Định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lí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795847" lvl="1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Cho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kí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hiệu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thì</a:t>
                </a:r>
                <a:r>
                  <a:rPr lang="en-US" dirty="0">
                    <a:solidFill>
                      <a:schemeClr val="tx1"/>
                    </a:solidFill>
                  </a:rPr>
                  <a:t>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𝑙𝑛𝑥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b="1" i="1" dirty="0">
                    <a:solidFill>
                      <a:schemeClr val="tx1"/>
                    </a:solidFill>
                  </a:rPr>
                  <a:t>Nhận </a:t>
                </a:r>
                <a:r>
                  <a:rPr lang="en-US" b="1" i="1" dirty="0" err="1">
                    <a:solidFill>
                      <a:schemeClr val="tx1"/>
                    </a:solidFill>
                  </a:rPr>
                  <a:t>xét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Từ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lí</a:t>
                </a:r>
                <a:r>
                  <a:rPr lang="en-US" dirty="0">
                    <a:solidFill>
                      <a:schemeClr val="tx1"/>
                    </a:solidFill>
                  </a:rPr>
                  <a:t> 2.4.1 </a:t>
                </a:r>
                <a:r>
                  <a:rPr lang="en-US" dirty="0" err="1">
                    <a:solidFill>
                      <a:schemeClr val="tx1"/>
                    </a:solidFill>
                  </a:rPr>
                  <a:t>suy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ra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tỉ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lệ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dương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xấp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xỉ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𝑙𝑛𝑥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 err="1">
                    <a:solidFill>
                      <a:schemeClr val="tx1"/>
                    </a:solidFill>
                  </a:rPr>
                  <a:t>Vì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nửa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chẵn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tỉ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lệ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lẻ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xấp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xỉ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2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𝑙𝑛𝑥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0506" y="1086667"/>
                <a:ext cx="11704476" cy="5351078"/>
              </a:xfrm>
              <a:blipFill>
                <a:blip r:embed="rId3"/>
                <a:stretch>
                  <a:fillRect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07624" y="1086667"/>
            <a:ext cx="11627358" cy="535107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=&gt; </a:t>
            </a:r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dirty="0" err="1" smtClean="0">
                <a:solidFill>
                  <a:schemeClr val="tx1"/>
                </a:solidFill>
              </a:rPr>
              <a:t>hiến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thể</a:t>
            </a:r>
            <a:r>
              <a:rPr lang="en-US" dirty="0" smtClean="0">
                <a:solidFill>
                  <a:schemeClr val="tx1"/>
                </a:solidFill>
              </a:rPr>
              <a:t> k-bit </a:t>
            </a:r>
            <a:r>
              <a:rPr lang="en-US" dirty="0" err="1" smtClean="0">
                <a:solidFill>
                  <a:schemeClr val="tx1"/>
                </a:solidFill>
              </a:rPr>
              <a:t>ngẫu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nhiên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lặp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lặp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ngẫu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nhiên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lẻ</a:t>
            </a:r>
            <a:r>
              <a:rPr lang="en-US" dirty="0" smtClean="0">
                <a:solidFill>
                  <a:schemeClr val="tx1"/>
                </a:solidFill>
              </a:rPr>
              <a:t> k-bit n </a:t>
            </a:r>
            <a:r>
              <a:rPr lang="en-US" dirty="0" err="1" smtClean="0">
                <a:solidFill>
                  <a:schemeClr val="tx1"/>
                </a:solidFill>
              </a:rPr>
              <a:t>cho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n </a:t>
            </a:r>
            <a:r>
              <a:rPr lang="en-US" dirty="0" err="1" smtClean="0">
                <a:solidFill>
                  <a:schemeClr val="tx1"/>
                </a:solidFill>
              </a:rPr>
              <a:t>mà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thuật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MILLER-RABIN(</a:t>
            </a:r>
            <a:r>
              <a:rPr lang="en-US" dirty="0" err="1">
                <a:solidFill>
                  <a:schemeClr val="tx1"/>
                </a:solidFill>
              </a:rPr>
              <a:t>n,t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cho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an </a:t>
            </a:r>
            <a:r>
              <a:rPr lang="en-US" dirty="0" err="1" smtClean="0">
                <a:solidFill>
                  <a:schemeClr val="tx1"/>
                </a:solidFill>
              </a:rPr>
              <a:t>toàn</a:t>
            </a:r>
            <a:r>
              <a:rPr lang="en-US" dirty="0" smtClean="0">
                <a:solidFill>
                  <a:schemeClr val="tx1"/>
                </a:solidFill>
              </a:rPr>
              <a:t> t </a:t>
            </a:r>
            <a:r>
              <a:rPr lang="en-US" dirty="0" err="1" smtClean="0">
                <a:solidFill>
                  <a:schemeClr val="tx1"/>
                </a:solidFill>
              </a:rPr>
              <a:t>thích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hợp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3557" y="1086667"/>
                <a:ext cx="11671425" cy="5351078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Vì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xuất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ngẫu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nhiên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nhỏ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tương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đối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lớn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khi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áp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dụng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kiểm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Miller-Rabin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chia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thử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nhỏ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hơn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giới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hạn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được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định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thể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thực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hiện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Chia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tất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cả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nhỏ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hơn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</a:t>
                </a:r>
              </a:p>
              <a:p>
                <a:pPr lvl="1"/>
                <a:r>
                  <a:rPr lang="en-US" dirty="0" err="1" smtClean="0">
                    <a:solidFill>
                      <a:schemeClr val="tx1"/>
                    </a:solidFill>
                  </a:rPr>
                  <a:t>Hoặc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tính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chung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lớn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nhất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và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tích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của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vài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3557" y="1086667"/>
                <a:ext cx="11671425" cy="5351078"/>
              </a:xfrm>
              <a:blipFill>
                <a:blip r:embed="rId3"/>
                <a:stretch>
                  <a:fillRect r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2540" y="1086667"/>
            <a:ext cx="11682442" cy="5351078"/>
          </a:xfrm>
        </p:spPr>
        <p:txBody>
          <a:bodyPr/>
          <a:lstStyle/>
          <a:p>
            <a:r>
              <a:rPr lang="en-US" b="1" i="1" dirty="0" err="1" smtClean="0">
                <a:solidFill>
                  <a:schemeClr val="tx1"/>
                </a:solidFill>
              </a:rPr>
              <a:t>Thuật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 err="1" smtClean="0">
                <a:solidFill>
                  <a:schemeClr val="tx1"/>
                </a:solidFill>
              </a:rPr>
              <a:t>toán</a:t>
            </a:r>
            <a:r>
              <a:rPr lang="en-US" b="1" i="1" dirty="0" smtClean="0">
                <a:solidFill>
                  <a:schemeClr val="tx1"/>
                </a:solidFill>
              </a:rPr>
              <a:t> RANDOM-SEARCH(</a:t>
            </a:r>
            <a:r>
              <a:rPr lang="en-US" b="1" i="1" dirty="0" err="1" smtClean="0">
                <a:solidFill>
                  <a:schemeClr val="tx1"/>
                </a:solidFill>
              </a:rPr>
              <a:t>k,t</a:t>
            </a:r>
            <a:r>
              <a:rPr lang="en-US" b="1" i="1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Tìm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kiếm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ngẫu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nhiên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</a:t>
            </a:r>
            <a:r>
              <a:rPr lang="en-US" dirty="0" smtClean="0">
                <a:solidFill>
                  <a:schemeClr val="tx1"/>
                </a:solidFill>
              </a:rPr>
              <a:t> Miller-Rabin</a:t>
            </a:r>
          </a:p>
          <a:p>
            <a:pPr lvl="1"/>
            <a:r>
              <a:rPr lang="en-US" b="1" i="1" dirty="0" err="1" smtClean="0">
                <a:solidFill>
                  <a:schemeClr val="tx1"/>
                </a:solidFill>
              </a:rPr>
              <a:t>Đầu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k, </a:t>
            </a:r>
            <a:r>
              <a:rPr lang="en-US" dirty="0" err="1" smtClean="0">
                <a:solidFill>
                  <a:schemeClr val="tx1"/>
                </a:solidFill>
              </a:rPr>
              <a:t>tham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an </a:t>
            </a:r>
            <a:r>
              <a:rPr lang="en-US" dirty="0" err="1" smtClean="0">
                <a:solidFill>
                  <a:schemeClr val="tx1"/>
                </a:solidFill>
              </a:rPr>
              <a:t>toàn</a:t>
            </a:r>
            <a:r>
              <a:rPr lang="en-US" dirty="0" smtClean="0">
                <a:solidFill>
                  <a:schemeClr val="tx1"/>
                </a:solidFill>
              </a:rPr>
              <a:t> t</a:t>
            </a:r>
          </a:p>
          <a:p>
            <a:pPr lvl="1"/>
            <a:r>
              <a:rPr lang="en-US" b="1" i="1" dirty="0" err="1" smtClean="0">
                <a:solidFill>
                  <a:schemeClr val="tx1"/>
                </a:solidFill>
              </a:rPr>
              <a:t>Đầu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 err="1" smtClean="0">
                <a:solidFill>
                  <a:schemeClr val="tx1"/>
                </a:solidFill>
              </a:rPr>
              <a:t>ra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thể</a:t>
            </a:r>
            <a:r>
              <a:rPr lang="en-US" dirty="0" smtClean="0">
                <a:solidFill>
                  <a:schemeClr val="tx1"/>
                </a:solidFill>
              </a:rPr>
              <a:t> k-bit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Thuật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5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0506" y="1086667"/>
                <a:ext cx="11704476" cy="5351078"/>
              </a:xfrm>
            </p:spPr>
            <p:txBody>
              <a:bodyPr/>
              <a:lstStyle/>
              <a:p>
                <a:r>
                  <a:rPr lang="en-US" b="1" i="1" dirty="0" smtClean="0">
                    <a:solidFill>
                      <a:schemeClr val="tx1"/>
                    </a:solidFill>
                  </a:rPr>
                  <a:t>Thuật </a:t>
                </a:r>
                <a:r>
                  <a:rPr lang="en-US" b="1" i="1" dirty="0" err="1" smtClean="0">
                    <a:solidFill>
                      <a:schemeClr val="tx1"/>
                    </a:solidFill>
                  </a:rPr>
                  <a:t>toán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 RANDOM-SEARCH(</a:t>
                </a:r>
                <a:r>
                  <a:rPr lang="en-US" b="1" i="1" dirty="0" err="1" smtClean="0">
                    <a:solidFill>
                      <a:schemeClr val="tx1"/>
                    </a:solidFill>
                  </a:rPr>
                  <a:t>k,t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(..)</a:t>
                </a:r>
              </a:p>
              <a:p>
                <a:pPr lvl="1"/>
                <a:r>
                  <a:rPr lang="en-US" i="1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 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Sinh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ngẫu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nhiên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k-bit</a:t>
                </a:r>
              </a:p>
              <a:p>
                <a:pPr lvl="1"/>
                <a:r>
                  <a:rPr lang="en-US" i="1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Sử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dụng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phép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chia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thử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để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xác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định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liệu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chia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hết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một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bất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kì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không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2"/>
                <a:r>
                  <a:rPr lang="en-US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 chia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hết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quay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lại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i="1" dirty="0" err="1">
                    <a:solidFill>
                      <a:schemeClr val="tx1"/>
                    </a:solidFill>
                  </a:rPr>
                  <a:t>Bước</a:t>
                </a:r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Nếu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MILLER-RABIN(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n,t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trả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về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kết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quả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“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nguyên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tố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”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thì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return(n).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Ngược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lại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quay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lại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Bước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0506" y="1086667"/>
                <a:ext cx="11704476" cy="53510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Thuật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9827" y="1086667"/>
            <a:ext cx="11495155" cy="535107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Bài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toán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Tìm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tất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hoặc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bằng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r>
              <a:rPr lang="en-US" dirty="0" smtClean="0">
                <a:solidFill>
                  <a:schemeClr val="tx1"/>
                </a:solidFill>
              </a:rPr>
              <a:t> n </a:t>
            </a:r>
            <a:r>
              <a:rPr lang="en-US" dirty="0" err="1" smtClean="0">
                <a:solidFill>
                  <a:schemeClr val="tx1"/>
                </a:solidFill>
              </a:rPr>
              <a:t>cho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trước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Sàng</a:t>
            </a:r>
            <a:r>
              <a:rPr lang="en-US" dirty="0">
                <a:solidFill>
                  <a:schemeClr val="tx1"/>
                </a:solidFill>
              </a:rPr>
              <a:t> Eratosthenes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thủy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1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Master">
  <a:themeElements>
    <a:clrScheme name="自定义 19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F213B"/>
      </a:accent1>
      <a:accent2>
        <a:srgbClr val="595959"/>
      </a:accent2>
      <a:accent3>
        <a:srgbClr val="DF213B"/>
      </a:accent3>
      <a:accent4>
        <a:srgbClr val="595959"/>
      </a:accent4>
      <a:accent5>
        <a:srgbClr val="DF213B"/>
      </a:accent5>
      <a:accent6>
        <a:srgbClr val="595959"/>
      </a:accent6>
      <a:hlink>
        <a:srgbClr val="DF213B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807BF793AC46D24F80087E812C8FBCE1" ma:contentTypeVersion="0" ma:contentTypeDescription="Tạo tài liệu mới." ma:contentTypeScope="" ma:versionID="68a172e743c8bb88519211f025d72a6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93a662ac52fd50c50b58069886d8e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3C7833-B487-46B7-A049-B16C095AB7E3}"/>
</file>

<file path=customXml/itemProps2.xml><?xml version="1.0" encoding="utf-8"?>
<ds:datastoreItem xmlns:ds="http://schemas.openxmlformats.org/officeDocument/2006/customXml" ds:itemID="{9CD5278D-3B7B-486C-A945-C2EF07FFF3D1}"/>
</file>

<file path=customXml/itemProps3.xml><?xml version="1.0" encoding="utf-8"?>
<ds:datastoreItem xmlns:ds="http://schemas.openxmlformats.org/officeDocument/2006/customXml" ds:itemID="{A5E75600-D9A5-4754-9FE6-DDABD6AD4F61}"/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10555</TotalTime>
  <Words>4628</Words>
  <Application>Microsoft Office PowerPoint</Application>
  <PresentationFormat>Widescreen</PresentationFormat>
  <Paragraphs>708</Paragraphs>
  <Slides>85</Slides>
  <Notes>75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7" baseType="lpstr">
      <vt:lpstr>等线</vt:lpstr>
      <vt:lpstr>微软雅黑</vt:lpstr>
      <vt:lpstr>Muli</vt:lpstr>
      <vt:lpstr>时尚中黑简体</vt:lpstr>
      <vt:lpstr>Arial</vt:lpstr>
      <vt:lpstr>Calibri</vt:lpstr>
      <vt:lpstr>Cambria</vt:lpstr>
      <vt:lpstr>Cambria Math</vt:lpstr>
      <vt:lpstr>Symbol</vt:lpstr>
      <vt:lpstr>Times New Roman</vt:lpstr>
      <vt:lpstr>Wingdings</vt:lpstr>
      <vt:lpstr>Master</vt:lpstr>
      <vt:lpstr>PowerPoint Presentation</vt:lpstr>
      <vt:lpstr>PowerPoint Presentation</vt:lpstr>
      <vt:lpstr>Chương 2 – Mục tiêu</vt:lpstr>
      <vt:lpstr>Bài 01 – Mục tiêu</vt:lpstr>
      <vt:lpstr>Bài 01 – Nội dung</vt:lpstr>
      <vt:lpstr>MỘT SỐ THUẬT TOÁN VỀ SỐ NGUYÊN TỐ</vt:lpstr>
      <vt:lpstr>Kiến thức chung</vt:lpstr>
      <vt:lpstr>Sàng Eratosthenes nguyên thủy</vt:lpstr>
      <vt:lpstr>Sàng Eratosthenes nguyên thủy</vt:lpstr>
      <vt:lpstr>Sàng Eratosthenes nguyên thủy</vt:lpstr>
      <vt:lpstr>Sàng Eratosthenes nguyên thủy</vt:lpstr>
      <vt:lpstr>Sàng Eratosthenes nguyên thủy</vt:lpstr>
      <vt:lpstr>Sàng Eratosthenes nguyên thủy</vt:lpstr>
      <vt:lpstr>Sàng Eratosthenes nguyên thủy</vt:lpstr>
      <vt:lpstr>Sàng Eratosthenes phân đoạn</vt:lpstr>
      <vt:lpstr>Sàng Eratosthenes phân đoạn</vt:lpstr>
      <vt:lpstr>Sàng Eratosthenes phân đoạn</vt:lpstr>
      <vt:lpstr>Sàng Eratosthenes phân đoạn</vt:lpstr>
      <vt:lpstr>MỘT SỐ THUẬT TOÁN VỀ SỐ NGUYÊN TỐ</vt:lpstr>
      <vt:lpstr>Kiến thức chung</vt:lpstr>
      <vt:lpstr> Kiến thức chung</vt:lpstr>
      <vt:lpstr>Kiến thức chung</vt:lpstr>
      <vt:lpstr>Kiến thức chung</vt:lpstr>
      <vt:lpstr>Kiến thức chung</vt:lpstr>
      <vt:lpstr>Kiến thức chung</vt:lpstr>
      <vt:lpstr>Kiến thức chung</vt:lpstr>
      <vt:lpstr>Kiến thức chung</vt:lpstr>
      <vt:lpstr>Thuật toán Pollard’s Rho</vt:lpstr>
      <vt:lpstr>Thuật toán Pollard’s Rho</vt:lpstr>
      <vt:lpstr>Thuật toán Pollard’s Rho</vt:lpstr>
      <vt:lpstr>Thuật toán Pollard’s Rho</vt:lpstr>
      <vt:lpstr>Thuật toán Pollard’s Rho</vt:lpstr>
      <vt:lpstr>Thuật toán Pollard’s Rho</vt:lpstr>
      <vt:lpstr>Thuật toán Pollard’s Rho</vt:lpstr>
      <vt:lpstr>Thuật toán Pollard’s Rho</vt:lpstr>
      <vt:lpstr>Thuật toán Pollard’s Rho</vt:lpstr>
      <vt:lpstr>Thuật toán Pollard’s Rho</vt:lpstr>
      <vt:lpstr>Thuật toán Pollard’s Rho</vt:lpstr>
      <vt:lpstr>Bài 02 – Mục tiêu</vt:lpstr>
      <vt:lpstr>Bài 02 – Nội dung</vt:lpstr>
      <vt:lpstr>MỘT SỐ THUẬT TOÁN VỀ SỐ NGUYÊN TỐ</vt:lpstr>
      <vt:lpstr>Kiến thức chung</vt:lpstr>
      <vt:lpstr>Kiến thức chung</vt:lpstr>
      <vt:lpstr>Kiến thức chung</vt:lpstr>
      <vt:lpstr>Kiến thức chung</vt:lpstr>
      <vt:lpstr>Kiến thức chung</vt:lpstr>
      <vt:lpstr>Kiến thức chung</vt:lpstr>
      <vt:lpstr>Thuật toán kiểm tra Fermat</vt:lpstr>
      <vt:lpstr>Thuật toán kiểm tra Fermat</vt:lpstr>
      <vt:lpstr>Thuật toán kiểm tra Fermat</vt:lpstr>
      <vt:lpstr>Thuật toán kiểm tra Fermat</vt:lpstr>
      <vt:lpstr>Thuật toán kiểm tra Fermat</vt:lpstr>
      <vt:lpstr>Thuật toán kiểm tra Fermat</vt:lpstr>
      <vt:lpstr> Thuật toán kiểm tra Fermat</vt:lpstr>
      <vt:lpstr> Thuật toán nhân bình phương có lặp</vt:lpstr>
      <vt:lpstr>Thuật toán nhân bình phương có lặp</vt:lpstr>
      <vt:lpstr>Thuật toán kiểm tra Fermat</vt:lpstr>
      <vt:lpstr>Thuật toán kiểm tra Fermat</vt:lpstr>
      <vt:lpstr>Thuật toán kiểm tra Fermat</vt:lpstr>
      <vt:lpstr>Thuật toán kiểm tra Fermat</vt:lpstr>
      <vt:lpstr>Thuật toán kiểm tra Fermat</vt:lpstr>
      <vt:lpstr>Thuật toán kiểm tra Fermat</vt:lpstr>
      <vt:lpstr>Thuật toán kiểm tra xác suất Miller–Rabin</vt:lpstr>
      <vt:lpstr>Thuật toán kiểm tra xác suất Miller–Rabin</vt:lpstr>
      <vt:lpstr>Thuật toán kiểm tra xác suất Miller–Rabin</vt:lpstr>
      <vt:lpstr>Thuật toán kiểm tra xác suất Miller–Rabin</vt:lpstr>
      <vt:lpstr>Thuật toán kiểm tra xác suất Miller–Rabin</vt:lpstr>
      <vt:lpstr>Thuật toán kiểm tra xác suất Miller–Rabin</vt:lpstr>
      <vt:lpstr>Thuật toán kiểm tra xác suất Miller–Rabin</vt:lpstr>
      <vt:lpstr>Thuật toán kiểm tra xác suất Miller–Rabin</vt:lpstr>
      <vt:lpstr>Thuật toán kiểm tra xác suất Miller–Rabin</vt:lpstr>
      <vt:lpstr>Thuật toán kiểm tra xác suất Miller–Rabin</vt:lpstr>
      <vt:lpstr>Thuật toán kiểm tra xác suất Miller–Rabin</vt:lpstr>
      <vt:lpstr>Thuật toán kiểm tra xác suất Miller–Rabin</vt:lpstr>
      <vt:lpstr>Thuật toán kiểm tra xác suất Miller–Rabin</vt:lpstr>
      <vt:lpstr>Thuật toán kiểm tra xác suất Miller–Rabin</vt:lpstr>
      <vt:lpstr>Thuật toán kiểm tra xác suất Miller–Rabin</vt:lpstr>
      <vt:lpstr>MỘT SỐ THUẬT TOÁN VỀ SỐ NGUYÊN TỐ</vt:lpstr>
      <vt:lpstr>Kiến thức chung</vt:lpstr>
      <vt:lpstr>Kiến thức chung</vt:lpstr>
      <vt:lpstr>Kiến thức chung</vt:lpstr>
      <vt:lpstr>Kiến thức chung</vt:lpstr>
      <vt:lpstr>Kiến thức chung</vt:lpstr>
      <vt:lpstr>Thuật toán sinh số nguyên tố</vt:lpstr>
      <vt:lpstr>Thuật toán sinh số nguyên tố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Microsoft account</cp:lastModifiedBy>
  <cp:revision>687</cp:revision>
  <dcterms:created xsi:type="dcterms:W3CDTF">2017-09-22T08:16:39Z</dcterms:created>
  <dcterms:modified xsi:type="dcterms:W3CDTF">2024-01-25T13:01:10Z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0x010100807BF793AC46D24F80087E812C8FBCE1</vt:lpwstr>
  </property>
</Properties>
</file>