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6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66.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16.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handoutMasterIdLst>
    <p:handoutMasterId r:id="rId70"/>
  </p:handoutMasterIdLst>
  <p:sldIdLst>
    <p:sldId id="583" r:id="rId2"/>
    <p:sldId id="584" r:id="rId3"/>
    <p:sldId id="789" r:id="rId4"/>
    <p:sldId id="731" r:id="rId5"/>
    <p:sldId id="732" r:id="rId6"/>
    <p:sldId id="733" r:id="rId7"/>
    <p:sldId id="734" r:id="rId8"/>
    <p:sldId id="735" r:id="rId9"/>
    <p:sldId id="736" r:id="rId10"/>
    <p:sldId id="737" r:id="rId11"/>
    <p:sldId id="769" r:id="rId12"/>
    <p:sldId id="739" r:id="rId13"/>
    <p:sldId id="740" r:id="rId14"/>
    <p:sldId id="741" r:id="rId15"/>
    <p:sldId id="770" r:id="rId16"/>
    <p:sldId id="743" r:id="rId17"/>
    <p:sldId id="744" r:id="rId18"/>
    <p:sldId id="745" r:id="rId19"/>
    <p:sldId id="783" r:id="rId20"/>
    <p:sldId id="784" r:id="rId21"/>
    <p:sldId id="748" r:id="rId22"/>
    <p:sldId id="749" r:id="rId23"/>
    <p:sldId id="750" r:id="rId24"/>
    <p:sldId id="751" r:id="rId25"/>
    <p:sldId id="785" r:id="rId26"/>
    <p:sldId id="752" r:id="rId27"/>
    <p:sldId id="753" r:id="rId28"/>
    <p:sldId id="771" r:id="rId29"/>
    <p:sldId id="755" r:id="rId30"/>
    <p:sldId id="756" r:id="rId31"/>
    <p:sldId id="757" r:id="rId32"/>
    <p:sldId id="758" r:id="rId33"/>
    <p:sldId id="759" r:id="rId34"/>
    <p:sldId id="760" r:id="rId35"/>
    <p:sldId id="761" r:id="rId36"/>
    <p:sldId id="762" r:id="rId37"/>
    <p:sldId id="763" r:id="rId38"/>
    <p:sldId id="764" r:id="rId39"/>
    <p:sldId id="765" r:id="rId40"/>
    <p:sldId id="766" r:id="rId41"/>
    <p:sldId id="767" r:id="rId42"/>
    <p:sldId id="786" r:id="rId43"/>
    <p:sldId id="768" r:id="rId44"/>
    <p:sldId id="788" r:id="rId45"/>
    <p:sldId id="772"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773" r:id="rId59"/>
    <p:sldId id="630" r:id="rId60"/>
    <p:sldId id="631" r:id="rId61"/>
    <p:sldId id="632" r:id="rId62"/>
    <p:sldId id="633" r:id="rId63"/>
    <p:sldId id="634" r:id="rId64"/>
    <p:sldId id="635" r:id="rId65"/>
    <p:sldId id="636" r:id="rId66"/>
    <p:sldId id="637" r:id="rId67"/>
    <p:sldId id="638" r:id="rId68"/>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3. Đối sánh mẫu trên chuỗi" id="{5442E59A-D55D-4B01-A3A5-E7DF3352F512}">
          <p14:sldIdLst>
            <p14:sldId id="583"/>
            <p14:sldId id="584"/>
            <p14:sldId id="789"/>
            <p14:sldId id="731"/>
            <p14:sldId id="732"/>
            <p14:sldId id="733"/>
            <p14:sldId id="734"/>
            <p14:sldId id="735"/>
            <p14:sldId id="736"/>
            <p14:sldId id="737"/>
            <p14:sldId id="769"/>
            <p14:sldId id="739"/>
            <p14:sldId id="740"/>
            <p14:sldId id="741"/>
            <p14:sldId id="770"/>
            <p14:sldId id="743"/>
            <p14:sldId id="744"/>
            <p14:sldId id="745"/>
            <p14:sldId id="783"/>
            <p14:sldId id="784"/>
            <p14:sldId id="748"/>
            <p14:sldId id="749"/>
            <p14:sldId id="750"/>
            <p14:sldId id="751"/>
            <p14:sldId id="785"/>
            <p14:sldId id="752"/>
            <p14:sldId id="753"/>
            <p14:sldId id="771"/>
            <p14:sldId id="755"/>
            <p14:sldId id="756"/>
            <p14:sldId id="757"/>
            <p14:sldId id="758"/>
            <p14:sldId id="759"/>
            <p14:sldId id="760"/>
            <p14:sldId id="761"/>
            <p14:sldId id="762"/>
            <p14:sldId id="763"/>
            <p14:sldId id="764"/>
            <p14:sldId id="765"/>
            <p14:sldId id="766"/>
            <p14:sldId id="767"/>
            <p14:sldId id="786"/>
            <p14:sldId id="768"/>
            <p14:sldId id="788"/>
            <p14:sldId id="772"/>
            <p14:sldId id="618"/>
            <p14:sldId id="619"/>
            <p14:sldId id="620"/>
            <p14:sldId id="621"/>
            <p14:sldId id="622"/>
            <p14:sldId id="623"/>
            <p14:sldId id="624"/>
            <p14:sldId id="625"/>
            <p14:sldId id="626"/>
            <p14:sldId id="627"/>
            <p14:sldId id="628"/>
            <p14:sldId id="629"/>
            <p14:sldId id="773"/>
            <p14:sldId id="630"/>
            <p14:sldId id="631"/>
            <p14:sldId id="632"/>
            <p14:sldId id="633"/>
            <p14:sldId id="634"/>
            <p14:sldId id="635"/>
            <p14:sldId id="636"/>
            <p14:sldId id="637"/>
            <p14:sldId id="63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hd" initials="t"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6633"/>
    <a:srgbClr val="87A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77279" autoAdjust="0"/>
  </p:normalViewPr>
  <p:slideViewPr>
    <p:cSldViewPr snapToGrid="0" showGuides="1">
      <p:cViewPr varScale="1">
        <p:scale>
          <a:sx n="42" d="100"/>
          <a:sy n="42" d="100"/>
        </p:scale>
        <p:origin x="66" y="354"/>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49" d="100"/>
          <a:sy n="49" d="100"/>
        </p:scale>
        <p:origin x="2740"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0906C-12EE-4F34-BED7-C99FC51E4257}" type="datetime1">
              <a:rPr lang="zh-CN" altLang="en-US" smtClean="0"/>
              <a:t>2024/1/25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3720D0-3319-42B9-93F0-4E2DB21912E5}" type="slidenum">
              <a:rPr lang="en-US" smtClean="0"/>
              <a:t>‹#›</a:t>
            </a:fld>
            <a:endParaRPr lang="en-US"/>
          </a:p>
        </p:txBody>
      </p:sp>
    </p:spTree>
    <p:extLst>
      <p:ext uri="{BB962C8B-B14F-4D97-AF65-F5344CB8AC3E}">
        <p14:creationId xmlns:p14="http://schemas.microsoft.com/office/powerpoint/2010/main" val="365311563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1A8E-CEFF-4AB7-B9AF-99229D3BE518}" type="datetime1">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
        <p:nvSpPr>
          <p:cNvPr id="5" name="Date Placeholder 4"/>
          <p:cNvSpPr>
            <a:spLocks noGrp="1"/>
          </p:cNvSpPr>
          <p:nvPr>
            <p:ph type="dt" idx="11"/>
          </p:nvPr>
        </p:nvSpPr>
        <p:spPr/>
        <p:txBody>
          <a:bodyPr/>
          <a:lstStyle/>
          <a:p>
            <a:fld id="{E86D7914-3043-4633-B52A-1E9D0A252EF0}"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73189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415663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18</a:t>
            </a:fld>
            <a:endParaRPr lang="zh-CN" altLang="en-US"/>
          </a:p>
        </p:txBody>
      </p:sp>
    </p:spTree>
    <p:extLst>
      <p:ext uri="{BB962C8B-B14F-4D97-AF65-F5344CB8AC3E}">
        <p14:creationId xmlns:p14="http://schemas.microsoft.com/office/powerpoint/2010/main" val="2647240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2207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12606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202637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28</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97301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29</a:t>
            </a:fld>
            <a:endParaRPr lang="zh-CN" altLang="en-US"/>
          </a:p>
        </p:txBody>
      </p:sp>
    </p:spTree>
    <p:extLst>
      <p:ext uri="{BB962C8B-B14F-4D97-AF65-F5344CB8AC3E}">
        <p14:creationId xmlns:p14="http://schemas.microsoft.com/office/powerpoint/2010/main" val="356604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30</a:t>
            </a:fld>
            <a:endParaRPr lang="zh-CN" altLang="en-US"/>
          </a:p>
        </p:txBody>
      </p:sp>
    </p:spTree>
    <p:extLst>
      <p:ext uri="{BB962C8B-B14F-4D97-AF65-F5344CB8AC3E}">
        <p14:creationId xmlns:p14="http://schemas.microsoft.com/office/powerpoint/2010/main" val="255415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32</a:t>
            </a:fld>
            <a:endParaRPr lang="zh-CN" altLang="en-US"/>
          </a:p>
        </p:txBody>
      </p:sp>
    </p:spTree>
    <p:extLst>
      <p:ext uri="{BB962C8B-B14F-4D97-AF65-F5344CB8AC3E}">
        <p14:creationId xmlns:p14="http://schemas.microsoft.com/office/powerpoint/2010/main" val="264023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33</a:t>
            </a:fld>
            <a:endParaRPr lang="zh-CN" altLang="en-US"/>
          </a:p>
        </p:txBody>
      </p:sp>
    </p:spTree>
    <p:extLst>
      <p:ext uri="{BB962C8B-B14F-4D97-AF65-F5344CB8AC3E}">
        <p14:creationId xmlns:p14="http://schemas.microsoft.com/office/powerpoint/2010/main" val="362793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
        <p:nvSpPr>
          <p:cNvPr id="5" name="Date Placeholder 4"/>
          <p:cNvSpPr>
            <a:spLocks noGrp="1"/>
          </p:cNvSpPr>
          <p:nvPr>
            <p:ph type="dt" idx="11"/>
          </p:nvPr>
        </p:nvSpPr>
        <p:spPr/>
        <p:txBody>
          <a:bodyPr/>
          <a:lstStyle/>
          <a:p>
            <a:fld id="{2DB3E83C-CE56-40FE-B4F3-25A30226EF29}"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204835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34</a:t>
            </a:fld>
            <a:endParaRPr lang="zh-CN" altLang="en-US"/>
          </a:p>
        </p:txBody>
      </p:sp>
    </p:spTree>
    <p:extLst>
      <p:ext uri="{BB962C8B-B14F-4D97-AF65-F5344CB8AC3E}">
        <p14:creationId xmlns:p14="http://schemas.microsoft.com/office/powerpoint/2010/main" val="3108909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err="1" smtClean="0"/>
                  <a:t>Sửa</a:t>
                </a:r>
                <a:r>
                  <a:rPr lang="en-US" dirty="0" smtClean="0"/>
                  <a:t> </a:t>
                </a:r>
                <a:r>
                  <a:rPr lang="en-US" dirty="0" err="1" smtClean="0"/>
                  <a:t>tj</a:t>
                </a:r>
                <a:r>
                  <a:rPr lang="en-US" dirty="0" smtClean="0"/>
                  <a:t> </a:t>
                </a:r>
                <a:r>
                  <a:rPr lang="en-US" dirty="0" err="1" smtClean="0"/>
                  <a:t>thành</a:t>
                </a:r>
                <a:r>
                  <a:rPr lang="en-US" baseline="0" dirty="0" smtClean="0"/>
                  <a:t> </a:t>
                </a:r>
                <a:r>
                  <a:rPr lang="en-US" baseline="0" dirty="0" err="1" smtClean="0"/>
                  <a:t>ti+j</a:t>
                </a:r>
                <a:r>
                  <a:rPr lang="en-US" baseline="0" dirty="0" smtClean="0"/>
                  <a:t>; </a:t>
                </a:r>
                <a:r>
                  <a:rPr lang="en-US" baseline="0" dirty="0" err="1" smtClean="0"/>
                  <a:t>và</a:t>
                </a:r>
                <a:r>
                  <a:rPr lang="en-US" baseline="0" dirty="0" smtClean="0"/>
                  <a:t> </a:t>
                </a:r>
                <a:r>
                  <a:rPr lang="en-US" baseline="0" dirty="0" err="1" smtClean="0"/>
                  <a:t>sửa</a:t>
                </a:r>
                <a:r>
                  <a:rPr lang="en-US" baseline="0" dirty="0" smtClean="0"/>
                  <a:t> </a:t>
                </a:r>
                <a:r>
                  <a:rPr lang="en-US" baseline="0" dirty="0" err="1" smtClean="0"/>
                  <a:t>các</a:t>
                </a:r>
                <a:r>
                  <a:rPr lang="en-US" baseline="0" dirty="0" smtClean="0"/>
                  <a:t> T </a:t>
                </a:r>
                <a:r>
                  <a:rPr lang="en-US" baseline="0" dirty="0" err="1" smtClean="0"/>
                  <a:t>thành</a:t>
                </a:r>
                <a:r>
                  <a:rPr lang="en-US" baseline="0" dirty="0" smtClean="0"/>
                  <a:t> F</a:t>
                </a:r>
              </a:p>
              <a:p>
                <a:pPr lvl="1"/>
                <a:r>
                  <a:rPr lang="en-US" i="0" dirty="0" smtClean="0">
                    <a:solidFill>
                      <a:schemeClr val="tx1"/>
                    </a:solidFill>
                    <a:latin typeface="Cambria Math" panose="02040503050406030204" pitchFamily="18" charset="0"/>
                  </a:rPr>
                  <a:t>𝑖</a:t>
                </a:r>
                <a:r>
                  <a:rPr lang="en-US" i="0" baseline="-25000" dirty="0" err="1" smtClean="0">
                    <a:solidFill>
                      <a:schemeClr val="tx1"/>
                    </a:solidFill>
                    <a:latin typeface="Cambria Math" panose="02040503050406030204" pitchFamily="18" charset="0"/>
                  </a:rPr>
                  <a:t>𝑛𝑒𝑤</a:t>
                </a:r>
                <a:r>
                  <a:rPr lang="en-US" i="0" dirty="0" smtClean="0">
                    <a:solidFill>
                      <a:schemeClr val="tx1"/>
                    </a:solidFill>
                    <a:latin typeface="Cambria Math" panose="02040503050406030204" pitchFamily="18" charset="0"/>
                  </a:rPr>
                  <a:t>=</a:t>
                </a:r>
                <a:r>
                  <a:rPr lang="en-US" i="0" dirty="0" err="1" smtClean="0">
                    <a:solidFill>
                      <a:schemeClr val="tx1"/>
                    </a:solidFill>
                    <a:latin typeface="Cambria Math" panose="02040503050406030204" pitchFamily="18" charset="0"/>
                  </a:rPr>
                  <a:t>𝑖</a:t>
                </a:r>
                <a:r>
                  <a:rPr lang="en-US" i="0" dirty="0" smtClean="0">
                    <a:solidFill>
                      <a:schemeClr val="tx1"/>
                    </a:solidFill>
                    <a:latin typeface="Cambria Math" panose="02040503050406030204" pitchFamily="18" charset="0"/>
                  </a:rPr>
                  <a:t>+</a:t>
                </a:r>
                <a:r>
                  <a:rPr lang="en-US" b="0" i="0" dirty="0" smtClean="0">
                    <a:solidFill>
                      <a:schemeClr val="tx1"/>
                    </a:solidFill>
                    <a:latin typeface="Cambria Math" panose="02040503050406030204" pitchFamily="18" charset="0"/>
                  </a:rPr>
                  <a:t>𝑗−𝐹[𝑖]</a:t>
                </a:r>
                <a:endParaRPr lang="en-US" dirty="0" smtClean="0">
                  <a:solidFill>
                    <a:schemeClr val="tx1"/>
                  </a:solidFill>
                </a:endParaRPr>
              </a:p>
              <a:p>
                <a:pPr lvl="1"/>
                <a:r>
                  <a:rPr lang="en-US" b="0" i="0" dirty="0" smtClean="0">
                    <a:solidFill>
                      <a:schemeClr val="tx1"/>
                    </a:solidFill>
                    <a:latin typeface="Cambria Math" panose="02040503050406030204" pitchFamily="18" charset="0"/>
                  </a:rPr>
                  <a:t>𝑗</a:t>
                </a:r>
                <a:r>
                  <a:rPr lang="en-US" i="0" baseline="-25000" dirty="0" err="1">
                    <a:solidFill>
                      <a:schemeClr val="tx1"/>
                    </a:solidFill>
                    <a:latin typeface="Cambria Math" panose="02040503050406030204" pitchFamily="18" charset="0"/>
                  </a:rPr>
                  <a:t>𝑛𝑒𝑤</a:t>
                </a:r>
                <a:r>
                  <a:rPr lang="en-US" i="0" dirty="0">
                    <a:solidFill>
                      <a:schemeClr val="tx1"/>
                    </a:solidFill>
                    <a:latin typeface="Cambria Math" panose="02040503050406030204" pitchFamily="18" charset="0"/>
                  </a:rPr>
                  <a:t>=</a:t>
                </a:r>
                <a:r>
                  <a:rPr lang="en-US" b="0" i="0" dirty="0" smtClean="0">
                    <a:solidFill>
                      <a:schemeClr val="tx1"/>
                    </a:solidFill>
                    <a:latin typeface="Cambria Math" panose="02040503050406030204" pitchFamily="18" charset="0"/>
                  </a:rPr>
                  <a:t>𝐹[𝑖]</a:t>
                </a:r>
                <a:r>
                  <a:rPr lang="en-US" dirty="0" smtClean="0">
                    <a:solidFill>
                      <a:schemeClr val="tx1"/>
                    </a:solidFill>
                  </a:rPr>
                  <a:t>, </a:t>
                </a:r>
                <a:r>
                  <a:rPr lang="en-US" dirty="0" err="1" smtClean="0">
                    <a:solidFill>
                      <a:schemeClr val="tx1"/>
                    </a:solidFill>
                  </a:rPr>
                  <a:t>nếu</a:t>
                </a:r>
                <a:r>
                  <a:rPr lang="en-US" dirty="0" smtClean="0">
                    <a:solidFill>
                      <a:schemeClr val="tx1"/>
                    </a:solidFill>
                  </a:rPr>
                  <a:t> F</a:t>
                </a:r>
                <a:r>
                  <a:rPr lang="en-US" i="0" dirty="0">
                    <a:solidFill>
                      <a:schemeClr val="tx1"/>
                    </a:solidFill>
                    <a:latin typeface="Cambria Math" panose="02040503050406030204" pitchFamily="18" charset="0"/>
                  </a:rPr>
                  <a:t>[𝑖]</a:t>
                </a:r>
                <a:r>
                  <a:rPr lang="en-US" b="0" i="0" dirty="0" smtClean="0">
                    <a:solidFill>
                      <a:schemeClr val="tx1"/>
                    </a:solidFill>
                    <a:latin typeface="Cambria Math" panose="02040503050406030204" pitchFamily="18" charset="0"/>
                  </a:rPr>
                  <a:t>=</a:t>
                </a:r>
                <a:r>
                  <a:rPr lang="en-US" dirty="0" smtClean="0">
                    <a:solidFill>
                      <a:schemeClr val="tx1"/>
                    </a:solidFill>
                  </a:rPr>
                  <a:t>-1, </a:t>
                </a:r>
                <a:r>
                  <a:rPr lang="en-US" dirty="0" err="1" smtClean="0">
                    <a:solidFill>
                      <a:schemeClr val="tx1"/>
                    </a:solidFill>
                  </a:rPr>
                  <a:t>ngược</a:t>
                </a:r>
                <a:r>
                  <a:rPr lang="en-US" dirty="0" smtClean="0">
                    <a:solidFill>
                      <a:schemeClr val="tx1"/>
                    </a:solidFill>
                  </a:rPr>
                  <a:t> </a:t>
                </a:r>
                <a:r>
                  <a:rPr lang="en-US" dirty="0" err="1" smtClean="0">
                    <a:solidFill>
                      <a:schemeClr val="tx1"/>
                    </a:solidFill>
                  </a:rPr>
                  <a:t>lại</a:t>
                </a:r>
                <a:r>
                  <a:rPr lang="en-US" dirty="0" smtClean="0">
                    <a:solidFill>
                      <a:schemeClr val="tx1"/>
                    </a:solidFill>
                  </a:rPr>
                  <a:t> </a:t>
                </a:r>
                <a:r>
                  <a:rPr lang="en-US" i="0" dirty="0">
                    <a:solidFill>
                      <a:schemeClr val="tx1"/>
                    </a:solidFill>
                    <a:latin typeface="Cambria Math" panose="02040503050406030204" pitchFamily="18" charset="0"/>
                  </a:rPr>
                  <a:t>𝑗</a:t>
                </a:r>
                <a:r>
                  <a:rPr lang="en-US" i="0" baseline="-25000" dirty="0" err="1">
                    <a:solidFill>
                      <a:schemeClr val="tx1"/>
                    </a:solidFill>
                    <a:latin typeface="Cambria Math" panose="02040503050406030204" pitchFamily="18" charset="0"/>
                  </a:rPr>
                  <a:t>𝑛𝑒𝑤</a:t>
                </a:r>
                <a:r>
                  <a:rPr lang="en-US" i="0" dirty="0">
                    <a:solidFill>
                      <a:schemeClr val="tx1"/>
                    </a:solidFill>
                    <a:latin typeface="Cambria Math" panose="02040503050406030204" pitchFamily="18" charset="0"/>
                  </a:rPr>
                  <a:t>=</a:t>
                </a:r>
                <a:r>
                  <a:rPr lang="en-US" b="0" i="0" dirty="0" smtClean="0">
                    <a:solidFill>
                      <a:schemeClr val="tx1"/>
                    </a:solidFill>
                    <a:latin typeface="Cambria Math" panose="02040503050406030204" pitchFamily="18" charset="0"/>
                  </a:rPr>
                  <a:t>0</a:t>
                </a:r>
                <a:endParaRPr lang="en-US" dirty="0">
                  <a:solidFill>
                    <a:schemeClr val="tx1"/>
                  </a:solidFill>
                </a:endParaRPr>
              </a:p>
              <a:p>
                <a:endParaRPr lang="en-US" dirty="0"/>
              </a:p>
            </p:txBody>
          </p:sp>
        </mc:Fallback>
      </mc:AlternateContent>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40</a:t>
            </a:fld>
            <a:endParaRPr lang="zh-CN" altLang="en-US"/>
          </a:p>
        </p:txBody>
      </p:sp>
    </p:spTree>
    <p:extLst>
      <p:ext uri="{BB962C8B-B14F-4D97-AF65-F5344CB8AC3E}">
        <p14:creationId xmlns:p14="http://schemas.microsoft.com/office/powerpoint/2010/main" val="1829201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42</a:t>
            </a:fld>
            <a:endParaRPr lang="zh-CN" altLang="en-US"/>
          </a:p>
        </p:txBody>
      </p:sp>
    </p:spTree>
    <p:extLst>
      <p:ext uri="{BB962C8B-B14F-4D97-AF65-F5344CB8AC3E}">
        <p14:creationId xmlns:p14="http://schemas.microsoft.com/office/powerpoint/2010/main" val="2108567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44</a:t>
            </a:fld>
            <a:endParaRPr lang="zh-CN" altLang="en-US"/>
          </a:p>
        </p:txBody>
      </p:sp>
    </p:spTree>
    <p:extLst>
      <p:ext uri="{BB962C8B-B14F-4D97-AF65-F5344CB8AC3E}">
        <p14:creationId xmlns:p14="http://schemas.microsoft.com/office/powerpoint/2010/main" val="982522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45</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493686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48</a:t>
            </a:fld>
            <a:endParaRPr lang="zh-CN" altLang="en-US"/>
          </a:p>
        </p:txBody>
      </p:sp>
    </p:spTree>
    <p:extLst>
      <p:ext uri="{BB962C8B-B14F-4D97-AF65-F5344CB8AC3E}">
        <p14:creationId xmlns:p14="http://schemas.microsoft.com/office/powerpoint/2010/main" val="3534524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49</a:t>
            </a:fld>
            <a:endParaRPr lang="zh-CN" altLang="en-US"/>
          </a:p>
        </p:txBody>
      </p:sp>
    </p:spTree>
    <p:extLst>
      <p:ext uri="{BB962C8B-B14F-4D97-AF65-F5344CB8AC3E}">
        <p14:creationId xmlns:p14="http://schemas.microsoft.com/office/powerpoint/2010/main" val="1017484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51</a:t>
            </a:fld>
            <a:endParaRPr lang="zh-CN" altLang="en-US"/>
          </a:p>
        </p:txBody>
      </p:sp>
    </p:spTree>
    <p:extLst>
      <p:ext uri="{BB962C8B-B14F-4D97-AF65-F5344CB8AC3E}">
        <p14:creationId xmlns:p14="http://schemas.microsoft.com/office/powerpoint/2010/main" val="970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2142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57</a:t>
            </a:fld>
            <a:endParaRPr lang="zh-CN" altLang="en-US"/>
          </a:p>
        </p:txBody>
      </p:sp>
    </p:spTree>
    <p:extLst>
      <p:ext uri="{BB962C8B-B14F-4D97-AF65-F5344CB8AC3E}">
        <p14:creationId xmlns:p14="http://schemas.microsoft.com/office/powerpoint/2010/main" val="305928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1698082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58</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69840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302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4</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66930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261686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373133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6241A8E-CEFF-4AB7-B9AF-99229D3BE518}" type="datetime1">
              <a:rPr lang="zh-CN" altLang="en-US" smtClean="0"/>
              <a:t>2024/1/25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35556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11</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43030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15</a:t>
            </a:fld>
            <a:endParaRPr lang="zh-CN" altLang="en-US"/>
          </a:p>
        </p:txBody>
      </p:sp>
      <p:sp>
        <p:nvSpPr>
          <p:cNvPr id="5" name="Date Placeholder 4"/>
          <p:cNvSpPr>
            <a:spLocks noGrp="1"/>
          </p:cNvSpPr>
          <p:nvPr>
            <p:ph type="dt" idx="11"/>
          </p:nvPr>
        </p:nvSpPr>
        <p:spPr/>
        <p:txBody>
          <a:bodyPr/>
          <a:lstStyle/>
          <a:p>
            <a:fld id="{FB3BAC4C-EF3A-41A9-AC53-25FFFFE35275}" type="datetime1">
              <a:rPr lang="zh-CN" altLang="en-US" smtClean="0"/>
              <a:t>2024/1/25</a:t>
            </a:fld>
            <a:endParaRPr lang="zh-CN" altLang="en-US"/>
          </a:p>
        </p:txBody>
      </p:sp>
      <p:sp>
        <p:nvSpPr>
          <p:cNvPr id="6" name="Footer Placeholder 5"/>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1183392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2"/>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solidFill>
                  <a:schemeClr val="bg1"/>
                </a:solidFill>
              </a:rPr>
              <a:pPr lvl="0" algn="r"/>
              <a:t>25 January 2024</a:t>
            </a:fld>
            <a:r>
              <a:rPr lang="en-US" smtClean="0">
                <a:solidFill>
                  <a:schemeClr val="bg1"/>
                </a:solidFill>
              </a:rPr>
              <a:t> | Page </a:t>
            </a:r>
            <a:fld id="{ABE13A69-7510-48BA-B518-3F4112F4C1A0}" type="slidenum">
              <a:rPr lang="en-US" smtClean="0">
                <a:solidFill>
                  <a:schemeClr val="bg1"/>
                </a:solidFill>
              </a:rPr>
              <a:pPr lvl="0" algn="r"/>
              <a:t>‹#›</a:t>
            </a:fld>
            <a:endParaRPr lang="en-US">
              <a:solidFill>
                <a:schemeClr val="bg1"/>
              </a:solidFill>
            </a:endParaRPr>
          </a:p>
        </p:txBody>
      </p:sp>
    </p:spTree>
    <p:extLst>
      <p:ext uri="{BB962C8B-B14F-4D97-AF65-F5344CB8AC3E}">
        <p14:creationId xmlns:p14="http://schemas.microsoft.com/office/powerpoint/2010/main" val="29135565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09"/>
            <a:ext cx="12192000" cy="307777"/>
          </a:xfrm>
          <a:prstGeom prst="rect">
            <a:avLst/>
          </a:prstGeom>
          <a:noFill/>
        </p:spPr>
        <p:txBody>
          <a:bodyPr wrap="square" rtlCol="0">
            <a:spAutoFit/>
          </a:bodyPr>
          <a:lstStyle/>
          <a:p>
            <a:pPr algn="r"/>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mtClean="0">
                <a:solidFill>
                  <a:schemeClr val="bg1"/>
                </a:solidFill>
              </a:rPr>
              <a:pPr lvl="0" algn="l"/>
              <a:t>25 January 2024</a:t>
            </a:fld>
            <a:r>
              <a:rPr lang="en-US" smtClean="0">
                <a:solidFill>
                  <a:schemeClr val="bg1"/>
                </a:solidFill>
              </a:rPr>
              <a:t> | Page </a:t>
            </a:r>
            <a:fld id="{ABE13A69-7510-48BA-B518-3F4112F4C1A0}" type="slidenum">
              <a:rPr lang="en-US" smtClean="0">
                <a:solidFill>
                  <a:schemeClr val="bg1"/>
                </a:solidFill>
              </a:rPr>
              <a:pPr lvl="0" algn="l"/>
              <a:t>‹#›</a:t>
            </a:fld>
            <a:endParaRPr lang="en-US">
              <a:solidFill>
                <a:schemeClr val="bg1"/>
              </a:solidFill>
            </a:endParaRPr>
          </a:p>
        </p:txBody>
      </p:sp>
    </p:spTree>
    <p:extLst>
      <p:ext uri="{BB962C8B-B14F-4D97-AF65-F5344CB8AC3E}">
        <p14:creationId xmlns:p14="http://schemas.microsoft.com/office/powerpoint/2010/main" val="565606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2"/>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25 January 2024</a:t>
            </a:fld>
            <a:r>
              <a:rPr lang="en-US" smtClean="0"/>
              <a:t> | Page </a:t>
            </a:r>
            <a:fld id="{ABE13A69-7510-48BA-B518-3F4112F4C1A0}" type="slidenum">
              <a:rPr lang="en-US" smtClean="0"/>
              <a:pPr lvl="0" algn="r"/>
              <a:t>‹#›</a:t>
            </a:fld>
            <a:endParaRPr lang="en-US"/>
          </a:p>
        </p:txBody>
      </p:sp>
    </p:spTree>
    <p:extLst>
      <p:ext uri="{BB962C8B-B14F-4D97-AF65-F5344CB8AC3E}">
        <p14:creationId xmlns:p14="http://schemas.microsoft.com/office/powerpoint/2010/main" val="3938340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2" y="1086667"/>
            <a:ext cx="11074400" cy="5351078"/>
          </a:xfrm>
          <a:prstGeom prst="rect">
            <a:avLst/>
          </a:prstGeom>
        </p:spPr>
        <p:txBody>
          <a:bodyPr spcFirstLastPara="1" wrap="square" lIns="91425" tIns="91425" rIns="91425" bIns="91425" anchor="t" anchorCtr="0"/>
          <a:lstStyle>
            <a:lvl1pPr marL="609585" lvl="0" indent="-457189"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r>
              <a:rPr lang="en-US" smtClean="0"/>
              <a:t>Click to add content</a:t>
            </a:r>
          </a:p>
          <a:p>
            <a:pPr lvl="1"/>
            <a:r>
              <a:rPr lang="en-US" smtClean="0"/>
              <a:t>Click to add content</a:t>
            </a:r>
          </a:p>
          <a:p>
            <a:pPr lvl="2"/>
            <a:r>
              <a:rPr lang="en-US" smtClean="0"/>
              <a:t>Click to add content</a:t>
            </a:r>
          </a:p>
          <a:p>
            <a:pPr lvl="3"/>
            <a:r>
              <a:rPr lang="en-US" smtClean="0"/>
              <a:t>Click to add content</a:t>
            </a:r>
            <a:endParaRPr/>
          </a:p>
        </p:txBody>
      </p:sp>
      <p:sp>
        <p:nvSpPr>
          <p:cNvPr id="9"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2725810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5">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endParaRPr lang="zh-CN" altLang="en-US"/>
          </a:p>
        </p:txBody>
      </p:sp>
      <p:sp>
        <p:nvSpPr>
          <p:cNvPr id="6"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39926682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4" y="175484"/>
            <a:ext cx="11016586"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16245641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65C39D-6C37-4C68-A206-1B55F72701D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898BC-F0C0-450A-96DF-CC1A7ABB22A6}" type="slidenum">
              <a:rPr lang="en-US" smtClean="0"/>
              <a:t>‹#›</a:t>
            </a:fld>
            <a:endParaRPr lang="en-US"/>
          </a:p>
        </p:txBody>
      </p:sp>
    </p:spTree>
    <p:extLst>
      <p:ext uri="{BB962C8B-B14F-4D97-AF65-F5344CB8AC3E}">
        <p14:creationId xmlns:p14="http://schemas.microsoft.com/office/powerpoint/2010/main" val="8282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65C39D-6C37-4C68-A206-1B55F72701D8}"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898BC-F0C0-450A-96DF-CC1A7ABB22A6}" type="slidenum">
              <a:rPr lang="en-US" smtClean="0"/>
              <a:t>‹#›</a:t>
            </a:fld>
            <a:endParaRPr lang="en-US"/>
          </a:p>
        </p:txBody>
      </p:sp>
    </p:spTree>
    <p:extLst>
      <p:ext uri="{BB962C8B-B14F-4D97-AF65-F5344CB8AC3E}">
        <p14:creationId xmlns:p14="http://schemas.microsoft.com/office/powerpoint/2010/main" val="229939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09"/>
            <a:ext cx="12192000" cy="307777"/>
          </a:xfrm>
          <a:prstGeom prst="rect">
            <a:avLst/>
          </a:prstGeom>
          <a:noFill/>
        </p:spPr>
        <p:txBody>
          <a:bodyPr wrap="square" rtlCol="0">
            <a:spAutoFit/>
          </a:bodyPr>
          <a:lstStyle/>
          <a:p>
            <a:r>
              <a:rPr lang="en-US" sz="1400" b="0" i="1" err="1" smtClean="0">
                <a:solidFill>
                  <a:srgbClr val="C00000"/>
                </a:solidFill>
                <a:latin typeface="Calibri" panose="020F0502020204030204" pitchFamily="34" charset="0"/>
                <a:cs typeface="Calibri" panose="020F0502020204030204" pitchFamily="34" charset="0"/>
              </a:rPr>
              <a:t>Bộ</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môn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Học</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 – </a:t>
            </a:r>
            <a:r>
              <a:rPr lang="en-US" sz="1400" b="0" i="1" baseline="0" err="1" smtClean="0">
                <a:solidFill>
                  <a:srgbClr val="C00000"/>
                </a:solidFill>
                <a:latin typeface="Calibri" panose="020F0502020204030204" pitchFamily="34" charset="0"/>
                <a:cs typeface="Calibri" panose="020F0502020204030204" pitchFamily="34" charset="0"/>
              </a:rPr>
              <a:t>Khoa</a:t>
            </a:r>
            <a:r>
              <a:rPr lang="en-US" sz="1400" b="0" i="1" baseline="0" smtClean="0">
                <a:solidFill>
                  <a:srgbClr val="C00000"/>
                </a:solidFill>
                <a:latin typeface="Calibri" panose="020F0502020204030204" pitchFamily="34" charset="0"/>
                <a:cs typeface="Calibri" panose="020F0502020204030204" pitchFamily="34" charset="0"/>
              </a:rPr>
              <a:t> An </a:t>
            </a:r>
            <a:r>
              <a:rPr lang="en-US" sz="1400" b="0" i="1" baseline="0" err="1" smtClean="0">
                <a:solidFill>
                  <a:srgbClr val="C00000"/>
                </a:solidFill>
                <a:latin typeface="Calibri" panose="020F0502020204030204" pitchFamily="34" charset="0"/>
                <a:cs typeface="Calibri" panose="020F0502020204030204" pitchFamily="34" charset="0"/>
              </a:rPr>
              <a:t>Toàn</a:t>
            </a:r>
            <a:r>
              <a:rPr lang="en-US" sz="1400" b="0" i="1" baseline="0" smtClean="0">
                <a:solidFill>
                  <a:srgbClr val="C00000"/>
                </a:solidFill>
                <a:latin typeface="Calibri" panose="020F0502020204030204" pitchFamily="34" charset="0"/>
                <a:cs typeface="Calibri" panose="020F0502020204030204" pitchFamily="34" charset="0"/>
              </a:rPr>
              <a:t> </a:t>
            </a:r>
            <a:r>
              <a:rPr lang="en-US" sz="1400" b="0" i="1" baseline="0" err="1" smtClean="0">
                <a:solidFill>
                  <a:srgbClr val="C00000"/>
                </a:solidFill>
                <a:latin typeface="Calibri" panose="020F0502020204030204" pitchFamily="34" charset="0"/>
                <a:cs typeface="Calibri" panose="020F0502020204030204" pitchFamily="34" charset="0"/>
              </a:rPr>
              <a:t>Thông</a:t>
            </a:r>
            <a:r>
              <a:rPr lang="en-US" sz="1400" b="0" i="1" baseline="0" smtClean="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09"/>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mtClean="0"/>
              <a:pPr lvl="0" algn="r"/>
              <a:t>25 January 2024</a:t>
            </a:fld>
            <a:r>
              <a:rPr lang="en-US" smtClean="0"/>
              <a:t> | Page </a:t>
            </a:r>
            <a:fld id="{ABE13A69-7510-48BA-B518-3F4112F4C1A0}" type="slidenum">
              <a:rPr lang="en-US" smtClean="0"/>
              <a:pPr lvl="0" algn="r"/>
              <a:t>‹#›</a:t>
            </a:fld>
            <a:endParaRPr lang="en-US"/>
          </a:p>
        </p:txBody>
      </p:sp>
      <p:sp>
        <p:nvSpPr>
          <p:cNvPr id="10" name="Rectangle 2"/>
          <p:cNvSpPr/>
          <p:nvPr userDrawn="1"/>
        </p:nvSpPr>
        <p:spPr>
          <a:xfrm>
            <a:off x="692727" y="907631"/>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Calibri" panose="020F0502020204030204" pitchFamily="34" charset="0"/>
            </a:endParaRPr>
          </a:p>
        </p:txBody>
      </p:sp>
      <p:pic>
        <p:nvPicPr>
          <p:cNvPr id="5" name="Picture 4"/>
          <p:cNvPicPr>
            <a:picLocks noChangeAspect="1"/>
          </p:cNvPicPr>
          <p:nvPr userDrawn="1"/>
        </p:nvPicPr>
        <p:blipFill>
          <a:blip r:embed="rId10"/>
          <a:stretch>
            <a:fillRect/>
          </a:stretch>
        </p:blipFill>
        <p:spPr>
          <a:xfrm>
            <a:off x="101600" y="64655"/>
            <a:ext cx="1006672" cy="965199"/>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70" r:id="rId6"/>
    <p:sldLayoutId id="2147483671" r:id="rId7"/>
    <p:sldLayoutId id="2147483672" r:id="rId8"/>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8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0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0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40.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6.bin"/><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248" y="2541533"/>
            <a:ext cx="3236785" cy="923330"/>
          </a:xfrm>
          <a:prstGeom prst="rect">
            <a:avLst/>
          </a:prstGeom>
          <a:noFill/>
        </p:spPr>
        <p:txBody>
          <a:bodyPr wrap="none" rtlCol="0">
            <a:spAutoFit/>
            <a:scene3d>
              <a:camera prst="orthographicFront"/>
              <a:lightRig rig="threePt" dir="t"/>
            </a:scene3d>
            <a:sp3d contourW="12700"/>
          </a:bodyPr>
          <a:lstStyle/>
          <a:p>
            <a:pPr algn="ctr"/>
            <a:r>
              <a:rPr lang="en-US" altLang="zh-CN" sz="5400" b="1" smtClean="0">
                <a:solidFill>
                  <a:schemeClr val="accent1"/>
                </a:solidFill>
                <a:latin typeface="Calibri" panose="020F0502020204030204" pitchFamily="34" charset="0"/>
                <a:ea typeface="+mj-ea"/>
                <a:cs typeface="经典综艺体简" panose="02010609000101010101" pitchFamily="49" charset="-122"/>
              </a:rPr>
              <a:t>NỘI DUNG</a:t>
            </a:r>
            <a:endParaRPr lang="en-US" altLang="zh-CN" sz="5400" b="1">
              <a:solidFill>
                <a:schemeClr val="accent1"/>
              </a:solidFill>
              <a:latin typeface="Calibri" panose="020F0502020204030204" pitchFamily="34" charset="0"/>
              <a:ea typeface="+mj-ea"/>
              <a:cs typeface="经典综艺体简" panose="02010609000101010101" pitchFamily="49" charset="-122"/>
            </a:endParaRPr>
          </a:p>
        </p:txBody>
      </p:sp>
      <p:grpSp>
        <p:nvGrpSpPr>
          <p:cNvPr id="3" name="Group 2"/>
          <p:cNvGrpSpPr/>
          <p:nvPr/>
        </p:nvGrpSpPr>
        <p:grpSpPr>
          <a:xfrm>
            <a:off x="4287166" y="2018727"/>
            <a:ext cx="6635437" cy="1015663"/>
            <a:chOff x="5487735" y="1595223"/>
            <a:chExt cx="5999415" cy="1015663"/>
          </a:xfrm>
        </p:grpSpPr>
        <p:sp>
          <p:nvSpPr>
            <p:cNvPr id="5" name="文本框 4"/>
            <p:cNvSpPr txBox="1"/>
            <p:nvPr/>
          </p:nvSpPr>
          <p:spPr>
            <a:xfrm>
              <a:off x="6352704" y="1595223"/>
              <a:ext cx="5134446" cy="1015663"/>
            </a:xfrm>
            <a:prstGeom prst="rect">
              <a:avLst/>
            </a:prstGeom>
            <a:noFill/>
          </p:spPr>
          <p:txBody>
            <a:bodyPr wrap="square" rtlCol="0">
              <a:spAutoFit/>
              <a:scene3d>
                <a:camera prst="orthographicFront"/>
                <a:lightRig rig="threePt" dir="t"/>
              </a:scene3d>
              <a:sp3d contourW="12700"/>
            </a:bodyPr>
            <a:lstStyle/>
            <a:p>
              <a:r>
                <a:rPr lang="en-US" altLang="zh-CN" sz="3000" b="1" smtClean="0">
                  <a:solidFill>
                    <a:schemeClr val="accent2"/>
                  </a:solidFill>
                  <a:latin typeface="Calibri" panose="020F0502020204030204" pitchFamily="34" charset="0"/>
                </a:rPr>
                <a:t>TÍNH TOÁN TRÊN SỐ NGUYÊN LỚN TRONG TRƯỜNG F</a:t>
              </a:r>
              <a:r>
                <a:rPr lang="en-US" altLang="zh-CN" sz="3000" b="1" baseline="-25000" smtClean="0">
                  <a:solidFill>
                    <a:schemeClr val="accent2"/>
                  </a:solidFill>
                  <a:latin typeface="Calibri" panose="020F0502020204030204" pitchFamily="34" charset="0"/>
                </a:rPr>
                <a:t>P</a:t>
              </a:r>
              <a:endParaRPr lang="en-US" altLang="zh-CN" sz="3000" b="1">
                <a:solidFill>
                  <a:schemeClr val="accent2"/>
                </a:solidFill>
                <a:latin typeface="Calibri" panose="020F0502020204030204" pitchFamily="34" charset="0"/>
              </a:endParaRPr>
            </a:p>
          </p:txBody>
        </p:sp>
        <p:sp>
          <p:nvSpPr>
            <p:cNvPr id="16" name="文本框 15"/>
            <p:cNvSpPr txBox="1"/>
            <p:nvPr/>
          </p:nvSpPr>
          <p:spPr>
            <a:xfrm>
              <a:off x="5487735" y="1643444"/>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01.</a:t>
              </a:r>
            </a:p>
          </p:txBody>
        </p:sp>
      </p:grpSp>
      <p:grpSp>
        <p:nvGrpSpPr>
          <p:cNvPr id="20" name="Group 19"/>
          <p:cNvGrpSpPr/>
          <p:nvPr/>
        </p:nvGrpSpPr>
        <p:grpSpPr>
          <a:xfrm>
            <a:off x="4287166" y="3340436"/>
            <a:ext cx="6579701" cy="1015663"/>
            <a:chOff x="5487735" y="2630448"/>
            <a:chExt cx="5799697" cy="1015663"/>
          </a:xfrm>
        </p:grpSpPr>
        <p:sp>
          <p:nvSpPr>
            <p:cNvPr id="8" name="文本框 7"/>
            <p:cNvSpPr txBox="1"/>
            <p:nvPr/>
          </p:nvSpPr>
          <p:spPr>
            <a:xfrm>
              <a:off x="6352704" y="2630448"/>
              <a:ext cx="4934728" cy="1015663"/>
            </a:xfrm>
            <a:prstGeom prst="rect">
              <a:avLst/>
            </a:prstGeom>
            <a:noFill/>
          </p:spPr>
          <p:txBody>
            <a:bodyPr wrap="square" rtlCol="0">
              <a:spAutoFit/>
              <a:scene3d>
                <a:camera prst="orthographicFront"/>
                <a:lightRig rig="threePt" dir="t"/>
              </a:scene3d>
              <a:sp3d contourW="12700"/>
            </a:bodyPr>
            <a:lstStyle>
              <a:defPPr>
                <a:defRPr lang="zh-CN"/>
              </a:defPPr>
              <a:lvl1pPr>
                <a:defRPr sz="2800">
                  <a:solidFill>
                    <a:schemeClr val="accent2"/>
                  </a:solidFill>
                  <a:latin typeface="Calibri" panose="020F0502020204030204" pitchFamily="34" charset="0"/>
                </a:defRPr>
              </a:lvl1pPr>
            </a:lstStyle>
            <a:p>
              <a:r>
                <a:rPr lang="en-US" altLang="zh-CN" sz="3000" b="1" smtClean="0"/>
                <a:t>MỘT SỐ THUẬT TOÁN VỀ SỐ NGUYÊN TỐ</a:t>
              </a:r>
              <a:endParaRPr lang="en-US" altLang="zh-CN" sz="3000" b="1"/>
            </a:p>
          </p:txBody>
        </p:sp>
        <p:sp>
          <p:nvSpPr>
            <p:cNvPr id="17" name="文本框 16"/>
            <p:cNvSpPr txBox="1"/>
            <p:nvPr/>
          </p:nvSpPr>
          <p:spPr>
            <a:xfrm>
              <a:off x="5487735" y="2657376"/>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02.</a:t>
              </a:r>
            </a:p>
          </p:txBody>
        </p:sp>
      </p:grpSp>
      <p:grpSp>
        <p:nvGrpSpPr>
          <p:cNvPr id="21" name="Group 20"/>
          <p:cNvGrpSpPr/>
          <p:nvPr/>
        </p:nvGrpSpPr>
        <p:grpSpPr>
          <a:xfrm>
            <a:off x="4287166" y="4615300"/>
            <a:ext cx="6723928" cy="713521"/>
            <a:chOff x="5487735" y="3665673"/>
            <a:chExt cx="5999415" cy="713521"/>
          </a:xfrm>
        </p:grpSpPr>
        <p:sp>
          <p:nvSpPr>
            <p:cNvPr id="11" name="文本框 10"/>
            <p:cNvSpPr txBox="1"/>
            <p:nvPr/>
          </p:nvSpPr>
          <p:spPr>
            <a:xfrm>
              <a:off x="6352704" y="3665673"/>
              <a:ext cx="5134446" cy="553998"/>
            </a:xfrm>
            <a:prstGeom prst="rect">
              <a:avLst/>
            </a:prstGeom>
            <a:noFill/>
          </p:spPr>
          <p:txBody>
            <a:bodyPr wrap="square" rtlCol="0">
              <a:spAutoFit/>
              <a:scene3d>
                <a:camera prst="orthographicFront"/>
                <a:lightRig rig="threePt" dir="t"/>
              </a:scene3d>
              <a:sp3d contourW="12700"/>
            </a:bodyPr>
            <a:lstStyle>
              <a:defPPr>
                <a:defRPr lang="zh-CN"/>
              </a:defPPr>
              <a:lvl1pPr>
                <a:defRPr sz="2800">
                  <a:solidFill>
                    <a:schemeClr val="accent2"/>
                  </a:solidFill>
                  <a:latin typeface="Calibri" panose="020F0502020204030204" pitchFamily="34" charset="0"/>
                </a:defRPr>
              </a:lvl1pPr>
            </a:lstStyle>
            <a:p>
              <a:r>
                <a:rPr lang="en-US" altLang="zh-CN" sz="3000" b="1" smtClean="0"/>
                <a:t>ĐỐI SÁNH MẪU TRÊN CHUỖI</a:t>
              </a:r>
              <a:endParaRPr lang="en-US" altLang="zh-CN" sz="3000" b="1"/>
            </a:p>
          </p:txBody>
        </p:sp>
        <p:sp>
          <p:nvSpPr>
            <p:cNvPr id="18" name="文本框 17"/>
            <p:cNvSpPr txBox="1"/>
            <p:nvPr/>
          </p:nvSpPr>
          <p:spPr>
            <a:xfrm>
              <a:off x="5487735" y="3671308"/>
              <a:ext cx="840295"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libri" panose="020F0502020204030204" pitchFamily="34" charset="0"/>
                </a:rPr>
                <a:t>03.</a:t>
              </a:r>
            </a:p>
          </p:txBody>
        </p:sp>
      </p:grpSp>
    </p:spTree>
    <p:extLst>
      <p:ext uri="{BB962C8B-B14F-4D97-AF65-F5344CB8AC3E}">
        <p14:creationId xmlns:p14="http://schemas.microsoft.com/office/powerpoint/2010/main" val="29972472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par>
                                <p:cTn id="8" presetID="9" presetClass="emph" presetSubtype="0" nodeType="withEffect">
                                  <p:stCondLst>
                                    <p:cond delay="0"/>
                                  </p:stCondLst>
                                  <p:childTnLst>
                                    <p:set>
                                      <p:cBhvr rctx="PPT">
                                        <p:cTn id="9" dur="indefinite"/>
                                        <p:tgtEl>
                                          <p:spTgt spid="20"/>
                                        </p:tgtEl>
                                        <p:attrNameLst>
                                          <p:attrName>style.opacity</p:attrName>
                                        </p:attrNameLst>
                                      </p:cBhvr>
                                      <p:to>
                                        <p:strVal val="0.5"/>
                                      </p:to>
                                    </p:set>
                                    <p:animEffect filter="image" prLst="opacity: 0.5">
                                      <p:cBhvr rctx="IE">
                                        <p:cTn id="10" dur="indefinite"/>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5189" y="1092679"/>
            <a:ext cx="5207000" cy="5351078"/>
          </a:xfrm>
        </p:spPr>
        <p:txBody>
          <a:bodyPr/>
          <a:lstStyle/>
          <a:p>
            <a:pPr marL="152396" indent="0">
              <a:buNone/>
            </a:pPr>
            <a:r>
              <a:rPr lang="en-US" b="1" dirty="0" err="1" smtClean="0">
                <a:solidFill>
                  <a:srgbClr val="FF0000"/>
                </a:solidFill>
              </a:rPr>
              <a:t>Đơn</a:t>
            </a:r>
            <a:r>
              <a:rPr lang="en-US" b="1" dirty="0" smtClean="0">
                <a:solidFill>
                  <a:srgbClr val="FF0000"/>
                </a:solidFill>
              </a:rPr>
              <a:t> </a:t>
            </a:r>
            <a:r>
              <a:rPr lang="en-US" b="1" dirty="0" err="1" smtClean="0">
                <a:solidFill>
                  <a:srgbClr val="FF0000"/>
                </a:solidFill>
              </a:rPr>
              <a:t>mẫu</a:t>
            </a:r>
            <a:r>
              <a:rPr lang="en-US" b="1" dirty="0" smtClean="0">
                <a:solidFill>
                  <a:srgbClr val="FF0000"/>
                </a:solidFill>
              </a:rPr>
              <a:t>:</a:t>
            </a:r>
          </a:p>
          <a:p>
            <a:r>
              <a:rPr lang="en-US" sz="2800" dirty="0" err="1" smtClean="0">
                <a:solidFill>
                  <a:schemeClr val="tx1"/>
                </a:solidFill>
              </a:rPr>
              <a:t>Vét</a:t>
            </a:r>
            <a:r>
              <a:rPr lang="en-US" sz="2800" dirty="0" smtClean="0">
                <a:solidFill>
                  <a:schemeClr val="tx1"/>
                </a:solidFill>
              </a:rPr>
              <a:t> </a:t>
            </a:r>
            <a:r>
              <a:rPr lang="en-US" sz="2800" dirty="0" err="1" smtClean="0">
                <a:solidFill>
                  <a:schemeClr val="tx1"/>
                </a:solidFill>
              </a:rPr>
              <a:t>cạn</a:t>
            </a:r>
            <a:endParaRPr lang="en-US" sz="2800" dirty="0" smtClean="0">
              <a:solidFill>
                <a:schemeClr val="tx1"/>
              </a:solidFill>
            </a:endParaRPr>
          </a:p>
          <a:p>
            <a:r>
              <a:rPr lang="en-US" sz="2800" dirty="0" smtClean="0">
                <a:solidFill>
                  <a:schemeClr val="tx1"/>
                </a:solidFill>
              </a:rPr>
              <a:t>Knuth-Morris-Pratt (KMP)</a:t>
            </a:r>
          </a:p>
          <a:p>
            <a:r>
              <a:rPr lang="en-US" sz="2800" dirty="0" smtClean="0">
                <a:solidFill>
                  <a:schemeClr val="tx1"/>
                </a:solidFill>
              </a:rPr>
              <a:t>Karp–Rabin</a:t>
            </a:r>
            <a:endParaRPr lang="en-US" sz="2800" dirty="0">
              <a:solidFill>
                <a:schemeClr val="tx1"/>
              </a:solidFill>
            </a:endParaRPr>
          </a:p>
          <a:p>
            <a:r>
              <a:rPr lang="en-US" sz="2800" dirty="0" smtClean="0">
                <a:solidFill>
                  <a:schemeClr val="tx1"/>
                </a:solidFill>
              </a:rPr>
              <a:t>Boyer–Moore</a:t>
            </a:r>
            <a:endParaRPr lang="en-US" sz="2800" dirty="0">
              <a:solidFill>
                <a:schemeClr val="tx1"/>
              </a:solidFill>
            </a:endParaRPr>
          </a:p>
          <a:p>
            <a:r>
              <a:rPr lang="en-US" sz="2800" dirty="0" err="1" smtClean="0">
                <a:solidFill>
                  <a:schemeClr val="tx1"/>
                </a:solidFill>
              </a:rPr>
              <a:t>Horspool</a:t>
            </a:r>
            <a:endParaRPr lang="en-US" sz="2800" dirty="0" smtClean="0">
              <a:solidFill>
                <a:schemeClr val="tx1"/>
              </a:solidFill>
            </a:endParaRPr>
          </a:p>
          <a:p>
            <a:r>
              <a:rPr lang="en-US" sz="2800" dirty="0" smtClean="0">
                <a:solidFill>
                  <a:schemeClr val="tx1"/>
                </a:solidFill>
              </a:rPr>
              <a:t>Shift-­OR</a:t>
            </a:r>
            <a:r>
              <a:rPr lang="en-US" sz="2800" dirty="0">
                <a:solidFill>
                  <a:schemeClr val="tx1"/>
                </a:solidFill>
              </a:rPr>
              <a:t>, </a:t>
            </a:r>
            <a:r>
              <a:rPr lang="en-US" sz="2800" dirty="0" smtClean="0">
                <a:solidFill>
                  <a:schemeClr val="tx1"/>
                </a:solidFill>
              </a:rPr>
              <a:t>Shift­‐AND</a:t>
            </a:r>
          </a:p>
          <a:p>
            <a:r>
              <a:rPr lang="en-US" sz="2800" dirty="0" smtClean="0">
                <a:solidFill>
                  <a:schemeClr val="tx1"/>
                </a:solidFill>
              </a:rPr>
              <a:t>Factor searches </a:t>
            </a:r>
          </a:p>
          <a:p>
            <a:endParaRPr lang="en-US" dirty="0"/>
          </a:p>
        </p:txBody>
      </p:sp>
      <p:sp>
        <p:nvSpPr>
          <p:cNvPr id="3" name="Title 2"/>
          <p:cNvSpPr>
            <a:spLocks noGrp="1"/>
          </p:cNvSpPr>
          <p:nvPr>
            <p:ph type="title"/>
          </p:nvPr>
        </p:nvSpPr>
        <p:spPr/>
        <p:txBody>
          <a:bodyPr/>
          <a:lstStyle/>
          <a:p>
            <a:r>
              <a:rPr lang="en-US" dirty="0" err="1" smtClean="0">
                <a:solidFill>
                  <a:schemeClr val="tx1"/>
                </a:solidFill>
              </a:rPr>
              <a:t>Các</a:t>
            </a:r>
            <a:r>
              <a:rPr lang="en-US" dirty="0" smtClean="0">
                <a:solidFill>
                  <a:schemeClr val="tx1"/>
                </a:solidFill>
              </a:rPr>
              <a:t> </a:t>
            </a:r>
            <a:r>
              <a:rPr lang="en-US" dirty="0" err="1" smtClean="0">
                <a:solidFill>
                  <a:schemeClr val="tx1"/>
                </a:solidFill>
              </a:rPr>
              <a:t>thuật</a:t>
            </a:r>
            <a:r>
              <a:rPr lang="en-US" dirty="0" smtClean="0">
                <a:solidFill>
                  <a:schemeClr val="tx1"/>
                </a:solidFill>
              </a:rPr>
              <a:t> </a:t>
            </a:r>
            <a:r>
              <a:rPr lang="en-US" dirty="0" err="1" smtClean="0">
                <a:solidFill>
                  <a:schemeClr val="tx1"/>
                </a:solidFill>
              </a:rPr>
              <a:t>toán</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sánh</a:t>
            </a:r>
            <a:r>
              <a:rPr lang="en-US" dirty="0" smtClean="0">
                <a:solidFill>
                  <a:schemeClr val="tx1"/>
                </a:solidFill>
              </a:rPr>
              <a:t> </a:t>
            </a:r>
            <a:r>
              <a:rPr lang="en-US" dirty="0" err="1" smtClean="0">
                <a:solidFill>
                  <a:schemeClr val="tx1"/>
                </a:solidFill>
              </a:rPr>
              <a:t>mẫu</a:t>
            </a:r>
            <a:endParaRPr lang="en-US" dirty="0">
              <a:solidFill>
                <a:schemeClr val="tx1"/>
              </a:solidFill>
            </a:endParaRPr>
          </a:p>
        </p:txBody>
      </p:sp>
      <p:sp>
        <p:nvSpPr>
          <p:cNvPr id="4" name="Text Placeholder 1"/>
          <p:cNvSpPr txBox="1">
            <a:spLocks/>
          </p:cNvSpPr>
          <p:nvPr/>
        </p:nvSpPr>
        <p:spPr>
          <a:xfrm>
            <a:off x="6853382" y="1086667"/>
            <a:ext cx="4462318" cy="5351078"/>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pPr marL="152396" indent="0">
              <a:buFont typeface="Wingdings" panose="05000000000000000000" pitchFamily="2" charset="2"/>
              <a:buNone/>
            </a:pPr>
            <a:r>
              <a:rPr lang="en-US" b="1" dirty="0" err="1" smtClean="0">
                <a:solidFill>
                  <a:srgbClr val="FF0000"/>
                </a:solidFill>
              </a:rPr>
              <a:t>Đa</a:t>
            </a:r>
            <a:r>
              <a:rPr lang="en-US" b="1" dirty="0" smtClean="0">
                <a:solidFill>
                  <a:srgbClr val="FF0000"/>
                </a:solidFill>
              </a:rPr>
              <a:t> </a:t>
            </a:r>
            <a:r>
              <a:rPr lang="en-US" b="1" dirty="0" err="1" smtClean="0">
                <a:solidFill>
                  <a:srgbClr val="FF0000"/>
                </a:solidFill>
              </a:rPr>
              <a:t>mẫu</a:t>
            </a:r>
            <a:r>
              <a:rPr lang="en-US" b="1" dirty="0" smtClean="0">
                <a:solidFill>
                  <a:srgbClr val="FF0000"/>
                </a:solidFill>
              </a:rPr>
              <a:t>:</a:t>
            </a:r>
          </a:p>
          <a:p>
            <a:r>
              <a:rPr lang="en-US" sz="2800" dirty="0">
                <a:solidFill>
                  <a:schemeClr val="tx1"/>
                </a:solidFill>
              </a:rPr>
              <a:t>Wu – Manber</a:t>
            </a:r>
          </a:p>
          <a:p>
            <a:r>
              <a:rPr lang="en-US" sz="2800" dirty="0" err="1" smtClean="0">
                <a:solidFill>
                  <a:schemeClr val="tx1"/>
                </a:solidFill>
              </a:rPr>
              <a:t>Commentz</a:t>
            </a:r>
            <a:r>
              <a:rPr lang="en-US" sz="2800" dirty="0" smtClean="0">
                <a:solidFill>
                  <a:schemeClr val="tx1"/>
                </a:solidFill>
              </a:rPr>
              <a:t> - Walter</a:t>
            </a:r>
          </a:p>
          <a:p>
            <a:r>
              <a:rPr lang="en-US" sz="2800" dirty="0" err="1">
                <a:solidFill>
                  <a:schemeClr val="tx1"/>
                </a:solidFill>
              </a:rPr>
              <a:t>Aho</a:t>
            </a:r>
            <a:r>
              <a:rPr lang="en-US" sz="2800" dirty="0">
                <a:solidFill>
                  <a:schemeClr val="tx1"/>
                </a:solidFill>
              </a:rPr>
              <a:t>–</a:t>
            </a:r>
            <a:r>
              <a:rPr lang="en-US" sz="2800" dirty="0" err="1">
                <a:solidFill>
                  <a:schemeClr val="tx1"/>
                </a:solidFill>
              </a:rPr>
              <a:t>Corasick</a:t>
            </a:r>
            <a:endParaRPr lang="en-US" sz="2800" dirty="0">
              <a:solidFill>
                <a:schemeClr val="tx1"/>
              </a:solidFill>
            </a:endParaRPr>
          </a:p>
          <a:p>
            <a:pPr marL="152396" indent="0">
              <a:buNone/>
            </a:pPr>
            <a:r>
              <a:rPr lang="en-US" b="1" dirty="0" smtClean="0">
                <a:solidFill>
                  <a:srgbClr val="FF0000"/>
                </a:solidFill>
              </a:rPr>
              <a:t>Indexing:</a:t>
            </a:r>
          </a:p>
          <a:p>
            <a:r>
              <a:rPr lang="en-US" sz="2800" dirty="0" err="1" smtClean="0">
                <a:solidFill>
                  <a:schemeClr val="tx1"/>
                </a:solidFill>
              </a:rPr>
              <a:t>Trie</a:t>
            </a:r>
            <a:r>
              <a:rPr lang="en-US" sz="2800" dirty="0" smtClean="0">
                <a:solidFill>
                  <a:schemeClr val="tx1"/>
                </a:solidFill>
              </a:rPr>
              <a:t> (</a:t>
            </a:r>
            <a:r>
              <a:rPr lang="en-US" sz="2800" dirty="0" err="1" smtClean="0">
                <a:solidFill>
                  <a:schemeClr val="tx1"/>
                </a:solidFill>
              </a:rPr>
              <a:t>và</a:t>
            </a:r>
            <a:r>
              <a:rPr lang="en-US" sz="2800" dirty="0" smtClean="0">
                <a:solidFill>
                  <a:schemeClr val="tx1"/>
                </a:solidFill>
              </a:rPr>
              <a:t> suffix </a:t>
            </a:r>
            <a:r>
              <a:rPr lang="en-US" sz="2800" dirty="0" err="1" smtClean="0">
                <a:solidFill>
                  <a:schemeClr val="tx1"/>
                </a:solidFill>
              </a:rPr>
              <a:t>trie</a:t>
            </a:r>
            <a:r>
              <a:rPr lang="en-US" sz="2800" dirty="0" smtClean="0">
                <a:solidFill>
                  <a:schemeClr val="tx1"/>
                </a:solidFill>
              </a:rPr>
              <a:t>)</a:t>
            </a:r>
          </a:p>
          <a:p>
            <a:r>
              <a:rPr lang="en-US" sz="2800" dirty="0" smtClean="0">
                <a:solidFill>
                  <a:schemeClr val="tx1"/>
                </a:solidFill>
              </a:rPr>
              <a:t>Suffix tree</a:t>
            </a:r>
            <a:endParaRPr lang="en-US" sz="2800" dirty="0">
              <a:solidFill>
                <a:schemeClr val="tx1"/>
              </a:solidFill>
            </a:endParaRPr>
          </a:p>
        </p:txBody>
      </p:sp>
    </p:spTree>
    <p:extLst>
      <p:ext uri="{BB962C8B-B14F-4D97-AF65-F5344CB8AC3E}">
        <p14:creationId xmlns:p14="http://schemas.microsoft.com/office/powerpoint/2010/main" val="371456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009900"/>
                                      </p:to>
                                    </p:animClr>
                                    <p:animClr clrSpc="rgb" dir="cw">
                                      <p:cBhvr>
                                        <p:cTn id="7" dur="500" fill="hold"/>
                                        <p:tgtEl>
                                          <p:spTgt spid="2">
                                            <p:txEl>
                                              <p:pRg st="1" end="1"/>
                                            </p:txEl>
                                          </p:spTgt>
                                        </p:tgtEl>
                                        <p:attrNameLst>
                                          <p:attrName>fillcolor</p:attrName>
                                        </p:attrNameLst>
                                      </p:cBhvr>
                                      <p:to>
                                        <a:srgbClr val="009900"/>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009900"/>
                                      </p:to>
                                    </p:animClr>
                                    <p:animClr clrSpc="rgb" dir="cw">
                                      <p:cBhvr>
                                        <p:cTn id="12" dur="500" fill="hold"/>
                                        <p:tgtEl>
                                          <p:spTgt spid="2">
                                            <p:txEl>
                                              <p:pRg st="2" end="2"/>
                                            </p:txEl>
                                          </p:spTgt>
                                        </p:tgtEl>
                                        <p:attrNameLst>
                                          <p:attrName>fillcolor</p:attrName>
                                        </p:attrNameLst>
                                      </p:cBhvr>
                                      <p:to>
                                        <a:srgbClr val="009900"/>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4" end="4"/>
                                            </p:txEl>
                                          </p:spTgt>
                                        </p:tgtEl>
                                        <p:attrNameLst>
                                          <p:attrName>style.color</p:attrName>
                                        </p:attrNameLst>
                                      </p:cBhvr>
                                      <p:to>
                                        <a:srgbClr val="009900"/>
                                      </p:to>
                                    </p:animClr>
                                    <p:animClr clrSpc="rgb" dir="cw">
                                      <p:cBhvr>
                                        <p:cTn id="17" dur="500" fill="hold"/>
                                        <p:tgtEl>
                                          <p:spTgt spid="2">
                                            <p:txEl>
                                              <p:pRg st="4" end="4"/>
                                            </p:txEl>
                                          </p:spTgt>
                                        </p:tgtEl>
                                        <p:attrNameLst>
                                          <p:attrName>fillcolor</p:attrName>
                                        </p:attrNameLst>
                                      </p:cBhvr>
                                      <p:to>
                                        <a:srgbClr val="009900"/>
                                      </p:to>
                                    </p:animClr>
                                    <p:set>
                                      <p:cBhvr>
                                        <p:cTn id="18" dur="500" fill="hold"/>
                                        <p:tgtEl>
                                          <p:spTgt spid="2">
                                            <p:txEl>
                                              <p:pRg st="4" end="4"/>
                                            </p:txEl>
                                          </p:spTgt>
                                        </p:tgtEl>
                                        <p:attrNameLst>
                                          <p:attrName>fill.type</p:attrName>
                                        </p:attrNameLst>
                                      </p:cBhvr>
                                      <p:to>
                                        <p:strVal val="solid"/>
                                      </p:to>
                                    </p:set>
                                    <p:set>
                                      <p:cBhvr>
                                        <p:cTn id="19" dur="500" fill="hold"/>
                                        <p:tgtEl>
                                          <p:spTgt spid="2">
                                            <p:txEl>
                                              <p:pRg st="4" end="4"/>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4">
                                            <p:txEl>
                                              <p:pRg st="1" end="1"/>
                                            </p:txEl>
                                          </p:spTgt>
                                        </p:tgtEl>
                                        <p:attrNameLst>
                                          <p:attrName>style.color</p:attrName>
                                        </p:attrNameLst>
                                      </p:cBhvr>
                                      <p:to>
                                        <a:srgbClr val="009900"/>
                                      </p:to>
                                    </p:animClr>
                                    <p:animClr clrSpc="rgb" dir="cw">
                                      <p:cBhvr>
                                        <p:cTn id="22" dur="500" fill="hold"/>
                                        <p:tgtEl>
                                          <p:spTgt spid="4">
                                            <p:txEl>
                                              <p:pRg st="1" end="1"/>
                                            </p:txEl>
                                          </p:spTgt>
                                        </p:tgtEl>
                                        <p:attrNameLst>
                                          <p:attrName>fillcolor</p:attrName>
                                        </p:attrNameLst>
                                      </p:cBhvr>
                                      <p:to>
                                        <a:srgbClr val="009900"/>
                                      </p:to>
                                    </p:animClr>
                                    <p:set>
                                      <p:cBhvr>
                                        <p:cTn id="23" dur="500" fill="hold"/>
                                        <p:tgtEl>
                                          <p:spTgt spid="4">
                                            <p:txEl>
                                              <p:pRg st="1" end="1"/>
                                            </p:txEl>
                                          </p:spTgt>
                                        </p:tgtEl>
                                        <p:attrNameLst>
                                          <p:attrName>fill.type</p:attrName>
                                        </p:attrNameLst>
                                      </p:cBhvr>
                                      <p:to>
                                        <p:strVal val="solid"/>
                                      </p:to>
                                    </p:set>
                                    <p:set>
                                      <p:cBhvr>
                                        <p:cTn id="24" dur="500" fill="hold"/>
                                        <p:tgtEl>
                                          <p:spTgt spid="4">
                                            <p:txEl>
                                              <p:pRg st="1" end="1"/>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4">
                                            <p:txEl>
                                              <p:pRg st="3" end="3"/>
                                            </p:txEl>
                                          </p:spTgt>
                                        </p:tgtEl>
                                        <p:attrNameLst>
                                          <p:attrName>style.color</p:attrName>
                                        </p:attrNameLst>
                                      </p:cBhvr>
                                      <p:to>
                                        <a:srgbClr val="009900"/>
                                      </p:to>
                                    </p:animClr>
                                    <p:animClr clrSpc="rgb" dir="cw">
                                      <p:cBhvr>
                                        <p:cTn id="27" dur="500" fill="hold"/>
                                        <p:tgtEl>
                                          <p:spTgt spid="4">
                                            <p:txEl>
                                              <p:pRg st="3" end="3"/>
                                            </p:txEl>
                                          </p:spTgt>
                                        </p:tgtEl>
                                        <p:attrNameLst>
                                          <p:attrName>fillcolor</p:attrName>
                                        </p:attrNameLst>
                                      </p:cBhvr>
                                      <p:to>
                                        <a:srgbClr val="009900"/>
                                      </p:to>
                                    </p:animClr>
                                    <p:set>
                                      <p:cBhvr>
                                        <p:cTn id="28" dur="500" fill="hold"/>
                                        <p:tgtEl>
                                          <p:spTgt spid="4">
                                            <p:txEl>
                                              <p:pRg st="3" end="3"/>
                                            </p:txEl>
                                          </p:spTgt>
                                        </p:tgtEl>
                                        <p:attrNameLst>
                                          <p:attrName>fill.type</p:attrName>
                                        </p:attrNameLst>
                                      </p:cBhvr>
                                      <p:to>
                                        <p:strVal val="solid"/>
                                      </p:to>
                                    </p:set>
                                    <p:set>
                                      <p:cBhvr>
                                        <p:cTn id="29"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lumMod val="75000"/>
                    <a:lumOff val="25000"/>
                  </a:schemeClr>
                </a:solidFill>
              </a:rPr>
              <a:t>ĐỐI SÁNH MẪU TRÊN CHUỖI</a:t>
            </a:r>
            <a:endParaRPr lang="en-US" altLang="zh-CN" sz="3600">
              <a:solidFill>
                <a:schemeClr val="accent2"/>
              </a:solidFill>
            </a:endParaRP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Knuth-Morris-Pratt</a:t>
              </a:r>
              <a:endParaRPr lang="en-US" altLang="en-US" sz="2400" dirty="0"/>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Aho-Corasick</a:t>
              </a:r>
              <a:endParaRPr lang="en-US" altLang="en-US" sz="240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769761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childTnLst>
                                    <p:set>
                                      <p:cBhvr rctx="PPT">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par>
                                <p:cTn id="14" presetID="9" presetClass="emph" presetSubtype="0" nodeType="withEffect">
                                  <p:stCondLst>
                                    <p:cond delay="0"/>
                                  </p:stCondLst>
                                  <p:childTnLst>
                                    <p:set>
                                      <p:cBhvr rctx="PPT">
                                        <p:cTn id="15" dur="indefinite"/>
                                        <p:tgtEl>
                                          <p:spTgt spid="28"/>
                                        </p:tgtEl>
                                        <p:attrNameLst>
                                          <p:attrName>style.opacity</p:attrName>
                                        </p:attrNameLst>
                                      </p:cBhvr>
                                      <p:to>
                                        <p:strVal val="0.5"/>
                                      </p:to>
                                    </p:set>
                                    <p:animEffect filter="image" prLst="opacity: 0.5">
                                      <p:cBhvr rctx="IE">
                                        <p:cTn id="16" dur="indefinite"/>
                                        <p:tgtEl>
                                          <p:spTgt spid="28"/>
                                        </p:tgtEl>
                                      </p:cBhvr>
                                    </p:animEffect>
                                  </p:childTnLst>
                                </p:cTn>
                              </p:par>
                              <p:par>
                                <p:cTn id="17" presetID="9" presetClass="emph" presetSubtype="0" nodeType="withEffect">
                                  <p:stCondLst>
                                    <p:cond delay="0"/>
                                  </p:stCondLst>
                                  <p:childTnLst>
                                    <p:set>
                                      <p:cBhvr rctx="PPT">
                                        <p:cTn id="18" dur="indefinite"/>
                                        <p:tgtEl>
                                          <p:spTgt spid="33"/>
                                        </p:tgtEl>
                                        <p:attrNameLst>
                                          <p:attrName>style.opacity</p:attrName>
                                        </p:attrNameLst>
                                      </p:cBhvr>
                                      <p:to>
                                        <p:strVal val="0.5"/>
                                      </p:to>
                                    </p:set>
                                    <p:animEffect filter="image" prLst="opacity: 0.5">
                                      <p:cBhvr rctx="IE">
                                        <p:cTn id="19" dur="indefinite"/>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72877" y="1086667"/>
            <a:ext cx="11462105" cy="5351078"/>
          </a:xfrm>
        </p:spPr>
        <p:txBody>
          <a:bodyPr/>
          <a:lstStyle/>
          <a:p>
            <a:r>
              <a:rPr lang="en-US" altLang="en-US" dirty="0" err="1" smtClean="0">
                <a:solidFill>
                  <a:schemeClr val="tx1"/>
                </a:solidFill>
              </a:rPr>
              <a:t>Kiểm</a:t>
            </a:r>
            <a:r>
              <a:rPr lang="en-US" altLang="en-US" dirty="0" smtClean="0">
                <a:solidFill>
                  <a:schemeClr val="tx1"/>
                </a:solidFill>
              </a:rPr>
              <a:t> </a:t>
            </a:r>
            <a:r>
              <a:rPr lang="en-US" altLang="en-US" dirty="0" err="1" smtClean="0">
                <a:solidFill>
                  <a:schemeClr val="tx1"/>
                </a:solidFill>
              </a:rPr>
              <a:t>tra</a:t>
            </a:r>
            <a:r>
              <a:rPr lang="en-US" altLang="en-US" dirty="0" smtClean="0">
                <a:solidFill>
                  <a:schemeClr val="tx1"/>
                </a:solidFill>
              </a:rPr>
              <a:t> </a:t>
            </a:r>
            <a:r>
              <a:rPr lang="en-US" altLang="en-US" dirty="0" err="1" smtClean="0">
                <a:solidFill>
                  <a:schemeClr val="tx1"/>
                </a:solidFill>
              </a:rPr>
              <a:t>mỗi</a:t>
            </a:r>
            <a:r>
              <a:rPr lang="en-US" altLang="en-US" dirty="0" smtClean="0">
                <a:solidFill>
                  <a:schemeClr val="tx1"/>
                </a:solidFill>
              </a:rPr>
              <a:t> </a:t>
            </a:r>
            <a:r>
              <a:rPr lang="en-US" altLang="en-US" dirty="0" err="1" smtClean="0">
                <a:solidFill>
                  <a:schemeClr val="tx1"/>
                </a:solidFill>
              </a:rPr>
              <a:t>vị</a:t>
            </a:r>
            <a:r>
              <a:rPr lang="en-US" altLang="en-US" dirty="0" smtClean="0">
                <a:solidFill>
                  <a:schemeClr val="tx1"/>
                </a:solidFill>
              </a:rPr>
              <a:t> </a:t>
            </a:r>
            <a:r>
              <a:rPr lang="en-US" altLang="en-US" dirty="0" err="1" smtClean="0">
                <a:solidFill>
                  <a:schemeClr val="tx1"/>
                </a:solidFill>
              </a:rPr>
              <a:t>trí</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đoạn</a:t>
            </a:r>
            <a:r>
              <a:rPr lang="en-US" altLang="en-US" dirty="0" smtClean="0">
                <a:solidFill>
                  <a:schemeClr val="tx1"/>
                </a:solidFill>
              </a:rPr>
              <a:t> </a:t>
            </a:r>
            <a:r>
              <a:rPr lang="en-US" altLang="en-US" dirty="0" err="1" smtClean="0">
                <a:solidFill>
                  <a:schemeClr val="tx1"/>
                </a:solidFill>
              </a:rPr>
              <a:t>văn</a:t>
            </a:r>
            <a:r>
              <a:rPr lang="en-US" altLang="en-US" dirty="0" smtClean="0">
                <a:solidFill>
                  <a:schemeClr val="tx1"/>
                </a:solidFill>
              </a:rPr>
              <a:t> </a:t>
            </a:r>
            <a:r>
              <a:rPr lang="en-US" altLang="en-US" dirty="0" err="1" smtClean="0">
                <a:solidFill>
                  <a:schemeClr val="tx1"/>
                </a:solidFill>
              </a:rPr>
              <a:t>bản</a:t>
            </a:r>
            <a:r>
              <a:rPr lang="en-US" altLang="en-US" dirty="0" smtClean="0">
                <a:solidFill>
                  <a:schemeClr val="tx1"/>
                </a:solidFill>
              </a:rPr>
              <a:t> T </a:t>
            </a:r>
            <a:r>
              <a:rPr lang="en-US" altLang="en-US" dirty="0" err="1" smtClean="0">
                <a:solidFill>
                  <a:schemeClr val="tx1"/>
                </a:solidFill>
              </a:rPr>
              <a:t>để</a:t>
            </a:r>
            <a:r>
              <a:rPr lang="en-US" altLang="en-US" dirty="0" smtClean="0">
                <a:solidFill>
                  <a:schemeClr val="tx1"/>
                </a:solidFill>
              </a:rPr>
              <a:t> </a:t>
            </a:r>
            <a:r>
              <a:rPr lang="en-US" altLang="en-US" dirty="0" err="1" smtClean="0">
                <a:solidFill>
                  <a:schemeClr val="tx1"/>
                </a:solidFill>
              </a:rPr>
              <a:t>tìm</a:t>
            </a:r>
            <a:r>
              <a:rPr lang="en-US" altLang="en-US" dirty="0" smtClean="0">
                <a:solidFill>
                  <a:schemeClr val="tx1"/>
                </a:solidFill>
              </a:rPr>
              <a:t> </a:t>
            </a:r>
            <a:r>
              <a:rPr lang="en-US" altLang="en-US" dirty="0" err="1" smtClean="0">
                <a:solidFill>
                  <a:schemeClr val="tx1"/>
                </a:solidFill>
              </a:rPr>
              <a:t>sự</a:t>
            </a:r>
            <a:r>
              <a:rPr lang="en-US" altLang="en-US" dirty="0" smtClean="0">
                <a:solidFill>
                  <a:schemeClr val="tx1"/>
                </a:solidFill>
              </a:rPr>
              <a:t> </a:t>
            </a:r>
            <a:r>
              <a:rPr lang="en-US" altLang="en-US" dirty="0" err="1" smtClean="0">
                <a:solidFill>
                  <a:schemeClr val="tx1"/>
                </a:solidFill>
              </a:rPr>
              <a:t>xuất</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đầu</a:t>
            </a:r>
            <a:r>
              <a:rPr lang="en-US" altLang="en-US" dirty="0" smtClean="0">
                <a:solidFill>
                  <a:schemeClr val="tx1"/>
                </a:solidFill>
              </a:rPr>
              <a:t> </a:t>
            </a:r>
            <a:r>
              <a:rPr lang="en-US" altLang="en-US" dirty="0" err="1" smtClean="0">
                <a:solidFill>
                  <a:schemeClr val="tx1"/>
                </a:solidFill>
              </a:rPr>
              <a:t>tiên</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P </a:t>
            </a:r>
            <a:r>
              <a:rPr lang="en-US" altLang="en-US" dirty="0" err="1" smtClean="0">
                <a:solidFill>
                  <a:schemeClr val="tx1"/>
                </a:solidFill>
              </a:rPr>
              <a:t>tại</a:t>
            </a:r>
            <a:r>
              <a:rPr lang="en-US" altLang="en-US" dirty="0" smtClean="0">
                <a:solidFill>
                  <a:schemeClr val="tx1"/>
                </a:solidFill>
              </a:rPr>
              <a:t> </a:t>
            </a:r>
            <a:r>
              <a:rPr lang="en-US" altLang="en-US" dirty="0" err="1" smtClean="0">
                <a:solidFill>
                  <a:schemeClr val="tx1"/>
                </a:solidFill>
              </a:rPr>
              <a:t>vị</a:t>
            </a:r>
            <a:r>
              <a:rPr lang="en-US" altLang="en-US" dirty="0" smtClean="0">
                <a:solidFill>
                  <a:schemeClr val="tx1"/>
                </a:solidFill>
              </a:rPr>
              <a:t> </a:t>
            </a:r>
            <a:r>
              <a:rPr lang="en-US" altLang="en-US" dirty="0" err="1" smtClean="0">
                <a:solidFill>
                  <a:schemeClr val="tx1"/>
                </a:solidFill>
              </a:rPr>
              <a:t>trí</a:t>
            </a:r>
            <a:r>
              <a:rPr lang="en-US" altLang="en-US" dirty="0" smtClean="0">
                <a:solidFill>
                  <a:schemeClr val="tx1"/>
                </a:solidFill>
              </a:rPr>
              <a:t> </a:t>
            </a:r>
            <a:r>
              <a:rPr lang="en-US" altLang="en-US" dirty="0" err="1" smtClean="0">
                <a:solidFill>
                  <a:schemeClr val="tx1"/>
                </a:solidFill>
              </a:rPr>
              <a:t>đó</a:t>
            </a:r>
            <a:endParaRPr lang="en-US" altLang="en-US" dirty="0" smtClean="0">
              <a:solidFill>
                <a:schemeClr val="tx1"/>
              </a:solidFill>
            </a:endParaRPr>
          </a:p>
          <a:p>
            <a:pPr marL="152396" indent="0">
              <a:buNone/>
            </a:pPr>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Thuật</a:t>
            </a:r>
            <a:r>
              <a:rPr lang="en-US" dirty="0" smtClean="0">
                <a:solidFill>
                  <a:schemeClr val="tx1"/>
                </a:solidFill>
              </a:rPr>
              <a:t> </a:t>
            </a:r>
            <a:r>
              <a:rPr lang="en-US" dirty="0" err="1" smtClean="0">
                <a:solidFill>
                  <a:schemeClr val="tx1"/>
                </a:solidFill>
              </a:rPr>
              <a:t>toán</a:t>
            </a:r>
            <a:r>
              <a:rPr lang="en-US" dirty="0" smtClean="0">
                <a:solidFill>
                  <a:schemeClr val="tx1"/>
                </a:solidFill>
              </a:rPr>
              <a:t> </a:t>
            </a:r>
            <a:r>
              <a:rPr lang="en-US" dirty="0" err="1" smtClean="0">
                <a:solidFill>
                  <a:schemeClr val="tx1"/>
                </a:solidFill>
              </a:rPr>
              <a:t>vét</a:t>
            </a:r>
            <a:r>
              <a:rPr lang="en-US" dirty="0" smtClean="0">
                <a:solidFill>
                  <a:schemeClr val="tx1"/>
                </a:solidFill>
              </a:rPr>
              <a:t> </a:t>
            </a:r>
            <a:r>
              <a:rPr lang="en-US" dirty="0" err="1" smtClean="0">
                <a:solidFill>
                  <a:schemeClr val="tx1"/>
                </a:solidFill>
              </a:rPr>
              <a:t>cạn</a:t>
            </a:r>
            <a:endParaRPr lang="en-US" dirty="0">
              <a:solidFill>
                <a:schemeClr val="tx1"/>
              </a:solidFill>
            </a:endParaRPr>
          </a:p>
        </p:txBody>
      </p:sp>
      <p:grpSp>
        <p:nvGrpSpPr>
          <p:cNvPr id="4" name="Group 4"/>
          <p:cNvGrpSpPr>
            <a:grpSpLocks/>
          </p:cNvGrpSpPr>
          <p:nvPr/>
        </p:nvGrpSpPr>
        <p:grpSpPr bwMode="auto">
          <a:xfrm>
            <a:off x="2489200" y="3254375"/>
            <a:ext cx="2743200" cy="685800"/>
            <a:chOff x="3264" y="624"/>
            <a:chExt cx="1728" cy="432"/>
          </a:xfrm>
        </p:grpSpPr>
        <p:sp>
          <p:nvSpPr>
            <p:cNvPr id="5" name="Rectangle 5"/>
            <p:cNvSpPr>
              <a:spLocks noChangeArrowheads="1"/>
            </p:cNvSpPr>
            <p:nvPr/>
          </p:nvSpPr>
          <p:spPr bwMode="auto">
            <a:xfrm>
              <a:off x="3264" y="624"/>
              <a:ext cx="172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p:cNvSpPr>
              <a:spLocks noChangeShapeType="1"/>
            </p:cNvSpPr>
            <p:nvPr/>
          </p:nvSpPr>
          <p:spPr bwMode="auto">
            <a:xfrm>
              <a:off x="3552"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7"/>
            <p:cNvSpPr>
              <a:spLocks noChangeShapeType="1"/>
            </p:cNvSpPr>
            <p:nvPr/>
          </p:nvSpPr>
          <p:spPr bwMode="auto">
            <a:xfrm>
              <a:off x="3840"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4128"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
            <p:cNvSpPr>
              <a:spLocks noChangeShapeType="1"/>
            </p:cNvSpPr>
            <p:nvPr/>
          </p:nvSpPr>
          <p:spPr bwMode="auto">
            <a:xfrm>
              <a:off x="4416"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p:cNvSpPr>
              <a:spLocks noChangeShapeType="1"/>
            </p:cNvSpPr>
            <p:nvPr/>
          </p:nvSpPr>
          <p:spPr bwMode="auto">
            <a:xfrm>
              <a:off x="4704"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 Box 11"/>
          <p:cNvSpPr txBox="1">
            <a:spLocks noChangeArrowheads="1"/>
          </p:cNvSpPr>
          <p:nvPr/>
        </p:nvSpPr>
        <p:spPr bwMode="auto">
          <a:xfrm>
            <a:off x="2565400" y="3254375"/>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a</a:t>
            </a:r>
            <a:endParaRPr lang="th-TH" altLang="en-US" sz="2800">
              <a:latin typeface="Tahoma" panose="020B0604030504040204" pitchFamily="34" charset="0"/>
            </a:endParaRPr>
          </a:p>
        </p:txBody>
      </p:sp>
      <p:sp>
        <p:nvSpPr>
          <p:cNvPr id="12" name="Text Box 12"/>
          <p:cNvSpPr txBox="1">
            <a:spLocks noChangeArrowheads="1"/>
          </p:cNvSpPr>
          <p:nvPr/>
        </p:nvSpPr>
        <p:spPr bwMode="auto">
          <a:xfrm>
            <a:off x="3003550" y="32543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n</a:t>
            </a:r>
            <a:endParaRPr lang="th-TH" altLang="en-US" sz="2800">
              <a:latin typeface="Tahoma" panose="020B0604030504040204" pitchFamily="34" charset="0"/>
            </a:endParaRPr>
          </a:p>
        </p:txBody>
      </p:sp>
      <p:sp>
        <p:nvSpPr>
          <p:cNvPr id="13" name="Text Box 13"/>
          <p:cNvSpPr txBox="1">
            <a:spLocks noChangeArrowheads="1"/>
          </p:cNvSpPr>
          <p:nvPr/>
        </p:nvSpPr>
        <p:spPr bwMode="auto">
          <a:xfrm>
            <a:off x="3454400" y="325188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t</a:t>
            </a:r>
            <a:endParaRPr lang="th-TH" altLang="en-US" sz="2800" dirty="0">
              <a:latin typeface="Tahoma" panose="020B0604030504040204" pitchFamily="34" charset="0"/>
            </a:endParaRPr>
          </a:p>
        </p:txBody>
      </p:sp>
      <p:sp>
        <p:nvSpPr>
          <p:cNvPr id="14" name="Text Box 14"/>
          <p:cNvSpPr txBox="1">
            <a:spLocks noChangeArrowheads="1"/>
          </p:cNvSpPr>
          <p:nvPr/>
        </p:nvSpPr>
        <p:spPr bwMode="auto">
          <a:xfrm>
            <a:off x="3943350" y="325188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o</a:t>
            </a:r>
            <a:endParaRPr lang="th-TH" altLang="en-US" sz="2800" dirty="0">
              <a:latin typeface="Tahoma" panose="020B0604030504040204" pitchFamily="34" charset="0"/>
            </a:endParaRPr>
          </a:p>
        </p:txBody>
      </p:sp>
      <p:sp>
        <p:nvSpPr>
          <p:cNvPr id="15" name="Text Box 15"/>
          <p:cNvSpPr txBox="1">
            <a:spLocks noChangeArrowheads="1"/>
          </p:cNvSpPr>
          <p:nvPr/>
        </p:nvSpPr>
        <p:spPr bwMode="auto">
          <a:xfrm>
            <a:off x="4368800" y="325188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a:t>a</a:t>
            </a:r>
            <a:endParaRPr lang="th-TH" altLang="en-US" sz="2800" dirty="0">
              <a:latin typeface="Tahoma" panose="020B0604030504040204" pitchFamily="34" charset="0"/>
            </a:endParaRPr>
          </a:p>
        </p:txBody>
      </p:sp>
      <p:sp>
        <p:nvSpPr>
          <p:cNvPr id="16" name="Text Box 16"/>
          <p:cNvSpPr txBox="1">
            <a:spLocks noChangeArrowheads="1"/>
          </p:cNvSpPr>
          <p:nvPr/>
        </p:nvSpPr>
        <p:spPr bwMode="auto">
          <a:xfrm>
            <a:off x="4756150" y="325188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n</a:t>
            </a:r>
            <a:endParaRPr lang="th-TH" altLang="en-US" sz="2800" dirty="0">
              <a:latin typeface="Tahoma" panose="020B0604030504040204" pitchFamily="34" charset="0"/>
            </a:endParaRPr>
          </a:p>
        </p:txBody>
      </p:sp>
      <p:sp>
        <p:nvSpPr>
          <p:cNvPr id="17" name="Text Box 17"/>
          <p:cNvSpPr txBox="1">
            <a:spLocks noChangeArrowheads="1"/>
          </p:cNvSpPr>
          <p:nvPr/>
        </p:nvSpPr>
        <p:spPr bwMode="auto">
          <a:xfrm>
            <a:off x="1778000" y="3238500"/>
            <a:ext cx="59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T:</a:t>
            </a:r>
            <a:endParaRPr lang="th-TH" altLang="en-US" sz="2800">
              <a:latin typeface="Tahoma" panose="020B0604030504040204" pitchFamily="34" charset="0"/>
            </a:endParaRPr>
          </a:p>
        </p:txBody>
      </p:sp>
      <p:sp>
        <p:nvSpPr>
          <p:cNvPr id="18" name="Rectangle 21"/>
          <p:cNvSpPr>
            <a:spLocks noChangeArrowheads="1"/>
          </p:cNvSpPr>
          <p:nvPr/>
        </p:nvSpPr>
        <p:spPr bwMode="auto">
          <a:xfrm>
            <a:off x="2425700" y="4260850"/>
            <a:ext cx="1371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5"/>
          <p:cNvSpPr>
            <a:spLocks noChangeShapeType="1"/>
          </p:cNvSpPr>
          <p:nvPr/>
        </p:nvSpPr>
        <p:spPr bwMode="auto">
          <a:xfrm>
            <a:off x="2882900" y="426085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6"/>
          <p:cNvSpPr>
            <a:spLocks noChangeShapeType="1"/>
          </p:cNvSpPr>
          <p:nvPr/>
        </p:nvSpPr>
        <p:spPr bwMode="auto">
          <a:xfrm>
            <a:off x="3340100" y="426085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30"/>
          <p:cNvSpPr txBox="1">
            <a:spLocks noChangeArrowheads="1"/>
          </p:cNvSpPr>
          <p:nvPr/>
        </p:nvSpPr>
        <p:spPr bwMode="auto">
          <a:xfrm>
            <a:off x="2508250" y="425836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a:t>o</a:t>
            </a:r>
            <a:endParaRPr lang="th-TH" altLang="en-US" sz="2800" dirty="0">
              <a:latin typeface="Tahoma" panose="020B0604030504040204" pitchFamily="34" charset="0"/>
            </a:endParaRPr>
          </a:p>
        </p:txBody>
      </p:sp>
      <p:sp>
        <p:nvSpPr>
          <p:cNvPr id="22" name="Text Box 31"/>
          <p:cNvSpPr txBox="1">
            <a:spLocks noChangeArrowheads="1"/>
          </p:cNvSpPr>
          <p:nvPr/>
        </p:nvSpPr>
        <p:spPr bwMode="auto">
          <a:xfrm>
            <a:off x="2933700" y="425836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a</a:t>
            </a:r>
            <a:endParaRPr lang="th-TH" altLang="en-US" sz="2800" dirty="0">
              <a:latin typeface="Tahoma" panose="020B0604030504040204" pitchFamily="34" charset="0"/>
            </a:endParaRPr>
          </a:p>
        </p:txBody>
      </p:sp>
      <p:sp>
        <p:nvSpPr>
          <p:cNvPr id="23" name="Text Box 32"/>
          <p:cNvSpPr txBox="1">
            <a:spLocks noChangeArrowheads="1"/>
          </p:cNvSpPr>
          <p:nvPr/>
        </p:nvSpPr>
        <p:spPr bwMode="auto">
          <a:xfrm>
            <a:off x="3321050" y="425836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n</a:t>
            </a:r>
            <a:endParaRPr lang="th-TH" altLang="en-US" sz="2800" dirty="0">
              <a:latin typeface="Tahoma" panose="020B0604030504040204" pitchFamily="34" charset="0"/>
            </a:endParaRPr>
          </a:p>
        </p:txBody>
      </p:sp>
      <p:sp>
        <p:nvSpPr>
          <p:cNvPr id="24" name="Line 33"/>
          <p:cNvSpPr>
            <a:spLocks noChangeShapeType="1"/>
          </p:cNvSpPr>
          <p:nvPr/>
        </p:nvSpPr>
        <p:spPr bwMode="auto">
          <a:xfrm>
            <a:off x="2692400" y="3956050"/>
            <a:ext cx="0" cy="30480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35"/>
          <p:cNvSpPr txBox="1">
            <a:spLocks noChangeArrowheads="1"/>
          </p:cNvSpPr>
          <p:nvPr/>
        </p:nvSpPr>
        <p:spPr bwMode="auto">
          <a:xfrm>
            <a:off x="1822450" y="4260850"/>
            <a:ext cx="56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P:</a:t>
            </a:r>
            <a:endParaRPr lang="th-TH" altLang="en-US" sz="2800">
              <a:latin typeface="Tahoma" panose="020B0604030504040204" pitchFamily="34" charset="0"/>
            </a:endParaRPr>
          </a:p>
        </p:txBody>
      </p:sp>
      <p:sp>
        <p:nvSpPr>
          <p:cNvPr id="26" name="Line 36"/>
          <p:cNvSpPr>
            <a:spLocks noChangeShapeType="1"/>
          </p:cNvSpPr>
          <p:nvPr/>
        </p:nvSpPr>
        <p:spPr bwMode="auto">
          <a:xfrm>
            <a:off x="5434013" y="4183063"/>
            <a:ext cx="989012"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 name="Group 37"/>
          <p:cNvGrpSpPr>
            <a:grpSpLocks/>
          </p:cNvGrpSpPr>
          <p:nvPr/>
        </p:nvGrpSpPr>
        <p:grpSpPr bwMode="auto">
          <a:xfrm>
            <a:off x="7378700" y="3286125"/>
            <a:ext cx="2743200" cy="685800"/>
            <a:chOff x="3264" y="624"/>
            <a:chExt cx="1728" cy="432"/>
          </a:xfrm>
        </p:grpSpPr>
        <p:sp>
          <p:nvSpPr>
            <p:cNvPr id="28" name="Rectangle 38"/>
            <p:cNvSpPr>
              <a:spLocks noChangeArrowheads="1"/>
            </p:cNvSpPr>
            <p:nvPr/>
          </p:nvSpPr>
          <p:spPr bwMode="auto">
            <a:xfrm>
              <a:off x="3264" y="624"/>
              <a:ext cx="172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9"/>
            <p:cNvSpPr>
              <a:spLocks noChangeShapeType="1"/>
            </p:cNvSpPr>
            <p:nvPr/>
          </p:nvSpPr>
          <p:spPr bwMode="auto">
            <a:xfrm>
              <a:off x="3552"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0"/>
            <p:cNvSpPr>
              <a:spLocks noChangeShapeType="1"/>
            </p:cNvSpPr>
            <p:nvPr/>
          </p:nvSpPr>
          <p:spPr bwMode="auto">
            <a:xfrm>
              <a:off x="3840"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1"/>
            <p:cNvSpPr>
              <a:spLocks noChangeShapeType="1"/>
            </p:cNvSpPr>
            <p:nvPr/>
          </p:nvSpPr>
          <p:spPr bwMode="auto">
            <a:xfrm>
              <a:off x="4128"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2"/>
            <p:cNvSpPr>
              <a:spLocks noChangeShapeType="1"/>
            </p:cNvSpPr>
            <p:nvPr/>
          </p:nvSpPr>
          <p:spPr bwMode="auto">
            <a:xfrm>
              <a:off x="4416"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3"/>
            <p:cNvSpPr>
              <a:spLocks noChangeShapeType="1"/>
            </p:cNvSpPr>
            <p:nvPr/>
          </p:nvSpPr>
          <p:spPr bwMode="auto">
            <a:xfrm>
              <a:off x="4704"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 name="Text Box 44"/>
          <p:cNvSpPr txBox="1">
            <a:spLocks noChangeArrowheads="1"/>
          </p:cNvSpPr>
          <p:nvPr/>
        </p:nvSpPr>
        <p:spPr bwMode="auto">
          <a:xfrm>
            <a:off x="7454900" y="3286125"/>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a</a:t>
            </a:r>
            <a:endParaRPr lang="th-TH" altLang="en-US" sz="2800">
              <a:latin typeface="Tahoma" panose="020B0604030504040204" pitchFamily="34" charset="0"/>
            </a:endParaRPr>
          </a:p>
        </p:txBody>
      </p:sp>
      <p:sp>
        <p:nvSpPr>
          <p:cNvPr id="35" name="Text Box 45"/>
          <p:cNvSpPr txBox="1">
            <a:spLocks noChangeArrowheads="1"/>
          </p:cNvSpPr>
          <p:nvPr/>
        </p:nvSpPr>
        <p:spPr bwMode="auto">
          <a:xfrm>
            <a:off x="7893050" y="32861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n</a:t>
            </a:r>
            <a:endParaRPr lang="th-TH" altLang="en-US" sz="2800">
              <a:latin typeface="Tahoma" panose="020B0604030504040204" pitchFamily="34" charset="0"/>
            </a:endParaRPr>
          </a:p>
        </p:txBody>
      </p:sp>
      <p:sp>
        <p:nvSpPr>
          <p:cNvPr id="36" name="Text Box 46"/>
          <p:cNvSpPr txBox="1">
            <a:spLocks noChangeArrowheads="1"/>
          </p:cNvSpPr>
          <p:nvPr/>
        </p:nvSpPr>
        <p:spPr bwMode="auto">
          <a:xfrm>
            <a:off x="8343900" y="328363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t</a:t>
            </a:r>
            <a:endParaRPr lang="th-TH" altLang="en-US" sz="2800" dirty="0">
              <a:latin typeface="Tahoma" panose="020B0604030504040204" pitchFamily="34" charset="0"/>
            </a:endParaRPr>
          </a:p>
        </p:txBody>
      </p:sp>
      <p:sp>
        <p:nvSpPr>
          <p:cNvPr id="37" name="Text Box 47"/>
          <p:cNvSpPr txBox="1">
            <a:spLocks noChangeArrowheads="1"/>
          </p:cNvSpPr>
          <p:nvPr/>
        </p:nvSpPr>
        <p:spPr bwMode="auto">
          <a:xfrm>
            <a:off x="8832850" y="328363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o</a:t>
            </a:r>
            <a:endParaRPr lang="th-TH" altLang="en-US" sz="2800" dirty="0">
              <a:latin typeface="Tahoma" panose="020B0604030504040204" pitchFamily="34" charset="0"/>
            </a:endParaRPr>
          </a:p>
        </p:txBody>
      </p:sp>
      <p:sp>
        <p:nvSpPr>
          <p:cNvPr id="38" name="Text Box 48"/>
          <p:cNvSpPr txBox="1">
            <a:spLocks noChangeArrowheads="1"/>
          </p:cNvSpPr>
          <p:nvPr/>
        </p:nvSpPr>
        <p:spPr bwMode="auto">
          <a:xfrm>
            <a:off x="9258300" y="328363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a</a:t>
            </a:r>
            <a:endParaRPr lang="th-TH" altLang="en-US" sz="2800" dirty="0">
              <a:latin typeface="Tahoma" panose="020B0604030504040204" pitchFamily="34" charset="0"/>
            </a:endParaRPr>
          </a:p>
        </p:txBody>
      </p:sp>
      <p:sp>
        <p:nvSpPr>
          <p:cNvPr id="39" name="Text Box 49"/>
          <p:cNvSpPr txBox="1">
            <a:spLocks noChangeArrowheads="1"/>
          </p:cNvSpPr>
          <p:nvPr/>
        </p:nvSpPr>
        <p:spPr bwMode="auto">
          <a:xfrm>
            <a:off x="9645650" y="328363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n</a:t>
            </a:r>
            <a:endParaRPr lang="th-TH" altLang="en-US" sz="2800" dirty="0">
              <a:latin typeface="Tahoma" panose="020B0604030504040204" pitchFamily="34" charset="0"/>
            </a:endParaRPr>
          </a:p>
        </p:txBody>
      </p:sp>
      <p:sp>
        <p:nvSpPr>
          <p:cNvPr id="40" name="Text Box 50"/>
          <p:cNvSpPr txBox="1">
            <a:spLocks noChangeArrowheads="1"/>
          </p:cNvSpPr>
          <p:nvPr/>
        </p:nvSpPr>
        <p:spPr bwMode="auto">
          <a:xfrm>
            <a:off x="6667500" y="3270250"/>
            <a:ext cx="59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T:</a:t>
            </a:r>
            <a:endParaRPr lang="th-TH" altLang="en-US" sz="2800">
              <a:latin typeface="Tahoma" panose="020B0604030504040204" pitchFamily="34" charset="0"/>
            </a:endParaRPr>
          </a:p>
        </p:txBody>
      </p:sp>
      <p:sp>
        <p:nvSpPr>
          <p:cNvPr id="41" name="Rectangle 51"/>
          <p:cNvSpPr>
            <a:spLocks noChangeArrowheads="1"/>
          </p:cNvSpPr>
          <p:nvPr/>
        </p:nvSpPr>
        <p:spPr bwMode="auto">
          <a:xfrm>
            <a:off x="7835900" y="4292600"/>
            <a:ext cx="13716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52"/>
          <p:cNvSpPr>
            <a:spLocks noChangeShapeType="1"/>
          </p:cNvSpPr>
          <p:nvPr/>
        </p:nvSpPr>
        <p:spPr bwMode="auto">
          <a:xfrm>
            <a:off x="8293100" y="429260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3"/>
          <p:cNvSpPr>
            <a:spLocks noChangeShapeType="1"/>
          </p:cNvSpPr>
          <p:nvPr/>
        </p:nvSpPr>
        <p:spPr bwMode="auto">
          <a:xfrm>
            <a:off x="8750300" y="4292600"/>
            <a:ext cx="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54"/>
          <p:cNvSpPr txBox="1">
            <a:spLocks noChangeArrowheads="1"/>
          </p:cNvSpPr>
          <p:nvPr/>
        </p:nvSpPr>
        <p:spPr bwMode="auto">
          <a:xfrm>
            <a:off x="7918450" y="429011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a:t>o</a:t>
            </a:r>
            <a:endParaRPr lang="th-TH" altLang="en-US" sz="2800" dirty="0">
              <a:latin typeface="Tahoma" panose="020B0604030504040204" pitchFamily="34" charset="0"/>
            </a:endParaRPr>
          </a:p>
        </p:txBody>
      </p:sp>
      <p:sp>
        <p:nvSpPr>
          <p:cNvPr id="45" name="Text Box 55"/>
          <p:cNvSpPr txBox="1">
            <a:spLocks noChangeArrowheads="1"/>
          </p:cNvSpPr>
          <p:nvPr/>
        </p:nvSpPr>
        <p:spPr bwMode="auto">
          <a:xfrm>
            <a:off x="8343900" y="429011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a</a:t>
            </a:r>
            <a:endParaRPr lang="th-TH" altLang="en-US" sz="2800" dirty="0">
              <a:latin typeface="Tahoma" panose="020B0604030504040204" pitchFamily="34" charset="0"/>
            </a:endParaRPr>
          </a:p>
        </p:txBody>
      </p:sp>
      <p:sp>
        <p:nvSpPr>
          <p:cNvPr id="46" name="Text Box 56"/>
          <p:cNvSpPr txBox="1">
            <a:spLocks noChangeArrowheads="1"/>
          </p:cNvSpPr>
          <p:nvPr/>
        </p:nvSpPr>
        <p:spPr bwMode="auto">
          <a:xfrm>
            <a:off x="8731250" y="4290110"/>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t>n</a:t>
            </a:r>
            <a:endParaRPr lang="th-TH" altLang="en-US" sz="2800" dirty="0">
              <a:latin typeface="Tahoma" panose="020B0604030504040204" pitchFamily="34" charset="0"/>
            </a:endParaRPr>
          </a:p>
        </p:txBody>
      </p:sp>
      <p:sp>
        <p:nvSpPr>
          <p:cNvPr id="47" name="Line 57"/>
          <p:cNvSpPr>
            <a:spLocks noChangeShapeType="1"/>
          </p:cNvSpPr>
          <p:nvPr/>
        </p:nvSpPr>
        <p:spPr bwMode="auto">
          <a:xfrm>
            <a:off x="8102600" y="3987800"/>
            <a:ext cx="0" cy="30480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59"/>
          <p:cNvSpPr txBox="1">
            <a:spLocks noChangeArrowheads="1"/>
          </p:cNvSpPr>
          <p:nvPr/>
        </p:nvSpPr>
        <p:spPr bwMode="auto">
          <a:xfrm>
            <a:off x="7232650" y="4292600"/>
            <a:ext cx="56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a:t>P:</a:t>
            </a:r>
            <a:endParaRPr lang="th-TH" altLang="en-US" sz="2800">
              <a:latin typeface="Tahoma" panose="020B0604030504040204" pitchFamily="34" charset="0"/>
            </a:endParaRPr>
          </a:p>
        </p:txBody>
      </p:sp>
      <p:sp>
        <p:nvSpPr>
          <p:cNvPr id="49" name="Line 84"/>
          <p:cNvSpPr>
            <a:spLocks noChangeShapeType="1"/>
          </p:cNvSpPr>
          <p:nvPr/>
        </p:nvSpPr>
        <p:spPr bwMode="auto">
          <a:xfrm>
            <a:off x="5489575" y="5892800"/>
            <a:ext cx="989013"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85"/>
          <p:cNvSpPr txBox="1">
            <a:spLocks noChangeArrowheads="1"/>
          </p:cNvSpPr>
          <p:nvPr/>
        </p:nvSpPr>
        <p:spPr bwMode="auto">
          <a:xfrm>
            <a:off x="6762750" y="5710238"/>
            <a:ext cx="80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 . . .</a:t>
            </a:r>
          </a:p>
        </p:txBody>
      </p:sp>
      <p:sp>
        <p:nvSpPr>
          <p:cNvPr id="51" name="Text Box 86"/>
          <p:cNvSpPr txBox="1">
            <a:spLocks noChangeArrowheads="1"/>
          </p:cNvSpPr>
          <p:nvPr/>
        </p:nvSpPr>
        <p:spPr bwMode="auto">
          <a:xfrm>
            <a:off x="2777594" y="5372656"/>
            <a:ext cx="64129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err="1" smtClean="0"/>
              <a:t>Mỗi</a:t>
            </a:r>
            <a:r>
              <a:rPr lang="en-US" altLang="en-US" dirty="0" smtClean="0"/>
              <a:t> </a:t>
            </a:r>
            <a:r>
              <a:rPr lang="en-US" altLang="en-US" dirty="0" err="1" smtClean="0"/>
              <a:t>lần</a:t>
            </a:r>
            <a:r>
              <a:rPr lang="en-US" altLang="en-US" dirty="0" smtClean="0"/>
              <a:t> </a:t>
            </a:r>
            <a:r>
              <a:rPr lang="en-US" altLang="en-US" dirty="0" err="1" smtClean="0"/>
              <a:t>dịch</a:t>
            </a:r>
            <a:r>
              <a:rPr lang="en-US" altLang="en-US" dirty="0" smtClean="0"/>
              <a:t> </a:t>
            </a:r>
            <a:r>
              <a:rPr lang="en-US" altLang="en-US" dirty="0" err="1" smtClean="0"/>
              <a:t>chuyển</a:t>
            </a:r>
            <a:r>
              <a:rPr lang="en-US" altLang="en-US" dirty="0" smtClean="0"/>
              <a:t> </a:t>
            </a:r>
            <a:r>
              <a:rPr lang="en-US" altLang="en-US" dirty="0" err="1" smtClean="0"/>
              <a:t>một</a:t>
            </a:r>
            <a:r>
              <a:rPr lang="en-US" altLang="en-US" dirty="0" smtClean="0"/>
              <a:t> </a:t>
            </a:r>
            <a:r>
              <a:rPr lang="en-US" altLang="en-US" dirty="0" err="1" smtClean="0"/>
              <a:t>ký</a:t>
            </a:r>
            <a:r>
              <a:rPr lang="en-US" altLang="en-US" dirty="0" smtClean="0"/>
              <a:t> </a:t>
            </a:r>
            <a:r>
              <a:rPr lang="en-US" altLang="en-US" dirty="0" err="1" smtClean="0"/>
              <a:t>tự</a:t>
            </a:r>
            <a:r>
              <a:rPr lang="en-US" altLang="en-US" dirty="0" smtClean="0"/>
              <a:t> </a:t>
            </a:r>
            <a:r>
              <a:rPr lang="en-US" altLang="en-US" dirty="0" err="1" smtClean="0"/>
              <a:t>để</a:t>
            </a:r>
            <a:r>
              <a:rPr lang="en-US" altLang="en-US" dirty="0" smtClean="0"/>
              <a:t> so </a:t>
            </a:r>
            <a:r>
              <a:rPr lang="en-US" altLang="en-US" dirty="0" err="1" smtClean="0"/>
              <a:t>sánh</a:t>
            </a:r>
            <a:r>
              <a:rPr lang="en-US" altLang="en-US" dirty="0" smtClean="0"/>
              <a:t> </a:t>
            </a:r>
            <a:r>
              <a:rPr lang="en-US" altLang="en-US" dirty="0" err="1" smtClean="0"/>
              <a:t>nhằm</a:t>
            </a:r>
            <a:r>
              <a:rPr lang="en-US" altLang="en-US" dirty="0" smtClean="0"/>
              <a:t> </a:t>
            </a:r>
            <a:r>
              <a:rPr lang="en-US" altLang="en-US" dirty="0" err="1" smtClean="0"/>
              <a:t>tìm</a:t>
            </a:r>
            <a:r>
              <a:rPr lang="en-US" altLang="en-US" dirty="0" smtClean="0"/>
              <a:t> P </a:t>
            </a:r>
            <a:r>
              <a:rPr lang="en-US" altLang="en-US" dirty="0" err="1" smtClean="0"/>
              <a:t>trong</a:t>
            </a:r>
            <a:r>
              <a:rPr lang="en-US" altLang="en-US" dirty="0" smtClean="0"/>
              <a:t> </a:t>
            </a:r>
            <a:r>
              <a:rPr lang="th-TH" altLang="en-US" dirty="0" smtClean="0"/>
              <a:t>T</a:t>
            </a:r>
            <a:endParaRPr lang="th-TH" altLang="en-US" dirty="0"/>
          </a:p>
        </p:txBody>
      </p:sp>
    </p:spTree>
    <p:extLst>
      <p:ext uri="{BB962C8B-B14F-4D97-AF65-F5344CB8AC3E}">
        <p14:creationId xmlns:p14="http://schemas.microsoft.com/office/powerpoint/2010/main" val="2779328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9658" y="1086667"/>
            <a:ext cx="11605324" cy="5351078"/>
          </a:xfrm>
        </p:spPr>
        <p:txBody>
          <a:bodyPr/>
          <a:lstStyle/>
          <a:p>
            <a:r>
              <a:rPr lang="en-US" altLang="en-US" dirty="0" err="1" smtClean="0">
                <a:solidFill>
                  <a:schemeClr val="tx1"/>
                </a:solidFill>
              </a:rPr>
              <a:t>Độ</a:t>
            </a:r>
            <a:r>
              <a:rPr lang="en-US" altLang="en-US" dirty="0" smtClean="0">
                <a:solidFill>
                  <a:schemeClr val="tx1"/>
                </a:solidFill>
              </a:rPr>
              <a:t> </a:t>
            </a:r>
            <a:r>
              <a:rPr lang="en-US" altLang="en-US" dirty="0" err="1" smtClean="0">
                <a:solidFill>
                  <a:schemeClr val="tx1"/>
                </a:solidFill>
              </a:rPr>
              <a:t>phức</a:t>
            </a:r>
            <a:r>
              <a:rPr lang="en-US" altLang="en-US" dirty="0" smtClean="0">
                <a:solidFill>
                  <a:schemeClr val="tx1"/>
                </a:solidFill>
              </a:rPr>
              <a:t> </a:t>
            </a:r>
            <a:r>
              <a:rPr lang="en-US" altLang="en-US" dirty="0" err="1" smtClean="0">
                <a:solidFill>
                  <a:schemeClr val="tx1"/>
                </a:solidFill>
              </a:rPr>
              <a:t>tạp</a:t>
            </a:r>
            <a:r>
              <a:rPr lang="en-US" altLang="en-US" dirty="0" smtClean="0">
                <a:solidFill>
                  <a:schemeClr val="tx1"/>
                </a:solidFill>
              </a:rPr>
              <a:t> </a:t>
            </a:r>
            <a:r>
              <a:rPr lang="en-US" altLang="en-US" dirty="0" err="1" smtClean="0">
                <a:solidFill>
                  <a:schemeClr val="tx1"/>
                </a:solidFill>
              </a:rPr>
              <a:t>thời</a:t>
            </a:r>
            <a:r>
              <a:rPr lang="en-US" altLang="en-US" dirty="0" smtClean="0">
                <a:solidFill>
                  <a:schemeClr val="tx1"/>
                </a:solidFill>
              </a:rPr>
              <a:t> </a:t>
            </a:r>
            <a:r>
              <a:rPr lang="en-US" altLang="en-US" dirty="0" err="1" smtClean="0">
                <a:solidFill>
                  <a:schemeClr val="tx1"/>
                </a:solidFill>
              </a:rPr>
              <a:t>gian</a:t>
            </a:r>
            <a:r>
              <a:rPr lang="en-US" altLang="en-US" dirty="0" smtClean="0">
                <a:solidFill>
                  <a:schemeClr val="tx1"/>
                </a:solidFill>
              </a:rPr>
              <a:t> </a:t>
            </a:r>
            <a:r>
              <a:rPr lang="th-TH" altLang="en-US" dirty="0" smtClean="0">
                <a:solidFill>
                  <a:schemeClr val="tx1"/>
                </a:solidFill>
              </a:rPr>
              <a:t>O(mn</a:t>
            </a:r>
            <a:r>
              <a:rPr lang="th-TH" altLang="en-US" dirty="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trường</a:t>
            </a:r>
            <a:r>
              <a:rPr lang="en-US" altLang="en-US" dirty="0" smtClean="0">
                <a:solidFill>
                  <a:schemeClr val="tx1"/>
                </a:solidFill>
              </a:rPr>
              <a:t> </a:t>
            </a:r>
            <a:r>
              <a:rPr lang="en-US" altLang="en-US" dirty="0" err="1" smtClean="0">
                <a:solidFill>
                  <a:schemeClr val="tx1"/>
                </a:solidFill>
              </a:rPr>
              <a:t>hợp</a:t>
            </a:r>
            <a:r>
              <a:rPr lang="en-US" altLang="en-US" dirty="0" smtClean="0">
                <a:solidFill>
                  <a:schemeClr val="tx1"/>
                </a:solidFill>
              </a:rPr>
              <a:t> </a:t>
            </a:r>
            <a:r>
              <a:rPr lang="en-US" altLang="en-US" dirty="0" err="1" smtClean="0">
                <a:solidFill>
                  <a:schemeClr val="tx1"/>
                </a:solidFill>
              </a:rPr>
              <a:t>tệ</a:t>
            </a:r>
            <a:r>
              <a:rPr lang="en-US" altLang="en-US" dirty="0" smtClean="0">
                <a:solidFill>
                  <a:schemeClr val="tx1"/>
                </a:solidFill>
              </a:rPr>
              <a:t> </a:t>
            </a:r>
            <a:r>
              <a:rPr lang="en-US" altLang="en-US" dirty="0" err="1" smtClean="0">
                <a:solidFill>
                  <a:schemeClr val="tx1"/>
                </a:solidFill>
              </a:rPr>
              <a:t>nhất</a:t>
            </a:r>
            <a:r>
              <a:rPr lang="th-TH" altLang="en-US" dirty="0" smtClean="0">
                <a:solidFill>
                  <a:schemeClr val="tx1"/>
                </a:solidFill>
              </a:rPr>
              <a:t>.</a:t>
            </a:r>
            <a:endParaRPr lang="th-TH" altLang="en-US" dirty="0">
              <a:solidFill>
                <a:schemeClr val="tx1"/>
              </a:solidFill>
            </a:endParaRPr>
          </a:p>
          <a:p>
            <a:r>
              <a:rPr lang="en-US" altLang="en-US" dirty="0" err="1" smtClean="0">
                <a:solidFill>
                  <a:schemeClr val="tx1"/>
                </a:solidFill>
              </a:rPr>
              <a:t>Tuy</a:t>
            </a:r>
            <a:r>
              <a:rPr lang="en-US" altLang="en-US" dirty="0" smtClean="0">
                <a:solidFill>
                  <a:schemeClr val="tx1"/>
                </a:solidFill>
              </a:rPr>
              <a:t> </a:t>
            </a:r>
            <a:r>
              <a:rPr lang="en-US" altLang="en-US" dirty="0" err="1" smtClean="0">
                <a:solidFill>
                  <a:schemeClr val="tx1"/>
                </a:solidFill>
              </a:rPr>
              <a:t>nhiên</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trường</a:t>
            </a:r>
            <a:r>
              <a:rPr lang="en-US" altLang="en-US" dirty="0" smtClean="0">
                <a:solidFill>
                  <a:schemeClr val="tx1"/>
                </a:solidFill>
              </a:rPr>
              <a:t> </a:t>
            </a:r>
            <a:r>
              <a:rPr lang="en-US" altLang="en-US" dirty="0" err="1" smtClean="0">
                <a:solidFill>
                  <a:schemeClr val="tx1"/>
                </a:solidFill>
              </a:rPr>
              <a:t>hợp</a:t>
            </a:r>
            <a:r>
              <a:rPr lang="en-US" altLang="en-US" dirty="0" smtClean="0">
                <a:solidFill>
                  <a:schemeClr val="tx1"/>
                </a:solidFill>
              </a:rPr>
              <a:t> </a:t>
            </a:r>
            <a:r>
              <a:rPr lang="en-US" altLang="en-US" dirty="0" err="1" smtClean="0">
                <a:solidFill>
                  <a:schemeClr val="tx1"/>
                </a:solidFill>
              </a:rPr>
              <a:t>trung</a:t>
            </a:r>
            <a:r>
              <a:rPr lang="en-US" altLang="en-US" dirty="0" smtClean="0">
                <a:solidFill>
                  <a:schemeClr val="tx1"/>
                </a:solidFill>
              </a:rPr>
              <a:t> </a:t>
            </a:r>
            <a:r>
              <a:rPr lang="en-US" altLang="en-US" dirty="0" err="1" smtClean="0">
                <a:solidFill>
                  <a:schemeClr val="tx1"/>
                </a:solidFill>
              </a:rPr>
              <a:t>bình</a:t>
            </a:r>
            <a:r>
              <a:rPr lang="en-US" altLang="en-US" dirty="0">
                <a:solidFill>
                  <a:schemeClr val="tx1"/>
                </a:solidFill>
              </a:rPr>
              <a:t> </a:t>
            </a:r>
            <a:r>
              <a:rPr lang="en-US" altLang="en-US" dirty="0" err="1" smtClean="0">
                <a:solidFill>
                  <a:schemeClr val="tx1"/>
                </a:solidFill>
              </a:rPr>
              <a:t>độ</a:t>
            </a:r>
            <a:r>
              <a:rPr lang="en-US" altLang="en-US" dirty="0" smtClean="0">
                <a:solidFill>
                  <a:schemeClr val="tx1"/>
                </a:solidFill>
              </a:rPr>
              <a:t> </a:t>
            </a:r>
            <a:r>
              <a:rPr lang="en-US" altLang="en-US" dirty="0" err="1" smtClean="0">
                <a:solidFill>
                  <a:schemeClr val="tx1"/>
                </a:solidFill>
              </a:rPr>
              <a:t>phức</a:t>
            </a:r>
            <a:r>
              <a:rPr lang="en-US" altLang="en-US" dirty="0" smtClean="0">
                <a:solidFill>
                  <a:schemeClr val="tx1"/>
                </a:solidFill>
              </a:rPr>
              <a:t> </a:t>
            </a:r>
            <a:r>
              <a:rPr lang="en-US" altLang="en-US" dirty="0" err="1" smtClean="0">
                <a:solidFill>
                  <a:schemeClr val="tx1"/>
                </a:solidFill>
              </a:rPr>
              <a:t>tạp</a:t>
            </a:r>
            <a:r>
              <a:rPr lang="en-US" altLang="en-US" dirty="0" smtClean="0">
                <a:solidFill>
                  <a:schemeClr val="tx1"/>
                </a:solidFill>
              </a:rPr>
              <a:t>: </a:t>
            </a:r>
            <a:r>
              <a:rPr lang="th-TH" altLang="en-US" dirty="0" smtClean="0">
                <a:solidFill>
                  <a:schemeClr val="tx1"/>
                </a:solidFill>
              </a:rPr>
              <a:t>O(m+n).</a:t>
            </a:r>
            <a:endParaRPr lang="en-US" altLang="en-US" dirty="0" smtClean="0">
              <a:solidFill>
                <a:schemeClr val="tx1"/>
              </a:solidFill>
            </a:endParaRPr>
          </a:p>
          <a:p>
            <a:r>
              <a:rPr lang="en-US" altLang="en-US" dirty="0" err="1" smtClean="0">
                <a:solidFill>
                  <a:schemeClr val="tx1"/>
                </a:solidFill>
              </a:rPr>
              <a:t>Hiệu</a:t>
            </a:r>
            <a:r>
              <a:rPr lang="en-US" altLang="en-US" dirty="0" smtClean="0">
                <a:solidFill>
                  <a:schemeClr val="tx1"/>
                </a:solidFill>
              </a:rPr>
              <a:t> </a:t>
            </a:r>
            <a:r>
              <a:rPr lang="en-US" altLang="en-US" dirty="0" err="1" smtClean="0">
                <a:solidFill>
                  <a:schemeClr val="tx1"/>
                </a:solidFill>
              </a:rPr>
              <a:t>quả</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trường</a:t>
            </a:r>
            <a:r>
              <a:rPr lang="en-US" altLang="en-US" dirty="0" smtClean="0">
                <a:solidFill>
                  <a:schemeClr val="tx1"/>
                </a:solidFill>
              </a:rPr>
              <a:t> </a:t>
            </a:r>
            <a:r>
              <a:rPr lang="en-US" altLang="en-US" dirty="0" err="1" smtClean="0">
                <a:solidFill>
                  <a:schemeClr val="tx1"/>
                </a:solidFill>
              </a:rPr>
              <a:t>hợp</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altLang="en-US" dirty="0" err="1" smtClean="0">
                <a:solidFill>
                  <a:schemeClr val="tx1"/>
                </a:solidFill>
              </a:rPr>
              <a:t>cái</a:t>
            </a:r>
            <a:r>
              <a:rPr lang="en-US" altLang="en-US" dirty="0" smtClean="0">
                <a:solidFill>
                  <a:schemeClr val="tx1"/>
                </a:solidFill>
              </a:rPr>
              <a:t> </a:t>
            </a:r>
            <a:r>
              <a:rPr lang="en-US" altLang="en-US" dirty="0" err="1" smtClean="0">
                <a:solidFill>
                  <a:schemeClr val="tx1"/>
                </a:solidFill>
              </a:rPr>
              <a:t>lớn</a:t>
            </a:r>
            <a:r>
              <a:rPr lang="en-US" altLang="en-US" dirty="0" smtClean="0">
                <a:solidFill>
                  <a:schemeClr val="tx1"/>
                </a:solidFill>
              </a:rPr>
              <a:t>:</a:t>
            </a:r>
            <a:r>
              <a:rPr lang="th-TH" altLang="en-US" dirty="0" smtClean="0">
                <a:solidFill>
                  <a:schemeClr val="tx1"/>
                </a:solidFill>
              </a:rPr>
              <a:t> </a:t>
            </a:r>
            <a:endParaRPr lang="th-TH" altLang="en-US" dirty="0">
              <a:solidFill>
                <a:schemeClr val="tx1"/>
              </a:solidFill>
            </a:endParaRPr>
          </a:p>
          <a:p>
            <a:pPr lvl="1"/>
            <a:r>
              <a:rPr lang="en-US" altLang="en-US" dirty="0" err="1" smtClean="0">
                <a:solidFill>
                  <a:schemeClr val="tx1"/>
                </a:solidFill>
              </a:rPr>
              <a:t>Ví</a:t>
            </a:r>
            <a:r>
              <a:rPr lang="en-US" altLang="en-US" dirty="0" smtClean="0">
                <a:solidFill>
                  <a:schemeClr val="tx1"/>
                </a:solidFill>
              </a:rPr>
              <a:t> </a:t>
            </a:r>
            <a:r>
              <a:rPr lang="en-US" altLang="en-US" dirty="0" err="1" smtClean="0">
                <a:solidFill>
                  <a:schemeClr val="tx1"/>
                </a:solidFill>
              </a:rPr>
              <a:t>dụ</a:t>
            </a:r>
            <a:r>
              <a:rPr lang="th-TH" altLang="en-US" dirty="0" smtClean="0">
                <a:solidFill>
                  <a:schemeClr val="tx1"/>
                </a:solidFill>
              </a:rPr>
              <a:t>.  </a:t>
            </a:r>
            <a:r>
              <a:rPr lang="th-TH" altLang="en-US" dirty="0">
                <a:solidFill>
                  <a:schemeClr val="tx1"/>
                </a:solidFill>
              </a:rPr>
              <a:t>A..Z, a..z, 1..9, </a:t>
            </a:r>
            <a:r>
              <a:rPr lang="en-US" altLang="en-US" dirty="0" smtClean="0">
                <a:solidFill>
                  <a:schemeClr val="tx1"/>
                </a:solidFill>
              </a:rPr>
              <a:t>..</a:t>
            </a:r>
            <a:r>
              <a:rPr lang="th-TH" altLang="en-US" dirty="0" smtClean="0">
                <a:solidFill>
                  <a:schemeClr val="tx1"/>
                </a:solidFill>
              </a:rPr>
              <a:t>.</a:t>
            </a:r>
            <a:endParaRPr lang="th-TH" altLang="en-US" dirty="0">
              <a:solidFill>
                <a:schemeClr val="tx1"/>
              </a:solidFill>
            </a:endParaRPr>
          </a:p>
          <a:p>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hiệu</a:t>
            </a:r>
            <a:r>
              <a:rPr lang="en-US" altLang="en-US" dirty="0" smtClean="0">
                <a:solidFill>
                  <a:schemeClr val="tx1"/>
                </a:solidFill>
              </a:rPr>
              <a:t> </a:t>
            </a:r>
            <a:r>
              <a:rPr lang="en-US" altLang="en-US" dirty="0" err="1" smtClean="0">
                <a:solidFill>
                  <a:schemeClr val="tx1"/>
                </a:solidFill>
              </a:rPr>
              <a:t>quả</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trường</a:t>
            </a:r>
            <a:r>
              <a:rPr lang="en-US" altLang="en-US" dirty="0" smtClean="0">
                <a:solidFill>
                  <a:schemeClr val="tx1"/>
                </a:solidFill>
              </a:rPr>
              <a:t> </a:t>
            </a:r>
            <a:r>
              <a:rPr lang="en-US" altLang="en-US" dirty="0" err="1" smtClean="0">
                <a:solidFill>
                  <a:schemeClr val="tx1"/>
                </a:solidFill>
              </a:rPr>
              <a:t>hợp</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altLang="en-US" dirty="0" err="1" smtClean="0">
                <a:solidFill>
                  <a:schemeClr val="tx1"/>
                </a:solidFill>
              </a:rPr>
              <a:t>cái</a:t>
            </a:r>
            <a:r>
              <a:rPr lang="en-US" altLang="en-US" dirty="0" smtClean="0">
                <a:solidFill>
                  <a:schemeClr val="tx1"/>
                </a:solidFill>
              </a:rPr>
              <a:t> </a:t>
            </a:r>
            <a:r>
              <a:rPr lang="en-US" altLang="en-US" dirty="0" err="1" smtClean="0">
                <a:solidFill>
                  <a:schemeClr val="tx1"/>
                </a:solidFill>
              </a:rPr>
              <a:t>nhỏ</a:t>
            </a:r>
            <a:endParaRPr lang="th-TH" altLang="en-US" dirty="0">
              <a:solidFill>
                <a:schemeClr val="tx1"/>
              </a:solidFill>
            </a:endParaRPr>
          </a:p>
          <a:p>
            <a:pPr lvl="1"/>
            <a:r>
              <a:rPr lang="en-US" altLang="en-US" dirty="0" err="1" smtClean="0">
                <a:solidFill>
                  <a:schemeClr val="tx1"/>
                </a:solidFill>
              </a:rPr>
              <a:t>Ví</a:t>
            </a:r>
            <a:r>
              <a:rPr lang="en-US" altLang="en-US" dirty="0" smtClean="0">
                <a:solidFill>
                  <a:schemeClr val="tx1"/>
                </a:solidFill>
              </a:rPr>
              <a:t> </a:t>
            </a:r>
            <a:r>
              <a:rPr lang="en-US" altLang="en-US" dirty="0" err="1" smtClean="0">
                <a:solidFill>
                  <a:schemeClr val="tx1"/>
                </a:solidFill>
              </a:rPr>
              <a:t>dụ</a:t>
            </a:r>
            <a:r>
              <a:rPr lang="th-TH" altLang="en-US" dirty="0" smtClean="0">
                <a:solidFill>
                  <a:schemeClr val="tx1"/>
                </a:solidFill>
              </a:rPr>
              <a:t>. </a:t>
            </a:r>
            <a:r>
              <a:rPr lang="th-TH" altLang="en-US" dirty="0">
                <a:solidFill>
                  <a:schemeClr val="tx1"/>
                </a:solidFill>
              </a:rPr>
              <a:t>0, 1 </a:t>
            </a:r>
            <a:r>
              <a:rPr lang="th-TH" altLang="en-US" dirty="0" smtClean="0">
                <a:solidFill>
                  <a:schemeClr val="tx1"/>
                </a:solidFill>
              </a:rPr>
              <a:t>(</a:t>
            </a:r>
            <a:r>
              <a:rPr lang="en-US" altLang="en-US" dirty="0" err="1" smtClean="0">
                <a:solidFill>
                  <a:schemeClr val="tx1"/>
                </a:solidFill>
              </a:rPr>
              <a:t>chẳng</a:t>
            </a:r>
            <a:r>
              <a:rPr lang="en-US" altLang="en-US" dirty="0" smtClean="0">
                <a:solidFill>
                  <a:schemeClr val="tx1"/>
                </a:solidFill>
              </a:rPr>
              <a:t> </a:t>
            </a:r>
            <a:r>
              <a:rPr lang="en-US" altLang="en-US" dirty="0" err="1" smtClean="0">
                <a:solidFill>
                  <a:schemeClr val="tx1"/>
                </a:solidFill>
              </a:rPr>
              <a:t>hạn</a:t>
            </a:r>
            <a:r>
              <a:rPr lang="en-US" altLang="en-US" dirty="0" smtClean="0">
                <a:solidFill>
                  <a:schemeClr val="tx1"/>
                </a:solidFill>
              </a:rPr>
              <a:t> file </a:t>
            </a:r>
            <a:r>
              <a:rPr lang="en-US" altLang="en-US" dirty="0" err="1" smtClean="0">
                <a:solidFill>
                  <a:schemeClr val="tx1"/>
                </a:solidFill>
              </a:rPr>
              <a:t>nhị</a:t>
            </a:r>
            <a:r>
              <a:rPr lang="en-US" altLang="en-US" dirty="0" smtClean="0">
                <a:solidFill>
                  <a:schemeClr val="tx1"/>
                </a:solidFill>
              </a:rPr>
              <a:t> </a:t>
            </a:r>
            <a:r>
              <a:rPr lang="en-US" altLang="en-US" dirty="0" err="1" smtClean="0">
                <a:solidFill>
                  <a:schemeClr val="tx1"/>
                </a:solidFill>
              </a:rPr>
              <a:t>phân</a:t>
            </a:r>
            <a:r>
              <a:rPr lang="th-TH" altLang="en-US" dirty="0" smtClean="0">
                <a:solidFill>
                  <a:schemeClr val="tx1"/>
                </a:solidFill>
              </a:rPr>
              <a:t>, </a:t>
            </a:r>
            <a:r>
              <a:rPr lang="en-US" altLang="en-US" dirty="0" smtClean="0">
                <a:solidFill>
                  <a:schemeClr val="tx1"/>
                </a:solidFill>
              </a:rPr>
              <a:t>file </a:t>
            </a:r>
            <a:r>
              <a:rPr lang="en-US" altLang="en-US" dirty="0" err="1" smtClean="0">
                <a:solidFill>
                  <a:schemeClr val="tx1"/>
                </a:solidFill>
              </a:rPr>
              <a:t>ảnh</a:t>
            </a:r>
            <a:r>
              <a:rPr lang="en-US" altLang="en-US" dirty="0" smtClean="0">
                <a:solidFill>
                  <a:schemeClr val="tx1"/>
                </a:solidFill>
              </a:rPr>
              <a:t>..</a:t>
            </a:r>
            <a:r>
              <a:rPr lang="th-TH" altLang="en-US" dirty="0" smtClean="0">
                <a:solidFill>
                  <a:schemeClr val="tx1"/>
                </a:solidFill>
              </a:rPr>
              <a:t>.)</a:t>
            </a:r>
            <a:endParaRPr lang="th-TH" altLang="en-US"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Phân</a:t>
            </a:r>
            <a:r>
              <a:rPr lang="en-US" dirty="0" smtClean="0">
                <a:solidFill>
                  <a:schemeClr val="tx1"/>
                </a:solidFill>
              </a:rPr>
              <a:t> </a:t>
            </a:r>
            <a:r>
              <a:rPr lang="en-US" dirty="0" err="1" smtClean="0">
                <a:solidFill>
                  <a:schemeClr val="tx1"/>
                </a:solidFill>
              </a:rPr>
              <a:t>tích</a:t>
            </a:r>
            <a:r>
              <a:rPr lang="en-US" dirty="0" smtClean="0">
                <a:solidFill>
                  <a:schemeClr val="tx1"/>
                </a:solidFill>
              </a:rPr>
              <a:t> </a:t>
            </a:r>
            <a:r>
              <a:rPr lang="en-US" dirty="0" err="1" smtClean="0">
                <a:solidFill>
                  <a:schemeClr val="tx1"/>
                </a:solidFill>
              </a:rPr>
              <a:t>độ</a:t>
            </a:r>
            <a:r>
              <a:rPr lang="en-US" dirty="0" smtClean="0">
                <a:solidFill>
                  <a:schemeClr val="tx1"/>
                </a:solidFill>
              </a:rPr>
              <a:t> </a:t>
            </a:r>
            <a:r>
              <a:rPr lang="en-US" dirty="0" err="1" smtClean="0">
                <a:solidFill>
                  <a:schemeClr val="tx1"/>
                </a:solidFill>
              </a:rPr>
              <a:t>phức</a:t>
            </a:r>
            <a:r>
              <a:rPr lang="en-US" dirty="0" smtClean="0">
                <a:solidFill>
                  <a:schemeClr val="tx1"/>
                </a:solidFill>
              </a:rPr>
              <a:t> </a:t>
            </a:r>
            <a:r>
              <a:rPr lang="en-US" dirty="0" err="1" smtClean="0">
                <a:solidFill>
                  <a:schemeClr val="tx1"/>
                </a:solidFill>
              </a:rPr>
              <a:t>tạp</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toán</a:t>
            </a:r>
            <a:endParaRPr lang="en-US" dirty="0">
              <a:solidFill>
                <a:schemeClr val="tx1"/>
              </a:solidFill>
            </a:endParaRPr>
          </a:p>
        </p:txBody>
      </p:sp>
    </p:spTree>
    <p:extLst>
      <p:ext uri="{BB962C8B-B14F-4D97-AF65-F5344CB8AC3E}">
        <p14:creationId xmlns:p14="http://schemas.microsoft.com/office/powerpoint/2010/main" val="4046835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4742" y="1162867"/>
            <a:ext cx="11499440" cy="5351078"/>
          </a:xfrm>
        </p:spPr>
        <p:txBody>
          <a:bodyPr/>
          <a:lstStyle/>
          <a:p>
            <a:r>
              <a:rPr lang="en-US" altLang="en-US" sz="3600" dirty="0" err="1" smtClean="0">
                <a:solidFill>
                  <a:schemeClr val="tx1"/>
                </a:solidFill>
              </a:rPr>
              <a:t>Ví</a:t>
            </a:r>
            <a:r>
              <a:rPr lang="en-US" altLang="en-US" sz="3600" dirty="0" smtClean="0">
                <a:solidFill>
                  <a:schemeClr val="tx1"/>
                </a:solidFill>
              </a:rPr>
              <a:t> </a:t>
            </a:r>
            <a:r>
              <a:rPr lang="en-US" altLang="en-US" sz="3600" dirty="0" err="1" smtClean="0">
                <a:solidFill>
                  <a:schemeClr val="tx1"/>
                </a:solidFill>
              </a:rPr>
              <a:t>dụ</a:t>
            </a:r>
            <a:r>
              <a:rPr lang="en-US" altLang="en-US" sz="3600" dirty="0" smtClean="0">
                <a:solidFill>
                  <a:schemeClr val="tx1"/>
                </a:solidFill>
              </a:rPr>
              <a:t> </a:t>
            </a:r>
            <a:r>
              <a:rPr lang="en-US" altLang="en-US" sz="3600" dirty="0" err="1" smtClean="0">
                <a:solidFill>
                  <a:schemeClr val="tx1"/>
                </a:solidFill>
              </a:rPr>
              <a:t>về</a:t>
            </a:r>
            <a:r>
              <a:rPr lang="en-US" altLang="en-US" sz="3600" dirty="0" smtClean="0">
                <a:solidFill>
                  <a:schemeClr val="tx1"/>
                </a:solidFill>
              </a:rPr>
              <a:t> </a:t>
            </a:r>
            <a:r>
              <a:rPr lang="en-US" altLang="en-US" sz="3600" dirty="0" err="1" smtClean="0">
                <a:solidFill>
                  <a:schemeClr val="tx1"/>
                </a:solidFill>
              </a:rPr>
              <a:t>trường</a:t>
            </a:r>
            <a:r>
              <a:rPr lang="en-US" altLang="en-US" sz="3600" dirty="0" smtClean="0">
                <a:solidFill>
                  <a:schemeClr val="tx1"/>
                </a:solidFill>
              </a:rPr>
              <a:t> </a:t>
            </a:r>
            <a:r>
              <a:rPr lang="en-US" altLang="en-US" sz="3600" dirty="0" err="1" smtClean="0">
                <a:solidFill>
                  <a:schemeClr val="tx1"/>
                </a:solidFill>
              </a:rPr>
              <a:t>hợp</a:t>
            </a:r>
            <a:r>
              <a:rPr lang="en-US" altLang="en-US" sz="3600" dirty="0" smtClean="0">
                <a:solidFill>
                  <a:schemeClr val="tx1"/>
                </a:solidFill>
              </a:rPr>
              <a:t> </a:t>
            </a:r>
            <a:r>
              <a:rPr lang="en-US" altLang="en-US" sz="3600" dirty="0" err="1" smtClean="0">
                <a:solidFill>
                  <a:schemeClr val="tx1"/>
                </a:solidFill>
              </a:rPr>
              <a:t>tồi</a:t>
            </a:r>
            <a:r>
              <a:rPr lang="en-US" altLang="en-US" sz="3600" dirty="0" smtClean="0">
                <a:solidFill>
                  <a:schemeClr val="tx1"/>
                </a:solidFill>
              </a:rPr>
              <a:t> </a:t>
            </a:r>
            <a:r>
              <a:rPr lang="en-US" altLang="en-US" sz="3600" dirty="0" err="1" smtClean="0">
                <a:solidFill>
                  <a:schemeClr val="tx1"/>
                </a:solidFill>
              </a:rPr>
              <a:t>nhất</a:t>
            </a:r>
            <a:r>
              <a:rPr lang="th-TH" altLang="en-US" sz="3600" dirty="0" smtClean="0">
                <a:solidFill>
                  <a:schemeClr val="tx1"/>
                </a:solidFill>
              </a:rPr>
              <a:t>:</a:t>
            </a:r>
            <a:endParaRPr lang="th-TH" altLang="en-US" sz="3600" dirty="0">
              <a:solidFill>
                <a:schemeClr val="tx1"/>
              </a:solidFill>
            </a:endParaRPr>
          </a:p>
          <a:p>
            <a:pPr lvl="1"/>
            <a:r>
              <a:rPr lang="th-TH" altLang="en-US" sz="3200" dirty="0">
                <a:solidFill>
                  <a:schemeClr val="tx1"/>
                </a:solidFill>
              </a:rPr>
              <a:t>T: "aaaaaaaaaaaaaaaaaaaaaaaaaah"</a:t>
            </a:r>
          </a:p>
          <a:p>
            <a:pPr lvl="1"/>
            <a:r>
              <a:rPr lang="th-TH" altLang="en-US" sz="3200" dirty="0">
                <a:solidFill>
                  <a:schemeClr val="tx1"/>
                </a:solidFill>
              </a:rPr>
              <a:t>P: "aaah</a:t>
            </a:r>
            <a:r>
              <a:rPr lang="th-TH" altLang="en-US" sz="3200" dirty="0" smtClean="0">
                <a:solidFill>
                  <a:schemeClr val="tx1"/>
                </a:solidFill>
              </a:rPr>
              <a:t>"</a:t>
            </a:r>
            <a:endParaRPr lang="th-TH" altLang="en-US" sz="3200" dirty="0">
              <a:solidFill>
                <a:schemeClr val="tx1"/>
              </a:solidFill>
            </a:endParaRPr>
          </a:p>
          <a:p>
            <a:r>
              <a:rPr lang="en-US" altLang="en-US" sz="3600" dirty="0" err="1" smtClean="0">
                <a:solidFill>
                  <a:schemeClr val="tx1"/>
                </a:solidFill>
              </a:rPr>
              <a:t>Ví</a:t>
            </a:r>
            <a:r>
              <a:rPr lang="en-US" altLang="en-US" sz="3600" dirty="0" smtClean="0">
                <a:solidFill>
                  <a:schemeClr val="tx1"/>
                </a:solidFill>
              </a:rPr>
              <a:t> </a:t>
            </a:r>
            <a:r>
              <a:rPr lang="en-US" altLang="en-US" sz="3600" dirty="0" err="1" smtClean="0">
                <a:solidFill>
                  <a:schemeClr val="tx1"/>
                </a:solidFill>
              </a:rPr>
              <a:t>dụ</a:t>
            </a:r>
            <a:r>
              <a:rPr lang="en-US" altLang="en-US" sz="3600" dirty="0" smtClean="0">
                <a:solidFill>
                  <a:schemeClr val="tx1"/>
                </a:solidFill>
              </a:rPr>
              <a:t> </a:t>
            </a:r>
            <a:r>
              <a:rPr lang="en-US" altLang="en-US" sz="3600" dirty="0" err="1" smtClean="0">
                <a:solidFill>
                  <a:schemeClr val="tx1"/>
                </a:solidFill>
              </a:rPr>
              <a:t>về</a:t>
            </a:r>
            <a:r>
              <a:rPr lang="en-US" altLang="en-US" sz="3600" dirty="0" smtClean="0">
                <a:solidFill>
                  <a:schemeClr val="tx1"/>
                </a:solidFill>
              </a:rPr>
              <a:t> </a:t>
            </a:r>
            <a:r>
              <a:rPr lang="en-US" altLang="en-US" sz="3600" dirty="0" err="1" smtClean="0">
                <a:solidFill>
                  <a:schemeClr val="tx1"/>
                </a:solidFill>
              </a:rPr>
              <a:t>trường</a:t>
            </a:r>
            <a:r>
              <a:rPr lang="en-US" altLang="en-US" sz="3600" dirty="0" smtClean="0">
                <a:solidFill>
                  <a:schemeClr val="tx1"/>
                </a:solidFill>
              </a:rPr>
              <a:t> </a:t>
            </a:r>
            <a:r>
              <a:rPr lang="en-US" altLang="en-US" sz="3600" dirty="0" err="1" smtClean="0">
                <a:solidFill>
                  <a:schemeClr val="tx1"/>
                </a:solidFill>
              </a:rPr>
              <a:t>hợp</a:t>
            </a:r>
            <a:r>
              <a:rPr lang="en-US" altLang="en-US" sz="3600" dirty="0" smtClean="0">
                <a:solidFill>
                  <a:schemeClr val="tx1"/>
                </a:solidFill>
              </a:rPr>
              <a:t> </a:t>
            </a:r>
            <a:r>
              <a:rPr lang="en-US" altLang="en-US" sz="3600" dirty="0" err="1" smtClean="0">
                <a:solidFill>
                  <a:schemeClr val="tx1"/>
                </a:solidFill>
              </a:rPr>
              <a:t>trung</a:t>
            </a:r>
            <a:r>
              <a:rPr lang="en-US" altLang="en-US" sz="3600" dirty="0" smtClean="0">
                <a:solidFill>
                  <a:schemeClr val="tx1"/>
                </a:solidFill>
              </a:rPr>
              <a:t> </a:t>
            </a:r>
            <a:r>
              <a:rPr lang="en-US" altLang="en-US" sz="3600" dirty="0" err="1" smtClean="0">
                <a:solidFill>
                  <a:schemeClr val="tx1"/>
                </a:solidFill>
              </a:rPr>
              <a:t>bình</a:t>
            </a:r>
            <a:r>
              <a:rPr lang="th-TH" altLang="en-US" sz="3600" dirty="0" smtClean="0">
                <a:solidFill>
                  <a:schemeClr val="tx1"/>
                </a:solidFill>
              </a:rPr>
              <a:t>:</a:t>
            </a:r>
            <a:endParaRPr lang="th-TH" altLang="en-US" sz="3600" dirty="0">
              <a:solidFill>
                <a:schemeClr val="tx1"/>
              </a:solidFill>
            </a:endParaRPr>
          </a:p>
          <a:p>
            <a:pPr lvl="1"/>
            <a:r>
              <a:rPr lang="th-TH" altLang="en-US" sz="3200" dirty="0">
                <a:solidFill>
                  <a:schemeClr val="tx1"/>
                </a:solidFill>
              </a:rPr>
              <a:t>T: "a string searching example is standard"</a:t>
            </a:r>
          </a:p>
          <a:p>
            <a:pPr lvl="1"/>
            <a:r>
              <a:rPr lang="th-TH" altLang="en-US" sz="3200" dirty="0">
                <a:solidFill>
                  <a:schemeClr val="tx1"/>
                </a:solidFill>
              </a:rPr>
              <a:t>P: </a:t>
            </a:r>
            <a:r>
              <a:rPr lang="th-TH" altLang="en-US" sz="3200" dirty="0" smtClean="0">
                <a:solidFill>
                  <a:schemeClr val="tx1"/>
                </a:solidFill>
              </a:rPr>
              <a:t>“</a:t>
            </a:r>
            <a:r>
              <a:rPr lang="en-US" altLang="en-US" sz="3200" dirty="0" smtClean="0">
                <a:solidFill>
                  <a:schemeClr val="tx1"/>
                </a:solidFill>
              </a:rPr>
              <a:t>example</a:t>
            </a:r>
            <a:r>
              <a:rPr lang="th-TH" altLang="en-US" sz="3200" dirty="0" smtClean="0">
                <a:solidFill>
                  <a:schemeClr val="tx1"/>
                </a:solidFill>
              </a:rPr>
              <a:t>"</a:t>
            </a:r>
            <a:endParaRPr lang="th-TH" altLang="en-US" sz="3200" dirty="0">
              <a:solidFill>
                <a:schemeClr val="tx1"/>
              </a:solidFill>
            </a:endParaRPr>
          </a:p>
          <a:p>
            <a:endParaRPr lang="en-US" sz="3600"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Phân</a:t>
            </a:r>
            <a:r>
              <a:rPr lang="en-US" dirty="0" smtClean="0">
                <a:solidFill>
                  <a:schemeClr val="tx1"/>
                </a:solidFill>
              </a:rPr>
              <a:t> </a:t>
            </a:r>
            <a:r>
              <a:rPr lang="en-US" dirty="0" err="1" smtClean="0">
                <a:solidFill>
                  <a:schemeClr val="tx1"/>
                </a:solidFill>
              </a:rPr>
              <a:t>tích</a:t>
            </a:r>
            <a:r>
              <a:rPr lang="en-US" dirty="0" smtClean="0">
                <a:solidFill>
                  <a:schemeClr val="tx1"/>
                </a:solidFill>
              </a:rPr>
              <a:t> </a:t>
            </a:r>
            <a:r>
              <a:rPr lang="en-US" dirty="0" err="1" smtClean="0">
                <a:solidFill>
                  <a:schemeClr val="tx1"/>
                </a:solidFill>
              </a:rPr>
              <a:t>độ</a:t>
            </a:r>
            <a:r>
              <a:rPr lang="en-US" dirty="0" smtClean="0">
                <a:solidFill>
                  <a:schemeClr val="tx1"/>
                </a:solidFill>
              </a:rPr>
              <a:t> </a:t>
            </a:r>
            <a:r>
              <a:rPr lang="en-US" dirty="0" err="1" smtClean="0">
                <a:solidFill>
                  <a:schemeClr val="tx1"/>
                </a:solidFill>
              </a:rPr>
              <a:t>phức</a:t>
            </a:r>
            <a:r>
              <a:rPr lang="en-US" dirty="0" smtClean="0">
                <a:solidFill>
                  <a:schemeClr val="tx1"/>
                </a:solidFill>
              </a:rPr>
              <a:t> </a:t>
            </a:r>
            <a:r>
              <a:rPr lang="en-US" dirty="0" err="1" smtClean="0">
                <a:solidFill>
                  <a:schemeClr val="tx1"/>
                </a:solidFill>
              </a:rPr>
              <a:t>tạp</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toán</a:t>
            </a:r>
            <a:endParaRPr lang="en-US" dirty="0">
              <a:solidFill>
                <a:schemeClr val="tx1"/>
              </a:solidFill>
            </a:endParaRPr>
          </a:p>
        </p:txBody>
      </p:sp>
    </p:spTree>
    <p:extLst>
      <p:ext uri="{BB962C8B-B14F-4D97-AF65-F5344CB8AC3E}">
        <p14:creationId xmlns:p14="http://schemas.microsoft.com/office/powerpoint/2010/main" val="2136001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lumMod val="75000"/>
                    <a:lumOff val="25000"/>
                  </a:schemeClr>
                </a:solidFill>
              </a:rPr>
              <a:t>ĐỐI SÁNH MẪU TRÊN CHUỖI</a:t>
            </a:r>
            <a:endParaRPr lang="en-US" altLang="zh-CN" sz="3600">
              <a:solidFill>
                <a:schemeClr val="accent2"/>
              </a:solidFill>
            </a:endParaRP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Knuth-Morris-Pratt</a:t>
              </a:r>
              <a:endParaRPr lang="en-US" altLang="en-US" sz="2400" dirty="0"/>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Aho-Corasick</a:t>
              </a:r>
              <a:endParaRPr lang="en-US" altLang="en-US" sz="240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5577610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9" presetClass="emph" presetSubtype="0" nodeType="withEffect">
                                  <p:stCondLst>
                                    <p:cond delay="0"/>
                                  </p:stCondLst>
                                  <p:childTnLst>
                                    <p:set>
                                      <p:cBhvr rctx="PPT">
                                        <p:cTn id="9" dur="indefinite"/>
                                        <p:tgtEl>
                                          <p:spTgt spid="9"/>
                                        </p:tgtEl>
                                        <p:attrNameLst>
                                          <p:attrName>style.opacity</p:attrName>
                                        </p:attrNameLst>
                                      </p:cBhvr>
                                      <p:to>
                                        <p:strVal val="0.5"/>
                                      </p:to>
                                    </p:set>
                                    <p:animEffect filter="image" prLst="opacity: 0.5">
                                      <p:cBhvr rctx="IE">
                                        <p:cTn id="10" dur="indefinite"/>
                                        <p:tgtEl>
                                          <p:spTgt spid="9"/>
                                        </p:tgtEl>
                                      </p:cBhvr>
                                    </p:animEffect>
                                  </p:childTnLst>
                                </p:cTn>
                              </p:par>
                              <p:par>
                                <p:cTn id="11" presetID="9" presetClass="emph" presetSubtype="0" nodeType="withEffect">
                                  <p:stCondLst>
                                    <p:cond delay="0"/>
                                  </p:stCondLst>
                                  <p:childTnLst>
                                    <p:set>
                                      <p:cBhvr rctx="PPT">
                                        <p:cTn id="12" dur="indefinite"/>
                                        <p:tgtEl>
                                          <p:spTgt spid="28"/>
                                        </p:tgtEl>
                                        <p:attrNameLst>
                                          <p:attrName>style.opacity</p:attrName>
                                        </p:attrNameLst>
                                      </p:cBhvr>
                                      <p:to>
                                        <p:strVal val="0.5"/>
                                      </p:to>
                                    </p:set>
                                    <p:animEffect filter="image" prLst="opacity: 0.5">
                                      <p:cBhvr rctx="IE">
                                        <p:cTn id="13" dur="indefinite"/>
                                        <p:tgtEl>
                                          <p:spTgt spid="28"/>
                                        </p:tgtEl>
                                      </p:cBhvr>
                                    </p:animEffect>
                                  </p:childTnLst>
                                </p:cTn>
                              </p:par>
                              <p:par>
                                <p:cTn id="14" presetID="9" presetClass="emph" presetSubtype="0" nodeType="withEffect">
                                  <p:stCondLst>
                                    <p:cond delay="0"/>
                                  </p:stCondLst>
                                  <p:childTnLst>
                                    <p:set>
                                      <p:cBhvr rctx="PPT">
                                        <p:cTn id="15" dur="indefinite"/>
                                        <p:tgtEl>
                                          <p:spTgt spid="33"/>
                                        </p:tgtEl>
                                        <p:attrNameLst>
                                          <p:attrName>style.opacity</p:attrName>
                                        </p:attrNameLst>
                                      </p:cBhvr>
                                      <p:to>
                                        <p:strVal val="0.5"/>
                                      </p:to>
                                    </p:set>
                                    <p:animEffect filter="image" prLst="opacity: 0.5">
                                      <p:cBhvr rctx="IE">
                                        <p:cTn id="16" dur="indefinite"/>
                                        <p:tgtEl>
                                          <p:spTgt spid="33"/>
                                        </p:tgtEl>
                                      </p:cBhvr>
                                    </p:animEffect>
                                  </p:childTnLst>
                                </p:cTn>
                              </p:par>
                              <p:par>
                                <p:cTn id="17" presetID="9" presetClass="emph" presetSubtype="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361507" y="1086667"/>
                <a:ext cx="11673475" cy="5351078"/>
              </a:xfrm>
            </p:spPr>
            <p:txBody>
              <a:bodyPr/>
              <a:lstStyle/>
              <a:p>
                <a:pPr>
                  <a:lnSpc>
                    <a:spcPct val="90000"/>
                  </a:lnSpc>
                </a:pPr>
                <a:r>
                  <a:rPr lang="en-US" altLang="en-US" dirty="0">
                    <a:solidFill>
                      <a:schemeClr val="tx1"/>
                    </a:solidFill>
                  </a:rPr>
                  <a:t>Thuật </a:t>
                </a:r>
                <a:r>
                  <a:rPr lang="en-US" altLang="en-US" dirty="0" err="1">
                    <a:solidFill>
                      <a:schemeClr val="tx1"/>
                    </a:solidFill>
                  </a:rPr>
                  <a:t>toán</a:t>
                </a:r>
                <a:r>
                  <a:rPr lang="en-US" altLang="en-US" dirty="0">
                    <a:solidFill>
                      <a:schemeClr val="tx1"/>
                    </a:solidFill>
                  </a:rPr>
                  <a:t>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sánh</a:t>
                </a:r>
                <a:r>
                  <a:rPr lang="en-US" altLang="en-US" dirty="0">
                    <a:solidFill>
                      <a:schemeClr val="tx1"/>
                    </a:solidFill>
                  </a:rPr>
                  <a:t> </a:t>
                </a:r>
                <a:r>
                  <a:rPr lang="en-US" altLang="en-US" dirty="0" err="1">
                    <a:solidFill>
                      <a:schemeClr val="tx1"/>
                    </a:solidFill>
                  </a:rPr>
                  <a:t>mẫu</a:t>
                </a:r>
                <a:r>
                  <a:rPr lang="en-US" altLang="en-US" dirty="0">
                    <a:solidFill>
                      <a:schemeClr val="tx1"/>
                    </a:solidFill>
                  </a:rPr>
                  <a:t> Boyer – Moore </a:t>
                </a:r>
                <a:r>
                  <a:rPr lang="en-US" altLang="en-US" dirty="0" err="1">
                    <a:solidFill>
                      <a:schemeClr val="tx1"/>
                    </a:solidFill>
                  </a:rPr>
                  <a:t>dựa</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kỹ</a:t>
                </a:r>
                <a:r>
                  <a:rPr lang="en-US" altLang="en-US" dirty="0">
                    <a:solidFill>
                      <a:schemeClr val="tx1"/>
                    </a:solidFill>
                  </a:rPr>
                  <a:t> </a:t>
                </a:r>
                <a:r>
                  <a:rPr lang="en-US" altLang="en-US" dirty="0" err="1">
                    <a:solidFill>
                      <a:schemeClr val="tx1"/>
                    </a:solidFill>
                  </a:rPr>
                  <a:t>thuật</a:t>
                </a:r>
                <a:r>
                  <a:rPr lang="en-US" altLang="en-US" dirty="0">
                    <a:solidFill>
                      <a:schemeClr val="tx1"/>
                    </a:solidFill>
                  </a:rPr>
                  <a:t> </a:t>
                </a:r>
                <a:r>
                  <a:rPr lang="en-US" altLang="en-US" dirty="0" err="1">
                    <a:solidFill>
                      <a:schemeClr val="tx1"/>
                    </a:solidFill>
                  </a:rPr>
                  <a:t>chính</a:t>
                </a:r>
                <a:r>
                  <a:rPr lang="en-US" altLang="en-US" dirty="0">
                    <a:solidFill>
                      <a:schemeClr val="tx1"/>
                    </a:solidFill>
                  </a:rPr>
                  <a:t>:</a:t>
                </a:r>
              </a:p>
              <a:p>
                <a:pPr marL="152396" indent="0">
                  <a:lnSpc>
                    <a:spcPct val="90000"/>
                  </a:lnSpc>
                  <a:buNone/>
                </a:pPr>
                <a:r>
                  <a:rPr lang="en-US" altLang="en-US" dirty="0">
                    <a:solidFill>
                      <a:schemeClr val="tx1"/>
                    </a:solidFill>
                  </a:rPr>
                  <a:t>	1.  </a:t>
                </a:r>
                <a:r>
                  <a:rPr lang="en-US" altLang="en-US" dirty="0" err="1">
                    <a:solidFill>
                      <a:schemeClr val="tx1"/>
                    </a:solidFill>
                  </a:rPr>
                  <a:t>Kỹ</a:t>
                </a:r>
                <a:r>
                  <a:rPr lang="en-US" altLang="en-US" dirty="0">
                    <a:solidFill>
                      <a:schemeClr val="tx1"/>
                    </a:solidFill>
                  </a:rPr>
                  <a:t> </a:t>
                </a:r>
                <a:r>
                  <a:rPr lang="en-US" altLang="en-US" dirty="0" err="1">
                    <a:solidFill>
                      <a:schemeClr val="tx1"/>
                    </a:solidFill>
                  </a:rPr>
                  <a:t>thuật</a:t>
                </a:r>
                <a:r>
                  <a:rPr lang="en-US" altLang="en-US" dirty="0"/>
                  <a:t> </a:t>
                </a:r>
                <a:r>
                  <a:rPr lang="en-US" altLang="en-US" i="1" dirty="0">
                    <a:solidFill>
                      <a:schemeClr val="accent1"/>
                    </a:solidFill>
                  </a:rPr>
                  <a:t>looking-glass (</a:t>
                </a:r>
                <a:r>
                  <a:rPr lang="en-US" altLang="en-US" i="1" dirty="0" err="1">
                    <a:solidFill>
                      <a:schemeClr val="accent1"/>
                    </a:solidFill>
                  </a:rPr>
                  <a:t>đối</a:t>
                </a:r>
                <a:r>
                  <a:rPr lang="en-US" altLang="en-US" i="1" dirty="0">
                    <a:solidFill>
                      <a:schemeClr val="accent1"/>
                    </a:solidFill>
                  </a:rPr>
                  <a:t> </a:t>
                </a:r>
                <a:r>
                  <a:rPr lang="en-US" altLang="en-US" i="1" dirty="0" err="1">
                    <a:solidFill>
                      <a:schemeClr val="accent1"/>
                    </a:solidFill>
                  </a:rPr>
                  <a:t>sánh</a:t>
                </a:r>
                <a:r>
                  <a:rPr lang="en-US" altLang="en-US" i="1" dirty="0">
                    <a:solidFill>
                      <a:schemeClr val="accent1"/>
                    </a:solidFill>
                  </a:rPr>
                  <a:t> </a:t>
                </a:r>
                <a:r>
                  <a:rPr lang="en-US" altLang="en-US" i="1" dirty="0" err="1">
                    <a:solidFill>
                      <a:schemeClr val="accent1"/>
                    </a:solidFill>
                  </a:rPr>
                  <a:t>cuối</a:t>
                </a:r>
                <a:r>
                  <a:rPr lang="en-US" altLang="en-US" i="1" dirty="0">
                    <a:solidFill>
                      <a:schemeClr val="accent1"/>
                    </a:solidFill>
                  </a:rPr>
                  <a:t> </a:t>
                </a:r>
                <a:r>
                  <a:rPr lang="en-US" altLang="en-US" i="1" dirty="0" err="1">
                    <a:solidFill>
                      <a:schemeClr val="accent1"/>
                    </a:solidFill>
                  </a:rPr>
                  <a:t>trước</a:t>
                </a:r>
                <a:r>
                  <a:rPr lang="en-US" altLang="en-US" i="1" dirty="0">
                    <a:solidFill>
                      <a:schemeClr val="accent1"/>
                    </a:solidFill>
                  </a:rPr>
                  <a:t>)</a:t>
                </a:r>
                <a:endParaRPr lang="en-US" altLang="en-US" dirty="0"/>
              </a:p>
              <a:p>
                <a:pPr lvl="1">
                  <a:lnSpc>
                    <a:spcPct val="90000"/>
                  </a:lnSpc>
                </a:pPr>
                <a:r>
                  <a:rPr lang="en-US" altLang="en-US" dirty="0" err="1">
                    <a:solidFill>
                      <a:schemeClr val="tx1"/>
                    </a:solidFill>
                  </a:rPr>
                  <a:t>Tìm</a:t>
                </a:r>
                <a:r>
                  <a:rPr lang="en-US" altLang="en-US" dirty="0">
                    <a:solidFill>
                      <a:schemeClr val="tx1"/>
                    </a:solidFill>
                  </a:rPr>
                  <a:t> </a:t>
                </a:r>
                <a:r>
                  <a:rPr lang="en-US" altLang="en-US" dirty="0" err="1">
                    <a:solidFill>
                      <a:schemeClr val="tx1"/>
                    </a:solidFill>
                  </a:rPr>
                  <a:t>mẫu</a:t>
                </a:r>
                <a:r>
                  <a:rPr lang="en-US" altLang="en-US" dirty="0">
                    <a:solidFill>
                      <a:schemeClr val="tx1"/>
                    </a:solidFill>
                  </a:rPr>
                  <a:t> P </a:t>
                </a:r>
                <a:r>
                  <a:rPr lang="en-US" altLang="en-US" dirty="0" err="1">
                    <a:solidFill>
                      <a:schemeClr val="tx1"/>
                    </a:solidFill>
                  </a:rPr>
                  <a:t>trong</a:t>
                </a:r>
                <a:r>
                  <a:rPr lang="en-US" altLang="en-US" dirty="0">
                    <a:solidFill>
                      <a:schemeClr val="tx1"/>
                    </a:solidFill>
                  </a:rPr>
                  <a:t> 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tìm</a:t>
                </a:r>
                <a:r>
                  <a:rPr lang="en-US" altLang="en-US" dirty="0">
                    <a:solidFill>
                      <a:schemeClr val="tx1"/>
                    </a:solidFill>
                  </a:rPr>
                  <a:t> </a:t>
                </a:r>
                <a:r>
                  <a:rPr lang="en-US" altLang="en-US" dirty="0" err="1">
                    <a:solidFill>
                      <a:schemeClr val="tx1"/>
                    </a:solidFill>
                  </a:rPr>
                  <a:t>từ</a:t>
                </a:r>
                <a:r>
                  <a:rPr lang="en-US" altLang="en-US" dirty="0">
                    <a:solidFill>
                      <a:schemeClr val="tx1"/>
                    </a:solidFill>
                  </a:rPr>
                  <a:t> </a:t>
                </a:r>
                <a:r>
                  <a:rPr lang="en-US" altLang="en-US" dirty="0" err="1">
                    <a:solidFill>
                      <a:schemeClr val="tx1"/>
                    </a:solidFill>
                  </a:rPr>
                  <a:t>cuối</a:t>
                </a:r>
                <a:r>
                  <a:rPr lang="en-US" altLang="en-US" dirty="0">
                    <a:solidFill>
                      <a:schemeClr val="tx1"/>
                    </a:solidFill>
                  </a:rPr>
                  <a:t> </a:t>
                </a:r>
                <a:r>
                  <a:rPr lang="en-US" altLang="en-US" dirty="0" err="1">
                    <a:solidFill>
                      <a:schemeClr val="tx1"/>
                    </a:solidFill>
                  </a:rPr>
                  <a:t>về</a:t>
                </a:r>
                <a:r>
                  <a:rPr lang="en-US" altLang="en-US" dirty="0">
                    <a:solidFill>
                      <a:schemeClr val="tx1"/>
                    </a:solidFill>
                  </a:rPr>
                  <a:t> </a:t>
                </a:r>
                <a:r>
                  <a:rPr lang="en-US" altLang="en-US" dirty="0" err="1">
                    <a:solidFill>
                      <a:schemeClr val="tx1"/>
                    </a:solidFill>
                  </a:rPr>
                  <a:t>đầu</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mẫu</a:t>
                </a:r>
                <a:r>
                  <a:rPr lang="en-US" altLang="en-US" dirty="0">
                    <a:solidFill>
                      <a:schemeClr val="tx1"/>
                    </a:solidFill>
                  </a:rPr>
                  <a:t> P</a:t>
                </a:r>
              </a:p>
              <a:p>
                <a:pPr lvl="1">
                  <a:lnSpc>
                    <a:spcPct val="90000"/>
                  </a:lnSpc>
                </a:pPr>
                <a:r>
                  <a:rPr lang="en-US" altLang="en-US" dirty="0" err="1">
                    <a:solidFill>
                      <a:schemeClr val="tx1"/>
                    </a:solidFill>
                  </a:rPr>
                  <a:t>i</a:t>
                </a:r>
                <a:r>
                  <a:rPr lang="en-US" altLang="en-US" dirty="0">
                    <a:solidFill>
                      <a:schemeClr val="tx1"/>
                    </a:solidFill>
                  </a:rPr>
                  <a:t>, j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chỉ</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kí</a:t>
                </a:r>
                <a:r>
                  <a:rPr lang="en-US" altLang="en-US" dirty="0">
                    <a:solidFill>
                      <a:schemeClr val="tx1"/>
                    </a:solidFill>
                  </a:rPr>
                  <a:t> </a:t>
                </a:r>
                <a:r>
                  <a:rPr lang="en-US" altLang="en-US" dirty="0" err="1">
                    <a:solidFill>
                      <a:schemeClr val="tx1"/>
                    </a:solidFill>
                  </a:rPr>
                  <a:t>tự</a:t>
                </a:r>
                <a:r>
                  <a:rPr lang="en-US" altLang="en-US" dirty="0">
                    <a:solidFill>
                      <a:schemeClr val="tx1"/>
                    </a:solidFill>
                  </a:rPr>
                  <a:t> </a:t>
                </a:r>
                <a:r>
                  <a:rPr lang="en-US" altLang="en-US" dirty="0" err="1">
                    <a:solidFill>
                      <a:schemeClr val="tx1"/>
                    </a:solidFill>
                  </a:rPr>
                  <a:t>đang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so </a:t>
                </a:r>
                <a:r>
                  <a:rPr lang="en-US" altLang="en-US" dirty="0" err="1">
                    <a:solidFill>
                      <a:schemeClr val="tx1"/>
                    </a:solidFill>
                  </a:rPr>
                  <a:t>sánh</a:t>
                </a:r>
                <a:r>
                  <a:rPr lang="en-US" altLang="en-US" dirty="0">
                    <a:solidFill>
                      <a:schemeClr val="tx1"/>
                    </a:solidFill>
                  </a:rPr>
                  <a:t> T[</a:t>
                </a:r>
                <a:r>
                  <a:rPr lang="en-US" altLang="en-US" dirty="0" err="1">
                    <a:solidFill>
                      <a:schemeClr val="tx1"/>
                    </a:solidFill>
                  </a:rPr>
                  <a:t>i</a:t>
                </a:r>
                <a:r>
                  <a:rPr lang="en-US" altLang="en-US" dirty="0">
                    <a:solidFill>
                      <a:schemeClr val="tx1"/>
                    </a:solidFill>
                  </a:rPr>
                  <a:t>] </a:t>
                </a:r>
                <a:r>
                  <a:rPr lang="en-US" altLang="en-US" dirty="0" err="1">
                    <a:solidFill>
                      <a:schemeClr val="tx1"/>
                    </a:solidFill>
                  </a:rPr>
                  <a:t>với</a:t>
                </a:r>
                <a:r>
                  <a:rPr lang="en-US" altLang="en-US" dirty="0">
                    <a:solidFill>
                      <a:schemeClr val="tx1"/>
                    </a:solidFill>
                  </a:rPr>
                  <a:t> P[j]</a:t>
                </a:r>
              </a:p>
              <a:p>
                <a:pPr lvl="2">
                  <a:lnSpc>
                    <a:spcPct val="90000"/>
                  </a:lnSpc>
                </a:pPr>
                <a:r>
                  <a:rPr lang="en-US" altLang="en-US" dirty="0" err="1">
                    <a:solidFill>
                      <a:schemeClr val="tx1"/>
                    </a:solidFill>
                  </a:rPr>
                  <a:t>Nếu</a:t>
                </a:r>
                <a:r>
                  <a:rPr lang="en-US" altLang="en-US" dirty="0">
                    <a:solidFill>
                      <a:schemeClr val="tx1"/>
                    </a:solidFill>
                  </a:rPr>
                  <a:t> </a:t>
                </a:r>
                <a14:m>
                  <m:oMath xmlns:m="http://schemas.openxmlformats.org/officeDocument/2006/math">
                    <m:r>
                      <a:rPr lang="en-US" altLang="en-US" i="1">
                        <a:solidFill>
                          <a:schemeClr val="tx1"/>
                        </a:solidFill>
                        <a:latin typeface="Cambria Math" panose="02040503050406030204" pitchFamily="18" charset="0"/>
                      </a:rPr>
                      <m:t>𝑇</m:t>
                    </m:r>
                    <m:d>
                      <m:dPr>
                        <m:begChr m:val="["/>
                        <m:endChr m:val="]"/>
                        <m:ctrlPr>
                          <a:rPr lang="en-US" altLang="en-US" i="1">
                            <a:solidFill>
                              <a:schemeClr val="tx1"/>
                            </a:solidFill>
                            <a:latin typeface="Cambria Math" panose="02040503050406030204" pitchFamily="18" charset="0"/>
                          </a:rPr>
                        </m:ctrlPr>
                      </m:dPr>
                      <m:e>
                        <m:r>
                          <a:rPr lang="en-US" altLang="en-US" i="1">
                            <a:solidFill>
                              <a:schemeClr val="tx1"/>
                            </a:solidFill>
                            <a:latin typeface="Cambria Math" panose="02040503050406030204" pitchFamily="18" charset="0"/>
                          </a:rPr>
                          <m:t>𝑖</m:t>
                        </m:r>
                      </m:e>
                    </m:d>
                    <m:r>
                      <a:rPr lang="en-US" altLang="en-US" i="1">
                        <a:solidFill>
                          <a:schemeClr val="tx1"/>
                        </a:solidFill>
                        <a:latin typeface="Cambria Math" panose="02040503050406030204" pitchFamily="18" charset="0"/>
                      </a:rPr>
                      <m:t>=</m:t>
                    </m:r>
                    <m:r>
                      <m:rPr>
                        <m:sty m:val="p"/>
                      </m:rPr>
                      <a:rPr lang="en-US" altLang="en-US">
                        <a:solidFill>
                          <a:schemeClr val="tx1"/>
                        </a:solidFill>
                        <a:latin typeface="Cambria Math" panose="02040503050406030204" pitchFamily="18" charset="0"/>
                      </a:rPr>
                      <m:t>P</m:t>
                    </m:r>
                    <m:r>
                      <a:rPr lang="en-US" altLang="en-US">
                        <a:solidFill>
                          <a:schemeClr val="tx1"/>
                        </a:solidFill>
                        <a:latin typeface="Cambria Math" panose="02040503050406030204" pitchFamily="18" charset="0"/>
                      </a:rPr>
                      <m:t>[</m:t>
                    </m:r>
                    <m:r>
                      <m:rPr>
                        <m:sty m:val="p"/>
                      </m:rPr>
                      <a:rPr lang="en-US" altLang="en-US">
                        <a:solidFill>
                          <a:schemeClr val="tx1"/>
                        </a:solidFill>
                        <a:latin typeface="Cambria Math" panose="02040503050406030204" pitchFamily="18" charset="0"/>
                      </a:rPr>
                      <m:t>j</m:t>
                    </m:r>
                    <m:r>
                      <a:rPr lang="en-US" altLang="en-US">
                        <a:solidFill>
                          <a:schemeClr val="tx1"/>
                        </a:solidFill>
                        <a:latin typeface="Cambria Math" panose="02040503050406030204" pitchFamily="18" charset="0"/>
                      </a:rPr>
                      <m:t>]</m:t>
                    </m:r>
                  </m:oMath>
                </a14:m>
                <a:r>
                  <a:rPr lang="en-US" altLang="en-US" dirty="0">
                    <a:solidFill>
                      <a:schemeClr val="tx1"/>
                    </a:solidFill>
                  </a:rPr>
                  <a:t> thì </a:t>
                </a:r>
                <a14:m>
                  <m:oMath xmlns:m="http://schemas.openxmlformats.org/officeDocument/2006/math">
                    <m:r>
                      <a:rPr lang="en-US" altLang="en-US" i="1">
                        <a:solidFill>
                          <a:schemeClr val="tx1"/>
                        </a:solidFill>
                        <a:latin typeface="Cambria Math" panose="02040503050406030204" pitchFamily="18" charset="0"/>
                      </a:rPr>
                      <m:t>𝑖</m:t>
                    </m:r>
                    <m:r>
                      <a:rPr lang="en-US" altLang="en-US" i="1">
                        <a:solidFill>
                          <a:schemeClr val="tx1"/>
                        </a:solidFill>
                        <a:latin typeface="Cambria Math" panose="02040503050406030204" pitchFamily="18" charset="0"/>
                      </a:rPr>
                      <m:t>=</m:t>
                    </m:r>
                    <m:r>
                      <a:rPr lang="en-US" altLang="en-US" i="1">
                        <a:solidFill>
                          <a:schemeClr val="tx1"/>
                        </a:solidFill>
                        <a:latin typeface="Cambria Math" panose="02040503050406030204" pitchFamily="18" charset="0"/>
                      </a:rPr>
                      <m:t>𝑖</m:t>
                    </m:r>
                    <m:r>
                      <a:rPr lang="en-US" altLang="en-US" i="1">
                        <a:solidFill>
                          <a:schemeClr val="tx1"/>
                        </a:solidFill>
                        <a:latin typeface="Cambria Math" panose="02040503050406030204" pitchFamily="18" charset="0"/>
                      </a:rPr>
                      <m:t>−1, </m:t>
                    </m:r>
                    <m:r>
                      <a:rPr lang="en-US" altLang="en-US" i="1">
                        <a:solidFill>
                          <a:schemeClr val="tx1"/>
                        </a:solidFill>
                        <a:latin typeface="Cambria Math" panose="02040503050406030204" pitchFamily="18" charset="0"/>
                      </a:rPr>
                      <m:t>𝑗</m:t>
                    </m:r>
                    <m:r>
                      <a:rPr lang="en-US" altLang="en-US" i="1">
                        <a:solidFill>
                          <a:schemeClr val="tx1"/>
                        </a:solidFill>
                        <a:latin typeface="Cambria Math" panose="02040503050406030204" pitchFamily="18" charset="0"/>
                      </a:rPr>
                      <m:t>=</m:t>
                    </m:r>
                    <m:r>
                      <a:rPr lang="en-US" altLang="en-US" i="1">
                        <a:solidFill>
                          <a:schemeClr val="tx1"/>
                        </a:solidFill>
                        <a:latin typeface="Cambria Math" panose="02040503050406030204" pitchFamily="18" charset="0"/>
                      </a:rPr>
                      <m:t>𝑗</m:t>
                    </m:r>
                    <m:r>
                      <a:rPr lang="en-US" altLang="en-US" i="1">
                        <a:solidFill>
                          <a:schemeClr val="tx1"/>
                        </a:solidFill>
                        <a:latin typeface="Cambria Math" panose="02040503050406030204" pitchFamily="18" charset="0"/>
                      </a:rPr>
                      <m:t>−1</m:t>
                    </m:r>
                  </m:oMath>
                </a14:m>
                <a:endParaRPr lang="en-US" altLang="en-US" dirty="0">
                  <a:solidFill>
                    <a:schemeClr val="tx1"/>
                  </a:solidFill>
                </a:endParaRPr>
              </a:p>
              <a:p>
                <a:pPr lvl="2">
                  <a:lnSpc>
                    <a:spcPct val="90000"/>
                  </a:lnSpc>
                </a:pPr>
                <a:r>
                  <a:rPr lang="en-US" altLang="en-US" dirty="0" err="1">
                    <a:solidFill>
                      <a:schemeClr val="tx1"/>
                    </a:solidFill>
                  </a:rPr>
                  <a:t>Ngược</a:t>
                </a:r>
                <a:r>
                  <a:rPr lang="en-US" altLang="en-US" dirty="0">
                    <a:solidFill>
                      <a:schemeClr val="tx1"/>
                    </a:solidFill>
                  </a:rPr>
                  <a:t>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a:t>
                </a:r>
                <a:r>
                  <a:rPr lang="en-US" altLang="en-US" dirty="0" err="1">
                    <a:solidFill>
                      <a:schemeClr val="tx1"/>
                    </a:solidFill>
                  </a:rPr>
                  <a:t>nhảy</a:t>
                </a:r>
                <a:r>
                  <a:rPr lang="en-US" altLang="en-US" dirty="0">
                    <a:solidFill>
                      <a:schemeClr val="tx1"/>
                    </a:solidFill>
                  </a:rPr>
                  <a:t> </a:t>
                </a:r>
                <a:r>
                  <a:rPr lang="en-US" altLang="en-US" dirty="0" err="1">
                    <a:solidFill>
                      <a:schemeClr val="tx1"/>
                    </a:solidFill>
                  </a:rPr>
                  <a:t>cách</a:t>
                </a:r>
                <a:endParaRPr lang="en-US" altLang="en-US" dirty="0">
                  <a:solidFill>
                    <a:schemeClr val="tx1"/>
                  </a:solidFill>
                </a:endParaRPr>
              </a:p>
              <a:p>
                <a:pPr marL="152396" indent="0">
                  <a:lnSpc>
                    <a:spcPct val="90000"/>
                  </a:lnSpc>
                  <a:buNone/>
                </a:pPr>
                <a:r>
                  <a:rPr lang="en-US" altLang="en-US" dirty="0"/>
                  <a:t>	</a:t>
                </a:r>
                <a:r>
                  <a:rPr lang="en-US" altLang="en-US" dirty="0">
                    <a:solidFill>
                      <a:schemeClr val="tx1"/>
                    </a:solidFill>
                  </a:rPr>
                  <a:t>2. </a:t>
                </a:r>
                <a:r>
                  <a:rPr lang="en-US" altLang="en-US" dirty="0" err="1">
                    <a:solidFill>
                      <a:schemeClr val="tx1"/>
                    </a:solidFill>
                  </a:rPr>
                  <a:t>Kỹ</a:t>
                </a:r>
                <a:r>
                  <a:rPr lang="en-US" altLang="en-US" dirty="0">
                    <a:solidFill>
                      <a:schemeClr val="tx1"/>
                    </a:solidFill>
                  </a:rPr>
                  <a:t> </a:t>
                </a:r>
                <a:r>
                  <a:rPr lang="en-US" altLang="en-US" dirty="0" err="1">
                    <a:solidFill>
                      <a:schemeClr val="tx1"/>
                    </a:solidFill>
                  </a:rPr>
                  <a:t>thuật</a:t>
                </a:r>
                <a:r>
                  <a:rPr lang="en-US" altLang="en-US" dirty="0">
                    <a:solidFill>
                      <a:schemeClr val="tx1"/>
                    </a:solidFill>
                  </a:rPr>
                  <a:t> </a:t>
                </a:r>
                <a:r>
                  <a:rPr lang="en-US" altLang="en-US" i="1" dirty="0">
                    <a:solidFill>
                      <a:schemeClr val="accent1"/>
                    </a:solidFill>
                  </a:rPr>
                  <a:t>character-jump (</a:t>
                </a:r>
                <a:r>
                  <a:rPr lang="en-US" altLang="en-US" i="1" dirty="0" err="1">
                    <a:solidFill>
                      <a:schemeClr val="accent1"/>
                    </a:solidFill>
                  </a:rPr>
                  <a:t>nhảy</a:t>
                </a:r>
                <a:r>
                  <a:rPr lang="en-US" altLang="en-US" i="1" dirty="0">
                    <a:solidFill>
                      <a:schemeClr val="accent1"/>
                    </a:solidFill>
                  </a:rPr>
                  <a:t> </a:t>
                </a:r>
                <a:r>
                  <a:rPr lang="en-US" altLang="en-US" i="1" dirty="0" err="1">
                    <a:solidFill>
                      <a:schemeClr val="accent1"/>
                    </a:solidFill>
                  </a:rPr>
                  <a:t>cách</a:t>
                </a:r>
                <a:r>
                  <a:rPr lang="en-US" altLang="en-US" i="1" dirty="0">
                    <a:solidFill>
                      <a:schemeClr val="accent1"/>
                    </a:solidFill>
                  </a:rPr>
                  <a:t>)</a:t>
                </a:r>
              </a:p>
              <a:p>
                <a:pPr lvl="1">
                  <a:lnSpc>
                    <a:spcPct val="90000"/>
                  </a:lnSpc>
                </a:pPr>
                <a:r>
                  <a:rPr lang="en-US" altLang="en-US" dirty="0" err="1">
                    <a:solidFill>
                      <a:schemeClr val="tx1"/>
                    </a:solidFill>
                  </a:rPr>
                  <a:t>Khi</a:t>
                </a:r>
                <a:r>
                  <a:rPr lang="en-US" altLang="en-US" dirty="0">
                    <a:solidFill>
                      <a:schemeClr val="tx1"/>
                    </a:solidFill>
                  </a:rPr>
                  <a:t> </a:t>
                </a:r>
                <a:r>
                  <a:rPr lang="en-US" altLang="en-US" dirty="0" err="1">
                    <a:solidFill>
                      <a:schemeClr val="tx1"/>
                    </a:solidFill>
                  </a:rPr>
                  <a:t>ký</a:t>
                </a:r>
                <a:r>
                  <a:rPr lang="en-US" altLang="en-US" dirty="0">
                    <a:solidFill>
                      <a:schemeClr val="tx1"/>
                    </a:solidFill>
                  </a:rPr>
                  <a:t> </a:t>
                </a:r>
                <a:r>
                  <a:rPr lang="en-US" altLang="en-US" dirty="0" err="1">
                    <a:solidFill>
                      <a:schemeClr val="tx1"/>
                    </a:solidFill>
                  </a:rPr>
                  <a:t>tự</a:t>
                </a:r>
                <a:r>
                  <a:rPr lang="en-US" altLang="en-US" dirty="0">
                    <a:solidFill>
                      <a:schemeClr val="tx1"/>
                    </a:solidFill>
                  </a:rPr>
                  <a:t>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sánh</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khớp</a:t>
                </a:r>
                <a:r>
                  <a:rPr lang="en-US" altLang="en-US" dirty="0">
                    <a:solidFill>
                      <a:schemeClr val="tx1"/>
                    </a:solidFill>
                  </a:rPr>
                  <a:t> </a:t>
                </a:r>
                <a:r>
                  <a:rPr lang="en-US" altLang="en-US" dirty="0" err="1">
                    <a:solidFill>
                      <a:schemeClr val="tx1"/>
                    </a:solidFill>
                  </a:rPr>
                  <a:t>tại</a:t>
                </a:r>
                <a:r>
                  <a:rPr lang="en-US" altLang="en-US" dirty="0">
                    <a:solidFill>
                      <a:schemeClr val="tx1"/>
                    </a:solidFill>
                  </a:rPr>
                  <a:t> </a:t>
                </a:r>
                <a:r>
                  <a:rPr lang="en-US" altLang="en-US" dirty="0" err="1">
                    <a:solidFill>
                      <a:schemeClr val="tx1"/>
                    </a:solidFill>
                  </a:rPr>
                  <a:t>vị</a:t>
                </a:r>
                <a:r>
                  <a:rPr lang="en-US" altLang="en-US" dirty="0">
                    <a:solidFill>
                      <a:schemeClr val="tx1"/>
                    </a:solidFill>
                  </a:rPr>
                  <a:t> </a:t>
                </a:r>
                <a:r>
                  <a:rPr lang="en-US" altLang="en-US" dirty="0" err="1">
                    <a:solidFill>
                      <a:schemeClr val="tx1"/>
                    </a:solidFill>
                  </a:rPr>
                  <a:t>trí</a:t>
                </a:r>
                <a:r>
                  <a:rPr lang="en-US" altLang="en-US" dirty="0">
                    <a:solidFill>
                      <a:schemeClr val="tx1"/>
                    </a:solidFill>
                  </a:rPr>
                  <a:t> T[</a:t>
                </a:r>
                <a:r>
                  <a:rPr lang="en-US" altLang="en-US" dirty="0" err="1">
                    <a:solidFill>
                      <a:schemeClr val="tx1"/>
                    </a:solidFill>
                  </a:rPr>
                  <a:t>i</a:t>
                </a:r>
                <a:r>
                  <a:rPr lang="en-US" altLang="en-US" dirty="0">
                    <a:solidFill>
                      <a:schemeClr val="tx1"/>
                    </a:solidFill>
                  </a:rPr>
                  <a:t>] == x</a:t>
                </a:r>
              </a:p>
              <a:p>
                <a:pPr lvl="1">
                  <a:lnSpc>
                    <a:spcPct val="90000"/>
                  </a:lnSpc>
                </a:pPr>
                <a:r>
                  <a:rPr lang="en-US" altLang="en-US" dirty="0" err="1">
                    <a:solidFill>
                      <a:schemeClr val="tx1"/>
                    </a:solidFill>
                  </a:rPr>
                  <a:t>Tức</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14:m>
                  <m:oMath xmlns:m="http://schemas.openxmlformats.org/officeDocument/2006/math">
                    <m:r>
                      <a:rPr lang="en-US" altLang="en-US" i="1">
                        <a:solidFill>
                          <a:schemeClr val="tx1"/>
                        </a:solidFill>
                        <a:latin typeface="Cambria Math" panose="02040503050406030204" pitchFamily="18" charset="0"/>
                      </a:rPr>
                      <m:t>𝑇</m:t>
                    </m:r>
                    <m:d>
                      <m:dPr>
                        <m:begChr m:val="["/>
                        <m:endChr m:val="]"/>
                        <m:ctrlPr>
                          <a:rPr lang="en-US" altLang="en-US" i="1">
                            <a:solidFill>
                              <a:schemeClr val="tx1"/>
                            </a:solidFill>
                            <a:latin typeface="Cambria Math" panose="02040503050406030204" pitchFamily="18" charset="0"/>
                          </a:rPr>
                        </m:ctrlPr>
                      </m:dPr>
                      <m:e>
                        <m:r>
                          <a:rPr lang="en-US" altLang="en-US" i="1">
                            <a:solidFill>
                              <a:schemeClr val="tx1"/>
                            </a:solidFill>
                            <a:latin typeface="Cambria Math" panose="02040503050406030204" pitchFamily="18" charset="0"/>
                          </a:rPr>
                          <m:t>𝑖</m:t>
                        </m:r>
                      </m:e>
                    </m:d>
                    <m:r>
                      <a:rPr lang="en-US" altLang="en-US" i="1" smtClean="0">
                        <a:solidFill>
                          <a:schemeClr val="tx1"/>
                        </a:solidFill>
                        <a:latin typeface="Cambria Math" panose="02040503050406030204" pitchFamily="18" charset="0"/>
                        <a:ea typeface="Cambria Math" panose="02040503050406030204" pitchFamily="18" charset="0"/>
                      </a:rPr>
                      <m:t>≠</m:t>
                    </m:r>
                    <m:r>
                      <m:rPr>
                        <m:sty m:val="p"/>
                      </m:rPr>
                      <a:rPr lang="en-US" altLang="en-US">
                        <a:solidFill>
                          <a:schemeClr val="tx1"/>
                        </a:solidFill>
                        <a:latin typeface="Cambria Math" panose="02040503050406030204" pitchFamily="18" charset="0"/>
                      </a:rPr>
                      <m:t>P</m:t>
                    </m:r>
                    <m:r>
                      <a:rPr lang="en-US" altLang="en-US">
                        <a:solidFill>
                          <a:schemeClr val="tx1"/>
                        </a:solidFill>
                        <a:latin typeface="Cambria Math" panose="02040503050406030204" pitchFamily="18" charset="0"/>
                      </a:rPr>
                      <m:t>[</m:t>
                    </m:r>
                    <m:r>
                      <m:rPr>
                        <m:sty m:val="p"/>
                      </m:rPr>
                      <a:rPr lang="en-US" altLang="en-US">
                        <a:solidFill>
                          <a:schemeClr val="tx1"/>
                        </a:solidFill>
                        <a:latin typeface="Cambria Math" panose="02040503050406030204" pitchFamily="18" charset="0"/>
                      </a:rPr>
                      <m:t>j</m:t>
                    </m:r>
                    <m:r>
                      <a:rPr lang="en-US" altLang="en-US">
                        <a:solidFill>
                          <a:schemeClr val="tx1"/>
                        </a:solidFill>
                        <a:latin typeface="Cambria Math" panose="02040503050406030204" pitchFamily="18" charset="0"/>
                      </a:rPr>
                      <m:t>]</m:t>
                    </m:r>
                  </m:oMath>
                </a14:m>
                <a:endParaRPr lang="en-US" alt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361507" y="1086667"/>
                <a:ext cx="11673475" cy="5351078"/>
              </a:xfrm>
              <a:blipFill>
                <a:blip r:embed="rId2"/>
                <a:stretch>
                  <a:fillRect t="-148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Boyer - Moore</a:t>
            </a:r>
            <a:endParaRPr lang="en-US" dirty="0"/>
          </a:p>
        </p:txBody>
      </p:sp>
      <p:pic>
        <p:nvPicPr>
          <p:cNvPr id="4" name="Picture 3"/>
          <p:cNvPicPr>
            <a:picLocks noChangeAspect="1"/>
          </p:cNvPicPr>
          <p:nvPr/>
        </p:nvPicPr>
        <p:blipFill>
          <a:blip r:embed="rId3"/>
          <a:stretch>
            <a:fillRect/>
          </a:stretch>
        </p:blipFill>
        <p:spPr>
          <a:xfrm>
            <a:off x="9144000" y="4027247"/>
            <a:ext cx="2937138" cy="2081719"/>
          </a:xfrm>
          <a:prstGeom prst="rect">
            <a:avLst/>
          </a:prstGeom>
        </p:spPr>
      </p:pic>
    </p:spTree>
    <p:extLst>
      <p:ext uri="{BB962C8B-B14F-4D97-AF65-F5344CB8AC3E}">
        <p14:creationId xmlns:p14="http://schemas.microsoft.com/office/powerpoint/2010/main" val="3970344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52893" y="1086667"/>
                <a:ext cx="11482089" cy="5351078"/>
              </a:xfrm>
            </p:spPr>
            <p:txBody>
              <a:bodyPr/>
              <a:lstStyle/>
              <a:p>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T</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𝑃</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𝑗</m:t>
                    </m:r>
                    <m:r>
                      <a:rPr lang="en-US" i="1">
                        <a:solidFill>
                          <a:schemeClr val="tx1"/>
                        </a:solidFill>
                        <a:latin typeface="Cambria Math" panose="02040503050406030204" pitchFamily="18" charset="0"/>
                        <a:ea typeface="Cambria Math" panose="02040503050406030204" pitchFamily="18" charset="0"/>
                      </a:rPr>
                      <m:t>]</m:t>
                    </m:r>
                  </m:oMath>
                </a14:m>
                <a:endParaRPr lang="en-US" altLang="en-US" dirty="0">
                  <a:solidFill>
                    <a:schemeClr val="tx1"/>
                  </a:solidFill>
                </a:endParaRPr>
              </a:p>
              <a:p>
                <a:pPr lvl="1"/>
                <a:r>
                  <a:rPr lang="en-US" altLang="en-US" dirty="0" err="1">
                    <a:solidFill>
                      <a:schemeClr val="tx1"/>
                    </a:solidFill>
                  </a:rPr>
                  <a:t>Nếu</a:t>
                </a:r>
                <a:r>
                  <a:rPr lang="en-US" altLang="en-US" dirty="0">
                    <a:solidFill>
                      <a:schemeClr val="tx1"/>
                    </a:solidFill>
                  </a:rPr>
                  <a:t> P </a:t>
                </a:r>
                <a:r>
                  <a:rPr lang="en-US" altLang="en-US" dirty="0" err="1">
                    <a:solidFill>
                      <a:schemeClr val="tx1"/>
                    </a:solidFill>
                  </a:rPr>
                  <a:t>chứa</a:t>
                </a:r>
                <a:r>
                  <a:rPr lang="en-US" altLang="en-US" dirty="0">
                    <a:solidFill>
                      <a:schemeClr val="tx1"/>
                    </a:solidFill>
                  </a:rPr>
                  <a:t> x ở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vị</a:t>
                </a:r>
                <a:r>
                  <a:rPr lang="en-US" altLang="en-US" dirty="0">
                    <a:solidFill>
                      <a:schemeClr val="tx1"/>
                    </a:solidFill>
                  </a:rPr>
                  <a:t> </a:t>
                </a:r>
                <a:r>
                  <a:rPr lang="en-US" altLang="en-US" dirty="0" err="1">
                    <a:solidFill>
                      <a:schemeClr val="tx1"/>
                    </a:solidFill>
                  </a:rPr>
                  <a:t>trí</a:t>
                </a:r>
                <a:r>
                  <a:rPr lang="en-US" altLang="en-US" dirty="0">
                    <a:solidFill>
                      <a:schemeClr val="tx1"/>
                    </a:solidFill>
                  </a:rPr>
                  <a:t> t </a:t>
                </a:r>
                <a:r>
                  <a:rPr lang="en-US" altLang="en-US" dirty="0" err="1">
                    <a:solidFill>
                      <a:schemeClr val="tx1"/>
                    </a:solidFill>
                  </a:rPr>
                  <a:t>nào</a:t>
                </a:r>
                <a:r>
                  <a:rPr lang="en-US" altLang="en-US" dirty="0">
                    <a:solidFill>
                      <a:schemeClr val="tx1"/>
                    </a:solidFill>
                  </a:rPr>
                  <a:t> </a:t>
                </a:r>
                <a:r>
                  <a:rPr lang="en-US" altLang="en-US" dirty="0" err="1">
                    <a:solidFill>
                      <a:schemeClr val="tx1"/>
                    </a:solidFill>
                  </a:rPr>
                  <a:t>đó</a:t>
                </a:r>
                <a:r>
                  <a:rPr lang="en-US" altLang="en-US" dirty="0">
                    <a:solidFill>
                      <a:schemeClr val="tx1"/>
                    </a:solidFill>
                  </a:rPr>
                  <a:t>, t &lt; j, </a:t>
                </a:r>
                <a:r>
                  <a:rPr lang="en-US" altLang="en-US" dirty="0" err="1">
                    <a:solidFill>
                      <a:schemeClr val="tx1"/>
                    </a:solidFill>
                  </a:rPr>
                  <a:t>thì</a:t>
                </a:r>
                <a:r>
                  <a:rPr lang="en-US" altLang="en-US" dirty="0">
                    <a:solidFill>
                      <a:schemeClr val="tx1"/>
                    </a:solidFill>
                  </a:rPr>
                  <a:t> </a:t>
                </a:r>
                <a:r>
                  <a:rPr lang="en-US" altLang="en-US" dirty="0" err="1">
                    <a:solidFill>
                      <a:schemeClr val="tx1"/>
                    </a:solidFill>
                  </a:rPr>
                  <a:t>dịch</a:t>
                </a:r>
                <a:r>
                  <a:rPr lang="en-US" altLang="en-US" dirty="0">
                    <a:solidFill>
                      <a:schemeClr val="tx1"/>
                    </a:solidFill>
                  </a:rPr>
                  <a:t> </a:t>
                </a:r>
                <a:r>
                  <a:rPr lang="en-US" altLang="en-US" dirty="0" err="1">
                    <a:solidFill>
                      <a:schemeClr val="tx1"/>
                    </a:solidFill>
                  </a:rPr>
                  <a:t>chuyển</a:t>
                </a:r>
                <a:r>
                  <a:rPr lang="en-US" altLang="en-US" i="1" dirty="0">
                    <a:solidFill>
                      <a:schemeClr val="tx1"/>
                    </a:solidFill>
                  </a:rPr>
                  <a:t> P</a:t>
                </a:r>
                <a:r>
                  <a:rPr lang="en-US" altLang="en-US" dirty="0">
                    <a:solidFill>
                      <a:schemeClr val="tx1"/>
                    </a:solidFill>
                  </a:rPr>
                  <a:t> sang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sao</a:t>
                </a:r>
                <a:r>
                  <a:rPr lang="en-US" altLang="en-US" dirty="0">
                    <a:solidFill>
                      <a:schemeClr val="tx1"/>
                    </a:solidFill>
                  </a:rPr>
                  <a:t> </a:t>
                </a:r>
                <a:r>
                  <a:rPr lang="en-US" altLang="en-US" dirty="0" err="1">
                    <a:solidFill>
                      <a:schemeClr val="tx1"/>
                    </a:solidFill>
                  </a:rPr>
                  <a:t>vị</a:t>
                </a:r>
                <a:r>
                  <a:rPr lang="en-US" altLang="en-US" dirty="0">
                    <a:solidFill>
                      <a:schemeClr val="tx1"/>
                    </a:solidFill>
                  </a:rPr>
                  <a:t> </a:t>
                </a:r>
                <a:r>
                  <a:rPr lang="en-US" altLang="en-US" dirty="0" err="1">
                    <a:solidFill>
                      <a:schemeClr val="tx1"/>
                    </a:solidFill>
                  </a:rPr>
                  <a:t>trí</a:t>
                </a:r>
                <a:r>
                  <a:rPr lang="en-US" altLang="en-US" dirty="0">
                    <a:solidFill>
                      <a:schemeClr val="tx1"/>
                    </a:solidFill>
                  </a:rPr>
                  <a:t> t </a:t>
                </a:r>
                <a:r>
                  <a:rPr lang="en-US" altLang="en-US" dirty="0" err="1">
                    <a:solidFill>
                      <a:schemeClr val="tx1"/>
                    </a:solidFill>
                  </a:rPr>
                  <a:t>trong</a:t>
                </a:r>
                <a:r>
                  <a:rPr lang="en-US" altLang="en-US" dirty="0">
                    <a:solidFill>
                      <a:schemeClr val="tx1"/>
                    </a:solidFill>
                  </a:rPr>
                  <a:t> P </a:t>
                </a:r>
                <a:r>
                  <a:rPr lang="en-US" altLang="en-US" dirty="0" err="1">
                    <a:solidFill>
                      <a:schemeClr val="tx1"/>
                    </a:solidFill>
                  </a:rPr>
                  <a:t>thẳng</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vị</a:t>
                </a:r>
                <a:r>
                  <a:rPr lang="en-US" altLang="en-US" dirty="0">
                    <a:solidFill>
                      <a:schemeClr val="tx1"/>
                    </a:solidFill>
                  </a:rPr>
                  <a:t> </a:t>
                </a:r>
                <a:r>
                  <a:rPr lang="en-US" altLang="en-US" dirty="0" err="1">
                    <a:solidFill>
                      <a:schemeClr val="tx1"/>
                    </a:solidFill>
                  </a:rPr>
                  <a:t>trí</a:t>
                </a:r>
                <a:r>
                  <a:rPr lang="en-US" altLang="en-US" dirty="0">
                    <a:solidFill>
                      <a:schemeClr val="tx1"/>
                    </a:solidFill>
                  </a:rPr>
                  <a:t> </a:t>
                </a:r>
                <a:r>
                  <a:rPr lang="en-US" altLang="en-US" dirty="0" err="1">
                    <a:solidFill>
                      <a:schemeClr val="tx1"/>
                    </a:solidFill>
                  </a:rPr>
                  <a:t>i</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a:t>
                </a:r>
                <a:r>
                  <a:rPr lang="en-US" altLang="en-US" dirty="0" err="1">
                    <a:solidFill>
                      <a:schemeClr val="tx1"/>
                    </a:solidFill>
                  </a:rPr>
                  <a:t>tại</a:t>
                </a:r>
                <a:r>
                  <a:rPr lang="en-US" altLang="en-US" dirty="0">
                    <a:solidFill>
                      <a:schemeClr val="tx1"/>
                    </a:solidFill>
                  </a:rPr>
                  <a:t> </a:t>
                </a:r>
                <a:r>
                  <a:rPr lang="en-US" altLang="en-US" dirty="0" err="1">
                    <a:solidFill>
                      <a:schemeClr val="tx1"/>
                    </a:solidFill>
                  </a:rPr>
                  <a:t>của</a:t>
                </a:r>
                <a:r>
                  <a:rPr lang="en-US" altLang="en-US" dirty="0">
                    <a:solidFill>
                      <a:schemeClr val="tx1"/>
                    </a:solidFill>
                  </a:rPr>
                  <a:t> T. </a:t>
                </a:r>
                <a:r>
                  <a:rPr lang="en-US" altLang="en-US" dirty="0" smtClean="0">
                    <a:solidFill>
                      <a:schemeClr val="tx1"/>
                    </a:solidFill>
                  </a:rPr>
                  <a:t>Sau </a:t>
                </a:r>
                <a:r>
                  <a:rPr lang="en-US" altLang="en-US" dirty="0" err="1">
                    <a:solidFill>
                      <a:schemeClr val="tx1"/>
                    </a:solidFill>
                  </a:rPr>
                  <a:t>đó</a:t>
                </a:r>
                <a:r>
                  <a:rPr lang="en-US" altLang="en-US" dirty="0">
                    <a:solidFill>
                      <a:schemeClr val="tx1"/>
                    </a:solidFill>
                  </a:rPr>
                  <a:t> </a:t>
                </a:r>
                <a:r>
                  <a:rPr lang="en-US" altLang="en-US" dirty="0" err="1">
                    <a:solidFill>
                      <a:schemeClr val="tx1"/>
                    </a:solidFill>
                  </a:rPr>
                  <a:t>i</a:t>
                </a:r>
                <a:r>
                  <a:rPr lang="en-US" altLang="en-US" dirty="0">
                    <a:solidFill>
                      <a:schemeClr val="tx1"/>
                    </a:solidFill>
                  </a:rPr>
                  <a:t> </a:t>
                </a:r>
                <a:r>
                  <a:rPr lang="en-US" altLang="en-US" dirty="0" err="1">
                    <a:solidFill>
                      <a:schemeClr val="tx1"/>
                    </a:solidFill>
                  </a:rPr>
                  <a:t>chuyển</a:t>
                </a:r>
                <a:r>
                  <a:rPr lang="en-US" altLang="en-US" dirty="0">
                    <a:solidFill>
                      <a:schemeClr val="tx1"/>
                    </a:solidFill>
                  </a:rPr>
                  <a:t> sang </a:t>
                </a:r>
                <a:r>
                  <a:rPr lang="en-US" altLang="en-US" dirty="0" err="1">
                    <a:solidFill>
                      <a:schemeClr val="tx1"/>
                    </a:solidFill>
                  </a:rPr>
                  <a:t>vị</a:t>
                </a:r>
                <a:r>
                  <a:rPr lang="en-US" altLang="en-US" dirty="0">
                    <a:solidFill>
                      <a:schemeClr val="tx1"/>
                    </a:solidFill>
                  </a:rPr>
                  <a:t> </a:t>
                </a:r>
                <a:r>
                  <a:rPr lang="en-US" altLang="en-US" dirty="0" err="1">
                    <a:solidFill>
                      <a:schemeClr val="tx1"/>
                    </a:solidFill>
                  </a:rPr>
                  <a:t>trí</a:t>
                </a:r>
                <a:r>
                  <a:rPr lang="en-US" altLang="en-US" dirty="0">
                    <a:solidFill>
                      <a:schemeClr val="tx1"/>
                    </a:solidFill>
                  </a:rPr>
                  <a:t> </a:t>
                </a:r>
                <a:r>
                  <a:rPr lang="en-US" altLang="en-US" dirty="0" err="1">
                    <a:solidFill>
                      <a:schemeClr val="tx1"/>
                    </a:solidFill>
                  </a:rPr>
                  <a:t>i</a:t>
                </a:r>
                <a:r>
                  <a:rPr lang="en-US" altLang="en-US" baseline="-25000" dirty="0" err="1">
                    <a:solidFill>
                      <a:schemeClr val="tx1"/>
                    </a:solidFill>
                  </a:rPr>
                  <a:t>new</a:t>
                </a:r>
                <a:r>
                  <a:rPr lang="en-US" altLang="en-US" dirty="0">
                    <a:solidFill>
                      <a:schemeClr val="tx1"/>
                    </a:solidFill>
                  </a:rPr>
                  <a:t>, j </a:t>
                </a:r>
                <a:r>
                  <a:rPr lang="en-US" altLang="en-US" dirty="0" err="1">
                    <a:solidFill>
                      <a:schemeClr val="tx1"/>
                    </a:solidFill>
                  </a:rPr>
                  <a:t>chuyển</a:t>
                </a:r>
                <a:r>
                  <a:rPr lang="en-US" altLang="en-US" dirty="0">
                    <a:solidFill>
                      <a:schemeClr val="tx1"/>
                    </a:solidFill>
                  </a:rPr>
                  <a:t> </a:t>
                </a:r>
                <a:r>
                  <a:rPr lang="en-US" altLang="en-US" dirty="0" err="1">
                    <a:solidFill>
                      <a:schemeClr val="tx1"/>
                    </a:solidFill>
                  </a:rPr>
                  <a:t>về</a:t>
                </a:r>
                <a:r>
                  <a:rPr lang="en-US" altLang="en-US" dirty="0">
                    <a:solidFill>
                      <a:schemeClr val="tx1"/>
                    </a:solidFill>
                  </a:rPr>
                  <a:t> </a:t>
                </a:r>
                <a:r>
                  <a:rPr lang="en-US" altLang="en-US" dirty="0" err="1">
                    <a:solidFill>
                      <a:schemeClr val="tx1"/>
                    </a:solidFill>
                  </a:rPr>
                  <a:t>cuối</a:t>
                </a:r>
                <a:r>
                  <a:rPr lang="en-US" altLang="en-US" dirty="0">
                    <a:solidFill>
                      <a:schemeClr val="tx1"/>
                    </a:solidFill>
                  </a:rPr>
                  <a:t> </a:t>
                </a:r>
                <a:r>
                  <a:rPr lang="en-US" altLang="en-US" dirty="0" err="1">
                    <a:solidFill>
                      <a:schemeClr val="tx1"/>
                    </a:solidFill>
                  </a:rPr>
                  <a:t>của</a:t>
                </a:r>
                <a:r>
                  <a:rPr lang="en-US" altLang="en-US" dirty="0">
                    <a:solidFill>
                      <a:schemeClr val="tx1"/>
                    </a:solidFill>
                  </a:rPr>
                  <a:t> P (</a:t>
                </a:r>
                <a:r>
                  <a:rPr lang="en-US" altLang="en-US" dirty="0" err="1">
                    <a:solidFill>
                      <a:schemeClr val="tx1"/>
                    </a:solidFill>
                  </a:rPr>
                  <a:t>j</a:t>
                </a:r>
                <a:r>
                  <a:rPr lang="en-US" altLang="en-US" baseline="-25000" dirty="0" err="1">
                    <a:solidFill>
                      <a:schemeClr val="tx1"/>
                    </a:solidFill>
                  </a:rPr>
                  <a:t>new</a:t>
                </a:r>
                <a:r>
                  <a:rPr lang="en-US" altLang="en-US" dirty="0">
                    <a:solidFill>
                      <a:schemeClr val="tx1"/>
                    </a:solidFill>
                  </a:rPr>
                  <a:t>)</a:t>
                </a:r>
                <a:endParaRPr lang="th-TH" alt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52893" y="1086667"/>
                <a:ext cx="11482089" cy="5351078"/>
              </a:xfrm>
              <a:blipFill>
                <a:blip r:embed="rId3"/>
                <a:stretch>
                  <a:fillRect r="-138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Boyer – Moore (</a:t>
            </a:r>
            <a:r>
              <a:rPr lang="en-US" dirty="0" err="1">
                <a:solidFill>
                  <a:schemeClr val="tx1"/>
                </a:solidFill>
              </a:rPr>
              <a:t>Nhảy</a:t>
            </a:r>
            <a:r>
              <a:rPr lang="en-US" dirty="0">
                <a:solidFill>
                  <a:schemeClr val="tx1"/>
                </a:solidFill>
              </a:rPr>
              <a:t> </a:t>
            </a:r>
            <a:r>
              <a:rPr lang="en-US" dirty="0" err="1">
                <a:solidFill>
                  <a:schemeClr val="tx1"/>
                </a:solidFill>
              </a:rPr>
              <a:t>cách</a:t>
            </a:r>
            <a:r>
              <a:rPr lang="en-US" dirty="0">
                <a:solidFill>
                  <a:schemeClr val="tx1"/>
                </a:solidFill>
              </a:rPr>
              <a:t>-Case 1)</a:t>
            </a:r>
            <a:endParaRPr lang="en-US" dirty="0"/>
          </a:p>
        </p:txBody>
      </p:sp>
      <p:pic>
        <p:nvPicPr>
          <p:cNvPr id="5" name="Picture 4"/>
          <p:cNvPicPr>
            <a:picLocks noChangeAspect="1"/>
          </p:cNvPicPr>
          <p:nvPr/>
        </p:nvPicPr>
        <p:blipFill>
          <a:blip r:embed="rId4"/>
          <a:stretch>
            <a:fillRect/>
          </a:stretch>
        </p:blipFill>
        <p:spPr>
          <a:xfrm>
            <a:off x="2305050" y="3994117"/>
            <a:ext cx="7581900" cy="2443628"/>
          </a:xfrm>
          <a:prstGeom prst="rect">
            <a:avLst/>
          </a:prstGeom>
        </p:spPr>
      </p:pic>
    </p:spTree>
    <p:extLst>
      <p:ext uri="{BB962C8B-B14F-4D97-AF65-F5344CB8AC3E}">
        <p14:creationId xmlns:p14="http://schemas.microsoft.com/office/powerpoint/2010/main" val="276040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403761" y="1086667"/>
                <a:ext cx="11631221" cy="5351078"/>
              </a:xfrm>
            </p:spPr>
            <p:txBody>
              <a:bodyPr/>
              <a:lstStyle/>
              <a:p>
                <a14:m>
                  <m:oMath xmlns:m="http://schemas.openxmlformats.org/officeDocument/2006/math">
                    <m:r>
                      <m:rPr>
                        <m:sty m:val="p"/>
                      </m:rPr>
                      <a:rPr lang="en-US" sz="2800" smtClean="0">
                        <a:solidFill>
                          <a:schemeClr val="tx1"/>
                        </a:solidFill>
                        <a:latin typeface="Cambria Math" panose="02040503050406030204" pitchFamily="18" charset="0"/>
                        <a:ea typeface="Cambria Math" panose="02040503050406030204" pitchFamily="18" charset="0"/>
                      </a:rPr>
                      <m:t>T</m:t>
                    </m:r>
                    <m:d>
                      <m:dPr>
                        <m:begChr m:val="["/>
                        <m:endChr m:val="]"/>
                        <m:ctrlPr>
                          <a:rPr lang="en-US" sz="2800" i="1">
                            <a:solidFill>
                              <a:schemeClr val="tx1"/>
                            </a:solidFill>
                            <a:latin typeface="Cambria Math" panose="02040503050406030204" pitchFamily="18" charset="0"/>
                            <a:ea typeface="Cambria Math" panose="02040503050406030204" pitchFamily="18" charset="0"/>
                          </a:rPr>
                        </m:ctrlPr>
                      </m:dPr>
                      <m:e>
                        <m:r>
                          <a:rPr lang="en-US" sz="2800" i="1">
                            <a:solidFill>
                              <a:schemeClr val="tx1"/>
                            </a:solidFill>
                            <a:latin typeface="Cambria Math" panose="02040503050406030204" pitchFamily="18" charset="0"/>
                            <a:ea typeface="Cambria Math" panose="02040503050406030204" pitchFamily="18" charset="0"/>
                          </a:rPr>
                          <m:t>𝑖</m:t>
                        </m:r>
                      </m:e>
                    </m:d>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𝑥</m:t>
                    </m:r>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𝑃</m:t>
                    </m:r>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𝑗</m:t>
                    </m:r>
                    <m:r>
                      <a:rPr lang="en-US" sz="2800" i="1">
                        <a:solidFill>
                          <a:schemeClr val="tx1"/>
                        </a:solidFill>
                        <a:latin typeface="Cambria Math" panose="02040503050406030204" pitchFamily="18" charset="0"/>
                        <a:ea typeface="Cambria Math" panose="02040503050406030204" pitchFamily="18" charset="0"/>
                      </a:rPr>
                      <m:t>]</m:t>
                    </m:r>
                  </m:oMath>
                </a14:m>
                <a:endParaRPr lang="en-US" altLang="en-US" sz="2800" dirty="0">
                  <a:solidFill>
                    <a:schemeClr val="tx1"/>
                  </a:solidFill>
                </a:endParaRPr>
              </a:p>
              <a:p>
                <a:pPr lvl="1"/>
                <a:r>
                  <a:rPr lang="en-US" altLang="en-US" sz="2400" dirty="0" err="1">
                    <a:solidFill>
                      <a:schemeClr val="tx1"/>
                    </a:solidFill>
                  </a:rPr>
                  <a:t>Ngược</a:t>
                </a:r>
                <a:r>
                  <a:rPr lang="en-US" altLang="en-US" sz="2400" dirty="0">
                    <a:solidFill>
                      <a:schemeClr val="tx1"/>
                    </a:solidFill>
                  </a:rPr>
                  <a:t> </a:t>
                </a:r>
                <a:r>
                  <a:rPr lang="en-US" altLang="en-US" sz="2400" dirty="0" err="1">
                    <a:solidFill>
                      <a:schemeClr val="tx1"/>
                    </a:solidFill>
                  </a:rPr>
                  <a:t>lại</a:t>
                </a:r>
                <a:r>
                  <a:rPr lang="en-US" altLang="en-US" sz="2400" dirty="0">
                    <a:solidFill>
                      <a:schemeClr val="tx1"/>
                    </a:solidFill>
                  </a:rPr>
                  <a:t>, </a:t>
                </a:r>
                <a:r>
                  <a:rPr lang="en-US" altLang="en-US" sz="2400" dirty="0" err="1">
                    <a:solidFill>
                      <a:schemeClr val="tx1"/>
                    </a:solidFill>
                  </a:rPr>
                  <a:t>dịch</a:t>
                </a:r>
                <a:r>
                  <a:rPr lang="en-US" altLang="en-US" sz="2400" dirty="0">
                    <a:solidFill>
                      <a:schemeClr val="tx1"/>
                    </a:solidFill>
                  </a:rPr>
                  <a:t> P </a:t>
                </a:r>
                <a:r>
                  <a:rPr lang="en-US" altLang="en-US" sz="2400" dirty="0" err="1">
                    <a:solidFill>
                      <a:schemeClr val="tx1"/>
                    </a:solidFill>
                  </a:rPr>
                  <a:t>sao</a:t>
                </a:r>
                <a:r>
                  <a:rPr lang="en-US" altLang="en-US" sz="2400" dirty="0">
                    <a:solidFill>
                      <a:schemeClr val="tx1"/>
                    </a:solidFill>
                  </a:rPr>
                  <a:t> </a:t>
                </a:r>
                <a:r>
                  <a:rPr lang="en-US" altLang="en-US" sz="2400" dirty="0" err="1">
                    <a:solidFill>
                      <a:schemeClr val="tx1"/>
                    </a:solidFill>
                  </a:rPr>
                  <a:t>cho</a:t>
                </a:r>
                <a:r>
                  <a:rPr lang="en-US" altLang="en-US" sz="2400" dirty="0">
                    <a:solidFill>
                      <a:schemeClr val="tx1"/>
                    </a:solidFill>
                  </a:rPr>
                  <a:t> P[0] </a:t>
                </a:r>
                <a:r>
                  <a:rPr lang="en-US" altLang="en-US" sz="2400" dirty="0" err="1">
                    <a:solidFill>
                      <a:schemeClr val="tx1"/>
                    </a:solidFill>
                  </a:rPr>
                  <a:t>thẳng</a:t>
                </a:r>
                <a:r>
                  <a:rPr lang="en-US" altLang="en-US" sz="2400" dirty="0">
                    <a:solidFill>
                      <a:schemeClr val="tx1"/>
                    </a:solidFill>
                  </a:rPr>
                  <a:t> </a:t>
                </a:r>
                <a:r>
                  <a:rPr lang="en-US" altLang="en-US" sz="2400" dirty="0" err="1">
                    <a:solidFill>
                      <a:schemeClr val="tx1"/>
                    </a:solidFill>
                  </a:rPr>
                  <a:t>với</a:t>
                </a:r>
                <a:r>
                  <a:rPr lang="en-US" altLang="en-US" sz="2400" dirty="0">
                    <a:solidFill>
                      <a:schemeClr val="tx1"/>
                    </a:solidFill>
                  </a:rPr>
                  <a:t> T[i+1</a:t>
                </a:r>
                <a:r>
                  <a:rPr lang="en-US" altLang="en-US" sz="2400" dirty="0" smtClean="0">
                    <a:solidFill>
                      <a:schemeClr val="tx1"/>
                    </a:solidFill>
                  </a:rPr>
                  <a:t>], </a:t>
                </a:r>
                <a:r>
                  <a:rPr lang="en-US" altLang="en-US" sz="2400" dirty="0" err="1" smtClean="0">
                    <a:solidFill>
                      <a:schemeClr val="tx1"/>
                    </a:solidFill>
                  </a:rPr>
                  <a:t>sau</a:t>
                </a:r>
                <a:r>
                  <a:rPr lang="en-US" altLang="en-US" sz="2400" dirty="0" smtClean="0">
                    <a:solidFill>
                      <a:schemeClr val="tx1"/>
                    </a:solidFill>
                  </a:rPr>
                  <a:t> </a:t>
                </a:r>
                <a:r>
                  <a:rPr lang="en-US" altLang="en-US" sz="2400" dirty="0" err="1" smtClean="0">
                    <a:solidFill>
                      <a:schemeClr val="tx1"/>
                    </a:solidFill>
                  </a:rPr>
                  <a:t>đó</a:t>
                </a:r>
                <a:r>
                  <a:rPr lang="en-US" altLang="en-US" sz="2400" dirty="0" smtClean="0">
                    <a:solidFill>
                      <a:schemeClr val="tx1"/>
                    </a:solidFill>
                  </a:rPr>
                  <a:t> </a:t>
                </a:r>
                <a:r>
                  <a:rPr lang="en-US" altLang="en-US" sz="2400" dirty="0" err="1" smtClean="0">
                    <a:solidFill>
                      <a:schemeClr val="tx1"/>
                    </a:solidFill>
                  </a:rPr>
                  <a:t>i</a:t>
                </a:r>
                <a:r>
                  <a:rPr lang="en-US" altLang="en-US" sz="2400" dirty="0" smtClean="0">
                    <a:solidFill>
                      <a:schemeClr val="tx1"/>
                    </a:solidFill>
                  </a:rPr>
                  <a:t> </a:t>
                </a:r>
                <a:r>
                  <a:rPr lang="en-US" altLang="en-US" sz="2400" dirty="0" err="1" smtClean="0">
                    <a:solidFill>
                      <a:schemeClr val="tx1"/>
                    </a:solidFill>
                  </a:rPr>
                  <a:t>chuyển</a:t>
                </a:r>
                <a:r>
                  <a:rPr lang="en-US" altLang="en-US" sz="2400" dirty="0" smtClean="0">
                    <a:solidFill>
                      <a:schemeClr val="tx1"/>
                    </a:solidFill>
                  </a:rPr>
                  <a:t> sang </a:t>
                </a:r>
                <a:r>
                  <a:rPr lang="en-US" altLang="en-US" sz="2400" dirty="0" err="1" smtClean="0">
                    <a:solidFill>
                      <a:schemeClr val="tx1"/>
                    </a:solidFill>
                  </a:rPr>
                  <a:t>vị</a:t>
                </a:r>
                <a:r>
                  <a:rPr lang="en-US" altLang="en-US" sz="2400" dirty="0" smtClean="0">
                    <a:solidFill>
                      <a:schemeClr val="tx1"/>
                    </a:solidFill>
                  </a:rPr>
                  <a:t> </a:t>
                </a:r>
                <a:r>
                  <a:rPr lang="en-US" altLang="en-US" sz="2400" dirty="0" err="1" smtClean="0">
                    <a:solidFill>
                      <a:schemeClr val="tx1"/>
                    </a:solidFill>
                  </a:rPr>
                  <a:t>trí</a:t>
                </a:r>
                <a:r>
                  <a:rPr lang="en-US" altLang="en-US" sz="2400" dirty="0" smtClean="0">
                    <a:solidFill>
                      <a:schemeClr val="tx1"/>
                    </a:solidFill>
                  </a:rPr>
                  <a:t> </a:t>
                </a:r>
                <a:r>
                  <a:rPr lang="en-US" altLang="en-US" sz="2400" dirty="0" err="1" smtClean="0">
                    <a:solidFill>
                      <a:schemeClr val="tx1"/>
                    </a:solidFill>
                  </a:rPr>
                  <a:t>i</a:t>
                </a:r>
                <a:r>
                  <a:rPr lang="en-US" altLang="en-US" sz="2400" baseline="-25000" dirty="0" err="1" smtClean="0">
                    <a:solidFill>
                      <a:schemeClr val="tx1"/>
                    </a:solidFill>
                  </a:rPr>
                  <a:t>new</a:t>
                </a:r>
                <a:r>
                  <a:rPr lang="en-US" altLang="en-US" sz="2400" dirty="0" smtClean="0">
                    <a:solidFill>
                      <a:schemeClr val="tx1"/>
                    </a:solidFill>
                  </a:rPr>
                  <a:t> </a:t>
                </a:r>
                <a:r>
                  <a:rPr lang="en-US" altLang="en-US" sz="2400" dirty="0" err="1" smtClean="0">
                    <a:solidFill>
                      <a:schemeClr val="tx1"/>
                    </a:solidFill>
                  </a:rPr>
                  <a:t>và</a:t>
                </a:r>
                <a:r>
                  <a:rPr lang="en-US" altLang="en-US" sz="2400" dirty="0" smtClean="0">
                    <a:solidFill>
                      <a:schemeClr val="tx1"/>
                    </a:solidFill>
                  </a:rPr>
                  <a:t> j </a:t>
                </a:r>
                <a:r>
                  <a:rPr lang="en-US" altLang="en-US" sz="2400" dirty="0" err="1" smtClean="0">
                    <a:solidFill>
                      <a:schemeClr val="tx1"/>
                    </a:solidFill>
                  </a:rPr>
                  <a:t>chuyển</a:t>
                </a:r>
                <a:r>
                  <a:rPr lang="en-US" altLang="en-US" sz="2400" dirty="0" smtClean="0">
                    <a:solidFill>
                      <a:schemeClr val="tx1"/>
                    </a:solidFill>
                  </a:rPr>
                  <a:t> </a:t>
                </a:r>
                <a:r>
                  <a:rPr lang="en-US" altLang="en-US" sz="2400" dirty="0" err="1" smtClean="0">
                    <a:solidFill>
                      <a:schemeClr val="tx1"/>
                    </a:solidFill>
                  </a:rPr>
                  <a:t>về</a:t>
                </a:r>
                <a:r>
                  <a:rPr lang="en-US" altLang="en-US" sz="2400" dirty="0" smtClean="0">
                    <a:solidFill>
                      <a:schemeClr val="tx1"/>
                    </a:solidFill>
                  </a:rPr>
                  <a:t> </a:t>
                </a:r>
                <a:r>
                  <a:rPr lang="en-US" altLang="en-US" sz="2400" dirty="0" err="1" smtClean="0">
                    <a:solidFill>
                      <a:schemeClr val="tx1"/>
                    </a:solidFill>
                  </a:rPr>
                  <a:t>cuối</a:t>
                </a:r>
                <a:r>
                  <a:rPr lang="en-US" altLang="en-US" sz="2400" dirty="0" smtClean="0">
                    <a:solidFill>
                      <a:schemeClr val="tx1"/>
                    </a:solidFill>
                  </a:rPr>
                  <a:t> </a:t>
                </a:r>
                <a:r>
                  <a:rPr lang="en-US" altLang="en-US" sz="2400" dirty="0" err="1" smtClean="0">
                    <a:solidFill>
                      <a:schemeClr val="tx1"/>
                    </a:solidFill>
                  </a:rPr>
                  <a:t>của</a:t>
                </a:r>
                <a:r>
                  <a:rPr lang="en-US" altLang="en-US" sz="2400" dirty="0" smtClean="0">
                    <a:solidFill>
                      <a:schemeClr val="tx1"/>
                    </a:solidFill>
                  </a:rPr>
                  <a:t> P (</a:t>
                </a:r>
                <a:r>
                  <a:rPr lang="en-US" altLang="en-US" sz="2400" dirty="0" err="1" smtClean="0">
                    <a:solidFill>
                      <a:schemeClr val="tx1"/>
                    </a:solidFill>
                  </a:rPr>
                  <a:t>j</a:t>
                </a:r>
                <a:r>
                  <a:rPr lang="en-US" altLang="en-US" sz="2400" baseline="-25000" dirty="0" err="1" smtClean="0">
                    <a:solidFill>
                      <a:schemeClr val="tx1"/>
                    </a:solidFill>
                  </a:rPr>
                  <a:t>new</a:t>
                </a:r>
                <a:r>
                  <a:rPr lang="en-US" altLang="en-US" sz="2400" dirty="0" smtClean="0">
                    <a:solidFill>
                      <a:schemeClr val="tx1"/>
                    </a:solidFill>
                  </a:rPr>
                  <a:t>)</a:t>
                </a:r>
                <a:endParaRPr lang="th-TH" altLang="en-US" sz="2400"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403761" y="1086667"/>
                <a:ext cx="11631221" cy="5351078"/>
              </a:xfrm>
              <a:blipFill>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Boyer – Moore (</a:t>
            </a:r>
            <a:r>
              <a:rPr lang="en-US" dirty="0" err="1">
                <a:solidFill>
                  <a:schemeClr val="tx1"/>
                </a:solidFill>
              </a:rPr>
              <a:t>Nhảy</a:t>
            </a:r>
            <a:r>
              <a:rPr lang="en-US" dirty="0">
                <a:solidFill>
                  <a:schemeClr val="tx1"/>
                </a:solidFill>
              </a:rPr>
              <a:t> </a:t>
            </a:r>
            <a:r>
              <a:rPr lang="en-US" dirty="0" err="1">
                <a:solidFill>
                  <a:schemeClr val="tx1"/>
                </a:solidFill>
              </a:rPr>
              <a:t>cách</a:t>
            </a:r>
            <a:r>
              <a:rPr lang="en-US" dirty="0">
                <a:solidFill>
                  <a:schemeClr val="tx1"/>
                </a:solidFill>
              </a:rPr>
              <a:t>-Case 2)</a:t>
            </a:r>
            <a:endParaRPr lang="en-US" dirty="0"/>
          </a:p>
        </p:txBody>
      </p:sp>
      <p:pic>
        <p:nvPicPr>
          <p:cNvPr id="4" name="Picture 3"/>
          <p:cNvPicPr>
            <a:picLocks noChangeAspect="1"/>
          </p:cNvPicPr>
          <p:nvPr/>
        </p:nvPicPr>
        <p:blipFill>
          <a:blip r:embed="rId4"/>
          <a:stretch>
            <a:fillRect/>
          </a:stretch>
        </p:blipFill>
        <p:spPr>
          <a:xfrm>
            <a:off x="2424112" y="3185491"/>
            <a:ext cx="7343775" cy="3171825"/>
          </a:xfrm>
          <a:prstGeom prst="rect">
            <a:avLst/>
          </a:prstGeom>
        </p:spPr>
      </p:pic>
    </p:spTree>
    <p:extLst>
      <p:ext uri="{BB962C8B-B14F-4D97-AF65-F5344CB8AC3E}">
        <p14:creationId xmlns:p14="http://schemas.microsoft.com/office/powerpoint/2010/main" val="304887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877783407"/>
              </p:ext>
            </p:extLst>
          </p:nvPr>
        </p:nvGraphicFramePr>
        <p:xfrm>
          <a:off x="1687193" y="1839551"/>
          <a:ext cx="9209172" cy="351743"/>
        </p:xfrm>
        <a:graphic>
          <a:graphicData uri="http://schemas.openxmlformats.org/drawingml/2006/table">
            <a:tbl>
              <a:tblPr firstRow="1" bandRow="1">
                <a:tableStyleId>{5C22544A-7EE6-4342-B048-85BDC9FD1C3A}</a:tableStyleId>
              </a:tblPr>
              <a:tblGrid>
                <a:gridCol w="328899">
                  <a:extLst>
                    <a:ext uri="{9D8B030D-6E8A-4147-A177-3AD203B41FA5}">
                      <a16:colId xmlns:a16="http://schemas.microsoft.com/office/drawing/2014/main" xmlns="" val="2975324918"/>
                    </a:ext>
                  </a:extLst>
                </a:gridCol>
                <a:gridCol w="328899">
                  <a:extLst>
                    <a:ext uri="{9D8B030D-6E8A-4147-A177-3AD203B41FA5}">
                      <a16:colId xmlns:a16="http://schemas.microsoft.com/office/drawing/2014/main" xmlns="" val="736685148"/>
                    </a:ext>
                  </a:extLst>
                </a:gridCol>
                <a:gridCol w="328899">
                  <a:extLst>
                    <a:ext uri="{9D8B030D-6E8A-4147-A177-3AD203B41FA5}">
                      <a16:colId xmlns:a16="http://schemas.microsoft.com/office/drawing/2014/main" xmlns="" val="2336713108"/>
                    </a:ext>
                  </a:extLst>
                </a:gridCol>
                <a:gridCol w="328899">
                  <a:extLst>
                    <a:ext uri="{9D8B030D-6E8A-4147-A177-3AD203B41FA5}">
                      <a16:colId xmlns:a16="http://schemas.microsoft.com/office/drawing/2014/main" xmlns="" val="691525350"/>
                    </a:ext>
                  </a:extLst>
                </a:gridCol>
                <a:gridCol w="328899">
                  <a:extLst>
                    <a:ext uri="{9D8B030D-6E8A-4147-A177-3AD203B41FA5}">
                      <a16:colId xmlns:a16="http://schemas.microsoft.com/office/drawing/2014/main" xmlns="" val="1621772424"/>
                    </a:ext>
                  </a:extLst>
                </a:gridCol>
                <a:gridCol w="328899">
                  <a:extLst>
                    <a:ext uri="{9D8B030D-6E8A-4147-A177-3AD203B41FA5}">
                      <a16:colId xmlns:a16="http://schemas.microsoft.com/office/drawing/2014/main" xmlns="" val="3059818669"/>
                    </a:ext>
                  </a:extLst>
                </a:gridCol>
                <a:gridCol w="328899">
                  <a:extLst>
                    <a:ext uri="{9D8B030D-6E8A-4147-A177-3AD203B41FA5}">
                      <a16:colId xmlns:a16="http://schemas.microsoft.com/office/drawing/2014/main" xmlns="" val="3471761659"/>
                    </a:ext>
                  </a:extLst>
                </a:gridCol>
                <a:gridCol w="328899">
                  <a:extLst>
                    <a:ext uri="{9D8B030D-6E8A-4147-A177-3AD203B41FA5}">
                      <a16:colId xmlns:a16="http://schemas.microsoft.com/office/drawing/2014/main" xmlns="" val="3372858700"/>
                    </a:ext>
                  </a:extLst>
                </a:gridCol>
                <a:gridCol w="328899">
                  <a:extLst>
                    <a:ext uri="{9D8B030D-6E8A-4147-A177-3AD203B41FA5}">
                      <a16:colId xmlns:a16="http://schemas.microsoft.com/office/drawing/2014/main" xmlns="" val="2018288728"/>
                    </a:ext>
                  </a:extLst>
                </a:gridCol>
                <a:gridCol w="328899">
                  <a:extLst>
                    <a:ext uri="{9D8B030D-6E8A-4147-A177-3AD203B41FA5}">
                      <a16:colId xmlns:a16="http://schemas.microsoft.com/office/drawing/2014/main" xmlns="" val="1346960012"/>
                    </a:ext>
                  </a:extLst>
                </a:gridCol>
                <a:gridCol w="328899">
                  <a:extLst>
                    <a:ext uri="{9D8B030D-6E8A-4147-A177-3AD203B41FA5}">
                      <a16:colId xmlns:a16="http://schemas.microsoft.com/office/drawing/2014/main" xmlns="" val="124307550"/>
                    </a:ext>
                  </a:extLst>
                </a:gridCol>
                <a:gridCol w="328899">
                  <a:extLst>
                    <a:ext uri="{9D8B030D-6E8A-4147-A177-3AD203B41FA5}">
                      <a16:colId xmlns:a16="http://schemas.microsoft.com/office/drawing/2014/main" xmlns="" val="3769390347"/>
                    </a:ext>
                  </a:extLst>
                </a:gridCol>
                <a:gridCol w="328899">
                  <a:extLst>
                    <a:ext uri="{9D8B030D-6E8A-4147-A177-3AD203B41FA5}">
                      <a16:colId xmlns:a16="http://schemas.microsoft.com/office/drawing/2014/main" xmlns="" val="1538756568"/>
                    </a:ext>
                  </a:extLst>
                </a:gridCol>
                <a:gridCol w="328899">
                  <a:extLst>
                    <a:ext uri="{9D8B030D-6E8A-4147-A177-3AD203B41FA5}">
                      <a16:colId xmlns:a16="http://schemas.microsoft.com/office/drawing/2014/main" xmlns="" val="611390284"/>
                    </a:ext>
                  </a:extLst>
                </a:gridCol>
                <a:gridCol w="328899">
                  <a:extLst>
                    <a:ext uri="{9D8B030D-6E8A-4147-A177-3AD203B41FA5}">
                      <a16:colId xmlns:a16="http://schemas.microsoft.com/office/drawing/2014/main" xmlns="" val="3968272180"/>
                    </a:ext>
                  </a:extLst>
                </a:gridCol>
                <a:gridCol w="328899">
                  <a:extLst>
                    <a:ext uri="{9D8B030D-6E8A-4147-A177-3AD203B41FA5}">
                      <a16:colId xmlns:a16="http://schemas.microsoft.com/office/drawing/2014/main" xmlns="" val="2907031977"/>
                    </a:ext>
                  </a:extLst>
                </a:gridCol>
                <a:gridCol w="328899">
                  <a:extLst>
                    <a:ext uri="{9D8B030D-6E8A-4147-A177-3AD203B41FA5}">
                      <a16:colId xmlns:a16="http://schemas.microsoft.com/office/drawing/2014/main" xmlns="" val="1093735835"/>
                    </a:ext>
                  </a:extLst>
                </a:gridCol>
                <a:gridCol w="328899">
                  <a:extLst>
                    <a:ext uri="{9D8B030D-6E8A-4147-A177-3AD203B41FA5}">
                      <a16:colId xmlns:a16="http://schemas.microsoft.com/office/drawing/2014/main" xmlns="" val="929539877"/>
                    </a:ext>
                  </a:extLst>
                </a:gridCol>
                <a:gridCol w="328899">
                  <a:extLst>
                    <a:ext uri="{9D8B030D-6E8A-4147-A177-3AD203B41FA5}">
                      <a16:colId xmlns:a16="http://schemas.microsoft.com/office/drawing/2014/main" xmlns="" val="3527954004"/>
                    </a:ext>
                  </a:extLst>
                </a:gridCol>
                <a:gridCol w="328899">
                  <a:extLst>
                    <a:ext uri="{9D8B030D-6E8A-4147-A177-3AD203B41FA5}">
                      <a16:colId xmlns:a16="http://schemas.microsoft.com/office/drawing/2014/main" xmlns="" val="3343017932"/>
                    </a:ext>
                  </a:extLst>
                </a:gridCol>
                <a:gridCol w="328899">
                  <a:extLst>
                    <a:ext uri="{9D8B030D-6E8A-4147-A177-3AD203B41FA5}">
                      <a16:colId xmlns:a16="http://schemas.microsoft.com/office/drawing/2014/main" xmlns="" val="1976200409"/>
                    </a:ext>
                  </a:extLst>
                </a:gridCol>
                <a:gridCol w="328899">
                  <a:extLst>
                    <a:ext uri="{9D8B030D-6E8A-4147-A177-3AD203B41FA5}">
                      <a16:colId xmlns:a16="http://schemas.microsoft.com/office/drawing/2014/main" xmlns="" val="1510303375"/>
                    </a:ext>
                  </a:extLst>
                </a:gridCol>
                <a:gridCol w="328899">
                  <a:extLst>
                    <a:ext uri="{9D8B030D-6E8A-4147-A177-3AD203B41FA5}">
                      <a16:colId xmlns:a16="http://schemas.microsoft.com/office/drawing/2014/main" xmlns="" val="602748671"/>
                    </a:ext>
                  </a:extLst>
                </a:gridCol>
                <a:gridCol w="328899">
                  <a:extLst>
                    <a:ext uri="{9D8B030D-6E8A-4147-A177-3AD203B41FA5}">
                      <a16:colId xmlns:a16="http://schemas.microsoft.com/office/drawing/2014/main" xmlns="" val="2640278165"/>
                    </a:ext>
                  </a:extLst>
                </a:gridCol>
                <a:gridCol w="328899">
                  <a:extLst>
                    <a:ext uri="{9D8B030D-6E8A-4147-A177-3AD203B41FA5}">
                      <a16:colId xmlns:a16="http://schemas.microsoft.com/office/drawing/2014/main" xmlns="" val="1796732709"/>
                    </a:ext>
                  </a:extLst>
                </a:gridCol>
                <a:gridCol w="328899">
                  <a:extLst>
                    <a:ext uri="{9D8B030D-6E8A-4147-A177-3AD203B41FA5}">
                      <a16:colId xmlns:a16="http://schemas.microsoft.com/office/drawing/2014/main" xmlns="" val="277846604"/>
                    </a:ext>
                  </a:extLst>
                </a:gridCol>
                <a:gridCol w="328899">
                  <a:extLst>
                    <a:ext uri="{9D8B030D-6E8A-4147-A177-3AD203B41FA5}">
                      <a16:colId xmlns:a16="http://schemas.microsoft.com/office/drawing/2014/main" xmlns="" val="1997545045"/>
                    </a:ext>
                  </a:extLst>
                </a:gridCol>
                <a:gridCol w="328899">
                  <a:extLst>
                    <a:ext uri="{9D8B030D-6E8A-4147-A177-3AD203B41FA5}">
                      <a16:colId xmlns:a16="http://schemas.microsoft.com/office/drawing/2014/main" xmlns="" val="1100495345"/>
                    </a:ext>
                  </a:extLst>
                </a:gridCol>
              </a:tblGrid>
              <a:tr h="351743">
                <a:tc>
                  <a:txBody>
                    <a:bodyPr/>
                    <a:lstStyle/>
                    <a:p>
                      <a:pPr algn="ctr"/>
                      <a:r>
                        <a:rPr lang="en-US" sz="800" smtClean="0">
                          <a:solidFill>
                            <a:schemeClr val="tx1"/>
                          </a:solidFill>
                        </a:rPr>
                        <a:t>0</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3</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4</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5</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6</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7</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8</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9</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10</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11</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12</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13</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14</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15</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16</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17</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18</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19</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20</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21</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22</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23</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24</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25</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26</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800" smtClean="0">
                          <a:solidFill>
                            <a:schemeClr val="tx1"/>
                          </a:solidFill>
                        </a:rPr>
                        <a:t>27</a:t>
                      </a:r>
                      <a:endParaRPr lang="en-US" sz="80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40557583"/>
                  </a:ext>
                </a:extLst>
              </a:tr>
            </a:tbl>
          </a:graphicData>
        </a:graphic>
      </p:graphicFrame>
      <p:sp>
        <p:nvSpPr>
          <p:cNvPr id="3" name="Title 2"/>
          <p:cNvSpPr>
            <a:spLocks noGrp="1"/>
          </p:cNvSpPr>
          <p:nvPr>
            <p:ph type="title"/>
          </p:nvPr>
        </p:nvSpPr>
        <p:spPr/>
        <p:txBody>
          <a:bodyPr/>
          <a:lstStyle/>
          <a:p>
            <a:r>
              <a:rPr lang="en-US">
                <a:solidFill>
                  <a:schemeClr val="tx1"/>
                </a:solidFill>
              </a:rPr>
              <a:t>Thuật toán Boyer – Moore (Ví dụ 1)</a:t>
            </a:r>
            <a:endParaRPr lang="en-US"/>
          </a:p>
        </p:txBody>
      </p:sp>
      <p:graphicFrame>
        <p:nvGraphicFramePr>
          <p:cNvPr id="5" name="Table 4"/>
          <p:cNvGraphicFramePr>
            <a:graphicFrameLocks noGrp="1"/>
          </p:cNvGraphicFramePr>
          <p:nvPr>
            <p:extLst/>
          </p:nvPr>
        </p:nvGraphicFramePr>
        <p:xfrm>
          <a:off x="1698624" y="2150900"/>
          <a:ext cx="9204608"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gridCol w="328736">
                  <a:extLst>
                    <a:ext uri="{9D8B030D-6E8A-4147-A177-3AD203B41FA5}">
                      <a16:colId xmlns:a16="http://schemas.microsoft.com/office/drawing/2014/main" xmlns="" val="3326299666"/>
                    </a:ext>
                  </a:extLst>
                </a:gridCol>
                <a:gridCol w="328736">
                  <a:extLst>
                    <a:ext uri="{9D8B030D-6E8A-4147-A177-3AD203B41FA5}">
                      <a16:colId xmlns:a16="http://schemas.microsoft.com/office/drawing/2014/main" xmlns="" val="4202525490"/>
                    </a:ext>
                  </a:extLst>
                </a:gridCol>
                <a:gridCol w="328736">
                  <a:extLst>
                    <a:ext uri="{9D8B030D-6E8A-4147-A177-3AD203B41FA5}">
                      <a16:colId xmlns:a16="http://schemas.microsoft.com/office/drawing/2014/main" xmlns="" val="710998632"/>
                    </a:ext>
                  </a:extLst>
                </a:gridCol>
                <a:gridCol w="328736">
                  <a:extLst>
                    <a:ext uri="{9D8B030D-6E8A-4147-A177-3AD203B41FA5}">
                      <a16:colId xmlns:a16="http://schemas.microsoft.com/office/drawing/2014/main" xmlns="" val="3130427498"/>
                    </a:ext>
                  </a:extLst>
                </a:gridCol>
                <a:gridCol w="328736">
                  <a:extLst>
                    <a:ext uri="{9D8B030D-6E8A-4147-A177-3AD203B41FA5}">
                      <a16:colId xmlns:a16="http://schemas.microsoft.com/office/drawing/2014/main" xmlns="" val="2454396684"/>
                    </a:ext>
                  </a:extLst>
                </a:gridCol>
                <a:gridCol w="328736">
                  <a:extLst>
                    <a:ext uri="{9D8B030D-6E8A-4147-A177-3AD203B41FA5}">
                      <a16:colId xmlns:a16="http://schemas.microsoft.com/office/drawing/2014/main" xmlns="" val="2347739707"/>
                    </a:ext>
                  </a:extLst>
                </a:gridCol>
                <a:gridCol w="328736">
                  <a:extLst>
                    <a:ext uri="{9D8B030D-6E8A-4147-A177-3AD203B41FA5}">
                      <a16:colId xmlns:a16="http://schemas.microsoft.com/office/drawing/2014/main" xmlns="" val="1135203734"/>
                    </a:ext>
                  </a:extLst>
                </a:gridCol>
                <a:gridCol w="328736">
                  <a:extLst>
                    <a:ext uri="{9D8B030D-6E8A-4147-A177-3AD203B41FA5}">
                      <a16:colId xmlns:a16="http://schemas.microsoft.com/office/drawing/2014/main" xmlns="" val="8047359"/>
                    </a:ext>
                  </a:extLst>
                </a:gridCol>
                <a:gridCol w="328736">
                  <a:extLst>
                    <a:ext uri="{9D8B030D-6E8A-4147-A177-3AD203B41FA5}">
                      <a16:colId xmlns:a16="http://schemas.microsoft.com/office/drawing/2014/main" xmlns="" val="890402087"/>
                    </a:ext>
                  </a:extLst>
                </a:gridCol>
                <a:gridCol w="328736">
                  <a:extLst>
                    <a:ext uri="{9D8B030D-6E8A-4147-A177-3AD203B41FA5}">
                      <a16:colId xmlns:a16="http://schemas.microsoft.com/office/drawing/2014/main" xmlns="" val="3570833777"/>
                    </a:ext>
                  </a:extLst>
                </a:gridCol>
                <a:gridCol w="328736">
                  <a:extLst>
                    <a:ext uri="{9D8B030D-6E8A-4147-A177-3AD203B41FA5}">
                      <a16:colId xmlns:a16="http://schemas.microsoft.com/office/drawing/2014/main" xmlns="" val="845285219"/>
                    </a:ext>
                  </a:extLst>
                </a:gridCol>
                <a:gridCol w="328736">
                  <a:extLst>
                    <a:ext uri="{9D8B030D-6E8A-4147-A177-3AD203B41FA5}">
                      <a16:colId xmlns:a16="http://schemas.microsoft.com/office/drawing/2014/main" xmlns="" val="2812869934"/>
                    </a:ext>
                  </a:extLst>
                </a:gridCol>
                <a:gridCol w="328736">
                  <a:extLst>
                    <a:ext uri="{9D8B030D-6E8A-4147-A177-3AD203B41FA5}">
                      <a16:colId xmlns:a16="http://schemas.microsoft.com/office/drawing/2014/main" xmlns="" val="585514317"/>
                    </a:ext>
                  </a:extLst>
                </a:gridCol>
                <a:gridCol w="328736">
                  <a:extLst>
                    <a:ext uri="{9D8B030D-6E8A-4147-A177-3AD203B41FA5}">
                      <a16:colId xmlns:a16="http://schemas.microsoft.com/office/drawing/2014/main" xmlns="" val="970543133"/>
                    </a:ext>
                  </a:extLst>
                </a:gridCol>
                <a:gridCol w="328736">
                  <a:extLst>
                    <a:ext uri="{9D8B030D-6E8A-4147-A177-3AD203B41FA5}">
                      <a16:colId xmlns:a16="http://schemas.microsoft.com/office/drawing/2014/main" xmlns="" val="4150425730"/>
                    </a:ext>
                  </a:extLst>
                </a:gridCol>
                <a:gridCol w="328736">
                  <a:extLst>
                    <a:ext uri="{9D8B030D-6E8A-4147-A177-3AD203B41FA5}">
                      <a16:colId xmlns:a16="http://schemas.microsoft.com/office/drawing/2014/main" xmlns="" val="3872052865"/>
                    </a:ext>
                  </a:extLst>
                </a:gridCol>
                <a:gridCol w="328736">
                  <a:extLst>
                    <a:ext uri="{9D8B030D-6E8A-4147-A177-3AD203B41FA5}">
                      <a16:colId xmlns:a16="http://schemas.microsoft.com/office/drawing/2014/main" xmlns="" val="3238064910"/>
                    </a:ext>
                  </a:extLst>
                </a:gridCol>
                <a:gridCol w="328736">
                  <a:extLst>
                    <a:ext uri="{9D8B030D-6E8A-4147-A177-3AD203B41FA5}">
                      <a16:colId xmlns:a16="http://schemas.microsoft.com/office/drawing/2014/main" xmlns="" val="37918139"/>
                    </a:ext>
                  </a:extLst>
                </a:gridCol>
                <a:gridCol w="328736">
                  <a:extLst>
                    <a:ext uri="{9D8B030D-6E8A-4147-A177-3AD203B41FA5}">
                      <a16:colId xmlns:a16="http://schemas.microsoft.com/office/drawing/2014/main" xmlns="" val="3461678627"/>
                    </a:ext>
                  </a:extLst>
                </a:gridCol>
                <a:gridCol w="328736">
                  <a:extLst>
                    <a:ext uri="{9D8B030D-6E8A-4147-A177-3AD203B41FA5}">
                      <a16:colId xmlns:a16="http://schemas.microsoft.com/office/drawing/2014/main" xmlns="" val="272287899"/>
                    </a:ext>
                  </a:extLst>
                </a:gridCol>
                <a:gridCol w="328736">
                  <a:extLst>
                    <a:ext uri="{9D8B030D-6E8A-4147-A177-3AD203B41FA5}">
                      <a16:colId xmlns:a16="http://schemas.microsoft.com/office/drawing/2014/main" xmlns="" val="970378539"/>
                    </a:ext>
                  </a:extLst>
                </a:gridCol>
                <a:gridCol w="328736">
                  <a:extLst>
                    <a:ext uri="{9D8B030D-6E8A-4147-A177-3AD203B41FA5}">
                      <a16:colId xmlns:a16="http://schemas.microsoft.com/office/drawing/2014/main" xmlns="" val="468843930"/>
                    </a:ext>
                  </a:extLst>
                </a:gridCol>
                <a:gridCol w="328736">
                  <a:extLst>
                    <a:ext uri="{9D8B030D-6E8A-4147-A177-3AD203B41FA5}">
                      <a16:colId xmlns:a16="http://schemas.microsoft.com/office/drawing/2014/main" xmlns="" val="1945816603"/>
                    </a:ext>
                  </a:extLst>
                </a:gridCol>
              </a:tblGrid>
              <a:tr h="353760">
                <a:tc>
                  <a:txBody>
                    <a:bodyPr/>
                    <a:lstStyle/>
                    <a:p>
                      <a:r>
                        <a:rPr lang="en-US" i="1" smtClean="0"/>
                        <a:t>a</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a</a:t>
                      </a:r>
                      <a:endParaRPr lang="en-US" i="1"/>
                    </a:p>
                  </a:txBody>
                  <a:tcPr/>
                </a:tc>
                <a:tc>
                  <a:txBody>
                    <a:bodyPr/>
                    <a:lstStyle/>
                    <a:p>
                      <a:r>
                        <a:rPr lang="en-US" i="1" smtClean="0"/>
                        <a:t>t</a:t>
                      </a:r>
                      <a:endParaRPr lang="en-US" i="1"/>
                    </a:p>
                  </a:txBody>
                  <a:tcPr/>
                </a:tc>
                <a:tc>
                  <a:txBody>
                    <a:bodyPr/>
                    <a:lstStyle/>
                    <a:p>
                      <a:r>
                        <a:rPr lang="en-US" i="1" smtClean="0"/>
                        <a:t>t</a:t>
                      </a:r>
                      <a:endParaRPr lang="en-US" i="1"/>
                    </a:p>
                  </a:txBody>
                  <a:tcPr/>
                </a:tc>
                <a:tc>
                  <a:txBody>
                    <a:bodyPr/>
                    <a:lstStyle/>
                    <a:p>
                      <a:r>
                        <a:rPr lang="en-US" i="1" smtClean="0"/>
                        <a:t>e</a:t>
                      </a:r>
                      <a:endParaRPr lang="en-US" i="1"/>
                    </a:p>
                  </a:txBody>
                  <a:tcPr/>
                </a:tc>
                <a:tc>
                  <a:txBody>
                    <a:bodyPr/>
                    <a:lstStyle/>
                    <a:p>
                      <a:r>
                        <a:rPr lang="en-US" i="1" smtClean="0"/>
                        <a:t>r</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m</a:t>
                      </a:r>
                      <a:endParaRPr lang="en-US" i="1"/>
                    </a:p>
                  </a:txBody>
                  <a:tcPr/>
                </a:tc>
                <a:tc>
                  <a:txBody>
                    <a:bodyPr/>
                    <a:lstStyle/>
                    <a:p>
                      <a:r>
                        <a:rPr lang="en-US" i="1" smtClean="0"/>
                        <a:t>a</a:t>
                      </a:r>
                      <a:endParaRPr lang="en-US" i="1"/>
                    </a:p>
                  </a:txBody>
                  <a:tcPr/>
                </a:tc>
                <a:tc>
                  <a:txBody>
                    <a:bodyPr/>
                    <a:lstStyle/>
                    <a:p>
                      <a:r>
                        <a:rPr lang="en-US" i="1" smtClean="0"/>
                        <a:t>t</a:t>
                      </a:r>
                      <a:endParaRPr lang="en-US" i="1"/>
                    </a:p>
                  </a:txBody>
                  <a:tcPr/>
                </a:tc>
                <a:tc>
                  <a:txBody>
                    <a:bodyPr/>
                    <a:lstStyle/>
                    <a:p>
                      <a:r>
                        <a:rPr lang="en-US" i="1" smtClean="0"/>
                        <a:t>c</a:t>
                      </a:r>
                      <a:endParaRPr lang="en-US" i="1"/>
                    </a:p>
                  </a:txBody>
                  <a:tcPr/>
                </a:tc>
                <a:tc>
                  <a:txBody>
                    <a:bodyPr/>
                    <a:lstStyle/>
                    <a:p>
                      <a:r>
                        <a:rPr lang="en-US" i="1" smtClean="0"/>
                        <a:t>h</a:t>
                      </a:r>
                      <a:endParaRPr lang="en-US" i="1"/>
                    </a:p>
                  </a:txBody>
                  <a:tcPr/>
                </a:tc>
                <a:tc>
                  <a:txBody>
                    <a:bodyPr/>
                    <a:lstStyle/>
                    <a:p>
                      <a:r>
                        <a:rPr lang="en-US" i="1" smtClean="0"/>
                        <a:t>i</a:t>
                      </a:r>
                      <a:endParaRPr lang="en-US" i="1"/>
                    </a:p>
                  </a:txBody>
                  <a:tcPr/>
                </a:tc>
                <a:tc>
                  <a:txBody>
                    <a:bodyPr/>
                    <a:lstStyle/>
                    <a:p>
                      <a:r>
                        <a:rPr lang="en-US" i="1" smtClean="0"/>
                        <a:t>n</a:t>
                      </a:r>
                      <a:endParaRPr lang="en-US" i="1"/>
                    </a:p>
                  </a:txBody>
                  <a:tcPr/>
                </a:tc>
                <a:tc>
                  <a:txBody>
                    <a:bodyPr/>
                    <a:lstStyle/>
                    <a:p>
                      <a:r>
                        <a:rPr lang="en-US" i="1" smtClean="0"/>
                        <a:t>g</a:t>
                      </a:r>
                      <a:endParaRPr lang="en-US" i="1"/>
                    </a:p>
                  </a:txBody>
                  <a:tcPr/>
                </a:tc>
                <a:tc>
                  <a:txBody>
                    <a:bodyPr/>
                    <a:lstStyle/>
                    <a:p>
                      <a:endParaRPr lang="en-US" i="1"/>
                    </a:p>
                  </a:txBody>
                  <a:tcPr/>
                </a:tc>
                <a:tc>
                  <a:txBody>
                    <a:bodyPr/>
                    <a:lstStyle/>
                    <a:p>
                      <a:r>
                        <a:rPr lang="en-US" i="1" smtClean="0"/>
                        <a:t>a</a:t>
                      </a:r>
                      <a:endParaRPr lang="en-US" i="1"/>
                    </a:p>
                  </a:txBody>
                  <a:tcPr/>
                </a:tc>
                <a:tc>
                  <a:txBody>
                    <a:bodyPr/>
                    <a:lstStyle/>
                    <a:p>
                      <a:r>
                        <a:rPr lang="en-US" i="1" smtClean="0"/>
                        <a:t>l</a:t>
                      </a:r>
                      <a:endParaRPr lang="en-US" i="1"/>
                    </a:p>
                  </a:txBody>
                  <a:tcPr/>
                </a:tc>
                <a:tc>
                  <a:txBody>
                    <a:bodyPr/>
                    <a:lstStyle/>
                    <a:p>
                      <a:r>
                        <a:rPr lang="en-US" i="1" smtClean="0"/>
                        <a:t>g</a:t>
                      </a:r>
                      <a:endParaRPr lang="en-US" i="1"/>
                    </a:p>
                  </a:txBody>
                  <a:tcPr/>
                </a:tc>
                <a:tc>
                  <a:txBody>
                    <a:bodyPr/>
                    <a:lstStyle/>
                    <a:p>
                      <a:r>
                        <a:rPr lang="en-US" i="1" smtClean="0"/>
                        <a:t>o</a:t>
                      </a:r>
                      <a:endParaRPr lang="en-US" i="1"/>
                    </a:p>
                  </a:txBody>
                  <a:tcPr/>
                </a:tc>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sp>
        <p:nvSpPr>
          <p:cNvPr id="6" name="TextBox 5"/>
          <p:cNvSpPr txBox="1"/>
          <p:nvPr/>
        </p:nvSpPr>
        <p:spPr>
          <a:xfrm>
            <a:off x="1122154" y="2133725"/>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T:</a:t>
            </a:r>
            <a:endParaRPr lang="en-US" sz="2000" b="1">
              <a:effectLst>
                <a:outerShdw blurRad="38100" dist="38100" dir="2700000" algn="tl">
                  <a:srgbClr val="000000">
                    <a:alpha val="43137"/>
                  </a:srgbClr>
                </a:outerShdw>
              </a:effectLst>
            </a:endParaRPr>
          </a:p>
        </p:txBody>
      </p:sp>
      <p:graphicFrame>
        <p:nvGraphicFramePr>
          <p:cNvPr id="7" name="Table 6"/>
          <p:cNvGraphicFramePr>
            <a:graphicFrameLocks noGrp="1"/>
          </p:cNvGraphicFramePr>
          <p:nvPr>
            <p:extLst/>
          </p:nvPr>
        </p:nvGraphicFramePr>
        <p:xfrm>
          <a:off x="1701939" y="3148127"/>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sp>
        <p:nvSpPr>
          <p:cNvPr id="8" name="TextBox 7"/>
          <p:cNvSpPr txBox="1"/>
          <p:nvPr/>
        </p:nvSpPr>
        <p:spPr>
          <a:xfrm>
            <a:off x="1122154" y="3148127"/>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P:</a:t>
            </a:r>
            <a:endParaRPr lang="en-US" sz="2000" b="1">
              <a:effectLst>
                <a:outerShdw blurRad="38100" dist="38100" dir="2700000" algn="tl">
                  <a:srgbClr val="000000">
                    <a:alpha val="43137"/>
                  </a:srgbClr>
                </a:outerShdw>
              </a:effectLst>
            </a:endParaRPr>
          </a:p>
        </p:txBody>
      </p:sp>
      <p:sp>
        <p:nvSpPr>
          <p:cNvPr id="9" name="TextBox 8"/>
          <p:cNvSpPr txBox="1"/>
          <p:nvPr/>
        </p:nvSpPr>
        <p:spPr>
          <a:xfrm>
            <a:off x="3017629" y="2155916"/>
            <a:ext cx="311981" cy="369332"/>
          </a:xfrm>
          <a:prstGeom prst="rect">
            <a:avLst/>
          </a:prstGeom>
          <a:solidFill>
            <a:schemeClr val="tx2">
              <a:lumMod val="40000"/>
              <a:lumOff val="60000"/>
            </a:schemeClr>
          </a:solidFill>
        </p:spPr>
        <p:txBody>
          <a:bodyPr wrap="square" rtlCol="0">
            <a:spAutoFit/>
          </a:bodyPr>
          <a:lstStyle/>
          <a:p>
            <a:r>
              <a:rPr lang="en-US" b="1" i="1" smtClean="0"/>
              <a:t>t</a:t>
            </a:r>
            <a:endParaRPr lang="en-US" b="1" i="1"/>
          </a:p>
        </p:txBody>
      </p:sp>
      <p:sp>
        <p:nvSpPr>
          <p:cNvPr id="10" name="TextBox 9"/>
          <p:cNvSpPr txBox="1"/>
          <p:nvPr/>
        </p:nvSpPr>
        <p:spPr>
          <a:xfrm>
            <a:off x="3030884" y="3153140"/>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cxnSp>
        <p:nvCxnSpPr>
          <p:cNvPr id="12" name="Straight Connector 11"/>
          <p:cNvCxnSpPr/>
          <p:nvPr/>
        </p:nvCxnSpPr>
        <p:spPr>
          <a:xfrm>
            <a:off x="3185217" y="2547816"/>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73619" y="2761456"/>
            <a:ext cx="457200" cy="369332"/>
          </a:xfrm>
          <a:prstGeom prst="rect">
            <a:avLst/>
          </a:prstGeom>
          <a:noFill/>
        </p:spPr>
        <p:txBody>
          <a:bodyPr wrap="square" rtlCol="0">
            <a:spAutoFit/>
          </a:bodyPr>
          <a:lstStyle/>
          <a:p>
            <a:r>
              <a:rPr lang="en-US" smtClean="0">
                <a:solidFill>
                  <a:srgbClr val="FF0000"/>
                </a:solidFill>
              </a:rPr>
              <a:t>1</a:t>
            </a:r>
            <a:endParaRPr lang="en-US">
              <a:solidFill>
                <a:srgbClr val="FF0000"/>
              </a:solidFill>
            </a:endParaRPr>
          </a:p>
        </p:txBody>
      </p:sp>
      <p:graphicFrame>
        <p:nvGraphicFramePr>
          <p:cNvPr id="21" name="Table 20"/>
          <p:cNvGraphicFramePr>
            <a:graphicFrameLocks noGrp="1"/>
          </p:cNvGraphicFramePr>
          <p:nvPr>
            <p:extLst/>
          </p:nvPr>
        </p:nvGraphicFramePr>
        <p:xfrm>
          <a:off x="2351779" y="4140911"/>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cxnSp>
        <p:nvCxnSpPr>
          <p:cNvPr id="23" name="Straight Arrow Connector 22"/>
          <p:cNvCxnSpPr/>
          <p:nvPr/>
        </p:nvCxnSpPr>
        <p:spPr>
          <a:xfrm>
            <a:off x="2613990" y="3667538"/>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72556" y="3766480"/>
            <a:ext cx="457200" cy="369332"/>
          </a:xfrm>
          <a:prstGeom prst="rect">
            <a:avLst/>
          </a:prstGeom>
          <a:noFill/>
        </p:spPr>
        <p:txBody>
          <a:bodyPr wrap="square" rtlCol="0">
            <a:spAutoFit/>
          </a:bodyPr>
          <a:lstStyle/>
          <a:p>
            <a:r>
              <a:rPr lang="en-US" smtClean="0">
                <a:solidFill>
                  <a:srgbClr val="FF0000"/>
                </a:solidFill>
              </a:rPr>
              <a:t>2</a:t>
            </a:r>
            <a:endParaRPr lang="en-US">
              <a:solidFill>
                <a:srgbClr val="FF0000"/>
              </a:solidFill>
            </a:endParaRPr>
          </a:p>
        </p:txBody>
      </p:sp>
      <p:sp>
        <p:nvSpPr>
          <p:cNvPr id="30" name="TextBox 29"/>
          <p:cNvSpPr txBox="1"/>
          <p:nvPr/>
        </p:nvSpPr>
        <p:spPr>
          <a:xfrm>
            <a:off x="3676854" y="4130713"/>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sp>
        <p:nvSpPr>
          <p:cNvPr id="31" name="TextBox 30"/>
          <p:cNvSpPr txBox="1"/>
          <p:nvPr/>
        </p:nvSpPr>
        <p:spPr>
          <a:xfrm>
            <a:off x="3686793" y="2142055"/>
            <a:ext cx="308666" cy="369332"/>
          </a:xfrm>
          <a:prstGeom prst="rect">
            <a:avLst/>
          </a:prstGeom>
          <a:solidFill>
            <a:schemeClr val="tx2">
              <a:lumMod val="40000"/>
              <a:lumOff val="60000"/>
            </a:schemeClr>
          </a:solidFill>
        </p:spPr>
        <p:txBody>
          <a:bodyPr wrap="square" rtlCol="0">
            <a:spAutoFit/>
          </a:bodyPr>
          <a:lstStyle/>
          <a:p>
            <a:r>
              <a:rPr lang="en-US" b="1" i="1" smtClean="0"/>
              <a:t>e</a:t>
            </a:r>
            <a:endParaRPr lang="en-US" b="1" i="1"/>
          </a:p>
        </p:txBody>
      </p:sp>
      <p:cxnSp>
        <p:nvCxnSpPr>
          <p:cNvPr id="32" name="Straight Connector 31"/>
          <p:cNvCxnSpPr/>
          <p:nvPr/>
        </p:nvCxnSpPr>
        <p:spPr>
          <a:xfrm>
            <a:off x="3828363" y="2563456"/>
            <a:ext cx="12763" cy="156063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nvPr>
        </p:nvGraphicFramePr>
        <p:xfrm>
          <a:off x="4027072" y="3182477"/>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sp>
        <p:nvSpPr>
          <p:cNvPr id="36" name="TextBox 35"/>
          <p:cNvSpPr txBox="1"/>
          <p:nvPr/>
        </p:nvSpPr>
        <p:spPr>
          <a:xfrm>
            <a:off x="5483831" y="2763316"/>
            <a:ext cx="457200" cy="369332"/>
          </a:xfrm>
          <a:prstGeom prst="rect">
            <a:avLst/>
          </a:prstGeom>
          <a:noFill/>
        </p:spPr>
        <p:txBody>
          <a:bodyPr wrap="square" rtlCol="0">
            <a:spAutoFit/>
          </a:bodyPr>
          <a:lstStyle/>
          <a:p>
            <a:r>
              <a:rPr lang="en-US" smtClean="0">
                <a:solidFill>
                  <a:srgbClr val="FF0000"/>
                </a:solidFill>
              </a:rPr>
              <a:t>3</a:t>
            </a:r>
            <a:endParaRPr lang="en-US">
              <a:solidFill>
                <a:srgbClr val="FF0000"/>
              </a:solidFill>
            </a:endParaRPr>
          </a:p>
        </p:txBody>
      </p:sp>
      <p:cxnSp>
        <p:nvCxnSpPr>
          <p:cNvPr id="37" name="Straight Arrow Connector 36"/>
          <p:cNvCxnSpPr/>
          <p:nvPr/>
        </p:nvCxnSpPr>
        <p:spPr>
          <a:xfrm flipV="1">
            <a:off x="4040877" y="3708868"/>
            <a:ext cx="294369" cy="328002"/>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52147" y="3183178"/>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sp>
        <p:nvSpPr>
          <p:cNvPr id="41" name="TextBox 40"/>
          <p:cNvSpPr txBox="1"/>
          <p:nvPr/>
        </p:nvSpPr>
        <p:spPr>
          <a:xfrm>
            <a:off x="5327718" y="2159053"/>
            <a:ext cx="308666" cy="369332"/>
          </a:xfrm>
          <a:prstGeom prst="rect">
            <a:avLst/>
          </a:prstGeom>
          <a:solidFill>
            <a:schemeClr val="tx2">
              <a:lumMod val="40000"/>
              <a:lumOff val="60000"/>
            </a:schemeClr>
          </a:solidFill>
        </p:spPr>
        <p:txBody>
          <a:bodyPr wrap="square" rtlCol="0">
            <a:spAutoFit/>
          </a:bodyPr>
          <a:lstStyle/>
          <a:p>
            <a:r>
              <a:rPr lang="en-US" b="1" i="1" smtClean="0"/>
              <a:t>a</a:t>
            </a:r>
            <a:endParaRPr lang="en-US" b="1" i="1"/>
          </a:p>
        </p:txBody>
      </p:sp>
      <p:cxnSp>
        <p:nvCxnSpPr>
          <p:cNvPr id="42" name="Straight Connector 41"/>
          <p:cNvCxnSpPr/>
          <p:nvPr/>
        </p:nvCxnSpPr>
        <p:spPr>
          <a:xfrm>
            <a:off x="5504348" y="2571008"/>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465824" y="3667538"/>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861600" y="3755313"/>
            <a:ext cx="457200" cy="369332"/>
          </a:xfrm>
          <a:prstGeom prst="rect">
            <a:avLst/>
          </a:prstGeom>
          <a:noFill/>
        </p:spPr>
        <p:txBody>
          <a:bodyPr wrap="square" rtlCol="0">
            <a:spAutoFit/>
          </a:bodyPr>
          <a:lstStyle/>
          <a:p>
            <a:r>
              <a:rPr lang="en-US" smtClean="0">
                <a:solidFill>
                  <a:srgbClr val="FF0000"/>
                </a:solidFill>
              </a:rPr>
              <a:t>4</a:t>
            </a:r>
            <a:endParaRPr lang="en-US">
              <a:solidFill>
                <a:srgbClr val="FF0000"/>
              </a:solidFill>
            </a:endParaRPr>
          </a:p>
        </p:txBody>
      </p:sp>
      <p:graphicFrame>
        <p:nvGraphicFramePr>
          <p:cNvPr id="45" name="Table 44"/>
          <p:cNvGraphicFramePr>
            <a:graphicFrameLocks noGrp="1"/>
          </p:cNvGraphicFramePr>
          <p:nvPr>
            <p:extLst/>
          </p:nvPr>
        </p:nvGraphicFramePr>
        <p:xfrm>
          <a:off x="5675120" y="4133022"/>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sp>
        <p:nvSpPr>
          <p:cNvPr id="46" name="TextBox 45"/>
          <p:cNvSpPr txBox="1"/>
          <p:nvPr/>
        </p:nvSpPr>
        <p:spPr>
          <a:xfrm>
            <a:off x="6997928" y="4127437"/>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sp>
        <p:nvSpPr>
          <p:cNvPr id="47" name="TextBox 46"/>
          <p:cNvSpPr txBox="1"/>
          <p:nvPr/>
        </p:nvSpPr>
        <p:spPr>
          <a:xfrm>
            <a:off x="6964003" y="2152782"/>
            <a:ext cx="308666" cy="369332"/>
          </a:xfrm>
          <a:prstGeom prst="rect">
            <a:avLst/>
          </a:prstGeom>
          <a:solidFill>
            <a:schemeClr val="tx2">
              <a:lumMod val="40000"/>
              <a:lumOff val="60000"/>
            </a:schemeClr>
          </a:solidFill>
        </p:spPr>
        <p:txBody>
          <a:bodyPr wrap="square" rtlCol="0">
            <a:spAutoFit/>
          </a:bodyPr>
          <a:lstStyle/>
          <a:p>
            <a:r>
              <a:rPr lang="en-US" b="1" i="1" smtClean="0"/>
              <a:t>n</a:t>
            </a:r>
            <a:endParaRPr lang="en-US" b="1" i="1"/>
          </a:p>
        </p:txBody>
      </p:sp>
      <p:cxnSp>
        <p:nvCxnSpPr>
          <p:cNvPr id="49" name="Straight Connector 48"/>
          <p:cNvCxnSpPr/>
          <p:nvPr/>
        </p:nvCxnSpPr>
        <p:spPr>
          <a:xfrm>
            <a:off x="7140161" y="2547486"/>
            <a:ext cx="12763" cy="156063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0" name="Table 49"/>
          <p:cNvGraphicFramePr>
            <a:graphicFrameLocks noGrp="1"/>
          </p:cNvGraphicFramePr>
          <p:nvPr>
            <p:extLst/>
          </p:nvPr>
        </p:nvGraphicFramePr>
        <p:xfrm>
          <a:off x="7318800" y="3182477"/>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cxnSp>
        <p:nvCxnSpPr>
          <p:cNvPr id="51" name="Straight Arrow Connector 50"/>
          <p:cNvCxnSpPr/>
          <p:nvPr/>
        </p:nvCxnSpPr>
        <p:spPr>
          <a:xfrm flipV="1">
            <a:off x="7275106" y="3708868"/>
            <a:ext cx="294369" cy="328002"/>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643875" y="3187108"/>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sp>
        <p:nvSpPr>
          <p:cNvPr id="53" name="TextBox 52"/>
          <p:cNvSpPr txBox="1"/>
          <p:nvPr/>
        </p:nvSpPr>
        <p:spPr>
          <a:xfrm>
            <a:off x="8624951" y="2142020"/>
            <a:ext cx="308666" cy="369332"/>
          </a:xfrm>
          <a:prstGeom prst="rect">
            <a:avLst/>
          </a:prstGeom>
          <a:solidFill>
            <a:schemeClr val="tx2">
              <a:lumMod val="40000"/>
              <a:lumOff val="60000"/>
            </a:schemeClr>
          </a:solidFill>
        </p:spPr>
        <p:txBody>
          <a:bodyPr wrap="square" rtlCol="0">
            <a:spAutoFit/>
          </a:bodyPr>
          <a:lstStyle/>
          <a:p>
            <a:r>
              <a:rPr lang="en-US" b="1" i="1" smtClean="0"/>
              <a:t>g</a:t>
            </a:r>
            <a:endParaRPr lang="en-US" b="1" i="1"/>
          </a:p>
        </p:txBody>
      </p:sp>
      <p:sp>
        <p:nvSpPr>
          <p:cNvPr id="54" name="TextBox 53"/>
          <p:cNvSpPr txBox="1"/>
          <p:nvPr/>
        </p:nvSpPr>
        <p:spPr>
          <a:xfrm>
            <a:off x="8733880" y="2745863"/>
            <a:ext cx="457200" cy="369332"/>
          </a:xfrm>
          <a:prstGeom prst="rect">
            <a:avLst/>
          </a:prstGeom>
          <a:noFill/>
        </p:spPr>
        <p:txBody>
          <a:bodyPr wrap="square" rtlCol="0">
            <a:spAutoFit/>
          </a:bodyPr>
          <a:lstStyle/>
          <a:p>
            <a:r>
              <a:rPr lang="en-US" smtClean="0">
                <a:solidFill>
                  <a:srgbClr val="FF0000"/>
                </a:solidFill>
              </a:rPr>
              <a:t>5</a:t>
            </a:r>
            <a:endParaRPr lang="en-US">
              <a:solidFill>
                <a:srgbClr val="FF0000"/>
              </a:solidFill>
            </a:endParaRPr>
          </a:p>
        </p:txBody>
      </p:sp>
      <p:cxnSp>
        <p:nvCxnSpPr>
          <p:cNvPr id="55" name="Straight Connector 54"/>
          <p:cNvCxnSpPr/>
          <p:nvPr/>
        </p:nvCxnSpPr>
        <p:spPr>
          <a:xfrm>
            <a:off x="8754397" y="2553555"/>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701936" y="3665976"/>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nvPr>
        </p:nvGraphicFramePr>
        <p:xfrm>
          <a:off x="8975297" y="4124087"/>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sp>
        <p:nvSpPr>
          <p:cNvPr id="58" name="TextBox 57"/>
          <p:cNvSpPr txBox="1"/>
          <p:nvPr/>
        </p:nvSpPr>
        <p:spPr>
          <a:xfrm>
            <a:off x="10300372" y="4120515"/>
            <a:ext cx="308666" cy="369332"/>
          </a:xfrm>
          <a:prstGeom prst="rect">
            <a:avLst/>
          </a:prstGeom>
          <a:solidFill>
            <a:schemeClr val="tx2">
              <a:lumMod val="40000"/>
              <a:lumOff val="60000"/>
            </a:schemeClr>
          </a:solidFill>
        </p:spPr>
        <p:txBody>
          <a:bodyPr wrap="square" rtlCol="0">
            <a:spAutoFit/>
          </a:bodyPr>
          <a:lstStyle/>
          <a:p>
            <a:r>
              <a:rPr lang="en-US" b="1" i="1" smtClean="0"/>
              <a:t>m</a:t>
            </a:r>
            <a:endParaRPr lang="en-US" b="1" i="1"/>
          </a:p>
        </p:txBody>
      </p:sp>
      <p:sp>
        <p:nvSpPr>
          <p:cNvPr id="59" name="TextBox 58"/>
          <p:cNvSpPr txBox="1"/>
          <p:nvPr/>
        </p:nvSpPr>
        <p:spPr>
          <a:xfrm>
            <a:off x="10261236" y="2155916"/>
            <a:ext cx="308666" cy="369332"/>
          </a:xfrm>
          <a:prstGeom prst="rect">
            <a:avLst/>
          </a:prstGeom>
          <a:solidFill>
            <a:schemeClr val="tx2">
              <a:lumMod val="40000"/>
              <a:lumOff val="60000"/>
            </a:schemeClr>
          </a:solidFill>
        </p:spPr>
        <p:txBody>
          <a:bodyPr wrap="square" rtlCol="0">
            <a:spAutoFit/>
          </a:bodyPr>
          <a:lstStyle/>
          <a:p>
            <a:r>
              <a:rPr lang="en-US" b="1" i="1" smtClean="0"/>
              <a:t>h</a:t>
            </a:r>
            <a:endParaRPr lang="en-US" b="1" i="1"/>
          </a:p>
        </p:txBody>
      </p:sp>
      <p:cxnSp>
        <p:nvCxnSpPr>
          <p:cNvPr id="60" name="Straight Connector 59"/>
          <p:cNvCxnSpPr/>
          <p:nvPr/>
        </p:nvCxnSpPr>
        <p:spPr>
          <a:xfrm>
            <a:off x="10415569" y="2542566"/>
            <a:ext cx="12763" cy="1560631"/>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090209" y="3751183"/>
            <a:ext cx="457200" cy="369332"/>
          </a:xfrm>
          <a:prstGeom prst="rect">
            <a:avLst/>
          </a:prstGeom>
          <a:noFill/>
        </p:spPr>
        <p:txBody>
          <a:bodyPr wrap="square" rtlCol="0">
            <a:spAutoFit/>
          </a:bodyPr>
          <a:lstStyle/>
          <a:p>
            <a:r>
              <a:rPr lang="en-US" smtClean="0">
                <a:solidFill>
                  <a:srgbClr val="FF0000"/>
                </a:solidFill>
              </a:rPr>
              <a:t>6</a:t>
            </a:r>
            <a:endParaRPr lang="en-US">
              <a:solidFill>
                <a:srgbClr val="FF0000"/>
              </a:solidFill>
            </a:endParaRPr>
          </a:p>
        </p:txBody>
      </p:sp>
      <p:cxnSp>
        <p:nvCxnSpPr>
          <p:cNvPr id="67" name="Straight Arrow Connector 66"/>
          <p:cNvCxnSpPr/>
          <p:nvPr/>
        </p:nvCxnSpPr>
        <p:spPr>
          <a:xfrm flipV="1">
            <a:off x="10492781" y="3708868"/>
            <a:ext cx="294369" cy="328002"/>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589827" y="3187175"/>
            <a:ext cx="308666" cy="369332"/>
          </a:xfrm>
          <a:prstGeom prst="rect">
            <a:avLst/>
          </a:prstGeom>
          <a:solidFill>
            <a:srgbClr val="FFC000"/>
          </a:solidFill>
        </p:spPr>
        <p:txBody>
          <a:bodyPr wrap="square" rtlCol="0">
            <a:spAutoFit/>
          </a:bodyPr>
          <a:lstStyle/>
          <a:p>
            <a:r>
              <a:rPr lang="en-US" b="1" i="1" smtClean="0"/>
              <a:t>m</a:t>
            </a:r>
            <a:endParaRPr lang="en-US" b="1" i="1"/>
          </a:p>
        </p:txBody>
      </p:sp>
      <p:sp>
        <p:nvSpPr>
          <p:cNvPr id="69" name="TextBox 68"/>
          <p:cNvSpPr txBox="1"/>
          <p:nvPr/>
        </p:nvSpPr>
        <p:spPr>
          <a:xfrm>
            <a:off x="10589827" y="2149114"/>
            <a:ext cx="308666" cy="369332"/>
          </a:xfrm>
          <a:prstGeom prst="rect">
            <a:avLst/>
          </a:prstGeom>
          <a:solidFill>
            <a:srgbClr val="FFC000"/>
          </a:solidFill>
        </p:spPr>
        <p:txBody>
          <a:bodyPr wrap="square" rtlCol="0">
            <a:spAutoFit/>
          </a:bodyPr>
          <a:lstStyle/>
          <a:p>
            <a:r>
              <a:rPr lang="en-US" b="1" i="1" smtClean="0"/>
              <a:t>m</a:t>
            </a:r>
            <a:endParaRPr lang="en-US" b="1" i="1"/>
          </a:p>
        </p:txBody>
      </p:sp>
      <p:cxnSp>
        <p:nvCxnSpPr>
          <p:cNvPr id="70" name="Straight Connector 69"/>
          <p:cNvCxnSpPr/>
          <p:nvPr/>
        </p:nvCxnSpPr>
        <p:spPr>
          <a:xfrm>
            <a:off x="10737271" y="2553843"/>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774853" y="2764725"/>
            <a:ext cx="457200" cy="369332"/>
          </a:xfrm>
          <a:prstGeom prst="rect">
            <a:avLst/>
          </a:prstGeom>
          <a:noFill/>
        </p:spPr>
        <p:txBody>
          <a:bodyPr wrap="square" rtlCol="0">
            <a:spAutoFit/>
          </a:bodyPr>
          <a:lstStyle/>
          <a:p>
            <a:r>
              <a:rPr lang="en-US" smtClean="0">
                <a:solidFill>
                  <a:srgbClr val="FF0000"/>
                </a:solidFill>
              </a:rPr>
              <a:t>7</a:t>
            </a:r>
            <a:endParaRPr lang="en-US">
              <a:solidFill>
                <a:srgbClr val="FF0000"/>
              </a:solidFill>
            </a:endParaRPr>
          </a:p>
        </p:txBody>
      </p:sp>
      <p:sp>
        <p:nvSpPr>
          <p:cNvPr id="72" name="TextBox 71"/>
          <p:cNvSpPr txBox="1"/>
          <p:nvPr/>
        </p:nvSpPr>
        <p:spPr>
          <a:xfrm>
            <a:off x="10260121" y="3189716"/>
            <a:ext cx="308666" cy="369332"/>
          </a:xfrm>
          <a:prstGeom prst="rect">
            <a:avLst/>
          </a:prstGeom>
          <a:solidFill>
            <a:srgbClr val="FFC000"/>
          </a:solidFill>
        </p:spPr>
        <p:txBody>
          <a:bodyPr wrap="square" rtlCol="0">
            <a:spAutoFit/>
          </a:bodyPr>
          <a:lstStyle/>
          <a:p>
            <a:r>
              <a:rPr lang="en-US" b="1" i="1" smtClean="0"/>
              <a:t>h</a:t>
            </a:r>
            <a:endParaRPr lang="en-US" b="1" i="1"/>
          </a:p>
        </p:txBody>
      </p:sp>
      <p:sp>
        <p:nvSpPr>
          <p:cNvPr id="73" name="TextBox 72"/>
          <p:cNvSpPr txBox="1"/>
          <p:nvPr/>
        </p:nvSpPr>
        <p:spPr>
          <a:xfrm>
            <a:off x="10257805" y="2149114"/>
            <a:ext cx="308666" cy="369332"/>
          </a:xfrm>
          <a:prstGeom prst="rect">
            <a:avLst/>
          </a:prstGeom>
          <a:solidFill>
            <a:srgbClr val="FFC000"/>
          </a:solidFill>
        </p:spPr>
        <p:txBody>
          <a:bodyPr wrap="square" rtlCol="0">
            <a:spAutoFit/>
          </a:bodyPr>
          <a:lstStyle/>
          <a:p>
            <a:r>
              <a:rPr lang="en-US" b="1" i="1" smtClean="0"/>
              <a:t>h</a:t>
            </a:r>
            <a:endParaRPr lang="en-US" b="1" i="1"/>
          </a:p>
        </p:txBody>
      </p:sp>
      <p:graphicFrame>
        <p:nvGraphicFramePr>
          <p:cNvPr id="65" name="Table 64"/>
          <p:cNvGraphicFramePr>
            <a:graphicFrameLocks noGrp="1"/>
          </p:cNvGraphicFramePr>
          <p:nvPr>
            <p:extLst/>
          </p:nvPr>
        </p:nvGraphicFramePr>
        <p:xfrm>
          <a:off x="9268369" y="3190680"/>
          <a:ext cx="1643680" cy="365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m</a:t>
                      </a:r>
                      <a:endParaRPr lang="en-US" i="1"/>
                    </a:p>
                  </a:txBody>
                  <a:tcPr/>
                </a:tc>
                <a:extLst>
                  <a:ext uri="{0D108BD9-81ED-4DB2-BD59-A6C34878D82A}">
                    <a16:rowId xmlns:a16="http://schemas.microsoft.com/office/drawing/2014/main" xmlns="" val="4060652931"/>
                  </a:ext>
                </a:extLst>
              </a:tr>
            </a:tbl>
          </a:graphicData>
        </a:graphic>
      </p:graphicFrame>
      <p:cxnSp>
        <p:nvCxnSpPr>
          <p:cNvPr id="76" name="Straight Connector 75"/>
          <p:cNvCxnSpPr/>
          <p:nvPr/>
        </p:nvCxnSpPr>
        <p:spPr>
          <a:xfrm>
            <a:off x="10413011" y="2575396"/>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450593" y="2786278"/>
            <a:ext cx="457200" cy="369332"/>
          </a:xfrm>
          <a:prstGeom prst="rect">
            <a:avLst/>
          </a:prstGeom>
          <a:noFill/>
        </p:spPr>
        <p:txBody>
          <a:bodyPr wrap="square" rtlCol="0">
            <a:spAutoFit/>
          </a:bodyPr>
          <a:lstStyle/>
          <a:p>
            <a:r>
              <a:rPr lang="en-US" smtClean="0">
                <a:solidFill>
                  <a:srgbClr val="FF0000"/>
                </a:solidFill>
              </a:rPr>
              <a:t>8</a:t>
            </a:r>
            <a:endParaRPr lang="en-US">
              <a:solidFill>
                <a:srgbClr val="FF0000"/>
              </a:solidFill>
            </a:endParaRPr>
          </a:p>
        </p:txBody>
      </p:sp>
      <p:sp>
        <p:nvSpPr>
          <p:cNvPr id="78" name="TextBox 77"/>
          <p:cNvSpPr txBox="1"/>
          <p:nvPr/>
        </p:nvSpPr>
        <p:spPr>
          <a:xfrm>
            <a:off x="9927798" y="3176028"/>
            <a:ext cx="308666" cy="369332"/>
          </a:xfrm>
          <a:prstGeom prst="rect">
            <a:avLst/>
          </a:prstGeom>
          <a:solidFill>
            <a:srgbClr val="FFC000"/>
          </a:solidFill>
        </p:spPr>
        <p:txBody>
          <a:bodyPr wrap="square" rtlCol="0">
            <a:spAutoFit/>
          </a:bodyPr>
          <a:lstStyle/>
          <a:p>
            <a:r>
              <a:rPr lang="en-US" b="1" i="1" smtClean="0"/>
              <a:t>t</a:t>
            </a:r>
            <a:endParaRPr lang="en-US" b="1" i="1"/>
          </a:p>
        </p:txBody>
      </p:sp>
      <p:sp>
        <p:nvSpPr>
          <p:cNvPr id="79" name="TextBox 78"/>
          <p:cNvSpPr txBox="1"/>
          <p:nvPr/>
        </p:nvSpPr>
        <p:spPr>
          <a:xfrm>
            <a:off x="9927798" y="2132236"/>
            <a:ext cx="308666" cy="369332"/>
          </a:xfrm>
          <a:prstGeom prst="rect">
            <a:avLst/>
          </a:prstGeom>
          <a:solidFill>
            <a:srgbClr val="FFC000"/>
          </a:solidFill>
        </p:spPr>
        <p:txBody>
          <a:bodyPr wrap="square" rtlCol="0">
            <a:spAutoFit/>
          </a:bodyPr>
          <a:lstStyle/>
          <a:p>
            <a:r>
              <a:rPr lang="en-US" b="1" i="1" smtClean="0"/>
              <a:t>t</a:t>
            </a:r>
            <a:endParaRPr lang="en-US" b="1" i="1"/>
          </a:p>
        </p:txBody>
      </p:sp>
      <p:cxnSp>
        <p:nvCxnSpPr>
          <p:cNvPr id="80" name="Straight Connector 79"/>
          <p:cNvCxnSpPr/>
          <p:nvPr/>
        </p:nvCxnSpPr>
        <p:spPr>
          <a:xfrm>
            <a:off x="10099150" y="2577916"/>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0136732" y="2788798"/>
            <a:ext cx="457200" cy="369332"/>
          </a:xfrm>
          <a:prstGeom prst="rect">
            <a:avLst/>
          </a:prstGeom>
          <a:noFill/>
        </p:spPr>
        <p:txBody>
          <a:bodyPr wrap="square" rtlCol="0">
            <a:spAutoFit/>
          </a:bodyPr>
          <a:lstStyle/>
          <a:p>
            <a:r>
              <a:rPr lang="en-US" smtClean="0">
                <a:solidFill>
                  <a:srgbClr val="FF0000"/>
                </a:solidFill>
              </a:rPr>
              <a:t>9</a:t>
            </a:r>
            <a:endParaRPr lang="en-US">
              <a:solidFill>
                <a:srgbClr val="FF0000"/>
              </a:solidFill>
            </a:endParaRPr>
          </a:p>
        </p:txBody>
      </p:sp>
      <p:sp>
        <p:nvSpPr>
          <p:cNvPr id="82" name="TextBox 81"/>
          <p:cNvSpPr txBox="1"/>
          <p:nvPr/>
        </p:nvSpPr>
        <p:spPr>
          <a:xfrm>
            <a:off x="9604299" y="3181128"/>
            <a:ext cx="308666" cy="369332"/>
          </a:xfrm>
          <a:prstGeom prst="rect">
            <a:avLst/>
          </a:prstGeom>
          <a:solidFill>
            <a:srgbClr val="FFC000"/>
          </a:solidFill>
        </p:spPr>
        <p:txBody>
          <a:bodyPr wrap="square" rtlCol="0">
            <a:spAutoFit/>
          </a:bodyPr>
          <a:lstStyle/>
          <a:p>
            <a:r>
              <a:rPr lang="en-US" b="1" i="1" smtClean="0"/>
              <a:t>i</a:t>
            </a:r>
            <a:endParaRPr lang="en-US" b="1" i="1"/>
          </a:p>
        </p:txBody>
      </p:sp>
      <p:sp>
        <p:nvSpPr>
          <p:cNvPr id="83" name="TextBox 82"/>
          <p:cNvSpPr txBox="1"/>
          <p:nvPr/>
        </p:nvSpPr>
        <p:spPr>
          <a:xfrm>
            <a:off x="9594313" y="2143063"/>
            <a:ext cx="308666" cy="369332"/>
          </a:xfrm>
          <a:prstGeom prst="rect">
            <a:avLst/>
          </a:prstGeom>
          <a:solidFill>
            <a:srgbClr val="FFC000"/>
          </a:solidFill>
        </p:spPr>
        <p:txBody>
          <a:bodyPr wrap="square" rtlCol="0">
            <a:spAutoFit/>
          </a:bodyPr>
          <a:lstStyle/>
          <a:p>
            <a:r>
              <a:rPr lang="en-US" b="1" i="1" smtClean="0"/>
              <a:t>i</a:t>
            </a:r>
            <a:endParaRPr lang="en-US" b="1" i="1"/>
          </a:p>
        </p:txBody>
      </p:sp>
      <p:cxnSp>
        <p:nvCxnSpPr>
          <p:cNvPr id="84" name="Straight Connector 83"/>
          <p:cNvCxnSpPr/>
          <p:nvPr/>
        </p:nvCxnSpPr>
        <p:spPr>
          <a:xfrm>
            <a:off x="9754622" y="2560018"/>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9678972" y="2770900"/>
            <a:ext cx="457200" cy="369332"/>
          </a:xfrm>
          <a:prstGeom prst="rect">
            <a:avLst/>
          </a:prstGeom>
          <a:noFill/>
        </p:spPr>
        <p:txBody>
          <a:bodyPr wrap="square" rtlCol="0">
            <a:spAutoFit/>
          </a:bodyPr>
          <a:lstStyle/>
          <a:p>
            <a:r>
              <a:rPr lang="en-US" smtClean="0">
                <a:solidFill>
                  <a:srgbClr val="FF0000"/>
                </a:solidFill>
              </a:rPr>
              <a:t>10</a:t>
            </a:r>
            <a:endParaRPr lang="en-US">
              <a:solidFill>
                <a:srgbClr val="FF0000"/>
              </a:solidFill>
            </a:endParaRPr>
          </a:p>
        </p:txBody>
      </p:sp>
      <p:sp>
        <p:nvSpPr>
          <p:cNvPr id="86" name="TextBox 85"/>
          <p:cNvSpPr txBox="1"/>
          <p:nvPr/>
        </p:nvSpPr>
        <p:spPr>
          <a:xfrm>
            <a:off x="9269635" y="3183178"/>
            <a:ext cx="308666" cy="369332"/>
          </a:xfrm>
          <a:prstGeom prst="rect">
            <a:avLst/>
          </a:prstGeom>
          <a:solidFill>
            <a:srgbClr val="FFC000"/>
          </a:solidFill>
        </p:spPr>
        <p:txBody>
          <a:bodyPr wrap="square" rtlCol="0">
            <a:spAutoFit/>
          </a:bodyPr>
          <a:lstStyle/>
          <a:p>
            <a:r>
              <a:rPr lang="en-US" b="1" i="1" smtClean="0"/>
              <a:t>r</a:t>
            </a:r>
            <a:endParaRPr lang="en-US" b="1" i="1"/>
          </a:p>
        </p:txBody>
      </p:sp>
      <p:sp>
        <p:nvSpPr>
          <p:cNvPr id="87" name="TextBox 86"/>
          <p:cNvSpPr txBox="1"/>
          <p:nvPr/>
        </p:nvSpPr>
        <p:spPr>
          <a:xfrm>
            <a:off x="9260828" y="2142020"/>
            <a:ext cx="308666" cy="369332"/>
          </a:xfrm>
          <a:prstGeom prst="rect">
            <a:avLst/>
          </a:prstGeom>
          <a:solidFill>
            <a:srgbClr val="FFC000"/>
          </a:solidFill>
        </p:spPr>
        <p:txBody>
          <a:bodyPr wrap="square" rtlCol="0">
            <a:spAutoFit/>
          </a:bodyPr>
          <a:lstStyle/>
          <a:p>
            <a:r>
              <a:rPr lang="en-US" b="1" i="1" smtClean="0"/>
              <a:t>r</a:t>
            </a:r>
            <a:endParaRPr lang="en-US" b="1" i="1"/>
          </a:p>
        </p:txBody>
      </p:sp>
      <p:cxnSp>
        <p:nvCxnSpPr>
          <p:cNvPr id="88" name="Straight Connector 87"/>
          <p:cNvCxnSpPr/>
          <p:nvPr/>
        </p:nvCxnSpPr>
        <p:spPr>
          <a:xfrm>
            <a:off x="9410069" y="2553735"/>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334419" y="2764617"/>
            <a:ext cx="457200" cy="369332"/>
          </a:xfrm>
          <a:prstGeom prst="rect">
            <a:avLst/>
          </a:prstGeom>
          <a:noFill/>
        </p:spPr>
        <p:txBody>
          <a:bodyPr wrap="square" rtlCol="0">
            <a:spAutoFit/>
          </a:bodyPr>
          <a:lstStyle/>
          <a:p>
            <a:r>
              <a:rPr lang="en-US" smtClean="0">
                <a:solidFill>
                  <a:srgbClr val="FF0000"/>
                </a:solidFill>
              </a:rPr>
              <a:t>11</a:t>
            </a:r>
            <a:endParaRPr lang="en-US">
              <a:solidFill>
                <a:srgbClr val="FF0000"/>
              </a:solidFill>
            </a:endParaRPr>
          </a:p>
        </p:txBody>
      </p:sp>
      <p:sp>
        <p:nvSpPr>
          <p:cNvPr id="66" name="Text Placeholder 1"/>
          <p:cNvSpPr>
            <a:spLocks noGrp="1"/>
          </p:cNvSpPr>
          <p:nvPr>
            <p:ph type="body" idx="1"/>
          </p:nvPr>
        </p:nvSpPr>
        <p:spPr>
          <a:xfrm>
            <a:off x="159029" y="1086666"/>
            <a:ext cx="11693881" cy="5268413"/>
          </a:xfrm>
        </p:spPr>
        <p:txBody>
          <a:bodyPr/>
          <a:lstStyle/>
          <a:p>
            <a:r>
              <a:rPr lang="en-US" smtClean="0">
                <a:solidFill>
                  <a:schemeClr val="tx1"/>
                </a:solidFill>
              </a:rPr>
              <a:t>Bài tập áp dụng:</a:t>
            </a:r>
          </a:p>
          <a:p>
            <a:pPr marL="152396" indent="0">
              <a:buNone/>
            </a:pPr>
            <a:endParaRPr lang="en-US">
              <a:solidFill>
                <a:schemeClr val="tx1"/>
              </a:solidFill>
            </a:endParaRPr>
          </a:p>
        </p:txBody>
      </p:sp>
      <p:sp>
        <p:nvSpPr>
          <p:cNvPr id="2" name="Oval 1"/>
          <p:cNvSpPr/>
          <p:nvPr/>
        </p:nvSpPr>
        <p:spPr>
          <a:xfrm>
            <a:off x="2316445" y="3063779"/>
            <a:ext cx="393062" cy="4952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p:cNvSpPr/>
          <p:nvPr/>
        </p:nvSpPr>
        <p:spPr>
          <a:xfrm rot="2572547">
            <a:off x="1392486" y="2224538"/>
            <a:ext cx="2264934" cy="2272358"/>
          </a:xfrm>
          <a:prstGeom prst="arc">
            <a:avLst/>
          </a:prstGeom>
          <a:ln>
            <a:solidFill>
              <a:schemeClr val="tx2">
                <a:lumMod val="60000"/>
                <a:lumOff val="40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Oval 73"/>
          <p:cNvSpPr/>
          <p:nvPr/>
        </p:nvSpPr>
        <p:spPr>
          <a:xfrm>
            <a:off x="9926266" y="4076156"/>
            <a:ext cx="393062" cy="4952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le 74"/>
          <p:cNvGraphicFramePr>
            <a:graphicFrameLocks noGrp="1"/>
          </p:cNvGraphicFramePr>
          <p:nvPr>
            <p:extLst>
              <p:ext uri="{D42A27DB-BD31-4B8C-83A1-F6EECF244321}">
                <p14:modId xmlns:p14="http://schemas.microsoft.com/office/powerpoint/2010/main" val="2926125019"/>
              </p:ext>
            </p:extLst>
          </p:nvPr>
        </p:nvGraphicFramePr>
        <p:xfrm>
          <a:off x="1682748" y="3563273"/>
          <a:ext cx="1643680" cy="353760"/>
        </p:xfrm>
        <a:graphic>
          <a:graphicData uri="http://schemas.openxmlformats.org/drawingml/2006/table">
            <a:tbl>
              <a:tblPr firstRow="1" bandRow="1">
                <a:tableStyleId>{5DA37D80-6434-44D0-A028-1B22A696006F}</a:tableStyleId>
              </a:tblPr>
              <a:tblGrid>
                <a:gridCol w="328736">
                  <a:extLst>
                    <a:ext uri="{9D8B030D-6E8A-4147-A177-3AD203B41FA5}">
                      <a16:colId xmlns:a16="http://schemas.microsoft.com/office/drawing/2014/main" xmlns="" val="1916079666"/>
                    </a:ext>
                  </a:extLst>
                </a:gridCol>
                <a:gridCol w="328736">
                  <a:extLst>
                    <a:ext uri="{9D8B030D-6E8A-4147-A177-3AD203B41FA5}">
                      <a16:colId xmlns:a16="http://schemas.microsoft.com/office/drawing/2014/main" xmlns="" val="2848170222"/>
                    </a:ext>
                  </a:extLst>
                </a:gridCol>
                <a:gridCol w="328736">
                  <a:extLst>
                    <a:ext uri="{9D8B030D-6E8A-4147-A177-3AD203B41FA5}">
                      <a16:colId xmlns:a16="http://schemas.microsoft.com/office/drawing/2014/main" xmlns="" val="1765424487"/>
                    </a:ext>
                  </a:extLst>
                </a:gridCol>
                <a:gridCol w="328736">
                  <a:extLst>
                    <a:ext uri="{9D8B030D-6E8A-4147-A177-3AD203B41FA5}">
                      <a16:colId xmlns:a16="http://schemas.microsoft.com/office/drawing/2014/main" xmlns="" val="1081857876"/>
                    </a:ext>
                  </a:extLst>
                </a:gridCol>
                <a:gridCol w="328736">
                  <a:extLst>
                    <a:ext uri="{9D8B030D-6E8A-4147-A177-3AD203B41FA5}">
                      <a16:colId xmlns:a16="http://schemas.microsoft.com/office/drawing/2014/main" xmlns="" val="176098291"/>
                    </a:ext>
                  </a:extLst>
                </a:gridCol>
              </a:tblGrid>
              <a:tr h="353760">
                <a:tc>
                  <a:txBody>
                    <a:bodyPr/>
                    <a:lstStyle/>
                    <a:p>
                      <a:pPr algn="ctr"/>
                      <a:r>
                        <a:rPr lang="en-US" sz="800" i="1" smtClean="0"/>
                        <a:t>0</a:t>
                      </a:r>
                      <a:endParaRPr lang="en-US" sz="8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800" i="1" smtClean="0"/>
                        <a:t>1</a:t>
                      </a:r>
                      <a:endParaRPr lang="en-US" sz="8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800" i="1" smtClean="0"/>
                        <a:t>2</a:t>
                      </a:r>
                      <a:endParaRPr lang="en-US" sz="8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800" i="1" smtClean="0"/>
                        <a:t>3</a:t>
                      </a:r>
                      <a:endParaRPr lang="en-US" sz="8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800" i="1" smtClean="0"/>
                        <a:t>4</a:t>
                      </a:r>
                      <a:endParaRPr lang="en-US" sz="8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60652931"/>
                  </a:ext>
                </a:extLst>
              </a:tr>
            </a:tbl>
          </a:graphicData>
        </a:graphic>
      </p:graphicFrame>
    </p:spTree>
    <p:extLst>
      <p:ext uri="{BB962C8B-B14F-4D97-AF65-F5344CB8AC3E}">
        <p14:creationId xmlns:p14="http://schemas.microsoft.com/office/powerpoint/2010/main" val="101961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9" presetClass="emph" presetSubtype="0" nodeType="clickEffect">
                                  <p:stCondLst>
                                    <p:cond delay="0"/>
                                  </p:stCondLst>
                                  <p:childTnLst>
                                    <p:set>
                                      <p:cBhvr rctx="PPT">
                                        <p:cTn id="106" dur="indefinite"/>
                                        <p:tgtEl>
                                          <p:spTgt spid="60"/>
                                        </p:tgtEl>
                                        <p:attrNameLst>
                                          <p:attrName>style.opacity</p:attrName>
                                        </p:attrNameLst>
                                      </p:cBhvr>
                                      <p:to>
                                        <p:strVal val="0.5"/>
                                      </p:to>
                                    </p:set>
                                    <p:animEffect filter="image" prLst="opacity: 0.5">
                                      <p:cBhvr rctx="IE">
                                        <p:cTn id="107" dur="indefinite"/>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67"/>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70"/>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2"/>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76"/>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7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9"/>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80"/>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81"/>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82"/>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83"/>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84"/>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8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86"/>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87"/>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8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0" grpId="0"/>
      <p:bldP spid="24" grpId="0"/>
      <p:bldP spid="30" grpId="0" animBg="1"/>
      <p:bldP spid="31" grpId="0" animBg="1"/>
      <p:bldP spid="36" grpId="0"/>
      <p:bldP spid="40" grpId="0" animBg="1"/>
      <p:bldP spid="41" grpId="0" animBg="1"/>
      <p:bldP spid="44" grpId="0"/>
      <p:bldP spid="46" grpId="0" animBg="1"/>
      <p:bldP spid="47" grpId="0" animBg="1"/>
      <p:bldP spid="52" grpId="0" animBg="1"/>
      <p:bldP spid="53" grpId="0" animBg="1"/>
      <p:bldP spid="54" grpId="0"/>
      <p:bldP spid="58" grpId="0" animBg="1"/>
      <p:bldP spid="59" grpId="0" animBg="1"/>
      <p:bldP spid="61" grpId="0"/>
      <p:bldP spid="68" grpId="0" animBg="1"/>
      <p:bldP spid="69" grpId="0" animBg="1"/>
      <p:bldP spid="71" grpId="0"/>
      <p:bldP spid="72" grpId="0" animBg="1"/>
      <p:bldP spid="73" grpId="0" animBg="1"/>
      <p:bldP spid="77" grpId="0"/>
      <p:bldP spid="78" grpId="0" animBg="1"/>
      <p:bldP spid="79" grpId="0" animBg="1"/>
      <p:bldP spid="81" grpId="0"/>
      <p:bldP spid="82" grpId="0" animBg="1"/>
      <p:bldP spid="83" grpId="0" animBg="1"/>
      <p:bldP spid="85" grpId="0"/>
      <p:bldP spid="86" grpId="0" animBg="1"/>
      <p:bldP spid="87" grpId="0" animBg="1"/>
      <p:bldP spid="89" grpId="0"/>
      <p:bldP spid="2" grpId="0" animBg="1"/>
      <p:bldP spid="4" grpId="0" animBg="1"/>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6294672" cy="707886"/>
          </a:xfrm>
          <a:prstGeom prst="rect">
            <a:avLst/>
          </a:prstGeom>
          <a:noFill/>
        </p:spPr>
        <p:txBody>
          <a:bodyPr wrap="none" rtlCol="0">
            <a:spAutoFit/>
            <a:scene3d>
              <a:camera prst="orthographicFront"/>
              <a:lightRig rig="threePt" dir="t"/>
            </a:scene3d>
            <a:sp3d contourW="12700"/>
          </a:bodyPr>
          <a:lstStyle/>
          <a:p>
            <a:r>
              <a:rPr lang="en-US" altLang="zh-CN" sz="4000" b="1" smtClean="0">
                <a:solidFill>
                  <a:schemeClr val="tx1">
                    <a:lumMod val="75000"/>
                    <a:lumOff val="25000"/>
                  </a:schemeClr>
                </a:solidFill>
                <a:latin typeface="Calibri" panose="020F0502020204030204" pitchFamily="34" charset="0"/>
              </a:rPr>
              <a:t>ĐỐI SÁNH MẪU TRÊN CHUỖI</a:t>
            </a:r>
            <a:endParaRPr lang="en-US" altLang="zh-CN" sz="4000" b="1">
              <a:solidFill>
                <a:schemeClr val="tx1">
                  <a:lumMod val="75000"/>
                  <a:lumOff val="25000"/>
                </a:schemeClr>
              </a:solidFill>
              <a:latin typeface="Calibri" panose="020F0502020204030204" pitchFamily="34" charset="0"/>
            </a:endParaRP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3115853" cy="769441"/>
          </a:xfrm>
          <a:prstGeom prst="rect">
            <a:avLst/>
          </a:prstGeom>
          <a:noFill/>
        </p:spPr>
        <p:txBody>
          <a:bodyPr wrap="none" rtlCol="0">
            <a:spAutoFit/>
            <a:scene3d>
              <a:camera prst="orthographicFront"/>
              <a:lightRig rig="threePt" dir="t"/>
            </a:scene3d>
            <a:sp3d contourW="12700"/>
          </a:bodyPr>
          <a:lstStyle/>
          <a:p>
            <a:r>
              <a:rPr lang="en-US" altLang="zh-CN" sz="4400" b="1" smtClean="0">
                <a:solidFill>
                  <a:schemeClr val="accent1"/>
                </a:solidFill>
                <a:latin typeface="Calibri" panose="020F0502020204030204" pitchFamily="34" charset="0"/>
                <a:ea typeface="时尚中黑简体" panose="01010104010101010101" pitchFamily="2" charset="-122"/>
              </a:rPr>
              <a:t>CHƯƠNG 03</a:t>
            </a:r>
            <a:endParaRPr lang="zh-CN" altLang="en-US" sz="4400" b="1">
              <a:solidFill>
                <a:schemeClr val="accent1"/>
              </a:solidFill>
              <a:latin typeface="Calibri" panose="020F0502020204030204" pitchFamily="34" charset="0"/>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6197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9029" y="1086667"/>
            <a:ext cx="11677173" cy="757938"/>
          </a:xfrm>
        </p:spPr>
        <p:txBody>
          <a:bodyPr/>
          <a:lstStyle/>
          <a:p>
            <a:r>
              <a:rPr lang="en-US" smtClean="0">
                <a:solidFill>
                  <a:schemeClr val="tx1"/>
                </a:solidFill>
              </a:rPr>
              <a:t>Bài tập áp dụng:</a:t>
            </a:r>
            <a:endParaRPr lang="en-US">
              <a:solidFill>
                <a:schemeClr val="tx1"/>
              </a:solidFill>
            </a:endParaRPr>
          </a:p>
        </p:txBody>
      </p:sp>
      <p:sp>
        <p:nvSpPr>
          <p:cNvPr id="3" name="Title 2"/>
          <p:cNvSpPr>
            <a:spLocks noGrp="1"/>
          </p:cNvSpPr>
          <p:nvPr>
            <p:ph type="title"/>
          </p:nvPr>
        </p:nvSpPr>
        <p:spPr/>
        <p:txBody>
          <a:bodyPr/>
          <a:lstStyle/>
          <a:p>
            <a:r>
              <a:rPr lang="en-US">
                <a:solidFill>
                  <a:schemeClr val="tx1"/>
                </a:solidFill>
              </a:rPr>
              <a:t>Thuật toán Boyer – Moore </a:t>
            </a:r>
            <a:r>
              <a:rPr lang="en-US" smtClean="0">
                <a:solidFill>
                  <a:schemeClr val="tx1"/>
                </a:solidFill>
              </a:rPr>
              <a:t>(Ví </a:t>
            </a:r>
            <a:r>
              <a:rPr lang="en-US">
                <a:solidFill>
                  <a:schemeClr val="tx1"/>
                </a:solidFill>
              </a:rPr>
              <a:t>dụ </a:t>
            </a:r>
            <a:r>
              <a:rPr lang="en-US" smtClean="0">
                <a:solidFill>
                  <a:schemeClr val="tx1"/>
                </a:solidFill>
              </a:rPr>
              <a:t>2)</a:t>
            </a:r>
            <a:endParaRPr lang="en-US"/>
          </a:p>
        </p:txBody>
      </p:sp>
      <p:graphicFrame>
        <p:nvGraphicFramePr>
          <p:cNvPr id="4" name="Table 3"/>
          <p:cNvGraphicFramePr>
            <a:graphicFrameLocks noGrp="1"/>
          </p:cNvGraphicFramePr>
          <p:nvPr>
            <p:extLst/>
          </p:nvPr>
        </p:nvGraphicFramePr>
        <p:xfrm>
          <a:off x="734539" y="2150899"/>
          <a:ext cx="11101662" cy="382936"/>
        </p:xfrm>
        <a:graphic>
          <a:graphicData uri="http://schemas.openxmlformats.org/drawingml/2006/table">
            <a:tbl>
              <a:tblPr firstRow="1" bandRow="1">
                <a:tableStyleId>{5DA37D80-6434-44D0-A028-1B22A696006F}</a:tableStyleId>
              </a:tblPr>
              <a:tblGrid>
                <a:gridCol w="284658">
                  <a:extLst>
                    <a:ext uri="{9D8B030D-6E8A-4147-A177-3AD203B41FA5}">
                      <a16:colId xmlns:a16="http://schemas.microsoft.com/office/drawing/2014/main" xmlns="" val="176098291"/>
                    </a:ext>
                  </a:extLst>
                </a:gridCol>
                <a:gridCol w="284658">
                  <a:extLst>
                    <a:ext uri="{9D8B030D-6E8A-4147-A177-3AD203B41FA5}">
                      <a16:colId xmlns:a16="http://schemas.microsoft.com/office/drawing/2014/main" xmlns="" val="3326299666"/>
                    </a:ext>
                  </a:extLst>
                </a:gridCol>
                <a:gridCol w="284658">
                  <a:extLst>
                    <a:ext uri="{9D8B030D-6E8A-4147-A177-3AD203B41FA5}">
                      <a16:colId xmlns:a16="http://schemas.microsoft.com/office/drawing/2014/main" xmlns="" val="4202525490"/>
                    </a:ext>
                  </a:extLst>
                </a:gridCol>
                <a:gridCol w="284658">
                  <a:extLst>
                    <a:ext uri="{9D8B030D-6E8A-4147-A177-3AD203B41FA5}">
                      <a16:colId xmlns:a16="http://schemas.microsoft.com/office/drawing/2014/main" xmlns="" val="710998632"/>
                    </a:ext>
                  </a:extLst>
                </a:gridCol>
                <a:gridCol w="284658">
                  <a:extLst>
                    <a:ext uri="{9D8B030D-6E8A-4147-A177-3AD203B41FA5}">
                      <a16:colId xmlns:a16="http://schemas.microsoft.com/office/drawing/2014/main" xmlns="" val="3130427498"/>
                    </a:ext>
                  </a:extLst>
                </a:gridCol>
                <a:gridCol w="284658">
                  <a:extLst>
                    <a:ext uri="{9D8B030D-6E8A-4147-A177-3AD203B41FA5}">
                      <a16:colId xmlns:a16="http://schemas.microsoft.com/office/drawing/2014/main" xmlns="" val="2454396684"/>
                    </a:ext>
                  </a:extLst>
                </a:gridCol>
                <a:gridCol w="284658">
                  <a:extLst>
                    <a:ext uri="{9D8B030D-6E8A-4147-A177-3AD203B41FA5}">
                      <a16:colId xmlns:a16="http://schemas.microsoft.com/office/drawing/2014/main" xmlns="" val="2347739707"/>
                    </a:ext>
                  </a:extLst>
                </a:gridCol>
                <a:gridCol w="284658">
                  <a:extLst>
                    <a:ext uri="{9D8B030D-6E8A-4147-A177-3AD203B41FA5}">
                      <a16:colId xmlns:a16="http://schemas.microsoft.com/office/drawing/2014/main" xmlns="" val="1135203734"/>
                    </a:ext>
                  </a:extLst>
                </a:gridCol>
                <a:gridCol w="284658">
                  <a:extLst>
                    <a:ext uri="{9D8B030D-6E8A-4147-A177-3AD203B41FA5}">
                      <a16:colId xmlns:a16="http://schemas.microsoft.com/office/drawing/2014/main" xmlns="" val="8047359"/>
                    </a:ext>
                  </a:extLst>
                </a:gridCol>
                <a:gridCol w="284658">
                  <a:extLst>
                    <a:ext uri="{9D8B030D-6E8A-4147-A177-3AD203B41FA5}">
                      <a16:colId xmlns:a16="http://schemas.microsoft.com/office/drawing/2014/main" xmlns="" val="890402087"/>
                    </a:ext>
                  </a:extLst>
                </a:gridCol>
                <a:gridCol w="284658">
                  <a:extLst>
                    <a:ext uri="{9D8B030D-6E8A-4147-A177-3AD203B41FA5}">
                      <a16:colId xmlns:a16="http://schemas.microsoft.com/office/drawing/2014/main" xmlns="" val="3570833777"/>
                    </a:ext>
                  </a:extLst>
                </a:gridCol>
                <a:gridCol w="284658">
                  <a:extLst>
                    <a:ext uri="{9D8B030D-6E8A-4147-A177-3AD203B41FA5}">
                      <a16:colId xmlns:a16="http://schemas.microsoft.com/office/drawing/2014/main" xmlns="" val="845285219"/>
                    </a:ext>
                  </a:extLst>
                </a:gridCol>
                <a:gridCol w="284658">
                  <a:extLst>
                    <a:ext uri="{9D8B030D-6E8A-4147-A177-3AD203B41FA5}">
                      <a16:colId xmlns:a16="http://schemas.microsoft.com/office/drawing/2014/main" xmlns="" val="2812869934"/>
                    </a:ext>
                  </a:extLst>
                </a:gridCol>
                <a:gridCol w="284658">
                  <a:extLst>
                    <a:ext uri="{9D8B030D-6E8A-4147-A177-3AD203B41FA5}">
                      <a16:colId xmlns:a16="http://schemas.microsoft.com/office/drawing/2014/main" xmlns="" val="585514317"/>
                    </a:ext>
                  </a:extLst>
                </a:gridCol>
                <a:gridCol w="284658">
                  <a:extLst>
                    <a:ext uri="{9D8B030D-6E8A-4147-A177-3AD203B41FA5}">
                      <a16:colId xmlns:a16="http://schemas.microsoft.com/office/drawing/2014/main" xmlns="" val="970543133"/>
                    </a:ext>
                  </a:extLst>
                </a:gridCol>
                <a:gridCol w="284658">
                  <a:extLst>
                    <a:ext uri="{9D8B030D-6E8A-4147-A177-3AD203B41FA5}">
                      <a16:colId xmlns:a16="http://schemas.microsoft.com/office/drawing/2014/main" xmlns="" val="4150425730"/>
                    </a:ext>
                  </a:extLst>
                </a:gridCol>
                <a:gridCol w="284658">
                  <a:extLst>
                    <a:ext uri="{9D8B030D-6E8A-4147-A177-3AD203B41FA5}">
                      <a16:colId xmlns:a16="http://schemas.microsoft.com/office/drawing/2014/main" xmlns="" val="3872052865"/>
                    </a:ext>
                  </a:extLst>
                </a:gridCol>
                <a:gridCol w="284658">
                  <a:extLst>
                    <a:ext uri="{9D8B030D-6E8A-4147-A177-3AD203B41FA5}">
                      <a16:colId xmlns:a16="http://schemas.microsoft.com/office/drawing/2014/main" xmlns="" val="3238064910"/>
                    </a:ext>
                  </a:extLst>
                </a:gridCol>
                <a:gridCol w="284658">
                  <a:extLst>
                    <a:ext uri="{9D8B030D-6E8A-4147-A177-3AD203B41FA5}">
                      <a16:colId xmlns:a16="http://schemas.microsoft.com/office/drawing/2014/main" xmlns="" val="37918139"/>
                    </a:ext>
                  </a:extLst>
                </a:gridCol>
                <a:gridCol w="284658">
                  <a:extLst>
                    <a:ext uri="{9D8B030D-6E8A-4147-A177-3AD203B41FA5}">
                      <a16:colId xmlns:a16="http://schemas.microsoft.com/office/drawing/2014/main" xmlns="" val="3913693802"/>
                    </a:ext>
                  </a:extLst>
                </a:gridCol>
                <a:gridCol w="284658">
                  <a:extLst>
                    <a:ext uri="{9D8B030D-6E8A-4147-A177-3AD203B41FA5}">
                      <a16:colId xmlns:a16="http://schemas.microsoft.com/office/drawing/2014/main" xmlns="" val="2800944634"/>
                    </a:ext>
                  </a:extLst>
                </a:gridCol>
                <a:gridCol w="284658">
                  <a:extLst>
                    <a:ext uri="{9D8B030D-6E8A-4147-A177-3AD203B41FA5}">
                      <a16:colId xmlns:a16="http://schemas.microsoft.com/office/drawing/2014/main" xmlns="" val="3543580306"/>
                    </a:ext>
                  </a:extLst>
                </a:gridCol>
                <a:gridCol w="284658">
                  <a:extLst>
                    <a:ext uri="{9D8B030D-6E8A-4147-A177-3AD203B41FA5}">
                      <a16:colId xmlns:a16="http://schemas.microsoft.com/office/drawing/2014/main" xmlns="" val="2835135929"/>
                    </a:ext>
                  </a:extLst>
                </a:gridCol>
                <a:gridCol w="284658">
                  <a:extLst>
                    <a:ext uri="{9D8B030D-6E8A-4147-A177-3AD203B41FA5}">
                      <a16:colId xmlns:a16="http://schemas.microsoft.com/office/drawing/2014/main" xmlns="" val="3893094026"/>
                    </a:ext>
                  </a:extLst>
                </a:gridCol>
                <a:gridCol w="284658">
                  <a:extLst>
                    <a:ext uri="{9D8B030D-6E8A-4147-A177-3AD203B41FA5}">
                      <a16:colId xmlns:a16="http://schemas.microsoft.com/office/drawing/2014/main" xmlns="" val="3961671258"/>
                    </a:ext>
                  </a:extLst>
                </a:gridCol>
                <a:gridCol w="284658">
                  <a:extLst>
                    <a:ext uri="{9D8B030D-6E8A-4147-A177-3AD203B41FA5}">
                      <a16:colId xmlns:a16="http://schemas.microsoft.com/office/drawing/2014/main" xmlns="" val="3291822920"/>
                    </a:ext>
                  </a:extLst>
                </a:gridCol>
                <a:gridCol w="284658">
                  <a:extLst>
                    <a:ext uri="{9D8B030D-6E8A-4147-A177-3AD203B41FA5}">
                      <a16:colId xmlns:a16="http://schemas.microsoft.com/office/drawing/2014/main" xmlns="" val="1726046477"/>
                    </a:ext>
                  </a:extLst>
                </a:gridCol>
                <a:gridCol w="284658">
                  <a:extLst>
                    <a:ext uri="{9D8B030D-6E8A-4147-A177-3AD203B41FA5}">
                      <a16:colId xmlns:a16="http://schemas.microsoft.com/office/drawing/2014/main" xmlns="" val="1363133275"/>
                    </a:ext>
                  </a:extLst>
                </a:gridCol>
                <a:gridCol w="284658">
                  <a:extLst>
                    <a:ext uri="{9D8B030D-6E8A-4147-A177-3AD203B41FA5}">
                      <a16:colId xmlns:a16="http://schemas.microsoft.com/office/drawing/2014/main" xmlns="" val="1419334380"/>
                    </a:ext>
                  </a:extLst>
                </a:gridCol>
                <a:gridCol w="284658">
                  <a:extLst>
                    <a:ext uri="{9D8B030D-6E8A-4147-A177-3AD203B41FA5}">
                      <a16:colId xmlns:a16="http://schemas.microsoft.com/office/drawing/2014/main" xmlns="" val="2662127572"/>
                    </a:ext>
                  </a:extLst>
                </a:gridCol>
                <a:gridCol w="284658">
                  <a:extLst>
                    <a:ext uri="{9D8B030D-6E8A-4147-A177-3AD203B41FA5}">
                      <a16:colId xmlns:a16="http://schemas.microsoft.com/office/drawing/2014/main" xmlns="" val="3691395612"/>
                    </a:ext>
                  </a:extLst>
                </a:gridCol>
                <a:gridCol w="284658">
                  <a:extLst>
                    <a:ext uri="{9D8B030D-6E8A-4147-A177-3AD203B41FA5}">
                      <a16:colId xmlns:a16="http://schemas.microsoft.com/office/drawing/2014/main" xmlns="" val="3934037487"/>
                    </a:ext>
                  </a:extLst>
                </a:gridCol>
                <a:gridCol w="284658">
                  <a:extLst>
                    <a:ext uri="{9D8B030D-6E8A-4147-A177-3AD203B41FA5}">
                      <a16:colId xmlns:a16="http://schemas.microsoft.com/office/drawing/2014/main" xmlns="" val="1758434368"/>
                    </a:ext>
                  </a:extLst>
                </a:gridCol>
                <a:gridCol w="284658">
                  <a:extLst>
                    <a:ext uri="{9D8B030D-6E8A-4147-A177-3AD203B41FA5}">
                      <a16:colId xmlns:a16="http://schemas.microsoft.com/office/drawing/2014/main" xmlns="" val="3918275514"/>
                    </a:ext>
                  </a:extLst>
                </a:gridCol>
                <a:gridCol w="284658">
                  <a:extLst>
                    <a:ext uri="{9D8B030D-6E8A-4147-A177-3AD203B41FA5}">
                      <a16:colId xmlns:a16="http://schemas.microsoft.com/office/drawing/2014/main" xmlns="" val="1101857808"/>
                    </a:ext>
                  </a:extLst>
                </a:gridCol>
                <a:gridCol w="284658">
                  <a:extLst>
                    <a:ext uri="{9D8B030D-6E8A-4147-A177-3AD203B41FA5}">
                      <a16:colId xmlns:a16="http://schemas.microsoft.com/office/drawing/2014/main" xmlns="" val="2076930594"/>
                    </a:ext>
                  </a:extLst>
                </a:gridCol>
                <a:gridCol w="284658">
                  <a:extLst>
                    <a:ext uri="{9D8B030D-6E8A-4147-A177-3AD203B41FA5}">
                      <a16:colId xmlns:a16="http://schemas.microsoft.com/office/drawing/2014/main" xmlns="" val="3461678627"/>
                    </a:ext>
                  </a:extLst>
                </a:gridCol>
                <a:gridCol w="284658">
                  <a:extLst>
                    <a:ext uri="{9D8B030D-6E8A-4147-A177-3AD203B41FA5}">
                      <a16:colId xmlns:a16="http://schemas.microsoft.com/office/drawing/2014/main" xmlns="" val="3804776676"/>
                    </a:ext>
                  </a:extLst>
                </a:gridCol>
                <a:gridCol w="284658">
                  <a:extLst>
                    <a:ext uri="{9D8B030D-6E8A-4147-A177-3AD203B41FA5}">
                      <a16:colId xmlns:a16="http://schemas.microsoft.com/office/drawing/2014/main" xmlns="" val="1812643493"/>
                    </a:ext>
                  </a:extLst>
                </a:gridCol>
              </a:tblGrid>
              <a:tr h="382936">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i</a:t>
                      </a:r>
                      <a:endParaRPr lang="en-US" i="1"/>
                    </a:p>
                  </a:txBody>
                  <a:tcPr/>
                </a:tc>
                <a:tc>
                  <a:txBody>
                    <a:bodyPr/>
                    <a:lstStyle/>
                    <a:p>
                      <a:r>
                        <a:rPr lang="en-US" i="1" smtClean="0"/>
                        <a:t>s</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l</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tc>
                  <a:txBody>
                    <a:bodyPr/>
                    <a:lstStyle/>
                    <a:p>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endParaRPr lang="en-US" i="1"/>
                    </a:p>
                  </a:txBody>
                  <a:tcPr/>
                </a:tc>
                <a:tc>
                  <a:txBody>
                    <a:bodyPr/>
                    <a:lstStyle/>
                    <a:p>
                      <a:r>
                        <a:rPr lang="en-US" i="1" smtClean="0"/>
                        <a:t>w</a:t>
                      </a:r>
                      <a:endParaRPr lang="en-US" i="1"/>
                    </a:p>
                  </a:txBody>
                  <a:tcPr/>
                </a:tc>
                <a:tc>
                  <a:txBody>
                    <a:bodyPr/>
                    <a:lstStyle/>
                    <a:p>
                      <a:r>
                        <a:rPr lang="en-US" i="1" smtClean="0"/>
                        <a:t>a</a:t>
                      </a:r>
                      <a:endParaRPr lang="en-US" i="1"/>
                    </a:p>
                  </a:txBody>
                  <a:tcPr/>
                </a:tc>
                <a:tc>
                  <a:txBody>
                    <a:bodyPr/>
                    <a:lstStyle/>
                    <a:p>
                      <a:r>
                        <a:rPr lang="en-US" i="1" smtClean="0"/>
                        <a:t>s</a:t>
                      </a:r>
                      <a:endParaRPr lang="en-US" i="1"/>
                    </a:p>
                  </a:txBody>
                  <a:tcPr/>
                </a:tc>
                <a:tc>
                  <a:txBody>
                    <a:bodyPr/>
                    <a:lstStyle/>
                    <a:p>
                      <a:endParaRPr lang="en-US" i="1"/>
                    </a:p>
                  </a:txBody>
                  <a:tcPr/>
                </a:tc>
                <a:tc>
                  <a:txBody>
                    <a:bodyPr/>
                    <a:lstStyle/>
                    <a:p>
                      <a:r>
                        <a:rPr lang="en-US" i="1" smtClean="0"/>
                        <a:t>b</a:t>
                      </a:r>
                      <a:endParaRPr lang="en-US" i="1"/>
                    </a:p>
                  </a:txBody>
                  <a:tcPr/>
                </a:tc>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g</a:t>
                      </a:r>
                      <a:endParaRPr lang="en-US" i="1"/>
                    </a:p>
                  </a:txBody>
                  <a:tcPr/>
                </a:tc>
                <a:tc>
                  <a:txBody>
                    <a:bodyPr/>
                    <a:lstStyle/>
                    <a:p>
                      <a:r>
                        <a:rPr lang="en-US" i="1" smtClean="0"/>
                        <a:t>h</a:t>
                      </a:r>
                      <a:endParaRPr lang="en-US" i="1"/>
                    </a:p>
                  </a:txBody>
                  <a:tcPr/>
                </a:tc>
                <a:tc>
                  <a:txBody>
                    <a:bodyPr/>
                    <a:lstStyle/>
                    <a:p>
                      <a:r>
                        <a:rPr lang="en-US" i="1" smtClean="0"/>
                        <a:t>t</a:t>
                      </a:r>
                      <a:endParaRPr lang="en-US" i="1"/>
                    </a:p>
                  </a:txBody>
                  <a:tcPr/>
                </a:tc>
                <a:tc>
                  <a:txBody>
                    <a:bodyPr/>
                    <a:lstStyle/>
                    <a:p>
                      <a:r>
                        <a:rPr lang="en-US" i="1" smtClean="0"/>
                        <a:t>e</a:t>
                      </a:r>
                      <a:endParaRPr lang="en-US" i="1"/>
                    </a:p>
                  </a:txBody>
                  <a:tcPr/>
                </a:tc>
                <a:tc>
                  <a:txBody>
                    <a:bodyPr/>
                    <a:lstStyle/>
                    <a:p>
                      <a:r>
                        <a:rPr lang="en-US" i="1" smtClean="0"/>
                        <a:t>r</a:t>
                      </a:r>
                      <a:endParaRPr lang="en-US" i="1"/>
                    </a:p>
                  </a:txBody>
                  <a:tcPr/>
                </a:tc>
                <a:tc>
                  <a:txBody>
                    <a:bodyPr/>
                    <a:lstStyle/>
                    <a:p>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a</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t</a:t>
                      </a:r>
                      <a:endParaRPr lang="en-US" i="1"/>
                    </a:p>
                  </a:txBody>
                  <a:tcPr/>
                </a:tc>
                <a:tc>
                  <a:txBody>
                    <a:bodyPr/>
                    <a:lstStyle/>
                    <a:p>
                      <a:r>
                        <a:rPr lang="en-US" i="1" smtClean="0"/>
                        <a:t>o</a:t>
                      </a:r>
                      <a:endParaRPr lang="en-US" i="1"/>
                    </a:p>
                  </a:txBody>
                  <a:tcPr/>
                </a:tc>
                <a:tc>
                  <a:txBody>
                    <a:bodyPr/>
                    <a:lstStyle/>
                    <a:p>
                      <a:r>
                        <a:rPr lang="en-US" i="1" smtClean="0"/>
                        <a:t>m</a:t>
                      </a:r>
                      <a:endParaRPr lang="en-US" i="1"/>
                    </a:p>
                  </a:txBody>
                  <a:tcPr/>
                </a:tc>
                <a:tc>
                  <a:txBody>
                    <a:bodyPr/>
                    <a:lstStyle/>
                    <a:p>
                      <a:r>
                        <a:rPr lang="en-US" i="1" smtClean="0"/>
                        <a:t>o</a:t>
                      </a:r>
                      <a:endParaRPr lang="en-US" i="1"/>
                    </a:p>
                  </a:txBody>
                  <a:tcPr/>
                </a:tc>
                <a:tc>
                  <a:txBody>
                    <a:bodyPr/>
                    <a:lstStyle/>
                    <a:p>
                      <a:r>
                        <a:rPr lang="en-US" i="1" smtClean="0"/>
                        <a:t>r</a:t>
                      </a:r>
                      <a:endParaRPr lang="en-US" i="1"/>
                    </a:p>
                  </a:txBody>
                  <a:tcPr/>
                </a:tc>
                <a:tc>
                  <a:txBody>
                    <a:bodyPr/>
                    <a:lstStyle/>
                    <a:p>
                      <a:r>
                        <a:rPr lang="en-US" i="1" smtClean="0"/>
                        <a:t>o</a:t>
                      </a:r>
                      <a:endParaRPr lang="en-US" i="1"/>
                    </a:p>
                  </a:txBody>
                  <a:tcPr/>
                </a:tc>
                <a:tc>
                  <a:txBody>
                    <a:bodyPr/>
                    <a:lstStyle/>
                    <a:p>
                      <a:r>
                        <a:rPr lang="en-US" i="1" smtClean="0"/>
                        <a:t>w</a:t>
                      </a:r>
                      <a:endParaRPr lang="en-US" i="1"/>
                    </a:p>
                  </a:txBody>
                  <a:tcPr/>
                </a:tc>
                <a:extLst>
                  <a:ext uri="{0D108BD9-81ED-4DB2-BD59-A6C34878D82A}">
                    <a16:rowId xmlns:a16="http://schemas.microsoft.com/office/drawing/2014/main" xmlns="" val="4060652931"/>
                  </a:ext>
                </a:extLst>
              </a:tr>
            </a:tbl>
          </a:graphicData>
        </a:graphic>
      </p:graphicFrame>
      <p:sp>
        <p:nvSpPr>
          <p:cNvPr id="5" name="TextBox 4"/>
          <p:cNvSpPr txBox="1"/>
          <p:nvPr/>
        </p:nvSpPr>
        <p:spPr>
          <a:xfrm>
            <a:off x="249163" y="2133725"/>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T:</a:t>
            </a:r>
            <a:endParaRPr lang="en-US" sz="2000" b="1">
              <a:effectLst>
                <a:outerShdw blurRad="38100" dist="38100" dir="2700000" algn="tl">
                  <a:srgbClr val="000000">
                    <a:alpha val="43137"/>
                  </a:srgbClr>
                </a:outerShdw>
              </a:effectLst>
            </a:endParaRPr>
          </a:p>
        </p:txBody>
      </p:sp>
      <p:graphicFrame>
        <p:nvGraphicFramePr>
          <p:cNvPr id="10" name="Table 9"/>
          <p:cNvGraphicFramePr>
            <a:graphicFrameLocks noGrp="1"/>
          </p:cNvGraphicFramePr>
          <p:nvPr>
            <p:extLst/>
          </p:nvPr>
        </p:nvGraphicFramePr>
        <p:xfrm>
          <a:off x="734539" y="3197957"/>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11" name="TextBox 10"/>
          <p:cNvSpPr txBox="1"/>
          <p:nvPr/>
        </p:nvSpPr>
        <p:spPr>
          <a:xfrm>
            <a:off x="249163" y="3200111"/>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P:</a:t>
            </a:r>
            <a:endParaRPr lang="en-US" sz="2000" b="1">
              <a:effectLst>
                <a:outerShdw blurRad="38100" dist="38100" dir="2700000" algn="tl">
                  <a:srgbClr val="000000">
                    <a:alpha val="43137"/>
                  </a:srgbClr>
                </a:outerShdw>
              </a:effectLst>
            </a:endParaRPr>
          </a:p>
        </p:txBody>
      </p:sp>
      <p:cxnSp>
        <p:nvCxnSpPr>
          <p:cNvPr id="13" name="Straight Connector 12"/>
          <p:cNvCxnSpPr/>
          <p:nvPr/>
        </p:nvCxnSpPr>
        <p:spPr>
          <a:xfrm>
            <a:off x="2951924" y="2574235"/>
            <a:ext cx="0" cy="59390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924" y="2798808"/>
            <a:ext cx="417443" cy="369332"/>
          </a:xfrm>
          <a:prstGeom prst="rect">
            <a:avLst/>
          </a:prstGeom>
          <a:noFill/>
        </p:spPr>
        <p:txBody>
          <a:bodyPr wrap="square" rtlCol="0">
            <a:spAutoFit/>
          </a:bodyPr>
          <a:lstStyle/>
          <a:p>
            <a:r>
              <a:rPr lang="en-US" smtClean="0">
                <a:solidFill>
                  <a:schemeClr val="accent1"/>
                </a:solidFill>
              </a:rPr>
              <a:t>1</a:t>
            </a:r>
            <a:endParaRPr lang="en-US">
              <a:solidFill>
                <a:schemeClr val="accent1"/>
              </a:solidFill>
            </a:endParaRPr>
          </a:p>
        </p:txBody>
      </p:sp>
      <p:sp>
        <p:nvSpPr>
          <p:cNvPr id="15" name="TextBox 14"/>
          <p:cNvSpPr txBox="1"/>
          <p:nvPr/>
        </p:nvSpPr>
        <p:spPr>
          <a:xfrm>
            <a:off x="2773556" y="3197957"/>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16" name="TextBox 15"/>
          <p:cNvSpPr txBox="1"/>
          <p:nvPr/>
        </p:nvSpPr>
        <p:spPr>
          <a:xfrm>
            <a:off x="2773019" y="214849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a</a:t>
            </a:r>
            <a:endParaRPr lang="en-US" b="1" i="1"/>
          </a:p>
        </p:txBody>
      </p:sp>
      <p:cxnSp>
        <p:nvCxnSpPr>
          <p:cNvPr id="18" name="Straight Arrow Connector 17"/>
          <p:cNvCxnSpPr/>
          <p:nvPr/>
        </p:nvCxnSpPr>
        <p:spPr>
          <a:xfrm>
            <a:off x="2340983" y="3823563"/>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nvPr>
        </p:nvGraphicFramePr>
        <p:xfrm>
          <a:off x="1349275" y="4398794"/>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21" name="TextBox 20"/>
          <p:cNvSpPr txBox="1"/>
          <p:nvPr/>
        </p:nvSpPr>
        <p:spPr>
          <a:xfrm>
            <a:off x="3388292" y="4383111"/>
            <a:ext cx="298175" cy="382936"/>
          </a:xfrm>
          <a:prstGeom prst="rect">
            <a:avLst/>
          </a:prstGeom>
          <a:solidFill>
            <a:srgbClr val="FFC000"/>
          </a:solidFill>
          <a:ln>
            <a:solidFill>
              <a:schemeClr val="tx2"/>
            </a:solidFill>
          </a:ln>
        </p:spPr>
        <p:txBody>
          <a:bodyPr wrap="square" rtlCol="0">
            <a:spAutoFit/>
          </a:bodyPr>
          <a:lstStyle/>
          <a:p>
            <a:r>
              <a:rPr lang="en-US" b="1" i="1" smtClean="0"/>
              <a:t>e</a:t>
            </a:r>
            <a:endParaRPr lang="en-US" b="1" i="1"/>
          </a:p>
        </p:txBody>
      </p:sp>
      <p:sp>
        <p:nvSpPr>
          <p:cNvPr id="22" name="TextBox 21"/>
          <p:cNvSpPr txBox="1"/>
          <p:nvPr/>
        </p:nvSpPr>
        <p:spPr>
          <a:xfrm>
            <a:off x="3312190" y="2148494"/>
            <a:ext cx="298175" cy="382936"/>
          </a:xfrm>
          <a:prstGeom prst="rect">
            <a:avLst/>
          </a:prstGeom>
          <a:solidFill>
            <a:srgbClr val="FFC000"/>
          </a:solidFill>
          <a:ln>
            <a:solidFill>
              <a:schemeClr val="tx2"/>
            </a:solidFill>
          </a:ln>
        </p:spPr>
        <p:txBody>
          <a:bodyPr wrap="square" rtlCol="0">
            <a:spAutoFit/>
          </a:bodyPr>
          <a:lstStyle/>
          <a:p>
            <a:r>
              <a:rPr lang="en-US" b="1" i="1" smtClean="0"/>
              <a:t>e</a:t>
            </a:r>
            <a:endParaRPr lang="en-US" b="1" i="1"/>
          </a:p>
        </p:txBody>
      </p:sp>
      <p:cxnSp>
        <p:nvCxnSpPr>
          <p:cNvPr id="23" name="Straight Connector 22"/>
          <p:cNvCxnSpPr/>
          <p:nvPr/>
        </p:nvCxnSpPr>
        <p:spPr>
          <a:xfrm>
            <a:off x="3510972" y="2574234"/>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32771" y="4014262"/>
            <a:ext cx="417443" cy="369332"/>
          </a:xfrm>
          <a:prstGeom prst="rect">
            <a:avLst/>
          </a:prstGeom>
          <a:noFill/>
        </p:spPr>
        <p:txBody>
          <a:bodyPr wrap="square" rtlCol="0">
            <a:spAutoFit/>
          </a:bodyPr>
          <a:lstStyle/>
          <a:p>
            <a:r>
              <a:rPr lang="en-US" smtClean="0">
                <a:solidFill>
                  <a:schemeClr val="accent1"/>
                </a:solidFill>
              </a:rPr>
              <a:t>2</a:t>
            </a:r>
            <a:endParaRPr lang="en-US">
              <a:solidFill>
                <a:schemeClr val="accent1"/>
              </a:solidFill>
            </a:endParaRPr>
          </a:p>
        </p:txBody>
      </p:sp>
      <p:sp>
        <p:nvSpPr>
          <p:cNvPr id="26" name="TextBox 25"/>
          <p:cNvSpPr txBox="1"/>
          <p:nvPr/>
        </p:nvSpPr>
        <p:spPr>
          <a:xfrm>
            <a:off x="3095387" y="4390980"/>
            <a:ext cx="298175" cy="382936"/>
          </a:xfrm>
          <a:prstGeom prst="rect">
            <a:avLst/>
          </a:prstGeom>
          <a:solidFill>
            <a:srgbClr val="FFC000"/>
          </a:solidFill>
          <a:ln>
            <a:solidFill>
              <a:schemeClr val="tx2"/>
            </a:solidFill>
          </a:ln>
        </p:spPr>
        <p:txBody>
          <a:bodyPr wrap="square" rtlCol="0">
            <a:spAutoFit/>
          </a:bodyPr>
          <a:lstStyle/>
          <a:p>
            <a:r>
              <a:rPr lang="en-US" b="1" i="1" smtClean="0"/>
              <a:t>c</a:t>
            </a:r>
            <a:endParaRPr lang="en-US" b="1" i="1"/>
          </a:p>
        </p:txBody>
      </p:sp>
      <p:sp>
        <p:nvSpPr>
          <p:cNvPr id="27" name="TextBox 26"/>
          <p:cNvSpPr txBox="1"/>
          <p:nvPr/>
        </p:nvSpPr>
        <p:spPr>
          <a:xfrm>
            <a:off x="3026767" y="2142584"/>
            <a:ext cx="298175" cy="382936"/>
          </a:xfrm>
          <a:prstGeom prst="rect">
            <a:avLst/>
          </a:prstGeom>
          <a:solidFill>
            <a:srgbClr val="FFC000"/>
          </a:solidFill>
          <a:ln>
            <a:solidFill>
              <a:schemeClr val="tx2"/>
            </a:solidFill>
          </a:ln>
        </p:spPr>
        <p:txBody>
          <a:bodyPr wrap="square" rtlCol="0">
            <a:spAutoFit/>
          </a:bodyPr>
          <a:lstStyle/>
          <a:p>
            <a:r>
              <a:rPr lang="en-US" b="1" i="1" smtClean="0"/>
              <a:t>c</a:t>
            </a:r>
            <a:endParaRPr lang="en-US" b="1" i="1"/>
          </a:p>
        </p:txBody>
      </p:sp>
      <p:cxnSp>
        <p:nvCxnSpPr>
          <p:cNvPr id="28" name="Straight Connector 27"/>
          <p:cNvCxnSpPr/>
          <p:nvPr/>
        </p:nvCxnSpPr>
        <p:spPr>
          <a:xfrm>
            <a:off x="3226916" y="2574531"/>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26916" y="4011857"/>
            <a:ext cx="417443" cy="369332"/>
          </a:xfrm>
          <a:prstGeom prst="rect">
            <a:avLst/>
          </a:prstGeom>
          <a:noFill/>
        </p:spPr>
        <p:txBody>
          <a:bodyPr wrap="square" rtlCol="0">
            <a:spAutoFit/>
          </a:bodyPr>
          <a:lstStyle/>
          <a:p>
            <a:r>
              <a:rPr lang="en-US" smtClean="0">
                <a:solidFill>
                  <a:schemeClr val="accent1"/>
                </a:solidFill>
              </a:rPr>
              <a:t>3</a:t>
            </a:r>
            <a:endParaRPr lang="en-US">
              <a:solidFill>
                <a:schemeClr val="accent1"/>
              </a:solidFill>
            </a:endParaRPr>
          </a:p>
        </p:txBody>
      </p:sp>
      <p:sp>
        <p:nvSpPr>
          <p:cNvPr id="30" name="TextBox 29"/>
          <p:cNvSpPr txBox="1"/>
          <p:nvPr/>
        </p:nvSpPr>
        <p:spPr>
          <a:xfrm>
            <a:off x="2796350" y="4388209"/>
            <a:ext cx="298175" cy="382936"/>
          </a:xfrm>
          <a:prstGeom prst="rect">
            <a:avLst/>
          </a:prstGeom>
          <a:solidFill>
            <a:srgbClr val="FFC000"/>
          </a:solidFill>
          <a:ln>
            <a:solidFill>
              <a:schemeClr val="tx2"/>
            </a:solidFill>
          </a:ln>
        </p:spPr>
        <p:txBody>
          <a:bodyPr wrap="square" rtlCol="0">
            <a:spAutoFit/>
          </a:bodyPr>
          <a:lstStyle/>
          <a:p>
            <a:r>
              <a:rPr lang="en-US" b="1" i="1" smtClean="0"/>
              <a:t>a</a:t>
            </a:r>
            <a:endParaRPr lang="en-US" b="1" i="1"/>
          </a:p>
        </p:txBody>
      </p:sp>
      <p:cxnSp>
        <p:nvCxnSpPr>
          <p:cNvPr id="31" name="Straight Connector 30"/>
          <p:cNvCxnSpPr/>
          <p:nvPr/>
        </p:nvCxnSpPr>
        <p:spPr>
          <a:xfrm>
            <a:off x="2925099" y="2575859"/>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46898" y="4015887"/>
            <a:ext cx="417443" cy="369332"/>
          </a:xfrm>
          <a:prstGeom prst="rect">
            <a:avLst/>
          </a:prstGeom>
          <a:noFill/>
        </p:spPr>
        <p:txBody>
          <a:bodyPr wrap="square" rtlCol="0">
            <a:spAutoFit/>
          </a:bodyPr>
          <a:lstStyle/>
          <a:p>
            <a:r>
              <a:rPr lang="en-US" smtClean="0">
                <a:solidFill>
                  <a:schemeClr val="accent1"/>
                </a:solidFill>
              </a:rPr>
              <a:t>4</a:t>
            </a:r>
            <a:endParaRPr lang="en-US">
              <a:solidFill>
                <a:schemeClr val="accent1"/>
              </a:solidFill>
            </a:endParaRPr>
          </a:p>
        </p:txBody>
      </p:sp>
      <p:sp>
        <p:nvSpPr>
          <p:cNvPr id="33" name="TextBox 32"/>
          <p:cNvSpPr txBox="1"/>
          <p:nvPr/>
        </p:nvSpPr>
        <p:spPr>
          <a:xfrm>
            <a:off x="2507932" y="4396795"/>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34" name="TextBox 33"/>
          <p:cNvSpPr txBox="1"/>
          <p:nvPr/>
        </p:nvSpPr>
        <p:spPr>
          <a:xfrm>
            <a:off x="2437901" y="2149306"/>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l</a:t>
            </a:r>
            <a:endParaRPr lang="en-US" b="1" i="1"/>
          </a:p>
        </p:txBody>
      </p:sp>
      <p:cxnSp>
        <p:nvCxnSpPr>
          <p:cNvPr id="35" name="Straight Connector 34"/>
          <p:cNvCxnSpPr/>
          <p:nvPr/>
        </p:nvCxnSpPr>
        <p:spPr>
          <a:xfrm>
            <a:off x="2641077" y="2577920"/>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62876" y="4017948"/>
            <a:ext cx="417443" cy="369332"/>
          </a:xfrm>
          <a:prstGeom prst="rect">
            <a:avLst/>
          </a:prstGeom>
          <a:noFill/>
        </p:spPr>
        <p:txBody>
          <a:bodyPr wrap="square" rtlCol="0">
            <a:spAutoFit/>
          </a:bodyPr>
          <a:lstStyle/>
          <a:p>
            <a:r>
              <a:rPr lang="en-US" smtClean="0">
                <a:solidFill>
                  <a:schemeClr val="accent1"/>
                </a:solidFill>
              </a:rPr>
              <a:t>5</a:t>
            </a:r>
            <a:endParaRPr lang="en-US">
              <a:solidFill>
                <a:schemeClr val="accent1"/>
              </a:solidFill>
            </a:endParaRPr>
          </a:p>
        </p:txBody>
      </p:sp>
      <p:cxnSp>
        <p:nvCxnSpPr>
          <p:cNvPr id="38" name="Straight Arrow Connector 37"/>
          <p:cNvCxnSpPr/>
          <p:nvPr/>
        </p:nvCxnSpPr>
        <p:spPr>
          <a:xfrm>
            <a:off x="2760508" y="4899295"/>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p:cNvGraphicFramePr>
            <a:graphicFrameLocks noGrp="1"/>
          </p:cNvGraphicFramePr>
          <p:nvPr>
            <p:extLst/>
          </p:nvPr>
        </p:nvGraphicFramePr>
        <p:xfrm>
          <a:off x="2766351" y="5435393"/>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40" name="TextBox 39"/>
          <p:cNvSpPr txBox="1"/>
          <p:nvPr/>
        </p:nvSpPr>
        <p:spPr>
          <a:xfrm>
            <a:off x="4805368" y="543196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41" name="TextBox 40"/>
          <p:cNvSpPr txBox="1"/>
          <p:nvPr/>
        </p:nvSpPr>
        <p:spPr>
          <a:xfrm>
            <a:off x="4712708" y="214296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a:t>w</a:t>
            </a:r>
          </a:p>
        </p:txBody>
      </p:sp>
      <p:cxnSp>
        <p:nvCxnSpPr>
          <p:cNvPr id="42" name="Straight Connector 41"/>
          <p:cNvCxnSpPr/>
          <p:nvPr/>
        </p:nvCxnSpPr>
        <p:spPr>
          <a:xfrm>
            <a:off x="4984260" y="2564236"/>
            <a:ext cx="21799" cy="286773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06059" y="5024304"/>
            <a:ext cx="417443" cy="369332"/>
          </a:xfrm>
          <a:prstGeom prst="rect">
            <a:avLst/>
          </a:prstGeom>
          <a:noFill/>
        </p:spPr>
        <p:txBody>
          <a:bodyPr wrap="square" rtlCol="0">
            <a:spAutoFit/>
          </a:bodyPr>
          <a:lstStyle/>
          <a:p>
            <a:r>
              <a:rPr lang="en-US" smtClean="0">
                <a:solidFill>
                  <a:schemeClr val="accent1"/>
                </a:solidFill>
              </a:rPr>
              <a:t>6</a:t>
            </a:r>
            <a:endParaRPr lang="en-US">
              <a:solidFill>
                <a:schemeClr val="accent1"/>
              </a:solidFill>
            </a:endParaRPr>
          </a:p>
        </p:txBody>
      </p:sp>
      <p:cxnSp>
        <p:nvCxnSpPr>
          <p:cNvPr id="45" name="Straight Arrow Connector 44"/>
          <p:cNvCxnSpPr/>
          <p:nvPr/>
        </p:nvCxnSpPr>
        <p:spPr>
          <a:xfrm flipV="1">
            <a:off x="5345914" y="4899295"/>
            <a:ext cx="414317"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5"/>
          <p:cNvGraphicFramePr>
            <a:graphicFrameLocks noGrp="1"/>
          </p:cNvGraphicFramePr>
          <p:nvPr>
            <p:extLst/>
          </p:nvPr>
        </p:nvGraphicFramePr>
        <p:xfrm>
          <a:off x="5093786" y="4404888"/>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47" name="TextBox 46"/>
          <p:cNvSpPr txBox="1"/>
          <p:nvPr/>
        </p:nvSpPr>
        <p:spPr>
          <a:xfrm>
            <a:off x="7132803" y="440217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48" name="TextBox 47"/>
          <p:cNvSpPr txBox="1"/>
          <p:nvPr/>
        </p:nvSpPr>
        <p:spPr>
          <a:xfrm>
            <a:off x="6983715" y="214011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h</a:t>
            </a:r>
            <a:endParaRPr lang="en-US" b="1" i="1"/>
          </a:p>
        </p:txBody>
      </p:sp>
      <p:cxnSp>
        <p:nvCxnSpPr>
          <p:cNvPr id="49" name="Straight Connector 48"/>
          <p:cNvCxnSpPr/>
          <p:nvPr/>
        </p:nvCxnSpPr>
        <p:spPr>
          <a:xfrm>
            <a:off x="7157783" y="2578403"/>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22222" y="4025951"/>
            <a:ext cx="417443" cy="369332"/>
          </a:xfrm>
          <a:prstGeom prst="rect">
            <a:avLst/>
          </a:prstGeom>
          <a:noFill/>
        </p:spPr>
        <p:txBody>
          <a:bodyPr wrap="square" rtlCol="0">
            <a:spAutoFit/>
          </a:bodyPr>
          <a:lstStyle/>
          <a:p>
            <a:r>
              <a:rPr lang="en-US" smtClean="0">
                <a:solidFill>
                  <a:schemeClr val="accent1"/>
                </a:solidFill>
              </a:rPr>
              <a:t>7</a:t>
            </a:r>
            <a:endParaRPr lang="en-US">
              <a:solidFill>
                <a:schemeClr val="accent1"/>
              </a:solidFill>
            </a:endParaRPr>
          </a:p>
        </p:txBody>
      </p:sp>
      <p:graphicFrame>
        <p:nvGraphicFramePr>
          <p:cNvPr id="52" name="Table 51"/>
          <p:cNvGraphicFramePr>
            <a:graphicFrameLocks noGrp="1"/>
          </p:cNvGraphicFramePr>
          <p:nvPr>
            <p:extLst/>
          </p:nvPr>
        </p:nvGraphicFramePr>
        <p:xfrm>
          <a:off x="7308737" y="3210755"/>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cxnSp>
        <p:nvCxnSpPr>
          <p:cNvPr id="56" name="Straight Arrow Connector 55"/>
          <p:cNvCxnSpPr/>
          <p:nvPr/>
        </p:nvCxnSpPr>
        <p:spPr>
          <a:xfrm flipV="1">
            <a:off x="7558552" y="3902461"/>
            <a:ext cx="414317"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446860" y="2607450"/>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435262" y="2821090"/>
            <a:ext cx="457200" cy="369332"/>
          </a:xfrm>
          <a:prstGeom prst="rect">
            <a:avLst/>
          </a:prstGeom>
          <a:noFill/>
        </p:spPr>
        <p:txBody>
          <a:bodyPr wrap="square" rtlCol="0">
            <a:spAutoFit/>
          </a:bodyPr>
          <a:lstStyle/>
          <a:p>
            <a:r>
              <a:rPr lang="en-US" smtClean="0">
                <a:solidFill>
                  <a:srgbClr val="FF0000"/>
                </a:solidFill>
              </a:rPr>
              <a:t>8</a:t>
            </a:r>
            <a:endParaRPr lang="en-US">
              <a:solidFill>
                <a:srgbClr val="FF0000"/>
              </a:solidFill>
            </a:endParaRPr>
          </a:p>
        </p:txBody>
      </p:sp>
      <p:sp>
        <p:nvSpPr>
          <p:cNvPr id="59" name="TextBox 58"/>
          <p:cNvSpPr txBox="1"/>
          <p:nvPr/>
        </p:nvSpPr>
        <p:spPr>
          <a:xfrm>
            <a:off x="9347466" y="3197957"/>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graphicFrame>
        <p:nvGraphicFramePr>
          <p:cNvPr id="63" name="Table 62"/>
          <p:cNvGraphicFramePr>
            <a:graphicFrameLocks noGrp="1"/>
          </p:cNvGraphicFramePr>
          <p:nvPr>
            <p:extLst/>
          </p:nvPr>
        </p:nvGraphicFramePr>
        <p:xfrm>
          <a:off x="9053182" y="4409135"/>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cxnSp>
        <p:nvCxnSpPr>
          <p:cNvPr id="64" name="Straight Arrow Connector 63"/>
          <p:cNvCxnSpPr/>
          <p:nvPr/>
        </p:nvCxnSpPr>
        <p:spPr>
          <a:xfrm>
            <a:off x="9096588" y="3762206"/>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088530" y="440488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cxnSp>
        <p:nvCxnSpPr>
          <p:cNvPr id="67" name="Straight Connector 66"/>
          <p:cNvCxnSpPr/>
          <p:nvPr/>
        </p:nvCxnSpPr>
        <p:spPr>
          <a:xfrm>
            <a:off x="11173026" y="2571829"/>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145130" y="4011857"/>
            <a:ext cx="417443" cy="369332"/>
          </a:xfrm>
          <a:prstGeom prst="rect">
            <a:avLst/>
          </a:prstGeom>
          <a:noFill/>
        </p:spPr>
        <p:txBody>
          <a:bodyPr wrap="square" rtlCol="0">
            <a:spAutoFit/>
          </a:bodyPr>
          <a:lstStyle/>
          <a:p>
            <a:r>
              <a:rPr lang="en-US" smtClean="0">
                <a:solidFill>
                  <a:schemeClr val="accent1"/>
                </a:solidFill>
              </a:rPr>
              <a:t>9</a:t>
            </a:r>
            <a:endParaRPr lang="en-US">
              <a:solidFill>
                <a:schemeClr val="accent1"/>
              </a:solidFill>
            </a:endParaRPr>
          </a:p>
        </p:txBody>
      </p:sp>
      <p:sp>
        <p:nvSpPr>
          <p:cNvPr id="69" name="TextBox 68"/>
          <p:cNvSpPr txBox="1"/>
          <p:nvPr/>
        </p:nvSpPr>
        <p:spPr>
          <a:xfrm>
            <a:off x="2721402" y="2144926"/>
            <a:ext cx="298175" cy="382936"/>
          </a:xfrm>
          <a:prstGeom prst="rect">
            <a:avLst/>
          </a:prstGeom>
          <a:solidFill>
            <a:srgbClr val="FFC000"/>
          </a:solidFill>
          <a:ln>
            <a:solidFill>
              <a:schemeClr val="tx2"/>
            </a:solidFill>
          </a:ln>
        </p:spPr>
        <p:txBody>
          <a:bodyPr wrap="square" rtlCol="0">
            <a:spAutoFit/>
          </a:bodyPr>
          <a:lstStyle/>
          <a:p>
            <a:r>
              <a:rPr lang="en-US" b="1" i="1" smtClean="0"/>
              <a:t>a</a:t>
            </a:r>
            <a:endParaRPr lang="en-US" b="1" i="1"/>
          </a:p>
        </p:txBody>
      </p:sp>
      <p:sp>
        <p:nvSpPr>
          <p:cNvPr id="70" name="TextBox 69"/>
          <p:cNvSpPr txBox="1"/>
          <p:nvPr/>
        </p:nvSpPr>
        <p:spPr>
          <a:xfrm>
            <a:off x="9260870" y="2147920"/>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n</a:t>
            </a:r>
            <a:endParaRPr lang="en-US" b="1" i="1"/>
          </a:p>
        </p:txBody>
      </p:sp>
      <p:sp>
        <p:nvSpPr>
          <p:cNvPr id="53" name="Oval 52"/>
          <p:cNvSpPr/>
          <p:nvPr/>
        </p:nvSpPr>
        <p:spPr>
          <a:xfrm>
            <a:off x="2150531" y="3149417"/>
            <a:ext cx="393062" cy="4952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c 53"/>
          <p:cNvSpPr/>
          <p:nvPr/>
        </p:nvSpPr>
        <p:spPr>
          <a:xfrm rot="2572547">
            <a:off x="940480" y="2227860"/>
            <a:ext cx="2399462" cy="2684296"/>
          </a:xfrm>
          <a:prstGeom prst="arc">
            <a:avLst/>
          </a:prstGeom>
          <a:ln>
            <a:solidFill>
              <a:schemeClr val="tx2">
                <a:lumMod val="60000"/>
                <a:lumOff val="40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p:cNvSpPr/>
          <p:nvPr/>
        </p:nvSpPr>
        <p:spPr>
          <a:xfrm>
            <a:off x="7553096" y="3150016"/>
            <a:ext cx="393062" cy="49526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c 59"/>
          <p:cNvSpPr/>
          <p:nvPr/>
        </p:nvSpPr>
        <p:spPr>
          <a:xfrm rot="2572547">
            <a:off x="7431380" y="2214486"/>
            <a:ext cx="2399462" cy="2684296"/>
          </a:xfrm>
          <a:prstGeom prst="arc">
            <a:avLst/>
          </a:prstGeom>
          <a:ln>
            <a:solidFill>
              <a:schemeClr val="tx2">
                <a:lumMod val="60000"/>
                <a:lumOff val="40000"/>
              </a:schemeClr>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111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21" grpId="0" animBg="1"/>
      <p:bldP spid="22" grpId="0" animBg="1"/>
      <p:bldP spid="24" grpId="0"/>
      <p:bldP spid="26" grpId="0" animBg="1"/>
      <p:bldP spid="27" grpId="0" animBg="1"/>
      <p:bldP spid="29" grpId="0"/>
      <p:bldP spid="30" grpId="0" animBg="1"/>
      <p:bldP spid="32" grpId="0"/>
      <p:bldP spid="33" grpId="0" animBg="1"/>
      <p:bldP spid="34" grpId="0" animBg="1"/>
      <p:bldP spid="36" grpId="0"/>
      <p:bldP spid="40" grpId="0" animBg="1"/>
      <p:bldP spid="41" grpId="0" animBg="1"/>
      <p:bldP spid="43" grpId="0"/>
      <p:bldP spid="47" grpId="0" animBg="1"/>
      <p:bldP spid="48" grpId="0" animBg="1"/>
      <p:bldP spid="50" grpId="0"/>
      <p:bldP spid="58" grpId="0"/>
      <p:bldP spid="59" grpId="0" animBg="1"/>
      <p:bldP spid="65" grpId="0" animBg="1"/>
      <p:bldP spid="68" grpId="0"/>
      <p:bldP spid="69" grpId="0" animBg="1"/>
      <p:bldP spid="70" grpId="0" animBg="1"/>
      <p:bldP spid="53" grpId="0" animBg="1"/>
      <p:bldP spid="54" grpId="0" animBg="1"/>
      <p:bldP spid="55"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1692" y="1157917"/>
            <a:ext cx="11583290" cy="5351078"/>
          </a:xfrm>
        </p:spPr>
        <p:txBody>
          <a:bodyPr/>
          <a:lstStyle/>
          <a:p>
            <a:pPr>
              <a:lnSpc>
                <a:spcPct val="90000"/>
              </a:lnSpc>
            </a:pPr>
            <a:r>
              <a:rPr lang="en-US" altLang="en-US" dirty="0" err="1" smtClean="0">
                <a:solidFill>
                  <a:schemeClr val="tx1"/>
                </a:solidFill>
              </a:rPr>
              <a:t>Thuật</a:t>
            </a:r>
            <a:r>
              <a:rPr lang="en-US" altLang="en-US" dirty="0" smtClean="0">
                <a:solidFill>
                  <a:schemeClr val="tx1"/>
                </a:solidFill>
              </a:rPr>
              <a:t> </a:t>
            </a:r>
            <a:r>
              <a:rPr lang="en-US" altLang="en-US" dirty="0" err="1" smtClean="0">
                <a:solidFill>
                  <a:schemeClr val="tx1"/>
                </a:solidFill>
              </a:rPr>
              <a:t>toán</a:t>
            </a:r>
            <a:r>
              <a:rPr lang="en-US" altLang="en-US" dirty="0" smtClean="0">
                <a:solidFill>
                  <a:schemeClr val="tx1"/>
                </a:solidFill>
              </a:rPr>
              <a:t> Boyer-Moore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xử</a:t>
            </a:r>
            <a:r>
              <a:rPr lang="en-US" altLang="en-US" dirty="0" smtClean="0">
                <a:solidFill>
                  <a:schemeClr val="tx1"/>
                </a:solidFill>
              </a:rPr>
              <a:t> </a:t>
            </a:r>
            <a:r>
              <a:rPr lang="en-US" altLang="en-US" dirty="0" err="1" smtClean="0">
                <a:solidFill>
                  <a:schemeClr val="tx1"/>
                </a:solidFill>
              </a:rPr>
              <a:t>lý</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P </a:t>
            </a:r>
            <a:r>
              <a:rPr lang="en-US" altLang="en-US" dirty="0" err="1" smtClean="0">
                <a:solidFill>
                  <a:schemeClr val="tx1"/>
                </a:solidFill>
              </a:rPr>
              <a:t>và</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altLang="en-US" dirty="0" err="1" smtClean="0">
                <a:solidFill>
                  <a:schemeClr val="tx1"/>
                </a:solidFill>
              </a:rPr>
              <a:t>cái</a:t>
            </a:r>
            <a:r>
              <a:rPr lang="en-US" altLang="en-US" dirty="0" smtClean="0">
                <a:solidFill>
                  <a:schemeClr val="tx1"/>
                </a:solidFill>
              </a:rPr>
              <a:t> </a:t>
            </a:r>
            <a:r>
              <a:rPr lang="en-US" dirty="0">
                <a:solidFill>
                  <a:schemeClr val="tx1"/>
                </a:solidFill>
              </a:rPr>
              <a:t>Σ</a:t>
            </a:r>
            <a:r>
              <a:rPr lang="en-US" altLang="en-US" dirty="0" smtClean="0">
                <a:solidFill>
                  <a:schemeClr val="tx1"/>
                </a:solidFill>
              </a:rPr>
              <a:t> </a:t>
            </a:r>
            <a:r>
              <a:rPr lang="en-US" altLang="en-US" dirty="0" err="1" smtClean="0">
                <a:solidFill>
                  <a:schemeClr val="tx1"/>
                </a:solidFill>
              </a:rPr>
              <a:t>để</a:t>
            </a:r>
            <a:r>
              <a:rPr lang="en-US" altLang="en-US" dirty="0" smtClean="0">
                <a:solidFill>
                  <a:schemeClr val="tx1"/>
                </a:solidFill>
              </a:rPr>
              <a:t> </a:t>
            </a:r>
            <a:r>
              <a:rPr lang="en-US" altLang="en-US" dirty="0" err="1" smtClean="0">
                <a:solidFill>
                  <a:schemeClr val="tx1"/>
                </a:solidFill>
              </a:rPr>
              <a:t>xây</a:t>
            </a:r>
            <a:r>
              <a:rPr lang="en-US" altLang="en-US" dirty="0" smtClean="0">
                <a:solidFill>
                  <a:schemeClr val="tx1"/>
                </a:solidFill>
              </a:rPr>
              <a:t> </a:t>
            </a:r>
            <a:r>
              <a:rPr lang="en-US" altLang="en-US" dirty="0" err="1" smtClean="0">
                <a:solidFill>
                  <a:schemeClr val="tx1"/>
                </a:solidFill>
              </a:rPr>
              <a:t>dựng</a:t>
            </a:r>
            <a:r>
              <a:rPr lang="en-US" altLang="en-US" dirty="0" smtClean="0">
                <a:solidFill>
                  <a:schemeClr val="tx1"/>
                </a:solidFill>
              </a:rPr>
              <a:t> </a:t>
            </a:r>
            <a:r>
              <a:rPr lang="en-US" altLang="en-US" dirty="0" err="1" smtClean="0">
                <a:solidFill>
                  <a:schemeClr val="tx1"/>
                </a:solidFill>
              </a:rPr>
              <a:t>một</a:t>
            </a:r>
            <a:r>
              <a:rPr lang="en-US" altLang="en-US" dirty="0" smtClean="0">
                <a:solidFill>
                  <a:schemeClr val="tx1"/>
                </a:solidFill>
              </a:rPr>
              <a:t> </a:t>
            </a:r>
            <a:r>
              <a:rPr lang="en-US" altLang="en-US" dirty="0" err="1" smtClean="0">
                <a:solidFill>
                  <a:schemeClr val="tx1"/>
                </a:solidFill>
              </a:rPr>
              <a:t>hàm</a:t>
            </a:r>
            <a:r>
              <a:rPr lang="en-US" altLang="en-US" dirty="0" smtClean="0">
                <a:solidFill>
                  <a:schemeClr val="tx1"/>
                </a:solidFill>
              </a:rPr>
              <a:t> </a:t>
            </a:r>
            <a:r>
              <a:rPr lang="en-US" altLang="en-US" dirty="0">
                <a:solidFill>
                  <a:schemeClr val="tx1"/>
                </a:solidFill>
              </a:rPr>
              <a:t>last </a:t>
            </a:r>
            <a:r>
              <a:rPr lang="en-US" altLang="en-US" dirty="0" smtClean="0">
                <a:solidFill>
                  <a:schemeClr val="tx1"/>
                </a:solidFill>
              </a:rPr>
              <a:t>occurrence L</a:t>
            </a:r>
            <a:r>
              <a:rPr lang="en-US" altLang="en-US" dirty="0">
                <a:solidFill>
                  <a:schemeClr val="tx1"/>
                </a:solidFill>
              </a:rPr>
              <a:t>()</a:t>
            </a:r>
          </a:p>
          <a:p>
            <a:pPr lvl="1">
              <a:lnSpc>
                <a:spcPct val="90000"/>
              </a:lnSpc>
            </a:pPr>
            <a:r>
              <a:rPr lang="en-US" altLang="en-US" dirty="0">
                <a:solidFill>
                  <a:schemeClr val="tx1"/>
                </a:solidFill>
              </a:rPr>
              <a:t>L() </a:t>
            </a:r>
            <a:r>
              <a:rPr lang="en-US" altLang="en-US" dirty="0" err="1" smtClean="0">
                <a:solidFill>
                  <a:schemeClr val="tx1"/>
                </a:solidFill>
              </a:rPr>
              <a:t>ánh</a:t>
            </a:r>
            <a:r>
              <a:rPr lang="en-US" altLang="en-US" dirty="0" smtClean="0">
                <a:solidFill>
                  <a:schemeClr val="tx1"/>
                </a:solidFill>
              </a:rPr>
              <a:t> </a:t>
            </a:r>
            <a:r>
              <a:rPr lang="en-US" altLang="en-US" dirty="0" err="1" smtClean="0">
                <a:solidFill>
                  <a:schemeClr val="tx1"/>
                </a:solidFill>
              </a:rPr>
              <a:t>xạ</a:t>
            </a:r>
            <a:r>
              <a:rPr lang="en-US" altLang="en-US" dirty="0" smtClean="0">
                <a:solidFill>
                  <a:schemeClr val="tx1"/>
                </a:solidFill>
              </a:rPr>
              <a:t> </a:t>
            </a:r>
            <a:r>
              <a:rPr lang="en-US" altLang="en-US" dirty="0" err="1" smtClean="0">
                <a:solidFill>
                  <a:schemeClr val="tx1"/>
                </a:solidFill>
              </a:rPr>
              <a:t>tất</a:t>
            </a:r>
            <a:r>
              <a:rPr lang="en-US" altLang="en-US" dirty="0" smtClean="0">
                <a:solidFill>
                  <a:schemeClr val="tx1"/>
                </a:solidFill>
              </a:rPr>
              <a:t> </a:t>
            </a:r>
            <a:r>
              <a:rPr lang="en-US" altLang="en-US" dirty="0" err="1" smtClean="0">
                <a:solidFill>
                  <a:schemeClr val="tx1"/>
                </a:solidFill>
              </a:rPr>
              <a:t>cả</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ký</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altLang="en-US" dirty="0" err="1" smtClean="0">
                <a:solidFill>
                  <a:schemeClr val="tx1"/>
                </a:solidFill>
              </a:rPr>
              <a:t>cái</a:t>
            </a:r>
            <a:r>
              <a:rPr lang="en-US" altLang="en-US" dirty="0" smtClean="0">
                <a:solidFill>
                  <a:schemeClr val="tx1"/>
                </a:solidFill>
              </a:rPr>
              <a:t> </a:t>
            </a:r>
            <a:r>
              <a:rPr lang="en-US" dirty="0">
                <a:solidFill>
                  <a:schemeClr val="tx1"/>
                </a:solidFill>
              </a:rPr>
              <a:t>Σ</a:t>
            </a:r>
            <a:r>
              <a:rPr lang="en-US" altLang="en-US" dirty="0" smtClean="0">
                <a:solidFill>
                  <a:schemeClr val="tx1"/>
                </a:solidFill>
              </a:rPr>
              <a:t> </a:t>
            </a:r>
            <a:r>
              <a:rPr lang="en-US" altLang="en-US" dirty="0" err="1" smtClean="0">
                <a:solidFill>
                  <a:schemeClr val="tx1"/>
                </a:solidFill>
              </a:rPr>
              <a:t>thành</a:t>
            </a:r>
            <a:r>
              <a:rPr lang="en-US" altLang="en-US" dirty="0" smtClean="0">
                <a:solidFill>
                  <a:schemeClr val="tx1"/>
                </a:solidFill>
              </a:rPr>
              <a:t> </a:t>
            </a:r>
            <a:r>
              <a:rPr lang="en-US" altLang="en-US" dirty="0" err="1" smtClean="0">
                <a:solidFill>
                  <a:schemeClr val="tx1"/>
                </a:solidFill>
              </a:rPr>
              <a:t>số</a:t>
            </a:r>
            <a:r>
              <a:rPr lang="en-US" altLang="en-US" dirty="0" smtClean="0">
                <a:solidFill>
                  <a:schemeClr val="tx1"/>
                </a:solidFill>
              </a:rPr>
              <a:t> </a:t>
            </a:r>
            <a:r>
              <a:rPr lang="en-US" altLang="en-US" dirty="0" err="1" smtClean="0">
                <a:solidFill>
                  <a:schemeClr val="tx1"/>
                </a:solidFill>
              </a:rPr>
              <a:t>nguyên</a:t>
            </a:r>
            <a:endParaRPr lang="en-US" altLang="en-US" dirty="0">
              <a:solidFill>
                <a:schemeClr val="tx1"/>
              </a:solidFill>
            </a:endParaRPr>
          </a:p>
          <a:p>
            <a:pPr>
              <a:lnSpc>
                <a:spcPct val="90000"/>
              </a:lnSpc>
            </a:pPr>
            <a:endParaRPr lang="en-US" altLang="en-US" dirty="0">
              <a:solidFill>
                <a:schemeClr val="tx1"/>
              </a:solidFill>
            </a:endParaRPr>
          </a:p>
          <a:p>
            <a:pPr>
              <a:lnSpc>
                <a:spcPct val="90000"/>
              </a:lnSpc>
            </a:pPr>
            <a:r>
              <a:rPr lang="en-US" altLang="en-US" dirty="0">
                <a:solidFill>
                  <a:schemeClr val="tx1"/>
                </a:solidFill>
              </a:rPr>
              <a:t>L(x) </a:t>
            </a:r>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định</a:t>
            </a:r>
            <a:r>
              <a:rPr lang="en-US" altLang="en-US" dirty="0" smtClean="0">
                <a:solidFill>
                  <a:schemeClr val="tx1"/>
                </a:solidFill>
              </a:rPr>
              <a:t> </a:t>
            </a:r>
            <a:r>
              <a:rPr lang="en-US" altLang="en-US" dirty="0" err="1" smtClean="0">
                <a:solidFill>
                  <a:schemeClr val="tx1"/>
                </a:solidFill>
              </a:rPr>
              <a:t>nghĩa</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a:t>
            </a:r>
            <a:r>
              <a:rPr lang="en-US" altLang="en-US" dirty="0">
                <a:solidFill>
                  <a:schemeClr val="tx1"/>
                </a:solidFill>
              </a:rPr>
              <a:t>		</a:t>
            </a:r>
            <a:endParaRPr lang="en-US" altLang="en-US" dirty="0" smtClean="0">
              <a:solidFill>
                <a:schemeClr val="tx1"/>
              </a:solidFill>
            </a:endParaRPr>
          </a:p>
          <a:p>
            <a:pPr lvl="1">
              <a:lnSpc>
                <a:spcPct val="90000"/>
              </a:lnSpc>
            </a:pPr>
            <a:r>
              <a:rPr lang="en-US" altLang="en-US" dirty="0" err="1" smtClean="0">
                <a:solidFill>
                  <a:schemeClr val="tx1"/>
                </a:solidFill>
              </a:rPr>
              <a:t>Chỉ</a:t>
            </a:r>
            <a:r>
              <a:rPr lang="en-US" altLang="en-US" dirty="0" smtClean="0">
                <a:solidFill>
                  <a:schemeClr val="tx1"/>
                </a:solidFill>
              </a:rPr>
              <a:t> </a:t>
            </a:r>
            <a:r>
              <a:rPr lang="en-US" altLang="en-US" dirty="0" err="1" smtClean="0">
                <a:solidFill>
                  <a:schemeClr val="tx1"/>
                </a:solidFill>
              </a:rPr>
              <a:t>số</a:t>
            </a:r>
            <a:r>
              <a:rPr lang="en-US" altLang="en-US" dirty="0" smtClean="0">
                <a:solidFill>
                  <a:schemeClr val="tx1"/>
                </a:solidFill>
              </a:rPr>
              <a:t> </a:t>
            </a:r>
            <a:r>
              <a:rPr lang="en-US" altLang="en-US" dirty="0" err="1" smtClean="0">
                <a:solidFill>
                  <a:schemeClr val="tx1"/>
                </a:solidFill>
              </a:rPr>
              <a:t>i</a:t>
            </a:r>
            <a:r>
              <a:rPr lang="en-US" altLang="en-US" dirty="0" smtClean="0">
                <a:solidFill>
                  <a:schemeClr val="tx1"/>
                </a:solidFill>
              </a:rPr>
              <a:t> </a:t>
            </a:r>
            <a:r>
              <a:rPr lang="en-US" altLang="en-US" dirty="0" err="1" smtClean="0">
                <a:solidFill>
                  <a:schemeClr val="tx1"/>
                </a:solidFill>
              </a:rPr>
              <a:t>lớn</a:t>
            </a:r>
            <a:r>
              <a:rPr lang="en-US" altLang="en-US" dirty="0" smtClean="0">
                <a:solidFill>
                  <a:schemeClr val="tx1"/>
                </a:solidFill>
              </a:rPr>
              <a:t> </a:t>
            </a:r>
            <a:r>
              <a:rPr lang="en-US" altLang="en-US" dirty="0" err="1" smtClean="0">
                <a:solidFill>
                  <a:schemeClr val="tx1"/>
                </a:solidFill>
              </a:rPr>
              <a:t>nhất</a:t>
            </a:r>
            <a:r>
              <a:rPr lang="en-US" altLang="en-US" dirty="0" smtClean="0">
                <a:solidFill>
                  <a:schemeClr val="tx1"/>
                </a:solidFill>
              </a:rPr>
              <a:t> </a:t>
            </a:r>
            <a:r>
              <a:rPr lang="en-US" altLang="en-US" dirty="0" err="1" smtClean="0">
                <a:solidFill>
                  <a:schemeClr val="tx1"/>
                </a:solidFill>
              </a:rPr>
              <a:t>sao</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P[</a:t>
            </a:r>
            <a:r>
              <a:rPr lang="en-US" altLang="en-US" dirty="0" err="1" smtClean="0">
                <a:solidFill>
                  <a:schemeClr val="tx1"/>
                </a:solidFill>
              </a:rPr>
              <a:t>i</a:t>
            </a:r>
            <a:r>
              <a:rPr lang="en-US" altLang="en-US" dirty="0">
                <a:solidFill>
                  <a:schemeClr val="tx1"/>
                </a:solidFill>
              </a:rPr>
              <a:t>] == x, </a:t>
            </a:r>
            <a:r>
              <a:rPr lang="en-US" altLang="en-US" dirty="0" err="1" smtClean="0">
                <a:solidFill>
                  <a:schemeClr val="tx1"/>
                </a:solidFill>
              </a:rPr>
              <a:t>hoặc</a:t>
            </a:r>
            <a:endParaRPr lang="en-US" altLang="en-US" dirty="0">
              <a:solidFill>
                <a:schemeClr val="tx1"/>
              </a:solidFill>
            </a:endParaRPr>
          </a:p>
          <a:p>
            <a:pPr lvl="1">
              <a:lnSpc>
                <a:spcPct val="90000"/>
              </a:lnSpc>
            </a:pPr>
            <a:r>
              <a:rPr lang="en-US" altLang="en-US" dirty="0">
                <a:solidFill>
                  <a:schemeClr val="tx1"/>
                </a:solidFill>
              </a:rPr>
              <a:t>-1 </a:t>
            </a:r>
            <a:r>
              <a:rPr lang="en-US" altLang="en-US" dirty="0" err="1" smtClean="0">
                <a:solidFill>
                  <a:schemeClr val="tx1"/>
                </a:solidFill>
              </a:rPr>
              <a:t>nếu</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tồn</a:t>
            </a:r>
            <a:r>
              <a:rPr lang="en-US" altLang="en-US" dirty="0" smtClean="0">
                <a:solidFill>
                  <a:schemeClr val="tx1"/>
                </a:solidFill>
              </a:rPr>
              <a:t> </a:t>
            </a:r>
            <a:r>
              <a:rPr lang="en-US" altLang="en-US" dirty="0" err="1" smtClean="0">
                <a:solidFill>
                  <a:schemeClr val="tx1"/>
                </a:solidFill>
              </a:rPr>
              <a:t>tại</a:t>
            </a:r>
            <a:r>
              <a:rPr lang="en-US" altLang="en-US" dirty="0" smtClean="0">
                <a:solidFill>
                  <a:schemeClr val="tx1"/>
                </a:solidFill>
              </a:rPr>
              <a:t> </a:t>
            </a:r>
            <a:r>
              <a:rPr lang="en-US" altLang="en-US" dirty="0" err="1" smtClean="0">
                <a:solidFill>
                  <a:schemeClr val="tx1"/>
                </a:solidFill>
              </a:rPr>
              <a:t>chỉ</a:t>
            </a:r>
            <a:r>
              <a:rPr lang="en-US" altLang="en-US" dirty="0" smtClean="0">
                <a:solidFill>
                  <a:schemeClr val="tx1"/>
                </a:solidFill>
              </a:rPr>
              <a:t> </a:t>
            </a:r>
            <a:r>
              <a:rPr lang="en-US" altLang="en-US" dirty="0" err="1" smtClean="0">
                <a:solidFill>
                  <a:schemeClr val="tx1"/>
                </a:solidFill>
              </a:rPr>
              <a:t>số</a:t>
            </a:r>
            <a:r>
              <a:rPr lang="en-US" altLang="en-US" dirty="0" smtClean="0">
                <a:solidFill>
                  <a:schemeClr val="tx1"/>
                </a:solidFill>
              </a:rPr>
              <a:t> </a:t>
            </a:r>
            <a:r>
              <a:rPr lang="en-US" altLang="en-US" dirty="0" err="1" smtClean="0">
                <a:solidFill>
                  <a:schemeClr val="tx1"/>
                </a:solidFill>
              </a:rPr>
              <a:t>i</a:t>
            </a:r>
            <a:r>
              <a:rPr lang="en-US" altLang="en-US" dirty="0" smtClean="0">
                <a:solidFill>
                  <a:schemeClr val="tx1"/>
                </a:solidFill>
              </a:rPr>
              <a:t> </a:t>
            </a:r>
            <a:r>
              <a:rPr lang="en-US" altLang="en-US" dirty="0" err="1" smtClean="0">
                <a:solidFill>
                  <a:schemeClr val="tx1"/>
                </a:solidFill>
              </a:rPr>
              <a:t>đó</a:t>
            </a:r>
            <a:endParaRPr lang="th-TH" altLang="en-US" dirty="0">
              <a:solidFill>
                <a:schemeClr val="tx1"/>
              </a:solidFill>
            </a:endParaRPr>
          </a:p>
          <a:p>
            <a:r>
              <a:rPr lang="th-TH" altLang="en-US" dirty="0" smtClean="0">
                <a:solidFill>
                  <a:schemeClr val="tx1"/>
                </a:solidFill>
              </a:rPr>
              <a:t>L</a:t>
            </a:r>
            <a:r>
              <a:rPr lang="th-TH" altLang="en-US" dirty="0">
                <a:solidFill>
                  <a:schemeClr val="tx1"/>
                </a:solidFill>
              </a:rPr>
              <a:t>() </a:t>
            </a:r>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tính</a:t>
            </a:r>
            <a:r>
              <a:rPr lang="en-US" altLang="en-US" dirty="0" smtClean="0">
                <a:solidFill>
                  <a:schemeClr val="tx1"/>
                </a:solidFill>
              </a:rPr>
              <a:t> </a:t>
            </a:r>
            <a:r>
              <a:rPr lang="en-US" altLang="en-US" dirty="0" err="1" smtClean="0">
                <a:solidFill>
                  <a:schemeClr val="tx1"/>
                </a:solidFill>
              </a:rPr>
              <a:t>khi</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P </a:t>
            </a:r>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đưa</a:t>
            </a:r>
            <a:r>
              <a:rPr lang="en-US" altLang="en-US" dirty="0" smtClean="0">
                <a:solidFill>
                  <a:schemeClr val="tx1"/>
                </a:solidFill>
              </a:rPr>
              <a:t> </a:t>
            </a:r>
            <a:r>
              <a:rPr lang="en-US" altLang="en-US" dirty="0" err="1" smtClean="0">
                <a:solidFill>
                  <a:schemeClr val="tx1"/>
                </a:solidFill>
              </a:rPr>
              <a:t>vào</a:t>
            </a:r>
            <a:r>
              <a:rPr lang="th-TH" altLang="en-US" dirty="0" smtClean="0">
                <a:solidFill>
                  <a:schemeClr val="tx1"/>
                </a:solidFill>
              </a:rPr>
              <a:t>.</a:t>
            </a:r>
            <a:endParaRPr lang="th-TH" altLang="en-US" dirty="0">
              <a:solidFill>
                <a:schemeClr val="tx1"/>
              </a:solidFill>
            </a:endParaRPr>
          </a:p>
          <a:p>
            <a:r>
              <a:rPr lang="en-US" altLang="en-US" dirty="0" err="1" smtClean="0">
                <a:solidFill>
                  <a:schemeClr val="tx1"/>
                </a:solidFill>
              </a:rPr>
              <a:t>Giá</a:t>
            </a:r>
            <a:r>
              <a:rPr lang="en-US" altLang="en-US" dirty="0" smtClean="0">
                <a:solidFill>
                  <a:schemeClr val="tx1"/>
                </a:solidFill>
              </a:rPr>
              <a:t> </a:t>
            </a:r>
            <a:r>
              <a:rPr lang="en-US" altLang="en-US" dirty="0" err="1" smtClean="0">
                <a:solidFill>
                  <a:schemeClr val="tx1"/>
                </a:solidFill>
              </a:rPr>
              <a:t>trị</a:t>
            </a:r>
            <a:r>
              <a:rPr lang="en-US" altLang="en-US" dirty="0" smtClean="0">
                <a:solidFill>
                  <a:schemeClr val="tx1"/>
                </a:solidFill>
              </a:rPr>
              <a:t> </a:t>
            </a:r>
            <a:r>
              <a:rPr lang="en-US" altLang="en-US" dirty="0" err="1" smtClean="0">
                <a:solidFill>
                  <a:schemeClr val="tx1"/>
                </a:solidFill>
              </a:rPr>
              <a:t>của</a:t>
            </a:r>
            <a:r>
              <a:rPr lang="th-TH" altLang="en-US" dirty="0" smtClean="0">
                <a:solidFill>
                  <a:schemeClr val="tx1"/>
                </a:solidFill>
              </a:rPr>
              <a:t> </a:t>
            </a:r>
            <a:r>
              <a:rPr lang="th-TH" altLang="en-US" dirty="0">
                <a:solidFill>
                  <a:schemeClr val="tx1"/>
                </a:solidFill>
              </a:rPr>
              <a:t>L() </a:t>
            </a:r>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lưu</a:t>
            </a:r>
            <a:r>
              <a:rPr lang="en-US" altLang="en-US" dirty="0" smtClean="0">
                <a:solidFill>
                  <a:schemeClr val="tx1"/>
                </a:solidFill>
              </a:rPr>
              <a:t> </a:t>
            </a:r>
            <a:r>
              <a:rPr lang="en-US" altLang="en-US" dirty="0" err="1" smtClean="0">
                <a:solidFill>
                  <a:schemeClr val="tx1"/>
                </a:solidFill>
              </a:rPr>
              <a:t>trữ</a:t>
            </a:r>
            <a:r>
              <a:rPr lang="en-US" altLang="en-US" dirty="0" smtClean="0">
                <a:solidFill>
                  <a:schemeClr val="tx1"/>
                </a:solidFill>
              </a:rPr>
              <a:t> </a:t>
            </a:r>
            <a:r>
              <a:rPr lang="en-US" altLang="en-US" dirty="0" err="1" smtClean="0">
                <a:solidFill>
                  <a:schemeClr val="tx1"/>
                </a:solidFill>
              </a:rPr>
              <a:t>dưới</a:t>
            </a:r>
            <a:r>
              <a:rPr lang="en-US" altLang="en-US" dirty="0" smtClean="0">
                <a:solidFill>
                  <a:schemeClr val="tx1"/>
                </a:solidFill>
              </a:rPr>
              <a:t> </a:t>
            </a:r>
            <a:r>
              <a:rPr lang="en-US" altLang="en-US" dirty="0" err="1" smtClean="0">
                <a:solidFill>
                  <a:schemeClr val="tx1"/>
                </a:solidFill>
              </a:rPr>
              <a:t>dạng</a:t>
            </a:r>
            <a:r>
              <a:rPr lang="en-US" altLang="en-US" dirty="0" smtClean="0">
                <a:solidFill>
                  <a:schemeClr val="tx1"/>
                </a:solidFill>
              </a:rPr>
              <a:t> </a:t>
            </a:r>
            <a:r>
              <a:rPr lang="en-US" altLang="en-US" dirty="0" err="1" smtClean="0">
                <a:solidFill>
                  <a:schemeClr val="tx1"/>
                </a:solidFill>
              </a:rPr>
              <a:t>một</a:t>
            </a:r>
            <a:r>
              <a:rPr lang="en-US" altLang="en-US" dirty="0" smtClean="0">
                <a:solidFill>
                  <a:schemeClr val="tx1"/>
                </a:solidFill>
              </a:rPr>
              <a:t> </a:t>
            </a:r>
            <a:r>
              <a:rPr lang="en-US" altLang="en-US" dirty="0" err="1" smtClean="0">
                <a:solidFill>
                  <a:schemeClr val="tx1"/>
                </a:solidFill>
              </a:rPr>
              <a:t>mảng</a:t>
            </a:r>
            <a:endParaRPr lang="th-TH" altLang="en-US" dirty="0">
              <a:solidFill>
                <a:schemeClr val="tx1"/>
              </a:solidFill>
            </a:endParaRPr>
          </a:p>
          <a:p>
            <a:endParaRPr lang="en-US" dirty="0"/>
          </a:p>
        </p:txBody>
      </p:sp>
      <p:sp>
        <p:nvSpPr>
          <p:cNvPr id="3" name="Title 2"/>
          <p:cNvSpPr>
            <a:spLocks noGrp="1"/>
          </p:cNvSpPr>
          <p:nvPr>
            <p:ph type="title"/>
          </p:nvPr>
        </p:nvSpPr>
        <p:spPr/>
        <p:txBody>
          <a:bodyPr/>
          <a:lstStyle/>
          <a:p>
            <a:r>
              <a:rPr lang="en-US" dirty="0" err="1" smtClean="0">
                <a:solidFill>
                  <a:schemeClr val="tx1"/>
                </a:solidFill>
              </a:rPr>
              <a:t>Tiền</a:t>
            </a:r>
            <a:r>
              <a:rPr lang="en-US" dirty="0" smtClean="0">
                <a:solidFill>
                  <a:schemeClr val="tx1"/>
                </a:solidFill>
              </a:rPr>
              <a:t> </a:t>
            </a:r>
            <a:r>
              <a:rPr lang="en-US" dirty="0" err="1" smtClean="0">
                <a:solidFill>
                  <a:schemeClr val="tx1"/>
                </a:solidFill>
              </a:rPr>
              <a:t>xử</a:t>
            </a:r>
            <a:r>
              <a:rPr lang="en-US" dirty="0" smtClean="0">
                <a:solidFill>
                  <a:schemeClr val="tx1"/>
                </a:solidFill>
              </a:rPr>
              <a:t> </a:t>
            </a:r>
            <a:r>
              <a:rPr lang="en-US" dirty="0" err="1" smtClean="0">
                <a:solidFill>
                  <a:schemeClr val="tx1"/>
                </a:solidFill>
              </a:rPr>
              <a:t>lý</a:t>
            </a:r>
            <a:r>
              <a:rPr lang="en-US" dirty="0" smtClean="0">
                <a:solidFill>
                  <a:schemeClr val="tx1"/>
                </a:solidFill>
              </a:rPr>
              <a:t> (</a:t>
            </a:r>
            <a:r>
              <a:rPr lang="en-US" dirty="0" err="1" smtClean="0">
                <a:solidFill>
                  <a:schemeClr val="tx1"/>
                </a:solidFill>
              </a:rPr>
              <a:t>hàm</a:t>
            </a:r>
            <a:r>
              <a:rPr lang="en-US" dirty="0" smtClean="0">
                <a:solidFill>
                  <a:schemeClr val="tx1"/>
                </a:solidFill>
              </a:rPr>
              <a:t> </a:t>
            </a:r>
            <a:r>
              <a:rPr lang="en-US" altLang="en-US" dirty="0" smtClean="0">
                <a:solidFill>
                  <a:schemeClr val="tx1"/>
                </a:solidFill>
              </a:rPr>
              <a:t>last occurrence)</a:t>
            </a:r>
            <a:endParaRPr lang="en-US" dirty="0">
              <a:solidFill>
                <a:schemeClr val="tx1"/>
              </a:solidFill>
            </a:endParaRPr>
          </a:p>
        </p:txBody>
      </p:sp>
    </p:spTree>
    <p:extLst>
      <p:ext uri="{BB962C8B-B14F-4D97-AF65-F5344CB8AC3E}">
        <p14:creationId xmlns:p14="http://schemas.microsoft.com/office/powerpoint/2010/main" val="2625089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solidFill>
                  <a:schemeClr val="tx1"/>
                </a:solidFill>
              </a:rPr>
              <a:t>Tiền</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hàm</a:t>
            </a:r>
            <a:r>
              <a:rPr lang="en-US" dirty="0">
                <a:solidFill>
                  <a:schemeClr val="tx1"/>
                </a:solidFill>
              </a:rPr>
              <a:t> </a:t>
            </a:r>
            <a:r>
              <a:rPr lang="en-US" altLang="en-US" dirty="0">
                <a:solidFill>
                  <a:schemeClr val="tx1"/>
                </a:solidFill>
              </a:rPr>
              <a:t>last occurrence</a:t>
            </a:r>
            <a:r>
              <a:rPr lang="en-US" altLang="en-US" dirty="0" smtClean="0">
                <a:solidFill>
                  <a:schemeClr val="tx1"/>
                </a:solidFill>
              </a:rPr>
              <a:t>) – </a:t>
            </a:r>
            <a:r>
              <a:rPr lang="en-US" altLang="en-US" dirty="0" err="1" smtClean="0">
                <a:solidFill>
                  <a:schemeClr val="tx1"/>
                </a:solidFill>
              </a:rPr>
              <a:t>Ví</a:t>
            </a:r>
            <a:r>
              <a:rPr lang="en-US" altLang="en-US" dirty="0" smtClean="0">
                <a:solidFill>
                  <a:schemeClr val="tx1"/>
                </a:solidFill>
              </a:rPr>
              <a:t> </a:t>
            </a:r>
            <a:r>
              <a:rPr lang="en-US" altLang="en-US" dirty="0" err="1" smtClean="0">
                <a:solidFill>
                  <a:schemeClr val="tx1"/>
                </a:solidFill>
              </a:rPr>
              <a:t>dụ</a:t>
            </a:r>
            <a:endParaRPr lang="en-US" dirty="0">
              <a:solidFill>
                <a:schemeClr val="tx1"/>
              </a:solidFill>
            </a:endParaRPr>
          </a:p>
        </p:txBody>
      </p:sp>
      <p:sp>
        <p:nvSpPr>
          <p:cNvPr id="4" name="Rectangle 3"/>
          <p:cNvSpPr>
            <a:spLocks noGrp="1" noChangeArrowheads="1"/>
          </p:cNvSpPr>
          <p:nvPr>
            <p:ph type="body" idx="1"/>
          </p:nvPr>
        </p:nvSpPr>
        <p:spPr>
          <a:xfrm>
            <a:off x="1778000" y="2260600"/>
            <a:ext cx="7772400" cy="1447800"/>
          </a:xfrm>
        </p:spPr>
        <p:txBody>
          <a:bodyPr/>
          <a:lstStyle/>
          <a:p>
            <a:r>
              <a:rPr lang="th-TH" altLang="en-US" dirty="0">
                <a:solidFill>
                  <a:schemeClr val="tx1"/>
                </a:solidFill>
              </a:rPr>
              <a:t>A = {a, b, c, d}</a:t>
            </a:r>
          </a:p>
          <a:p>
            <a:r>
              <a:rPr lang="th-TH" altLang="en-US" dirty="0">
                <a:solidFill>
                  <a:schemeClr val="tx1"/>
                </a:solidFill>
              </a:rPr>
              <a:t>P: "</a:t>
            </a:r>
            <a:r>
              <a:rPr lang="th-TH" altLang="en-US" dirty="0" smtClean="0">
                <a:solidFill>
                  <a:schemeClr val="tx1"/>
                </a:solidFill>
              </a:rPr>
              <a:t>abacab"</a:t>
            </a:r>
            <a:endParaRPr lang="th-TH" altLang="en-US" dirty="0">
              <a:solidFill>
                <a:schemeClr val="tx1"/>
              </a:solidFill>
            </a:endParaRPr>
          </a:p>
        </p:txBody>
      </p:sp>
      <p:sp>
        <p:nvSpPr>
          <p:cNvPr id="5" name="Rectangle 5"/>
          <p:cNvSpPr>
            <a:spLocks noChangeArrowheads="1"/>
          </p:cNvSpPr>
          <p:nvPr/>
        </p:nvSpPr>
        <p:spPr bwMode="auto">
          <a:xfrm>
            <a:off x="7781925" y="4498975"/>
            <a:ext cx="15398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a:t>-1</a:t>
            </a:r>
          </a:p>
        </p:txBody>
      </p:sp>
      <p:sp>
        <p:nvSpPr>
          <p:cNvPr id="6" name="Rectangle 6"/>
          <p:cNvSpPr>
            <a:spLocks noChangeArrowheads="1"/>
          </p:cNvSpPr>
          <p:nvPr/>
        </p:nvSpPr>
        <p:spPr bwMode="auto">
          <a:xfrm>
            <a:off x="6240463" y="4498975"/>
            <a:ext cx="1541462"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a:t>3</a:t>
            </a:r>
          </a:p>
        </p:txBody>
      </p:sp>
      <p:sp>
        <p:nvSpPr>
          <p:cNvPr id="7" name="Rectangle 7"/>
          <p:cNvSpPr>
            <a:spLocks noChangeArrowheads="1"/>
          </p:cNvSpPr>
          <p:nvPr/>
        </p:nvSpPr>
        <p:spPr bwMode="auto">
          <a:xfrm>
            <a:off x="4706938" y="4498975"/>
            <a:ext cx="15335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a:t>5</a:t>
            </a:r>
          </a:p>
        </p:txBody>
      </p:sp>
      <p:sp>
        <p:nvSpPr>
          <p:cNvPr id="8" name="Rectangle 8"/>
          <p:cNvSpPr>
            <a:spLocks noChangeArrowheads="1"/>
          </p:cNvSpPr>
          <p:nvPr/>
        </p:nvSpPr>
        <p:spPr bwMode="auto">
          <a:xfrm>
            <a:off x="3165475" y="4498975"/>
            <a:ext cx="15414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a:t>4</a:t>
            </a:r>
          </a:p>
        </p:txBody>
      </p:sp>
      <p:sp>
        <p:nvSpPr>
          <p:cNvPr id="9" name="Rectangle 9"/>
          <p:cNvSpPr>
            <a:spLocks noChangeArrowheads="1"/>
          </p:cNvSpPr>
          <p:nvPr/>
        </p:nvSpPr>
        <p:spPr bwMode="auto">
          <a:xfrm>
            <a:off x="1625600" y="4498975"/>
            <a:ext cx="1539875" cy="657225"/>
          </a:xfrm>
          <a:prstGeom prst="rect">
            <a:avLst/>
          </a:prstGeom>
          <a:solidFill>
            <a:schemeClr val="tx2">
              <a:lumMod val="60000"/>
              <a:lumOff val="40000"/>
            </a:schemeClr>
          </a:solidFill>
          <a:ln>
            <a:noFill/>
          </a:ln>
          <a:effectLst/>
          <a:extLst/>
        </p:spPr>
        <p:txBody>
          <a:bodyPr/>
          <a:lstStyle/>
          <a:p>
            <a:r>
              <a:rPr lang="en-US" altLang="en-US" sz="3200" b="1" i="1">
                <a:solidFill>
                  <a:srgbClr val="000000"/>
                </a:solidFill>
              </a:rPr>
              <a:t>L</a:t>
            </a:r>
            <a:r>
              <a:rPr lang="en-US" altLang="en-US" sz="3200">
                <a:solidFill>
                  <a:srgbClr val="000000"/>
                </a:solidFill>
              </a:rPr>
              <a:t>(</a:t>
            </a:r>
            <a:r>
              <a:rPr lang="en-US" altLang="en-US" sz="3200" b="1" i="1">
                <a:solidFill>
                  <a:srgbClr val="000000"/>
                </a:solidFill>
              </a:rPr>
              <a:t>x</a:t>
            </a:r>
            <a:r>
              <a:rPr lang="en-US" altLang="en-US" sz="3200">
                <a:solidFill>
                  <a:srgbClr val="000000"/>
                </a:solidFill>
              </a:rPr>
              <a:t>)</a:t>
            </a:r>
          </a:p>
        </p:txBody>
      </p:sp>
      <p:sp>
        <p:nvSpPr>
          <p:cNvPr id="10" name="Rectangle 10"/>
          <p:cNvSpPr>
            <a:spLocks noChangeArrowheads="1"/>
          </p:cNvSpPr>
          <p:nvPr/>
        </p:nvSpPr>
        <p:spPr bwMode="auto">
          <a:xfrm>
            <a:off x="7781925" y="3894138"/>
            <a:ext cx="15398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b="1" i="1"/>
              <a:t>d</a:t>
            </a:r>
          </a:p>
        </p:txBody>
      </p:sp>
      <p:sp>
        <p:nvSpPr>
          <p:cNvPr id="11" name="Rectangle 11"/>
          <p:cNvSpPr>
            <a:spLocks noChangeArrowheads="1"/>
          </p:cNvSpPr>
          <p:nvPr/>
        </p:nvSpPr>
        <p:spPr bwMode="auto">
          <a:xfrm>
            <a:off x="6240463" y="3894138"/>
            <a:ext cx="15414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b="1" i="1"/>
              <a:t>c</a:t>
            </a:r>
          </a:p>
        </p:txBody>
      </p:sp>
      <p:sp>
        <p:nvSpPr>
          <p:cNvPr id="12" name="Rectangle 12"/>
          <p:cNvSpPr>
            <a:spLocks noChangeArrowheads="1"/>
          </p:cNvSpPr>
          <p:nvPr/>
        </p:nvSpPr>
        <p:spPr bwMode="auto">
          <a:xfrm>
            <a:off x="4706938" y="3894138"/>
            <a:ext cx="15335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b="1" i="1"/>
              <a:t>b</a:t>
            </a:r>
          </a:p>
        </p:txBody>
      </p:sp>
      <p:sp>
        <p:nvSpPr>
          <p:cNvPr id="13" name="Rectangle 13"/>
          <p:cNvSpPr>
            <a:spLocks noChangeArrowheads="1"/>
          </p:cNvSpPr>
          <p:nvPr/>
        </p:nvSpPr>
        <p:spPr bwMode="auto">
          <a:xfrm>
            <a:off x="3165475" y="3894138"/>
            <a:ext cx="154146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3200" b="1" i="1"/>
              <a:t>a</a:t>
            </a:r>
          </a:p>
        </p:txBody>
      </p:sp>
      <p:sp>
        <p:nvSpPr>
          <p:cNvPr id="14" name="Rectangle 14"/>
          <p:cNvSpPr>
            <a:spLocks noChangeArrowheads="1"/>
          </p:cNvSpPr>
          <p:nvPr/>
        </p:nvSpPr>
        <p:spPr bwMode="auto">
          <a:xfrm>
            <a:off x="1625600" y="3894138"/>
            <a:ext cx="1539875" cy="604837"/>
          </a:xfrm>
          <a:prstGeom prst="rect">
            <a:avLst/>
          </a:prstGeom>
          <a:solidFill>
            <a:schemeClr val="tx2">
              <a:lumMod val="60000"/>
              <a:lumOff val="40000"/>
            </a:schemeClr>
          </a:solidFill>
          <a:ln>
            <a:noFill/>
          </a:ln>
          <a:effectLst/>
          <a:extLst/>
        </p:spPr>
        <p:txBody>
          <a:bodyPr/>
          <a:lstStyle/>
          <a:p>
            <a:r>
              <a:rPr lang="en-US" altLang="en-US" sz="3200" b="1" i="1">
                <a:solidFill>
                  <a:srgbClr val="000000"/>
                </a:solidFill>
              </a:rPr>
              <a:t>x</a:t>
            </a:r>
            <a:endParaRPr lang="en-US" altLang="en-US" sz="3200" b="1" i="1"/>
          </a:p>
        </p:txBody>
      </p:sp>
      <p:sp>
        <p:nvSpPr>
          <p:cNvPr id="15" name="Line 15"/>
          <p:cNvSpPr>
            <a:spLocks noChangeShapeType="1"/>
          </p:cNvSpPr>
          <p:nvPr/>
        </p:nvSpPr>
        <p:spPr bwMode="auto">
          <a:xfrm>
            <a:off x="1625600" y="3894138"/>
            <a:ext cx="7696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a:off x="1625600" y="5156200"/>
            <a:ext cx="7696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p:cNvSpPr>
            <a:spLocks noChangeShapeType="1"/>
          </p:cNvSpPr>
          <p:nvPr/>
        </p:nvSpPr>
        <p:spPr bwMode="auto">
          <a:xfrm>
            <a:off x="1625600" y="3894138"/>
            <a:ext cx="0" cy="12620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8"/>
          <p:cNvSpPr>
            <a:spLocks noChangeShapeType="1"/>
          </p:cNvSpPr>
          <p:nvPr/>
        </p:nvSpPr>
        <p:spPr bwMode="auto">
          <a:xfrm>
            <a:off x="4706938" y="3894138"/>
            <a:ext cx="0" cy="1262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9"/>
          <p:cNvSpPr>
            <a:spLocks noChangeShapeType="1"/>
          </p:cNvSpPr>
          <p:nvPr/>
        </p:nvSpPr>
        <p:spPr bwMode="auto">
          <a:xfrm>
            <a:off x="6240463" y="3894138"/>
            <a:ext cx="0" cy="1262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7781925" y="3894138"/>
            <a:ext cx="0" cy="1262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a:off x="9321800" y="3894138"/>
            <a:ext cx="0" cy="12620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3165475" y="3894138"/>
            <a:ext cx="0" cy="12620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a:off x="1625600" y="4498975"/>
            <a:ext cx="7696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4"/>
          <p:cNvSpPr>
            <a:spLocks noChangeArrowheads="1"/>
          </p:cNvSpPr>
          <p:nvPr/>
        </p:nvSpPr>
        <p:spPr bwMode="auto">
          <a:xfrm>
            <a:off x="5969000" y="1408545"/>
            <a:ext cx="2667000" cy="609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 name="Line 25"/>
          <p:cNvSpPr>
            <a:spLocks noChangeShapeType="1"/>
          </p:cNvSpPr>
          <p:nvPr/>
        </p:nvSpPr>
        <p:spPr bwMode="auto">
          <a:xfrm>
            <a:off x="6426200" y="140854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Line 26"/>
          <p:cNvSpPr>
            <a:spLocks noChangeShapeType="1"/>
          </p:cNvSpPr>
          <p:nvPr/>
        </p:nvSpPr>
        <p:spPr bwMode="auto">
          <a:xfrm>
            <a:off x="6883400" y="140854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 name="Line 27"/>
          <p:cNvSpPr>
            <a:spLocks noChangeShapeType="1"/>
          </p:cNvSpPr>
          <p:nvPr/>
        </p:nvSpPr>
        <p:spPr bwMode="auto">
          <a:xfrm>
            <a:off x="7340600" y="140854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 name="Line 28"/>
          <p:cNvSpPr>
            <a:spLocks noChangeShapeType="1"/>
          </p:cNvSpPr>
          <p:nvPr/>
        </p:nvSpPr>
        <p:spPr bwMode="auto">
          <a:xfrm>
            <a:off x="7797800" y="140854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Line 29"/>
          <p:cNvSpPr>
            <a:spLocks noChangeShapeType="1"/>
          </p:cNvSpPr>
          <p:nvPr/>
        </p:nvSpPr>
        <p:spPr bwMode="auto">
          <a:xfrm>
            <a:off x="8255000" y="140854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Text Box 31"/>
          <p:cNvSpPr txBox="1">
            <a:spLocks noChangeArrowheads="1"/>
          </p:cNvSpPr>
          <p:nvPr/>
        </p:nvSpPr>
        <p:spPr bwMode="auto">
          <a:xfrm>
            <a:off x="6027738" y="1422833"/>
            <a:ext cx="3413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a</a:t>
            </a:r>
          </a:p>
        </p:txBody>
      </p:sp>
      <p:sp>
        <p:nvSpPr>
          <p:cNvPr id="31" name="Text Box 32"/>
          <p:cNvSpPr txBox="1">
            <a:spLocks noChangeArrowheads="1"/>
          </p:cNvSpPr>
          <p:nvPr/>
        </p:nvSpPr>
        <p:spPr bwMode="auto">
          <a:xfrm>
            <a:off x="6456363" y="14228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b</a:t>
            </a:r>
          </a:p>
        </p:txBody>
      </p:sp>
      <p:sp>
        <p:nvSpPr>
          <p:cNvPr id="32" name="Text Box 33"/>
          <p:cNvSpPr txBox="1">
            <a:spLocks noChangeArrowheads="1"/>
          </p:cNvSpPr>
          <p:nvPr/>
        </p:nvSpPr>
        <p:spPr bwMode="auto">
          <a:xfrm>
            <a:off x="6904038" y="1422833"/>
            <a:ext cx="3413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a</a:t>
            </a:r>
          </a:p>
        </p:txBody>
      </p:sp>
      <p:sp>
        <p:nvSpPr>
          <p:cNvPr id="33" name="Text Box 34"/>
          <p:cNvSpPr txBox="1">
            <a:spLocks noChangeArrowheads="1"/>
          </p:cNvSpPr>
          <p:nvPr/>
        </p:nvSpPr>
        <p:spPr bwMode="auto">
          <a:xfrm>
            <a:off x="7342188" y="1422833"/>
            <a:ext cx="3413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c</a:t>
            </a:r>
          </a:p>
        </p:txBody>
      </p:sp>
      <p:sp>
        <p:nvSpPr>
          <p:cNvPr id="34" name="Text Box 35"/>
          <p:cNvSpPr txBox="1">
            <a:spLocks noChangeArrowheads="1"/>
          </p:cNvSpPr>
          <p:nvPr/>
        </p:nvSpPr>
        <p:spPr bwMode="auto">
          <a:xfrm>
            <a:off x="7780338" y="1422833"/>
            <a:ext cx="3413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a</a:t>
            </a:r>
          </a:p>
        </p:txBody>
      </p:sp>
      <p:sp>
        <p:nvSpPr>
          <p:cNvPr id="35" name="Text Box 36"/>
          <p:cNvSpPr txBox="1">
            <a:spLocks noChangeArrowheads="1"/>
          </p:cNvSpPr>
          <p:nvPr/>
        </p:nvSpPr>
        <p:spPr bwMode="auto">
          <a:xfrm>
            <a:off x="8208963" y="14228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b</a:t>
            </a:r>
          </a:p>
        </p:txBody>
      </p:sp>
      <p:sp>
        <p:nvSpPr>
          <p:cNvPr id="36" name="Text Box 39"/>
          <p:cNvSpPr txBox="1">
            <a:spLocks noChangeArrowheads="1"/>
          </p:cNvSpPr>
          <p:nvPr/>
        </p:nvSpPr>
        <p:spPr bwMode="auto">
          <a:xfrm>
            <a:off x="59880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0</a:t>
            </a:r>
          </a:p>
        </p:txBody>
      </p:sp>
      <p:sp>
        <p:nvSpPr>
          <p:cNvPr id="37" name="Text Box 40"/>
          <p:cNvSpPr txBox="1">
            <a:spLocks noChangeArrowheads="1"/>
          </p:cNvSpPr>
          <p:nvPr/>
        </p:nvSpPr>
        <p:spPr bwMode="auto">
          <a:xfrm>
            <a:off x="64452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1</a:t>
            </a:r>
          </a:p>
        </p:txBody>
      </p:sp>
      <p:sp>
        <p:nvSpPr>
          <p:cNvPr id="38" name="Text Box 41"/>
          <p:cNvSpPr txBox="1">
            <a:spLocks noChangeArrowheads="1"/>
          </p:cNvSpPr>
          <p:nvPr/>
        </p:nvSpPr>
        <p:spPr bwMode="auto">
          <a:xfrm>
            <a:off x="69024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2</a:t>
            </a:r>
          </a:p>
        </p:txBody>
      </p:sp>
      <p:sp>
        <p:nvSpPr>
          <p:cNvPr id="39" name="Text Box 42"/>
          <p:cNvSpPr txBox="1">
            <a:spLocks noChangeArrowheads="1"/>
          </p:cNvSpPr>
          <p:nvPr/>
        </p:nvSpPr>
        <p:spPr bwMode="auto">
          <a:xfrm>
            <a:off x="73596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dirty="0"/>
              <a:t>3</a:t>
            </a:r>
          </a:p>
        </p:txBody>
      </p:sp>
      <p:sp>
        <p:nvSpPr>
          <p:cNvPr id="40" name="Text Box 43"/>
          <p:cNvSpPr txBox="1">
            <a:spLocks noChangeArrowheads="1"/>
          </p:cNvSpPr>
          <p:nvPr/>
        </p:nvSpPr>
        <p:spPr bwMode="auto">
          <a:xfrm>
            <a:off x="78168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dirty="0"/>
              <a:t>4</a:t>
            </a:r>
          </a:p>
        </p:txBody>
      </p:sp>
      <p:sp>
        <p:nvSpPr>
          <p:cNvPr id="41" name="Text Box 44"/>
          <p:cNvSpPr txBox="1">
            <a:spLocks noChangeArrowheads="1"/>
          </p:cNvSpPr>
          <p:nvPr/>
        </p:nvSpPr>
        <p:spPr bwMode="auto">
          <a:xfrm>
            <a:off x="8274050" y="1956233"/>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dirty="0"/>
              <a:t>5</a:t>
            </a:r>
          </a:p>
        </p:txBody>
      </p:sp>
      <p:sp>
        <p:nvSpPr>
          <p:cNvPr id="42" name="Text Box 45"/>
          <p:cNvSpPr txBox="1">
            <a:spLocks noChangeArrowheads="1"/>
          </p:cNvSpPr>
          <p:nvPr/>
        </p:nvSpPr>
        <p:spPr bwMode="auto">
          <a:xfrm>
            <a:off x="5372100" y="1422400"/>
            <a:ext cx="409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200"/>
              <a:t>P</a:t>
            </a:r>
          </a:p>
        </p:txBody>
      </p:sp>
      <p:sp>
        <p:nvSpPr>
          <p:cNvPr id="43" name="Line 46"/>
          <p:cNvSpPr>
            <a:spLocks noChangeShapeType="1"/>
          </p:cNvSpPr>
          <p:nvPr/>
        </p:nvSpPr>
        <p:spPr bwMode="auto">
          <a:xfrm flipH="1">
            <a:off x="6426200" y="2946400"/>
            <a:ext cx="152400" cy="6096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Oval 1"/>
          <p:cNvSpPr/>
          <p:nvPr/>
        </p:nvSpPr>
        <p:spPr>
          <a:xfrm>
            <a:off x="7766468" y="1187532"/>
            <a:ext cx="498763" cy="13115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17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0">
                                            <p:txEl>
                                              <p:pRg st="0" end="0"/>
                                            </p:txEl>
                                          </p:spTgt>
                                        </p:tgtEl>
                                        <p:attrNameLst>
                                          <p:attrName>style.color</p:attrName>
                                        </p:attrNameLst>
                                      </p:cBhvr>
                                      <p:to>
                                        <a:schemeClr val="accent1"/>
                                      </p:to>
                                    </p:animClr>
                                    <p:animClr clrSpc="rgb" dir="cw">
                                      <p:cBhvr>
                                        <p:cTn id="7" dur="500" fill="hold"/>
                                        <p:tgtEl>
                                          <p:spTgt spid="30">
                                            <p:txEl>
                                              <p:pRg st="0" end="0"/>
                                            </p:txEl>
                                          </p:spTgt>
                                        </p:tgtEl>
                                        <p:attrNameLst>
                                          <p:attrName>fillcolor</p:attrName>
                                        </p:attrNameLst>
                                      </p:cBhvr>
                                      <p:to>
                                        <a:schemeClr val="accent1"/>
                                      </p:to>
                                    </p:animClr>
                                    <p:set>
                                      <p:cBhvr>
                                        <p:cTn id="8" dur="500" fill="hold"/>
                                        <p:tgtEl>
                                          <p:spTgt spid="30">
                                            <p:txEl>
                                              <p:pRg st="0" end="0"/>
                                            </p:txEl>
                                          </p:spTgt>
                                        </p:tgtEl>
                                        <p:attrNameLst>
                                          <p:attrName>fill.type</p:attrName>
                                        </p:attrNameLst>
                                      </p:cBhvr>
                                      <p:to>
                                        <p:strVal val="solid"/>
                                      </p:to>
                                    </p:set>
                                    <p:set>
                                      <p:cBhvr>
                                        <p:cTn id="9" dur="500" fill="hold"/>
                                        <p:tgtEl>
                                          <p:spTgt spid="30">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2">
                                            <p:txEl>
                                              <p:pRg st="0" end="0"/>
                                            </p:txEl>
                                          </p:spTgt>
                                        </p:tgtEl>
                                        <p:attrNameLst>
                                          <p:attrName>style.color</p:attrName>
                                        </p:attrNameLst>
                                      </p:cBhvr>
                                      <p:to>
                                        <a:schemeClr val="accent1"/>
                                      </p:to>
                                    </p:animClr>
                                    <p:animClr clrSpc="rgb" dir="cw">
                                      <p:cBhvr>
                                        <p:cTn id="12" dur="500" fill="hold"/>
                                        <p:tgtEl>
                                          <p:spTgt spid="32">
                                            <p:txEl>
                                              <p:pRg st="0" end="0"/>
                                            </p:txEl>
                                          </p:spTgt>
                                        </p:tgtEl>
                                        <p:attrNameLst>
                                          <p:attrName>fillcolor</p:attrName>
                                        </p:attrNameLst>
                                      </p:cBhvr>
                                      <p:to>
                                        <a:schemeClr val="accent1"/>
                                      </p:to>
                                    </p:animClr>
                                    <p:set>
                                      <p:cBhvr>
                                        <p:cTn id="13" dur="500" fill="hold"/>
                                        <p:tgtEl>
                                          <p:spTgt spid="32">
                                            <p:txEl>
                                              <p:pRg st="0" end="0"/>
                                            </p:txEl>
                                          </p:spTgt>
                                        </p:tgtEl>
                                        <p:attrNameLst>
                                          <p:attrName>fill.type</p:attrName>
                                        </p:attrNameLst>
                                      </p:cBhvr>
                                      <p:to>
                                        <p:strVal val="solid"/>
                                      </p:to>
                                    </p:set>
                                    <p:set>
                                      <p:cBhvr>
                                        <p:cTn id="14" dur="500" fill="hold"/>
                                        <p:tgtEl>
                                          <p:spTgt spid="32">
                                            <p:txEl>
                                              <p:pRg st="0" end="0"/>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6">
                                            <p:txEl>
                                              <p:pRg st="0" end="0"/>
                                            </p:txEl>
                                          </p:spTgt>
                                        </p:tgtEl>
                                        <p:attrNameLst>
                                          <p:attrName>style.color</p:attrName>
                                        </p:attrNameLst>
                                      </p:cBhvr>
                                      <p:to>
                                        <a:schemeClr val="accent1"/>
                                      </p:to>
                                    </p:animClr>
                                    <p:animClr clrSpc="rgb" dir="cw">
                                      <p:cBhvr>
                                        <p:cTn id="17" dur="500" fill="hold"/>
                                        <p:tgtEl>
                                          <p:spTgt spid="36">
                                            <p:txEl>
                                              <p:pRg st="0" end="0"/>
                                            </p:txEl>
                                          </p:spTgt>
                                        </p:tgtEl>
                                        <p:attrNameLst>
                                          <p:attrName>fillcolor</p:attrName>
                                        </p:attrNameLst>
                                      </p:cBhvr>
                                      <p:to>
                                        <a:schemeClr val="accent1"/>
                                      </p:to>
                                    </p:animClr>
                                    <p:set>
                                      <p:cBhvr>
                                        <p:cTn id="18" dur="500" fill="hold"/>
                                        <p:tgtEl>
                                          <p:spTgt spid="36">
                                            <p:txEl>
                                              <p:pRg st="0" end="0"/>
                                            </p:txEl>
                                          </p:spTgt>
                                        </p:tgtEl>
                                        <p:attrNameLst>
                                          <p:attrName>fill.type</p:attrName>
                                        </p:attrNameLst>
                                      </p:cBhvr>
                                      <p:to>
                                        <p:strVal val="solid"/>
                                      </p:to>
                                    </p:set>
                                    <p:set>
                                      <p:cBhvr>
                                        <p:cTn id="19" dur="500" fill="hold"/>
                                        <p:tgtEl>
                                          <p:spTgt spid="36">
                                            <p:txEl>
                                              <p:pRg st="0" end="0"/>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4">
                                            <p:txEl>
                                              <p:pRg st="0" end="0"/>
                                            </p:txEl>
                                          </p:spTgt>
                                        </p:tgtEl>
                                        <p:attrNameLst>
                                          <p:attrName>style.color</p:attrName>
                                        </p:attrNameLst>
                                      </p:cBhvr>
                                      <p:to>
                                        <a:schemeClr val="accent1"/>
                                      </p:to>
                                    </p:animClr>
                                    <p:animClr clrSpc="rgb" dir="cw">
                                      <p:cBhvr>
                                        <p:cTn id="22" dur="500" fill="hold"/>
                                        <p:tgtEl>
                                          <p:spTgt spid="34">
                                            <p:txEl>
                                              <p:pRg st="0" end="0"/>
                                            </p:txEl>
                                          </p:spTgt>
                                        </p:tgtEl>
                                        <p:attrNameLst>
                                          <p:attrName>fillcolor</p:attrName>
                                        </p:attrNameLst>
                                      </p:cBhvr>
                                      <p:to>
                                        <a:schemeClr val="accent1"/>
                                      </p:to>
                                    </p:animClr>
                                    <p:set>
                                      <p:cBhvr>
                                        <p:cTn id="23" dur="500" fill="hold"/>
                                        <p:tgtEl>
                                          <p:spTgt spid="34">
                                            <p:txEl>
                                              <p:pRg st="0" end="0"/>
                                            </p:txEl>
                                          </p:spTgt>
                                        </p:tgtEl>
                                        <p:attrNameLst>
                                          <p:attrName>fill.type</p:attrName>
                                        </p:attrNameLst>
                                      </p:cBhvr>
                                      <p:to>
                                        <p:strVal val="solid"/>
                                      </p:to>
                                    </p:set>
                                    <p:set>
                                      <p:cBhvr>
                                        <p:cTn id="24" dur="500" fill="hold"/>
                                        <p:tgtEl>
                                          <p:spTgt spid="34">
                                            <p:txEl>
                                              <p:pRg st="0" end="0"/>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38">
                                            <p:txEl>
                                              <p:pRg st="0" end="0"/>
                                            </p:txEl>
                                          </p:spTgt>
                                        </p:tgtEl>
                                        <p:attrNameLst>
                                          <p:attrName>style.color</p:attrName>
                                        </p:attrNameLst>
                                      </p:cBhvr>
                                      <p:to>
                                        <a:schemeClr val="accent1"/>
                                      </p:to>
                                    </p:animClr>
                                    <p:animClr clrSpc="rgb" dir="cw">
                                      <p:cBhvr>
                                        <p:cTn id="27" dur="500" fill="hold"/>
                                        <p:tgtEl>
                                          <p:spTgt spid="38">
                                            <p:txEl>
                                              <p:pRg st="0" end="0"/>
                                            </p:txEl>
                                          </p:spTgt>
                                        </p:tgtEl>
                                        <p:attrNameLst>
                                          <p:attrName>fillcolor</p:attrName>
                                        </p:attrNameLst>
                                      </p:cBhvr>
                                      <p:to>
                                        <a:schemeClr val="accent1"/>
                                      </p:to>
                                    </p:animClr>
                                    <p:set>
                                      <p:cBhvr>
                                        <p:cTn id="28" dur="500" fill="hold"/>
                                        <p:tgtEl>
                                          <p:spTgt spid="38">
                                            <p:txEl>
                                              <p:pRg st="0" end="0"/>
                                            </p:txEl>
                                          </p:spTgt>
                                        </p:tgtEl>
                                        <p:attrNameLst>
                                          <p:attrName>fill.type</p:attrName>
                                        </p:attrNameLst>
                                      </p:cBhvr>
                                      <p:to>
                                        <p:strVal val="solid"/>
                                      </p:to>
                                    </p:set>
                                    <p:set>
                                      <p:cBhvr>
                                        <p:cTn id="29" dur="500" fill="hold"/>
                                        <p:tgtEl>
                                          <p:spTgt spid="38">
                                            <p:txEl>
                                              <p:pRg st="0" end="0"/>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40">
                                            <p:txEl>
                                              <p:pRg st="0" end="0"/>
                                            </p:txEl>
                                          </p:spTgt>
                                        </p:tgtEl>
                                        <p:attrNameLst>
                                          <p:attrName>style.color</p:attrName>
                                        </p:attrNameLst>
                                      </p:cBhvr>
                                      <p:to>
                                        <a:schemeClr val="accent1"/>
                                      </p:to>
                                    </p:animClr>
                                    <p:animClr clrSpc="rgb" dir="cw">
                                      <p:cBhvr>
                                        <p:cTn id="32" dur="500" fill="hold"/>
                                        <p:tgtEl>
                                          <p:spTgt spid="40">
                                            <p:txEl>
                                              <p:pRg st="0" end="0"/>
                                            </p:txEl>
                                          </p:spTgt>
                                        </p:tgtEl>
                                        <p:attrNameLst>
                                          <p:attrName>fillcolor</p:attrName>
                                        </p:attrNameLst>
                                      </p:cBhvr>
                                      <p:to>
                                        <a:schemeClr val="accent1"/>
                                      </p:to>
                                    </p:animClr>
                                    <p:set>
                                      <p:cBhvr>
                                        <p:cTn id="33" dur="500" fill="hold"/>
                                        <p:tgtEl>
                                          <p:spTgt spid="40">
                                            <p:txEl>
                                              <p:pRg st="0" end="0"/>
                                            </p:txEl>
                                          </p:spTgt>
                                        </p:tgtEl>
                                        <p:attrNameLst>
                                          <p:attrName>fill.type</p:attrName>
                                        </p:attrNameLst>
                                      </p:cBhvr>
                                      <p:to>
                                        <p:strVal val="solid"/>
                                      </p:to>
                                    </p:set>
                                    <p:set>
                                      <p:cBhvr>
                                        <p:cTn id="34" dur="500" fill="hold"/>
                                        <p:tgtEl>
                                          <p:spTgt spid="40">
                                            <p:txEl>
                                              <p:pRg st="0" end="0"/>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477078" y="1086667"/>
                <a:ext cx="11557904" cy="5351078"/>
              </a:xfrm>
            </p:spPr>
            <p:txBody>
              <a:bodyPr/>
              <a:lstStyle/>
              <a:p>
                <a:r>
                  <a:rPr lang="en-US" smtClean="0">
                    <a:solidFill>
                      <a:schemeClr val="tx1"/>
                    </a:solidFill>
                  </a:rPr>
                  <a:t>Khi </a:t>
                </a: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sánh</a:t>
                </a:r>
                <a:r>
                  <a:rPr lang="en-US" dirty="0" smtClean="0">
                    <a:solidFill>
                      <a:schemeClr val="tx1"/>
                    </a:solidFill>
                  </a:rPr>
                  <a:t> </a:t>
                </a:r>
                <a:r>
                  <a:rPr lang="en-US" dirty="0" err="1" smtClean="0">
                    <a:solidFill>
                      <a:schemeClr val="tx1"/>
                    </a:solidFill>
                  </a:rPr>
                  <a:t>gặp</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khớp</a:t>
                </a:r>
                <a:r>
                  <a:rPr lang="en-US" dirty="0">
                    <a:solidFill>
                      <a:schemeClr val="tx1"/>
                    </a:solidFill>
                  </a:rPr>
                  <a:t> </a:t>
                </a: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T</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𝑗</m:t>
                    </m:r>
                    <m:r>
                      <a:rPr lang="en-US" b="0" i="1" smtClean="0">
                        <a:solidFill>
                          <a:schemeClr val="tx1"/>
                        </a:solidFill>
                        <a:latin typeface="Cambria Math" panose="02040503050406030204" pitchFamily="18" charset="0"/>
                        <a:ea typeface="Cambria Math" panose="02040503050406030204" pitchFamily="18" charset="0"/>
                      </a:rPr>
                      <m:t>] </m:t>
                    </m:r>
                  </m:oMath>
                </a14:m>
                <a:r>
                  <a:rPr lang="en-US" dirty="0" err="1" smtClean="0">
                    <a:solidFill>
                      <a:schemeClr val="tx1"/>
                    </a:solidFill>
                  </a:rPr>
                  <a:t>thì</a:t>
                </a:r>
                <a:r>
                  <a:rPr lang="en-US" dirty="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L() </a:t>
                </a:r>
                <a:r>
                  <a:rPr lang="en-US" dirty="0" err="1" smtClean="0">
                    <a:solidFill>
                      <a:schemeClr val="tx1"/>
                    </a:solidFill>
                  </a:rPr>
                  <a:t>để</a:t>
                </a:r>
                <a:r>
                  <a:rPr lang="en-US" dirty="0" smtClean="0">
                    <a:solidFill>
                      <a:schemeClr val="tx1"/>
                    </a:solidFill>
                  </a:rPr>
                  <a:t> </a:t>
                </a:r>
                <a:r>
                  <a:rPr lang="en-US" dirty="0" err="1" smtClean="0">
                    <a:solidFill>
                      <a:schemeClr val="tx1"/>
                    </a:solidFill>
                  </a:rPr>
                  <a:t>nhảy</a:t>
                </a:r>
                <a:r>
                  <a:rPr lang="en-US" dirty="0" smtClean="0">
                    <a:solidFill>
                      <a:schemeClr val="tx1"/>
                    </a:solidFill>
                  </a:rPr>
                  <a:t> </a:t>
                </a:r>
                <a:r>
                  <a:rPr lang="en-US" dirty="0" err="1" smtClean="0">
                    <a:solidFill>
                      <a:schemeClr val="tx1"/>
                    </a:solidFill>
                  </a:rPr>
                  <a:t>cách</a:t>
                </a:r>
                <a:r>
                  <a:rPr lang="en-US" dirty="0" smtClean="0">
                    <a:solidFill>
                      <a:schemeClr val="tx1"/>
                    </a:solidFill>
                  </a:rPr>
                  <a:t> </a:t>
                </a:r>
                <a:r>
                  <a:rPr lang="en-US" dirty="0" err="1" smtClean="0">
                    <a:solidFill>
                      <a:schemeClr val="tx1"/>
                    </a:solidFill>
                  </a:rPr>
                  <a:t>như</a:t>
                </a:r>
                <a:r>
                  <a:rPr lang="en-US" dirty="0" smtClean="0">
                    <a:solidFill>
                      <a:schemeClr val="tx1"/>
                    </a:solidFill>
                  </a:rPr>
                  <a:t> </a:t>
                </a:r>
                <a:r>
                  <a:rPr lang="en-US" dirty="0" err="1" smtClean="0">
                    <a:solidFill>
                      <a:schemeClr val="tx1"/>
                    </a:solidFill>
                  </a:rPr>
                  <a:t>sau</a:t>
                </a:r>
                <a:r>
                  <a:rPr lang="en-US" dirty="0" smtClean="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𝑖</m:t>
                        </m:r>
                      </m:e>
                      <m:sub>
                        <m:r>
                          <a:rPr lang="en-US" b="0" i="1" smtClean="0">
                            <a:solidFill>
                              <a:schemeClr val="tx1"/>
                            </a:solidFill>
                            <a:latin typeface="Cambria Math" panose="02040503050406030204" pitchFamily="18" charset="0"/>
                            <a:ea typeface="Cambria Math" panose="02040503050406030204" pitchFamily="18" charset="0"/>
                          </a:rPr>
                          <m:t>𝑛𝑒𝑤</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rPr>
                      <m:t>min</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𝑗</m:t>
                    </m:r>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𝐿</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𝑖</m:t>
                        </m:r>
                      </m:e>
                    </m:d>
                    <m:r>
                      <a:rPr lang="en-US" b="0" i="1" smtClean="0">
                        <a:solidFill>
                          <a:schemeClr val="tx1"/>
                        </a:solidFill>
                        <a:latin typeface="Cambria Math" panose="02040503050406030204" pitchFamily="18" charset="0"/>
                        <a:ea typeface="Cambria Math" panose="02040503050406030204" pitchFamily="18" charset="0"/>
                      </a:rPr>
                      <m:t>)</m:t>
                    </m:r>
                  </m:oMath>
                </a14:m>
                <a:endParaRPr lang="en-US" b="0" dirty="0" smtClean="0">
                  <a:solidFill>
                    <a:schemeClr val="tx1"/>
                  </a:solidFill>
                  <a:ea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𝑗</m:t>
                        </m:r>
                      </m:e>
                      <m:sub>
                        <m:r>
                          <a:rPr lang="en-US" i="1">
                            <a:solidFill>
                              <a:schemeClr val="tx1"/>
                            </a:solidFill>
                            <a:latin typeface="Cambria Math" panose="02040503050406030204" pitchFamily="18" charset="0"/>
                            <a:ea typeface="Cambria Math" panose="02040503050406030204" pitchFamily="18" charset="0"/>
                          </a:rPr>
                          <m:t>𝑛𝑒𝑤</m:t>
                        </m:r>
                      </m:sub>
                    </m:sSub>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𝑚</m:t>
                    </m:r>
                    <m:r>
                      <a:rPr lang="en-US" b="0" i="1" smtClean="0">
                        <a:solidFill>
                          <a:schemeClr val="tx1"/>
                        </a:solidFill>
                        <a:latin typeface="Cambria Math" panose="02040503050406030204" pitchFamily="18" charset="0"/>
                        <a:ea typeface="Cambria Math" panose="02040503050406030204" pitchFamily="18" charset="0"/>
                      </a:rPr>
                      <m:t>−1</m:t>
                    </m:r>
                  </m:oMath>
                </a14:m>
                <a:endParaRPr lang="en-US" b="0" dirty="0" smtClean="0">
                  <a:solidFill>
                    <a:schemeClr val="tx1"/>
                  </a:solidFill>
                  <a:ea typeface="Cambria Math" panose="02040503050406030204" pitchFamily="18" charset="0"/>
                </a:endParaRPr>
              </a:p>
              <a:p>
                <a:pPr lvl="1"/>
                <a:r>
                  <a:rPr lang="en-US" dirty="0" err="1" smtClean="0">
                    <a:solidFill>
                      <a:schemeClr val="tx1"/>
                    </a:solidFill>
                  </a:rPr>
                  <a:t>Trong</a:t>
                </a:r>
                <a:r>
                  <a:rPr lang="en-US" dirty="0" smtClean="0">
                    <a:solidFill>
                      <a:schemeClr val="tx1"/>
                    </a:solidFill>
                  </a:rPr>
                  <a:t> </a:t>
                </a:r>
                <a:r>
                  <a:rPr lang="en-US" dirty="0" err="1" smtClean="0">
                    <a:solidFill>
                      <a:schemeClr val="tx1"/>
                    </a:solidFill>
                  </a:rPr>
                  <a:t>đó</a:t>
                </a:r>
                <a:r>
                  <a:rPr lang="en-US" dirty="0" smtClean="0">
                    <a:solidFill>
                      <a:schemeClr val="tx1"/>
                    </a:solidFill>
                  </a:rPr>
                  <a:t> m </a:t>
                </a:r>
                <a:r>
                  <a:rPr lang="en-US" dirty="0" err="1" smtClean="0">
                    <a:solidFill>
                      <a:schemeClr val="tx1"/>
                    </a:solidFill>
                  </a:rPr>
                  <a:t>là</a:t>
                </a:r>
                <a:r>
                  <a:rPr lang="en-US" dirty="0" smtClean="0">
                    <a:solidFill>
                      <a:schemeClr val="tx1"/>
                    </a:solidFill>
                  </a:rPr>
                  <a:t> </a:t>
                </a:r>
                <a:r>
                  <a:rPr lang="en-US" dirty="0" err="1" smtClean="0">
                    <a:solidFill>
                      <a:schemeClr val="tx1"/>
                    </a:solidFill>
                  </a:rPr>
                  <a:t>độ</a:t>
                </a:r>
                <a:r>
                  <a:rPr lang="en-US" dirty="0" smtClean="0">
                    <a:solidFill>
                      <a:schemeClr val="tx1"/>
                    </a:solidFill>
                  </a:rPr>
                  <a:t> </a:t>
                </a:r>
                <a:r>
                  <a:rPr lang="en-US" dirty="0" err="1" smtClean="0">
                    <a:solidFill>
                      <a:schemeClr val="tx1"/>
                    </a:solidFill>
                  </a:rPr>
                  <a:t>dài</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mẫu</a:t>
                </a:r>
                <a:r>
                  <a:rPr lang="en-US" dirty="0" smtClean="0">
                    <a:solidFill>
                      <a:schemeClr val="tx1"/>
                    </a:solidFill>
                  </a:rPr>
                  <a:t> P</a:t>
                </a: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477078" y="1086667"/>
                <a:ext cx="11557904" cy="5351078"/>
              </a:xfrm>
              <a:blipFill>
                <a:blip r:embed="rId2"/>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solidFill>
                  <a:schemeClr val="tx1"/>
                </a:solidFill>
              </a:rPr>
              <a:t>Tiền</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hàm</a:t>
            </a:r>
            <a:r>
              <a:rPr lang="en-US" dirty="0">
                <a:solidFill>
                  <a:schemeClr val="tx1"/>
                </a:solidFill>
              </a:rPr>
              <a:t> </a:t>
            </a:r>
            <a:r>
              <a:rPr lang="en-US" altLang="en-US" dirty="0">
                <a:solidFill>
                  <a:schemeClr val="tx1"/>
                </a:solidFill>
              </a:rPr>
              <a:t>last occurrence)</a:t>
            </a:r>
            <a:endParaRPr lang="en-US" dirty="0">
              <a:solidFill>
                <a:schemeClr val="tx1"/>
              </a:solidFill>
            </a:endParaRPr>
          </a:p>
        </p:txBody>
      </p:sp>
      <p:sp>
        <p:nvSpPr>
          <p:cNvPr id="4" name="Rectangle 3"/>
          <p:cNvSpPr/>
          <p:nvPr/>
        </p:nvSpPr>
        <p:spPr>
          <a:xfrm>
            <a:off x="1630017" y="2753138"/>
            <a:ext cx="5297557" cy="1391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656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smtClean="0">
                <a:solidFill>
                  <a:schemeClr val="tx1"/>
                </a:solidFill>
              </a:rPr>
              <a:t>Ví</a:t>
            </a:r>
            <a:r>
              <a:rPr lang="en-US" smtClean="0">
                <a:solidFill>
                  <a:schemeClr val="tx1"/>
                </a:solidFill>
              </a:rPr>
              <a:t> dụ minh họa</a:t>
            </a:r>
            <a:endParaRPr lang="en-US" dirty="0">
              <a:solidFill>
                <a:schemeClr val="tx1"/>
              </a:solidFill>
            </a:endParaRPr>
          </a:p>
        </p:txBody>
      </p:sp>
      <p:sp>
        <p:nvSpPr>
          <p:cNvPr id="26" name="Text Box 1050"/>
          <p:cNvSpPr txBox="1">
            <a:spLocks noChangeArrowheads="1"/>
          </p:cNvSpPr>
          <p:nvPr/>
        </p:nvSpPr>
        <p:spPr bwMode="auto">
          <a:xfrm>
            <a:off x="470355" y="1028866"/>
            <a:ext cx="59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dirty="0"/>
              <a:t>T:</a:t>
            </a:r>
            <a:endParaRPr lang="th-TH" altLang="en-US" sz="2800" dirty="0">
              <a:latin typeface="Tahoma" panose="020B0604030504040204" pitchFamily="34" charset="0"/>
            </a:endParaRPr>
          </a:p>
        </p:txBody>
      </p:sp>
      <p:sp>
        <p:nvSpPr>
          <p:cNvPr id="27" name="Text Box 1051"/>
          <p:cNvSpPr txBox="1">
            <a:spLocks noChangeArrowheads="1"/>
          </p:cNvSpPr>
          <p:nvPr/>
        </p:nvSpPr>
        <p:spPr bwMode="auto">
          <a:xfrm>
            <a:off x="457655" y="1924545"/>
            <a:ext cx="56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3600" dirty="0"/>
              <a:t>P:</a:t>
            </a:r>
            <a:endParaRPr lang="th-TH" altLang="en-US" sz="2800" dirty="0">
              <a:latin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65224100"/>
              </p:ext>
            </p:extLst>
          </p:nvPr>
        </p:nvGraphicFramePr>
        <p:xfrm>
          <a:off x="1248230" y="1116284"/>
          <a:ext cx="8750800" cy="369332"/>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gridCol w="437540">
                  <a:extLst>
                    <a:ext uri="{9D8B030D-6E8A-4147-A177-3AD203B41FA5}">
                      <a16:colId xmlns:a16="http://schemas.microsoft.com/office/drawing/2014/main" xmlns="" val="4233913134"/>
                    </a:ext>
                  </a:extLst>
                </a:gridCol>
                <a:gridCol w="437540">
                  <a:extLst>
                    <a:ext uri="{9D8B030D-6E8A-4147-A177-3AD203B41FA5}">
                      <a16:colId xmlns:a16="http://schemas.microsoft.com/office/drawing/2014/main" xmlns="" val="3377074347"/>
                    </a:ext>
                  </a:extLst>
                </a:gridCol>
                <a:gridCol w="437540">
                  <a:extLst>
                    <a:ext uri="{9D8B030D-6E8A-4147-A177-3AD203B41FA5}">
                      <a16:colId xmlns:a16="http://schemas.microsoft.com/office/drawing/2014/main" xmlns="" val="1038862809"/>
                    </a:ext>
                  </a:extLst>
                </a:gridCol>
                <a:gridCol w="437540">
                  <a:extLst>
                    <a:ext uri="{9D8B030D-6E8A-4147-A177-3AD203B41FA5}">
                      <a16:colId xmlns:a16="http://schemas.microsoft.com/office/drawing/2014/main" xmlns="" val="3967494827"/>
                    </a:ext>
                  </a:extLst>
                </a:gridCol>
                <a:gridCol w="437540">
                  <a:extLst>
                    <a:ext uri="{9D8B030D-6E8A-4147-A177-3AD203B41FA5}">
                      <a16:colId xmlns:a16="http://schemas.microsoft.com/office/drawing/2014/main" xmlns="" val="3004526898"/>
                    </a:ext>
                  </a:extLst>
                </a:gridCol>
                <a:gridCol w="437540">
                  <a:extLst>
                    <a:ext uri="{9D8B030D-6E8A-4147-A177-3AD203B41FA5}">
                      <a16:colId xmlns:a16="http://schemas.microsoft.com/office/drawing/2014/main" xmlns="" val="890347822"/>
                    </a:ext>
                  </a:extLst>
                </a:gridCol>
                <a:gridCol w="437540">
                  <a:extLst>
                    <a:ext uri="{9D8B030D-6E8A-4147-A177-3AD203B41FA5}">
                      <a16:colId xmlns:a16="http://schemas.microsoft.com/office/drawing/2014/main" xmlns="" val="3945980263"/>
                    </a:ext>
                  </a:extLst>
                </a:gridCol>
                <a:gridCol w="437540">
                  <a:extLst>
                    <a:ext uri="{9D8B030D-6E8A-4147-A177-3AD203B41FA5}">
                      <a16:colId xmlns:a16="http://schemas.microsoft.com/office/drawing/2014/main" xmlns="" val="2130082582"/>
                    </a:ext>
                  </a:extLst>
                </a:gridCol>
                <a:gridCol w="437540">
                  <a:extLst>
                    <a:ext uri="{9D8B030D-6E8A-4147-A177-3AD203B41FA5}">
                      <a16:colId xmlns:a16="http://schemas.microsoft.com/office/drawing/2014/main" xmlns="" val="1164481004"/>
                    </a:ext>
                  </a:extLst>
                </a:gridCol>
                <a:gridCol w="437540">
                  <a:extLst>
                    <a:ext uri="{9D8B030D-6E8A-4147-A177-3AD203B41FA5}">
                      <a16:colId xmlns:a16="http://schemas.microsoft.com/office/drawing/2014/main" xmlns="" val="813679828"/>
                    </a:ext>
                  </a:extLst>
                </a:gridCol>
                <a:gridCol w="437540">
                  <a:extLst>
                    <a:ext uri="{9D8B030D-6E8A-4147-A177-3AD203B41FA5}">
                      <a16:colId xmlns:a16="http://schemas.microsoft.com/office/drawing/2014/main" xmlns="" val="1797430765"/>
                    </a:ext>
                  </a:extLst>
                </a:gridCol>
                <a:gridCol w="437540">
                  <a:extLst>
                    <a:ext uri="{9D8B030D-6E8A-4147-A177-3AD203B41FA5}">
                      <a16:colId xmlns:a16="http://schemas.microsoft.com/office/drawing/2014/main" xmlns="" val="1577135221"/>
                    </a:ext>
                  </a:extLst>
                </a:gridCol>
                <a:gridCol w="437540">
                  <a:extLst>
                    <a:ext uri="{9D8B030D-6E8A-4147-A177-3AD203B41FA5}">
                      <a16:colId xmlns:a16="http://schemas.microsoft.com/office/drawing/2014/main" xmlns="" val="3146977683"/>
                    </a:ext>
                  </a:extLst>
                </a:gridCol>
                <a:gridCol w="437540">
                  <a:extLst>
                    <a:ext uri="{9D8B030D-6E8A-4147-A177-3AD203B41FA5}">
                      <a16:colId xmlns:a16="http://schemas.microsoft.com/office/drawing/2014/main" xmlns="" val="2528496977"/>
                    </a:ext>
                  </a:extLst>
                </a:gridCol>
              </a:tblGrid>
              <a:tr h="369332">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d</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135384371"/>
              </p:ext>
            </p:extLst>
          </p:nvPr>
        </p:nvGraphicFramePr>
        <p:xfrm>
          <a:off x="8252085" y="2631250"/>
          <a:ext cx="3657600" cy="731520"/>
        </p:xfrm>
        <a:graphic>
          <a:graphicData uri="http://schemas.openxmlformats.org/drawingml/2006/table">
            <a:tbl>
              <a:tblPr firstRow="1" bandRow="1">
                <a:tableStyleId>{5940675A-B579-460E-94D1-54222C63F5DA}</a:tableStyleId>
              </a:tblPr>
              <a:tblGrid>
                <a:gridCol w="982056">
                  <a:extLst>
                    <a:ext uri="{9D8B030D-6E8A-4147-A177-3AD203B41FA5}">
                      <a16:colId xmlns:a16="http://schemas.microsoft.com/office/drawing/2014/main" xmlns="" val="2402106856"/>
                    </a:ext>
                  </a:extLst>
                </a:gridCol>
                <a:gridCol w="668886">
                  <a:extLst>
                    <a:ext uri="{9D8B030D-6E8A-4147-A177-3AD203B41FA5}">
                      <a16:colId xmlns:a16="http://schemas.microsoft.com/office/drawing/2014/main" xmlns="" val="3401353147"/>
                    </a:ext>
                  </a:extLst>
                </a:gridCol>
                <a:gridCol w="668886">
                  <a:extLst>
                    <a:ext uri="{9D8B030D-6E8A-4147-A177-3AD203B41FA5}">
                      <a16:colId xmlns:a16="http://schemas.microsoft.com/office/drawing/2014/main" xmlns="" val="4026029013"/>
                    </a:ext>
                  </a:extLst>
                </a:gridCol>
                <a:gridCol w="668886">
                  <a:extLst>
                    <a:ext uri="{9D8B030D-6E8A-4147-A177-3AD203B41FA5}">
                      <a16:colId xmlns:a16="http://schemas.microsoft.com/office/drawing/2014/main" xmlns="" val="1294440269"/>
                    </a:ext>
                  </a:extLst>
                </a:gridCol>
                <a:gridCol w="668886">
                  <a:extLst>
                    <a:ext uri="{9D8B030D-6E8A-4147-A177-3AD203B41FA5}">
                      <a16:colId xmlns:a16="http://schemas.microsoft.com/office/drawing/2014/main" xmlns="" val="1835795802"/>
                    </a:ext>
                  </a:extLst>
                </a:gridCol>
              </a:tblGrid>
              <a:tr h="325319">
                <a:tc>
                  <a:txBody>
                    <a:bodyPr/>
                    <a:lstStyle/>
                    <a:p>
                      <a:r>
                        <a:rPr lang="en-US" b="1" smtClean="0"/>
                        <a:t>x</a:t>
                      </a:r>
                      <a:endParaRPr lang="en-US" b="1"/>
                    </a:p>
                  </a:txBody>
                  <a:tcPr>
                    <a:solidFill>
                      <a:schemeClr val="bg2">
                        <a:lumMod val="90000"/>
                      </a:schemeClr>
                    </a:solidFill>
                  </a:tcPr>
                </a:tc>
                <a:tc>
                  <a:txBody>
                    <a:bodyPr/>
                    <a:lstStyle/>
                    <a:p>
                      <a:pPr algn="ctr"/>
                      <a:r>
                        <a:rPr lang="en-US" smtClean="0"/>
                        <a:t>a</a:t>
                      </a:r>
                      <a:endParaRPr lang="en-US"/>
                    </a:p>
                  </a:txBody>
                  <a:tcPr/>
                </a:tc>
                <a:tc>
                  <a:txBody>
                    <a:bodyPr/>
                    <a:lstStyle/>
                    <a:p>
                      <a:pPr algn="ctr"/>
                      <a:r>
                        <a:rPr lang="en-US" smtClean="0"/>
                        <a:t>b</a:t>
                      </a:r>
                      <a:endParaRPr lang="en-US"/>
                    </a:p>
                  </a:txBody>
                  <a:tcPr/>
                </a:tc>
                <a:tc>
                  <a:txBody>
                    <a:bodyPr/>
                    <a:lstStyle/>
                    <a:p>
                      <a:pPr algn="ctr"/>
                      <a:r>
                        <a:rPr lang="en-US" smtClean="0"/>
                        <a:t>c</a:t>
                      </a:r>
                      <a:endParaRPr lang="en-US"/>
                    </a:p>
                  </a:txBody>
                  <a:tcPr/>
                </a:tc>
                <a:tc>
                  <a:txBody>
                    <a:bodyPr/>
                    <a:lstStyle/>
                    <a:p>
                      <a:pPr algn="ctr"/>
                      <a:r>
                        <a:rPr lang="en-US" smtClean="0"/>
                        <a:t>d</a:t>
                      </a:r>
                      <a:endParaRPr lang="en-US"/>
                    </a:p>
                  </a:txBody>
                  <a:tcPr/>
                </a:tc>
                <a:extLst>
                  <a:ext uri="{0D108BD9-81ED-4DB2-BD59-A6C34878D82A}">
                    <a16:rowId xmlns:a16="http://schemas.microsoft.com/office/drawing/2014/main" xmlns="" val="1146376791"/>
                  </a:ext>
                </a:extLst>
              </a:tr>
              <a:tr h="325319">
                <a:tc>
                  <a:txBody>
                    <a:bodyPr/>
                    <a:lstStyle/>
                    <a:p>
                      <a:r>
                        <a:rPr lang="en-US" b="1" smtClean="0"/>
                        <a:t>L(x)</a:t>
                      </a:r>
                      <a:endParaRPr lang="en-US" b="1"/>
                    </a:p>
                  </a:txBody>
                  <a:tcPr>
                    <a:solidFill>
                      <a:schemeClr val="bg2">
                        <a:lumMod val="90000"/>
                      </a:schemeClr>
                    </a:solidFill>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3</a:t>
                      </a:r>
                      <a:endParaRPr lang="en-US"/>
                    </a:p>
                  </a:txBody>
                  <a:tcPr/>
                </a:tc>
                <a:tc>
                  <a:txBody>
                    <a:bodyPr/>
                    <a:lstStyle/>
                    <a:p>
                      <a:pPr algn="ctr"/>
                      <a:r>
                        <a:rPr lang="en-US" smtClean="0"/>
                        <a:t>-1</a:t>
                      </a:r>
                      <a:endParaRPr lang="en-US"/>
                    </a:p>
                  </a:txBody>
                  <a:tcPr/>
                </a:tc>
                <a:extLst>
                  <a:ext uri="{0D108BD9-81ED-4DB2-BD59-A6C34878D82A}">
                    <a16:rowId xmlns:a16="http://schemas.microsoft.com/office/drawing/2014/main" xmlns="" val="2345064821"/>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13071252"/>
              </p:ext>
            </p:extLst>
          </p:nvPr>
        </p:nvGraphicFramePr>
        <p:xfrm>
          <a:off x="1248230" y="2019307"/>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sp>
        <p:nvSpPr>
          <p:cNvPr id="30" name="Rectangle 29"/>
          <p:cNvSpPr/>
          <p:nvPr/>
        </p:nvSpPr>
        <p:spPr>
          <a:xfrm>
            <a:off x="7576457" y="3515915"/>
            <a:ext cx="4346369" cy="28611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83335" y="3610095"/>
            <a:ext cx="4156364" cy="263578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443844" y="1116283"/>
            <a:ext cx="429626" cy="369332"/>
          </a:xfrm>
          <a:prstGeom prst="rect">
            <a:avLst/>
          </a:prstGeom>
          <a:solidFill>
            <a:schemeClr val="tx2">
              <a:lumMod val="60000"/>
              <a:lumOff val="40000"/>
            </a:schemeClr>
          </a:solidFill>
        </p:spPr>
        <p:txBody>
          <a:bodyPr wrap="square" rtlCol="0">
            <a:spAutoFit/>
          </a:bodyPr>
          <a:lstStyle/>
          <a:p>
            <a:r>
              <a:rPr lang="en-US" b="1" i="1" smtClean="0"/>
              <a:t>a</a:t>
            </a:r>
          </a:p>
        </p:txBody>
      </p:sp>
      <p:sp>
        <p:nvSpPr>
          <p:cNvPr id="34" name="TextBox 33"/>
          <p:cNvSpPr txBox="1"/>
          <p:nvPr/>
        </p:nvSpPr>
        <p:spPr>
          <a:xfrm>
            <a:off x="3443844" y="2014646"/>
            <a:ext cx="429626" cy="369332"/>
          </a:xfrm>
          <a:prstGeom prst="rect">
            <a:avLst/>
          </a:prstGeom>
          <a:solidFill>
            <a:schemeClr val="tx2">
              <a:lumMod val="60000"/>
              <a:lumOff val="40000"/>
            </a:schemeClr>
          </a:solidFill>
        </p:spPr>
        <p:txBody>
          <a:bodyPr wrap="square" rtlCol="0">
            <a:spAutoFit/>
          </a:bodyPr>
          <a:lstStyle/>
          <a:p>
            <a:r>
              <a:rPr lang="en-US" b="1" i="1" smtClean="0"/>
              <a:t>b</a:t>
            </a:r>
          </a:p>
        </p:txBody>
      </p:sp>
      <p:sp>
        <p:nvSpPr>
          <p:cNvPr id="35" name="TextBox 34"/>
          <p:cNvSpPr txBox="1"/>
          <p:nvPr/>
        </p:nvSpPr>
        <p:spPr>
          <a:xfrm>
            <a:off x="3503224" y="1674422"/>
            <a:ext cx="237507" cy="369332"/>
          </a:xfrm>
          <a:prstGeom prst="rect">
            <a:avLst/>
          </a:prstGeom>
          <a:noFill/>
        </p:spPr>
        <p:txBody>
          <a:bodyPr wrap="square" rtlCol="0">
            <a:spAutoFit/>
          </a:bodyPr>
          <a:lstStyle/>
          <a:p>
            <a:r>
              <a:rPr lang="en-US" b="1" smtClean="0">
                <a:solidFill>
                  <a:schemeClr val="accent3"/>
                </a:solidFill>
              </a:rPr>
              <a:t>1</a:t>
            </a:r>
            <a:endParaRPr lang="en-US" b="1">
              <a:solidFill>
                <a:schemeClr val="accent3"/>
              </a:solidFill>
            </a:endParaRPr>
          </a:p>
        </p:txBody>
      </p:sp>
      <p:sp>
        <p:nvSpPr>
          <p:cNvPr id="36" name="TextBox 35"/>
          <p:cNvSpPr txBox="1"/>
          <p:nvPr/>
        </p:nvSpPr>
        <p:spPr>
          <a:xfrm>
            <a:off x="8098972" y="4927657"/>
            <a:ext cx="3348841" cy="923330"/>
          </a:xfrm>
          <a:prstGeom prst="rect">
            <a:avLst/>
          </a:prstGeom>
          <a:noFill/>
        </p:spPr>
        <p:txBody>
          <a:bodyPr wrap="square" rtlCol="0">
            <a:spAutoFit/>
          </a:bodyPr>
          <a:lstStyle/>
          <a:p>
            <a:r>
              <a:rPr lang="en-US">
                <a:solidFill>
                  <a:schemeClr val="bg1"/>
                </a:solidFill>
              </a:rPr>
              <a:t>i</a:t>
            </a:r>
            <a:r>
              <a:rPr lang="en-US" smtClean="0">
                <a:solidFill>
                  <a:schemeClr val="bg1"/>
                </a:solidFill>
              </a:rPr>
              <a:t> = 5 + 6 – min(5, 1 + L(T(5))</a:t>
            </a:r>
          </a:p>
          <a:p>
            <a:r>
              <a:rPr lang="en-US" smtClean="0">
                <a:solidFill>
                  <a:schemeClr val="bg1"/>
                </a:solidFill>
              </a:rPr>
              <a:t>  = 11 – min(5, 1 + 4) = 6</a:t>
            </a:r>
          </a:p>
          <a:p>
            <a:r>
              <a:rPr lang="en-US" smtClean="0">
                <a:solidFill>
                  <a:schemeClr val="bg1"/>
                </a:solidFill>
              </a:rPr>
              <a:t>j = 6 – 1 = 5</a:t>
            </a:r>
            <a:endParaRPr lang="en-US">
              <a:solidFill>
                <a:schemeClr val="bg1"/>
              </a:solidFill>
            </a:endParaRPr>
          </a:p>
        </p:txBody>
      </p:sp>
      <p:grpSp>
        <p:nvGrpSpPr>
          <p:cNvPr id="46" name="Group 45"/>
          <p:cNvGrpSpPr/>
          <p:nvPr/>
        </p:nvGrpSpPr>
        <p:grpSpPr>
          <a:xfrm>
            <a:off x="7683335" y="3773908"/>
            <a:ext cx="3764478" cy="646331"/>
            <a:chOff x="7683335" y="3773908"/>
            <a:chExt cx="3764478" cy="646331"/>
          </a:xfrm>
        </p:grpSpPr>
        <mc:AlternateContent xmlns:mc="http://schemas.openxmlformats.org/markup-compatibility/2006" xmlns:a14="http://schemas.microsoft.com/office/drawing/2010/main">
          <mc:Choice Requires="a14">
            <p:sp>
              <p:nvSpPr>
                <p:cNvPr id="32" name="Rectangle 31"/>
                <p:cNvSpPr/>
                <p:nvPr/>
              </p:nvSpPr>
              <p:spPr>
                <a:xfrm>
                  <a:off x="7683335" y="3773908"/>
                  <a:ext cx="3764478" cy="646331"/>
                </a:xfrm>
                <a:prstGeom prst="rect">
                  <a:avLst/>
                </a:prstGeom>
              </p:spPr>
              <p:txBody>
                <a:bodyPr wrap="square">
                  <a:spAutoFit/>
                </a:bodyPr>
                <a:lstStyle/>
                <a:p>
                  <a:pPr lvl="1"/>
                  <a14:m>
                    <m:oMathPara xmlns:m="http://schemas.openxmlformats.org/officeDocument/2006/math">
                      <m:oMathParaPr>
                        <m:jc m:val="left"/>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𝑖</m:t>
                        </m:r>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ea typeface="Cambria Math" panose="02040503050406030204" pitchFamily="18" charset="0"/>
                          </a:rPr>
                          <m:t>𝑖</m:t>
                        </m:r>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ea typeface="Cambria Math" panose="02040503050406030204" pitchFamily="18" charset="0"/>
                          </a:rPr>
                          <m:t>𝑚</m:t>
                        </m:r>
                        <m:r>
                          <a:rPr lang="en-US" i="1" smtClean="0">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min</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𝑗</m:t>
                        </m:r>
                        <m:r>
                          <a:rPr lang="en-US" i="1">
                            <a:solidFill>
                              <a:schemeClr val="bg1"/>
                            </a:solidFill>
                            <a:latin typeface="Cambria Math" panose="02040503050406030204" pitchFamily="18" charset="0"/>
                            <a:ea typeface="Cambria Math" panose="02040503050406030204" pitchFamily="18" charset="0"/>
                          </a:rPr>
                          <m:t>,1+</m:t>
                        </m:r>
                        <m:r>
                          <a:rPr lang="en-US" i="1">
                            <a:solidFill>
                              <a:schemeClr val="bg1"/>
                            </a:solidFill>
                            <a:latin typeface="Cambria Math" panose="02040503050406030204" pitchFamily="18" charset="0"/>
                            <a:ea typeface="Cambria Math" panose="02040503050406030204" pitchFamily="18" charset="0"/>
                          </a:rPr>
                          <m:t>𝐿</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𝑇</m:t>
                        </m:r>
                        <m:d>
                          <m:dPr>
                            <m:begChr m:val="["/>
                            <m:endChr m:val="]"/>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𝑖</m:t>
                            </m:r>
                          </m:e>
                        </m:d>
                        <m:r>
                          <a:rPr lang="en-US" i="1">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a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i="1">
                            <a:solidFill>
                              <a:schemeClr val="bg1"/>
                            </a:solidFill>
                            <a:latin typeface="Cambria Math" panose="02040503050406030204" pitchFamily="18" charset="0"/>
                            <a:ea typeface="Cambria Math" panose="02040503050406030204" pitchFamily="18" charset="0"/>
                          </a:rPr>
                          <m:t>𝑗</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𝑚</m:t>
                        </m:r>
                        <m:r>
                          <a:rPr lang="en-US" i="1">
                            <a:solidFill>
                              <a:schemeClr val="bg1"/>
                            </a:solidFill>
                            <a:latin typeface="Cambria Math" panose="02040503050406030204" pitchFamily="18" charset="0"/>
                            <a:ea typeface="Cambria Math" panose="02040503050406030204" pitchFamily="18" charset="0"/>
                          </a:rPr>
                          <m:t>−1</m:t>
                        </m:r>
                      </m:oMath>
                    </m:oMathPara>
                  </a14:m>
                  <a:endParaRPr lang="en-US" dirty="0">
                    <a:solidFill>
                      <a:schemeClr val="bg1"/>
                    </a:solidFill>
                    <a:ea typeface="Cambria Math" panose="020405030504060302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7683335" y="3773908"/>
                  <a:ext cx="3764478" cy="646331"/>
                </a:xfrm>
                <a:prstGeom prst="rect">
                  <a:avLst/>
                </a:prstGeom>
                <a:blipFill>
                  <a:blip r:embed="rId2"/>
                  <a:stretch>
                    <a:fillRect b="-8491"/>
                  </a:stretch>
                </a:blipFill>
              </p:spPr>
              <p:txBody>
                <a:bodyPr/>
                <a:lstStyle/>
                <a:p>
                  <a:r>
                    <a:rPr lang="en-US">
                      <a:noFill/>
                    </a:rPr>
                    <a:t> </a:t>
                  </a:r>
                </a:p>
              </p:txBody>
            </p:sp>
          </mc:Fallback>
        </mc:AlternateContent>
        <p:sp>
          <p:nvSpPr>
            <p:cNvPr id="37" name="Rounded Rectangle 36"/>
            <p:cNvSpPr/>
            <p:nvPr/>
          </p:nvSpPr>
          <p:spPr>
            <a:xfrm>
              <a:off x="8098972" y="3773908"/>
              <a:ext cx="3253838" cy="64633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p:cNvCxnSpPr/>
          <p:nvPr/>
        </p:nvCxnSpPr>
        <p:spPr>
          <a:xfrm>
            <a:off x="1815880" y="2429895"/>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p:cNvGraphicFramePr>
            <a:graphicFrameLocks noGrp="1"/>
          </p:cNvGraphicFramePr>
          <p:nvPr>
            <p:extLst>
              <p:ext uri="{D42A27DB-BD31-4B8C-83A1-F6EECF244321}">
                <p14:modId xmlns:p14="http://schemas.microsoft.com/office/powerpoint/2010/main" val="3294652969"/>
              </p:ext>
            </p:extLst>
          </p:nvPr>
        </p:nvGraphicFramePr>
        <p:xfrm>
          <a:off x="1715018" y="2913008"/>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sp>
        <p:nvSpPr>
          <p:cNvPr id="40" name="Oval 39"/>
          <p:cNvSpPr/>
          <p:nvPr/>
        </p:nvSpPr>
        <p:spPr>
          <a:xfrm>
            <a:off x="9363697" y="2629529"/>
            <a:ext cx="433456" cy="7751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910632" y="2913008"/>
            <a:ext cx="429626" cy="369332"/>
          </a:xfrm>
          <a:prstGeom prst="rect">
            <a:avLst/>
          </a:prstGeom>
          <a:solidFill>
            <a:srgbClr val="FFC000"/>
          </a:solidFill>
        </p:spPr>
        <p:txBody>
          <a:bodyPr wrap="square" rtlCol="0">
            <a:spAutoFit/>
          </a:bodyPr>
          <a:lstStyle/>
          <a:p>
            <a:r>
              <a:rPr lang="en-US" b="1" i="1" smtClean="0"/>
              <a:t>b</a:t>
            </a:r>
          </a:p>
        </p:txBody>
      </p:sp>
      <p:sp>
        <p:nvSpPr>
          <p:cNvPr id="42" name="TextBox 41"/>
          <p:cNvSpPr txBox="1"/>
          <p:nvPr/>
        </p:nvSpPr>
        <p:spPr>
          <a:xfrm>
            <a:off x="3891110" y="1112136"/>
            <a:ext cx="429626" cy="369332"/>
          </a:xfrm>
          <a:prstGeom prst="rect">
            <a:avLst/>
          </a:prstGeom>
          <a:solidFill>
            <a:srgbClr val="FFC000"/>
          </a:solidFill>
        </p:spPr>
        <p:txBody>
          <a:bodyPr wrap="square" rtlCol="0">
            <a:spAutoFit/>
          </a:bodyPr>
          <a:lstStyle/>
          <a:p>
            <a:r>
              <a:rPr lang="en-US" b="1" i="1" smtClean="0"/>
              <a:t>b</a:t>
            </a:r>
          </a:p>
        </p:txBody>
      </p:sp>
      <p:sp>
        <p:nvSpPr>
          <p:cNvPr id="43" name="TextBox 42"/>
          <p:cNvSpPr txBox="1"/>
          <p:nvPr/>
        </p:nvSpPr>
        <p:spPr>
          <a:xfrm>
            <a:off x="4023756" y="2515591"/>
            <a:ext cx="237507" cy="369332"/>
          </a:xfrm>
          <a:prstGeom prst="rect">
            <a:avLst/>
          </a:prstGeom>
          <a:noFill/>
        </p:spPr>
        <p:txBody>
          <a:bodyPr wrap="square" rtlCol="0">
            <a:spAutoFit/>
          </a:bodyPr>
          <a:lstStyle/>
          <a:p>
            <a:r>
              <a:rPr lang="en-US" b="1" smtClean="0">
                <a:solidFill>
                  <a:schemeClr val="accent3"/>
                </a:solidFill>
              </a:rPr>
              <a:t>2</a:t>
            </a:r>
            <a:endParaRPr lang="en-US" b="1">
              <a:solidFill>
                <a:schemeClr val="accent3"/>
              </a:solidFill>
            </a:endParaRPr>
          </a:p>
        </p:txBody>
      </p:sp>
      <p:sp>
        <p:nvSpPr>
          <p:cNvPr id="48" name="TextBox 47"/>
          <p:cNvSpPr txBox="1"/>
          <p:nvPr/>
        </p:nvSpPr>
        <p:spPr>
          <a:xfrm>
            <a:off x="3461484" y="2911222"/>
            <a:ext cx="429626" cy="369332"/>
          </a:xfrm>
          <a:prstGeom prst="rect">
            <a:avLst/>
          </a:prstGeom>
          <a:solidFill>
            <a:srgbClr val="FFC000"/>
          </a:solidFill>
        </p:spPr>
        <p:txBody>
          <a:bodyPr wrap="square" rtlCol="0">
            <a:spAutoFit/>
          </a:bodyPr>
          <a:lstStyle/>
          <a:p>
            <a:r>
              <a:rPr lang="en-US" b="1" i="1" smtClean="0"/>
              <a:t>a</a:t>
            </a:r>
          </a:p>
        </p:txBody>
      </p:sp>
      <p:sp>
        <p:nvSpPr>
          <p:cNvPr id="49" name="TextBox 48"/>
          <p:cNvSpPr txBox="1"/>
          <p:nvPr/>
        </p:nvSpPr>
        <p:spPr>
          <a:xfrm>
            <a:off x="3455719" y="1120616"/>
            <a:ext cx="429626" cy="369332"/>
          </a:xfrm>
          <a:prstGeom prst="rect">
            <a:avLst/>
          </a:prstGeom>
          <a:solidFill>
            <a:srgbClr val="FFC000"/>
          </a:solidFill>
        </p:spPr>
        <p:txBody>
          <a:bodyPr wrap="square" rtlCol="0">
            <a:spAutoFit/>
          </a:bodyPr>
          <a:lstStyle/>
          <a:p>
            <a:r>
              <a:rPr lang="en-US" b="1" i="1" smtClean="0"/>
              <a:t>a</a:t>
            </a:r>
          </a:p>
        </p:txBody>
      </p:sp>
      <p:sp>
        <p:nvSpPr>
          <p:cNvPr id="50" name="TextBox 49"/>
          <p:cNvSpPr txBox="1"/>
          <p:nvPr/>
        </p:nvSpPr>
        <p:spPr>
          <a:xfrm>
            <a:off x="3513217" y="2506631"/>
            <a:ext cx="274186" cy="379948"/>
          </a:xfrm>
          <a:prstGeom prst="rect">
            <a:avLst/>
          </a:prstGeom>
          <a:noFill/>
        </p:spPr>
        <p:txBody>
          <a:bodyPr wrap="square" rtlCol="0">
            <a:spAutoFit/>
          </a:bodyPr>
          <a:lstStyle/>
          <a:p>
            <a:r>
              <a:rPr lang="en-US" b="1" smtClean="0">
                <a:solidFill>
                  <a:schemeClr val="accent3"/>
                </a:solidFill>
              </a:rPr>
              <a:t>3</a:t>
            </a:r>
            <a:endParaRPr lang="en-US" b="1">
              <a:solidFill>
                <a:schemeClr val="accent3"/>
              </a:solidFill>
            </a:endParaRPr>
          </a:p>
        </p:txBody>
      </p:sp>
      <p:sp>
        <p:nvSpPr>
          <p:cNvPr id="52" name="TextBox 51"/>
          <p:cNvSpPr txBox="1"/>
          <p:nvPr/>
        </p:nvSpPr>
        <p:spPr>
          <a:xfrm>
            <a:off x="3027638" y="2905680"/>
            <a:ext cx="429626" cy="369332"/>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r>
              <a:rPr lang="en-US" b="1" i="1" smtClean="0"/>
              <a:t>c</a:t>
            </a:r>
          </a:p>
        </p:txBody>
      </p:sp>
      <p:sp>
        <p:nvSpPr>
          <p:cNvPr id="53" name="TextBox 52"/>
          <p:cNvSpPr txBox="1"/>
          <p:nvPr/>
        </p:nvSpPr>
        <p:spPr>
          <a:xfrm>
            <a:off x="2996578" y="1111952"/>
            <a:ext cx="429626" cy="369332"/>
          </a:xfrm>
          <a:prstGeom prst="rect">
            <a:avLst/>
          </a:prstGeom>
          <a:solidFill>
            <a:schemeClr val="tx2">
              <a:lumMod val="60000"/>
              <a:lumOff val="40000"/>
            </a:schemeClr>
          </a:solidFill>
          <a:ln>
            <a:solidFill>
              <a:schemeClr val="tx2">
                <a:lumMod val="60000"/>
                <a:lumOff val="40000"/>
              </a:schemeClr>
            </a:solidFill>
          </a:ln>
        </p:spPr>
        <p:txBody>
          <a:bodyPr wrap="square" rtlCol="0">
            <a:spAutoFit/>
          </a:bodyPr>
          <a:lstStyle/>
          <a:p>
            <a:r>
              <a:rPr lang="en-US" b="1" i="1" smtClean="0"/>
              <a:t>a</a:t>
            </a:r>
          </a:p>
        </p:txBody>
      </p:sp>
      <p:sp>
        <p:nvSpPr>
          <p:cNvPr id="54" name="TextBox 53"/>
          <p:cNvSpPr txBox="1"/>
          <p:nvPr/>
        </p:nvSpPr>
        <p:spPr>
          <a:xfrm>
            <a:off x="3097707" y="2515591"/>
            <a:ext cx="274186" cy="379948"/>
          </a:xfrm>
          <a:prstGeom prst="rect">
            <a:avLst/>
          </a:prstGeom>
          <a:noFill/>
        </p:spPr>
        <p:txBody>
          <a:bodyPr wrap="square" rtlCol="0">
            <a:spAutoFit/>
          </a:bodyPr>
          <a:lstStyle/>
          <a:p>
            <a:r>
              <a:rPr lang="en-US" b="1" smtClean="0">
                <a:solidFill>
                  <a:schemeClr val="accent3"/>
                </a:solidFill>
              </a:rPr>
              <a:t>4</a:t>
            </a:r>
            <a:endParaRPr lang="en-US" b="1">
              <a:solidFill>
                <a:schemeClr val="accent3"/>
              </a:solidFill>
            </a:endParaRPr>
          </a:p>
        </p:txBody>
      </p:sp>
      <p:cxnSp>
        <p:nvCxnSpPr>
          <p:cNvPr id="56" name="Straight Arrow Connector 55"/>
          <p:cNvCxnSpPr/>
          <p:nvPr/>
        </p:nvCxnSpPr>
        <p:spPr>
          <a:xfrm>
            <a:off x="2282554" y="3431190"/>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3183043378"/>
              </p:ext>
            </p:extLst>
          </p:nvPr>
        </p:nvGraphicFramePr>
        <p:xfrm>
          <a:off x="2131224" y="3914119"/>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sp>
        <p:nvSpPr>
          <p:cNvPr id="58" name="TextBox 57"/>
          <p:cNvSpPr txBox="1"/>
          <p:nvPr/>
        </p:nvSpPr>
        <p:spPr>
          <a:xfrm>
            <a:off x="4326838" y="3908477"/>
            <a:ext cx="429626" cy="369332"/>
          </a:xfrm>
          <a:prstGeom prst="rect">
            <a:avLst/>
          </a:prstGeom>
          <a:solidFill>
            <a:schemeClr val="tx2">
              <a:lumMod val="60000"/>
              <a:lumOff val="40000"/>
            </a:schemeClr>
          </a:solidFill>
        </p:spPr>
        <p:txBody>
          <a:bodyPr wrap="square" rtlCol="0">
            <a:spAutoFit/>
          </a:bodyPr>
          <a:lstStyle/>
          <a:p>
            <a:r>
              <a:rPr lang="en-US" b="1" i="1" smtClean="0"/>
              <a:t>b</a:t>
            </a:r>
          </a:p>
        </p:txBody>
      </p:sp>
      <p:sp>
        <p:nvSpPr>
          <p:cNvPr id="59" name="TextBox 58"/>
          <p:cNvSpPr txBox="1"/>
          <p:nvPr/>
        </p:nvSpPr>
        <p:spPr>
          <a:xfrm>
            <a:off x="4338376" y="1120616"/>
            <a:ext cx="429626" cy="369332"/>
          </a:xfrm>
          <a:prstGeom prst="rect">
            <a:avLst/>
          </a:prstGeom>
          <a:solidFill>
            <a:schemeClr val="tx2">
              <a:lumMod val="60000"/>
              <a:lumOff val="40000"/>
            </a:schemeClr>
          </a:solidFill>
        </p:spPr>
        <p:txBody>
          <a:bodyPr wrap="square" rtlCol="0">
            <a:spAutoFit/>
          </a:bodyPr>
          <a:lstStyle/>
          <a:p>
            <a:r>
              <a:rPr lang="en-US" b="1" i="1" smtClean="0"/>
              <a:t>a</a:t>
            </a:r>
          </a:p>
        </p:txBody>
      </p:sp>
      <p:sp>
        <p:nvSpPr>
          <p:cNvPr id="60" name="TextBox 59"/>
          <p:cNvSpPr txBox="1"/>
          <p:nvPr/>
        </p:nvSpPr>
        <p:spPr>
          <a:xfrm>
            <a:off x="4389910" y="3523012"/>
            <a:ext cx="237507" cy="369332"/>
          </a:xfrm>
          <a:prstGeom prst="rect">
            <a:avLst/>
          </a:prstGeom>
          <a:noFill/>
        </p:spPr>
        <p:txBody>
          <a:bodyPr wrap="square" rtlCol="0">
            <a:spAutoFit/>
          </a:bodyPr>
          <a:lstStyle/>
          <a:p>
            <a:r>
              <a:rPr lang="en-US" b="1" smtClean="0">
                <a:solidFill>
                  <a:schemeClr val="accent3"/>
                </a:solidFill>
              </a:rPr>
              <a:t>5</a:t>
            </a:r>
            <a:endParaRPr lang="en-US" b="1">
              <a:solidFill>
                <a:schemeClr val="accent3"/>
              </a:solidFill>
            </a:endParaRPr>
          </a:p>
        </p:txBody>
      </p:sp>
      <p:graphicFrame>
        <p:nvGraphicFramePr>
          <p:cNvPr id="66" name="Table 65"/>
          <p:cNvGraphicFramePr>
            <a:graphicFrameLocks noGrp="1"/>
          </p:cNvGraphicFramePr>
          <p:nvPr>
            <p:extLst>
              <p:ext uri="{D42A27DB-BD31-4B8C-83A1-F6EECF244321}">
                <p14:modId xmlns:p14="http://schemas.microsoft.com/office/powerpoint/2010/main" val="3580966020"/>
              </p:ext>
            </p:extLst>
          </p:nvPr>
        </p:nvGraphicFramePr>
        <p:xfrm>
          <a:off x="2560850" y="4924948"/>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cxnSp>
        <p:nvCxnSpPr>
          <p:cNvPr id="67" name="Straight Arrow Connector 66"/>
          <p:cNvCxnSpPr/>
          <p:nvPr/>
        </p:nvCxnSpPr>
        <p:spPr>
          <a:xfrm>
            <a:off x="2733247" y="4420239"/>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755804" y="4916792"/>
            <a:ext cx="429626" cy="369332"/>
          </a:xfrm>
          <a:prstGeom prst="rect">
            <a:avLst/>
          </a:prstGeom>
          <a:solidFill>
            <a:schemeClr val="tx2">
              <a:lumMod val="60000"/>
              <a:lumOff val="40000"/>
            </a:schemeClr>
          </a:solidFill>
        </p:spPr>
        <p:txBody>
          <a:bodyPr wrap="square" rtlCol="0">
            <a:spAutoFit/>
          </a:bodyPr>
          <a:lstStyle/>
          <a:p>
            <a:r>
              <a:rPr lang="en-US" b="1" i="1" smtClean="0"/>
              <a:t>b</a:t>
            </a:r>
          </a:p>
        </p:txBody>
      </p:sp>
      <p:sp>
        <p:nvSpPr>
          <p:cNvPr id="69" name="TextBox 68"/>
          <p:cNvSpPr txBox="1"/>
          <p:nvPr/>
        </p:nvSpPr>
        <p:spPr>
          <a:xfrm>
            <a:off x="4778871" y="1118328"/>
            <a:ext cx="429626" cy="369332"/>
          </a:xfrm>
          <a:prstGeom prst="rect">
            <a:avLst/>
          </a:prstGeom>
          <a:solidFill>
            <a:schemeClr val="tx2">
              <a:lumMod val="60000"/>
              <a:lumOff val="40000"/>
            </a:schemeClr>
          </a:solidFill>
          <a:ln>
            <a:solidFill>
              <a:schemeClr val="bg2">
                <a:lumMod val="50000"/>
              </a:schemeClr>
            </a:solidFill>
          </a:ln>
        </p:spPr>
        <p:txBody>
          <a:bodyPr wrap="square" rtlCol="0">
            <a:spAutoFit/>
          </a:bodyPr>
          <a:lstStyle/>
          <a:p>
            <a:r>
              <a:rPr lang="en-US" b="1" i="1" smtClean="0"/>
              <a:t>d</a:t>
            </a:r>
          </a:p>
        </p:txBody>
      </p:sp>
      <p:sp>
        <p:nvSpPr>
          <p:cNvPr id="70" name="TextBox 69"/>
          <p:cNvSpPr txBox="1"/>
          <p:nvPr/>
        </p:nvSpPr>
        <p:spPr>
          <a:xfrm>
            <a:off x="4874817" y="4530435"/>
            <a:ext cx="237507" cy="369332"/>
          </a:xfrm>
          <a:prstGeom prst="rect">
            <a:avLst/>
          </a:prstGeom>
          <a:noFill/>
        </p:spPr>
        <p:txBody>
          <a:bodyPr wrap="square" rtlCol="0">
            <a:spAutoFit/>
          </a:bodyPr>
          <a:lstStyle/>
          <a:p>
            <a:r>
              <a:rPr lang="en-US" b="1" smtClean="0">
                <a:solidFill>
                  <a:schemeClr val="accent3"/>
                </a:solidFill>
              </a:rPr>
              <a:t>6</a:t>
            </a:r>
            <a:endParaRPr lang="en-US" b="1">
              <a:solidFill>
                <a:schemeClr val="accent3"/>
              </a:solidFill>
            </a:endParaRPr>
          </a:p>
        </p:txBody>
      </p:sp>
      <p:cxnSp>
        <p:nvCxnSpPr>
          <p:cNvPr id="74" name="Straight Arrow Connector 73"/>
          <p:cNvCxnSpPr/>
          <p:nvPr/>
        </p:nvCxnSpPr>
        <p:spPr>
          <a:xfrm flipV="1">
            <a:off x="5323888" y="3479468"/>
            <a:ext cx="791896" cy="1301273"/>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Table 76"/>
          <p:cNvGraphicFramePr>
            <a:graphicFrameLocks noGrp="1"/>
          </p:cNvGraphicFramePr>
          <p:nvPr>
            <p:extLst>
              <p:ext uri="{D42A27DB-BD31-4B8C-83A1-F6EECF244321}">
                <p14:modId xmlns:p14="http://schemas.microsoft.com/office/powerpoint/2010/main" val="4236963772"/>
              </p:ext>
            </p:extLst>
          </p:nvPr>
        </p:nvGraphicFramePr>
        <p:xfrm>
          <a:off x="5223252" y="2916580"/>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sp>
        <p:nvSpPr>
          <p:cNvPr id="79" name="TextBox 78"/>
          <p:cNvSpPr txBox="1"/>
          <p:nvPr/>
        </p:nvSpPr>
        <p:spPr>
          <a:xfrm>
            <a:off x="7418866" y="2915514"/>
            <a:ext cx="429626" cy="369332"/>
          </a:xfrm>
          <a:prstGeom prst="rect">
            <a:avLst/>
          </a:prstGeom>
          <a:solidFill>
            <a:schemeClr val="tx2">
              <a:lumMod val="60000"/>
              <a:lumOff val="40000"/>
            </a:schemeClr>
          </a:solidFill>
        </p:spPr>
        <p:txBody>
          <a:bodyPr wrap="square" rtlCol="0">
            <a:spAutoFit/>
          </a:bodyPr>
          <a:lstStyle/>
          <a:p>
            <a:r>
              <a:rPr lang="en-US" b="1" i="1" smtClean="0"/>
              <a:t>b</a:t>
            </a:r>
          </a:p>
        </p:txBody>
      </p:sp>
      <p:sp>
        <p:nvSpPr>
          <p:cNvPr id="80" name="TextBox 79"/>
          <p:cNvSpPr txBox="1"/>
          <p:nvPr/>
        </p:nvSpPr>
        <p:spPr>
          <a:xfrm>
            <a:off x="7387059" y="1116253"/>
            <a:ext cx="429626" cy="369332"/>
          </a:xfrm>
          <a:prstGeom prst="rect">
            <a:avLst/>
          </a:prstGeom>
          <a:solidFill>
            <a:schemeClr val="tx2">
              <a:lumMod val="60000"/>
              <a:lumOff val="40000"/>
            </a:schemeClr>
          </a:solidFill>
        </p:spPr>
        <p:txBody>
          <a:bodyPr wrap="square" rtlCol="0">
            <a:spAutoFit/>
          </a:bodyPr>
          <a:lstStyle/>
          <a:p>
            <a:r>
              <a:rPr lang="en-US" b="1" i="1" smtClean="0"/>
              <a:t>a</a:t>
            </a:r>
          </a:p>
        </p:txBody>
      </p:sp>
      <p:graphicFrame>
        <p:nvGraphicFramePr>
          <p:cNvPr id="81" name="Table 80"/>
          <p:cNvGraphicFramePr>
            <a:graphicFrameLocks noGrp="1"/>
          </p:cNvGraphicFramePr>
          <p:nvPr>
            <p:extLst>
              <p:ext uri="{D42A27DB-BD31-4B8C-83A1-F6EECF244321}">
                <p14:modId xmlns:p14="http://schemas.microsoft.com/office/powerpoint/2010/main" val="214283356"/>
              </p:ext>
            </p:extLst>
          </p:nvPr>
        </p:nvGraphicFramePr>
        <p:xfrm>
          <a:off x="1248230" y="889384"/>
          <a:ext cx="8750800" cy="369332"/>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gridCol w="437540">
                  <a:extLst>
                    <a:ext uri="{9D8B030D-6E8A-4147-A177-3AD203B41FA5}">
                      <a16:colId xmlns:a16="http://schemas.microsoft.com/office/drawing/2014/main" xmlns="" val="4233913134"/>
                    </a:ext>
                  </a:extLst>
                </a:gridCol>
                <a:gridCol w="437540">
                  <a:extLst>
                    <a:ext uri="{9D8B030D-6E8A-4147-A177-3AD203B41FA5}">
                      <a16:colId xmlns:a16="http://schemas.microsoft.com/office/drawing/2014/main" xmlns="" val="3377074347"/>
                    </a:ext>
                  </a:extLst>
                </a:gridCol>
                <a:gridCol w="437540">
                  <a:extLst>
                    <a:ext uri="{9D8B030D-6E8A-4147-A177-3AD203B41FA5}">
                      <a16:colId xmlns:a16="http://schemas.microsoft.com/office/drawing/2014/main" xmlns="" val="1038862809"/>
                    </a:ext>
                  </a:extLst>
                </a:gridCol>
                <a:gridCol w="437540">
                  <a:extLst>
                    <a:ext uri="{9D8B030D-6E8A-4147-A177-3AD203B41FA5}">
                      <a16:colId xmlns:a16="http://schemas.microsoft.com/office/drawing/2014/main" xmlns="" val="3967494827"/>
                    </a:ext>
                  </a:extLst>
                </a:gridCol>
                <a:gridCol w="437540">
                  <a:extLst>
                    <a:ext uri="{9D8B030D-6E8A-4147-A177-3AD203B41FA5}">
                      <a16:colId xmlns:a16="http://schemas.microsoft.com/office/drawing/2014/main" xmlns="" val="3004526898"/>
                    </a:ext>
                  </a:extLst>
                </a:gridCol>
                <a:gridCol w="437540">
                  <a:extLst>
                    <a:ext uri="{9D8B030D-6E8A-4147-A177-3AD203B41FA5}">
                      <a16:colId xmlns:a16="http://schemas.microsoft.com/office/drawing/2014/main" xmlns="" val="890347822"/>
                    </a:ext>
                  </a:extLst>
                </a:gridCol>
                <a:gridCol w="437540">
                  <a:extLst>
                    <a:ext uri="{9D8B030D-6E8A-4147-A177-3AD203B41FA5}">
                      <a16:colId xmlns:a16="http://schemas.microsoft.com/office/drawing/2014/main" xmlns="" val="3945980263"/>
                    </a:ext>
                  </a:extLst>
                </a:gridCol>
                <a:gridCol w="437540">
                  <a:extLst>
                    <a:ext uri="{9D8B030D-6E8A-4147-A177-3AD203B41FA5}">
                      <a16:colId xmlns:a16="http://schemas.microsoft.com/office/drawing/2014/main" xmlns="" val="2130082582"/>
                    </a:ext>
                  </a:extLst>
                </a:gridCol>
                <a:gridCol w="437540">
                  <a:extLst>
                    <a:ext uri="{9D8B030D-6E8A-4147-A177-3AD203B41FA5}">
                      <a16:colId xmlns:a16="http://schemas.microsoft.com/office/drawing/2014/main" xmlns="" val="1164481004"/>
                    </a:ext>
                  </a:extLst>
                </a:gridCol>
                <a:gridCol w="437540">
                  <a:extLst>
                    <a:ext uri="{9D8B030D-6E8A-4147-A177-3AD203B41FA5}">
                      <a16:colId xmlns:a16="http://schemas.microsoft.com/office/drawing/2014/main" xmlns="" val="813679828"/>
                    </a:ext>
                  </a:extLst>
                </a:gridCol>
                <a:gridCol w="437540">
                  <a:extLst>
                    <a:ext uri="{9D8B030D-6E8A-4147-A177-3AD203B41FA5}">
                      <a16:colId xmlns:a16="http://schemas.microsoft.com/office/drawing/2014/main" xmlns="" val="1797430765"/>
                    </a:ext>
                  </a:extLst>
                </a:gridCol>
                <a:gridCol w="437540">
                  <a:extLst>
                    <a:ext uri="{9D8B030D-6E8A-4147-A177-3AD203B41FA5}">
                      <a16:colId xmlns:a16="http://schemas.microsoft.com/office/drawing/2014/main" xmlns="" val="1577135221"/>
                    </a:ext>
                  </a:extLst>
                </a:gridCol>
                <a:gridCol w="437540">
                  <a:extLst>
                    <a:ext uri="{9D8B030D-6E8A-4147-A177-3AD203B41FA5}">
                      <a16:colId xmlns:a16="http://schemas.microsoft.com/office/drawing/2014/main" xmlns="" val="3146977683"/>
                    </a:ext>
                  </a:extLst>
                </a:gridCol>
                <a:gridCol w="437540">
                  <a:extLst>
                    <a:ext uri="{9D8B030D-6E8A-4147-A177-3AD203B41FA5}">
                      <a16:colId xmlns:a16="http://schemas.microsoft.com/office/drawing/2014/main" xmlns="" val="2528496977"/>
                    </a:ext>
                  </a:extLst>
                </a:gridCol>
              </a:tblGrid>
              <a:tr h="369332">
                <a:tc>
                  <a:txBody>
                    <a:bodyPr/>
                    <a:lstStyle/>
                    <a:p>
                      <a:pPr algn="ctr"/>
                      <a:r>
                        <a:rPr lang="en-US" sz="1000" i="1" smtClean="0"/>
                        <a:t>0</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2</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3</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4</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5</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6</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7</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8</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9</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10</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11</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12</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13</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14</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15</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16</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17</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18</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algn="ctr"/>
                      <a:r>
                        <a:rPr lang="en-US" sz="1000" i="1" smtClean="0"/>
                        <a:t>19</a:t>
                      </a:r>
                      <a:endParaRPr lang="en-US" sz="10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9479745"/>
                  </a:ext>
                </a:extLst>
              </a:tr>
            </a:tbl>
          </a:graphicData>
        </a:graphic>
      </p:graphicFrame>
      <p:sp>
        <p:nvSpPr>
          <p:cNvPr id="82" name="TextBox 81"/>
          <p:cNvSpPr txBox="1"/>
          <p:nvPr/>
        </p:nvSpPr>
        <p:spPr>
          <a:xfrm>
            <a:off x="8532422" y="4438740"/>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i – 1 = 6 – 1 = 5</a:t>
            </a:r>
          </a:p>
          <a:p>
            <a:r>
              <a:rPr lang="en-US" smtClean="0">
                <a:solidFill>
                  <a:schemeClr val="bg1"/>
                </a:solidFill>
              </a:rPr>
              <a:t>j = j – 1 = 5 – 1 = 4</a:t>
            </a:r>
            <a:endParaRPr lang="en-US">
              <a:solidFill>
                <a:schemeClr val="bg1"/>
              </a:solidFill>
            </a:endParaRPr>
          </a:p>
        </p:txBody>
      </p:sp>
      <p:sp>
        <p:nvSpPr>
          <p:cNvPr id="83" name="TextBox 82"/>
          <p:cNvSpPr txBox="1"/>
          <p:nvPr/>
        </p:nvSpPr>
        <p:spPr>
          <a:xfrm>
            <a:off x="8532420" y="4440063"/>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i – 1 = 5 – 1 = 4</a:t>
            </a:r>
          </a:p>
          <a:p>
            <a:r>
              <a:rPr lang="en-US" smtClean="0">
                <a:solidFill>
                  <a:schemeClr val="bg1"/>
                </a:solidFill>
              </a:rPr>
              <a:t>j = j – 1 = 4 – 1 = 3</a:t>
            </a:r>
            <a:endParaRPr lang="en-US">
              <a:solidFill>
                <a:schemeClr val="bg1"/>
              </a:solidFill>
            </a:endParaRPr>
          </a:p>
        </p:txBody>
      </p:sp>
      <p:sp>
        <p:nvSpPr>
          <p:cNvPr id="84" name="TextBox 83"/>
          <p:cNvSpPr txBox="1"/>
          <p:nvPr/>
        </p:nvSpPr>
        <p:spPr>
          <a:xfrm>
            <a:off x="8104912" y="4927657"/>
            <a:ext cx="3348841" cy="923330"/>
          </a:xfrm>
          <a:prstGeom prst="rect">
            <a:avLst/>
          </a:prstGeom>
          <a:noFill/>
        </p:spPr>
        <p:txBody>
          <a:bodyPr wrap="square" rtlCol="0">
            <a:spAutoFit/>
          </a:bodyPr>
          <a:lstStyle/>
          <a:p>
            <a:r>
              <a:rPr lang="en-US">
                <a:solidFill>
                  <a:schemeClr val="bg1"/>
                </a:solidFill>
              </a:rPr>
              <a:t>i</a:t>
            </a:r>
            <a:r>
              <a:rPr lang="en-US" smtClean="0">
                <a:solidFill>
                  <a:schemeClr val="bg1"/>
                </a:solidFill>
              </a:rPr>
              <a:t> = 4 + 6 – min(3, 1 + L(T(4))</a:t>
            </a:r>
          </a:p>
          <a:p>
            <a:r>
              <a:rPr lang="en-US" smtClean="0">
                <a:solidFill>
                  <a:schemeClr val="bg1"/>
                </a:solidFill>
              </a:rPr>
              <a:t>  = 10 – min(3, 1 + 4) = 7</a:t>
            </a:r>
          </a:p>
          <a:p>
            <a:r>
              <a:rPr lang="en-US" smtClean="0">
                <a:solidFill>
                  <a:schemeClr val="bg1"/>
                </a:solidFill>
              </a:rPr>
              <a:t>j = 6 – 1 = 5</a:t>
            </a:r>
            <a:endParaRPr lang="en-US">
              <a:solidFill>
                <a:schemeClr val="bg1"/>
              </a:solidFill>
            </a:endParaRPr>
          </a:p>
        </p:txBody>
      </p:sp>
      <p:sp>
        <p:nvSpPr>
          <p:cNvPr id="85" name="TextBox 84"/>
          <p:cNvSpPr txBox="1"/>
          <p:nvPr/>
        </p:nvSpPr>
        <p:spPr>
          <a:xfrm>
            <a:off x="8098971" y="4933750"/>
            <a:ext cx="3348841" cy="923330"/>
          </a:xfrm>
          <a:prstGeom prst="rect">
            <a:avLst/>
          </a:prstGeom>
          <a:noFill/>
        </p:spPr>
        <p:txBody>
          <a:bodyPr wrap="square" rtlCol="0">
            <a:spAutoFit/>
          </a:bodyPr>
          <a:lstStyle/>
          <a:p>
            <a:r>
              <a:rPr lang="en-US">
                <a:solidFill>
                  <a:schemeClr val="bg1"/>
                </a:solidFill>
              </a:rPr>
              <a:t>i</a:t>
            </a:r>
            <a:r>
              <a:rPr lang="en-US" smtClean="0">
                <a:solidFill>
                  <a:schemeClr val="bg1"/>
                </a:solidFill>
              </a:rPr>
              <a:t> = 7 + 6 – min(5, 1 + L(T(7))</a:t>
            </a:r>
          </a:p>
          <a:p>
            <a:r>
              <a:rPr lang="en-US" smtClean="0">
                <a:solidFill>
                  <a:schemeClr val="bg1"/>
                </a:solidFill>
              </a:rPr>
              <a:t>  = 13 – min(5, 1 + 4) = 8</a:t>
            </a:r>
          </a:p>
          <a:p>
            <a:r>
              <a:rPr lang="en-US" smtClean="0">
                <a:solidFill>
                  <a:schemeClr val="bg1"/>
                </a:solidFill>
              </a:rPr>
              <a:t>j = 6 – 1 = 5</a:t>
            </a:r>
            <a:endParaRPr lang="en-US">
              <a:solidFill>
                <a:schemeClr val="bg1"/>
              </a:solidFill>
            </a:endParaRPr>
          </a:p>
        </p:txBody>
      </p:sp>
      <p:sp>
        <p:nvSpPr>
          <p:cNvPr id="86" name="TextBox 85"/>
          <p:cNvSpPr txBox="1"/>
          <p:nvPr/>
        </p:nvSpPr>
        <p:spPr>
          <a:xfrm>
            <a:off x="8101942" y="4934883"/>
            <a:ext cx="3348841" cy="923330"/>
          </a:xfrm>
          <a:prstGeom prst="rect">
            <a:avLst/>
          </a:prstGeom>
          <a:noFill/>
        </p:spPr>
        <p:txBody>
          <a:bodyPr wrap="square" rtlCol="0">
            <a:spAutoFit/>
          </a:bodyPr>
          <a:lstStyle/>
          <a:p>
            <a:r>
              <a:rPr lang="en-US">
                <a:solidFill>
                  <a:schemeClr val="bg1"/>
                </a:solidFill>
              </a:rPr>
              <a:t>i</a:t>
            </a:r>
            <a:r>
              <a:rPr lang="en-US" smtClean="0">
                <a:solidFill>
                  <a:schemeClr val="bg1"/>
                </a:solidFill>
              </a:rPr>
              <a:t> = 8 + 6 – min(5, 1 + L(T(8))</a:t>
            </a:r>
          </a:p>
          <a:p>
            <a:r>
              <a:rPr lang="en-US" smtClean="0">
                <a:solidFill>
                  <a:schemeClr val="bg1"/>
                </a:solidFill>
              </a:rPr>
              <a:t>  = 14 – min(5, 1 + (-1)) = 14</a:t>
            </a:r>
          </a:p>
          <a:p>
            <a:r>
              <a:rPr lang="en-US" smtClean="0">
                <a:solidFill>
                  <a:schemeClr val="bg1"/>
                </a:solidFill>
              </a:rPr>
              <a:t>j = 6 – 1 = 5</a:t>
            </a:r>
            <a:endParaRPr lang="en-US">
              <a:solidFill>
                <a:schemeClr val="bg1"/>
              </a:solidFill>
            </a:endParaRPr>
          </a:p>
        </p:txBody>
      </p:sp>
      <p:sp>
        <p:nvSpPr>
          <p:cNvPr id="87" name="Oval 86"/>
          <p:cNvSpPr/>
          <p:nvPr/>
        </p:nvSpPr>
        <p:spPr>
          <a:xfrm>
            <a:off x="11382505" y="2617653"/>
            <a:ext cx="433456" cy="7751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532911" y="2557153"/>
            <a:ext cx="237507" cy="369332"/>
          </a:xfrm>
          <a:prstGeom prst="rect">
            <a:avLst/>
          </a:prstGeom>
          <a:noFill/>
        </p:spPr>
        <p:txBody>
          <a:bodyPr wrap="square" rtlCol="0">
            <a:spAutoFit/>
          </a:bodyPr>
          <a:lstStyle/>
          <a:p>
            <a:r>
              <a:rPr lang="en-US" b="1" smtClean="0">
                <a:solidFill>
                  <a:schemeClr val="accent3"/>
                </a:solidFill>
              </a:rPr>
              <a:t>7</a:t>
            </a:r>
            <a:endParaRPr lang="en-US" b="1">
              <a:solidFill>
                <a:schemeClr val="accent3"/>
              </a:solidFill>
            </a:endParaRPr>
          </a:p>
        </p:txBody>
      </p:sp>
      <p:sp>
        <p:nvSpPr>
          <p:cNvPr id="89" name="TextBox 88"/>
          <p:cNvSpPr txBox="1"/>
          <p:nvPr/>
        </p:nvSpPr>
        <p:spPr>
          <a:xfrm>
            <a:off x="8101948" y="4942437"/>
            <a:ext cx="3348841" cy="923330"/>
          </a:xfrm>
          <a:prstGeom prst="rect">
            <a:avLst/>
          </a:prstGeom>
          <a:noFill/>
        </p:spPr>
        <p:txBody>
          <a:bodyPr wrap="square" rtlCol="0">
            <a:spAutoFit/>
          </a:bodyPr>
          <a:lstStyle/>
          <a:p>
            <a:r>
              <a:rPr lang="en-US">
                <a:solidFill>
                  <a:schemeClr val="bg1"/>
                </a:solidFill>
              </a:rPr>
              <a:t>i</a:t>
            </a:r>
            <a:r>
              <a:rPr lang="en-US" smtClean="0">
                <a:solidFill>
                  <a:schemeClr val="bg1"/>
                </a:solidFill>
              </a:rPr>
              <a:t> = 14 + 6 – min(5, 1 + L(T(14))</a:t>
            </a:r>
          </a:p>
          <a:p>
            <a:r>
              <a:rPr lang="en-US" smtClean="0">
                <a:solidFill>
                  <a:schemeClr val="bg1"/>
                </a:solidFill>
              </a:rPr>
              <a:t>  = 20 – min(5, 1 + 4) = 15</a:t>
            </a:r>
          </a:p>
          <a:p>
            <a:r>
              <a:rPr lang="en-US" smtClean="0">
                <a:solidFill>
                  <a:schemeClr val="bg1"/>
                </a:solidFill>
              </a:rPr>
              <a:t>j = 6 – 1 = 5</a:t>
            </a:r>
            <a:endParaRPr lang="en-US">
              <a:solidFill>
                <a:schemeClr val="bg1"/>
              </a:solidFill>
            </a:endParaRPr>
          </a:p>
        </p:txBody>
      </p:sp>
      <p:cxnSp>
        <p:nvCxnSpPr>
          <p:cNvPr id="90" name="Straight Arrow Connector 89"/>
          <p:cNvCxnSpPr/>
          <p:nvPr/>
        </p:nvCxnSpPr>
        <p:spPr>
          <a:xfrm flipV="1">
            <a:off x="6485875" y="2456216"/>
            <a:ext cx="271847" cy="369332"/>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4" name="Table 93"/>
          <p:cNvGraphicFramePr>
            <a:graphicFrameLocks noGrp="1"/>
          </p:cNvGraphicFramePr>
          <p:nvPr>
            <p:extLst>
              <p:ext uri="{D42A27DB-BD31-4B8C-83A1-F6EECF244321}">
                <p14:modId xmlns:p14="http://schemas.microsoft.com/office/powerpoint/2010/main" val="514901384"/>
              </p:ext>
            </p:extLst>
          </p:nvPr>
        </p:nvGraphicFramePr>
        <p:xfrm>
          <a:off x="5593128" y="2012213"/>
          <a:ext cx="2625240" cy="365760"/>
        </p:xfrm>
        <a:graphic>
          <a:graphicData uri="http://schemas.openxmlformats.org/drawingml/2006/table">
            <a:tbl>
              <a:tblPr firstRow="1" bandRow="1">
                <a:tableStyleId>{5DA37D80-6434-44D0-A028-1B22A696006F}</a:tableStyleId>
              </a:tblPr>
              <a:tblGrid>
                <a:gridCol w="437540">
                  <a:extLst>
                    <a:ext uri="{9D8B030D-6E8A-4147-A177-3AD203B41FA5}">
                      <a16:colId xmlns:a16="http://schemas.microsoft.com/office/drawing/2014/main" xmlns="" val="266077434"/>
                    </a:ext>
                  </a:extLst>
                </a:gridCol>
                <a:gridCol w="437540">
                  <a:extLst>
                    <a:ext uri="{9D8B030D-6E8A-4147-A177-3AD203B41FA5}">
                      <a16:colId xmlns:a16="http://schemas.microsoft.com/office/drawing/2014/main" xmlns="" val="2978199861"/>
                    </a:ext>
                  </a:extLst>
                </a:gridCol>
                <a:gridCol w="437540">
                  <a:extLst>
                    <a:ext uri="{9D8B030D-6E8A-4147-A177-3AD203B41FA5}">
                      <a16:colId xmlns:a16="http://schemas.microsoft.com/office/drawing/2014/main" xmlns="" val="1913027715"/>
                    </a:ext>
                  </a:extLst>
                </a:gridCol>
                <a:gridCol w="437540">
                  <a:extLst>
                    <a:ext uri="{9D8B030D-6E8A-4147-A177-3AD203B41FA5}">
                      <a16:colId xmlns:a16="http://schemas.microsoft.com/office/drawing/2014/main" xmlns="" val="3004853426"/>
                    </a:ext>
                  </a:extLst>
                </a:gridCol>
                <a:gridCol w="437540">
                  <a:extLst>
                    <a:ext uri="{9D8B030D-6E8A-4147-A177-3AD203B41FA5}">
                      <a16:colId xmlns:a16="http://schemas.microsoft.com/office/drawing/2014/main" xmlns="" val="2525127975"/>
                    </a:ext>
                  </a:extLst>
                </a:gridCol>
                <a:gridCol w="437540">
                  <a:extLst>
                    <a:ext uri="{9D8B030D-6E8A-4147-A177-3AD203B41FA5}">
                      <a16:colId xmlns:a16="http://schemas.microsoft.com/office/drawing/2014/main" xmlns="" val="1458982821"/>
                    </a:ext>
                  </a:extLst>
                </a:gridCol>
              </a:tblGrid>
              <a:tr h="364671">
                <a:tc>
                  <a:txBody>
                    <a:bodyPr/>
                    <a:lstStyle/>
                    <a:p>
                      <a:pPr algn="ctr"/>
                      <a:r>
                        <a:rPr lang="en-US" i="1" smtClean="0"/>
                        <a:t>a</a:t>
                      </a:r>
                      <a:endParaRPr lang="en-US" i="1"/>
                    </a:p>
                  </a:txBody>
                  <a:tcPr/>
                </a:tc>
                <a:tc>
                  <a:txBody>
                    <a:bodyPr/>
                    <a:lstStyle/>
                    <a:p>
                      <a:pPr algn="ctr"/>
                      <a:r>
                        <a:rPr lang="en-US" i="1" smtClean="0"/>
                        <a:t>b</a:t>
                      </a:r>
                      <a:endParaRPr lang="en-US" i="1"/>
                    </a:p>
                  </a:txBody>
                  <a:tcPr/>
                </a:tc>
                <a:tc>
                  <a:txBody>
                    <a:bodyPr/>
                    <a:lstStyle/>
                    <a:p>
                      <a:pPr algn="ctr"/>
                      <a:r>
                        <a:rPr lang="en-US" i="1" smtClean="0"/>
                        <a:t>a</a:t>
                      </a:r>
                      <a:endParaRPr lang="en-US" i="1"/>
                    </a:p>
                  </a:txBody>
                  <a:tcPr/>
                </a:tc>
                <a:tc>
                  <a:txBody>
                    <a:bodyPr/>
                    <a:lstStyle/>
                    <a:p>
                      <a:pPr algn="ctr"/>
                      <a:r>
                        <a:rPr lang="en-US" i="1" smtClean="0"/>
                        <a:t>c</a:t>
                      </a:r>
                      <a:endParaRPr lang="en-US" i="1"/>
                    </a:p>
                  </a:txBody>
                  <a:tcPr/>
                </a:tc>
                <a:tc>
                  <a:txBody>
                    <a:bodyPr/>
                    <a:lstStyle/>
                    <a:p>
                      <a:pPr algn="ctr"/>
                      <a:r>
                        <a:rPr lang="en-US" i="1" smtClean="0"/>
                        <a:t>a</a:t>
                      </a:r>
                      <a:endParaRPr lang="en-US" i="1"/>
                    </a:p>
                  </a:txBody>
                  <a:tcPr/>
                </a:tc>
                <a:tc>
                  <a:txBody>
                    <a:bodyPr/>
                    <a:lstStyle/>
                    <a:p>
                      <a:pPr algn="ctr"/>
                      <a:r>
                        <a:rPr lang="en-US" i="1" smtClean="0"/>
                        <a:t>b</a:t>
                      </a:r>
                      <a:endParaRPr lang="en-US" i="1"/>
                    </a:p>
                  </a:txBody>
                  <a:tcPr/>
                </a:tc>
                <a:extLst>
                  <a:ext uri="{0D108BD9-81ED-4DB2-BD59-A6C34878D82A}">
                    <a16:rowId xmlns:a16="http://schemas.microsoft.com/office/drawing/2014/main" xmlns="" val="1009479745"/>
                  </a:ext>
                </a:extLst>
              </a:tr>
            </a:tbl>
          </a:graphicData>
        </a:graphic>
      </p:graphicFrame>
      <p:sp>
        <p:nvSpPr>
          <p:cNvPr id="97" name="TextBox 96"/>
          <p:cNvSpPr txBox="1"/>
          <p:nvPr/>
        </p:nvSpPr>
        <p:spPr>
          <a:xfrm>
            <a:off x="7897100" y="1675008"/>
            <a:ext cx="237507" cy="369332"/>
          </a:xfrm>
          <a:prstGeom prst="rect">
            <a:avLst/>
          </a:prstGeom>
          <a:noFill/>
        </p:spPr>
        <p:txBody>
          <a:bodyPr wrap="square" rtlCol="0">
            <a:spAutoFit/>
          </a:bodyPr>
          <a:lstStyle/>
          <a:p>
            <a:r>
              <a:rPr lang="en-US" b="1" smtClean="0">
                <a:solidFill>
                  <a:schemeClr val="accent3"/>
                </a:solidFill>
              </a:rPr>
              <a:t>8</a:t>
            </a:r>
            <a:endParaRPr lang="en-US" b="1">
              <a:solidFill>
                <a:schemeClr val="accent3"/>
              </a:solidFill>
            </a:endParaRPr>
          </a:p>
        </p:txBody>
      </p:sp>
      <p:sp>
        <p:nvSpPr>
          <p:cNvPr id="98" name="TextBox 97"/>
          <p:cNvSpPr txBox="1"/>
          <p:nvPr/>
        </p:nvSpPr>
        <p:spPr>
          <a:xfrm>
            <a:off x="7788108" y="2010302"/>
            <a:ext cx="429626" cy="369332"/>
          </a:xfrm>
          <a:prstGeom prst="rect">
            <a:avLst/>
          </a:prstGeom>
          <a:solidFill>
            <a:srgbClr val="FFC000"/>
          </a:solidFill>
        </p:spPr>
        <p:txBody>
          <a:bodyPr wrap="square" rtlCol="0">
            <a:spAutoFit/>
          </a:bodyPr>
          <a:lstStyle/>
          <a:p>
            <a:r>
              <a:rPr lang="en-US" b="1" i="1" smtClean="0"/>
              <a:t>b</a:t>
            </a:r>
          </a:p>
        </p:txBody>
      </p:sp>
      <p:sp>
        <p:nvSpPr>
          <p:cNvPr id="99" name="TextBox 98"/>
          <p:cNvSpPr txBox="1"/>
          <p:nvPr/>
        </p:nvSpPr>
        <p:spPr>
          <a:xfrm>
            <a:off x="7822459" y="1106453"/>
            <a:ext cx="429626" cy="369332"/>
          </a:xfrm>
          <a:prstGeom prst="rect">
            <a:avLst/>
          </a:prstGeom>
          <a:solidFill>
            <a:srgbClr val="FFC000"/>
          </a:solidFill>
        </p:spPr>
        <p:txBody>
          <a:bodyPr wrap="square" rtlCol="0">
            <a:spAutoFit/>
          </a:bodyPr>
          <a:lstStyle/>
          <a:p>
            <a:r>
              <a:rPr lang="en-US" b="1" i="1" smtClean="0"/>
              <a:t>b</a:t>
            </a:r>
          </a:p>
        </p:txBody>
      </p:sp>
      <p:sp>
        <p:nvSpPr>
          <p:cNvPr id="101" name="TextBox 100"/>
          <p:cNvSpPr txBox="1"/>
          <p:nvPr/>
        </p:nvSpPr>
        <p:spPr>
          <a:xfrm>
            <a:off x="8535633" y="4446215"/>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15 – 1 = 14</a:t>
            </a:r>
          </a:p>
          <a:p>
            <a:r>
              <a:rPr lang="en-US" smtClean="0">
                <a:solidFill>
                  <a:schemeClr val="bg1"/>
                </a:solidFill>
              </a:rPr>
              <a:t>j = j – 1 = 5 – 1 = 4</a:t>
            </a:r>
            <a:endParaRPr lang="en-US">
              <a:solidFill>
                <a:schemeClr val="bg1"/>
              </a:solidFill>
            </a:endParaRPr>
          </a:p>
        </p:txBody>
      </p:sp>
      <p:sp>
        <p:nvSpPr>
          <p:cNvPr id="102" name="TextBox 101"/>
          <p:cNvSpPr txBox="1"/>
          <p:nvPr/>
        </p:nvSpPr>
        <p:spPr>
          <a:xfrm>
            <a:off x="7334735" y="1996766"/>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03" name="TextBox 102"/>
          <p:cNvSpPr txBox="1"/>
          <p:nvPr/>
        </p:nvSpPr>
        <p:spPr>
          <a:xfrm>
            <a:off x="7370357" y="1104978"/>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04" name="TextBox 103"/>
          <p:cNvSpPr txBox="1"/>
          <p:nvPr/>
        </p:nvSpPr>
        <p:spPr>
          <a:xfrm>
            <a:off x="7467607" y="1673031"/>
            <a:ext cx="237507" cy="369332"/>
          </a:xfrm>
          <a:prstGeom prst="rect">
            <a:avLst/>
          </a:prstGeom>
          <a:noFill/>
        </p:spPr>
        <p:txBody>
          <a:bodyPr wrap="square" rtlCol="0">
            <a:spAutoFit/>
          </a:bodyPr>
          <a:lstStyle/>
          <a:p>
            <a:r>
              <a:rPr lang="en-US" b="1" smtClean="0">
                <a:solidFill>
                  <a:schemeClr val="accent3"/>
                </a:solidFill>
              </a:rPr>
              <a:t>9</a:t>
            </a:r>
            <a:endParaRPr lang="en-US" b="1">
              <a:solidFill>
                <a:schemeClr val="accent3"/>
              </a:solidFill>
            </a:endParaRPr>
          </a:p>
        </p:txBody>
      </p:sp>
      <p:sp>
        <p:nvSpPr>
          <p:cNvPr id="105" name="TextBox 104"/>
          <p:cNvSpPr txBox="1"/>
          <p:nvPr/>
        </p:nvSpPr>
        <p:spPr>
          <a:xfrm>
            <a:off x="8538844" y="4445966"/>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14 – 1 = 13</a:t>
            </a:r>
          </a:p>
          <a:p>
            <a:r>
              <a:rPr lang="en-US" smtClean="0">
                <a:solidFill>
                  <a:schemeClr val="bg1"/>
                </a:solidFill>
              </a:rPr>
              <a:t>j = j – 1 = 4 – 1 = 3</a:t>
            </a:r>
            <a:endParaRPr lang="en-US">
              <a:solidFill>
                <a:schemeClr val="bg1"/>
              </a:solidFill>
            </a:endParaRPr>
          </a:p>
        </p:txBody>
      </p:sp>
      <p:sp>
        <p:nvSpPr>
          <p:cNvPr id="106" name="TextBox 105"/>
          <p:cNvSpPr txBox="1"/>
          <p:nvPr/>
        </p:nvSpPr>
        <p:spPr>
          <a:xfrm>
            <a:off x="6904328" y="1996766"/>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c</a:t>
            </a:r>
          </a:p>
        </p:txBody>
      </p:sp>
      <p:sp>
        <p:nvSpPr>
          <p:cNvPr id="107" name="TextBox 106"/>
          <p:cNvSpPr txBox="1"/>
          <p:nvPr/>
        </p:nvSpPr>
        <p:spPr>
          <a:xfrm>
            <a:off x="6929493" y="1116350"/>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c</a:t>
            </a:r>
          </a:p>
        </p:txBody>
      </p:sp>
      <p:sp>
        <p:nvSpPr>
          <p:cNvPr id="108" name="TextBox 107"/>
          <p:cNvSpPr txBox="1"/>
          <p:nvPr/>
        </p:nvSpPr>
        <p:spPr>
          <a:xfrm>
            <a:off x="6896914" y="1680420"/>
            <a:ext cx="448915" cy="369332"/>
          </a:xfrm>
          <a:prstGeom prst="rect">
            <a:avLst/>
          </a:prstGeom>
          <a:noFill/>
        </p:spPr>
        <p:txBody>
          <a:bodyPr wrap="square" rtlCol="0">
            <a:spAutoFit/>
          </a:bodyPr>
          <a:lstStyle/>
          <a:p>
            <a:r>
              <a:rPr lang="en-US" b="1" smtClean="0">
                <a:solidFill>
                  <a:schemeClr val="accent3"/>
                </a:solidFill>
              </a:rPr>
              <a:t>10</a:t>
            </a:r>
            <a:endParaRPr lang="en-US" b="1">
              <a:solidFill>
                <a:schemeClr val="accent3"/>
              </a:solidFill>
            </a:endParaRPr>
          </a:p>
        </p:txBody>
      </p:sp>
      <p:sp>
        <p:nvSpPr>
          <p:cNvPr id="109" name="TextBox 108"/>
          <p:cNvSpPr txBox="1"/>
          <p:nvPr/>
        </p:nvSpPr>
        <p:spPr>
          <a:xfrm>
            <a:off x="8545266" y="4432371"/>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13 – 1 = 12</a:t>
            </a:r>
          </a:p>
          <a:p>
            <a:r>
              <a:rPr lang="en-US" smtClean="0">
                <a:solidFill>
                  <a:schemeClr val="bg1"/>
                </a:solidFill>
              </a:rPr>
              <a:t>j = 3 – 1 = 2</a:t>
            </a:r>
            <a:endParaRPr lang="en-US">
              <a:solidFill>
                <a:schemeClr val="bg1"/>
              </a:solidFill>
            </a:endParaRPr>
          </a:p>
        </p:txBody>
      </p:sp>
      <p:sp>
        <p:nvSpPr>
          <p:cNvPr id="110" name="TextBox 109"/>
          <p:cNvSpPr txBox="1"/>
          <p:nvPr/>
        </p:nvSpPr>
        <p:spPr>
          <a:xfrm>
            <a:off x="6462829" y="2002579"/>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11" name="TextBox 110"/>
          <p:cNvSpPr txBox="1"/>
          <p:nvPr/>
        </p:nvSpPr>
        <p:spPr>
          <a:xfrm>
            <a:off x="6506954" y="1116350"/>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12" name="TextBox 111"/>
          <p:cNvSpPr txBox="1"/>
          <p:nvPr/>
        </p:nvSpPr>
        <p:spPr>
          <a:xfrm>
            <a:off x="6526801" y="1678439"/>
            <a:ext cx="448915" cy="369332"/>
          </a:xfrm>
          <a:prstGeom prst="rect">
            <a:avLst/>
          </a:prstGeom>
          <a:noFill/>
        </p:spPr>
        <p:txBody>
          <a:bodyPr wrap="square" rtlCol="0">
            <a:spAutoFit/>
          </a:bodyPr>
          <a:lstStyle/>
          <a:p>
            <a:r>
              <a:rPr lang="en-US" b="1" smtClean="0">
                <a:solidFill>
                  <a:schemeClr val="accent3"/>
                </a:solidFill>
              </a:rPr>
              <a:t>11</a:t>
            </a:r>
            <a:endParaRPr lang="en-US" b="1">
              <a:solidFill>
                <a:schemeClr val="accent3"/>
              </a:solidFill>
            </a:endParaRPr>
          </a:p>
        </p:txBody>
      </p:sp>
      <p:sp>
        <p:nvSpPr>
          <p:cNvPr id="114" name="TextBox 113"/>
          <p:cNvSpPr txBox="1"/>
          <p:nvPr/>
        </p:nvSpPr>
        <p:spPr>
          <a:xfrm>
            <a:off x="8540358" y="4438739"/>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12 – 1 = 11</a:t>
            </a:r>
          </a:p>
          <a:p>
            <a:r>
              <a:rPr lang="en-US" smtClean="0">
                <a:solidFill>
                  <a:schemeClr val="bg1"/>
                </a:solidFill>
              </a:rPr>
              <a:t>j = 2 – 1 = 1</a:t>
            </a:r>
            <a:endParaRPr lang="en-US">
              <a:solidFill>
                <a:schemeClr val="bg1"/>
              </a:solidFill>
            </a:endParaRPr>
          </a:p>
        </p:txBody>
      </p:sp>
      <p:sp>
        <p:nvSpPr>
          <p:cNvPr id="115" name="TextBox 114"/>
          <p:cNvSpPr txBox="1"/>
          <p:nvPr/>
        </p:nvSpPr>
        <p:spPr>
          <a:xfrm>
            <a:off x="6033337" y="2012472"/>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b</a:t>
            </a:r>
          </a:p>
        </p:txBody>
      </p:sp>
      <p:sp>
        <p:nvSpPr>
          <p:cNvPr id="116" name="TextBox 115"/>
          <p:cNvSpPr txBox="1"/>
          <p:nvPr/>
        </p:nvSpPr>
        <p:spPr>
          <a:xfrm>
            <a:off x="6065587" y="1114368"/>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b</a:t>
            </a:r>
          </a:p>
        </p:txBody>
      </p:sp>
      <p:sp>
        <p:nvSpPr>
          <p:cNvPr id="117" name="TextBox 116"/>
          <p:cNvSpPr txBox="1"/>
          <p:nvPr/>
        </p:nvSpPr>
        <p:spPr>
          <a:xfrm>
            <a:off x="6061684" y="1688338"/>
            <a:ext cx="448915" cy="369332"/>
          </a:xfrm>
          <a:prstGeom prst="rect">
            <a:avLst/>
          </a:prstGeom>
          <a:noFill/>
        </p:spPr>
        <p:txBody>
          <a:bodyPr wrap="square" rtlCol="0">
            <a:spAutoFit/>
          </a:bodyPr>
          <a:lstStyle/>
          <a:p>
            <a:r>
              <a:rPr lang="en-US" b="1" smtClean="0">
                <a:solidFill>
                  <a:schemeClr val="accent3"/>
                </a:solidFill>
              </a:rPr>
              <a:t>12</a:t>
            </a:r>
            <a:endParaRPr lang="en-US" b="1">
              <a:solidFill>
                <a:schemeClr val="accent3"/>
              </a:solidFill>
            </a:endParaRPr>
          </a:p>
        </p:txBody>
      </p:sp>
      <p:sp>
        <p:nvSpPr>
          <p:cNvPr id="118" name="TextBox 117"/>
          <p:cNvSpPr txBox="1"/>
          <p:nvPr/>
        </p:nvSpPr>
        <p:spPr>
          <a:xfrm>
            <a:off x="8542782" y="4446688"/>
            <a:ext cx="3022270" cy="646331"/>
          </a:xfrm>
          <a:prstGeom prst="rect">
            <a:avLst/>
          </a:prstGeom>
          <a:noFill/>
        </p:spPr>
        <p:txBody>
          <a:bodyPr wrap="square" rtlCol="0">
            <a:spAutoFit/>
          </a:bodyPr>
          <a:lstStyle/>
          <a:p>
            <a:r>
              <a:rPr lang="en-US">
                <a:solidFill>
                  <a:schemeClr val="bg1"/>
                </a:solidFill>
              </a:rPr>
              <a:t>i</a:t>
            </a:r>
            <a:r>
              <a:rPr lang="en-US" smtClean="0">
                <a:solidFill>
                  <a:schemeClr val="bg1"/>
                </a:solidFill>
              </a:rPr>
              <a:t> = 11 – 1 = 10</a:t>
            </a:r>
          </a:p>
          <a:p>
            <a:r>
              <a:rPr lang="en-US" smtClean="0">
                <a:solidFill>
                  <a:schemeClr val="bg1"/>
                </a:solidFill>
              </a:rPr>
              <a:t>j = 1 – 1 = 0</a:t>
            </a:r>
            <a:endParaRPr lang="en-US">
              <a:solidFill>
                <a:schemeClr val="bg1"/>
              </a:solidFill>
            </a:endParaRPr>
          </a:p>
        </p:txBody>
      </p:sp>
      <p:sp>
        <p:nvSpPr>
          <p:cNvPr id="119" name="TextBox 118"/>
          <p:cNvSpPr txBox="1"/>
          <p:nvPr/>
        </p:nvSpPr>
        <p:spPr>
          <a:xfrm>
            <a:off x="5594366" y="2012163"/>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20" name="TextBox 119"/>
          <p:cNvSpPr txBox="1"/>
          <p:nvPr/>
        </p:nvSpPr>
        <p:spPr>
          <a:xfrm>
            <a:off x="5626616" y="1114059"/>
            <a:ext cx="429626" cy="369332"/>
          </a:xfrm>
          <a:prstGeom prst="rect">
            <a:avLst/>
          </a:prstGeom>
          <a:solidFill>
            <a:srgbClr val="FFC000"/>
          </a:solidFill>
          <a:ln>
            <a:solidFill>
              <a:schemeClr val="tx1">
                <a:lumMod val="50000"/>
                <a:lumOff val="50000"/>
              </a:schemeClr>
            </a:solidFill>
          </a:ln>
        </p:spPr>
        <p:txBody>
          <a:bodyPr wrap="square" rtlCol="0">
            <a:spAutoFit/>
          </a:bodyPr>
          <a:lstStyle/>
          <a:p>
            <a:r>
              <a:rPr lang="en-US" b="1" i="1" smtClean="0"/>
              <a:t>a</a:t>
            </a:r>
          </a:p>
        </p:txBody>
      </p:sp>
      <p:sp>
        <p:nvSpPr>
          <p:cNvPr id="121" name="TextBox 120"/>
          <p:cNvSpPr txBox="1"/>
          <p:nvPr/>
        </p:nvSpPr>
        <p:spPr>
          <a:xfrm>
            <a:off x="5620169" y="1685512"/>
            <a:ext cx="448915" cy="369332"/>
          </a:xfrm>
          <a:prstGeom prst="rect">
            <a:avLst/>
          </a:prstGeom>
          <a:noFill/>
        </p:spPr>
        <p:txBody>
          <a:bodyPr wrap="square" rtlCol="0">
            <a:spAutoFit/>
          </a:bodyPr>
          <a:lstStyle/>
          <a:p>
            <a:r>
              <a:rPr lang="en-US" b="1" smtClean="0">
                <a:solidFill>
                  <a:schemeClr val="accent3"/>
                </a:solidFill>
              </a:rPr>
              <a:t>13</a:t>
            </a:r>
            <a:endParaRPr lang="en-US" b="1">
              <a:solidFill>
                <a:schemeClr val="accent3"/>
              </a:solidFill>
            </a:endParaRPr>
          </a:p>
        </p:txBody>
      </p:sp>
      <p:sp>
        <p:nvSpPr>
          <p:cNvPr id="4" name="TextBox 3"/>
          <p:cNvSpPr txBox="1"/>
          <p:nvPr/>
        </p:nvSpPr>
        <p:spPr>
          <a:xfrm>
            <a:off x="8266681" y="4663440"/>
            <a:ext cx="3255941" cy="646331"/>
          </a:xfrm>
          <a:prstGeom prst="rect">
            <a:avLst/>
          </a:prstGeom>
          <a:noFill/>
        </p:spPr>
        <p:txBody>
          <a:bodyPr wrap="square" rtlCol="0">
            <a:spAutoFit/>
          </a:bodyPr>
          <a:lstStyle/>
          <a:p>
            <a:r>
              <a:rPr lang="en-US" b="1" smtClean="0">
                <a:solidFill>
                  <a:schemeClr val="bg1"/>
                </a:solidFill>
                <a:effectLst>
                  <a:outerShdw blurRad="38100" dist="38100" dir="2700000" algn="tl">
                    <a:srgbClr val="000000">
                      <a:alpha val="43137"/>
                    </a:srgbClr>
                  </a:outerShdw>
                </a:effectLst>
              </a:rPr>
              <a:t>j = 0, hết chuỗi đối sánh P. </a:t>
            </a:r>
          </a:p>
          <a:p>
            <a:r>
              <a:rPr lang="en-US" b="1" smtClean="0">
                <a:solidFill>
                  <a:schemeClr val="bg1"/>
                </a:solidFill>
                <a:effectLst>
                  <a:outerShdw blurRad="38100" dist="38100" dir="2700000" algn="tl">
                    <a:srgbClr val="000000">
                      <a:alpha val="43137"/>
                    </a:srgbClr>
                  </a:outerShdw>
                </a:effectLst>
              </a:rPr>
              <a:t>Trả về KQ</a:t>
            </a:r>
            <a:endParaRPr lang="en-US" b="1">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975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40"/>
                                        </p:tgtEl>
                                      </p:cBhvr>
                                    </p:animEffect>
                                    <p:set>
                                      <p:cBhvr>
                                        <p:cTn id="37" dur="1" fill="hold">
                                          <p:stCondLst>
                                            <p:cond delay="499"/>
                                          </p:stCondLst>
                                        </p:cTn>
                                        <p:tgtEl>
                                          <p:spTgt spid="40"/>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1" nodeType="clickEffect">
                                  <p:stCondLst>
                                    <p:cond delay="0"/>
                                  </p:stCondLst>
                                  <p:childTnLst>
                                    <p:animEffect transition="out" filter="blinds(horizontal)">
                                      <p:cBhvr>
                                        <p:cTn id="57" dur="500"/>
                                        <p:tgtEl>
                                          <p:spTgt spid="82"/>
                                        </p:tgtEl>
                                      </p:cBhvr>
                                    </p:animEffect>
                                    <p:set>
                                      <p:cBhvr>
                                        <p:cTn id="58" dur="1" fill="hold">
                                          <p:stCondLst>
                                            <p:cond delay="499"/>
                                          </p:stCondLst>
                                        </p:cTn>
                                        <p:tgtEl>
                                          <p:spTgt spid="8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1" nodeType="clickEffect">
                                  <p:stCondLst>
                                    <p:cond delay="0"/>
                                  </p:stCondLst>
                                  <p:childTnLst>
                                    <p:animEffect transition="out" filter="blinds(horizontal)">
                                      <p:cBhvr>
                                        <p:cTn id="72" dur="500"/>
                                        <p:tgtEl>
                                          <p:spTgt spid="83"/>
                                        </p:tgtEl>
                                      </p:cBhvr>
                                    </p:animEffect>
                                    <p:set>
                                      <p:cBhvr>
                                        <p:cTn id="73" dur="1" fill="hold">
                                          <p:stCondLst>
                                            <p:cond delay="499"/>
                                          </p:stCondLst>
                                        </p:cTn>
                                        <p:tgtEl>
                                          <p:spTgt spid="8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3" nodeType="click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6"/>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84"/>
                                        </p:tgtEl>
                                      </p:cBhvr>
                                    </p:animEffect>
                                    <p:set>
                                      <p:cBhvr>
                                        <p:cTn id="102" dur="1" fill="hold">
                                          <p:stCondLst>
                                            <p:cond delay="499"/>
                                          </p:stCondLst>
                                        </p:cTn>
                                        <p:tgtEl>
                                          <p:spTgt spid="8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2" nodeType="click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1" nodeType="clickEffect">
                                  <p:stCondLst>
                                    <p:cond delay="0"/>
                                  </p:stCondLst>
                                  <p:childTnLst>
                                    <p:animEffect transition="out" filter="blinds(horizontal)">
                                      <p:cBhvr>
                                        <p:cTn id="126" dur="500"/>
                                        <p:tgtEl>
                                          <p:spTgt spid="85"/>
                                        </p:tgtEl>
                                      </p:cBhvr>
                                    </p:animEffect>
                                    <p:set>
                                      <p:cBhvr>
                                        <p:cTn id="127" dur="1" fill="hold">
                                          <p:stCondLst>
                                            <p:cond delay="499"/>
                                          </p:stCondLst>
                                        </p:cTn>
                                        <p:tgtEl>
                                          <p:spTgt spid="85"/>
                                        </p:tgtEl>
                                        <p:attrNameLst>
                                          <p:attrName>style.visibility</p:attrName>
                                        </p:attrNameLst>
                                      </p:cBhvr>
                                      <p:to>
                                        <p:strVal val="hidden"/>
                                      </p:to>
                                    </p:set>
                                  </p:childTnLst>
                                </p:cTn>
                              </p:par>
                              <p:par>
                                <p:cTn id="128" presetID="3" presetClass="exit" presetSubtype="10" fill="hold" grpId="4" nodeType="withEffect">
                                  <p:stCondLst>
                                    <p:cond delay="0"/>
                                  </p:stCondLst>
                                  <p:childTnLst>
                                    <p:animEffect transition="out" filter="blinds(horizontal)">
                                      <p:cBhvr>
                                        <p:cTn id="129" dur="500"/>
                                        <p:tgtEl>
                                          <p:spTgt spid="40"/>
                                        </p:tgtEl>
                                      </p:cBhvr>
                                    </p:animEffect>
                                    <p:set>
                                      <p:cBhvr>
                                        <p:cTn id="130" dur="1" fill="hold">
                                          <p:stCondLst>
                                            <p:cond delay="499"/>
                                          </p:stCondLst>
                                        </p:cTn>
                                        <p:tgtEl>
                                          <p:spTgt spid="40"/>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8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3" presetClass="exit" presetSubtype="10" fill="hold" grpId="1" nodeType="clickEffect">
                                  <p:stCondLst>
                                    <p:cond delay="0"/>
                                  </p:stCondLst>
                                  <p:childTnLst>
                                    <p:animEffect transition="out" filter="blinds(horizontal)">
                                      <p:cBhvr>
                                        <p:cTn id="152" dur="500"/>
                                        <p:tgtEl>
                                          <p:spTgt spid="86"/>
                                        </p:tgtEl>
                                      </p:cBhvr>
                                    </p:animEffect>
                                    <p:set>
                                      <p:cBhvr>
                                        <p:cTn id="153" dur="1" fill="hold">
                                          <p:stCondLst>
                                            <p:cond delay="499"/>
                                          </p:stCondLst>
                                        </p:cTn>
                                        <p:tgtEl>
                                          <p:spTgt spid="86"/>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89"/>
                                        </p:tgtEl>
                                        <p:attrNameLst>
                                          <p:attrName>style.visibility</p:attrName>
                                        </p:attrNameLst>
                                      </p:cBhvr>
                                      <p:to>
                                        <p:strVal val="visible"/>
                                      </p:to>
                                    </p:set>
                                  </p:childTnLst>
                                </p:cTn>
                              </p:par>
                              <p:par>
                                <p:cTn id="158" presetID="3" presetClass="exit" presetSubtype="10" fill="hold" grpId="1" nodeType="withEffect">
                                  <p:stCondLst>
                                    <p:cond delay="0"/>
                                  </p:stCondLst>
                                  <p:childTnLst>
                                    <p:animEffect transition="out" filter="blinds(horizontal)">
                                      <p:cBhvr>
                                        <p:cTn id="159" dur="500"/>
                                        <p:tgtEl>
                                          <p:spTgt spid="87"/>
                                        </p:tgtEl>
                                      </p:cBhvr>
                                    </p:animEffect>
                                    <p:set>
                                      <p:cBhvr>
                                        <p:cTn id="160" dur="1" fill="hold">
                                          <p:stCondLst>
                                            <p:cond delay="499"/>
                                          </p:stCondLst>
                                        </p:cTn>
                                        <p:tgtEl>
                                          <p:spTgt spid="87"/>
                                        </p:tgtEl>
                                        <p:attrNameLst>
                                          <p:attrName>style.visibility</p:attrName>
                                        </p:attrNameLst>
                                      </p:cBhvr>
                                      <p:to>
                                        <p:strVal val="hidden"/>
                                      </p:to>
                                    </p:set>
                                  </p:childTnLst>
                                </p:cTn>
                              </p:par>
                              <p:par>
                                <p:cTn id="161" presetID="1" presetClass="entr" presetSubtype="0" fill="hold" grpId="5" nodeType="withEffect">
                                  <p:stCondLst>
                                    <p:cond delay="0"/>
                                  </p:stCondLst>
                                  <p:childTnLst>
                                    <p:set>
                                      <p:cBhvr>
                                        <p:cTn id="162" dur="1" fill="hold">
                                          <p:stCondLst>
                                            <p:cond delay="0"/>
                                          </p:stCondLst>
                                        </p:cTn>
                                        <p:tgtEl>
                                          <p:spTgt spid="4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90"/>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9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1" nodeType="clickEffect">
                                  <p:stCondLst>
                                    <p:cond delay="0"/>
                                  </p:stCondLst>
                                  <p:childTnLst>
                                    <p:animEffect transition="out" filter="blinds(horizontal)">
                                      <p:cBhvr>
                                        <p:cTn id="180" dur="500"/>
                                        <p:tgtEl>
                                          <p:spTgt spid="89"/>
                                        </p:tgtEl>
                                      </p:cBhvr>
                                    </p:animEffect>
                                    <p:set>
                                      <p:cBhvr>
                                        <p:cTn id="181" dur="1" fill="hold">
                                          <p:stCondLst>
                                            <p:cond delay="499"/>
                                          </p:stCondLst>
                                        </p:cTn>
                                        <p:tgtEl>
                                          <p:spTgt spid="89"/>
                                        </p:tgtEl>
                                        <p:attrNameLst>
                                          <p:attrName>style.visibility</p:attrName>
                                        </p:attrNameLst>
                                      </p:cBhvr>
                                      <p:to>
                                        <p:strVal val="hidden"/>
                                      </p:to>
                                    </p:set>
                                  </p:childTnLst>
                                </p:cTn>
                              </p:par>
                              <p:par>
                                <p:cTn id="182" presetID="3" presetClass="exit" presetSubtype="10" fill="hold" nodeType="withEffect">
                                  <p:stCondLst>
                                    <p:cond delay="0"/>
                                  </p:stCondLst>
                                  <p:childTnLst>
                                    <p:animEffect transition="out" filter="blinds(horizontal)">
                                      <p:cBhvr>
                                        <p:cTn id="183" dur="500"/>
                                        <p:tgtEl>
                                          <p:spTgt spid="46"/>
                                        </p:tgtEl>
                                      </p:cBhvr>
                                    </p:animEffect>
                                    <p:set>
                                      <p:cBhvr>
                                        <p:cTn id="184" dur="1" fill="hold">
                                          <p:stCondLst>
                                            <p:cond delay="499"/>
                                          </p:stCondLst>
                                        </p:cTn>
                                        <p:tgtEl>
                                          <p:spTgt spid="4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10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02"/>
                                        </p:tgtEl>
                                        <p:attrNameLst>
                                          <p:attrName>style.visibility</p:attrName>
                                        </p:attrNameLst>
                                      </p:cBhvr>
                                      <p:to>
                                        <p:strVal val="visible"/>
                                      </p:to>
                                    </p:set>
                                  </p:childTnLst>
                                </p:cTn>
                              </p:par>
                              <p:par>
                                <p:cTn id="191" presetID="3" presetClass="exit" presetSubtype="10" fill="hold" grpId="6" nodeType="withEffect">
                                  <p:stCondLst>
                                    <p:cond delay="0"/>
                                  </p:stCondLst>
                                  <p:childTnLst>
                                    <p:animEffect transition="out" filter="blinds(horizontal)">
                                      <p:cBhvr>
                                        <p:cTn id="192" dur="500"/>
                                        <p:tgtEl>
                                          <p:spTgt spid="40"/>
                                        </p:tgtEl>
                                      </p:cBhvr>
                                    </p:animEffect>
                                    <p:set>
                                      <p:cBhvr>
                                        <p:cTn id="193" dur="1" fill="hold">
                                          <p:stCondLst>
                                            <p:cond delay="499"/>
                                          </p:stCondLst>
                                        </p:cTn>
                                        <p:tgtEl>
                                          <p:spTgt spid="40"/>
                                        </p:tgtEl>
                                        <p:attrNameLst>
                                          <p:attrName>style.visibility</p:attrName>
                                        </p:attrNameLst>
                                      </p:cBhvr>
                                      <p:to>
                                        <p:strVal val="hidden"/>
                                      </p:to>
                                    </p:set>
                                  </p:childTnLst>
                                </p:cTn>
                              </p:par>
                              <p:par>
                                <p:cTn id="194" presetID="1" presetClass="entr" presetSubtype="0" fill="hold" grpId="0" nodeType="withEffect">
                                  <p:stCondLst>
                                    <p:cond delay="0"/>
                                  </p:stCondLst>
                                  <p:childTnLst>
                                    <p:set>
                                      <p:cBhvr>
                                        <p:cTn id="195" dur="1" fill="hold">
                                          <p:stCondLst>
                                            <p:cond delay="0"/>
                                          </p:stCondLst>
                                        </p:cTn>
                                        <p:tgtEl>
                                          <p:spTgt spid="103"/>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0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05"/>
                                        </p:tgtEl>
                                        <p:attrNameLst>
                                          <p:attrName>style.visibility</p:attrName>
                                        </p:attrNameLst>
                                      </p:cBhvr>
                                      <p:to>
                                        <p:strVal val="visible"/>
                                      </p:to>
                                    </p:set>
                                  </p:childTnLst>
                                </p:cTn>
                              </p:par>
                              <p:par>
                                <p:cTn id="202" presetID="3" presetClass="exit" presetSubtype="10" fill="hold" grpId="1" nodeType="withEffect">
                                  <p:stCondLst>
                                    <p:cond delay="0"/>
                                  </p:stCondLst>
                                  <p:childTnLst>
                                    <p:animEffect transition="out" filter="blinds(horizontal)">
                                      <p:cBhvr>
                                        <p:cTn id="203" dur="500"/>
                                        <p:tgtEl>
                                          <p:spTgt spid="101"/>
                                        </p:tgtEl>
                                      </p:cBhvr>
                                    </p:animEffect>
                                    <p:set>
                                      <p:cBhvr>
                                        <p:cTn id="204" dur="1" fill="hold">
                                          <p:stCondLst>
                                            <p:cond delay="499"/>
                                          </p:stCondLst>
                                        </p:cTn>
                                        <p:tgtEl>
                                          <p:spTgt spid="10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0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08"/>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09"/>
                                        </p:tgtEl>
                                        <p:attrNameLst>
                                          <p:attrName>style.visibility</p:attrName>
                                        </p:attrNameLst>
                                      </p:cBhvr>
                                      <p:to>
                                        <p:strVal val="visible"/>
                                      </p:to>
                                    </p:set>
                                  </p:childTnLst>
                                </p:cTn>
                              </p:par>
                              <p:par>
                                <p:cTn id="217" presetID="3" presetClass="exit" presetSubtype="10" fill="hold" grpId="1" nodeType="withEffect">
                                  <p:stCondLst>
                                    <p:cond delay="0"/>
                                  </p:stCondLst>
                                  <p:childTnLst>
                                    <p:animEffect transition="out" filter="blinds(horizontal)">
                                      <p:cBhvr>
                                        <p:cTn id="218" dur="500"/>
                                        <p:tgtEl>
                                          <p:spTgt spid="105"/>
                                        </p:tgtEl>
                                      </p:cBhvr>
                                    </p:animEffect>
                                    <p:set>
                                      <p:cBhvr>
                                        <p:cTn id="219" dur="1" fill="hold">
                                          <p:stCondLst>
                                            <p:cond delay="499"/>
                                          </p:stCondLst>
                                        </p:cTn>
                                        <p:tgtEl>
                                          <p:spTgt spid="105"/>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110"/>
                                        </p:tgtEl>
                                        <p:attrNameLst>
                                          <p:attrName>style.visibility</p:attrName>
                                        </p:attrNameLst>
                                      </p:cBhvr>
                                      <p:to>
                                        <p:strVal val="visible"/>
                                      </p:to>
                                    </p:set>
                                  </p:childTnLst>
                                </p:cTn>
                              </p:par>
                              <p:par>
                                <p:cTn id="224" presetID="3" presetClass="exit" presetSubtype="10" fill="hold" grpId="1" nodeType="withEffect">
                                  <p:stCondLst>
                                    <p:cond delay="0"/>
                                  </p:stCondLst>
                                  <p:childTnLst>
                                    <p:animEffect transition="out" filter="blinds(horizontal)">
                                      <p:cBhvr>
                                        <p:cTn id="225" dur="500"/>
                                        <p:tgtEl>
                                          <p:spTgt spid="109"/>
                                        </p:tgtEl>
                                      </p:cBhvr>
                                    </p:animEffect>
                                    <p:set>
                                      <p:cBhvr>
                                        <p:cTn id="226" dur="1" fill="hold">
                                          <p:stCondLst>
                                            <p:cond delay="499"/>
                                          </p:stCondLst>
                                        </p:cTn>
                                        <p:tgtEl>
                                          <p:spTgt spid="109"/>
                                        </p:tgtEl>
                                        <p:attrNameLst>
                                          <p:attrName>style.visibility</p:attrName>
                                        </p:attrNameLst>
                                      </p:cBhvr>
                                      <p:to>
                                        <p:strVal val="hidden"/>
                                      </p:to>
                                    </p:set>
                                  </p:childTnLst>
                                </p:cTn>
                              </p:par>
                              <p:par>
                                <p:cTn id="227" presetID="1" presetClass="entr" presetSubtype="0" fill="hold" grpId="0" nodeType="withEffect">
                                  <p:stCondLst>
                                    <p:cond delay="0"/>
                                  </p:stCondLst>
                                  <p:childTnLst>
                                    <p:set>
                                      <p:cBhvr>
                                        <p:cTn id="228" dur="1" fill="hold">
                                          <p:stCondLst>
                                            <p:cond delay="0"/>
                                          </p:stCondLst>
                                        </p:cTn>
                                        <p:tgtEl>
                                          <p:spTgt spid="11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12"/>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1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15"/>
                                        </p:tgtEl>
                                        <p:attrNameLst>
                                          <p:attrName>style.visibility</p:attrName>
                                        </p:attrNameLst>
                                      </p:cBhvr>
                                      <p:to>
                                        <p:strVal val="visible"/>
                                      </p:to>
                                    </p:set>
                                  </p:childTnLst>
                                </p:cTn>
                              </p:par>
                              <p:par>
                                <p:cTn id="239" presetID="3" presetClass="exit" presetSubtype="10" fill="hold" grpId="1" nodeType="withEffect">
                                  <p:stCondLst>
                                    <p:cond delay="0"/>
                                  </p:stCondLst>
                                  <p:childTnLst>
                                    <p:animEffect transition="out" filter="blinds(horizontal)">
                                      <p:cBhvr>
                                        <p:cTn id="240" dur="500"/>
                                        <p:tgtEl>
                                          <p:spTgt spid="114"/>
                                        </p:tgtEl>
                                      </p:cBhvr>
                                    </p:animEffect>
                                    <p:set>
                                      <p:cBhvr>
                                        <p:cTn id="241" dur="1" fill="hold">
                                          <p:stCondLst>
                                            <p:cond delay="499"/>
                                          </p:stCondLst>
                                        </p:cTn>
                                        <p:tgtEl>
                                          <p:spTgt spid="114"/>
                                        </p:tgtEl>
                                        <p:attrNameLst>
                                          <p:attrName>style.visibility</p:attrName>
                                        </p:attrNameLst>
                                      </p:cBhvr>
                                      <p:to>
                                        <p:strVal val="hidden"/>
                                      </p:to>
                                    </p:set>
                                  </p:childTnLst>
                                </p:cTn>
                              </p:par>
                              <p:par>
                                <p:cTn id="242" presetID="1" presetClass="entr" presetSubtype="0" fill="hold" grpId="0" nodeType="withEffect">
                                  <p:stCondLst>
                                    <p:cond delay="0"/>
                                  </p:stCondLst>
                                  <p:childTnLst>
                                    <p:set>
                                      <p:cBhvr>
                                        <p:cTn id="243" dur="1" fill="hold">
                                          <p:stCondLst>
                                            <p:cond delay="0"/>
                                          </p:stCondLst>
                                        </p:cTn>
                                        <p:tgtEl>
                                          <p:spTgt spid="116"/>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117"/>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1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19"/>
                                        </p:tgtEl>
                                        <p:attrNameLst>
                                          <p:attrName>style.visibility</p:attrName>
                                        </p:attrNameLst>
                                      </p:cBhvr>
                                      <p:to>
                                        <p:strVal val="visible"/>
                                      </p:to>
                                    </p:set>
                                  </p:childTnLst>
                                </p:cTn>
                              </p:par>
                              <p:par>
                                <p:cTn id="254" presetID="3" presetClass="exit" presetSubtype="10" fill="hold" grpId="1" nodeType="withEffect">
                                  <p:stCondLst>
                                    <p:cond delay="0"/>
                                  </p:stCondLst>
                                  <p:childTnLst>
                                    <p:animEffect transition="out" filter="blinds(horizontal)">
                                      <p:cBhvr>
                                        <p:cTn id="255" dur="500"/>
                                        <p:tgtEl>
                                          <p:spTgt spid="118"/>
                                        </p:tgtEl>
                                      </p:cBhvr>
                                    </p:animEffect>
                                    <p:set>
                                      <p:cBhvr>
                                        <p:cTn id="256" dur="1" fill="hold">
                                          <p:stCondLst>
                                            <p:cond delay="499"/>
                                          </p:stCondLst>
                                        </p:cTn>
                                        <p:tgtEl>
                                          <p:spTgt spid="118"/>
                                        </p:tgtEl>
                                        <p:attrNameLst>
                                          <p:attrName>style.visibility</p:attrName>
                                        </p:attrNameLst>
                                      </p:cBhvr>
                                      <p:to>
                                        <p:strVal val="hidden"/>
                                      </p:to>
                                    </p:set>
                                  </p:childTnLst>
                                </p:cTn>
                              </p:par>
                              <p:par>
                                <p:cTn id="257" presetID="1" presetClass="entr" presetSubtype="0" fill="hold" grpId="0" nodeType="withEffect">
                                  <p:stCondLst>
                                    <p:cond delay="0"/>
                                  </p:stCondLst>
                                  <p:childTnLst>
                                    <p:set>
                                      <p:cBhvr>
                                        <p:cTn id="258" dur="1" fill="hold">
                                          <p:stCondLst>
                                            <p:cond delay="0"/>
                                          </p:stCondLst>
                                        </p:cTn>
                                        <p:tgtEl>
                                          <p:spTgt spid="120"/>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P spid="36" grpId="0"/>
      <p:bldP spid="36" grpId="1"/>
      <p:bldP spid="40" grpId="0" animBg="1"/>
      <p:bldP spid="40" grpId="1" animBg="1"/>
      <p:bldP spid="40" grpId="2" animBg="1"/>
      <p:bldP spid="40" grpId="3" animBg="1"/>
      <p:bldP spid="40" grpId="4" animBg="1"/>
      <p:bldP spid="40" grpId="5" animBg="1"/>
      <p:bldP spid="40" grpId="6" animBg="1"/>
      <p:bldP spid="41" grpId="0" animBg="1"/>
      <p:bldP spid="42" grpId="0" animBg="1"/>
      <p:bldP spid="43" grpId="0"/>
      <p:bldP spid="48" grpId="0" animBg="1"/>
      <p:bldP spid="49" grpId="0" animBg="1"/>
      <p:bldP spid="50" grpId="0"/>
      <p:bldP spid="52" grpId="0" animBg="1"/>
      <p:bldP spid="53" grpId="0" animBg="1"/>
      <p:bldP spid="54" grpId="0"/>
      <p:bldP spid="58" grpId="0" animBg="1"/>
      <p:bldP spid="59" grpId="0" animBg="1"/>
      <p:bldP spid="60" grpId="0"/>
      <p:bldP spid="68" grpId="0" animBg="1"/>
      <p:bldP spid="69" grpId="0" animBg="1"/>
      <p:bldP spid="70" grpId="0"/>
      <p:bldP spid="79" grpId="0" animBg="1"/>
      <p:bldP spid="80" grpId="0" animBg="1"/>
      <p:bldP spid="82" grpId="0"/>
      <p:bldP spid="82" grpId="1"/>
      <p:bldP spid="83" grpId="0"/>
      <p:bldP spid="83" grpId="1"/>
      <p:bldP spid="84" grpId="0"/>
      <p:bldP spid="84" grpId="1"/>
      <p:bldP spid="85" grpId="0"/>
      <p:bldP spid="85" grpId="1"/>
      <p:bldP spid="86" grpId="0"/>
      <p:bldP spid="86" grpId="1"/>
      <p:bldP spid="87" grpId="0" animBg="1"/>
      <p:bldP spid="87" grpId="1" animBg="1"/>
      <p:bldP spid="88" grpId="0"/>
      <p:bldP spid="89" grpId="0"/>
      <p:bldP spid="89" grpId="1"/>
      <p:bldP spid="97" grpId="0"/>
      <p:bldP spid="98" grpId="0" animBg="1"/>
      <p:bldP spid="99" grpId="0" animBg="1"/>
      <p:bldP spid="101" grpId="0"/>
      <p:bldP spid="101" grpId="1"/>
      <p:bldP spid="102" grpId="0" animBg="1"/>
      <p:bldP spid="103" grpId="0" animBg="1"/>
      <p:bldP spid="104" grpId="0"/>
      <p:bldP spid="105" grpId="0"/>
      <p:bldP spid="105" grpId="1"/>
      <p:bldP spid="106" grpId="0" animBg="1"/>
      <p:bldP spid="107" grpId="0" animBg="1"/>
      <p:bldP spid="108" grpId="0"/>
      <p:bldP spid="109" grpId="0"/>
      <p:bldP spid="109" grpId="1"/>
      <p:bldP spid="110" grpId="0" animBg="1"/>
      <p:bldP spid="111" grpId="0" animBg="1"/>
      <p:bldP spid="112" grpId="0"/>
      <p:bldP spid="114" grpId="0"/>
      <p:bldP spid="114" grpId="1"/>
      <p:bldP spid="115" grpId="0" animBg="1"/>
      <p:bldP spid="116" grpId="0" animBg="1"/>
      <p:bldP spid="117" grpId="0"/>
      <p:bldP spid="118" grpId="0"/>
      <p:bldP spid="118" grpId="1"/>
      <p:bldP spid="119" grpId="0" animBg="1"/>
      <p:bldP spid="120" grpId="0" animBg="1"/>
      <p:bldP spid="121"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2822" y="849888"/>
            <a:ext cx="4049184" cy="757938"/>
          </a:xfrm>
        </p:spPr>
        <p:txBody>
          <a:bodyPr/>
          <a:lstStyle/>
          <a:p>
            <a:r>
              <a:rPr lang="en-US" b="1" smtClean="0">
                <a:solidFill>
                  <a:schemeClr val="tx1"/>
                </a:solidFill>
              </a:rPr>
              <a:t>Bài tập áp dụng:</a:t>
            </a:r>
            <a:endParaRPr lang="en-US" b="1">
              <a:solidFill>
                <a:schemeClr val="tx1"/>
              </a:solidFill>
            </a:endParaRPr>
          </a:p>
        </p:txBody>
      </p:sp>
      <p:sp>
        <p:nvSpPr>
          <p:cNvPr id="3" name="Title 2"/>
          <p:cNvSpPr>
            <a:spLocks noGrp="1"/>
          </p:cNvSpPr>
          <p:nvPr>
            <p:ph type="title"/>
          </p:nvPr>
        </p:nvSpPr>
        <p:spPr/>
        <p:txBody>
          <a:bodyPr/>
          <a:lstStyle/>
          <a:p>
            <a:r>
              <a:rPr lang="en-US">
                <a:solidFill>
                  <a:schemeClr val="tx1"/>
                </a:solidFill>
              </a:rPr>
              <a:t>Thuật toán Boyer – Moore </a:t>
            </a:r>
            <a:r>
              <a:rPr lang="en-US" smtClean="0">
                <a:solidFill>
                  <a:schemeClr val="tx1"/>
                </a:solidFill>
              </a:rPr>
              <a:t>(Ví </a:t>
            </a:r>
            <a:r>
              <a:rPr lang="en-US">
                <a:solidFill>
                  <a:schemeClr val="tx1"/>
                </a:solidFill>
              </a:rPr>
              <a:t>dụ </a:t>
            </a:r>
            <a:r>
              <a:rPr lang="en-US" smtClean="0">
                <a:solidFill>
                  <a:schemeClr val="tx1"/>
                </a:solidFill>
              </a:rPr>
              <a:t>2)</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83309310"/>
              </p:ext>
            </p:extLst>
          </p:nvPr>
        </p:nvGraphicFramePr>
        <p:xfrm>
          <a:off x="734549" y="2150899"/>
          <a:ext cx="11390400" cy="382936"/>
        </p:xfrm>
        <a:graphic>
          <a:graphicData uri="http://schemas.openxmlformats.org/drawingml/2006/table">
            <a:tbl>
              <a:tblPr firstRow="1" bandRow="1">
                <a:tableStyleId>{5DA37D80-6434-44D0-A028-1B22A696006F}</a:tableStyleId>
              </a:tblPr>
              <a:tblGrid>
                <a:gridCol w="284760">
                  <a:extLst>
                    <a:ext uri="{9D8B030D-6E8A-4147-A177-3AD203B41FA5}">
                      <a16:colId xmlns:a16="http://schemas.microsoft.com/office/drawing/2014/main" xmlns="" val="176098291"/>
                    </a:ext>
                  </a:extLst>
                </a:gridCol>
                <a:gridCol w="284760">
                  <a:extLst>
                    <a:ext uri="{9D8B030D-6E8A-4147-A177-3AD203B41FA5}">
                      <a16:colId xmlns:a16="http://schemas.microsoft.com/office/drawing/2014/main" xmlns="" val="3326299666"/>
                    </a:ext>
                  </a:extLst>
                </a:gridCol>
                <a:gridCol w="284760">
                  <a:extLst>
                    <a:ext uri="{9D8B030D-6E8A-4147-A177-3AD203B41FA5}">
                      <a16:colId xmlns:a16="http://schemas.microsoft.com/office/drawing/2014/main" xmlns="" val="4202525490"/>
                    </a:ext>
                  </a:extLst>
                </a:gridCol>
                <a:gridCol w="284760">
                  <a:extLst>
                    <a:ext uri="{9D8B030D-6E8A-4147-A177-3AD203B41FA5}">
                      <a16:colId xmlns:a16="http://schemas.microsoft.com/office/drawing/2014/main" xmlns="" val="710998632"/>
                    </a:ext>
                  </a:extLst>
                </a:gridCol>
                <a:gridCol w="284760">
                  <a:extLst>
                    <a:ext uri="{9D8B030D-6E8A-4147-A177-3AD203B41FA5}">
                      <a16:colId xmlns:a16="http://schemas.microsoft.com/office/drawing/2014/main" xmlns="" val="3130427498"/>
                    </a:ext>
                  </a:extLst>
                </a:gridCol>
                <a:gridCol w="284760">
                  <a:extLst>
                    <a:ext uri="{9D8B030D-6E8A-4147-A177-3AD203B41FA5}">
                      <a16:colId xmlns:a16="http://schemas.microsoft.com/office/drawing/2014/main" xmlns="" val="2454396684"/>
                    </a:ext>
                  </a:extLst>
                </a:gridCol>
                <a:gridCol w="284760">
                  <a:extLst>
                    <a:ext uri="{9D8B030D-6E8A-4147-A177-3AD203B41FA5}">
                      <a16:colId xmlns:a16="http://schemas.microsoft.com/office/drawing/2014/main" xmlns="" val="2347739707"/>
                    </a:ext>
                  </a:extLst>
                </a:gridCol>
                <a:gridCol w="284760">
                  <a:extLst>
                    <a:ext uri="{9D8B030D-6E8A-4147-A177-3AD203B41FA5}">
                      <a16:colId xmlns:a16="http://schemas.microsoft.com/office/drawing/2014/main" xmlns="" val="1135203734"/>
                    </a:ext>
                  </a:extLst>
                </a:gridCol>
                <a:gridCol w="284760">
                  <a:extLst>
                    <a:ext uri="{9D8B030D-6E8A-4147-A177-3AD203B41FA5}">
                      <a16:colId xmlns:a16="http://schemas.microsoft.com/office/drawing/2014/main" xmlns="" val="8047359"/>
                    </a:ext>
                  </a:extLst>
                </a:gridCol>
                <a:gridCol w="284760">
                  <a:extLst>
                    <a:ext uri="{9D8B030D-6E8A-4147-A177-3AD203B41FA5}">
                      <a16:colId xmlns:a16="http://schemas.microsoft.com/office/drawing/2014/main" xmlns="" val="890402087"/>
                    </a:ext>
                  </a:extLst>
                </a:gridCol>
                <a:gridCol w="284760">
                  <a:extLst>
                    <a:ext uri="{9D8B030D-6E8A-4147-A177-3AD203B41FA5}">
                      <a16:colId xmlns:a16="http://schemas.microsoft.com/office/drawing/2014/main" xmlns="" val="3570833777"/>
                    </a:ext>
                  </a:extLst>
                </a:gridCol>
                <a:gridCol w="284760">
                  <a:extLst>
                    <a:ext uri="{9D8B030D-6E8A-4147-A177-3AD203B41FA5}">
                      <a16:colId xmlns:a16="http://schemas.microsoft.com/office/drawing/2014/main" xmlns="" val="845285219"/>
                    </a:ext>
                  </a:extLst>
                </a:gridCol>
                <a:gridCol w="284760">
                  <a:extLst>
                    <a:ext uri="{9D8B030D-6E8A-4147-A177-3AD203B41FA5}">
                      <a16:colId xmlns:a16="http://schemas.microsoft.com/office/drawing/2014/main" xmlns="" val="2812869934"/>
                    </a:ext>
                  </a:extLst>
                </a:gridCol>
                <a:gridCol w="284760">
                  <a:extLst>
                    <a:ext uri="{9D8B030D-6E8A-4147-A177-3AD203B41FA5}">
                      <a16:colId xmlns:a16="http://schemas.microsoft.com/office/drawing/2014/main" xmlns="" val="585514317"/>
                    </a:ext>
                  </a:extLst>
                </a:gridCol>
                <a:gridCol w="284760">
                  <a:extLst>
                    <a:ext uri="{9D8B030D-6E8A-4147-A177-3AD203B41FA5}">
                      <a16:colId xmlns:a16="http://schemas.microsoft.com/office/drawing/2014/main" xmlns="" val="970543133"/>
                    </a:ext>
                  </a:extLst>
                </a:gridCol>
                <a:gridCol w="284760">
                  <a:extLst>
                    <a:ext uri="{9D8B030D-6E8A-4147-A177-3AD203B41FA5}">
                      <a16:colId xmlns:a16="http://schemas.microsoft.com/office/drawing/2014/main" xmlns="" val="4150425730"/>
                    </a:ext>
                  </a:extLst>
                </a:gridCol>
                <a:gridCol w="284760">
                  <a:extLst>
                    <a:ext uri="{9D8B030D-6E8A-4147-A177-3AD203B41FA5}">
                      <a16:colId xmlns:a16="http://schemas.microsoft.com/office/drawing/2014/main" xmlns="" val="3872052865"/>
                    </a:ext>
                  </a:extLst>
                </a:gridCol>
                <a:gridCol w="284760">
                  <a:extLst>
                    <a:ext uri="{9D8B030D-6E8A-4147-A177-3AD203B41FA5}">
                      <a16:colId xmlns:a16="http://schemas.microsoft.com/office/drawing/2014/main" xmlns="" val="3238064910"/>
                    </a:ext>
                  </a:extLst>
                </a:gridCol>
                <a:gridCol w="284760">
                  <a:extLst>
                    <a:ext uri="{9D8B030D-6E8A-4147-A177-3AD203B41FA5}">
                      <a16:colId xmlns:a16="http://schemas.microsoft.com/office/drawing/2014/main" xmlns="" val="37918139"/>
                    </a:ext>
                  </a:extLst>
                </a:gridCol>
                <a:gridCol w="284760">
                  <a:extLst>
                    <a:ext uri="{9D8B030D-6E8A-4147-A177-3AD203B41FA5}">
                      <a16:colId xmlns:a16="http://schemas.microsoft.com/office/drawing/2014/main" xmlns="" val="3913693802"/>
                    </a:ext>
                  </a:extLst>
                </a:gridCol>
                <a:gridCol w="284760">
                  <a:extLst>
                    <a:ext uri="{9D8B030D-6E8A-4147-A177-3AD203B41FA5}">
                      <a16:colId xmlns:a16="http://schemas.microsoft.com/office/drawing/2014/main" xmlns="" val="2800944634"/>
                    </a:ext>
                  </a:extLst>
                </a:gridCol>
                <a:gridCol w="284760">
                  <a:extLst>
                    <a:ext uri="{9D8B030D-6E8A-4147-A177-3AD203B41FA5}">
                      <a16:colId xmlns:a16="http://schemas.microsoft.com/office/drawing/2014/main" xmlns="" val="3543580306"/>
                    </a:ext>
                  </a:extLst>
                </a:gridCol>
                <a:gridCol w="284760">
                  <a:extLst>
                    <a:ext uri="{9D8B030D-6E8A-4147-A177-3AD203B41FA5}">
                      <a16:colId xmlns:a16="http://schemas.microsoft.com/office/drawing/2014/main" xmlns="" val="2835135929"/>
                    </a:ext>
                  </a:extLst>
                </a:gridCol>
                <a:gridCol w="284760">
                  <a:extLst>
                    <a:ext uri="{9D8B030D-6E8A-4147-A177-3AD203B41FA5}">
                      <a16:colId xmlns:a16="http://schemas.microsoft.com/office/drawing/2014/main" xmlns="" val="3893094026"/>
                    </a:ext>
                  </a:extLst>
                </a:gridCol>
                <a:gridCol w="284760">
                  <a:extLst>
                    <a:ext uri="{9D8B030D-6E8A-4147-A177-3AD203B41FA5}">
                      <a16:colId xmlns:a16="http://schemas.microsoft.com/office/drawing/2014/main" xmlns="" val="3961671258"/>
                    </a:ext>
                  </a:extLst>
                </a:gridCol>
                <a:gridCol w="284760">
                  <a:extLst>
                    <a:ext uri="{9D8B030D-6E8A-4147-A177-3AD203B41FA5}">
                      <a16:colId xmlns:a16="http://schemas.microsoft.com/office/drawing/2014/main" xmlns="" val="3291822920"/>
                    </a:ext>
                  </a:extLst>
                </a:gridCol>
                <a:gridCol w="284760">
                  <a:extLst>
                    <a:ext uri="{9D8B030D-6E8A-4147-A177-3AD203B41FA5}">
                      <a16:colId xmlns:a16="http://schemas.microsoft.com/office/drawing/2014/main" xmlns="" val="1726046477"/>
                    </a:ext>
                  </a:extLst>
                </a:gridCol>
                <a:gridCol w="284760">
                  <a:extLst>
                    <a:ext uri="{9D8B030D-6E8A-4147-A177-3AD203B41FA5}">
                      <a16:colId xmlns:a16="http://schemas.microsoft.com/office/drawing/2014/main" xmlns="" val="1363133275"/>
                    </a:ext>
                  </a:extLst>
                </a:gridCol>
                <a:gridCol w="284760">
                  <a:extLst>
                    <a:ext uri="{9D8B030D-6E8A-4147-A177-3AD203B41FA5}">
                      <a16:colId xmlns:a16="http://schemas.microsoft.com/office/drawing/2014/main" xmlns="" val="1419334380"/>
                    </a:ext>
                  </a:extLst>
                </a:gridCol>
                <a:gridCol w="284760">
                  <a:extLst>
                    <a:ext uri="{9D8B030D-6E8A-4147-A177-3AD203B41FA5}">
                      <a16:colId xmlns:a16="http://schemas.microsoft.com/office/drawing/2014/main" xmlns="" val="2662127572"/>
                    </a:ext>
                  </a:extLst>
                </a:gridCol>
                <a:gridCol w="284760">
                  <a:extLst>
                    <a:ext uri="{9D8B030D-6E8A-4147-A177-3AD203B41FA5}">
                      <a16:colId xmlns:a16="http://schemas.microsoft.com/office/drawing/2014/main" xmlns="" val="3691395612"/>
                    </a:ext>
                  </a:extLst>
                </a:gridCol>
                <a:gridCol w="284760">
                  <a:extLst>
                    <a:ext uri="{9D8B030D-6E8A-4147-A177-3AD203B41FA5}">
                      <a16:colId xmlns:a16="http://schemas.microsoft.com/office/drawing/2014/main" xmlns="" val="3934037487"/>
                    </a:ext>
                  </a:extLst>
                </a:gridCol>
                <a:gridCol w="284760">
                  <a:extLst>
                    <a:ext uri="{9D8B030D-6E8A-4147-A177-3AD203B41FA5}">
                      <a16:colId xmlns:a16="http://schemas.microsoft.com/office/drawing/2014/main" xmlns="" val="1758434368"/>
                    </a:ext>
                  </a:extLst>
                </a:gridCol>
                <a:gridCol w="284760">
                  <a:extLst>
                    <a:ext uri="{9D8B030D-6E8A-4147-A177-3AD203B41FA5}">
                      <a16:colId xmlns:a16="http://schemas.microsoft.com/office/drawing/2014/main" xmlns="" val="3918275514"/>
                    </a:ext>
                  </a:extLst>
                </a:gridCol>
                <a:gridCol w="284760">
                  <a:extLst>
                    <a:ext uri="{9D8B030D-6E8A-4147-A177-3AD203B41FA5}">
                      <a16:colId xmlns:a16="http://schemas.microsoft.com/office/drawing/2014/main" xmlns="" val="1101857808"/>
                    </a:ext>
                  </a:extLst>
                </a:gridCol>
                <a:gridCol w="284760">
                  <a:extLst>
                    <a:ext uri="{9D8B030D-6E8A-4147-A177-3AD203B41FA5}">
                      <a16:colId xmlns:a16="http://schemas.microsoft.com/office/drawing/2014/main" xmlns="" val="2076930594"/>
                    </a:ext>
                  </a:extLst>
                </a:gridCol>
                <a:gridCol w="284760">
                  <a:extLst>
                    <a:ext uri="{9D8B030D-6E8A-4147-A177-3AD203B41FA5}">
                      <a16:colId xmlns:a16="http://schemas.microsoft.com/office/drawing/2014/main" xmlns="" val="3461678627"/>
                    </a:ext>
                  </a:extLst>
                </a:gridCol>
                <a:gridCol w="284760">
                  <a:extLst>
                    <a:ext uri="{9D8B030D-6E8A-4147-A177-3AD203B41FA5}">
                      <a16:colId xmlns:a16="http://schemas.microsoft.com/office/drawing/2014/main" xmlns="" val="776658974"/>
                    </a:ext>
                  </a:extLst>
                </a:gridCol>
                <a:gridCol w="284760">
                  <a:extLst>
                    <a:ext uri="{9D8B030D-6E8A-4147-A177-3AD203B41FA5}">
                      <a16:colId xmlns:a16="http://schemas.microsoft.com/office/drawing/2014/main" xmlns="" val="3804776676"/>
                    </a:ext>
                  </a:extLst>
                </a:gridCol>
                <a:gridCol w="284760">
                  <a:extLst>
                    <a:ext uri="{9D8B030D-6E8A-4147-A177-3AD203B41FA5}">
                      <a16:colId xmlns:a16="http://schemas.microsoft.com/office/drawing/2014/main" xmlns="" val="1812643493"/>
                    </a:ext>
                  </a:extLst>
                </a:gridCol>
              </a:tblGrid>
              <a:tr h="382936">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i</a:t>
                      </a:r>
                      <a:endParaRPr lang="en-US" i="1"/>
                    </a:p>
                  </a:txBody>
                  <a:tcPr/>
                </a:tc>
                <a:tc>
                  <a:txBody>
                    <a:bodyPr/>
                    <a:lstStyle/>
                    <a:p>
                      <a:r>
                        <a:rPr lang="en-US" i="1" smtClean="0"/>
                        <a:t>s</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l</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tc>
                  <a:txBody>
                    <a:bodyPr/>
                    <a:lstStyle/>
                    <a:p>
                      <a:endParaRPr lang="en-US" i="1"/>
                    </a:p>
                  </a:txBody>
                  <a:tcPr/>
                </a:tc>
                <a:tc>
                  <a:txBody>
                    <a:bodyPr/>
                    <a:lstStyle/>
                    <a:p>
                      <a:r>
                        <a:rPr lang="en-US" i="1" smtClean="0"/>
                        <a:t>i</a:t>
                      </a:r>
                      <a:endParaRPr lang="en-US" i="1"/>
                    </a:p>
                  </a:txBody>
                  <a:tcPr/>
                </a:tc>
                <a:tc>
                  <a:txBody>
                    <a:bodyPr/>
                    <a:lstStyle/>
                    <a:p>
                      <a:r>
                        <a:rPr lang="en-US" i="1" smtClean="0"/>
                        <a:t>t</a:t>
                      </a:r>
                      <a:endParaRPr lang="en-US" i="1"/>
                    </a:p>
                  </a:txBody>
                  <a:tcPr/>
                </a:tc>
                <a:tc>
                  <a:txBody>
                    <a:bodyPr/>
                    <a:lstStyle/>
                    <a:p>
                      <a:endParaRPr lang="en-US" i="1"/>
                    </a:p>
                  </a:txBody>
                  <a:tcPr/>
                </a:tc>
                <a:tc>
                  <a:txBody>
                    <a:bodyPr/>
                    <a:lstStyle/>
                    <a:p>
                      <a:r>
                        <a:rPr lang="en-US" i="1" smtClean="0"/>
                        <a:t>w</a:t>
                      </a:r>
                      <a:endParaRPr lang="en-US" i="1"/>
                    </a:p>
                  </a:txBody>
                  <a:tcPr/>
                </a:tc>
                <a:tc>
                  <a:txBody>
                    <a:bodyPr/>
                    <a:lstStyle/>
                    <a:p>
                      <a:r>
                        <a:rPr lang="en-US" i="1" smtClean="0"/>
                        <a:t>a</a:t>
                      </a:r>
                      <a:endParaRPr lang="en-US" i="1"/>
                    </a:p>
                  </a:txBody>
                  <a:tcPr/>
                </a:tc>
                <a:tc>
                  <a:txBody>
                    <a:bodyPr/>
                    <a:lstStyle/>
                    <a:p>
                      <a:r>
                        <a:rPr lang="en-US" i="1" smtClean="0"/>
                        <a:t>s</a:t>
                      </a:r>
                      <a:endParaRPr lang="en-US" i="1"/>
                    </a:p>
                  </a:txBody>
                  <a:tcPr/>
                </a:tc>
                <a:tc>
                  <a:txBody>
                    <a:bodyPr/>
                    <a:lstStyle/>
                    <a:p>
                      <a:endParaRPr lang="en-US" i="1"/>
                    </a:p>
                  </a:txBody>
                  <a:tcPr/>
                </a:tc>
                <a:tc>
                  <a:txBody>
                    <a:bodyPr/>
                    <a:lstStyle/>
                    <a:p>
                      <a:r>
                        <a:rPr lang="en-US" i="1" smtClean="0"/>
                        <a:t>b</a:t>
                      </a:r>
                      <a:endParaRPr lang="en-US" i="1"/>
                    </a:p>
                  </a:txBody>
                  <a:tcPr/>
                </a:tc>
                <a:tc>
                  <a:txBody>
                    <a:bodyPr/>
                    <a:lstStyle/>
                    <a:p>
                      <a:r>
                        <a:rPr lang="en-US" i="1" smtClean="0"/>
                        <a:t>r</a:t>
                      </a:r>
                      <a:endParaRPr lang="en-US" i="1"/>
                    </a:p>
                  </a:txBody>
                  <a:tcPr/>
                </a:tc>
                <a:tc>
                  <a:txBody>
                    <a:bodyPr/>
                    <a:lstStyle/>
                    <a:p>
                      <a:r>
                        <a:rPr lang="en-US" i="1" smtClean="0"/>
                        <a:t>i</a:t>
                      </a:r>
                      <a:endParaRPr lang="en-US" i="1"/>
                    </a:p>
                  </a:txBody>
                  <a:tcPr/>
                </a:tc>
                <a:tc>
                  <a:txBody>
                    <a:bodyPr/>
                    <a:lstStyle/>
                    <a:p>
                      <a:r>
                        <a:rPr lang="en-US" i="1" smtClean="0"/>
                        <a:t>g</a:t>
                      </a:r>
                      <a:endParaRPr lang="en-US" i="1"/>
                    </a:p>
                  </a:txBody>
                  <a:tcPr/>
                </a:tc>
                <a:tc>
                  <a:txBody>
                    <a:bodyPr/>
                    <a:lstStyle/>
                    <a:p>
                      <a:r>
                        <a:rPr lang="en-US" i="1" smtClean="0"/>
                        <a:t>h</a:t>
                      </a:r>
                      <a:endParaRPr lang="en-US" i="1"/>
                    </a:p>
                  </a:txBody>
                  <a:tcPr/>
                </a:tc>
                <a:tc>
                  <a:txBody>
                    <a:bodyPr/>
                    <a:lstStyle/>
                    <a:p>
                      <a:r>
                        <a:rPr lang="en-US" i="1" smtClean="0"/>
                        <a:t>t</a:t>
                      </a:r>
                      <a:endParaRPr lang="en-US" i="1"/>
                    </a:p>
                  </a:txBody>
                  <a:tcPr/>
                </a:tc>
                <a:tc>
                  <a:txBody>
                    <a:bodyPr/>
                    <a:lstStyle/>
                    <a:p>
                      <a:r>
                        <a:rPr lang="en-US" i="1" smtClean="0"/>
                        <a:t>e</a:t>
                      </a:r>
                      <a:endParaRPr lang="en-US" i="1"/>
                    </a:p>
                  </a:txBody>
                  <a:tcPr/>
                </a:tc>
                <a:tc>
                  <a:txBody>
                    <a:bodyPr/>
                    <a:lstStyle/>
                    <a:p>
                      <a:r>
                        <a:rPr lang="en-US" i="1" smtClean="0"/>
                        <a:t>r</a:t>
                      </a:r>
                      <a:endParaRPr lang="en-US" i="1"/>
                    </a:p>
                  </a:txBody>
                  <a:tcPr/>
                </a:tc>
                <a:tc>
                  <a:txBody>
                    <a:bodyPr/>
                    <a:lstStyle/>
                    <a:p>
                      <a:endParaRPr lang="en-US" i="1"/>
                    </a:p>
                  </a:txBody>
                  <a:tcPr/>
                </a:tc>
                <a:tc>
                  <a:txBody>
                    <a:bodyPr/>
                    <a:lstStyle/>
                    <a:p>
                      <a:r>
                        <a:rPr lang="en-US" i="1" smtClean="0"/>
                        <a:t>t</a:t>
                      </a:r>
                      <a:endParaRPr lang="en-US" i="1"/>
                    </a:p>
                  </a:txBody>
                  <a:tcPr/>
                </a:tc>
                <a:tc>
                  <a:txBody>
                    <a:bodyPr/>
                    <a:lstStyle/>
                    <a:p>
                      <a:r>
                        <a:rPr lang="en-US" i="1" smtClean="0"/>
                        <a:t>h</a:t>
                      </a:r>
                      <a:endParaRPr lang="en-US" i="1"/>
                    </a:p>
                  </a:txBody>
                  <a:tcPr/>
                </a:tc>
                <a:tc>
                  <a:txBody>
                    <a:bodyPr/>
                    <a:lstStyle/>
                    <a:p>
                      <a:r>
                        <a:rPr lang="en-US" i="1" smtClean="0"/>
                        <a:t>a</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t</a:t>
                      </a:r>
                      <a:endParaRPr lang="en-US" i="1"/>
                    </a:p>
                  </a:txBody>
                  <a:tcPr/>
                </a:tc>
                <a:tc>
                  <a:txBody>
                    <a:bodyPr/>
                    <a:lstStyle/>
                    <a:p>
                      <a:r>
                        <a:rPr lang="en-US" i="1" smtClean="0"/>
                        <a:t>o</a:t>
                      </a:r>
                      <a:endParaRPr lang="en-US" i="1"/>
                    </a:p>
                  </a:txBody>
                  <a:tcPr/>
                </a:tc>
                <a:tc>
                  <a:txBody>
                    <a:bodyPr/>
                    <a:lstStyle/>
                    <a:p>
                      <a:r>
                        <a:rPr lang="en-US" i="1" smtClean="0"/>
                        <a:t>m</a:t>
                      </a:r>
                      <a:endParaRPr lang="en-US" i="1"/>
                    </a:p>
                  </a:txBody>
                  <a:tcPr/>
                </a:tc>
                <a:tc>
                  <a:txBody>
                    <a:bodyPr/>
                    <a:lstStyle/>
                    <a:p>
                      <a:r>
                        <a:rPr lang="en-US" i="1" smtClean="0"/>
                        <a:t>o</a:t>
                      </a:r>
                      <a:endParaRPr lang="en-US" i="1"/>
                    </a:p>
                  </a:txBody>
                  <a:tcPr/>
                </a:tc>
                <a:tc>
                  <a:txBody>
                    <a:bodyPr/>
                    <a:lstStyle/>
                    <a:p>
                      <a:r>
                        <a:rPr lang="en-US" i="1" smtClean="0"/>
                        <a:t>r</a:t>
                      </a:r>
                      <a:endParaRPr lang="en-US" i="1"/>
                    </a:p>
                  </a:txBody>
                  <a:tcPr/>
                </a:tc>
                <a:tc>
                  <a:txBody>
                    <a:bodyPr/>
                    <a:lstStyle/>
                    <a:p>
                      <a:r>
                        <a:rPr lang="en-US" i="1" smtClean="0"/>
                        <a:t>r</a:t>
                      </a:r>
                      <a:endParaRPr lang="en-US" i="1"/>
                    </a:p>
                  </a:txBody>
                  <a:tcPr/>
                </a:tc>
                <a:tc>
                  <a:txBody>
                    <a:bodyPr/>
                    <a:lstStyle/>
                    <a:p>
                      <a:r>
                        <a:rPr lang="en-US" i="1" smtClean="0"/>
                        <a:t>o</a:t>
                      </a:r>
                      <a:endParaRPr lang="en-US" i="1"/>
                    </a:p>
                  </a:txBody>
                  <a:tcPr/>
                </a:tc>
                <a:tc>
                  <a:txBody>
                    <a:bodyPr/>
                    <a:lstStyle/>
                    <a:p>
                      <a:r>
                        <a:rPr lang="en-US" i="1" smtClean="0"/>
                        <a:t>w</a:t>
                      </a:r>
                      <a:endParaRPr lang="en-US" i="1"/>
                    </a:p>
                  </a:txBody>
                  <a:tcPr/>
                </a:tc>
                <a:extLst>
                  <a:ext uri="{0D108BD9-81ED-4DB2-BD59-A6C34878D82A}">
                    <a16:rowId xmlns:a16="http://schemas.microsoft.com/office/drawing/2014/main" xmlns="" val="4060652931"/>
                  </a:ext>
                </a:extLst>
              </a:tr>
            </a:tbl>
          </a:graphicData>
        </a:graphic>
      </p:graphicFrame>
      <p:sp>
        <p:nvSpPr>
          <p:cNvPr id="5" name="TextBox 4"/>
          <p:cNvSpPr txBox="1"/>
          <p:nvPr/>
        </p:nvSpPr>
        <p:spPr>
          <a:xfrm>
            <a:off x="249163" y="2133725"/>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T:</a:t>
            </a:r>
            <a:endParaRPr lang="en-US" sz="2000" b="1">
              <a:effectLst>
                <a:outerShdw blurRad="38100" dist="38100" dir="2700000" algn="tl">
                  <a:srgbClr val="000000">
                    <a:alpha val="43137"/>
                  </a:srgbClr>
                </a:outerShdw>
              </a:effectLst>
            </a:endParaRPr>
          </a:p>
        </p:txBody>
      </p:sp>
      <p:graphicFrame>
        <p:nvGraphicFramePr>
          <p:cNvPr id="10" name="Table 9"/>
          <p:cNvGraphicFramePr>
            <a:graphicFrameLocks noGrp="1"/>
          </p:cNvGraphicFramePr>
          <p:nvPr>
            <p:extLst/>
          </p:nvPr>
        </p:nvGraphicFramePr>
        <p:xfrm>
          <a:off x="734539" y="3197957"/>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11" name="TextBox 10"/>
          <p:cNvSpPr txBox="1"/>
          <p:nvPr/>
        </p:nvSpPr>
        <p:spPr>
          <a:xfrm>
            <a:off x="249163" y="3200111"/>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P:</a:t>
            </a:r>
            <a:endParaRPr lang="en-US" sz="2000" b="1">
              <a:effectLst>
                <a:outerShdw blurRad="38100" dist="38100" dir="2700000" algn="tl">
                  <a:srgbClr val="000000">
                    <a:alpha val="43137"/>
                  </a:srgbClr>
                </a:outerShdw>
              </a:effectLst>
            </a:endParaRPr>
          </a:p>
        </p:txBody>
      </p:sp>
      <p:cxnSp>
        <p:nvCxnSpPr>
          <p:cNvPr id="13" name="Straight Connector 12"/>
          <p:cNvCxnSpPr/>
          <p:nvPr/>
        </p:nvCxnSpPr>
        <p:spPr>
          <a:xfrm>
            <a:off x="2951924" y="2574235"/>
            <a:ext cx="0" cy="59390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924" y="2798808"/>
            <a:ext cx="417443" cy="369332"/>
          </a:xfrm>
          <a:prstGeom prst="rect">
            <a:avLst/>
          </a:prstGeom>
          <a:noFill/>
        </p:spPr>
        <p:txBody>
          <a:bodyPr wrap="square" rtlCol="0">
            <a:spAutoFit/>
          </a:bodyPr>
          <a:lstStyle/>
          <a:p>
            <a:r>
              <a:rPr lang="en-US" smtClean="0">
                <a:solidFill>
                  <a:schemeClr val="accent1"/>
                </a:solidFill>
              </a:rPr>
              <a:t>1</a:t>
            </a:r>
            <a:endParaRPr lang="en-US">
              <a:solidFill>
                <a:schemeClr val="accent1"/>
              </a:solidFill>
            </a:endParaRPr>
          </a:p>
        </p:txBody>
      </p:sp>
      <p:sp>
        <p:nvSpPr>
          <p:cNvPr id="15" name="TextBox 14"/>
          <p:cNvSpPr txBox="1"/>
          <p:nvPr/>
        </p:nvSpPr>
        <p:spPr>
          <a:xfrm>
            <a:off x="2773556" y="3197957"/>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16" name="TextBox 15"/>
          <p:cNvSpPr txBox="1"/>
          <p:nvPr/>
        </p:nvSpPr>
        <p:spPr>
          <a:xfrm>
            <a:off x="2773019" y="214849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a</a:t>
            </a:r>
            <a:endParaRPr lang="en-US" b="1" i="1"/>
          </a:p>
        </p:txBody>
      </p:sp>
      <p:cxnSp>
        <p:nvCxnSpPr>
          <p:cNvPr id="18" name="Straight Arrow Connector 17"/>
          <p:cNvCxnSpPr/>
          <p:nvPr/>
        </p:nvCxnSpPr>
        <p:spPr>
          <a:xfrm>
            <a:off x="2340983" y="3823563"/>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nvPr>
        </p:nvGraphicFramePr>
        <p:xfrm>
          <a:off x="1349275" y="4398794"/>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21" name="TextBox 20"/>
          <p:cNvSpPr txBox="1"/>
          <p:nvPr/>
        </p:nvSpPr>
        <p:spPr>
          <a:xfrm>
            <a:off x="3388292" y="4383111"/>
            <a:ext cx="298175" cy="382936"/>
          </a:xfrm>
          <a:prstGeom prst="rect">
            <a:avLst/>
          </a:prstGeom>
          <a:solidFill>
            <a:srgbClr val="FFC000"/>
          </a:solidFill>
          <a:ln>
            <a:solidFill>
              <a:schemeClr val="tx2"/>
            </a:solidFill>
          </a:ln>
        </p:spPr>
        <p:txBody>
          <a:bodyPr wrap="square" rtlCol="0">
            <a:spAutoFit/>
          </a:bodyPr>
          <a:lstStyle/>
          <a:p>
            <a:r>
              <a:rPr lang="en-US" b="1" i="1" smtClean="0"/>
              <a:t>e</a:t>
            </a:r>
            <a:endParaRPr lang="en-US" b="1" i="1"/>
          </a:p>
        </p:txBody>
      </p:sp>
      <p:sp>
        <p:nvSpPr>
          <p:cNvPr id="22" name="TextBox 21"/>
          <p:cNvSpPr txBox="1"/>
          <p:nvPr/>
        </p:nvSpPr>
        <p:spPr>
          <a:xfrm>
            <a:off x="3312190" y="2148494"/>
            <a:ext cx="298175" cy="382936"/>
          </a:xfrm>
          <a:prstGeom prst="rect">
            <a:avLst/>
          </a:prstGeom>
          <a:solidFill>
            <a:srgbClr val="FFC000"/>
          </a:solidFill>
          <a:ln>
            <a:solidFill>
              <a:schemeClr val="tx2"/>
            </a:solidFill>
          </a:ln>
        </p:spPr>
        <p:txBody>
          <a:bodyPr wrap="square" rtlCol="0">
            <a:spAutoFit/>
          </a:bodyPr>
          <a:lstStyle/>
          <a:p>
            <a:r>
              <a:rPr lang="en-US" b="1" i="1" smtClean="0"/>
              <a:t>e</a:t>
            </a:r>
            <a:endParaRPr lang="en-US" b="1" i="1"/>
          </a:p>
        </p:txBody>
      </p:sp>
      <p:cxnSp>
        <p:nvCxnSpPr>
          <p:cNvPr id="23" name="Straight Connector 22"/>
          <p:cNvCxnSpPr/>
          <p:nvPr/>
        </p:nvCxnSpPr>
        <p:spPr>
          <a:xfrm>
            <a:off x="3510972" y="2574234"/>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32771" y="4014262"/>
            <a:ext cx="417443" cy="369332"/>
          </a:xfrm>
          <a:prstGeom prst="rect">
            <a:avLst/>
          </a:prstGeom>
          <a:noFill/>
        </p:spPr>
        <p:txBody>
          <a:bodyPr wrap="square" rtlCol="0">
            <a:spAutoFit/>
          </a:bodyPr>
          <a:lstStyle/>
          <a:p>
            <a:r>
              <a:rPr lang="en-US" smtClean="0">
                <a:solidFill>
                  <a:schemeClr val="accent1"/>
                </a:solidFill>
              </a:rPr>
              <a:t>2</a:t>
            </a:r>
            <a:endParaRPr lang="en-US">
              <a:solidFill>
                <a:schemeClr val="accent1"/>
              </a:solidFill>
            </a:endParaRPr>
          </a:p>
        </p:txBody>
      </p:sp>
      <p:sp>
        <p:nvSpPr>
          <p:cNvPr id="26" name="TextBox 25"/>
          <p:cNvSpPr txBox="1"/>
          <p:nvPr/>
        </p:nvSpPr>
        <p:spPr>
          <a:xfrm>
            <a:off x="3095387" y="4390980"/>
            <a:ext cx="298175" cy="382936"/>
          </a:xfrm>
          <a:prstGeom prst="rect">
            <a:avLst/>
          </a:prstGeom>
          <a:solidFill>
            <a:srgbClr val="FFC000"/>
          </a:solidFill>
          <a:ln>
            <a:solidFill>
              <a:schemeClr val="tx2"/>
            </a:solidFill>
          </a:ln>
        </p:spPr>
        <p:txBody>
          <a:bodyPr wrap="square" rtlCol="0">
            <a:spAutoFit/>
          </a:bodyPr>
          <a:lstStyle/>
          <a:p>
            <a:r>
              <a:rPr lang="en-US" b="1" i="1" smtClean="0"/>
              <a:t>c</a:t>
            </a:r>
            <a:endParaRPr lang="en-US" b="1" i="1"/>
          </a:p>
        </p:txBody>
      </p:sp>
      <p:sp>
        <p:nvSpPr>
          <p:cNvPr id="27" name="TextBox 26"/>
          <p:cNvSpPr txBox="1"/>
          <p:nvPr/>
        </p:nvSpPr>
        <p:spPr>
          <a:xfrm>
            <a:off x="3026767" y="2142584"/>
            <a:ext cx="298175" cy="382936"/>
          </a:xfrm>
          <a:prstGeom prst="rect">
            <a:avLst/>
          </a:prstGeom>
          <a:solidFill>
            <a:srgbClr val="FFC000"/>
          </a:solidFill>
          <a:ln>
            <a:solidFill>
              <a:schemeClr val="tx2"/>
            </a:solidFill>
          </a:ln>
        </p:spPr>
        <p:txBody>
          <a:bodyPr wrap="square" rtlCol="0">
            <a:spAutoFit/>
          </a:bodyPr>
          <a:lstStyle/>
          <a:p>
            <a:r>
              <a:rPr lang="en-US" b="1" i="1" smtClean="0"/>
              <a:t>c</a:t>
            </a:r>
            <a:endParaRPr lang="en-US" b="1" i="1"/>
          </a:p>
        </p:txBody>
      </p:sp>
      <p:cxnSp>
        <p:nvCxnSpPr>
          <p:cNvPr id="28" name="Straight Connector 27"/>
          <p:cNvCxnSpPr/>
          <p:nvPr/>
        </p:nvCxnSpPr>
        <p:spPr>
          <a:xfrm>
            <a:off x="3226916" y="2574531"/>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26916" y="4011857"/>
            <a:ext cx="417443" cy="369332"/>
          </a:xfrm>
          <a:prstGeom prst="rect">
            <a:avLst/>
          </a:prstGeom>
          <a:noFill/>
        </p:spPr>
        <p:txBody>
          <a:bodyPr wrap="square" rtlCol="0">
            <a:spAutoFit/>
          </a:bodyPr>
          <a:lstStyle/>
          <a:p>
            <a:r>
              <a:rPr lang="en-US" smtClean="0">
                <a:solidFill>
                  <a:schemeClr val="accent1"/>
                </a:solidFill>
              </a:rPr>
              <a:t>3</a:t>
            </a:r>
            <a:endParaRPr lang="en-US">
              <a:solidFill>
                <a:schemeClr val="accent1"/>
              </a:solidFill>
            </a:endParaRPr>
          </a:p>
        </p:txBody>
      </p:sp>
      <p:sp>
        <p:nvSpPr>
          <p:cNvPr id="30" name="TextBox 29"/>
          <p:cNvSpPr txBox="1"/>
          <p:nvPr/>
        </p:nvSpPr>
        <p:spPr>
          <a:xfrm>
            <a:off x="2796350" y="4388209"/>
            <a:ext cx="298175" cy="382936"/>
          </a:xfrm>
          <a:prstGeom prst="rect">
            <a:avLst/>
          </a:prstGeom>
          <a:solidFill>
            <a:srgbClr val="FFC000"/>
          </a:solidFill>
          <a:ln>
            <a:solidFill>
              <a:schemeClr val="tx2"/>
            </a:solidFill>
          </a:ln>
        </p:spPr>
        <p:txBody>
          <a:bodyPr wrap="square" rtlCol="0">
            <a:spAutoFit/>
          </a:bodyPr>
          <a:lstStyle/>
          <a:p>
            <a:r>
              <a:rPr lang="en-US" b="1" i="1" smtClean="0"/>
              <a:t>a</a:t>
            </a:r>
            <a:endParaRPr lang="en-US" b="1" i="1"/>
          </a:p>
        </p:txBody>
      </p:sp>
      <p:cxnSp>
        <p:nvCxnSpPr>
          <p:cNvPr id="31" name="Straight Connector 30"/>
          <p:cNvCxnSpPr/>
          <p:nvPr/>
        </p:nvCxnSpPr>
        <p:spPr>
          <a:xfrm>
            <a:off x="2925099" y="2575859"/>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46898" y="4015887"/>
            <a:ext cx="417443" cy="369332"/>
          </a:xfrm>
          <a:prstGeom prst="rect">
            <a:avLst/>
          </a:prstGeom>
          <a:noFill/>
        </p:spPr>
        <p:txBody>
          <a:bodyPr wrap="square" rtlCol="0">
            <a:spAutoFit/>
          </a:bodyPr>
          <a:lstStyle/>
          <a:p>
            <a:r>
              <a:rPr lang="en-US" smtClean="0">
                <a:solidFill>
                  <a:schemeClr val="accent1"/>
                </a:solidFill>
              </a:rPr>
              <a:t>4</a:t>
            </a:r>
            <a:endParaRPr lang="en-US">
              <a:solidFill>
                <a:schemeClr val="accent1"/>
              </a:solidFill>
            </a:endParaRPr>
          </a:p>
        </p:txBody>
      </p:sp>
      <p:sp>
        <p:nvSpPr>
          <p:cNvPr id="33" name="TextBox 32"/>
          <p:cNvSpPr txBox="1"/>
          <p:nvPr/>
        </p:nvSpPr>
        <p:spPr>
          <a:xfrm>
            <a:off x="2507932" y="4396795"/>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34" name="TextBox 33"/>
          <p:cNvSpPr txBox="1"/>
          <p:nvPr/>
        </p:nvSpPr>
        <p:spPr>
          <a:xfrm>
            <a:off x="2437901" y="2149306"/>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l</a:t>
            </a:r>
            <a:endParaRPr lang="en-US" b="1" i="1"/>
          </a:p>
        </p:txBody>
      </p:sp>
      <p:cxnSp>
        <p:nvCxnSpPr>
          <p:cNvPr id="35" name="Straight Connector 34"/>
          <p:cNvCxnSpPr/>
          <p:nvPr/>
        </p:nvCxnSpPr>
        <p:spPr>
          <a:xfrm>
            <a:off x="2641077" y="2577920"/>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62876" y="4017948"/>
            <a:ext cx="417443" cy="369332"/>
          </a:xfrm>
          <a:prstGeom prst="rect">
            <a:avLst/>
          </a:prstGeom>
          <a:noFill/>
        </p:spPr>
        <p:txBody>
          <a:bodyPr wrap="square" rtlCol="0">
            <a:spAutoFit/>
          </a:bodyPr>
          <a:lstStyle/>
          <a:p>
            <a:r>
              <a:rPr lang="en-US" smtClean="0">
                <a:solidFill>
                  <a:schemeClr val="accent1"/>
                </a:solidFill>
              </a:rPr>
              <a:t>5</a:t>
            </a:r>
            <a:endParaRPr lang="en-US">
              <a:solidFill>
                <a:schemeClr val="accent1"/>
              </a:solidFill>
            </a:endParaRPr>
          </a:p>
        </p:txBody>
      </p:sp>
      <p:cxnSp>
        <p:nvCxnSpPr>
          <p:cNvPr id="38" name="Straight Arrow Connector 37"/>
          <p:cNvCxnSpPr/>
          <p:nvPr/>
        </p:nvCxnSpPr>
        <p:spPr>
          <a:xfrm>
            <a:off x="2760508" y="4899295"/>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p:cNvGraphicFramePr>
            <a:graphicFrameLocks noGrp="1"/>
          </p:cNvGraphicFramePr>
          <p:nvPr>
            <p:extLst/>
          </p:nvPr>
        </p:nvGraphicFramePr>
        <p:xfrm>
          <a:off x="2766351" y="5435393"/>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40" name="TextBox 39"/>
          <p:cNvSpPr txBox="1"/>
          <p:nvPr/>
        </p:nvSpPr>
        <p:spPr>
          <a:xfrm>
            <a:off x="4805368" y="543196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41" name="TextBox 40"/>
          <p:cNvSpPr txBox="1"/>
          <p:nvPr/>
        </p:nvSpPr>
        <p:spPr>
          <a:xfrm>
            <a:off x="4712708" y="214296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a:t>w</a:t>
            </a:r>
          </a:p>
        </p:txBody>
      </p:sp>
      <p:cxnSp>
        <p:nvCxnSpPr>
          <p:cNvPr id="42" name="Straight Connector 41"/>
          <p:cNvCxnSpPr/>
          <p:nvPr/>
        </p:nvCxnSpPr>
        <p:spPr>
          <a:xfrm>
            <a:off x="4984260" y="2564236"/>
            <a:ext cx="21799" cy="286773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06059" y="5024304"/>
            <a:ext cx="417443" cy="369332"/>
          </a:xfrm>
          <a:prstGeom prst="rect">
            <a:avLst/>
          </a:prstGeom>
          <a:noFill/>
        </p:spPr>
        <p:txBody>
          <a:bodyPr wrap="square" rtlCol="0">
            <a:spAutoFit/>
          </a:bodyPr>
          <a:lstStyle/>
          <a:p>
            <a:r>
              <a:rPr lang="en-US" smtClean="0">
                <a:solidFill>
                  <a:schemeClr val="accent1"/>
                </a:solidFill>
              </a:rPr>
              <a:t>6</a:t>
            </a:r>
            <a:endParaRPr lang="en-US">
              <a:solidFill>
                <a:schemeClr val="accent1"/>
              </a:solidFill>
            </a:endParaRPr>
          </a:p>
        </p:txBody>
      </p:sp>
      <p:cxnSp>
        <p:nvCxnSpPr>
          <p:cNvPr id="45" name="Straight Arrow Connector 44"/>
          <p:cNvCxnSpPr/>
          <p:nvPr/>
        </p:nvCxnSpPr>
        <p:spPr>
          <a:xfrm flipV="1">
            <a:off x="5345914" y="4899295"/>
            <a:ext cx="414317"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5"/>
          <p:cNvGraphicFramePr>
            <a:graphicFrameLocks noGrp="1"/>
          </p:cNvGraphicFramePr>
          <p:nvPr>
            <p:extLst/>
          </p:nvPr>
        </p:nvGraphicFramePr>
        <p:xfrm>
          <a:off x="5093786" y="4404888"/>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sp>
        <p:nvSpPr>
          <p:cNvPr id="47" name="TextBox 46"/>
          <p:cNvSpPr txBox="1"/>
          <p:nvPr/>
        </p:nvSpPr>
        <p:spPr>
          <a:xfrm>
            <a:off x="7132803" y="440217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sp>
        <p:nvSpPr>
          <p:cNvPr id="48" name="TextBox 47"/>
          <p:cNvSpPr txBox="1"/>
          <p:nvPr/>
        </p:nvSpPr>
        <p:spPr>
          <a:xfrm>
            <a:off x="6983715" y="2140114"/>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h</a:t>
            </a:r>
            <a:endParaRPr lang="en-US" b="1" i="1"/>
          </a:p>
        </p:txBody>
      </p:sp>
      <p:cxnSp>
        <p:nvCxnSpPr>
          <p:cNvPr id="49" name="Straight Connector 48"/>
          <p:cNvCxnSpPr/>
          <p:nvPr/>
        </p:nvCxnSpPr>
        <p:spPr>
          <a:xfrm>
            <a:off x="7157783" y="2578403"/>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22222" y="4025951"/>
            <a:ext cx="417443" cy="369332"/>
          </a:xfrm>
          <a:prstGeom prst="rect">
            <a:avLst/>
          </a:prstGeom>
          <a:noFill/>
        </p:spPr>
        <p:txBody>
          <a:bodyPr wrap="square" rtlCol="0">
            <a:spAutoFit/>
          </a:bodyPr>
          <a:lstStyle/>
          <a:p>
            <a:r>
              <a:rPr lang="en-US" smtClean="0">
                <a:solidFill>
                  <a:schemeClr val="accent1"/>
                </a:solidFill>
              </a:rPr>
              <a:t>7</a:t>
            </a:r>
            <a:endParaRPr lang="en-US">
              <a:solidFill>
                <a:schemeClr val="accent1"/>
              </a:solidFill>
            </a:endParaRPr>
          </a:p>
        </p:txBody>
      </p:sp>
      <p:graphicFrame>
        <p:nvGraphicFramePr>
          <p:cNvPr id="52" name="Table 51"/>
          <p:cNvGraphicFramePr>
            <a:graphicFrameLocks noGrp="1"/>
          </p:cNvGraphicFramePr>
          <p:nvPr>
            <p:extLst/>
          </p:nvPr>
        </p:nvGraphicFramePr>
        <p:xfrm>
          <a:off x="7308737" y="3210755"/>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cxnSp>
        <p:nvCxnSpPr>
          <p:cNvPr id="56" name="Straight Arrow Connector 55"/>
          <p:cNvCxnSpPr/>
          <p:nvPr/>
        </p:nvCxnSpPr>
        <p:spPr>
          <a:xfrm flipV="1">
            <a:off x="7558552" y="3902461"/>
            <a:ext cx="414317"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446860" y="2607450"/>
            <a:ext cx="1438" cy="56637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435262" y="2821090"/>
            <a:ext cx="457200" cy="369332"/>
          </a:xfrm>
          <a:prstGeom prst="rect">
            <a:avLst/>
          </a:prstGeom>
          <a:noFill/>
        </p:spPr>
        <p:txBody>
          <a:bodyPr wrap="square" rtlCol="0">
            <a:spAutoFit/>
          </a:bodyPr>
          <a:lstStyle/>
          <a:p>
            <a:r>
              <a:rPr lang="en-US" smtClean="0">
                <a:solidFill>
                  <a:srgbClr val="FF0000"/>
                </a:solidFill>
              </a:rPr>
              <a:t>8</a:t>
            </a:r>
            <a:endParaRPr lang="en-US">
              <a:solidFill>
                <a:srgbClr val="FF0000"/>
              </a:solidFill>
            </a:endParaRPr>
          </a:p>
        </p:txBody>
      </p:sp>
      <p:sp>
        <p:nvSpPr>
          <p:cNvPr id="59" name="TextBox 58"/>
          <p:cNvSpPr txBox="1"/>
          <p:nvPr/>
        </p:nvSpPr>
        <p:spPr>
          <a:xfrm>
            <a:off x="9347466" y="3197957"/>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graphicFrame>
        <p:nvGraphicFramePr>
          <p:cNvPr id="63" name="Table 62"/>
          <p:cNvGraphicFramePr>
            <a:graphicFrameLocks noGrp="1"/>
          </p:cNvGraphicFramePr>
          <p:nvPr>
            <p:extLst/>
          </p:nvPr>
        </p:nvGraphicFramePr>
        <p:xfrm>
          <a:off x="9053182" y="4409135"/>
          <a:ext cx="2337192" cy="372595"/>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72595">
                <a:tc>
                  <a:txBody>
                    <a:bodyPr/>
                    <a:lstStyle/>
                    <a:p>
                      <a:r>
                        <a:rPr lang="en-US" i="1" smtClean="0"/>
                        <a:t>i</a:t>
                      </a:r>
                      <a:endParaRPr lang="en-US" i="1"/>
                    </a:p>
                  </a:txBody>
                  <a:tcPr/>
                </a:tc>
                <a:tc>
                  <a:txBody>
                    <a:bodyPr/>
                    <a:lstStyle/>
                    <a:p>
                      <a:r>
                        <a:rPr lang="en-US" i="1" smtClean="0"/>
                        <a:t>n</a:t>
                      </a:r>
                      <a:endParaRPr lang="en-US" i="1"/>
                    </a:p>
                  </a:txBody>
                  <a:tcPr/>
                </a:tc>
                <a:tc>
                  <a:txBody>
                    <a:bodyPr/>
                    <a:lstStyle/>
                    <a:p>
                      <a:endParaRPr lang="en-US" i="1"/>
                    </a:p>
                  </a:txBody>
                  <a:tcPr/>
                </a:tc>
                <a:tc>
                  <a:txBody>
                    <a:bodyPr/>
                    <a:lstStyle/>
                    <a:p>
                      <a:r>
                        <a:rPr lang="en-US" i="1" smtClean="0"/>
                        <a:t>p</a:t>
                      </a:r>
                      <a:endParaRPr lang="en-US" i="1"/>
                    </a:p>
                  </a:txBody>
                  <a:tcPr/>
                </a:tc>
                <a:tc>
                  <a:txBody>
                    <a:bodyPr/>
                    <a:lstStyle/>
                    <a:p>
                      <a:r>
                        <a:rPr lang="en-US" i="1" smtClean="0"/>
                        <a:t>e</a:t>
                      </a:r>
                      <a:endParaRPr lang="en-US" i="1"/>
                    </a:p>
                  </a:txBody>
                  <a:tcPr/>
                </a:tc>
                <a:tc>
                  <a:txBody>
                    <a:bodyPr/>
                    <a:lstStyle/>
                    <a:p>
                      <a:r>
                        <a:rPr lang="en-US" i="1" smtClean="0"/>
                        <a:t>a</a:t>
                      </a:r>
                      <a:endParaRPr lang="en-US" i="1"/>
                    </a:p>
                  </a:txBody>
                  <a:tcPr/>
                </a:tc>
                <a:tc>
                  <a:txBody>
                    <a:bodyPr/>
                    <a:lstStyle/>
                    <a:p>
                      <a:r>
                        <a:rPr lang="en-US" i="1" smtClean="0"/>
                        <a:t>c</a:t>
                      </a:r>
                      <a:endParaRPr lang="en-US" i="1"/>
                    </a:p>
                  </a:txBody>
                  <a:tcPr/>
                </a:tc>
                <a:tc>
                  <a:txBody>
                    <a:bodyPr/>
                    <a:lstStyle/>
                    <a:p>
                      <a:r>
                        <a:rPr lang="en-US" i="1" smtClean="0"/>
                        <a:t>e</a:t>
                      </a:r>
                      <a:endParaRPr lang="en-US" i="1"/>
                    </a:p>
                  </a:txBody>
                  <a:tcPr/>
                </a:tc>
                <a:extLst>
                  <a:ext uri="{0D108BD9-81ED-4DB2-BD59-A6C34878D82A}">
                    <a16:rowId xmlns:a16="http://schemas.microsoft.com/office/drawing/2014/main" xmlns="" val="4060652931"/>
                  </a:ext>
                </a:extLst>
              </a:tr>
            </a:tbl>
          </a:graphicData>
        </a:graphic>
      </p:graphicFrame>
      <p:cxnSp>
        <p:nvCxnSpPr>
          <p:cNvPr id="64" name="Straight Arrow Connector 63"/>
          <p:cNvCxnSpPr/>
          <p:nvPr/>
        </p:nvCxnSpPr>
        <p:spPr>
          <a:xfrm>
            <a:off x="9096588" y="3762206"/>
            <a:ext cx="278296" cy="357809"/>
          </a:xfrm>
          <a:prstGeom prst="straightConnector1">
            <a:avLst/>
          </a:prstGeom>
          <a:ln w="571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088530" y="4404888"/>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e</a:t>
            </a:r>
            <a:endParaRPr lang="en-US" b="1" i="1"/>
          </a:p>
        </p:txBody>
      </p:sp>
      <p:cxnSp>
        <p:nvCxnSpPr>
          <p:cNvPr id="67" name="Straight Connector 66"/>
          <p:cNvCxnSpPr/>
          <p:nvPr/>
        </p:nvCxnSpPr>
        <p:spPr>
          <a:xfrm>
            <a:off x="11173026" y="2571829"/>
            <a:ext cx="0" cy="180887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145130" y="4011857"/>
            <a:ext cx="417443" cy="369332"/>
          </a:xfrm>
          <a:prstGeom prst="rect">
            <a:avLst/>
          </a:prstGeom>
          <a:noFill/>
        </p:spPr>
        <p:txBody>
          <a:bodyPr wrap="square" rtlCol="0">
            <a:spAutoFit/>
          </a:bodyPr>
          <a:lstStyle/>
          <a:p>
            <a:r>
              <a:rPr lang="en-US" smtClean="0">
                <a:solidFill>
                  <a:schemeClr val="accent1"/>
                </a:solidFill>
              </a:rPr>
              <a:t>9</a:t>
            </a:r>
            <a:endParaRPr lang="en-US">
              <a:solidFill>
                <a:schemeClr val="accent1"/>
              </a:solidFill>
            </a:endParaRPr>
          </a:p>
        </p:txBody>
      </p:sp>
      <p:sp>
        <p:nvSpPr>
          <p:cNvPr id="69" name="TextBox 68"/>
          <p:cNvSpPr txBox="1"/>
          <p:nvPr/>
        </p:nvSpPr>
        <p:spPr>
          <a:xfrm>
            <a:off x="2721402" y="2144926"/>
            <a:ext cx="298175" cy="382936"/>
          </a:xfrm>
          <a:prstGeom prst="rect">
            <a:avLst/>
          </a:prstGeom>
          <a:solidFill>
            <a:srgbClr val="FFC000"/>
          </a:solidFill>
          <a:ln>
            <a:solidFill>
              <a:schemeClr val="tx2"/>
            </a:solidFill>
          </a:ln>
        </p:spPr>
        <p:txBody>
          <a:bodyPr wrap="square" rtlCol="0">
            <a:spAutoFit/>
          </a:bodyPr>
          <a:lstStyle/>
          <a:p>
            <a:r>
              <a:rPr lang="en-US" b="1" i="1" smtClean="0"/>
              <a:t>a</a:t>
            </a:r>
            <a:endParaRPr lang="en-US" b="1" i="1"/>
          </a:p>
        </p:txBody>
      </p:sp>
      <p:sp>
        <p:nvSpPr>
          <p:cNvPr id="70" name="TextBox 69"/>
          <p:cNvSpPr txBox="1"/>
          <p:nvPr/>
        </p:nvSpPr>
        <p:spPr>
          <a:xfrm>
            <a:off x="9260870" y="2147920"/>
            <a:ext cx="298175" cy="382936"/>
          </a:xfrm>
          <a:prstGeom prst="rect">
            <a:avLst/>
          </a:prstGeom>
          <a:solidFill>
            <a:schemeClr val="tx2">
              <a:lumMod val="60000"/>
              <a:lumOff val="40000"/>
            </a:schemeClr>
          </a:solidFill>
          <a:ln>
            <a:solidFill>
              <a:schemeClr val="tx2"/>
            </a:solidFill>
          </a:ln>
        </p:spPr>
        <p:txBody>
          <a:bodyPr wrap="square" rtlCol="0">
            <a:spAutoFit/>
          </a:bodyPr>
          <a:lstStyle/>
          <a:p>
            <a:r>
              <a:rPr lang="en-US" b="1" i="1" smtClean="0"/>
              <a:t>n</a:t>
            </a:r>
            <a:endParaRPr lang="en-US" b="1" i="1"/>
          </a:p>
        </p:txBody>
      </p:sp>
      <p:graphicFrame>
        <p:nvGraphicFramePr>
          <p:cNvPr id="6" name="Table 5"/>
          <p:cNvGraphicFramePr>
            <a:graphicFrameLocks noGrp="1"/>
          </p:cNvGraphicFramePr>
          <p:nvPr>
            <p:extLst>
              <p:ext uri="{D42A27DB-BD31-4B8C-83A1-F6EECF244321}">
                <p14:modId xmlns:p14="http://schemas.microsoft.com/office/powerpoint/2010/main" val="4076266750"/>
              </p:ext>
            </p:extLst>
          </p:nvPr>
        </p:nvGraphicFramePr>
        <p:xfrm>
          <a:off x="3461277" y="1109314"/>
          <a:ext cx="8498031" cy="741680"/>
        </p:xfrm>
        <a:graphic>
          <a:graphicData uri="http://schemas.openxmlformats.org/drawingml/2006/table">
            <a:tbl>
              <a:tblPr firstRow="1" bandRow="1">
                <a:tableStyleId>{5940675A-B579-460E-94D1-54222C63F5DA}</a:tableStyleId>
              </a:tblPr>
              <a:tblGrid>
                <a:gridCol w="857226">
                  <a:extLst>
                    <a:ext uri="{9D8B030D-6E8A-4147-A177-3AD203B41FA5}">
                      <a16:colId xmlns:a16="http://schemas.microsoft.com/office/drawing/2014/main" xmlns="" val="3476548600"/>
                    </a:ext>
                  </a:extLst>
                </a:gridCol>
                <a:gridCol w="509387">
                  <a:extLst>
                    <a:ext uri="{9D8B030D-6E8A-4147-A177-3AD203B41FA5}">
                      <a16:colId xmlns:a16="http://schemas.microsoft.com/office/drawing/2014/main" xmlns="" val="4089235906"/>
                    </a:ext>
                  </a:extLst>
                </a:gridCol>
                <a:gridCol w="509387">
                  <a:extLst>
                    <a:ext uri="{9D8B030D-6E8A-4147-A177-3AD203B41FA5}">
                      <a16:colId xmlns:a16="http://schemas.microsoft.com/office/drawing/2014/main" xmlns="" val="1629493061"/>
                    </a:ext>
                  </a:extLst>
                </a:gridCol>
                <a:gridCol w="509387">
                  <a:extLst>
                    <a:ext uri="{9D8B030D-6E8A-4147-A177-3AD203B41FA5}">
                      <a16:colId xmlns:a16="http://schemas.microsoft.com/office/drawing/2014/main" xmlns="" val="323656420"/>
                    </a:ext>
                  </a:extLst>
                </a:gridCol>
                <a:gridCol w="509387">
                  <a:extLst>
                    <a:ext uri="{9D8B030D-6E8A-4147-A177-3AD203B41FA5}">
                      <a16:colId xmlns:a16="http://schemas.microsoft.com/office/drawing/2014/main" xmlns="" val="3743214050"/>
                    </a:ext>
                  </a:extLst>
                </a:gridCol>
                <a:gridCol w="509387">
                  <a:extLst>
                    <a:ext uri="{9D8B030D-6E8A-4147-A177-3AD203B41FA5}">
                      <a16:colId xmlns:a16="http://schemas.microsoft.com/office/drawing/2014/main" xmlns="" val="2961073492"/>
                    </a:ext>
                  </a:extLst>
                </a:gridCol>
                <a:gridCol w="509387">
                  <a:extLst>
                    <a:ext uri="{9D8B030D-6E8A-4147-A177-3AD203B41FA5}">
                      <a16:colId xmlns:a16="http://schemas.microsoft.com/office/drawing/2014/main" xmlns="" val="2414234377"/>
                    </a:ext>
                  </a:extLst>
                </a:gridCol>
                <a:gridCol w="509387">
                  <a:extLst>
                    <a:ext uri="{9D8B030D-6E8A-4147-A177-3AD203B41FA5}">
                      <a16:colId xmlns:a16="http://schemas.microsoft.com/office/drawing/2014/main" xmlns="" val="3191956632"/>
                    </a:ext>
                  </a:extLst>
                </a:gridCol>
                <a:gridCol w="509387">
                  <a:extLst>
                    <a:ext uri="{9D8B030D-6E8A-4147-A177-3AD203B41FA5}">
                      <a16:colId xmlns:a16="http://schemas.microsoft.com/office/drawing/2014/main" xmlns="" val="3610283403"/>
                    </a:ext>
                  </a:extLst>
                </a:gridCol>
                <a:gridCol w="509387">
                  <a:extLst>
                    <a:ext uri="{9D8B030D-6E8A-4147-A177-3AD203B41FA5}">
                      <a16:colId xmlns:a16="http://schemas.microsoft.com/office/drawing/2014/main" xmlns="" val="3151861391"/>
                    </a:ext>
                  </a:extLst>
                </a:gridCol>
                <a:gridCol w="509387">
                  <a:extLst>
                    <a:ext uri="{9D8B030D-6E8A-4147-A177-3AD203B41FA5}">
                      <a16:colId xmlns:a16="http://schemas.microsoft.com/office/drawing/2014/main" xmlns="" val="1095972848"/>
                    </a:ext>
                  </a:extLst>
                </a:gridCol>
                <a:gridCol w="509387">
                  <a:extLst>
                    <a:ext uri="{9D8B030D-6E8A-4147-A177-3AD203B41FA5}">
                      <a16:colId xmlns:a16="http://schemas.microsoft.com/office/drawing/2014/main" xmlns="" val="1905581221"/>
                    </a:ext>
                  </a:extLst>
                </a:gridCol>
                <a:gridCol w="509387">
                  <a:extLst>
                    <a:ext uri="{9D8B030D-6E8A-4147-A177-3AD203B41FA5}">
                      <a16:colId xmlns:a16="http://schemas.microsoft.com/office/drawing/2014/main" xmlns="" val="463596200"/>
                    </a:ext>
                  </a:extLst>
                </a:gridCol>
                <a:gridCol w="509387">
                  <a:extLst>
                    <a:ext uri="{9D8B030D-6E8A-4147-A177-3AD203B41FA5}">
                      <a16:colId xmlns:a16="http://schemas.microsoft.com/office/drawing/2014/main" xmlns="" val="3643634145"/>
                    </a:ext>
                  </a:extLst>
                </a:gridCol>
                <a:gridCol w="509387">
                  <a:extLst>
                    <a:ext uri="{9D8B030D-6E8A-4147-A177-3AD203B41FA5}">
                      <a16:colId xmlns:a16="http://schemas.microsoft.com/office/drawing/2014/main" xmlns="" val="1348715076"/>
                    </a:ext>
                  </a:extLst>
                </a:gridCol>
                <a:gridCol w="509387">
                  <a:extLst>
                    <a:ext uri="{9D8B030D-6E8A-4147-A177-3AD203B41FA5}">
                      <a16:colId xmlns:a16="http://schemas.microsoft.com/office/drawing/2014/main" xmlns="" val="3010042439"/>
                    </a:ext>
                  </a:extLst>
                </a:gridCol>
              </a:tblGrid>
              <a:tr h="370840">
                <a:tc>
                  <a:txBody>
                    <a:bodyPr/>
                    <a:lstStyle/>
                    <a:p>
                      <a:r>
                        <a:rPr lang="en-US" b="1" smtClean="0"/>
                        <a:t>x</a:t>
                      </a:r>
                      <a:endParaRPr lang="en-US" b="1"/>
                    </a:p>
                  </a:txBody>
                  <a:tcPr>
                    <a:solidFill>
                      <a:schemeClr val="bg1">
                        <a:lumMod val="75000"/>
                      </a:schemeClr>
                    </a:solidFill>
                  </a:tcPr>
                </a:tc>
                <a:tc>
                  <a:txBody>
                    <a:bodyPr/>
                    <a:lstStyle/>
                    <a:p>
                      <a:pPr algn="ctr"/>
                      <a:endParaRPr lang="en-US"/>
                    </a:p>
                  </a:txBody>
                  <a:tcPr/>
                </a:tc>
                <a:tc>
                  <a:txBody>
                    <a:bodyPr/>
                    <a:lstStyle/>
                    <a:p>
                      <a:pPr algn="ctr"/>
                      <a:r>
                        <a:rPr lang="en-US" b="1" i="1" smtClean="0"/>
                        <a:t>a</a:t>
                      </a:r>
                      <a:endParaRPr lang="en-US" b="1" i="1"/>
                    </a:p>
                  </a:txBody>
                  <a:tcPr/>
                </a:tc>
                <a:tc>
                  <a:txBody>
                    <a:bodyPr/>
                    <a:lstStyle/>
                    <a:p>
                      <a:pPr algn="ctr"/>
                      <a:r>
                        <a:rPr lang="en-US" b="1" i="1" smtClean="0"/>
                        <a:t>b</a:t>
                      </a:r>
                      <a:endParaRPr lang="en-US" b="1" i="1"/>
                    </a:p>
                  </a:txBody>
                  <a:tcPr/>
                </a:tc>
                <a:tc>
                  <a:txBody>
                    <a:bodyPr/>
                    <a:lstStyle/>
                    <a:p>
                      <a:pPr algn="ctr"/>
                      <a:r>
                        <a:rPr lang="en-US" b="1" i="1" smtClean="0"/>
                        <a:t>c</a:t>
                      </a:r>
                      <a:endParaRPr lang="en-US" b="1" i="1"/>
                    </a:p>
                  </a:txBody>
                  <a:tcPr/>
                </a:tc>
                <a:tc>
                  <a:txBody>
                    <a:bodyPr/>
                    <a:lstStyle/>
                    <a:p>
                      <a:pPr algn="ctr"/>
                      <a:r>
                        <a:rPr lang="en-US" b="1" i="1" smtClean="0"/>
                        <a:t>e</a:t>
                      </a:r>
                      <a:endParaRPr lang="en-US" b="1" i="1"/>
                    </a:p>
                  </a:txBody>
                  <a:tcPr/>
                </a:tc>
                <a:tc>
                  <a:txBody>
                    <a:bodyPr/>
                    <a:lstStyle/>
                    <a:p>
                      <a:pPr algn="ctr"/>
                      <a:r>
                        <a:rPr lang="en-US" b="1" i="1" smtClean="0"/>
                        <a:t>h</a:t>
                      </a:r>
                      <a:endParaRPr lang="en-US" b="1" i="1"/>
                    </a:p>
                  </a:txBody>
                  <a:tcPr/>
                </a:tc>
                <a:tc>
                  <a:txBody>
                    <a:bodyPr/>
                    <a:lstStyle/>
                    <a:p>
                      <a:pPr algn="ctr"/>
                      <a:r>
                        <a:rPr lang="en-US" b="1" i="1" smtClean="0"/>
                        <a:t>i</a:t>
                      </a:r>
                      <a:endParaRPr lang="en-US" b="1" i="1"/>
                    </a:p>
                  </a:txBody>
                  <a:tcPr/>
                </a:tc>
                <a:tc>
                  <a:txBody>
                    <a:bodyPr/>
                    <a:lstStyle/>
                    <a:p>
                      <a:pPr algn="ctr"/>
                      <a:r>
                        <a:rPr lang="en-US" b="1" i="1" smtClean="0"/>
                        <a:t>l</a:t>
                      </a:r>
                      <a:endParaRPr lang="en-US" b="1" i="1"/>
                    </a:p>
                  </a:txBody>
                  <a:tcPr/>
                </a:tc>
                <a:tc>
                  <a:txBody>
                    <a:bodyPr/>
                    <a:lstStyle/>
                    <a:p>
                      <a:pPr algn="ctr"/>
                      <a:r>
                        <a:rPr lang="en-US" b="1" i="1" smtClean="0"/>
                        <a:t>m</a:t>
                      </a:r>
                      <a:endParaRPr lang="en-US" b="1" i="1"/>
                    </a:p>
                  </a:txBody>
                  <a:tcPr/>
                </a:tc>
                <a:tc>
                  <a:txBody>
                    <a:bodyPr/>
                    <a:lstStyle/>
                    <a:p>
                      <a:pPr algn="ctr"/>
                      <a:r>
                        <a:rPr lang="en-US" b="1" i="1" smtClean="0"/>
                        <a:t>n</a:t>
                      </a:r>
                      <a:endParaRPr lang="en-US" b="1" i="1"/>
                    </a:p>
                  </a:txBody>
                  <a:tcPr/>
                </a:tc>
                <a:tc>
                  <a:txBody>
                    <a:bodyPr/>
                    <a:lstStyle/>
                    <a:p>
                      <a:pPr algn="ctr"/>
                      <a:r>
                        <a:rPr lang="en-US" b="1" i="1" smtClean="0"/>
                        <a:t>o</a:t>
                      </a:r>
                      <a:endParaRPr lang="en-US" b="1" i="1"/>
                    </a:p>
                  </a:txBody>
                  <a:tcPr/>
                </a:tc>
                <a:tc>
                  <a:txBody>
                    <a:bodyPr/>
                    <a:lstStyle/>
                    <a:p>
                      <a:pPr algn="ctr"/>
                      <a:r>
                        <a:rPr lang="en-US" b="1" i="1" smtClean="0"/>
                        <a:t>p</a:t>
                      </a:r>
                      <a:endParaRPr lang="en-US" b="1" i="1"/>
                    </a:p>
                  </a:txBody>
                  <a:tcPr/>
                </a:tc>
                <a:tc>
                  <a:txBody>
                    <a:bodyPr/>
                    <a:lstStyle/>
                    <a:p>
                      <a:pPr algn="ctr"/>
                      <a:r>
                        <a:rPr lang="en-US" b="1" i="1" smtClean="0"/>
                        <a:t>r</a:t>
                      </a:r>
                      <a:endParaRPr lang="en-US" b="1" i="1"/>
                    </a:p>
                  </a:txBody>
                  <a:tcPr/>
                </a:tc>
                <a:tc>
                  <a:txBody>
                    <a:bodyPr/>
                    <a:lstStyle/>
                    <a:p>
                      <a:pPr algn="ctr"/>
                      <a:r>
                        <a:rPr lang="en-US" b="1" i="1" smtClean="0"/>
                        <a:t>t</a:t>
                      </a:r>
                      <a:endParaRPr lang="en-US" b="1" i="1"/>
                    </a:p>
                  </a:txBody>
                  <a:tcPr/>
                </a:tc>
                <a:tc>
                  <a:txBody>
                    <a:bodyPr/>
                    <a:lstStyle/>
                    <a:p>
                      <a:pPr algn="ctr"/>
                      <a:r>
                        <a:rPr lang="en-US" b="1" i="1" smtClean="0"/>
                        <a:t>w</a:t>
                      </a:r>
                      <a:endParaRPr lang="en-US" b="1" i="1"/>
                    </a:p>
                  </a:txBody>
                  <a:tcPr/>
                </a:tc>
                <a:extLst>
                  <a:ext uri="{0D108BD9-81ED-4DB2-BD59-A6C34878D82A}">
                    <a16:rowId xmlns:a16="http://schemas.microsoft.com/office/drawing/2014/main" xmlns="" val="922211517"/>
                  </a:ext>
                </a:extLst>
              </a:tr>
              <a:tr h="370840">
                <a:tc>
                  <a:txBody>
                    <a:bodyPr/>
                    <a:lstStyle/>
                    <a:p>
                      <a:r>
                        <a:rPr lang="en-US" b="1" smtClean="0"/>
                        <a:t>L(x)</a:t>
                      </a:r>
                      <a:endParaRPr lang="en-US" b="1"/>
                    </a:p>
                  </a:txBody>
                  <a:tcPr>
                    <a:solidFill>
                      <a:schemeClr val="bg1">
                        <a:lumMod val="75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xmlns="" val="3891405105"/>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795753915"/>
              </p:ext>
            </p:extLst>
          </p:nvPr>
        </p:nvGraphicFramePr>
        <p:xfrm>
          <a:off x="3461277" y="1107511"/>
          <a:ext cx="8498031" cy="741680"/>
        </p:xfrm>
        <a:graphic>
          <a:graphicData uri="http://schemas.openxmlformats.org/drawingml/2006/table">
            <a:tbl>
              <a:tblPr firstRow="1" bandRow="1">
                <a:tableStyleId>{5940675A-B579-460E-94D1-54222C63F5DA}</a:tableStyleId>
              </a:tblPr>
              <a:tblGrid>
                <a:gridCol w="857226">
                  <a:extLst>
                    <a:ext uri="{9D8B030D-6E8A-4147-A177-3AD203B41FA5}">
                      <a16:colId xmlns:a16="http://schemas.microsoft.com/office/drawing/2014/main" xmlns="" val="3476548600"/>
                    </a:ext>
                  </a:extLst>
                </a:gridCol>
                <a:gridCol w="509387">
                  <a:extLst>
                    <a:ext uri="{9D8B030D-6E8A-4147-A177-3AD203B41FA5}">
                      <a16:colId xmlns:a16="http://schemas.microsoft.com/office/drawing/2014/main" xmlns="" val="4089235906"/>
                    </a:ext>
                  </a:extLst>
                </a:gridCol>
                <a:gridCol w="509387">
                  <a:extLst>
                    <a:ext uri="{9D8B030D-6E8A-4147-A177-3AD203B41FA5}">
                      <a16:colId xmlns:a16="http://schemas.microsoft.com/office/drawing/2014/main" xmlns="" val="1629493061"/>
                    </a:ext>
                  </a:extLst>
                </a:gridCol>
                <a:gridCol w="509387">
                  <a:extLst>
                    <a:ext uri="{9D8B030D-6E8A-4147-A177-3AD203B41FA5}">
                      <a16:colId xmlns:a16="http://schemas.microsoft.com/office/drawing/2014/main" xmlns="" val="323656420"/>
                    </a:ext>
                  </a:extLst>
                </a:gridCol>
                <a:gridCol w="509387">
                  <a:extLst>
                    <a:ext uri="{9D8B030D-6E8A-4147-A177-3AD203B41FA5}">
                      <a16:colId xmlns:a16="http://schemas.microsoft.com/office/drawing/2014/main" xmlns="" val="3743214050"/>
                    </a:ext>
                  </a:extLst>
                </a:gridCol>
                <a:gridCol w="509387">
                  <a:extLst>
                    <a:ext uri="{9D8B030D-6E8A-4147-A177-3AD203B41FA5}">
                      <a16:colId xmlns:a16="http://schemas.microsoft.com/office/drawing/2014/main" xmlns="" val="2961073492"/>
                    </a:ext>
                  </a:extLst>
                </a:gridCol>
                <a:gridCol w="509387">
                  <a:extLst>
                    <a:ext uri="{9D8B030D-6E8A-4147-A177-3AD203B41FA5}">
                      <a16:colId xmlns:a16="http://schemas.microsoft.com/office/drawing/2014/main" xmlns="" val="2414234377"/>
                    </a:ext>
                  </a:extLst>
                </a:gridCol>
                <a:gridCol w="509387">
                  <a:extLst>
                    <a:ext uri="{9D8B030D-6E8A-4147-A177-3AD203B41FA5}">
                      <a16:colId xmlns:a16="http://schemas.microsoft.com/office/drawing/2014/main" xmlns="" val="3191956632"/>
                    </a:ext>
                  </a:extLst>
                </a:gridCol>
                <a:gridCol w="509387">
                  <a:extLst>
                    <a:ext uri="{9D8B030D-6E8A-4147-A177-3AD203B41FA5}">
                      <a16:colId xmlns:a16="http://schemas.microsoft.com/office/drawing/2014/main" xmlns="" val="3610283403"/>
                    </a:ext>
                  </a:extLst>
                </a:gridCol>
                <a:gridCol w="509387">
                  <a:extLst>
                    <a:ext uri="{9D8B030D-6E8A-4147-A177-3AD203B41FA5}">
                      <a16:colId xmlns:a16="http://schemas.microsoft.com/office/drawing/2014/main" xmlns="" val="3151861391"/>
                    </a:ext>
                  </a:extLst>
                </a:gridCol>
                <a:gridCol w="509387">
                  <a:extLst>
                    <a:ext uri="{9D8B030D-6E8A-4147-A177-3AD203B41FA5}">
                      <a16:colId xmlns:a16="http://schemas.microsoft.com/office/drawing/2014/main" xmlns="" val="1095972848"/>
                    </a:ext>
                  </a:extLst>
                </a:gridCol>
                <a:gridCol w="509387">
                  <a:extLst>
                    <a:ext uri="{9D8B030D-6E8A-4147-A177-3AD203B41FA5}">
                      <a16:colId xmlns:a16="http://schemas.microsoft.com/office/drawing/2014/main" xmlns="" val="1905581221"/>
                    </a:ext>
                  </a:extLst>
                </a:gridCol>
                <a:gridCol w="509387">
                  <a:extLst>
                    <a:ext uri="{9D8B030D-6E8A-4147-A177-3AD203B41FA5}">
                      <a16:colId xmlns:a16="http://schemas.microsoft.com/office/drawing/2014/main" xmlns="" val="463596200"/>
                    </a:ext>
                  </a:extLst>
                </a:gridCol>
                <a:gridCol w="509387">
                  <a:extLst>
                    <a:ext uri="{9D8B030D-6E8A-4147-A177-3AD203B41FA5}">
                      <a16:colId xmlns:a16="http://schemas.microsoft.com/office/drawing/2014/main" xmlns="" val="3643634145"/>
                    </a:ext>
                  </a:extLst>
                </a:gridCol>
                <a:gridCol w="509387">
                  <a:extLst>
                    <a:ext uri="{9D8B030D-6E8A-4147-A177-3AD203B41FA5}">
                      <a16:colId xmlns:a16="http://schemas.microsoft.com/office/drawing/2014/main" xmlns="" val="1348715076"/>
                    </a:ext>
                  </a:extLst>
                </a:gridCol>
                <a:gridCol w="509387">
                  <a:extLst>
                    <a:ext uri="{9D8B030D-6E8A-4147-A177-3AD203B41FA5}">
                      <a16:colId xmlns:a16="http://schemas.microsoft.com/office/drawing/2014/main" xmlns="" val="3010042439"/>
                    </a:ext>
                  </a:extLst>
                </a:gridCol>
              </a:tblGrid>
              <a:tr h="370840">
                <a:tc>
                  <a:txBody>
                    <a:bodyPr/>
                    <a:lstStyle/>
                    <a:p>
                      <a:r>
                        <a:rPr lang="en-US" b="1" smtClean="0"/>
                        <a:t>x</a:t>
                      </a:r>
                      <a:endParaRPr lang="en-US" b="1"/>
                    </a:p>
                  </a:txBody>
                  <a:tcPr>
                    <a:solidFill>
                      <a:schemeClr val="bg1">
                        <a:lumMod val="75000"/>
                      </a:schemeClr>
                    </a:solidFill>
                  </a:tcPr>
                </a:tc>
                <a:tc>
                  <a:txBody>
                    <a:bodyPr/>
                    <a:lstStyle/>
                    <a:p>
                      <a:pPr algn="ctr"/>
                      <a:endParaRPr lang="en-US"/>
                    </a:p>
                  </a:txBody>
                  <a:tcPr/>
                </a:tc>
                <a:tc>
                  <a:txBody>
                    <a:bodyPr/>
                    <a:lstStyle/>
                    <a:p>
                      <a:pPr algn="ctr"/>
                      <a:r>
                        <a:rPr lang="en-US" b="1" i="1" smtClean="0"/>
                        <a:t>a</a:t>
                      </a:r>
                      <a:endParaRPr lang="en-US" b="1" i="1"/>
                    </a:p>
                  </a:txBody>
                  <a:tcPr/>
                </a:tc>
                <a:tc>
                  <a:txBody>
                    <a:bodyPr/>
                    <a:lstStyle/>
                    <a:p>
                      <a:pPr algn="ctr"/>
                      <a:r>
                        <a:rPr lang="en-US" b="1" i="1" smtClean="0"/>
                        <a:t>b</a:t>
                      </a:r>
                      <a:endParaRPr lang="en-US" b="1" i="1"/>
                    </a:p>
                  </a:txBody>
                  <a:tcPr/>
                </a:tc>
                <a:tc>
                  <a:txBody>
                    <a:bodyPr/>
                    <a:lstStyle/>
                    <a:p>
                      <a:pPr algn="ctr"/>
                      <a:r>
                        <a:rPr lang="en-US" b="1" i="1" smtClean="0"/>
                        <a:t>c</a:t>
                      </a:r>
                      <a:endParaRPr lang="en-US" b="1" i="1"/>
                    </a:p>
                  </a:txBody>
                  <a:tcPr/>
                </a:tc>
                <a:tc>
                  <a:txBody>
                    <a:bodyPr/>
                    <a:lstStyle/>
                    <a:p>
                      <a:pPr algn="ctr"/>
                      <a:r>
                        <a:rPr lang="en-US" b="1" i="1" smtClean="0"/>
                        <a:t>e</a:t>
                      </a:r>
                      <a:endParaRPr lang="en-US" b="1" i="1"/>
                    </a:p>
                  </a:txBody>
                  <a:tcPr/>
                </a:tc>
                <a:tc>
                  <a:txBody>
                    <a:bodyPr/>
                    <a:lstStyle/>
                    <a:p>
                      <a:pPr algn="ctr"/>
                      <a:r>
                        <a:rPr lang="en-US" b="1" i="1" smtClean="0"/>
                        <a:t>h</a:t>
                      </a:r>
                      <a:endParaRPr lang="en-US" b="1" i="1"/>
                    </a:p>
                  </a:txBody>
                  <a:tcPr/>
                </a:tc>
                <a:tc>
                  <a:txBody>
                    <a:bodyPr/>
                    <a:lstStyle/>
                    <a:p>
                      <a:pPr algn="ctr"/>
                      <a:r>
                        <a:rPr lang="en-US" b="1" i="1" smtClean="0"/>
                        <a:t>i</a:t>
                      </a:r>
                      <a:endParaRPr lang="en-US" b="1" i="1"/>
                    </a:p>
                  </a:txBody>
                  <a:tcPr/>
                </a:tc>
                <a:tc>
                  <a:txBody>
                    <a:bodyPr/>
                    <a:lstStyle/>
                    <a:p>
                      <a:pPr algn="ctr"/>
                      <a:r>
                        <a:rPr lang="en-US" b="1" i="1" smtClean="0"/>
                        <a:t>l</a:t>
                      </a:r>
                      <a:endParaRPr lang="en-US" b="1" i="1"/>
                    </a:p>
                  </a:txBody>
                  <a:tcPr/>
                </a:tc>
                <a:tc>
                  <a:txBody>
                    <a:bodyPr/>
                    <a:lstStyle/>
                    <a:p>
                      <a:pPr algn="ctr"/>
                      <a:r>
                        <a:rPr lang="en-US" b="1" i="1" smtClean="0"/>
                        <a:t>m</a:t>
                      </a:r>
                      <a:endParaRPr lang="en-US" b="1" i="1"/>
                    </a:p>
                  </a:txBody>
                  <a:tcPr/>
                </a:tc>
                <a:tc>
                  <a:txBody>
                    <a:bodyPr/>
                    <a:lstStyle/>
                    <a:p>
                      <a:pPr algn="ctr"/>
                      <a:r>
                        <a:rPr lang="en-US" b="1" i="1" smtClean="0"/>
                        <a:t>n</a:t>
                      </a:r>
                      <a:endParaRPr lang="en-US" b="1" i="1"/>
                    </a:p>
                  </a:txBody>
                  <a:tcPr/>
                </a:tc>
                <a:tc>
                  <a:txBody>
                    <a:bodyPr/>
                    <a:lstStyle/>
                    <a:p>
                      <a:pPr algn="ctr"/>
                      <a:r>
                        <a:rPr lang="en-US" b="1" i="1" smtClean="0"/>
                        <a:t>o</a:t>
                      </a:r>
                      <a:endParaRPr lang="en-US" b="1" i="1"/>
                    </a:p>
                  </a:txBody>
                  <a:tcPr/>
                </a:tc>
                <a:tc>
                  <a:txBody>
                    <a:bodyPr/>
                    <a:lstStyle/>
                    <a:p>
                      <a:pPr algn="ctr"/>
                      <a:r>
                        <a:rPr lang="en-US" b="1" i="1" smtClean="0"/>
                        <a:t>p</a:t>
                      </a:r>
                      <a:endParaRPr lang="en-US" b="1" i="1"/>
                    </a:p>
                  </a:txBody>
                  <a:tcPr/>
                </a:tc>
                <a:tc>
                  <a:txBody>
                    <a:bodyPr/>
                    <a:lstStyle/>
                    <a:p>
                      <a:pPr algn="ctr"/>
                      <a:r>
                        <a:rPr lang="en-US" b="1" i="1" smtClean="0"/>
                        <a:t>r</a:t>
                      </a:r>
                      <a:endParaRPr lang="en-US" b="1" i="1"/>
                    </a:p>
                  </a:txBody>
                  <a:tcPr/>
                </a:tc>
                <a:tc>
                  <a:txBody>
                    <a:bodyPr/>
                    <a:lstStyle/>
                    <a:p>
                      <a:pPr algn="ctr"/>
                      <a:r>
                        <a:rPr lang="en-US" b="1" i="1" smtClean="0"/>
                        <a:t>t</a:t>
                      </a:r>
                      <a:endParaRPr lang="en-US" b="1" i="1"/>
                    </a:p>
                  </a:txBody>
                  <a:tcPr/>
                </a:tc>
                <a:tc>
                  <a:txBody>
                    <a:bodyPr/>
                    <a:lstStyle/>
                    <a:p>
                      <a:pPr algn="ctr"/>
                      <a:r>
                        <a:rPr lang="en-US" b="1" i="1" smtClean="0"/>
                        <a:t>w</a:t>
                      </a:r>
                      <a:endParaRPr lang="en-US" b="1" i="1"/>
                    </a:p>
                  </a:txBody>
                  <a:tcPr/>
                </a:tc>
                <a:extLst>
                  <a:ext uri="{0D108BD9-81ED-4DB2-BD59-A6C34878D82A}">
                    <a16:rowId xmlns:a16="http://schemas.microsoft.com/office/drawing/2014/main" xmlns="" val="922211517"/>
                  </a:ext>
                </a:extLst>
              </a:tr>
              <a:tr h="370840">
                <a:tc>
                  <a:txBody>
                    <a:bodyPr/>
                    <a:lstStyle/>
                    <a:p>
                      <a:r>
                        <a:rPr lang="en-US" b="1" smtClean="0"/>
                        <a:t>L(x)</a:t>
                      </a:r>
                      <a:endParaRPr lang="en-US" b="1"/>
                    </a:p>
                  </a:txBody>
                  <a:tcPr>
                    <a:solidFill>
                      <a:schemeClr val="bg1">
                        <a:lumMod val="75000"/>
                      </a:schemeClr>
                    </a:solidFill>
                  </a:tcPr>
                </a:tc>
                <a:tc>
                  <a:txBody>
                    <a:bodyPr/>
                    <a:lstStyle/>
                    <a:p>
                      <a:pPr algn="ctr"/>
                      <a:r>
                        <a:rPr lang="en-US" smtClean="0"/>
                        <a:t>2</a:t>
                      </a:r>
                      <a:endParaRPr lang="en-US"/>
                    </a:p>
                  </a:txBody>
                  <a:tcPr/>
                </a:tc>
                <a:tc>
                  <a:txBody>
                    <a:bodyPr/>
                    <a:lstStyle/>
                    <a:p>
                      <a:pPr algn="ctr"/>
                      <a:r>
                        <a:rPr lang="en-US" smtClean="0"/>
                        <a:t>5</a:t>
                      </a:r>
                      <a:endParaRPr lang="en-US"/>
                    </a:p>
                  </a:txBody>
                  <a:tcPr/>
                </a:tc>
                <a:tc>
                  <a:txBody>
                    <a:bodyPr/>
                    <a:lstStyle/>
                    <a:p>
                      <a:pPr algn="ctr"/>
                      <a:r>
                        <a:rPr lang="en-US" smtClean="0"/>
                        <a:t>-1</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3</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extLst>
                  <a:ext uri="{0D108BD9-81ED-4DB2-BD59-A6C34878D82A}">
                    <a16:rowId xmlns:a16="http://schemas.microsoft.com/office/drawing/2014/main" xmlns="" val="3891405105"/>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874414091"/>
              </p:ext>
            </p:extLst>
          </p:nvPr>
        </p:nvGraphicFramePr>
        <p:xfrm>
          <a:off x="734539" y="1890091"/>
          <a:ext cx="11390400" cy="382936"/>
        </p:xfrm>
        <a:graphic>
          <a:graphicData uri="http://schemas.openxmlformats.org/drawingml/2006/table">
            <a:tbl>
              <a:tblPr firstRow="1" bandRow="1">
                <a:tableStyleId>{5DA37D80-6434-44D0-A028-1B22A696006F}</a:tableStyleId>
              </a:tblPr>
              <a:tblGrid>
                <a:gridCol w="284760">
                  <a:extLst>
                    <a:ext uri="{9D8B030D-6E8A-4147-A177-3AD203B41FA5}">
                      <a16:colId xmlns:a16="http://schemas.microsoft.com/office/drawing/2014/main" xmlns="" val="176098291"/>
                    </a:ext>
                  </a:extLst>
                </a:gridCol>
                <a:gridCol w="284760">
                  <a:extLst>
                    <a:ext uri="{9D8B030D-6E8A-4147-A177-3AD203B41FA5}">
                      <a16:colId xmlns:a16="http://schemas.microsoft.com/office/drawing/2014/main" xmlns="" val="3326299666"/>
                    </a:ext>
                  </a:extLst>
                </a:gridCol>
                <a:gridCol w="284760">
                  <a:extLst>
                    <a:ext uri="{9D8B030D-6E8A-4147-A177-3AD203B41FA5}">
                      <a16:colId xmlns:a16="http://schemas.microsoft.com/office/drawing/2014/main" xmlns="" val="4202525490"/>
                    </a:ext>
                  </a:extLst>
                </a:gridCol>
                <a:gridCol w="284760">
                  <a:extLst>
                    <a:ext uri="{9D8B030D-6E8A-4147-A177-3AD203B41FA5}">
                      <a16:colId xmlns:a16="http://schemas.microsoft.com/office/drawing/2014/main" xmlns="" val="710998632"/>
                    </a:ext>
                  </a:extLst>
                </a:gridCol>
                <a:gridCol w="284760">
                  <a:extLst>
                    <a:ext uri="{9D8B030D-6E8A-4147-A177-3AD203B41FA5}">
                      <a16:colId xmlns:a16="http://schemas.microsoft.com/office/drawing/2014/main" xmlns="" val="3130427498"/>
                    </a:ext>
                  </a:extLst>
                </a:gridCol>
                <a:gridCol w="284760">
                  <a:extLst>
                    <a:ext uri="{9D8B030D-6E8A-4147-A177-3AD203B41FA5}">
                      <a16:colId xmlns:a16="http://schemas.microsoft.com/office/drawing/2014/main" xmlns="" val="2454396684"/>
                    </a:ext>
                  </a:extLst>
                </a:gridCol>
                <a:gridCol w="284760">
                  <a:extLst>
                    <a:ext uri="{9D8B030D-6E8A-4147-A177-3AD203B41FA5}">
                      <a16:colId xmlns:a16="http://schemas.microsoft.com/office/drawing/2014/main" xmlns="" val="2347739707"/>
                    </a:ext>
                  </a:extLst>
                </a:gridCol>
                <a:gridCol w="284760">
                  <a:extLst>
                    <a:ext uri="{9D8B030D-6E8A-4147-A177-3AD203B41FA5}">
                      <a16:colId xmlns:a16="http://schemas.microsoft.com/office/drawing/2014/main" xmlns="" val="1135203734"/>
                    </a:ext>
                  </a:extLst>
                </a:gridCol>
                <a:gridCol w="284760">
                  <a:extLst>
                    <a:ext uri="{9D8B030D-6E8A-4147-A177-3AD203B41FA5}">
                      <a16:colId xmlns:a16="http://schemas.microsoft.com/office/drawing/2014/main" xmlns="" val="8047359"/>
                    </a:ext>
                  </a:extLst>
                </a:gridCol>
                <a:gridCol w="284760">
                  <a:extLst>
                    <a:ext uri="{9D8B030D-6E8A-4147-A177-3AD203B41FA5}">
                      <a16:colId xmlns:a16="http://schemas.microsoft.com/office/drawing/2014/main" xmlns="" val="890402087"/>
                    </a:ext>
                  </a:extLst>
                </a:gridCol>
                <a:gridCol w="284760">
                  <a:extLst>
                    <a:ext uri="{9D8B030D-6E8A-4147-A177-3AD203B41FA5}">
                      <a16:colId xmlns:a16="http://schemas.microsoft.com/office/drawing/2014/main" xmlns="" val="3570833777"/>
                    </a:ext>
                  </a:extLst>
                </a:gridCol>
                <a:gridCol w="284760">
                  <a:extLst>
                    <a:ext uri="{9D8B030D-6E8A-4147-A177-3AD203B41FA5}">
                      <a16:colId xmlns:a16="http://schemas.microsoft.com/office/drawing/2014/main" xmlns="" val="845285219"/>
                    </a:ext>
                  </a:extLst>
                </a:gridCol>
                <a:gridCol w="284760">
                  <a:extLst>
                    <a:ext uri="{9D8B030D-6E8A-4147-A177-3AD203B41FA5}">
                      <a16:colId xmlns:a16="http://schemas.microsoft.com/office/drawing/2014/main" xmlns="" val="2812869934"/>
                    </a:ext>
                  </a:extLst>
                </a:gridCol>
                <a:gridCol w="284760">
                  <a:extLst>
                    <a:ext uri="{9D8B030D-6E8A-4147-A177-3AD203B41FA5}">
                      <a16:colId xmlns:a16="http://schemas.microsoft.com/office/drawing/2014/main" xmlns="" val="585514317"/>
                    </a:ext>
                  </a:extLst>
                </a:gridCol>
                <a:gridCol w="284760">
                  <a:extLst>
                    <a:ext uri="{9D8B030D-6E8A-4147-A177-3AD203B41FA5}">
                      <a16:colId xmlns:a16="http://schemas.microsoft.com/office/drawing/2014/main" xmlns="" val="970543133"/>
                    </a:ext>
                  </a:extLst>
                </a:gridCol>
                <a:gridCol w="284760">
                  <a:extLst>
                    <a:ext uri="{9D8B030D-6E8A-4147-A177-3AD203B41FA5}">
                      <a16:colId xmlns:a16="http://schemas.microsoft.com/office/drawing/2014/main" xmlns="" val="4150425730"/>
                    </a:ext>
                  </a:extLst>
                </a:gridCol>
                <a:gridCol w="284760">
                  <a:extLst>
                    <a:ext uri="{9D8B030D-6E8A-4147-A177-3AD203B41FA5}">
                      <a16:colId xmlns:a16="http://schemas.microsoft.com/office/drawing/2014/main" xmlns="" val="3872052865"/>
                    </a:ext>
                  </a:extLst>
                </a:gridCol>
                <a:gridCol w="284760">
                  <a:extLst>
                    <a:ext uri="{9D8B030D-6E8A-4147-A177-3AD203B41FA5}">
                      <a16:colId xmlns:a16="http://schemas.microsoft.com/office/drawing/2014/main" xmlns="" val="3238064910"/>
                    </a:ext>
                  </a:extLst>
                </a:gridCol>
                <a:gridCol w="284760">
                  <a:extLst>
                    <a:ext uri="{9D8B030D-6E8A-4147-A177-3AD203B41FA5}">
                      <a16:colId xmlns:a16="http://schemas.microsoft.com/office/drawing/2014/main" xmlns="" val="37918139"/>
                    </a:ext>
                  </a:extLst>
                </a:gridCol>
                <a:gridCol w="284760">
                  <a:extLst>
                    <a:ext uri="{9D8B030D-6E8A-4147-A177-3AD203B41FA5}">
                      <a16:colId xmlns:a16="http://schemas.microsoft.com/office/drawing/2014/main" xmlns="" val="3913693802"/>
                    </a:ext>
                  </a:extLst>
                </a:gridCol>
                <a:gridCol w="284760">
                  <a:extLst>
                    <a:ext uri="{9D8B030D-6E8A-4147-A177-3AD203B41FA5}">
                      <a16:colId xmlns:a16="http://schemas.microsoft.com/office/drawing/2014/main" xmlns="" val="2800944634"/>
                    </a:ext>
                  </a:extLst>
                </a:gridCol>
                <a:gridCol w="284760">
                  <a:extLst>
                    <a:ext uri="{9D8B030D-6E8A-4147-A177-3AD203B41FA5}">
                      <a16:colId xmlns:a16="http://schemas.microsoft.com/office/drawing/2014/main" xmlns="" val="3543580306"/>
                    </a:ext>
                  </a:extLst>
                </a:gridCol>
                <a:gridCol w="284760">
                  <a:extLst>
                    <a:ext uri="{9D8B030D-6E8A-4147-A177-3AD203B41FA5}">
                      <a16:colId xmlns:a16="http://schemas.microsoft.com/office/drawing/2014/main" xmlns="" val="2835135929"/>
                    </a:ext>
                  </a:extLst>
                </a:gridCol>
                <a:gridCol w="284760">
                  <a:extLst>
                    <a:ext uri="{9D8B030D-6E8A-4147-A177-3AD203B41FA5}">
                      <a16:colId xmlns:a16="http://schemas.microsoft.com/office/drawing/2014/main" xmlns="" val="3893094026"/>
                    </a:ext>
                  </a:extLst>
                </a:gridCol>
                <a:gridCol w="284760">
                  <a:extLst>
                    <a:ext uri="{9D8B030D-6E8A-4147-A177-3AD203B41FA5}">
                      <a16:colId xmlns:a16="http://schemas.microsoft.com/office/drawing/2014/main" xmlns="" val="3961671258"/>
                    </a:ext>
                  </a:extLst>
                </a:gridCol>
                <a:gridCol w="284760">
                  <a:extLst>
                    <a:ext uri="{9D8B030D-6E8A-4147-A177-3AD203B41FA5}">
                      <a16:colId xmlns:a16="http://schemas.microsoft.com/office/drawing/2014/main" xmlns="" val="3291822920"/>
                    </a:ext>
                  </a:extLst>
                </a:gridCol>
                <a:gridCol w="284760">
                  <a:extLst>
                    <a:ext uri="{9D8B030D-6E8A-4147-A177-3AD203B41FA5}">
                      <a16:colId xmlns:a16="http://schemas.microsoft.com/office/drawing/2014/main" xmlns="" val="1726046477"/>
                    </a:ext>
                  </a:extLst>
                </a:gridCol>
                <a:gridCol w="284760">
                  <a:extLst>
                    <a:ext uri="{9D8B030D-6E8A-4147-A177-3AD203B41FA5}">
                      <a16:colId xmlns:a16="http://schemas.microsoft.com/office/drawing/2014/main" xmlns="" val="1363133275"/>
                    </a:ext>
                  </a:extLst>
                </a:gridCol>
                <a:gridCol w="284760">
                  <a:extLst>
                    <a:ext uri="{9D8B030D-6E8A-4147-A177-3AD203B41FA5}">
                      <a16:colId xmlns:a16="http://schemas.microsoft.com/office/drawing/2014/main" xmlns="" val="1419334380"/>
                    </a:ext>
                  </a:extLst>
                </a:gridCol>
                <a:gridCol w="284760">
                  <a:extLst>
                    <a:ext uri="{9D8B030D-6E8A-4147-A177-3AD203B41FA5}">
                      <a16:colId xmlns:a16="http://schemas.microsoft.com/office/drawing/2014/main" xmlns="" val="2662127572"/>
                    </a:ext>
                  </a:extLst>
                </a:gridCol>
                <a:gridCol w="284760">
                  <a:extLst>
                    <a:ext uri="{9D8B030D-6E8A-4147-A177-3AD203B41FA5}">
                      <a16:colId xmlns:a16="http://schemas.microsoft.com/office/drawing/2014/main" xmlns="" val="3691395612"/>
                    </a:ext>
                  </a:extLst>
                </a:gridCol>
                <a:gridCol w="284760">
                  <a:extLst>
                    <a:ext uri="{9D8B030D-6E8A-4147-A177-3AD203B41FA5}">
                      <a16:colId xmlns:a16="http://schemas.microsoft.com/office/drawing/2014/main" xmlns="" val="3934037487"/>
                    </a:ext>
                  </a:extLst>
                </a:gridCol>
                <a:gridCol w="284760">
                  <a:extLst>
                    <a:ext uri="{9D8B030D-6E8A-4147-A177-3AD203B41FA5}">
                      <a16:colId xmlns:a16="http://schemas.microsoft.com/office/drawing/2014/main" xmlns="" val="1758434368"/>
                    </a:ext>
                  </a:extLst>
                </a:gridCol>
                <a:gridCol w="284760">
                  <a:extLst>
                    <a:ext uri="{9D8B030D-6E8A-4147-A177-3AD203B41FA5}">
                      <a16:colId xmlns:a16="http://schemas.microsoft.com/office/drawing/2014/main" xmlns="" val="3918275514"/>
                    </a:ext>
                  </a:extLst>
                </a:gridCol>
                <a:gridCol w="284760">
                  <a:extLst>
                    <a:ext uri="{9D8B030D-6E8A-4147-A177-3AD203B41FA5}">
                      <a16:colId xmlns:a16="http://schemas.microsoft.com/office/drawing/2014/main" xmlns="" val="1101857808"/>
                    </a:ext>
                  </a:extLst>
                </a:gridCol>
                <a:gridCol w="284760">
                  <a:extLst>
                    <a:ext uri="{9D8B030D-6E8A-4147-A177-3AD203B41FA5}">
                      <a16:colId xmlns:a16="http://schemas.microsoft.com/office/drawing/2014/main" xmlns="" val="2076930594"/>
                    </a:ext>
                  </a:extLst>
                </a:gridCol>
                <a:gridCol w="284760">
                  <a:extLst>
                    <a:ext uri="{9D8B030D-6E8A-4147-A177-3AD203B41FA5}">
                      <a16:colId xmlns:a16="http://schemas.microsoft.com/office/drawing/2014/main" xmlns="" val="3461678627"/>
                    </a:ext>
                  </a:extLst>
                </a:gridCol>
                <a:gridCol w="284760">
                  <a:extLst>
                    <a:ext uri="{9D8B030D-6E8A-4147-A177-3AD203B41FA5}">
                      <a16:colId xmlns:a16="http://schemas.microsoft.com/office/drawing/2014/main" xmlns="" val="3804776676"/>
                    </a:ext>
                  </a:extLst>
                </a:gridCol>
                <a:gridCol w="284760">
                  <a:extLst>
                    <a:ext uri="{9D8B030D-6E8A-4147-A177-3AD203B41FA5}">
                      <a16:colId xmlns:a16="http://schemas.microsoft.com/office/drawing/2014/main" xmlns="" val="1812643493"/>
                    </a:ext>
                  </a:extLst>
                </a:gridCol>
                <a:gridCol w="284760">
                  <a:extLst>
                    <a:ext uri="{9D8B030D-6E8A-4147-A177-3AD203B41FA5}">
                      <a16:colId xmlns:a16="http://schemas.microsoft.com/office/drawing/2014/main" xmlns="" val="1200254077"/>
                    </a:ext>
                  </a:extLst>
                </a:gridCol>
              </a:tblGrid>
              <a:tr h="382936">
                <a:tc>
                  <a:txBody>
                    <a:bodyPr/>
                    <a:lstStyle/>
                    <a:p>
                      <a:r>
                        <a:rPr lang="en-US" sz="700" i="1" smtClean="0"/>
                        <a:t>0</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4</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5</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6</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7</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8</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9</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10</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11</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12</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13</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14</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15</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16</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17</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18</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19</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20</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21</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22</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23</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24</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25</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26</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27</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28</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29</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30</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31</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32</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33</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34</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35</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36</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37</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38</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39</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6065293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776754139"/>
              </p:ext>
            </p:extLst>
          </p:nvPr>
        </p:nvGraphicFramePr>
        <p:xfrm>
          <a:off x="816409" y="2938177"/>
          <a:ext cx="2337192" cy="382936"/>
        </p:xfrm>
        <a:graphic>
          <a:graphicData uri="http://schemas.openxmlformats.org/drawingml/2006/table">
            <a:tbl>
              <a:tblPr firstRow="1" bandRow="1">
                <a:tableStyleId>{5DA37D80-6434-44D0-A028-1B22A696006F}</a:tableStyleId>
              </a:tblPr>
              <a:tblGrid>
                <a:gridCol w="292149">
                  <a:extLst>
                    <a:ext uri="{9D8B030D-6E8A-4147-A177-3AD203B41FA5}">
                      <a16:colId xmlns:a16="http://schemas.microsoft.com/office/drawing/2014/main" xmlns="" val="176098291"/>
                    </a:ext>
                  </a:extLst>
                </a:gridCol>
                <a:gridCol w="292149">
                  <a:extLst>
                    <a:ext uri="{9D8B030D-6E8A-4147-A177-3AD203B41FA5}">
                      <a16:colId xmlns:a16="http://schemas.microsoft.com/office/drawing/2014/main" xmlns="" val="3326299666"/>
                    </a:ext>
                  </a:extLst>
                </a:gridCol>
                <a:gridCol w="292149">
                  <a:extLst>
                    <a:ext uri="{9D8B030D-6E8A-4147-A177-3AD203B41FA5}">
                      <a16:colId xmlns:a16="http://schemas.microsoft.com/office/drawing/2014/main" xmlns="" val="4202525490"/>
                    </a:ext>
                  </a:extLst>
                </a:gridCol>
                <a:gridCol w="292149">
                  <a:extLst>
                    <a:ext uri="{9D8B030D-6E8A-4147-A177-3AD203B41FA5}">
                      <a16:colId xmlns:a16="http://schemas.microsoft.com/office/drawing/2014/main" xmlns="" val="710998632"/>
                    </a:ext>
                  </a:extLst>
                </a:gridCol>
                <a:gridCol w="292149">
                  <a:extLst>
                    <a:ext uri="{9D8B030D-6E8A-4147-A177-3AD203B41FA5}">
                      <a16:colId xmlns:a16="http://schemas.microsoft.com/office/drawing/2014/main" xmlns="" val="3130427498"/>
                    </a:ext>
                  </a:extLst>
                </a:gridCol>
                <a:gridCol w="292149">
                  <a:extLst>
                    <a:ext uri="{9D8B030D-6E8A-4147-A177-3AD203B41FA5}">
                      <a16:colId xmlns:a16="http://schemas.microsoft.com/office/drawing/2014/main" xmlns="" val="2454396684"/>
                    </a:ext>
                  </a:extLst>
                </a:gridCol>
                <a:gridCol w="292149">
                  <a:extLst>
                    <a:ext uri="{9D8B030D-6E8A-4147-A177-3AD203B41FA5}">
                      <a16:colId xmlns:a16="http://schemas.microsoft.com/office/drawing/2014/main" xmlns="" val="2347739707"/>
                    </a:ext>
                  </a:extLst>
                </a:gridCol>
                <a:gridCol w="292149">
                  <a:extLst>
                    <a:ext uri="{9D8B030D-6E8A-4147-A177-3AD203B41FA5}">
                      <a16:colId xmlns:a16="http://schemas.microsoft.com/office/drawing/2014/main" xmlns="" val="1135203734"/>
                    </a:ext>
                  </a:extLst>
                </a:gridCol>
              </a:tblGrid>
              <a:tr h="382936">
                <a:tc>
                  <a:txBody>
                    <a:bodyPr/>
                    <a:lstStyle/>
                    <a:p>
                      <a:r>
                        <a:rPr lang="en-US" sz="700" i="1" smtClean="0"/>
                        <a:t>0</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1</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2</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3</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4</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5</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6</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700" i="1" smtClean="0"/>
                        <a:t>7</a:t>
                      </a:r>
                      <a:endParaRPr lang="en-US" sz="700" i="1"/>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60652931"/>
                  </a:ext>
                </a:extLst>
              </a:tr>
            </a:tbl>
          </a:graphicData>
        </a:graphic>
      </p:graphicFrame>
    </p:spTree>
    <p:extLst>
      <p:ext uri="{BB962C8B-B14F-4D97-AF65-F5344CB8AC3E}">
        <p14:creationId xmlns:p14="http://schemas.microsoft.com/office/powerpoint/2010/main" val="274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21" grpId="0" animBg="1"/>
      <p:bldP spid="22" grpId="0" animBg="1"/>
      <p:bldP spid="24" grpId="0"/>
      <p:bldP spid="26" grpId="0" animBg="1"/>
      <p:bldP spid="27" grpId="0" animBg="1"/>
      <p:bldP spid="29" grpId="0"/>
      <p:bldP spid="30" grpId="0" animBg="1"/>
      <p:bldP spid="32" grpId="0"/>
      <p:bldP spid="33" grpId="0" animBg="1"/>
      <p:bldP spid="34" grpId="0" animBg="1"/>
      <p:bldP spid="36" grpId="0"/>
      <p:bldP spid="40" grpId="0" animBg="1"/>
      <p:bldP spid="41" grpId="0" animBg="1"/>
      <p:bldP spid="43" grpId="0"/>
      <p:bldP spid="47" grpId="0" animBg="1"/>
      <p:bldP spid="48" grpId="0" animBg="1"/>
      <p:bldP spid="50" grpId="0"/>
      <p:bldP spid="58" grpId="0"/>
      <p:bldP spid="59" grpId="0" animBg="1"/>
      <p:bldP spid="65" grpId="0" animBg="1"/>
      <p:bldP spid="68" grpId="0"/>
      <p:bldP spid="69" grpId="0" animBg="1"/>
      <p:bldP spid="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1523" y="1086667"/>
            <a:ext cx="11693459" cy="5351078"/>
          </a:xfrm>
        </p:spPr>
        <p:txBody>
          <a:bodyPr/>
          <a:lstStyle/>
          <a:p>
            <a:r>
              <a:rPr lang="en-US" altLang="en-US" dirty="0" err="1" smtClean="0">
                <a:solidFill>
                  <a:schemeClr val="tx1"/>
                </a:solidFill>
              </a:rPr>
              <a:t>Độ</a:t>
            </a:r>
            <a:r>
              <a:rPr lang="en-US" altLang="en-US" dirty="0" smtClean="0">
                <a:solidFill>
                  <a:schemeClr val="tx1"/>
                </a:solidFill>
              </a:rPr>
              <a:t> </a:t>
            </a:r>
            <a:r>
              <a:rPr lang="en-US" altLang="en-US" dirty="0" err="1" smtClean="0">
                <a:solidFill>
                  <a:schemeClr val="tx1"/>
                </a:solidFill>
              </a:rPr>
              <a:t>phức</a:t>
            </a:r>
            <a:r>
              <a:rPr lang="en-US" altLang="en-US" dirty="0" smtClean="0">
                <a:solidFill>
                  <a:schemeClr val="tx1"/>
                </a:solidFill>
              </a:rPr>
              <a:t> </a:t>
            </a:r>
            <a:r>
              <a:rPr lang="en-US" altLang="en-US" dirty="0" err="1" smtClean="0">
                <a:solidFill>
                  <a:schemeClr val="tx1"/>
                </a:solidFill>
              </a:rPr>
              <a:t>tạp</a:t>
            </a:r>
            <a:r>
              <a:rPr lang="en-US" altLang="en-US" dirty="0" smtClean="0">
                <a:solidFill>
                  <a:schemeClr val="tx1"/>
                </a:solidFill>
              </a:rPr>
              <a:t> </a:t>
            </a:r>
            <a:r>
              <a:rPr lang="en-US" altLang="en-US" dirty="0" err="1" smtClean="0">
                <a:solidFill>
                  <a:schemeClr val="tx1"/>
                </a:solidFill>
              </a:rPr>
              <a:t>thời</a:t>
            </a:r>
            <a:r>
              <a:rPr lang="en-US" altLang="en-US" dirty="0" smtClean="0">
                <a:solidFill>
                  <a:schemeClr val="tx1"/>
                </a:solidFill>
              </a:rPr>
              <a:t> </a:t>
            </a:r>
            <a:r>
              <a:rPr lang="en-US" altLang="en-US" dirty="0" err="1" smtClean="0">
                <a:solidFill>
                  <a:schemeClr val="tx1"/>
                </a:solidFill>
              </a:rPr>
              <a:t>gian</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thuật</a:t>
            </a:r>
            <a:r>
              <a:rPr lang="en-US" altLang="en-US" dirty="0" smtClean="0">
                <a:solidFill>
                  <a:schemeClr val="tx1"/>
                </a:solidFill>
              </a:rPr>
              <a:t> </a:t>
            </a:r>
            <a:r>
              <a:rPr lang="en-US" altLang="en-US" dirty="0" err="1" smtClean="0">
                <a:solidFill>
                  <a:schemeClr val="tx1"/>
                </a:solidFill>
              </a:rPr>
              <a:t>toán</a:t>
            </a:r>
            <a:r>
              <a:rPr lang="en-US" altLang="en-US" dirty="0" smtClean="0">
                <a:solidFill>
                  <a:schemeClr val="tx1"/>
                </a:solidFill>
              </a:rPr>
              <a:t> Boyer-Moore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trường</a:t>
            </a:r>
            <a:r>
              <a:rPr lang="en-US" altLang="en-US" dirty="0" smtClean="0">
                <a:solidFill>
                  <a:schemeClr val="tx1"/>
                </a:solidFill>
              </a:rPr>
              <a:t> </a:t>
            </a:r>
            <a:r>
              <a:rPr lang="en-US" altLang="en-US" dirty="0" err="1" smtClean="0">
                <a:solidFill>
                  <a:schemeClr val="tx1"/>
                </a:solidFill>
              </a:rPr>
              <a:t>hợp</a:t>
            </a:r>
            <a:r>
              <a:rPr lang="en-US" altLang="en-US" dirty="0" smtClean="0">
                <a:solidFill>
                  <a:schemeClr val="tx1"/>
                </a:solidFill>
              </a:rPr>
              <a:t> </a:t>
            </a:r>
            <a:r>
              <a:rPr lang="en-US" altLang="en-US" dirty="0" err="1" smtClean="0">
                <a:solidFill>
                  <a:schemeClr val="tx1"/>
                </a:solidFill>
              </a:rPr>
              <a:t>tồi</a:t>
            </a:r>
            <a:r>
              <a:rPr lang="en-US" altLang="en-US" dirty="0" smtClean="0">
                <a:solidFill>
                  <a:schemeClr val="tx1"/>
                </a:solidFill>
              </a:rPr>
              <a:t> </a:t>
            </a:r>
            <a:r>
              <a:rPr lang="en-US" altLang="en-US" dirty="0" err="1" smtClean="0">
                <a:solidFill>
                  <a:schemeClr val="tx1"/>
                </a:solidFill>
              </a:rPr>
              <a:t>nhất</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O(nm </a:t>
            </a:r>
            <a:r>
              <a:rPr lang="en-US" altLang="en-US" dirty="0">
                <a:solidFill>
                  <a:schemeClr val="tx1"/>
                </a:solidFill>
              </a:rPr>
              <a:t>+ </a:t>
            </a:r>
            <a:r>
              <a:rPr lang="en-US" dirty="0">
                <a:solidFill>
                  <a:schemeClr val="tx1"/>
                </a:solidFill>
              </a:rPr>
              <a:t>Σ</a:t>
            </a:r>
            <a:r>
              <a:rPr lang="en-US" altLang="en-US" dirty="0" smtClean="0">
                <a:solidFill>
                  <a:schemeClr val="tx1"/>
                </a:solidFill>
              </a:rPr>
              <a:t>)</a:t>
            </a:r>
            <a:endParaRPr lang="en-US" altLang="en-US" dirty="0">
              <a:solidFill>
                <a:schemeClr val="tx1"/>
              </a:solidFill>
            </a:endParaRPr>
          </a:p>
          <a:p>
            <a:r>
              <a:rPr lang="en-US" altLang="en-US" dirty="0" smtClean="0">
                <a:solidFill>
                  <a:schemeClr val="tx1"/>
                </a:solidFill>
              </a:rPr>
              <a:t>Boyer-Moore </a:t>
            </a:r>
            <a:r>
              <a:rPr lang="en-US" altLang="en-US" dirty="0" err="1" smtClean="0">
                <a:solidFill>
                  <a:schemeClr val="tx1"/>
                </a:solidFill>
              </a:rPr>
              <a:t>thực</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tốt</a:t>
            </a:r>
            <a:r>
              <a:rPr lang="en-US" altLang="en-US" dirty="0" smtClean="0">
                <a:solidFill>
                  <a:schemeClr val="tx1"/>
                </a:solidFill>
              </a:rPr>
              <a:t> </a:t>
            </a:r>
            <a:r>
              <a:rPr lang="en-US" altLang="en-US" dirty="0" err="1" smtClean="0">
                <a:solidFill>
                  <a:schemeClr val="tx1"/>
                </a:solidFill>
              </a:rPr>
              <a:t>nếu</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dirty="0">
                <a:solidFill>
                  <a:schemeClr val="tx1"/>
                </a:solidFill>
              </a:rPr>
              <a:t>Σ</a:t>
            </a:r>
            <a:r>
              <a:rPr lang="en-US" altLang="en-US" dirty="0" smtClean="0">
                <a:solidFill>
                  <a:schemeClr val="tx1"/>
                </a:solidFill>
              </a:rPr>
              <a:t> </a:t>
            </a:r>
            <a:r>
              <a:rPr lang="en-US" altLang="en-US" dirty="0" err="1" smtClean="0">
                <a:solidFill>
                  <a:schemeClr val="tx1"/>
                </a:solidFill>
              </a:rPr>
              <a:t>lớn</a:t>
            </a:r>
            <a:r>
              <a:rPr lang="en-US" altLang="en-US" dirty="0" smtClean="0">
                <a:solidFill>
                  <a:schemeClr val="tx1"/>
                </a:solidFill>
              </a:rPr>
              <a:t>, </a:t>
            </a:r>
            <a:r>
              <a:rPr lang="en-US" altLang="en-US" dirty="0" err="1" smtClean="0">
                <a:solidFill>
                  <a:schemeClr val="tx1"/>
                </a:solidFill>
              </a:rPr>
              <a:t>chậm</a:t>
            </a:r>
            <a:r>
              <a:rPr lang="en-US" altLang="en-US" dirty="0" smtClean="0">
                <a:solidFill>
                  <a:schemeClr val="tx1"/>
                </a:solidFill>
              </a:rPr>
              <a:t> </a:t>
            </a:r>
            <a:r>
              <a:rPr lang="en-US" altLang="en-US" dirty="0" err="1" smtClean="0">
                <a:solidFill>
                  <a:schemeClr val="tx1"/>
                </a:solidFill>
              </a:rPr>
              <a:t>khi</a:t>
            </a:r>
            <a:r>
              <a:rPr lang="en-US" altLang="en-US" dirty="0" smtClean="0">
                <a:solidFill>
                  <a:schemeClr val="tx1"/>
                </a:solidFill>
              </a:rPr>
              <a:t> </a:t>
            </a:r>
            <a:r>
              <a:rPr lang="en-US" altLang="en-US" dirty="0" err="1" smtClean="0">
                <a:solidFill>
                  <a:schemeClr val="tx1"/>
                </a:solidFill>
              </a:rPr>
              <a:t>bảng</a:t>
            </a:r>
            <a:r>
              <a:rPr lang="en-US" altLang="en-US" dirty="0" smtClean="0">
                <a:solidFill>
                  <a:schemeClr val="tx1"/>
                </a:solidFill>
              </a:rPr>
              <a:t> </a:t>
            </a:r>
            <a:r>
              <a:rPr lang="en-US" altLang="en-US" dirty="0" err="1" smtClean="0">
                <a:solidFill>
                  <a:schemeClr val="tx1"/>
                </a:solidFill>
              </a:rPr>
              <a:t>chữ</a:t>
            </a:r>
            <a:r>
              <a:rPr lang="en-US" altLang="en-US" dirty="0" smtClean="0">
                <a:solidFill>
                  <a:schemeClr val="tx1"/>
                </a:solidFill>
              </a:rPr>
              <a:t> </a:t>
            </a:r>
            <a:r>
              <a:rPr lang="en-US" dirty="0">
                <a:solidFill>
                  <a:schemeClr val="tx1"/>
                </a:solidFill>
              </a:rPr>
              <a:t>Σ</a:t>
            </a:r>
            <a:r>
              <a:rPr lang="en-US" altLang="en-US" dirty="0" smtClean="0">
                <a:solidFill>
                  <a:schemeClr val="tx1"/>
                </a:solidFill>
              </a:rPr>
              <a:t> </a:t>
            </a:r>
            <a:r>
              <a:rPr lang="en-US" altLang="en-US" dirty="0" err="1" smtClean="0">
                <a:solidFill>
                  <a:schemeClr val="tx1"/>
                </a:solidFill>
              </a:rPr>
              <a:t>nhỏ</a:t>
            </a:r>
            <a:r>
              <a:rPr lang="en-US" altLang="en-US" dirty="0" smtClean="0">
                <a:solidFill>
                  <a:schemeClr val="tx1"/>
                </a:solidFill>
              </a:rPr>
              <a:t>.</a:t>
            </a:r>
            <a:endParaRPr lang="en-US" altLang="en-US" dirty="0">
              <a:solidFill>
                <a:schemeClr val="tx1"/>
              </a:solidFill>
            </a:endParaRPr>
          </a:p>
          <a:p>
            <a:pPr lvl="1"/>
            <a:r>
              <a:rPr lang="en-US" altLang="en-US" dirty="0" err="1" smtClean="0">
                <a:solidFill>
                  <a:schemeClr val="tx1"/>
                </a:solidFill>
              </a:rPr>
              <a:t>Tốt</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văn</a:t>
            </a:r>
            <a:r>
              <a:rPr lang="en-US" altLang="en-US" dirty="0" smtClean="0">
                <a:solidFill>
                  <a:schemeClr val="tx1"/>
                </a:solidFill>
              </a:rPr>
              <a:t> </a:t>
            </a:r>
            <a:r>
              <a:rPr lang="en-US" altLang="en-US" dirty="0" err="1" smtClean="0">
                <a:solidFill>
                  <a:schemeClr val="tx1"/>
                </a:solidFill>
              </a:rPr>
              <a:t>bản</a:t>
            </a:r>
            <a:r>
              <a:rPr lang="en-US" altLang="en-US" dirty="0" smtClean="0">
                <a:solidFill>
                  <a:schemeClr val="tx1"/>
                </a:solidFill>
              </a:rPr>
              <a:t> </a:t>
            </a:r>
            <a:r>
              <a:rPr lang="en-US" altLang="en-US" dirty="0" err="1" smtClean="0">
                <a:solidFill>
                  <a:schemeClr val="tx1"/>
                </a:solidFill>
              </a:rPr>
              <a:t>ngôn</a:t>
            </a:r>
            <a:r>
              <a:rPr lang="en-US" altLang="en-US" dirty="0" smtClean="0">
                <a:solidFill>
                  <a:schemeClr val="tx1"/>
                </a:solidFill>
              </a:rPr>
              <a:t> </a:t>
            </a:r>
            <a:r>
              <a:rPr lang="en-US" altLang="en-US" dirty="0" err="1" smtClean="0">
                <a:solidFill>
                  <a:schemeClr val="tx1"/>
                </a:solidFill>
              </a:rPr>
              <a:t>ngữ</a:t>
            </a:r>
            <a:r>
              <a:rPr lang="en-US" altLang="en-US" dirty="0" smtClean="0">
                <a:solidFill>
                  <a:schemeClr val="tx1"/>
                </a:solidFill>
              </a:rPr>
              <a:t> </a:t>
            </a:r>
            <a:r>
              <a:rPr lang="en-US" altLang="en-US" dirty="0" err="1" smtClean="0">
                <a:solidFill>
                  <a:schemeClr val="tx1"/>
                </a:solidFill>
              </a:rPr>
              <a:t>thông</a:t>
            </a:r>
            <a:r>
              <a:rPr lang="en-US" altLang="en-US" dirty="0" smtClean="0">
                <a:solidFill>
                  <a:schemeClr val="tx1"/>
                </a:solidFill>
              </a:rPr>
              <a:t> </a:t>
            </a:r>
            <a:r>
              <a:rPr lang="en-US" altLang="en-US" dirty="0" err="1" smtClean="0">
                <a:solidFill>
                  <a:schemeClr val="tx1"/>
                </a:solidFill>
              </a:rPr>
              <a:t>thường</a:t>
            </a:r>
            <a:r>
              <a:rPr lang="en-US" altLang="en-US" dirty="0" smtClean="0">
                <a:solidFill>
                  <a:schemeClr val="tx1"/>
                </a:solidFill>
              </a:rPr>
              <a:t>, </a:t>
            </a:r>
            <a:r>
              <a:rPr lang="en-US" altLang="en-US" dirty="0" err="1" smtClean="0">
                <a:solidFill>
                  <a:schemeClr val="tx1"/>
                </a:solidFill>
              </a:rPr>
              <a:t>kém</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tệp</a:t>
            </a:r>
            <a:r>
              <a:rPr lang="en-US" altLang="en-US" dirty="0" smtClean="0">
                <a:solidFill>
                  <a:schemeClr val="tx1"/>
                </a:solidFill>
              </a:rPr>
              <a:t> </a:t>
            </a:r>
            <a:r>
              <a:rPr lang="en-US" altLang="en-US" dirty="0" err="1" smtClean="0">
                <a:solidFill>
                  <a:schemeClr val="tx1"/>
                </a:solidFill>
              </a:rPr>
              <a:t>nhị</a:t>
            </a:r>
            <a:r>
              <a:rPr lang="en-US" altLang="en-US" dirty="0" smtClean="0">
                <a:solidFill>
                  <a:schemeClr val="tx1"/>
                </a:solidFill>
              </a:rPr>
              <a:t> </a:t>
            </a:r>
            <a:r>
              <a:rPr lang="en-US" altLang="en-US" dirty="0" err="1" smtClean="0">
                <a:solidFill>
                  <a:schemeClr val="tx1"/>
                </a:solidFill>
              </a:rPr>
              <a:t>phân</a:t>
            </a:r>
            <a:endParaRPr lang="en-US" altLang="en-US" dirty="0">
              <a:solidFill>
                <a:schemeClr val="tx1"/>
              </a:solidFill>
            </a:endParaRPr>
          </a:p>
          <a:p>
            <a:r>
              <a:rPr lang="en-US" altLang="en-US" dirty="0">
                <a:solidFill>
                  <a:schemeClr val="tx1"/>
                </a:solidFill>
              </a:rPr>
              <a:t>Boyer-Moore </a:t>
            </a:r>
            <a:r>
              <a:rPr lang="en-US" altLang="en-US" i="1" dirty="0" err="1" smtClean="0">
                <a:solidFill>
                  <a:srgbClr val="FF0000"/>
                </a:solidFill>
              </a:rPr>
              <a:t>nhanh</a:t>
            </a:r>
            <a:r>
              <a:rPr lang="en-US" altLang="en-US" i="1" dirty="0" smtClean="0">
                <a:solidFill>
                  <a:srgbClr val="FF0000"/>
                </a:solidFill>
              </a:rPr>
              <a:t> </a:t>
            </a:r>
            <a:r>
              <a:rPr lang="en-US" altLang="en-US" i="1" dirty="0" err="1" smtClean="0">
                <a:solidFill>
                  <a:srgbClr val="FF0000"/>
                </a:solidFill>
              </a:rPr>
              <a:t>hơn</a:t>
            </a:r>
            <a:r>
              <a:rPr lang="en-US" altLang="en-US" i="1" dirty="0" smtClean="0">
                <a:solidFill>
                  <a:srgbClr val="FF0000"/>
                </a:solidFill>
              </a:rPr>
              <a:t> </a:t>
            </a:r>
            <a:r>
              <a:rPr lang="en-US" altLang="en-US" i="1" dirty="0" err="1" smtClean="0">
                <a:solidFill>
                  <a:srgbClr val="FF0000"/>
                </a:solidFill>
              </a:rPr>
              <a:t>nhiều</a:t>
            </a:r>
            <a:r>
              <a:rPr lang="en-US" altLang="en-US" i="1" dirty="0" smtClean="0">
                <a:solidFill>
                  <a:srgbClr val="FF0000"/>
                </a:solidFill>
              </a:rPr>
              <a:t> </a:t>
            </a:r>
            <a:r>
              <a:rPr lang="en-US" altLang="en-US" i="1" dirty="0" err="1" smtClean="0">
                <a:solidFill>
                  <a:srgbClr val="FF0000"/>
                </a:solidFill>
              </a:rPr>
              <a:t>lần</a:t>
            </a:r>
            <a:r>
              <a:rPr lang="en-US" altLang="en-US" i="1" dirty="0" smtClean="0">
                <a:solidFill>
                  <a:srgbClr val="FF0000"/>
                </a:solidFill>
              </a:rPr>
              <a:t> </a:t>
            </a:r>
            <a:r>
              <a:rPr lang="en-US" altLang="en-US" dirty="0" smtClean="0">
                <a:solidFill>
                  <a:schemeClr val="tx1"/>
                </a:solidFill>
              </a:rPr>
              <a:t>so </a:t>
            </a:r>
            <a:r>
              <a:rPr lang="en-US" altLang="en-US" dirty="0" err="1" smtClean="0">
                <a:solidFill>
                  <a:schemeClr val="tx1"/>
                </a:solidFill>
              </a:rPr>
              <a:t>với</a:t>
            </a:r>
            <a:r>
              <a:rPr lang="en-US" altLang="en-US" dirty="0" smtClean="0">
                <a:solidFill>
                  <a:schemeClr val="tx1"/>
                </a:solidFill>
              </a:rPr>
              <a:t> </a:t>
            </a:r>
            <a:r>
              <a:rPr lang="en-US" altLang="en-US" dirty="0" err="1" smtClean="0">
                <a:solidFill>
                  <a:schemeClr val="tx1"/>
                </a:solidFill>
              </a:rPr>
              <a:t>vét</a:t>
            </a:r>
            <a:r>
              <a:rPr lang="en-US" altLang="en-US" dirty="0" smtClean="0">
                <a:solidFill>
                  <a:schemeClr val="tx1"/>
                </a:solidFill>
              </a:rPr>
              <a:t> </a:t>
            </a:r>
            <a:r>
              <a:rPr lang="en-US" altLang="en-US" dirty="0" err="1" smtClean="0">
                <a:solidFill>
                  <a:schemeClr val="tx1"/>
                </a:solidFill>
              </a:rPr>
              <a:t>cạn</a:t>
            </a:r>
            <a:r>
              <a:rPr lang="en-US" altLang="en-US" dirty="0" smtClean="0">
                <a:solidFill>
                  <a:schemeClr val="tx1"/>
                </a:solidFill>
              </a:rPr>
              <a:t>.</a:t>
            </a:r>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Độ</a:t>
            </a:r>
            <a:r>
              <a:rPr lang="en-US" dirty="0" smtClean="0">
                <a:solidFill>
                  <a:schemeClr val="tx1"/>
                </a:solidFill>
              </a:rPr>
              <a:t> </a:t>
            </a:r>
            <a:r>
              <a:rPr lang="en-US" dirty="0" err="1" smtClean="0">
                <a:solidFill>
                  <a:schemeClr val="tx1"/>
                </a:solidFill>
              </a:rPr>
              <a:t>phức</a:t>
            </a:r>
            <a:r>
              <a:rPr lang="en-US" dirty="0" smtClean="0">
                <a:solidFill>
                  <a:schemeClr val="tx1"/>
                </a:solidFill>
              </a:rPr>
              <a:t> </a:t>
            </a:r>
            <a:r>
              <a:rPr lang="en-US" dirty="0" err="1" smtClean="0">
                <a:solidFill>
                  <a:schemeClr val="tx1"/>
                </a:solidFill>
              </a:rPr>
              <a:t>tạp</a:t>
            </a:r>
            <a:endParaRPr lang="en-US" dirty="0">
              <a:solidFill>
                <a:schemeClr val="tx1"/>
              </a:solidFill>
            </a:endParaRPr>
          </a:p>
        </p:txBody>
      </p:sp>
    </p:spTree>
    <p:extLst>
      <p:ext uri="{BB962C8B-B14F-4D97-AF65-F5344CB8AC3E}">
        <p14:creationId xmlns:p14="http://schemas.microsoft.com/office/powerpoint/2010/main" val="1108201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08364" y="-132990"/>
            <a:ext cx="11016586" cy="711205"/>
          </a:xfrm>
        </p:spPr>
        <p:txBody>
          <a:bodyPr/>
          <a:lstStyle/>
          <a:p>
            <a:r>
              <a:rPr lang="en-US" dirty="0"/>
              <a:t/>
            </a:r>
            <a:br>
              <a:rPr lang="en-US" dirty="0"/>
            </a:br>
            <a:r>
              <a:rPr lang="en-US" dirty="0" err="1" smtClean="0">
                <a:solidFill>
                  <a:schemeClr val="tx1"/>
                </a:solidFill>
              </a:rPr>
              <a:t>Độ</a:t>
            </a:r>
            <a:r>
              <a:rPr lang="en-US" dirty="0" smtClean="0">
                <a:solidFill>
                  <a:schemeClr val="tx1"/>
                </a:solidFill>
              </a:rPr>
              <a:t> </a:t>
            </a:r>
            <a:r>
              <a:rPr lang="en-US" dirty="0" err="1" smtClean="0">
                <a:solidFill>
                  <a:schemeClr val="tx1"/>
                </a:solidFill>
              </a:rPr>
              <a:t>phức</a:t>
            </a:r>
            <a:r>
              <a:rPr lang="en-US" dirty="0" smtClean="0">
                <a:solidFill>
                  <a:schemeClr val="tx1"/>
                </a:solidFill>
              </a:rPr>
              <a:t> </a:t>
            </a:r>
            <a:r>
              <a:rPr lang="en-US" dirty="0" err="1" smtClean="0">
                <a:solidFill>
                  <a:schemeClr val="tx1"/>
                </a:solidFill>
              </a:rPr>
              <a:t>tạp</a:t>
            </a:r>
            <a:r>
              <a:rPr lang="en-US" dirty="0" smtClean="0">
                <a:solidFill>
                  <a:schemeClr val="tx1"/>
                </a:solidFill>
              </a:rPr>
              <a:t> (</a:t>
            </a:r>
            <a:r>
              <a:rPr lang="en-US" dirty="0" err="1" smtClean="0">
                <a:solidFill>
                  <a:schemeClr val="tx1"/>
                </a:solidFill>
              </a:rPr>
              <a:t>trường</a:t>
            </a:r>
            <a:r>
              <a:rPr lang="en-US" dirty="0" smtClean="0">
                <a:solidFill>
                  <a:schemeClr val="tx1"/>
                </a:solidFill>
              </a:rPr>
              <a:t> </a:t>
            </a:r>
            <a:r>
              <a:rPr lang="en-US" dirty="0" err="1" smtClean="0">
                <a:solidFill>
                  <a:schemeClr val="tx1"/>
                </a:solidFill>
              </a:rPr>
              <a:t>hợp</a:t>
            </a:r>
            <a:r>
              <a:rPr lang="en-US" dirty="0" smtClean="0">
                <a:solidFill>
                  <a:schemeClr val="tx1"/>
                </a:solidFill>
              </a:rPr>
              <a:t> </a:t>
            </a:r>
            <a:r>
              <a:rPr lang="en-US" dirty="0" err="1" smtClean="0">
                <a:solidFill>
                  <a:schemeClr val="tx1"/>
                </a:solidFill>
              </a:rPr>
              <a:t>tệ</a:t>
            </a:r>
            <a:r>
              <a:rPr lang="en-US" dirty="0" smtClean="0">
                <a:solidFill>
                  <a:schemeClr val="tx1"/>
                </a:solidFill>
              </a:rPr>
              <a:t> </a:t>
            </a:r>
            <a:r>
              <a:rPr lang="en-US" dirty="0" err="1" smtClean="0">
                <a:solidFill>
                  <a:schemeClr val="tx1"/>
                </a:solidFill>
              </a:rPr>
              <a:t>nhất</a:t>
            </a:r>
            <a:r>
              <a:rPr lang="en-US" dirty="0" smtClean="0">
                <a:solidFill>
                  <a:schemeClr val="tx1"/>
                </a:solidFill>
              </a:rPr>
              <a:t>)</a:t>
            </a:r>
            <a:endParaRPr lang="en-US" dirty="0">
              <a:solidFill>
                <a:schemeClr val="tx1"/>
              </a:solidFill>
            </a:endParaRPr>
          </a:p>
        </p:txBody>
      </p:sp>
      <p:sp>
        <p:nvSpPr>
          <p:cNvPr id="4" name="Rectangle 5"/>
          <p:cNvSpPr>
            <a:spLocks noChangeArrowheads="1"/>
          </p:cNvSpPr>
          <p:nvPr/>
        </p:nvSpPr>
        <p:spPr bwMode="auto">
          <a:xfrm>
            <a:off x="5295900" y="1435100"/>
            <a:ext cx="5205413" cy="4876800"/>
          </a:xfrm>
          <a:prstGeom prst="rect">
            <a:avLst/>
          </a:prstGeom>
          <a:solidFill>
            <a:schemeClr val="tx2">
              <a:lumMod val="60000"/>
              <a:lumOff val="40000"/>
            </a:schemeClr>
          </a:solidFill>
          <a:ln w="12700">
            <a:solidFill>
              <a:schemeClr val="tx1"/>
            </a:solidFill>
            <a:miter lim="800000"/>
            <a:headEnd/>
            <a:tailEnd/>
          </a:ln>
          <a:effectLst/>
          <a:extLst/>
        </p:spPr>
        <p:txBody>
          <a:bodyPr anchor="ctr">
            <a:spAutoFit/>
          </a:bodyPr>
          <a:lstStyle/>
          <a:p>
            <a:endParaRPr lang="en-US"/>
          </a:p>
        </p:txBody>
      </p:sp>
      <p:sp>
        <p:nvSpPr>
          <p:cNvPr id="5" name="Rectangle 3"/>
          <p:cNvSpPr>
            <a:spLocks noGrp="1" noChangeArrowheads="1"/>
          </p:cNvSpPr>
          <p:nvPr>
            <p:ph type="body" idx="1"/>
          </p:nvPr>
        </p:nvSpPr>
        <p:spPr>
          <a:xfrm>
            <a:off x="609600" y="1981200"/>
            <a:ext cx="3962400" cy="1447800"/>
          </a:xfrm>
        </p:spPr>
        <p:txBody>
          <a:bodyPr/>
          <a:lstStyle/>
          <a:p>
            <a:r>
              <a:rPr lang="th-TH" altLang="en-US" dirty="0">
                <a:solidFill>
                  <a:schemeClr val="tx1"/>
                </a:solidFill>
              </a:rPr>
              <a:t>T: </a:t>
            </a:r>
            <a:r>
              <a:rPr lang="th-TH" altLang="en-US">
                <a:solidFill>
                  <a:schemeClr val="tx1"/>
                </a:solidFill>
              </a:rPr>
              <a:t>"</a:t>
            </a:r>
            <a:r>
              <a:rPr lang="th-TH" altLang="en-US" smtClean="0">
                <a:solidFill>
                  <a:schemeClr val="tx1"/>
                </a:solidFill>
              </a:rPr>
              <a:t>aaaaa</a:t>
            </a:r>
            <a:r>
              <a:rPr lang="en-US" altLang="en-US" smtClean="0">
                <a:solidFill>
                  <a:schemeClr val="tx1"/>
                </a:solidFill>
              </a:rPr>
              <a:t>aaa</a:t>
            </a:r>
            <a:r>
              <a:rPr lang="th-TH" altLang="en-US" smtClean="0">
                <a:solidFill>
                  <a:schemeClr val="tx1"/>
                </a:solidFill>
              </a:rPr>
              <a:t>a</a:t>
            </a:r>
            <a:r>
              <a:rPr lang="th-TH" altLang="en-US" dirty="0">
                <a:solidFill>
                  <a:schemeClr val="tx1"/>
                </a:solidFill>
              </a:rPr>
              <a:t>"</a:t>
            </a:r>
          </a:p>
          <a:p>
            <a:r>
              <a:rPr lang="th-TH" altLang="en-US" dirty="0">
                <a:solidFill>
                  <a:schemeClr val="tx1"/>
                </a:solidFill>
              </a:rPr>
              <a:t>P: </a:t>
            </a:r>
            <a:r>
              <a:rPr lang="th-TH" altLang="en-US">
                <a:solidFill>
                  <a:schemeClr val="tx1"/>
                </a:solidFill>
              </a:rPr>
              <a:t>"</a:t>
            </a:r>
            <a:r>
              <a:rPr lang="th-TH" altLang="en-US" smtClean="0">
                <a:solidFill>
                  <a:schemeClr val="tx1"/>
                </a:solidFill>
              </a:rPr>
              <a:t>baaaaa“</a:t>
            </a:r>
            <a:endParaRPr lang="en-US" altLang="en-US" smtClean="0">
              <a:solidFill>
                <a:schemeClr val="tx1"/>
              </a:solidFill>
            </a:endParaRPr>
          </a:p>
        </p:txBody>
      </p:sp>
      <p:graphicFrame>
        <p:nvGraphicFramePr>
          <p:cNvPr id="6" name="Object 4"/>
          <p:cNvGraphicFramePr>
            <a:graphicFrameLocks noChangeAspect="1"/>
          </p:cNvGraphicFramePr>
          <p:nvPr>
            <p:extLst/>
          </p:nvPr>
        </p:nvGraphicFramePr>
        <p:xfrm>
          <a:off x="5483225" y="1511300"/>
          <a:ext cx="5018088" cy="4827588"/>
        </p:xfrm>
        <a:graphic>
          <a:graphicData uri="http://schemas.openxmlformats.org/presentationml/2006/ole">
            <mc:AlternateContent xmlns:mc="http://schemas.openxmlformats.org/markup-compatibility/2006">
              <mc:Choice xmlns:v="urn:schemas-microsoft-com:vml" Requires="v">
                <p:oleObj spid="_x0000_s15402" name="VISIO" r:id="rId3" imgW="2342880" imgH="2266560" progId="Visio.Drawing.6">
                  <p:embed/>
                </p:oleObj>
              </mc:Choice>
              <mc:Fallback>
                <p:oleObj name="VISIO" r:id="rId3" imgW="2342880" imgH="2266560" progId="Visio.Drawing.6">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225" y="1511300"/>
                        <a:ext cx="5018088" cy="48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6"/>
          <p:cNvSpPr txBox="1">
            <a:spLocks noChangeArrowheads="1"/>
          </p:cNvSpPr>
          <p:nvPr/>
        </p:nvSpPr>
        <p:spPr bwMode="auto">
          <a:xfrm>
            <a:off x="5319713" y="1677988"/>
            <a:ext cx="5000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T:</a:t>
            </a:r>
          </a:p>
        </p:txBody>
      </p:sp>
      <p:sp>
        <p:nvSpPr>
          <p:cNvPr id="8" name="Text Box 7"/>
          <p:cNvSpPr txBox="1">
            <a:spLocks noChangeArrowheads="1"/>
          </p:cNvSpPr>
          <p:nvPr/>
        </p:nvSpPr>
        <p:spPr bwMode="auto">
          <a:xfrm>
            <a:off x="5295900" y="2654300"/>
            <a:ext cx="4810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h-TH" altLang="en-US" sz="2800"/>
              <a:t>P:</a:t>
            </a:r>
          </a:p>
        </p:txBody>
      </p:sp>
      <p:sp>
        <p:nvSpPr>
          <p:cNvPr id="2" name="TextBox 1"/>
          <p:cNvSpPr txBox="1"/>
          <p:nvPr/>
        </p:nvSpPr>
        <p:spPr>
          <a:xfrm>
            <a:off x="791817" y="3837609"/>
            <a:ext cx="3597965" cy="1107996"/>
          </a:xfrm>
          <a:prstGeom prst="rect">
            <a:avLst/>
          </a:prstGeom>
          <a:noFill/>
        </p:spPr>
        <p:txBody>
          <a:bodyPr wrap="square" rtlCol="0">
            <a:spAutoFit/>
          </a:bodyPr>
          <a:lstStyle/>
          <a:p>
            <a:pPr marL="0" lvl="1"/>
            <a:r>
              <a:rPr lang="en-US" altLang="en-US" sz="2400" smtClean="0"/>
              <a:t>Mất bao nhiêu bước thực hiện đối sánh?</a:t>
            </a:r>
            <a:endParaRPr lang="th-TH" altLang="en-US" sz="2400"/>
          </a:p>
          <a:p>
            <a:endParaRPr lang="en-US"/>
          </a:p>
        </p:txBody>
      </p:sp>
    </p:spTree>
    <p:extLst>
      <p:ext uri="{BB962C8B-B14F-4D97-AF65-F5344CB8AC3E}">
        <p14:creationId xmlns:p14="http://schemas.microsoft.com/office/powerpoint/2010/main" val="112141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solidFill>
              </a:rPr>
              <a:t>ĐỐI SÁNH MẪU TRÊN CHUỖI</a:t>
            </a: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Knuth-Morris-Pratt</a:t>
              </a:r>
              <a:endParaRPr lang="en-US" altLang="en-US" sz="2400" dirty="0"/>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Aho-Corasick</a:t>
              </a:r>
              <a:endParaRPr lang="en-US" altLang="en-US" sz="240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086336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childTnLst>
                                    <p:set>
                                      <p:cBhvr rctx="PPT">
                                        <p:cTn id="12" dur="indefinite"/>
                                        <p:tgtEl>
                                          <p:spTgt spid="28"/>
                                        </p:tgtEl>
                                        <p:attrNameLst>
                                          <p:attrName>style.opacity</p:attrName>
                                        </p:attrNameLst>
                                      </p:cBhvr>
                                      <p:to>
                                        <p:strVal val="0.5"/>
                                      </p:to>
                                    </p:set>
                                    <p:animEffect filter="image" prLst="opacity: 0.5">
                                      <p:cBhvr rctx="IE">
                                        <p:cTn id="13" dur="indefinite"/>
                                        <p:tgtEl>
                                          <p:spTgt spid="28"/>
                                        </p:tgtEl>
                                      </p:cBhvr>
                                    </p:animEffect>
                                  </p:childTnLst>
                                </p:cTn>
                              </p:par>
                              <p:par>
                                <p:cTn id="14" presetID="9" presetClass="emph" presetSubtype="0" nodeType="withEffect">
                                  <p:stCondLst>
                                    <p:cond delay="0"/>
                                  </p:stCondLst>
                                  <p:childTnLst>
                                    <p:set>
                                      <p:cBhvr rctx="PPT">
                                        <p:cTn id="15" dur="indefinite"/>
                                        <p:tgtEl>
                                          <p:spTgt spid="33"/>
                                        </p:tgtEl>
                                        <p:attrNameLst>
                                          <p:attrName>style.opacity</p:attrName>
                                        </p:attrNameLst>
                                      </p:cBhvr>
                                      <p:to>
                                        <p:strVal val="0.5"/>
                                      </p:to>
                                    </p:set>
                                    <p:animEffect filter="image" prLst="opacity: 0.5">
                                      <p:cBhvr rctx="IE">
                                        <p:cTn id="16" dur="indefinite"/>
                                        <p:tgtEl>
                                          <p:spTgt spid="33"/>
                                        </p:tgtEl>
                                      </p:cBhvr>
                                    </p:animEffect>
                                  </p:childTnLst>
                                </p:cTn>
                              </p:par>
                              <p:par>
                                <p:cTn id="17" presetID="9" presetClass="emph" presetSubtype="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86667"/>
            <a:ext cx="11882582" cy="5351078"/>
          </a:xfrm>
        </p:spPr>
        <p:txBody>
          <a:bodyPr/>
          <a:lstStyle/>
          <a:p>
            <a:r>
              <a:rPr lang="en-US" altLang="en-US" dirty="0" err="1" smtClean="0">
                <a:solidFill>
                  <a:schemeClr val="tx1"/>
                </a:solidFill>
              </a:rPr>
              <a:t>Thuật</a:t>
            </a:r>
            <a:r>
              <a:rPr lang="en-US" altLang="en-US" dirty="0" smtClean="0">
                <a:solidFill>
                  <a:schemeClr val="tx1"/>
                </a:solidFill>
              </a:rPr>
              <a:t> </a:t>
            </a:r>
            <a:r>
              <a:rPr lang="en-US" altLang="en-US" dirty="0" err="1" smtClean="0">
                <a:solidFill>
                  <a:schemeClr val="tx1"/>
                </a:solidFill>
              </a:rPr>
              <a:t>toán</a:t>
            </a:r>
            <a:r>
              <a:rPr lang="en-US" altLang="en-US" dirty="0" smtClean="0">
                <a:solidFill>
                  <a:schemeClr val="tx1"/>
                </a:solidFill>
              </a:rPr>
              <a:t> </a:t>
            </a:r>
            <a:r>
              <a:rPr lang="th-TH" altLang="en-US" dirty="0" smtClean="0">
                <a:solidFill>
                  <a:schemeClr val="tx1"/>
                </a:solidFill>
              </a:rPr>
              <a:t>Knuth-Morris-Pratt </a:t>
            </a:r>
            <a:r>
              <a:rPr lang="en-US" altLang="en-US" dirty="0" err="1" smtClean="0">
                <a:solidFill>
                  <a:schemeClr val="tx1"/>
                </a:solidFill>
              </a:rPr>
              <a:t>tìm</a:t>
            </a:r>
            <a:r>
              <a:rPr lang="en-US" altLang="en-US" dirty="0" smtClean="0">
                <a:solidFill>
                  <a:schemeClr val="tx1"/>
                </a:solidFill>
              </a:rPr>
              <a:t> </a:t>
            </a:r>
            <a:r>
              <a:rPr lang="en-US" altLang="en-US" dirty="0" err="1" smtClean="0">
                <a:solidFill>
                  <a:schemeClr val="tx1"/>
                </a:solidFill>
              </a:rPr>
              <a:t>kiếm</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P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T </a:t>
            </a:r>
            <a:r>
              <a:rPr lang="en-US" altLang="en-US" dirty="0" err="1" smtClean="0">
                <a:solidFill>
                  <a:schemeClr val="tx1"/>
                </a:solidFill>
              </a:rPr>
              <a:t>theo</a:t>
            </a:r>
            <a:r>
              <a:rPr lang="en-US" altLang="en-US" dirty="0" smtClean="0">
                <a:solidFill>
                  <a:schemeClr val="tx1"/>
                </a:solidFill>
              </a:rPr>
              <a:t> </a:t>
            </a:r>
            <a:r>
              <a:rPr lang="en-US" altLang="en-US" dirty="0" err="1" smtClean="0">
                <a:solidFill>
                  <a:schemeClr val="tx1"/>
                </a:solidFill>
              </a:rPr>
              <a:t>thứ</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từ</a:t>
            </a:r>
            <a:r>
              <a:rPr lang="en-US" altLang="en-US" dirty="0" smtClean="0">
                <a:solidFill>
                  <a:schemeClr val="tx1"/>
                </a:solidFill>
              </a:rPr>
              <a:t> </a:t>
            </a:r>
            <a:r>
              <a:rPr lang="en-US" altLang="en-US" i="1" dirty="0" err="1" smtClean="0">
                <a:solidFill>
                  <a:schemeClr val="accent1"/>
                </a:solidFill>
              </a:rPr>
              <a:t>trái</a:t>
            </a:r>
            <a:r>
              <a:rPr lang="en-US" altLang="en-US" i="1" dirty="0" smtClean="0">
                <a:solidFill>
                  <a:schemeClr val="accent1"/>
                </a:solidFill>
              </a:rPr>
              <a:t> sang </a:t>
            </a:r>
            <a:r>
              <a:rPr lang="en-US" altLang="en-US" i="1" dirty="0" err="1" smtClean="0">
                <a:solidFill>
                  <a:schemeClr val="accent1"/>
                </a:solidFill>
              </a:rPr>
              <a:t>phải</a:t>
            </a:r>
            <a:r>
              <a:rPr lang="th-TH" altLang="en-US" dirty="0" smtClean="0"/>
              <a:t> </a:t>
            </a:r>
            <a:r>
              <a:rPr lang="th-TH" altLang="en-US" dirty="0" smtClean="0">
                <a:solidFill>
                  <a:schemeClr val="tx1"/>
                </a:solidFill>
              </a:rPr>
              <a:t>(</a:t>
            </a:r>
            <a:r>
              <a:rPr lang="en-US" altLang="en-US" dirty="0" err="1" smtClean="0">
                <a:solidFill>
                  <a:schemeClr val="tx1"/>
                </a:solidFill>
              </a:rPr>
              <a:t>tương</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vét</a:t>
            </a:r>
            <a:r>
              <a:rPr lang="en-US" altLang="en-US" dirty="0" smtClean="0">
                <a:solidFill>
                  <a:schemeClr val="tx1"/>
                </a:solidFill>
              </a:rPr>
              <a:t> </a:t>
            </a:r>
            <a:r>
              <a:rPr lang="en-US" altLang="en-US" dirty="0" err="1" smtClean="0">
                <a:solidFill>
                  <a:schemeClr val="tx1"/>
                </a:solidFill>
              </a:rPr>
              <a:t>cạn</a:t>
            </a:r>
            <a:r>
              <a:rPr lang="th-TH" altLang="en-US" dirty="0" smtClean="0">
                <a:solidFill>
                  <a:schemeClr val="tx1"/>
                </a:solidFill>
              </a:rPr>
              <a:t>).</a:t>
            </a:r>
            <a:endParaRPr lang="th-TH" altLang="en-US" dirty="0">
              <a:solidFill>
                <a:schemeClr val="tx1"/>
              </a:solidFill>
            </a:endParaRPr>
          </a:p>
          <a:p>
            <a:r>
              <a:rPr lang="en-US" altLang="en-US" dirty="0" err="1" smtClean="0">
                <a:solidFill>
                  <a:schemeClr val="tx1"/>
                </a:solidFill>
              </a:rPr>
              <a:t>Dịch</a:t>
            </a:r>
            <a:r>
              <a:rPr lang="en-US" altLang="en-US" dirty="0" smtClean="0">
                <a:solidFill>
                  <a:schemeClr val="tx1"/>
                </a:solidFill>
              </a:rPr>
              <a:t> </a:t>
            </a:r>
            <a:r>
              <a:rPr lang="en-US" altLang="en-US" dirty="0" err="1" smtClean="0">
                <a:solidFill>
                  <a:schemeClr val="tx1"/>
                </a:solidFill>
              </a:rPr>
              <a:t>chuyển</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a:t>
            </a:r>
            <a:r>
              <a:rPr lang="en-US" altLang="en-US" dirty="0" err="1" smtClean="0">
                <a:solidFill>
                  <a:schemeClr val="tx1"/>
                </a:solidFill>
              </a:rPr>
              <a:t>thông</a:t>
            </a:r>
            <a:r>
              <a:rPr lang="en-US" altLang="en-US" dirty="0" smtClean="0">
                <a:solidFill>
                  <a:schemeClr val="tx1"/>
                </a:solidFill>
              </a:rPr>
              <a:t> minh </a:t>
            </a:r>
            <a:r>
              <a:rPr lang="en-US" altLang="en-US" dirty="0" err="1" smtClean="0">
                <a:solidFill>
                  <a:schemeClr val="tx1"/>
                </a:solidFill>
              </a:rPr>
              <a:t>hơn</a:t>
            </a:r>
            <a:r>
              <a:rPr lang="en-US" altLang="en-US" dirty="0" smtClean="0">
                <a:solidFill>
                  <a:schemeClr val="tx1"/>
                </a:solidFill>
              </a:rPr>
              <a:t> so </a:t>
            </a:r>
            <a:r>
              <a:rPr lang="en-US" altLang="en-US" dirty="0" err="1" smtClean="0">
                <a:solidFill>
                  <a:schemeClr val="tx1"/>
                </a:solidFill>
              </a:rPr>
              <a:t>với</a:t>
            </a:r>
            <a:r>
              <a:rPr lang="en-US" altLang="en-US" dirty="0" smtClean="0">
                <a:solidFill>
                  <a:schemeClr val="tx1"/>
                </a:solidFill>
              </a:rPr>
              <a:t> </a:t>
            </a:r>
            <a:r>
              <a:rPr lang="en-US" altLang="en-US" dirty="0" err="1" smtClean="0">
                <a:solidFill>
                  <a:schemeClr val="tx1"/>
                </a:solidFill>
              </a:rPr>
              <a:t>vét</a:t>
            </a:r>
            <a:r>
              <a:rPr lang="en-US" altLang="en-US" dirty="0" smtClean="0">
                <a:solidFill>
                  <a:schemeClr val="tx1"/>
                </a:solidFill>
              </a:rPr>
              <a:t> </a:t>
            </a:r>
            <a:r>
              <a:rPr lang="en-US" altLang="en-US" dirty="0" err="1" smtClean="0">
                <a:solidFill>
                  <a:schemeClr val="tx1"/>
                </a:solidFill>
              </a:rPr>
              <a:t>cạn</a:t>
            </a:r>
            <a:endParaRPr lang="en-US" altLang="en-US" dirty="0" smtClean="0">
              <a:solidFill>
                <a:schemeClr val="tx1"/>
              </a:solidFill>
            </a:endParaRPr>
          </a:p>
          <a:p>
            <a:r>
              <a:rPr lang="en-US" altLang="en-US" dirty="0" err="1" smtClean="0">
                <a:solidFill>
                  <a:schemeClr val="tx1"/>
                </a:solidFill>
              </a:rPr>
              <a:t>Nếu</a:t>
            </a:r>
            <a:r>
              <a:rPr lang="en-US" altLang="en-US" dirty="0" smtClean="0">
                <a:solidFill>
                  <a:schemeClr val="tx1"/>
                </a:solidFill>
              </a:rPr>
              <a:t> </a:t>
            </a:r>
            <a:r>
              <a:rPr lang="en-US" altLang="en-US" dirty="0" err="1" smtClean="0">
                <a:solidFill>
                  <a:schemeClr val="tx1"/>
                </a:solidFill>
              </a:rPr>
              <a:t>xuất</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sự</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trùng</a:t>
            </a:r>
            <a:r>
              <a:rPr lang="en-US" altLang="en-US" dirty="0" smtClean="0">
                <a:solidFill>
                  <a:schemeClr val="tx1"/>
                </a:solidFill>
              </a:rPr>
              <a:t> </a:t>
            </a:r>
            <a:r>
              <a:rPr lang="en-US" altLang="en-US" dirty="0" err="1" smtClean="0">
                <a:solidFill>
                  <a:schemeClr val="tx1"/>
                </a:solidFill>
              </a:rPr>
              <a:t>khớp</a:t>
            </a:r>
            <a:r>
              <a:rPr lang="en-US" altLang="en-US" dirty="0" smtClean="0">
                <a:solidFill>
                  <a:schemeClr val="tx1"/>
                </a:solidFill>
              </a:rPr>
              <a:t> </a:t>
            </a:r>
            <a:r>
              <a:rPr lang="en-US" altLang="en-US" dirty="0" err="1" smtClean="0">
                <a:solidFill>
                  <a:schemeClr val="tx1"/>
                </a:solidFill>
              </a:rPr>
              <a:t>giữa</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P </a:t>
            </a:r>
            <a:r>
              <a:rPr lang="en-US" altLang="en-US" dirty="0" err="1" smtClean="0">
                <a:solidFill>
                  <a:schemeClr val="tx1"/>
                </a:solidFill>
              </a:rPr>
              <a:t>tại</a:t>
            </a:r>
            <a:r>
              <a:rPr lang="en-US" altLang="en-US" dirty="0" smtClean="0">
                <a:solidFill>
                  <a:schemeClr val="tx1"/>
                </a:solidFill>
              </a:rPr>
              <a:t> </a:t>
            </a:r>
            <a:r>
              <a:rPr lang="th-TH" altLang="en-US" dirty="0" smtClean="0">
                <a:solidFill>
                  <a:schemeClr val="tx1"/>
                </a:solidFill>
              </a:rPr>
              <a:t>P[j</a:t>
            </a:r>
            <a:r>
              <a:rPr lang="th-TH" altLang="en-US" dirty="0">
                <a:solidFill>
                  <a:schemeClr val="tx1"/>
                </a:solidFill>
              </a:rPr>
              <a:t>], </a:t>
            </a:r>
            <a:r>
              <a:rPr lang="en-US" altLang="en-US" dirty="0" err="1" smtClean="0">
                <a:solidFill>
                  <a:schemeClr val="tx1"/>
                </a:solidFill>
              </a:rPr>
              <a:t>bước</a:t>
            </a:r>
            <a:r>
              <a:rPr lang="en-US" altLang="en-US" dirty="0" smtClean="0">
                <a:solidFill>
                  <a:schemeClr val="tx1"/>
                </a:solidFill>
              </a:rPr>
              <a:t> </a:t>
            </a:r>
            <a:r>
              <a:rPr lang="en-US" altLang="en-US" dirty="0" err="1" smtClean="0">
                <a:solidFill>
                  <a:schemeClr val="tx1"/>
                </a:solidFill>
              </a:rPr>
              <a:t>dịch</a:t>
            </a:r>
            <a:r>
              <a:rPr lang="en-US" altLang="en-US" dirty="0" smtClean="0">
                <a:solidFill>
                  <a:schemeClr val="tx1"/>
                </a:solidFill>
              </a:rPr>
              <a:t> </a:t>
            </a:r>
            <a:r>
              <a:rPr lang="en-US" altLang="en-US" dirty="0" err="1" smtClean="0">
                <a:solidFill>
                  <a:schemeClr val="tx1"/>
                </a:solidFill>
              </a:rPr>
              <a:t>chuyển</a:t>
            </a:r>
            <a:r>
              <a:rPr lang="en-US" altLang="en-US" dirty="0" smtClean="0"/>
              <a:t> </a:t>
            </a:r>
            <a:r>
              <a:rPr lang="en-US" altLang="en-US" i="1" dirty="0" err="1" smtClean="0">
                <a:solidFill>
                  <a:srgbClr val="FF0000"/>
                </a:solidFill>
              </a:rPr>
              <a:t>dài</a:t>
            </a:r>
            <a:r>
              <a:rPr lang="en-US" altLang="en-US" i="1" dirty="0" smtClean="0">
                <a:solidFill>
                  <a:srgbClr val="FF0000"/>
                </a:solidFill>
              </a:rPr>
              <a:t> </a:t>
            </a:r>
            <a:r>
              <a:rPr lang="en-US" altLang="en-US" i="1" dirty="0" err="1" smtClean="0">
                <a:solidFill>
                  <a:srgbClr val="FF0000"/>
                </a:solidFill>
              </a:rPr>
              <a:t>nhất</a:t>
            </a:r>
            <a:r>
              <a:rPr lang="en-US" altLang="en-US" i="1" dirty="0" smtClean="0">
                <a:solidFill>
                  <a:srgbClr val="FF0000"/>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thể</a:t>
            </a:r>
            <a:r>
              <a:rPr lang="en-US" altLang="en-US" dirty="0" smtClean="0">
                <a:solidFill>
                  <a:schemeClr val="tx1"/>
                </a:solidFill>
              </a:rPr>
              <a:t> </a:t>
            </a:r>
            <a:r>
              <a:rPr lang="en-US" altLang="en-US" dirty="0" err="1" smtClean="0">
                <a:solidFill>
                  <a:schemeClr val="tx1"/>
                </a:solidFill>
              </a:rPr>
              <a:t>thực</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bao</a:t>
            </a:r>
            <a:r>
              <a:rPr lang="en-US" altLang="en-US" dirty="0" smtClean="0">
                <a:solidFill>
                  <a:schemeClr val="tx1"/>
                </a:solidFill>
              </a:rPr>
              <a:t> </a:t>
            </a:r>
            <a:r>
              <a:rPr lang="en-US" altLang="en-US" dirty="0" err="1" smtClean="0">
                <a:solidFill>
                  <a:schemeClr val="tx1"/>
                </a:solidFill>
              </a:rPr>
              <a:t>nhiêu</a:t>
            </a:r>
            <a:r>
              <a:rPr lang="th-TH" altLang="en-US" dirty="0" smtClean="0">
                <a:solidFill>
                  <a:schemeClr val="tx1"/>
                </a:solidFill>
              </a:rPr>
              <a:t>?</a:t>
            </a:r>
            <a:endParaRPr lang="th-TH" altLang="en-US" dirty="0">
              <a:solidFill>
                <a:schemeClr val="tx1"/>
              </a:solidFill>
            </a:endParaRPr>
          </a:p>
          <a:p>
            <a:pPr lvl="1"/>
            <a:r>
              <a:rPr lang="en-US" altLang="en-US" i="1" smtClean="0">
                <a:solidFill>
                  <a:schemeClr val="accent1"/>
                </a:solidFill>
              </a:rPr>
              <a:t>Trả </a:t>
            </a:r>
            <a:r>
              <a:rPr lang="en-US" altLang="en-US" i="1" dirty="0" err="1" smtClean="0">
                <a:solidFill>
                  <a:schemeClr val="accent1"/>
                </a:solidFill>
              </a:rPr>
              <a:t>lời</a:t>
            </a:r>
            <a:r>
              <a:rPr lang="th-TH" altLang="en-US" dirty="0" smtClean="0"/>
              <a:t>: </a:t>
            </a:r>
            <a:r>
              <a:rPr lang="en-US" altLang="en-US" dirty="0" err="1" smtClean="0">
                <a:solidFill>
                  <a:schemeClr val="tx1"/>
                </a:solidFill>
              </a:rPr>
              <a:t>Độ</a:t>
            </a:r>
            <a:r>
              <a:rPr lang="en-US" altLang="en-US" dirty="0" smtClean="0">
                <a:solidFill>
                  <a:schemeClr val="tx1"/>
                </a:solidFill>
              </a:rPr>
              <a:t> </a:t>
            </a:r>
            <a:r>
              <a:rPr lang="en-US" altLang="en-US" dirty="0" err="1" smtClean="0">
                <a:solidFill>
                  <a:schemeClr val="tx1"/>
                </a:solidFill>
              </a:rPr>
              <a:t>dài</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dài</a:t>
            </a:r>
            <a:r>
              <a:rPr lang="en-US" altLang="en-US" dirty="0" smtClean="0">
                <a:solidFill>
                  <a:schemeClr val="tx1"/>
                </a:solidFill>
              </a:rPr>
              <a:t> </a:t>
            </a:r>
            <a:r>
              <a:rPr lang="en-US" altLang="en-US" dirty="0" err="1" smtClean="0">
                <a:solidFill>
                  <a:schemeClr val="tx1"/>
                </a:solidFill>
              </a:rPr>
              <a:t>nhất</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th-TH" altLang="en-US" dirty="0" smtClean="0">
                <a:solidFill>
                  <a:schemeClr val="tx1"/>
                </a:solidFill>
              </a:rPr>
              <a:t>P[0 </a:t>
            </a:r>
            <a:r>
              <a:rPr lang="th-TH" altLang="en-US" dirty="0">
                <a:solidFill>
                  <a:schemeClr val="tx1"/>
                </a:solidFill>
              </a:rPr>
              <a:t>.. j-1] </a:t>
            </a:r>
            <a:r>
              <a:rPr lang="en-US" altLang="en-US" dirty="0" err="1" smtClean="0">
                <a:solidFill>
                  <a:schemeClr val="tx1"/>
                </a:solidFill>
              </a:rPr>
              <a:t>sao</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nó</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th-TH" altLang="en-US" dirty="0" smtClean="0">
                <a:solidFill>
                  <a:schemeClr val="tx1"/>
                </a:solidFill>
              </a:rPr>
              <a:t>P[1 </a:t>
            </a:r>
            <a:r>
              <a:rPr lang="th-TH" altLang="en-US" dirty="0">
                <a:solidFill>
                  <a:schemeClr val="tx1"/>
                </a:solidFill>
              </a:rPr>
              <a:t>.. j-1</a:t>
            </a:r>
            <a:r>
              <a:rPr lang="th-TH" altLang="en-US" dirty="0" smtClean="0">
                <a:solidFill>
                  <a:schemeClr val="tx1"/>
                </a:solidFill>
              </a:rPr>
              <a:t>]</a:t>
            </a:r>
            <a:endParaRPr lang="th-TH" altLang="en-US"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altLang="zh-CN" dirty="0">
                <a:solidFill>
                  <a:schemeClr val="tx1"/>
                </a:solidFill>
              </a:rPr>
              <a:t>Knuth-Morris-Pratt (KMP) </a:t>
            </a:r>
            <a:endParaRPr lang="en-US" dirty="0">
              <a:solidFill>
                <a:schemeClr val="tx1"/>
              </a:solidFill>
            </a:endParaRPr>
          </a:p>
        </p:txBody>
      </p:sp>
    </p:spTree>
    <p:extLst>
      <p:ext uri="{BB962C8B-B14F-4D97-AF65-F5344CB8AC3E}">
        <p14:creationId xmlns:p14="http://schemas.microsoft.com/office/powerpoint/2010/main" val="28864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732" y="773842"/>
            <a:ext cx="11473122" cy="5675083"/>
          </a:xfrm>
        </p:spPr>
        <p:txBody>
          <a:bodyPr/>
          <a:lstStyle/>
          <a:p>
            <a:r>
              <a:rPr lang="en-US" sz="3000" dirty="0" err="1" smtClean="0">
                <a:solidFill>
                  <a:schemeClr val="tx1"/>
                </a:solidFill>
              </a:rPr>
              <a:t>Nắm</a:t>
            </a:r>
            <a:r>
              <a:rPr lang="en-US" sz="3000" dirty="0" smtClean="0">
                <a:solidFill>
                  <a:schemeClr val="tx1"/>
                </a:solidFill>
              </a:rPr>
              <a:t> </a:t>
            </a:r>
            <a:r>
              <a:rPr lang="en-US" sz="3000" dirty="0" err="1" smtClean="0">
                <a:solidFill>
                  <a:schemeClr val="tx1"/>
                </a:solidFill>
              </a:rPr>
              <a:t>được</a:t>
            </a:r>
            <a:r>
              <a:rPr lang="en-US" sz="3000" dirty="0" smtClean="0">
                <a:solidFill>
                  <a:schemeClr val="tx1"/>
                </a:solidFill>
              </a:rPr>
              <a:t> </a:t>
            </a:r>
            <a:r>
              <a:rPr lang="en-US" sz="3000" dirty="0" err="1" smtClean="0">
                <a:solidFill>
                  <a:schemeClr val="tx1"/>
                </a:solidFill>
              </a:rPr>
              <a:t>bài</a:t>
            </a:r>
            <a:r>
              <a:rPr lang="en-US" sz="3000" dirty="0" smtClean="0">
                <a:solidFill>
                  <a:schemeClr val="tx1"/>
                </a:solidFill>
              </a:rPr>
              <a:t> </a:t>
            </a:r>
            <a:r>
              <a:rPr lang="en-US" sz="3000" dirty="0" err="1" smtClean="0">
                <a:solidFill>
                  <a:schemeClr val="tx1"/>
                </a:solidFill>
              </a:rPr>
              <a:t>toán</a:t>
            </a:r>
            <a:r>
              <a:rPr lang="en-US" sz="3000" dirty="0" smtClean="0">
                <a:solidFill>
                  <a:schemeClr val="tx1"/>
                </a:solidFill>
              </a:rPr>
              <a:t> </a:t>
            </a:r>
            <a:r>
              <a:rPr lang="en-US" sz="3000" dirty="0" err="1" smtClean="0">
                <a:solidFill>
                  <a:schemeClr val="tx1"/>
                </a:solidFill>
              </a:rPr>
              <a:t>đối</a:t>
            </a:r>
            <a:r>
              <a:rPr lang="en-US" sz="3000" dirty="0" smtClean="0">
                <a:solidFill>
                  <a:schemeClr val="tx1"/>
                </a:solidFill>
              </a:rPr>
              <a:t> </a:t>
            </a:r>
            <a:r>
              <a:rPr lang="en-US" sz="3000" dirty="0" err="1" smtClean="0">
                <a:solidFill>
                  <a:schemeClr val="tx1"/>
                </a:solidFill>
              </a:rPr>
              <a:t>sánh</a:t>
            </a:r>
            <a:r>
              <a:rPr lang="en-US" sz="3000" dirty="0" smtClean="0">
                <a:solidFill>
                  <a:schemeClr val="tx1"/>
                </a:solidFill>
              </a:rPr>
              <a:t> </a:t>
            </a:r>
            <a:r>
              <a:rPr lang="en-US" sz="3000" dirty="0" err="1" smtClean="0">
                <a:solidFill>
                  <a:schemeClr val="tx1"/>
                </a:solidFill>
              </a:rPr>
              <a:t>mẫu</a:t>
            </a:r>
            <a:endParaRPr lang="en-US" sz="3000" dirty="0" smtClean="0">
              <a:solidFill>
                <a:schemeClr val="tx1"/>
              </a:solidFill>
            </a:endParaRPr>
          </a:p>
          <a:p>
            <a:r>
              <a:rPr lang="en-US" sz="3000" dirty="0" err="1" smtClean="0">
                <a:solidFill>
                  <a:schemeClr val="tx1"/>
                </a:solidFill>
              </a:rPr>
              <a:t>Hiểu</a:t>
            </a:r>
            <a:r>
              <a:rPr lang="en-US" sz="3000" dirty="0" smtClean="0">
                <a:solidFill>
                  <a:schemeClr val="tx1"/>
                </a:solidFill>
              </a:rPr>
              <a:t> </a:t>
            </a:r>
            <a:r>
              <a:rPr lang="en-US" sz="3000" dirty="0" err="1" smtClean="0">
                <a:solidFill>
                  <a:schemeClr val="tx1"/>
                </a:solidFill>
              </a:rPr>
              <a:t>được</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thuật</a:t>
            </a:r>
            <a:r>
              <a:rPr lang="en-US" sz="3000" dirty="0" smtClean="0">
                <a:solidFill>
                  <a:schemeClr val="tx1"/>
                </a:solidFill>
              </a:rPr>
              <a:t> </a:t>
            </a:r>
            <a:r>
              <a:rPr lang="en-US" sz="3000" dirty="0" err="1" smtClean="0">
                <a:solidFill>
                  <a:schemeClr val="tx1"/>
                </a:solidFill>
              </a:rPr>
              <a:t>toán</a:t>
            </a:r>
            <a:r>
              <a:rPr lang="en-US" sz="3000" dirty="0" smtClean="0">
                <a:solidFill>
                  <a:schemeClr val="tx1"/>
                </a:solidFill>
              </a:rPr>
              <a:t> </a:t>
            </a:r>
            <a:r>
              <a:rPr lang="en-US" sz="3000" dirty="0" err="1" smtClean="0">
                <a:solidFill>
                  <a:schemeClr val="tx1"/>
                </a:solidFill>
              </a:rPr>
              <a:t>đối</a:t>
            </a:r>
            <a:r>
              <a:rPr lang="en-US" sz="3000" dirty="0" smtClean="0">
                <a:solidFill>
                  <a:schemeClr val="tx1"/>
                </a:solidFill>
              </a:rPr>
              <a:t> </a:t>
            </a:r>
            <a:r>
              <a:rPr lang="en-US" sz="3000" dirty="0" err="1" smtClean="0">
                <a:solidFill>
                  <a:schemeClr val="tx1"/>
                </a:solidFill>
              </a:rPr>
              <a:t>sánh</a:t>
            </a:r>
            <a:r>
              <a:rPr lang="en-US" sz="3000" dirty="0" smtClean="0">
                <a:solidFill>
                  <a:schemeClr val="tx1"/>
                </a:solidFill>
              </a:rPr>
              <a:t> </a:t>
            </a:r>
            <a:r>
              <a:rPr lang="en-US" sz="3000" dirty="0" err="1" smtClean="0">
                <a:solidFill>
                  <a:schemeClr val="tx1"/>
                </a:solidFill>
              </a:rPr>
              <a:t>mẫu</a:t>
            </a:r>
            <a:r>
              <a:rPr lang="en-US" sz="3000" dirty="0" smtClean="0">
                <a:solidFill>
                  <a:schemeClr val="tx1"/>
                </a:solidFill>
              </a:rPr>
              <a:t>: </a:t>
            </a:r>
            <a:r>
              <a:rPr lang="en-US" sz="3000" dirty="0" err="1" smtClean="0">
                <a:solidFill>
                  <a:schemeClr val="tx1"/>
                </a:solidFill>
              </a:rPr>
              <a:t>Vét</a:t>
            </a:r>
            <a:r>
              <a:rPr lang="en-US" sz="3000" dirty="0" smtClean="0">
                <a:solidFill>
                  <a:schemeClr val="tx1"/>
                </a:solidFill>
              </a:rPr>
              <a:t> </a:t>
            </a:r>
            <a:r>
              <a:rPr lang="en-US" sz="3000" dirty="0" err="1" smtClean="0">
                <a:solidFill>
                  <a:schemeClr val="tx1"/>
                </a:solidFill>
              </a:rPr>
              <a:t>cạn</a:t>
            </a:r>
            <a:r>
              <a:rPr lang="en-US" sz="3000" dirty="0" smtClean="0">
                <a:solidFill>
                  <a:schemeClr val="tx1"/>
                </a:solidFill>
              </a:rPr>
              <a:t>, Boyer-Moore </a:t>
            </a:r>
            <a:r>
              <a:rPr lang="en-US" sz="3000" dirty="0" err="1" smtClean="0">
                <a:solidFill>
                  <a:schemeClr val="tx1"/>
                </a:solidFill>
              </a:rPr>
              <a:t>và</a:t>
            </a:r>
            <a:r>
              <a:rPr lang="en-US" sz="3000" dirty="0">
                <a:solidFill>
                  <a:schemeClr val="tx1"/>
                </a:solidFill>
              </a:rPr>
              <a:t> </a:t>
            </a:r>
            <a:r>
              <a:rPr lang="en-US" sz="3000" dirty="0" smtClean="0">
                <a:solidFill>
                  <a:schemeClr val="tx1"/>
                </a:solidFill>
              </a:rPr>
              <a:t>Knuth-Morris-Pratt</a:t>
            </a:r>
          </a:p>
          <a:p>
            <a:r>
              <a:rPr lang="en-US" sz="3000" dirty="0" err="1" smtClean="0">
                <a:solidFill>
                  <a:schemeClr val="tx1"/>
                </a:solidFill>
              </a:rPr>
              <a:t>Hiểu</a:t>
            </a:r>
            <a:r>
              <a:rPr lang="en-US" sz="3000" dirty="0" smtClean="0">
                <a:solidFill>
                  <a:schemeClr val="tx1"/>
                </a:solidFill>
              </a:rPr>
              <a:t> </a:t>
            </a:r>
            <a:r>
              <a:rPr lang="en-US" sz="3000" dirty="0" err="1">
                <a:solidFill>
                  <a:schemeClr val="tx1"/>
                </a:solidFill>
              </a:rPr>
              <a:t>và</a:t>
            </a:r>
            <a:r>
              <a:rPr lang="en-US" sz="3000" dirty="0">
                <a:solidFill>
                  <a:schemeClr val="tx1"/>
                </a:solidFill>
              </a:rPr>
              <a:t> </a:t>
            </a:r>
            <a:r>
              <a:rPr lang="en-US" sz="3000" dirty="0" err="1">
                <a:solidFill>
                  <a:schemeClr val="tx1"/>
                </a:solidFill>
              </a:rPr>
              <a:t>lập</a:t>
            </a:r>
            <a:r>
              <a:rPr lang="en-US" sz="3000" dirty="0">
                <a:solidFill>
                  <a:schemeClr val="tx1"/>
                </a:solidFill>
              </a:rPr>
              <a:t> </a:t>
            </a:r>
            <a:r>
              <a:rPr lang="en-US" sz="3000" dirty="0" err="1">
                <a:solidFill>
                  <a:schemeClr val="tx1"/>
                </a:solidFill>
              </a:rPr>
              <a:t>trình</a:t>
            </a:r>
            <a:r>
              <a:rPr lang="en-US" sz="3000" dirty="0">
                <a:solidFill>
                  <a:schemeClr val="tx1"/>
                </a:solidFill>
              </a:rPr>
              <a:t> </a:t>
            </a:r>
            <a:r>
              <a:rPr lang="en-US" sz="3000" dirty="0" err="1">
                <a:solidFill>
                  <a:schemeClr val="tx1"/>
                </a:solidFill>
              </a:rPr>
              <a:t>được</a:t>
            </a:r>
            <a:r>
              <a:rPr lang="en-US" sz="3000" dirty="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a:solidFill>
                  <a:schemeClr val="tx1"/>
                </a:solidFill>
              </a:rPr>
              <a:t>thuật</a:t>
            </a:r>
            <a:r>
              <a:rPr lang="en-US" sz="3000" dirty="0">
                <a:solidFill>
                  <a:schemeClr val="tx1"/>
                </a:solidFill>
              </a:rPr>
              <a:t> </a:t>
            </a:r>
            <a:r>
              <a:rPr lang="en-US" sz="3000" dirty="0" err="1" smtClean="0">
                <a:solidFill>
                  <a:schemeClr val="tx1"/>
                </a:solidFill>
              </a:rPr>
              <a:t>toán</a:t>
            </a:r>
            <a:r>
              <a:rPr lang="en-US" sz="3000" dirty="0" smtClean="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sánh</a:t>
            </a:r>
            <a:r>
              <a:rPr lang="en-US" dirty="0">
                <a:solidFill>
                  <a:schemeClr val="tx1"/>
                </a:solidFill>
              </a:rPr>
              <a:t> </a:t>
            </a:r>
            <a:r>
              <a:rPr lang="en-US" dirty="0" err="1">
                <a:solidFill>
                  <a:schemeClr val="tx1"/>
                </a:solidFill>
              </a:rPr>
              <a:t>mẫu</a:t>
            </a:r>
            <a:r>
              <a:rPr lang="en-US" dirty="0">
                <a:solidFill>
                  <a:schemeClr val="tx1"/>
                </a:solidFill>
              </a:rPr>
              <a:t> </a:t>
            </a:r>
            <a:r>
              <a:rPr lang="en-US" dirty="0" err="1">
                <a:solidFill>
                  <a:schemeClr val="tx1"/>
                </a:solidFill>
              </a:rPr>
              <a:t>Vét</a:t>
            </a:r>
            <a:r>
              <a:rPr lang="en-US" dirty="0">
                <a:solidFill>
                  <a:schemeClr val="tx1"/>
                </a:solidFill>
              </a:rPr>
              <a:t> </a:t>
            </a:r>
            <a:r>
              <a:rPr lang="en-US" dirty="0" err="1">
                <a:solidFill>
                  <a:schemeClr val="tx1"/>
                </a:solidFill>
              </a:rPr>
              <a:t>cạn</a:t>
            </a:r>
            <a:r>
              <a:rPr lang="en-US" dirty="0">
                <a:solidFill>
                  <a:schemeClr val="tx1"/>
                </a:solidFill>
              </a:rPr>
              <a:t>, Boyer-Moore </a:t>
            </a:r>
            <a:r>
              <a:rPr lang="en-US" dirty="0" err="1">
                <a:solidFill>
                  <a:schemeClr val="tx1"/>
                </a:solidFill>
              </a:rPr>
              <a:t>và</a:t>
            </a:r>
            <a:r>
              <a:rPr lang="en-US">
                <a:solidFill>
                  <a:schemeClr val="tx1"/>
                </a:solidFill>
              </a:rPr>
              <a:t> Knuth-Morris-Pratt</a:t>
            </a:r>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Bài</a:t>
            </a:r>
            <a:r>
              <a:rPr lang="en-US" dirty="0">
                <a:solidFill>
                  <a:schemeClr val="tx1"/>
                </a:solidFill>
              </a:rPr>
              <a:t> </a:t>
            </a:r>
            <a:r>
              <a:rPr lang="en-US" dirty="0" smtClean="0">
                <a:solidFill>
                  <a:schemeClr val="tx1"/>
                </a:solidFill>
              </a:rPr>
              <a:t>01 – </a:t>
            </a:r>
            <a:r>
              <a:rPr lang="en-US" dirty="0" err="1" smtClean="0">
                <a:solidFill>
                  <a:schemeClr val="tx1"/>
                </a:solidFill>
              </a:rPr>
              <a:t>Mục</a:t>
            </a:r>
            <a:r>
              <a:rPr lang="en-US" dirty="0" smtClean="0">
                <a:solidFill>
                  <a:schemeClr val="tx1"/>
                </a:solidFill>
              </a:rPr>
              <a:t> </a:t>
            </a:r>
            <a:r>
              <a:rPr lang="en-US" dirty="0" err="1" smtClean="0">
                <a:solidFill>
                  <a:schemeClr val="tx1"/>
                </a:solidFill>
              </a:rPr>
              <a:t>tiêu</a:t>
            </a:r>
            <a:endParaRPr lang="en-US" dirty="0">
              <a:solidFill>
                <a:schemeClr val="tx1"/>
              </a:solidFill>
            </a:endParaRPr>
          </a:p>
        </p:txBody>
      </p:sp>
    </p:spTree>
    <p:extLst>
      <p:ext uri="{BB962C8B-B14F-4D97-AF65-F5344CB8AC3E}">
        <p14:creationId xmlns:p14="http://schemas.microsoft.com/office/powerpoint/2010/main" val="2295827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86667"/>
            <a:ext cx="11882582" cy="5351078"/>
          </a:xfrm>
        </p:spPr>
        <p:txBody>
          <a:bodyPr/>
          <a:lstStyle/>
          <a:p>
            <a:r>
              <a:rPr lang="en-US" dirty="0" err="1" smtClean="0">
                <a:solidFill>
                  <a:schemeClr val="tx1"/>
                </a:solidFill>
              </a:rPr>
              <a:t>Khi</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so </a:t>
            </a:r>
            <a:r>
              <a:rPr lang="en-US" dirty="0" err="1" smtClean="0">
                <a:solidFill>
                  <a:schemeClr val="tx1"/>
                </a:solidFill>
              </a:rPr>
              <a:t>sánh</a:t>
            </a:r>
            <a:r>
              <a:rPr lang="en-US" dirty="0" smtClean="0">
                <a:solidFill>
                  <a:schemeClr val="tx1"/>
                </a:solidFill>
              </a:rPr>
              <a:t>, </a:t>
            </a:r>
            <a:r>
              <a:rPr lang="en-US" dirty="0" err="1" smtClean="0">
                <a:solidFill>
                  <a:schemeClr val="tx1"/>
                </a:solidFill>
              </a:rPr>
              <a:t>luôn</a:t>
            </a:r>
            <a:r>
              <a:rPr lang="en-US" dirty="0" smtClean="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tới</a:t>
            </a:r>
            <a:r>
              <a:rPr lang="en-US" dirty="0" smtClean="0">
                <a:solidFill>
                  <a:schemeClr val="tx1"/>
                </a:solidFill>
              </a:rPr>
              <a:t> 2 </a:t>
            </a:r>
            <a:r>
              <a:rPr lang="en-US" dirty="0" err="1" smtClean="0">
                <a:solidFill>
                  <a:schemeClr val="tx1"/>
                </a:solidFill>
              </a:rPr>
              <a:t>giá</a:t>
            </a:r>
            <a:r>
              <a:rPr lang="en-US" dirty="0" smtClean="0">
                <a:solidFill>
                  <a:schemeClr val="tx1"/>
                </a:solidFill>
              </a:rPr>
              <a:t> </a:t>
            </a:r>
            <a:r>
              <a:rPr lang="en-US" dirty="0" err="1" smtClean="0">
                <a:solidFill>
                  <a:schemeClr val="tx1"/>
                </a:solidFill>
              </a:rPr>
              <a:t>trị</a:t>
            </a:r>
            <a:r>
              <a:rPr lang="en-US" dirty="0" smtClean="0">
                <a:solidFill>
                  <a:schemeClr val="tx1"/>
                </a:solidFill>
              </a:rPr>
              <a:t> </a:t>
            </a:r>
            <a:r>
              <a:rPr lang="en-US" dirty="0" err="1" smtClean="0">
                <a:solidFill>
                  <a:schemeClr val="tx1"/>
                </a:solidFill>
              </a:rPr>
              <a:t>sau</a:t>
            </a:r>
            <a:r>
              <a:rPr lang="en-US" dirty="0" smtClean="0">
                <a:solidFill>
                  <a:schemeClr val="tx1"/>
                </a:solidFill>
              </a:rPr>
              <a:t>:</a:t>
            </a:r>
          </a:p>
          <a:p>
            <a:pPr lvl="1"/>
            <a:r>
              <a:rPr lang="en-US" dirty="0" smtClean="0">
                <a:solidFill>
                  <a:schemeClr val="tx1"/>
                </a:solidFill>
              </a:rPr>
              <a:t>i: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bắt</a:t>
            </a:r>
            <a:r>
              <a:rPr lang="en-US" dirty="0" smtClean="0">
                <a:solidFill>
                  <a:schemeClr val="tx1"/>
                </a:solidFill>
              </a:rPr>
              <a:t> </a:t>
            </a:r>
            <a:r>
              <a:rPr lang="en-US" dirty="0" err="1" smtClean="0">
                <a:solidFill>
                  <a:schemeClr val="tx1"/>
                </a:solidFill>
              </a:rPr>
              <a:t>đầu</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chuỗi</a:t>
            </a:r>
            <a:r>
              <a:rPr lang="en-US" dirty="0" smtClean="0">
                <a:solidFill>
                  <a:schemeClr val="tx1"/>
                </a:solidFill>
              </a:rPr>
              <a:t> con </a:t>
            </a:r>
            <a:r>
              <a:rPr lang="en-US" dirty="0" err="1" smtClean="0">
                <a:solidFill>
                  <a:schemeClr val="tx1"/>
                </a:solidFill>
              </a:rPr>
              <a:t>trong</a:t>
            </a:r>
            <a:r>
              <a:rPr lang="en-US" dirty="0" smtClean="0">
                <a:solidFill>
                  <a:schemeClr val="tx1"/>
                </a:solidFill>
              </a:rPr>
              <a:t> T </a:t>
            </a:r>
            <a:r>
              <a:rPr lang="en-US" dirty="0" err="1" smtClean="0">
                <a:solidFill>
                  <a:schemeClr val="tx1"/>
                </a:solidFill>
              </a:rPr>
              <a:t>đang</a:t>
            </a:r>
            <a:r>
              <a:rPr lang="en-US" dirty="0" smtClean="0">
                <a:solidFill>
                  <a:schemeClr val="tx1"/>
                </a:solidFill>
              </a:rPr>
              <a:t> so </a:t>
            </a:r>
            <a:r>
              <a:rPr lang="en-US" dirty="0" err="1" smtClean="0">
                <a:solidFill>
                  <a:schemeClr val="tx1"/>
                </a:solidFill>
              </a:rPr>
              <a:t>sánh</a:t>
            </a:r>
            <a:r>
              <a:rPr lang="en-US" dirty="0" smtClean="0">
                <a:solidFill>
                  <a:schemeClr val="tx1"/>
                </a:solidFill>
              </a:rPr>
              <a:t> </a:t>
            </a:r>
            <a:r>
              <a:rPr lang="en-US" dirty="0" err="1" smtClean="0">
                <a:solidFill>
                  <a:schemeClr val="tx1"/>
                </a:solidFill>
              </a:rPr>
              <a:t>với</a:t>
            </a:r>
            <a:r>
              <a:rPr lang="en-US" dirty="0" smtClean="0">
                <a:solidFill>
                  <a:schemeClr val="tx1"/>
                </a:solidFill>
              </a:rPr>
              <a:t> </a:t>
            </a:r>
            <a:r>
              <a:rPr lang="en-US" dirty="0" err="1" smtClean="0">
                <a:solidFill>
                  <a:schemeClr val="tx1"/>
                </a:solidFill>
              </a:rPr>
              <a:t>mẫu</a:t>
            </a:r>
            <a:r>
              <a:rPr lang="en-US" dirty="0" smtClean="0">
                <a:solidFill>
                  <a:schemeClr val="tx1"/>
                </a:solidFill>
              </a:rPr>
              <a:t> P, </a:t>
            </a:r>
            <a:r>
              <a:rPr lang="en-US" dirty="0" err="1" smtClean="0">
                <a:solidFill>
                  <a:schemeClr val="tx1"/>
                </a:solidFill>
              </a:rPr>
              <a:t>tức</a:t>
            </a:r>
            <a:r>
              <a:rPr lang="en-US" dirty="0" smtClean="0">
                <a:solidFill>
                  <a:schemeClr val="tx1"/>
                </a:solidFill>
              </a:rPr>
              <a:t> </a:t>
            </a:r>
            <a:r>
              <a:rPr lang="en-US" dirty="0" err="1" smtClean="0">
                <a:solidFill>
                  <a:schemeClr val="tx1"/>
                </a:solidFill>
              </a:rPr>
              <a:t>là</a:t>
            </a:r>
            <a:r>
              <a:rPr lang="en-US" dirty="0" smtClean="0">
                <a:solidFill>
                  <a:schemeClr val="tx1"/>
                </a:solidFill>
              </a:rPr>
              <a:t> T[</a:t>
            </a:r>
            <a:r>
              <a:rPr lang="en-US" dirty="0" err="1" smtClean="0">
                <a:solidFill>
                  <a:schemeClr val="tx1"/>
                </a:solidFill>
              </a:rPr>
              <a:t>i</a:t>
            </a:r>
            <a:r>
              <a:rPr lang="en-US" dirty="0" smtClean="0">
                <a:solidFill>
                  <a:schemeClr val="tx1"/>
                </a:solidFill>
              </a:rPr>
              <a:t>] </a:t>
            </a:r>
            <a:r>
              <a:rPr lang="en-US" dirty="0" err="1" smtClean="0">
                <a:solidFill>
                  <a:schemeClr val="tx1"/>
                </a:solidFill>
              </a:rPr>
              <a:t>thẳng</a:t>
            </a:r>
            <a:r>
              <a:rPr lang="en-US" dirty="0" smtClean="0">
                <a:solidFill>
                  <a:schemeClr val="tx1"/>
                </a:solidFill>
              </a:rPr>
              <a:t> </a:t>
            </a:r>
            <a:r>
              <a:rPr lang="en-US" dirty="0" err="1" smtClean="0">
                <a:solidFill>
                  <a:schemeClr val="tx1"/>
                </a:solidFill>
              </a:rPr>
              <a:t>với</a:t>
            </a:r>
            <a:r>
              <a:rPr lang="en-US" dirty="0" smtClean="0">
                <a:solidFill>
                  <a:schemeClr val="tx1"/>
                </a:solidFill>
              </a:rPr>
              <a:t> P[0]</a:t>
            </a:r>
          </a:p>
          <a:p>
            <a:pPr lvl="1"/>
            <a:r>
              <a:rPr lang="en-US" dirty="0" smtClean="0">
                <a:solidFill>
                  <a:schemeClr val="tx1"/>
                </a:solidFill>
              </a:rPr>
              <a:t>j: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trong</a:t>
            </a:r>
            <a:r>
              <a:rPr lang="en-US" dirty="0" smtClean="0">
                <a:solidFill>
                  <a:schemeClr val="tx1"/>
                </a:solidFill>
              </a:rPr>
              <a:t> P </a:t>
            </a:r>
            <a:r>
              <a:rPr lang="en-US" dirty="0" err="1" smtClean="0">
                <a:solidFill>
                  <a:schemeClr val="tx1"/>
                </a:solidFill>
              </a:rPr>
              <a:t>đang</a:t>
            </a:r>
            <a:r>
              <a:rPr lang="en-US" dirty="0" smtClean="0">
                <a:solidFill>
                  <a:schemeClr val="tx1"/>
                </a:solidFill>
              </a:rPr>
              <a:t> </a:t>
            </a:r>
            <a:r>
              <a:rPr lang="en-US" dirty="0" err="1" smtClean="0">
                <a:solidFill>
                  <a:schemeClr val="tx1"/>
                </a:solidFill>
              </a:rPr>
              <a:t>được</a:t>
            </a:r>
            <a:r>
              <a:rPr lang="en-US" dirty="0" smtClean="0">
                <a:solidFill>
                  <a:schemeClr val="tx1"/>
                </a:solidFill>
              </a:rPr>
              <a:t> so </a:t>
            </a:r>
            <a:r>
              <a:rPr lang="en-US" dirty="0" err="1" smtClean="0">
                <a:solidFill>
                  <a:schemeClr val="tx1"/>
                </a:solidFill>
              </a:rPr>
              <a:t>sánh</a:t>
            </a:r>
            <a:r>
              <a:rPr lang="en-US" dirty="0" smtClean="0">
                <a:solidFill>
                  <a:schemeClr val="tx1"/>
                </a:solidFill>
              </a:rPr>
              <a:t> (so </a:t>
            </a:r>
            <a:r>
              <a:rPr lang="en-US" dirty="0" err="1" smtClean="0">
                <a:solidFill>
                  <a:schemeClr val="tx1"/>
                </a:solidFill>
              </a:rPr>
              <a:t>sánh</a:t>
            </a:r>
            <a:r>
              <a:rPr lang="en-US" dirty="0" smtClean="0">
                <a:solidFill>
                  <a:schemeClr val="tx1"/>
                </a:solidFill>
              </a:rPr>
              <a:t> T[</a:t>
            </a:r>
            <a:r>
              <a:rPr lang="en-US" dirty="0" err="1" smtClean="0">
                <a:solidFill>
                  <a:schemeClr val="tx1"/>
                </a:solidFill>
              </a:rPr>
              <a:t>i+j</a:t>
            </a:r>
            <a:r>
              <a:rPr lang="en-US" dirty="0" smtClean="0">
                <a:solidFill>
                  <a:schemeClr val="tx1"/>
                </a:solidFill>
              </a:rPr>
              <a:t>] </a:t>
            </a:r>
            <a:r>
              <a:rPr lang="en-US" dirty="0" err="1" smtClean="0">
                <a:solidFill>
                  <a:schemeClr val="tx1"/>
                </a:solidFill>
              </a:rPr>
              <a:t>với</a:t>
            </a:r>
            <a:r>
              <a:rPr lang="en-US" dirty="0" smtClean="0">
                <a:solidFill>
                  <a:schemeClr val="tx1"/>
                </a:solidFill>
              </a:rPr>
              <a:t> P[j])</a:t>
            </a:r>
          </a:p>
          <a:p>
            <a:r>
              <a:rPr lang="en-US" dirty="0" err="1" smtClean="0">
                <a:solidFill>
                  <a:schemeClr val="tx1"/>
                </a:solidFill>
              </a:rPr>
              <a:t>Gặp</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khớp</a:t>
            </a:r>
            <a:r>
              <a:rPr lang="en-US" dirty="0" smtClean="0">
                <a:solidFill>
                  <a:schemeClr val="tx1"/>
                </a:solidFill>
              </a:rPr>
              <a:t> </a:t>
            </a:r>
            <a:r>
              <a:rPr lang="en-US" dirty="0" err="1" smtClean="0">
                <a:solidFill>
                  <a:schemeClr val="tx1"/>
                </a:solidFill>
              </a:rPr>
              <a:t>thì</a:t>
            </a:r>
            <a:r>
              <a:rPr lang="en-US" dirty="0" smtClean="0">
                <a:solidFill>
                  <a:schemeClr val="tx1"/>
                </a:solidFill>
              </a:rPr>
              <a:t> </a:t>
            </a:r>
            <a:r>
              <a:rPr lang="en-US" dirty="0" err="1" smtClean="0">
                <a:solidFill>
                  <a:schemeClr val="tx1"/>
                </a:solidFill>
              </a:rPr>
              <a:t>tăng</a:t>
            </a:r>
            <a:r>
              <a:rPr lang="en-US" dirty="0" smtClean="0">
                <a:solidFill>
                  <a:schemeClr val="tx1"/>
                </a:solidFill>
              </a:rPr>
              <a:t> j </a:t>
            </a:r>
            <a:r>
              <a:rPr lang="en-US" dirty="0" err="1" smtClean="0">
                <a:solidFill>
                  <a:schemeClr val="tx1"/>
                </a:solidFill>
              </a:rPr>
              <a:t>lên</a:t>
            </a:r>
            <a:r>
              <a:rPr lang="en-US" dirty="0" smtClean="0">
                <a:solidFill>
                  <a:schemeClr val="tx1"/>
                </a:solidFill>
              </a:rPr>
              <a:t> 1</a:t>
            </a:r>
          </a:p>
          <a:p>
            <a:r>
              <a:rPr lang="en-US" dirty="0" err="1" smtClean="0">
                <a:solidFill>
                  <a:schemeClr val="tx1"/>
                </a:solidFill>
              </a:rPr>
              <a:t>Ngược</a:t>
            </a:r>
            <a:r>
              <a:rPr lang="en-US" dirty="0" smtClean="0">
                <a:solidFill>
                  <a:schemeClr val="tx1"/>
                </a:solidFill>
              </a:rPr>
              <a:t> </a:t>
            </a:r>
            <a:r>
              <a:rPr lang="en-US" dirty="0" err="1" smtClean="0">
                <a:solidFill>
                  <a:schemeClr val="tx1"/>
                </a:solidFill>
              </a:rPr>
              <a:t>lại</a:t>
            </a:r>
            <a:r>
              <a:rPr lang="en-US" dirty="0" smtClean="0">
                <a:solidFill>
                  <a:schemeClr val="tx1"/>
                </a:solidFill>
              </a:rPr>
              <a:t>, </a:t>
            </a:r>
            <a:r>
              <a:rPr lang="en-US" dirty="0" err="1" smtClean="0">
                <a:solidFill>
                  <a:schemeClr val="tx1"/>
                </a:solidFill>
              </a:rPr>
              <a:t>gặp</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khớp</a:t>
            </a:r>
            <a:r>
              <a:rPr lang="en-US" dirty="0" smtClean="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i</a:t>
            </a:r>
            <a:r>
              <a:rPr lang="en-US" baseline="-25000" dirty="0" err="1" smtClean="0">
                <a:solidFill>
                  <a:schemeClr val="tx1"/>
                </a:solidFill>
              </a:rPr>
              <a:t>new</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j</a:t>
            </a:r>
            <a:r>
              <a:rPr lang="en-US" baseline="-25000" dirty="0" err="1" smtClean="0">
                <a:solidFill>
                  <a:schemeClr val="tx1"/>
                </a:solidFill>
              </a:rPr>
              <a:t>new</a:t>
            </a:r>
            <a:r>
              <a:rPr lang="en-US" dirty="0" smtClean="0">
                <a:solidFill>
                  <a:schemeClr val="tx1"/>
                </a:solidFill>
              </a:rPr>
              <a:t>.</a:t>
            </a:r>
            <a:endParaRPr lang="en-US" dirty="0">
              <a:solidFill>
                <a:schemeClr val="tx1"/>
              </a:solidFill>
            </a:endParaRPr>
          </a:p>
        </p:txBody>
      </p:sp>
      <p:sp>
        <p:nvSpPr>
          <p:cNvPr id="3" name="Title 2"/>
          <p:cNvSpPr>
            <a:spLocks noGrp="1"/>
          </p:cNvSpPr>
          <p:nvPr>
            <p:ph type="title"/>
          </p:nvPr>
        </p:nvSpPr>
        <p:spPr/>
        <p:txBody>
          <a:bodyPr/>
          <a:lstStyle/>
          <a:p>
            <a:r>
              <a:rPr lang="en-US" altLang="zh-CN" dirty="0">
                <a:solidFill>
                  <a:schemeClr val="tx1"/>
                </a:solidFill>
              </a:rPr>
              <a:t>Knuth-Morris-Pratt (KMP) </a:t>
            </a:r>
            <a:endParaRPr lang="en-US" dirty="0">
              <a:solidFill>
                <a:schemeClr val="tx1"/>
              </a:solidFill>
            </a:endParaRPr>
          </a:p>
        </p:txBody>
      </p:sp>
    </p:spTree>
    <p:extLst>
      <p:ext uri="{BB962C8B-B14F-4D97-AF65-F5344CB8AC3E}">
        <p14:creationId xmlns:p14="http://schemas.microsoft.com/office/powerpoint/2010/main" val="2008249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2178992" y="1714500"/>
            <a:ext cx="6718368" cy="4569568"/>
          </a:xfrm>
          <a:prstGeom prst="rect">
            <a:avLst/>
          </a:prstGeom>
        </p:spPr>
      </p:pic>
    </p:spTree>
    <p:extLst>
      <p:ext uri="{BB962C8B-B14F-4D97-AF65-F5344CB8AC3E}">
        <p14:creationId xmlns:p14="http://schemas.microsoft.com/office/powerpoint/2010/main" val="2750432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94911" y="1086667"/>
                <a:ext cx="11440071" cy="5351078"/>
              </a:xfrm>
            </p:spPr>
            <p:txBody>
              <a:bodyPr/>
              <a:lstStyle/>
              <a:p>
                <a:r>
                  <a:rPr lang="en-US" altLang="en-US" dirty="0" smtClean="0">
                    <a:solidFill>
                      <a:schemeClr val="tx1"/>
                    </a:solidFill>
                  </a:rPr>
                  <a:t>Giả </a:t>
                </a:r>
                <a:r>
                  <a:rPr lang="en-US" altLang="en-US" dirty="0" err="1" smtClean="0">
                    <a:solidFill>
                      <a:schemeClr val="tx1"/>
                    </a:solidFill>
                  </a:rPr>
                  <a:t>sử</a:t>
                </a:r>
                <a:r>
                  <a:rPr lang="en-US" altLang="en-US" dirty="0" smtClean="0">
                    <a:solidFill>
                      <a:schemeClr val="tx1"/>
                    </a:solidFill>
                  </a:rPr>
                  <a:t> </a:t>
                </a:r>
                <a:r>
                  <a:rPr lang="en-US" altLang="en-US" dirty="0" err="1" smtClean="0">
                    <a:solidFill>
                      <a:schemeClr val="tx1"/>
                    </a:solidFill>
                  </a:rPr>
                  <a:t>xuất</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kí</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giống</a:t>
                </a:r>
                <a:r>
                  <a:rPr lang="en-US" altLang="en-US" dirty="0" smtClean="0">
                    <a:solidFill>
                      <a:schemeClr val="tx1"/>
                    </a:solidFill>
                  </a:rPr>
                  <a:t> </a:t>
                </a:r>
                <a:r>
                  <a:rPr lang="en-US" altLang="en-US" dirty="0" err="1" smtClean="0">
                    <a:solidFill>
                      <a:schemeClr val="tx1"/>
                    </a:solidFill>
                  </a:rPr>
                  <a:t>nhau</a:t>
                </a:r>
                <a:r>
                  <a:rPr lang="en-US" altLang="en-US" dirty="0" smtClean="0">
                    <a:solidFill>
                      <a:schemeClr val="tx1"/>
                    </a:solidFill>
                  </a:rPr>
                  <a:t> </a:t>
                </a:r>
                <a:r>
                  <a:rPr lang="en-US" altLang="en-US" dirty="0" err="1" smtClean="0">
                    <a:solidFill>
                      <a:schemeClr val="tx1"/>
                    </a:solidFill>
                  </a:rPr>
                  <a:t>tại</a:t>
                </a:r>
                <a:r>
                  <a:rPr lang="en-US" altLang="en-US" dirty="0" smtClean="0">
                    <a:solidFill>
                      <a:schemeClr val="tx1"/>
                    </a:solidFill>
                  </a:rPr>
                  <a:t> j, </a:t>
                </a:r>
                <a:r>
                  <a:rPr lang="en-US" altLang="en-US" dirty="0" err="1" smtClean="0">
                    <a:solidFill>
                      <a:schemeClr val="tx1"/>
                    </a:solidFill>
                  </a:rPr>
                  <a:t>tức</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14:m>
                  <m:oMath xmlns:m="http://schemas.openxmlformats.org/officeDocument/2006/math">
                    <m:r>
                      <m:rPr>
                        <m:sty m:val="p"/>
                      </m:rPr>
                      <a:rPr lang="en-US" altLang="en-US" b="0" i="0" smtClean="0">
                        <a:solidFill>
                          <a:schemeClr val="tx1"/>
                        </a:solidFill>
                        <a:latin typeface="Cambria Math" panose="02040503050406030204" pitchFamily="18" charset="0"/>
                        <a:ea typeface="Cambria Math" panose="02040503050406030204" pitchFamily="18" charset="0"/>
                      </a:rPr>
                      <m:t>T</m:t>
                    </m:r>
                    <m:d>
                      <m:dPr>
                        <m:begChr m:val="["/>
                        <m:endChr m:val="]"/>
                        <m:ctrlPr>
                          <a:rPr lang="en-US" altLang="en-US" b="0" i="1" smtClean="0">
                            <a:solidFill>
                              <a:schemeClr val="tx1"/>
                            </a:solidFill>
                            <a:latin typeface="Cambria Math" panose="02040503050406030204" pitchFamily="18" charset="0"/>
                            <a:ea typeface="Cambria Math" panose="02040503050406030204" pitchFamily="18" charset="0"/>
                          </a:rPr>
                        </m:ctrlPr>
                      </m:dPr>
                      <m:e>
                        <m:r>
                          <a:rPr lang="en-US" altLang="en-US" b="0" i="1" smtClean="0">
                            <a:solidFill>
                              <a:schemeClr val="tx1"/>
                            </a:solidFill>
                            <a:latin typeface="Cambria Math" panose="02040503050406030204" pitchFamily="18" charset="0"/>
                            <a:ea typeface="Cambria Math" panose="02040503050406030204" pitchFamily="18" charset="0"/>
                          </a:rPr>
                          <m:t>𝑖</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𝑗</m:t>
                        </m:r>
                      </m:e>
                    </m:d>
                    <m:r>
                      <a:rPr lang="en-US" altLang="en-US"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𝑃</m:t>
                    </m:r>
                    <m:d>
                      <m:dPr>
                        <m:begChr m:val="["/>
                        <m:endChr m:val="]"/>
                        <m:ctrlPr>
                          <a:rPr lang="en-US" altLang="en-US" b="0" i="1" smtClean="0">
                            <a:solidFill>
                              <a:schemeClr val="tx1"/>
                            </a:solidFill>
                            <a:latin typeface="Cambria Math" panose="02040503050406030204" pitchFamily="18" charset="0"/>
                            <a:ea typeface="Cambria Math" panose="02040503050406030204" pitchFamily="18" charset="0"/>
                          </a:rPr>
                        </m:ctrlPr>
                      </m:dPr>
                      <m:e>
                        <m:r>
                          <a:rPr lang="en-US" altLang="en-US" b="0" i="1" smtClean="0">
                            <a:solidFill>
                              <a:schemeClr val="tx1"/>
                            </a:solidFill>
                            <a:latin typeface="Cambria Math" panose="02040503050406030204" pitchFamily="18" charset="0"/>
                            <a:ea typeface="Cambria Math" panose="02040503050406030204" pitchFamily="18" charset="0"/>
                          </a:rPr>
                          <m:t>𝑗</m:t>
                        </m:r>
                      </m:e>
                    </m:d>
                  </m:oMath>
                </a14:m>
                <a:r>
                  <a:rPr lang="en-US" altLang="en-US" dirty="0" smtClean="0">
                    <a:solidFill>
                      <a:schemeClr val="tx1"/>
                    </a:solidFill>
                  </a:rPr>
                  <a:t>, </a:t>
                </a:r>
                <a:r>
                  <a:rPr lang="en-US" altLang="en-US" dirty="0" err="1" smtClean="0">
                    <a:solidFill>
                      <a:schemeClr val="tx1"/>
                    </a:solidFill>
                  </a:rPr>
                  <a:t>khi</a:t>
                </a:r>
                <a:r>
                  <a:rPr lang="en-US" altLang="en-US" dirty="0" smtClean="0">
                    <a:solidFill>
                      <a:schemeClr val="tx1"/>
                    </a:solidFill>
                  </a:rPr>
                  <a:t> </a:t>
                </a:r>
                <a:r>
                  <a:rPr lang="en-US" altLang="en-US" dirty="0" err="1" smtClean="0">
                    <a:solidFill>
                      <a:schemeClr val="tx1"/>
                    </a:solidFill>
                  </a:rPr>
                  <a:t>đó</a:t>
                </a:r>
                <a:r>
                  <a:rPr lang="en-US" altLang="en-US" dirty="0" smtClean="0">
                    <a:solidFill>
                      <a:schemeClr val="tx1"/>
                    </a:solidFill>
                  </a:rPr>
                  <a:t>:</a:t>
                </a:r>
              </a:p>
              <a:p>
                <a:pPr lvl="1"/>
                <a:r>
                  <a:rPr lang="en-US" altLang="en-US" dirty="0" err="1" smtClean="0">
                    <a:solidFill>
                      <a:schemeClr val="tx1"/>
                    </a:solidFill>
                  </a:rPr>
                  <a:t>Tìm</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dài</a:t>
                </a:r>
                <a:r>
                  <a:rPr lang="en-US" altLang="en-US" dirty="0" smtClean="0">
                    <a:solidFill>
                      <a:schemeClr val="tx1"/>
                    </a:solidFill>
                  </a:rPr>
                  <a:t> </a:t>
                </a:r>
                <a:r>
                  <a:rPr lang="en-US" altLang="en-US" dirty="0" err="1" smtClean="0">
                    <a:solidFill>
                      <a:schemeClr val="tx1"/>
                    </a:solidFill>
                  </a:rPr>
                  <a:t>nhất</a:t>
                </a:r>
                <a:r>
                  <a:rPr lang="th-TH" altLang="en-US" dirty="0" smtClean="0">
                    <a:solidFill>
                      <a:schemeClr val="tx1"/>
                    </a:solidFill>
                  </a:rPr>
                  <a:t> </a:t>
                </a:r>
                <a:r>
                  <a:rPr lang="en-US" altLang="en-US" dirty="0" err="1" smtClean="0">
                    <a:solidFill>
                      <a:schemeClr val="tx1"/>
                    </a:solidFill>
                  </a:rPr>
                  <a:t>của</a:t>
                </a:r>
                <a:r>
                  <a:rPr lang="en-US" altLang="en-US" dirty="0">
                    <a:solidFill>
                      <a:schemeClr val="tx1"/>
                    </a:solidFill>
                  </a:rPr>
                  <a:t> </a:t>
                </a:r>
                <a:r>
                  <a:rPr lang="th-TH" altLang="en-US" dirty="0">
                    <a:solidFill>
                      <a:schemeClr val="tx1"/>
                    </a:solidFill>
                  </a:rPr>
                  <a:t>P[0..j-1</a:t>
                </a:r>
                <a:r>
                  <a:rPr lang="th-TH" altLang="en-US" dirty="0" smtClean="0">
                    <a:solidFill>
                      <a:schemeClr val="tx1"/>
                    </a:solidFill>
                  </a:rPr>
                  <a:t>]</a:t>
                </a:r>
                <a:r>
                  <a:rPr lang="en-US" altLang="en-US" dirty="0" smtClean="0">
                    <a:solidFill>
                      <a:schemeClr val="tx1"/>
                    </a:solidFill>
                  </a:rPr>
                  <a:t> = </a:t>
                </a:r>
                <a:r>
                  <a:rPr lang="th-TH" altLang="en-US" dirty="0" smtClean="0">
                    <a:solidFill>
                      <a:schemeClr val="tx1"/>
                    </a:solidFill>
                  </a:rPr>
                  <a:t>"</a:t>
                </a:r>
                <a:r>
                  <a:rPr lang="th-TH" altLang="en-US" dirty="0">
                    <a:solidFill>
                      <a:schemeClr val="tx1"/>
                    </a:solidFill>
                  </a:rPr>
                  <a:t>a b a a </a:t>
                </a:r>
                <a:r>
                  <a:rPr lang="th-TH" altLang="en-US" dirty="0" smtClean="0">
                    <a:solidFill>
                      <a:schemeClr val="tx1"/>
                    </a:solidFill>
                  </a:rPr>
                  <a:t>b“</a:t>
                </a:r>
                <a:r>
                  <a:rPr lang="en-US" altLang="en-US" dirty="0" smtClean="0">
                    <a:solidFill>
                      <a:schemeClr val="tx1"/>
                    </a:solidFill>
                  </a:rPr>
                  <a:t> </a:t>
                </a:r>
                <a:r>
                  <a:rPr lang="en-US" altLang="en-US" dirty="0" err="1" smtClean="0">
                    <a:solidFill>
                      <a:schemeClr val="tx1"/>
                    </a:solidFill>
                  </a:rPr>
                  <a:t>sao</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đó</a:t>
                </a:r>
                <a:r>
                  <a:rPr lang="en-US" altLang="en-US" dirty="0" smtClean="0">
                    <a:solidFill>
                      <a:schemeClr val="tx1"/>
                    </a:solidFill>
                  </a:rPr>
                  <a:t> </a:t>
                </a:r>
                <a:r>
                  <a:rPr lang="en-US" altLang="en-US" dirty="0" err="1" smtClean="0">
                    <a:solidFill>
                      <a:schemeClr val="tx1"/>
                    </a:solidFill>
                  </a:rPr>
                  <a:t>cũng</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a:t>
                </a:r>
                <a:r>
                  <a:rPr lang="th-TH" altLang="en-US" dirty="0" smtClean="0">
                    <a:solidFill>
                      <a:schemeClr val="tx1"/>
                    </a:solidFill>
                  </a:rPr>
                  <a:t>[1 </a:t>
                </a:r>
                <a:r>
                  <a:rPr lang="th-TH" altLang="en-US" dirty="0">
                    <a:solidFill>
                      <a:schemeClr val="tx1"/>
                    </a:solidFill>
                  </a:rPr>
                  <a:t>.. j-1</a:t>
                </a:r>
                <a:r>
                  <a:rPr lang="th-TH" altLang="en-US" dirty="0" smtClean="0">
                    <a:solidFill>
                      <a:schemeClr val="tx1"/>
                    </a:solidFill>
                  </a:rPr>
                  <a:t>]</a:t>
                </a:r>
                <a:r>
                  <a:rPr lang="en-US" altLang="en-US" dirty="0" smtClean="0">
                    <a:solidFill>
                      <a:schemeClr val="tx1"/>
                    </a:solidFill>
                  </a:rPr>
                  <a:t> = </a:t>
                </a:r>
                <a:r>
                  <a:rPr lang="th-TH" altLang="en-US" dirty="0" smtClean="0">
                    <a:solidFill>
                      <a:schemeClr val="tx1"/>
                    </a:solidFill>
                  </a:rPr>
                  <a:t>"</a:t>
                </a:r>
                <a:r>
                  <a:rPr lang="th-TH" altLang="en-US" dirty="0">
                    <a:solidFill>
                      <a:schemeClr val="tx1"/>
                    </a:solidFill>
                  </a:rPr>
                  <a:t>b a a </a:t>
                </a:r>
                <a:r>
                  <a:rPr lang="th-TH" altLang="en-US" dirty="0" smtClean="0">
                    <a:solidFill>
                      <a:schemeClr val="tx1"/>
                    </a:solidFill>
                  </a:rPr>
                  <a:t>b“</a:t>
                </a:r>
                <a:endParaRPr lang="en-US" altLang="en-US" dirty="0" smtClean="0">
                  <a:solidFill>
                    <a:schemeClr val="tx1"/>
                  </a:solidFill>
                </a:endParaRPr>
              </a:p>
              <a:p>
                <a:pPr lvl="2"/>
                <a:r>
                  <a:rPr lang="en-US" altLang="en-US" dirty="0" smtClean="0">
                    <a:solidFill>
                      <a:schemeClr val="tx1"/>
                    </a:solidFill>
                  </a:rPr>
                  <a:t>=&gt; </a:t>
                </a:r>
                <a:r>
                  <a:rPr lang="en-US" altLang="en-US" dirty="0" err="1" smtClean="0">
                    <a:solidFill>
                      <a:schemeClr val="tx1"/>
                    </a:solidFill>
                  </a:rPr>
                  <a:t>Đó</a:t>
                </a:r>
                <a:r>
                  <a:rPr lang="en-US" altLang="en-US" dirty="0" smtClean="0">
                    <a:solidFill>
                      <a:schemeClr val="tx1"/>
                    </a:solidFill>
                  </a:rPr>
                  <a:t> </a:t>
                </a:r>
                <a:r>
                  <a:rPr lang="en-US" altLang="en-US" dirty="0" err="1" smtClean="0">
                    <a:solidFill>
                      <a:schemeClr val="tx1"/>
                    </a:solidFill>
                  </a:rPr>
                  <a:t>là</a:t>
                </a:r>
                <a:r>
                  <a:rPr lang="th-TH" altLang="en-US" dirty="0" smtClean="0">
                    <a:solidFill>
                      <a:schemeClr val="tx1"/>
                    </a:solidFill>
                  </a:rPr>
                  <a:t>: </a:t>
                </a:r>
                <a:r>
                  <a:rPr lang="th-TH" altLang="en-US" dirty="0">
                    <a:solidFill>
                      <a:schemeClr val="tx1"/>
                    </a:solidFill>
                  </a:rPr>
                  <a:t>"a b"	</a:t>
                </a:r>
                <a:endParaRPr lang="en-US" altLang="en-US" dirty="0" smtClean="0">
                  <a:solidFill>
                    <a:schemeClr val="tx1"/>
                  </a:solidFill>
                </a:endParaRPr>
              </a:p>
              <a:p>
                <a:pPr lvl="2"/>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cần</a:t>
                </a:r>
                <a:r>
                  <a:rPr lang="en-US" altLang="en-US" dirty="0" smtClean="0">
                    <a:solidFill>
                      <a:schemeClr val="tx1"/>
                    </a:solidFill>
                  </a:rPr>
                  <a:t> </a:t>
                </a:r>
                <a:r>
                  <a:rPr lang="en-US" altLang="en-US" dirty="0" err="1" smtClean="0">
                    <a:solidFill>
                      <a:schemeClr val="tx1"/>
                    </a:solidFill>
                  </a:rPr>
                  <a:t>phải</a:t>
                </a:r>
                <a:r>
                  <a:rPr lang="en-US" altLang="en-US" dirty="0" smtClean="0">
                    <a:solidFill>
                      <a:schemeClr val="tx1"/>
                    </a:solidFill>
                  </a:rPr>
                  <a:t> so </a:t>
                </a:r>
                <a:r>
                  <a:rPr lang="en-US" altLang="en-US" dirty="0" err="1" smtClean="0">
                    <a:solidFill>
                      <a:schemeClr val="tx1"/>
                    </a:solidFill>
                  </a:rPr>
                  <a:t>sánh</a:t>
                </a:r>
                <a:r>
                  <a:rPr lang="en-US" altLang="en-US" dirty="0" smtClean="0">
                    <a:solidFill>
                      <a:schemeClr val="tx1"/>
                    </a:solidFill>
                  </a:rPr>
                  <a:t> </a:t>
                </a:r>
                <a:r>
                  <a:rPr lang="en-US" altLang="en-US" dirty="0" err="1" smtClean="0">
                    <a:solidFill>
                      <a:schemeClr val="tx1"/>
                    </a:solidFill>
                  </a:rPr>
                  <a:t>lại</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con “a b” </a:t>
                </a:r>
                <a:r>
                  <a:rPr lang="en-US" altLang="en-US" dirty="0" err="1" smtClean="0">
                    <a:solidFill>
                      <a:schemeClr val="tx1"/>
                    </a:solidFill>
                  </a:rPr>
                  <a:t>nữa</a:t>
                </a:r>
                <a:r>
                  <a:rPr lang="en-US" altLang="en-US" dirty="0" smtClean="0">
                    <a:solidFill>
                      <a:schemeClr val="tx1"/>
                    </a:solidFill>
                  </a:rPr>
                  <a:t> </a:t>
                </a:r>
                <a:r>
                  <a:rPr lang="en-US" altLang="en-US" dirty="0" err="1" smtClean="0">
                    <a:solidFill>
                      <a:schemeClr val="tx1"/>
                    </a:solidFill>
                  </a:rPr>
                  <a:t>nên</a:t>
                </a:r>
                <a:r>
                  <a:rPr lang="en-US" altLang="en-US" dirty="0" smtClean="0">
                    <a:solidFill>
                      <a:schemeClr val="tx1"/>
                    </a:solidFill>
                  </a:rPr>
                  <a:t> </a:t>
                </a:r>
                <a:r>
                  <a:rPr lang="en-US" altLang="en-US" dirty="0" err="1" smtClean="0">
                    <a:solidFill>
                      <a:schemeClr val="tx1"/>
                    </a:solidFill>
                  </a:rPr>
                  <a:t>đặt</a:t>
                </a:r>
                <a:r>
                  <a:rPr lang="th-TH" altLang="en-US" dirty="0" smtClean="0">
                    <a:solidFill>
                      <a:schemeClr val="tx1"/>
                    </a:solidFill>
                  </a:rPr>
                  <a:t> j</a:t>
                </a:r>
                <a:r>
                  <a:rPr lang="en-US" altLang="en-US" baseline="-25000" dirty="0" smtClean="0">
                    <a:solidFill>
                      <a:schemeClr val="tx1"/>
                    </a:solidFill>
                  </a:rPr>
                  <a:t>new</a:t>
                </a:r>
                <a:r>
                  <a:rPr lang="th-TH" altLang="en-US" dirty="0" smtClean="0">
                    <a:solidFill>
                      <a:schemeClr val="tx1"/>
                    </a:solidFill>
                  </a:rPr>
                  <a:t> </a:t>
                </a:r>
                <a:r>
                  <a:rPr lang="th-TH" altLang="en-US" dirty="0">
                    <a:solidFill>
                      <a:schemeClr val="tx1"/>
                    </a:solidFill>
                  </a:rPr>
                  <a:t>= </a:t>
                </a:r>
                <a:r>
                  <a:rPr lang="th-TH" altLang="en-US" dirty="0" smtClean="0">
                    <a:solidFill>
                      <a:schemeClr val="tx1"/>
                    </a:solidFill>
                  </a:rPr>
                  <a:t>2</a:t>
                </a:r>
                <a:r>
                  <a:rPr lang="en-US" altLang="en-US" dirty="0" smtClean="0">
                    <a:solidFill>
                      <a:schemeClr val="tx1"/>
                    </a:solidFill>
                  </a:rPr>
                  <a:t> </a:t>
                </a:r>
                <a:endParaRPr 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94911" y="1086667"/>
                <a:ext cx="11440071" cy="5351078"/>
              </a:xfrm>
              <a:blipFill rotWithShape="0">
                <a:blip r:embed="rId3"/>
                <a:stretch>
                  <a:fillRect r="-10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endParaRPr lang="en-US" dirty="0">
              <a:solidFill>
                <a:schemeClr val="tx1"/>
              </a:solidFill>
            </a:endParaRPr>
          </a:p>
        </p:txBody>
      </p:sp>
    </p:spTree>
    <p:extLst>
      <p:ext uri="{BB962C8B-B14F-4D97-AF65-F5344CB8AC3E}">
        <p14:creationId xmlns:p14="http://schemas.microsoft.com/office/powerpoint/2010/main" val="4076292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407624" y="969936"/>
                <a:ext cx="11627358" cy="5664327"/>
              </a:xfrm>
            </p:spPr>
            <p:txBody>
              <a:bodyPr/>
              <a:lstStyle/>
              <a:p>
                <a:r>
                  <a:rPr lang="en-US" altLang="en-US" dirty="0" smtClean="0">
                    <a:solidFill>
                      <a:schemeClr val="tx1"/>
                    </a:solidFill>
                  </a:rPr>
                  <a:t>Là </a:t>
                </a:r>
                <a:r>
                  <a:rPr lang="en-US" altLang="en-US" dirty="0" err="1" smtClean="0">
                    <a:solidFill>
                      <a:schemeClr val="tx1"/>
                    </a:solidFill>
                  </a:rPr>
                  <a:t>hàm</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xử</a:t>
                </a:r>
                <a:r>
                  <a:rPr lang="en-US" altLang="en-US" dirty="0" smtClean="0">
                    <a:solidFill>
                      <a:schemeClr val="tx1"/>
                    </a:solidFill>
                  </a:rPr>
                  <a:t> </a:t>
                </a:r>
                <a:r>
                  <a:rPr lang="en-US" altLang="en-US" dirty="0" err="1" smtClean="0">
                    <a:solidFill>
                      <a:schemeClr val="tx1"/>
                    </a:solidFill>
                  </a:rPr>
                  <a:t>lý</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a:t>
                </a:r>
                <a:r>
                  <a:rPr lang="en-US" altLang="en-US" dirty="0" err="1" smtClean="0">
                    <a:solidFill>
                      <a:schemeClr val="tx1"/>
                    </a:solidFill>
                  </a:rPr>
                  <a:t>của</a:t>
                </a:r>
                <a:r>
                  <a:rPr lang="en-US" altLang="en-US" dirty="0">
                    <a:solidFill>
                      <a:schemeClr val="tx1"/>
                    </a:solidFill>
                  </a:rPr>
                  <a:t> </a:t>
                </a:r>
                <a:r>
                  <a:rPr lang="en-US" altLang="en-US" dirty="0" smtClean="0">
                    <a:solidFill>
                      <a:schemeClr val="tx1"/>
                    </a:solidFill>
                  </a:rPr>
                  <a:t>KMP</a:t>
                </a:r>
              </a:p>
              <a:p>
                <a:pPr lvl="1"/>
                <a:r>
                  <a:rPr lang="en-US" altLang="en-US" dirty="0" err="1" smtClean="0">
                    <a:solidFill>
                      <a:schemeClr val="tx1"/>
                    </a:solidFill>
                  </a:rPr>
                  <a:t>Để</a:t>
                </a:r>
                <a:r>
                  <a:rPr lang="en-US" altLang="en-US" dirty="0" smtClean="0">
                    <a:solidFill>
                      <a:schemeClr val="tx1"/>
                    </a:solidFill>
                  </a:rPr>
                  <a:t> </a:t>
                </a:r>
                <a:r>
                  <a:rPr lang="en-US" altLang="en-US" dirty="0" err="1" smtClean="0">
                    <a:solidFill>
                      <a:schemeClr val="tx1"/>
                    </a:solidFill>
                  </a:rPr>
                  <a:t>tìm</a:t>
                </a:r>
                <a:r>
                  <a:rPr lang="en-US" altLang="en-US" dirty="0" smtClean="0">
                    <a:solidFill>
                      <a:schemeClr val="tx1"/>
                    </a:solidFill>
                  </a:rPr>
                  <a:t> </a:t>
                </a:r>
                <a:r>
                  <a:rPr lang="en-US" altLang="en-US" dirty="0" err="1" smtClean="0">
                    <a:solidFill>
                      <a:schemeClr val="tx1"/>
                    </a:solidFill>
                  </a:rPr>
                  <a:t>kiếm</a:t>
                </a:r>
                <a:r>
                  <a:rPr lang="en-US" altLang="en-US" dirty="0" smtClean="0">
                    <a:solidFill>
                      <a:schemeClr val="tx1"/>
                    </a:solidFill>
                  </a:rPr>
                  <a:t> </a:t>
                </a:r>
                <a:r>
                  <a:rPr lang="en-US" altLang="en-US" dirty="0" err="1" smtClean="0">
                    <a:solidFill>
                      <a:schemeClr val="tx1"/>
                    </a:solidFill>
                  </a:rPr>
                  <a:t>sự</a:t>
                </a:r>
                <a:r>
                  <a:rPr lang="en-US" altLang="en-US" dirty="0" smtClean="0">
                    <a:solidFill>
                      <a:schemeClr val="tx1"/>
                    </a:solidFill>
                  </a:rPr>
                  <a:t> </a:t>
                </a:r>
                <a:r>
                  <a:rPr lang="en-US" altLang="en-US" dirty="0" err="1" smtClean="0">
                    <a:solidFill>
                      <a:schemeClr val="tx1"/>
                    </a:solidFill>
                  </a:rPr>
                  <a:t>trùng</a:t>
                </a:r>
                <a:r>
                  <a:rPr lang="en-US" altLang="en-US" dirty="0" smtClean="0">
                    <a:solidFill>
                      <a:schemeClr val="tx1"/>
                    </a:solidFill>
                  </a:rPr>
                  <a:t> </a:t>
                </a:r>
                <a:r>
                  <a:rPr lang="en-US" altLang="en-US" dirty="0" err="1" smtClean="0">
                    <a:solidFill>
                      <a:schemeClr val="tx1"/>
                    </a:solidFill>
                  </a:rPr>
                  <a:t>khớp</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P[0..j-1] </a:t>
                </a:r>
                <a:r>
                  <a:rPr lang="en-US" altLang="en-US" dirty="0" err="1" smtClean="0">
                    <a:solidFill>
                      <a:schemeClr val="tx1"/>
                    </a:solidFill>
                  </a:rPr>
                  <a:t>với</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P[1..j-1], </a:t>
                </a:r>
                <a:r>
                  <a:rPr lang="en-US" altLang="en-US" dirty="0" err="1" smtClean="0">
                    <a:solidFill>
                      <a:schemeClr val="tx1"/>
                    </a:solidFill>
                  </a:rPr>
                  <a:t>với</a:t>
                </a:r>
                <a:r>
                  <a:rPr lang="en-US" altLang="en-US" dirty="0" smtClean="0">
                    <a:solidFill>
                      <a:schemeClr val="tx1"/>
                    </a:solidFill>
                  </a:rPr>
                  <a:t> j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vị</a:t>
                </a:r>
                <a:r>
                  <a:rPr lang="en-US" altLang="en-US" dirty="0" smtClean="0">
                    <a:solidFill>
                      <a:schemeClr val="tx1"/>
                    </a:solidFill>
                  </a:rPr>
                  <a:t> </a:t>
                </a:r>
                <a:r>
                  <a:rPr lang="en-US" altLang="en-US" dirty="0" err="1" smtClean="0">
                    <a:solidFill>
                      <a:schemeClr val="tx1"/>
                    </a:solidFill>
                  </a:rPr>
                  <a:t>trí</a:t>
                </a:r>
                <a:r>
                  <a:rPr lang="en-US" altLang="en-US" dirty="0" smtClean="0">
                    <a:solidFill>
                      <a:schemeClr val="tx1"/>
                    </a:solidFill>
                  </a:rPr>
                  <a:t> </a:t>
                </a:r>
                <a:r>
                  <a:rPr lang="en-US" altLang="en-US" dirty="0" err="1" smtClean="0">
                    <a:solidFill>
                      <a:schemeClr val="tx1"/>
                    </a:solidFill>
                  </a:rPr>
                  <a:t>tại</a:t>
                </a:r>
                <a:r>
                  <a:rPr lang="en-US" altLang="en-US" dirty="0" smtClean="0">
                    <a:solidFill>
                      <a:schemeClr val="tx1"/>
                    </a:solidFill>
                  </a:rPr>
                  <a:t> </a:t>
                </a:r>
                <a:r>
                  <a:rPr lang="en-US" altLang="en-US" dirty="0" err="1" smtClean="0">
                    <a:solidFill>
                      <a:schemeClr val="tx1"/>
                    </a:solidFill>
                  </a:rPr>
                  <a:t>đó</a:t>
                </a:r>
                <a:r>
                  <a:rPr lang="en-US" altLang="en-US" dirty="0" smtClean="0">
                    <a:solidFill>
                      <a:schemeClr val="tx1"/>
                    </a:solidFill>
                  </a:rPr>
                  <a:t> </a:t>
                </a:r>
                <a14:m>
                  <m:oMath xmlns:m="http://schemas.openxmlformats.org/officeDocument/2006/math">
                    <m:r>
                      <a:rPr lang="en-US" altLang="en-US" b="0" i="1" smtClean="0">
                        <a:solidFill>
                          <a:schemeClr val="tx1"/>
                        </a:solidFill>
                        <a:latin typeface="Cambria Math" panose="02040503050406030204" pitchFamily="18" charset="0"/>
                      </a:rPr>
                      <m:t>𝑇</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𝑖</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rPr>
                      <m:t>𝑗</m:t>
                    </m:r>
                    <m:r>
                      <a:rPr lang="en-US" altLang="en-US" b="0" i="1" smtClean="0">
                        <a:solidFill>
                          <a:schemeClr val="tx1"/>
                        </a:solidFill>
                        <a:latin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𝑃</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𝑗</m:t>
                    </m:r>
                    <m:r>
                      <a:rPr lang="en-US" altLang="en-US" b="0" i="1" smtClean="0">
                        <a:solidFill>
                          <a:schemeClr val="tx1"/>
                        </a:solidFill>
                        <a:latin typeface="Cambria Math" panose="02040503050406030204" pitchFamily="18" charset="0"/>
                        <a:ea typeface="Cambria Math" panose="02040503050406030204" pitchFamily="18" charset="0"/>
                      </a:rPr>
                      <m:t>]</m:t>
                    </m:r>
                  </m:oMath>
                </a14:m>
                <a:endParaRPr lang="en-US" altLang="en-US" dirty="0" smtClean="0">
                  <a:solidFill>
                    <a:schemeClr val="tx1"/>
                  </a:solidFill>
                </a:endParaRPr>
              </a:p>
              <a:p>
                <a:pPr lvl="1"/>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sử</a:t>
                </a:r>
                <a:r>
                  <a:rPr lang="en-US" altLang="en-US" dirty="0" smtClean="0">
                    <a:solidFill>
                      <a:schemeClr val="tx1"/>
                    </a:solidFill>
                  </a:rPr>
                  <a:t> </a:t>
                </a:r>
                <a:r>
                  <a:rPr lang="en-US" altLang="en-US" dirty="0" err="1" smtClean="0">
                    <a:solidFill>
                      <a:schemeClr val="tx1"/>
                    </a:solidFill>
                  </a:rPr>
                  <a:t>dụng</a:t>
                </a:r>
                <a:r>
                  <a:rPr lang="en-US" altLang="en-US" dirty="0" smtClean="0">
                    <a:solidFill>
                      <a:schemeClr val="tx1"/>
                    </a:solidFill>
                  </a:rPr>
                  <a:t> </a:t>
                </a:r>
                <a:r>
                  <a:rPr lang="en-US" altLang="en-US" dirty="0" err="1" smtClean="0">
                    <a:solidFill>
                      <a:schemeClr val="tx1"/>
                    </a:solidFill>
                  </a:rPr>
                  <a:t>để</a:t>
                </a:r>
                <a:r>
                  <a:rPr lang="en-US" altLang="en-US" dirty="0" smtClean="0">
                    <a:solidFill>
                      <a:schemeClr val="tx1"/>
                    </a:solidFill>
                  </a:rPr>
                  <a:t> </a:t>
                </a:r>
                <a:r>
                  <a:rPr lang="en-US" altLang="en-US" dirty="0" err="1" smtClean="0">
                    <a:solidFill>
                      <a:schemeClr val="tx1"/>
                    </a:solidFill>
                  </a:rPr>
                  <a:t>xác</a:t>
                </a:r>
                <a:r>
                  <a:rPr lang="en-US" altLang="en-US" dirty="0" smtClean="0">
                    <a:solidFill>
                      <a:schemeClr val="tx1"/>
                    </a:solidFill>
                  </a:rPr>
                  <a:t> </a:t>
                </a:r>
                <a:r>
                  <a:rPr lang="en-US" altLang="en-US" dirty="0" err="1" smtClean="0">
                    <a:solidFill>
                      <a:schemeClr val="tx1"/>
                    </a:solidFill>
                  </a:rPr>
                  <a:t>định</a:t>
                </a:r>
                <a:r>
                  <a:rPr lang="en-US" altLang="en-US" dirty="0" smtClean="0">
                    <a:solidFill>
                      <a:schemeClr val="tx1"/>
                    </a:solidFill>
                  </a:rPr>
                  <a:t> </a:t>
                </a:r>
                <a:r>
                  <a:rPr lang="en-US" altLang="en-US" dirty="0" err="1" smtClean="0">
                    <a:solidFill>
                      <a:schemeClr val="tx1"/>
                    </a:solidFill>
                  </a:rPr>
                  <a:t>i</a:t>
                </a:r>
                <a:r>
                  <a:rPr lang="en-US" altLang="en-US" baseline="-25000" dirty="0" err="1" smtClean="0">
                    <a:solidFill>
                      <a:schemeClr val="tx1"/>
                    </a:solidFill>
                  </a:rPr>
                  <a:t>new</a:t>
                </a:r>
                <a:r>
                  <a:rPr lang="en-US" altLang="en-US" dirty="0" smtClean="0">
                    <a:solidFill>
                      <a:schemeClr val="tx1"/>
                    </a:solidFill>
                  </a:rPr>
                  <a:t> </a:t>
                </a:r>
                <a:r>
                  <a:rPr lang="en-US" altLang="en-US" dirty="0" err="1" smtClean="0">
                    <a:solidFill>
                      <a:schemeClr val="tx1"/>
                    </a:solidFill>
                  </a:rPr>
                  <a:t>và</a:t>
                </a:r>
                <a:r>
                  <a:rPr lang="en-US" altLang="en-US" dirty="0" smtClean="0">
                    <a:solidFill>
                      <a:schemeClr val="tx1"/>
                    </a:solidFill>
                  </a:rPr>
                  <a:t> </a:t>
                </a:r>
                <a:r>
                  <a:rPr lang="en-US" altLang="en-US" dirty="0" err="1" smtClean="0">
                    <a:solidFill>
                      <a:schemeClr val="tx1"/>
                    </a:solidFill>
                  </a:rPr>
                  <a:t>j</a:t>
                </a:r>
                <a:r>
                  <a:rPr lang="en-US" altLang="en-US" baseline="-25000" dirty="0" err="1" smtClean="0">
                    <a:solidFill>
                      <a:schemeClr val="tx1"/>
                    </a:solidFill>
                  </a:rPr>
                  <a:t>new</a:t>
                </a:r>
                <a:endParaRPr lang="en-US" alt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407624" y="969936"/>
                <a:ext cx="11627358" cy="5664327"/>
              </a:xfrm>
              <a:blipFill rotWithShape="0">
                <a:blip r:embed="rId3"/>
                <a:stretch>
                  <a:fillRect r="-83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solidFill>
                  <a:schemeClr val="tx1"/>
                </a:solidFill>
              </a:rPr>
              <a:t>Hàm</a:t>
            </a:r>
            <a:r>
              <a:rPr lang="en-US" dirty="0" smtClean="0">
                <a:solidFill>
                  <a:schemeClr val="tx1"/>
                </a:solidFill>
              </a:rPr>
              <a:t> failure function</a:t>
            </a:r>
            <a:endParaRPr lang="en-US" dirty="0">
              <a:solidFill>
                <a:schemeClr val="tx1"/>
              </a:solidFill>
            </a:endParaRPr>
          </a:p>
        </p:txBody>
      </p:sp>
    </p:spTree>
    <p:extLst>
      <p:ext uri="{BB962C8B-B14F-4D97-AF65-F5344CB8AC3E}">
        <p14:creationId xmlns:p14="http://schemas.microsoft.com/office/powerpoint/2010/main" val="2914942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7624" y="969936"/>
            <a:ext cx="11627358" cy="5664327"/>
          </a:xfrm>
        </p:spPr>
        <p:txBody>
          <a:bodyPr/>
          <a:lstStyle/>
          <a:p>
            <a:r>
              <a:rPr lang="en-US" altLang="en-US" dirty="0" err="1">
                <a:solidFill>
                  <a:schemeClr val="tx1"/>
                </a:solidFill>
              </a:rPr>
              <a:t>Hàm</a:t>
            </a:r>
            <a:r>
              <a:rPr lang="en-US" altLang="en-US" dirty="0"/>
              <a:t> </a:t>
            </a:r>
            <a:r>
              <a:rPr lang="en-US" altLang="en-US" i="1" dirty="0">
                <a:solidFill>
                  <a:schemeClr val="accent1"/>
                </a:solidFill>
              </a:rPr>
              <a:t>failure function</a:t>
            </a:r>
            <a:r>
              <a:rPr lang="en-US" altLang="en-US" dirty="0"/>
              <a:t> </a:t>
            </a:r>
            <a:r>
              <a:rPr lang="en-US" altLang="en-US" dirty="0">
                <a:solidFill>
                  <a:schemeClr val="tx1"/>
                </a:solidFill>
              </a:rPr>
              <a:t>F(j)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nghĩa</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kích</a:t>
            </a:r>
            <a:r>
              <a:rPr lang="en-US" altLang="en-US" dirty="0">
                <a:solidFill>
                  <a:schemeClr val="tx1"/>
                </a:solidFill>
              </a:rPr>
              <a:t> </a:t>
            </a:r>
            <a:r>
              <a:rPr lang="en-US" altLang="en-US" dirty="0" err="1">
                <a:solidFill>
                  <a:schemeClr val="tx1"/>
                </a:solidFill>
              </a:rPr>
              <a:t>thước</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tiền</a:t>
            </a:r>
            <a:r>
              <a:rPr lang="en-US" altLang="en-US" dirty="0">
                <a:solidFill>
                  <a:schemeClr val="tx1"/>
                </a:solidFill>
              </a:rPr>
              <a:t> </a:t>
            </a:r>
            <a:r>
              <a:rPr lang="en-US" altLang="en-US" dirty="0" err="1">
                <a:solidFill>
                  <a:schemeClr val="tx1"/>
                </a:solidFill>
              </a:rPr>
              <a:t>tố</a:t>
            </a:r>
            <a:r>
              <a:rPr lang="en-US" altLang="en-US" dirty="0">
                <a:solidFill>
                  <a:schemeClr val="tx1"/>
                </a:solidFill>
              </a:rPr>
              <a:t> </a:t>
            </a:r>
            <a:r>
              <a:rPr lang="en-US" altLang="en-US" dirty="0" err="1">
                <a:solidFill>
                  <a:schemeClr val="tx1"/>
                </a:solidFill>
              </a:rPr>
              <a:t>dài</a:t>
            </a:r>
            <a:r>
              <a:rPr lang="en-US" altLang="en-US" dirty="0">
                <a:solidFill>
                  <a:schemeClr val="tx1"/>
                </a:solidFill>
              </a:rPr>
              <a:t> </a:t>
            </a:r>
            <a:r>
              <a:rPr lang="en-US" altLang="en-US" dirty="0" err="1">
                <a:solidFill>
                  <a:schemeClr val="tx1"/>
                </a:solidFill>
              </a:rPr>
              <a:t>nhất</a:t>
            </a:r>
            <a:r>
              <a:rPr lang="en-US" altLang="en-US" dirty="0">
                <a:solidFill>
                  <a:schemeClr val="tx1"/>
                </a:solidFill>
              </a:rPr>
              <a:t> </a:t>
            </a:r>
            <a:r>
              <a:rPr lang="en-US" altLang="en-US" i="1" dirty="0" err="1">
                <a:solidFill>
                  <a:schemeClr val="tx1"/>
                </a:solidFill>
              </a:rPr>
              <a:t>của</a:t>
            </a:r>
            <a:r>
              <a:rPr lang="en-US" altLang="en-US" dirty="0">
                <a:solidFill>
                  <a:schemeClr val="tx1"/>
                </a:solidFill>
              </a:rPr>
              <a:t> P[0..j-1] </a:t>
            </a:r>
            <a:r>
              <a:rPr lang="en-US" altLang="en-US" dirty="0" err="1">
                <a:solidFill>
                  <a:schemeClr val="tx1"/>
                </a:solidFill>
              </a:rPr>
              <a:t>sao</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nó</a:t>
            </a:r>
            <a:r>
              <a:rPr lang="en-US" altLang="en-US" dirty="0">
                <a:solidFill>
                  <a:schemeClr val="tx1"/>
                </a:solidFill>
              </a:rPr>
              <a:t> </a:t>
            </a:r>
            <a:r>
              <a:rPr lang="en-US" altLang="en-US" dirty="0" err="1">
                <a:solidFill>
                  <a:schemeClr val="tx1"/>
                </a:solidFill>
              </a:rPr>
              <a:t>cũng</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hậu</a:t>
            </a:r>
            <a:r>
              <a:rPr lang="en-US" altLang="en-US" dirty="0">
                <a:solidFill>
                  <a:schemeClr val="tx1"/>
                </a:solidFill>
              </a:rPr>
              <a:t> </a:t>
            </a:r>
            <a:r>
              <a:rPr lang="en-US" altLang="en-US" dirty="0" err="1">
                <a:solidFill>
                  <a:schemeClr val="tx1"/>
                </a:solidFill>
              </a:rPr>
              <a:t>tố</a:t>
            </a:r>
            <a:r>
              <a:rPr lang="en-US" altLang="en-US" dirty="0">
                <a:solidFill>
                  <a:schemeClr val="tx1"/>
                </a:solidFill>
              </a:rPr>
              <a:t> </a:t>
            </a:r>
            <a:r>
              <a:rPr lang="en-US" altLang="en-US" dirty="0" err="1">
                <a:solidFill>
                  <a:schemeClr val="tx1"/>
                </a:solidFill>
              </a:rPr>
              <a:t>của</a:t>
            </a:r>
            <a:r>
              <a:rPr lang="en-US" altLang="en-US" dirty="0">
                <a:solidFill>
                  <a:schemeClr val="tx1"/>
                </a:solidFill>
              </a:rPr>
              <a:t> P[1..j-1].</a:t>
            </a:r>
          </a:p>
          <a:p>
            <a:pPr lvl="1"/>
            <a:r>
              <a:rPr lang="en-US" altLang="en-US" dirty="0" err="1">
                <a:solidFill>
                  <a:schemeClr val="tx1"/>
                </a:solidFill>
              </a:rPr>
              <a:t>Mặc</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a:t>
            </a:r>
          </a:p>
          <a:p>
            <a:pPr lvl="2"/>
            <a:r>
              <a:rPr lang="en-US" altLang="en-US" dirty="0">
                <a:solidFill>
                  <a:schemeClr val="tx1"/>
                </a:solidFill>
              </a:rPr>
              <a:t>F(0)=-1</a:t>
            </a:r>
          </a:p>
          <a:p>
            <a:pPr lvl="2"/>
            <a:r>
              <a:rPr lang="en-US" altLang="en-US" dirty="0" err="1">
                <a:solidFill>
                  <a:schemeClr val="tx1"/>
                </a:solidFill>
              </a:rPr>
              <a:t>Độ</a:t>
            </a:r>
            <a:r>
              <a:rPr lang="en-US" altLang="en-US" dirty="0">
                <a:solidFill>
                  <a:schemeClr val="tx1"/>
                </a:solidFill>
              </a:rPr>
              <a:t> </a:t>
            </a:r>
            <a:r>
              <a:rPr lang="en-US" altLang="en-US" dirty="0" err="1">
                <a:solidFill>
                  <a:schemeClr val="tx1"/>
                </a:solidFill>
              </a:rPr>
              <a:t>dài</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xâu</a:t>
            </a:r>
            <a:r>
              <a:rPr lang="en-US" altLang="en-US" dirty="0">
                <a:solidFill>
                  <a:schemeClr val="tx1"/>
                </a:solidFill>
              </a:rPr>
              <a:t> </a:t>
            </a:r>
            <a:r>
              <a:rPr lang="en-US" altLang="en-US" dirty="0" err="1">
                <a:solidFill>
                  <a:schemeClr val="tx1"/>
                </a:solidFill>
              </a:rPr>
              <a:t>rỗng</a:t>
            </a:r>
            <a:r>
              <a:rPr lang="en-US" altLang="en-US" dirty="0">
                <a:solidFill>
                  <a:schemeClr val="tx1"/>
                </a:solidFill>
              </a:rPr>
              <a:t> </a:t>
            </a:r>
            <a:r>
              <a:rPr lang="en-US" altLang="en-US" dirty="0" err="1">
                <a:solidFill>
                  <a:schemeClr val="tx1"/>
                </a:solidFill>
              </a:rPr>
              <a:t>là</a:t>
            </a:r>
            <a:r>
              <a:rPr lang="en-US" altLang="en-US" dirty="0">
                <a:solidFill>
                  <a:schemeClr val="tx1"/>
                </a:solidFill>
              </a:rPr>
              <a:t> 0</a:t>
            </a:r>
            <a:endParaRPr lang="th-TH" alt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Hàm</a:t>
            </a:r>
            <a:r>
              <a:rPr lang="en-US" dirty="0" smtClean="0">
                <a:solidFill>
                  <a:schemeClr val="tx1"/>
                </a:solidFill>
              </a:rPr>
              <a:t> failure function</a:t>
            </a:r>
            <a:endParaRPr lang="en-US" dirty="0">
              <a:solidFill>
                <a:schemeClr val="tx1"/>
              </a:solidFill>
            </a:endParaRPr>
          </a:p>
        </p:txBody>
      </p:sp>
    </p:spTree>
    <p:extLst>
      <p:ext uri="{BB962C8B-B14F-4D97-AF65-F5344CB8AC3E}">
        <p14:creationId xmlns:p14="http://schemas.microsoft.com/office/powerpoint/2010/main" val="3220306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hàm</a:t>
            </a:r>
            <a:r>
              <a:rPr lang="en-US" dirty="0">
                <a:solidFill>
                  <a:schemeClr val="tx1"/>
                </a:solidFill>
              </a:rPr>
              <a:t> failure function</a:t>
            </a:r>
          </a:p>
        </p:txBody>
      </p:sp>
      <mc:AlternateContent xmlns:mc="http://schemas.openxmlformats.org/markup-compatibility/2006" xmlns:a14="http://schemas.microsoft.com/office/drawing/2010/main">
        <mc:Choice Requires="a14">
          <p:sp>
            <p:nvSpPr>
              <p:cNvPr id="4" name="Rectangle 40"/>
              <p:cNvSpPr txBox="1">
                <a:spLocks noChangeArrowheads="1"/>
              </p:cNvSpPr>
              <p:nvPr/>
            </p:nvSpPr>
            <p:spPr>
              <a:xfrm>
                <a:off x="838200" y="1089498"/>
                <a:ext cx="11544300" cy="5158902"/>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r>
                  <a:rPr lang="th-TH" altLang="en-US" dirty="0" smtClean="0">
                    <a:solidFill>
                      <a:schemeClr val="tx1"/>
                    </a:solidFill>
                  </a:rPr>
                  <a:t>P: "aba</a:t>
                </a:r>
                <a:r>
                  <a:rPr lang="en-US" altLang="en-US" dirty="0" smtClean="0">
                    <a:solidFill>
                      <a:schemeClr val="tx1"/>
                    </a:solidFill>
                  </a:rPr>
                  <a:t>c</a:t>
                </a:r>
                <a:r>
                  <a:rPr lang="th-TH" altLang="en-US" dirty="0" smtClean="0">
                    <a:solidFill>
                      <a:schemeClr val="tx1"/>
                    </a:solidFill>
                  </a:rPr>
                  <a:t>a</a:t>
                </a:r>
                <a:r>
                  <a:rPr lang="en-US" altLang="en-US" dirty="0" smtClean="0">
                    <a:solidFill>
                      <a:schemeClr val="tx1"/>
                    </a:solidFill>
                  </a:rPr>
                  <a:t>b</a:t>
                </a:r>
                <a:r>
                  <a:rPr lang="th-TH" altLang="en-US" dirty="0" smtClean="0">
                    <a:solidFill>
                      <a:schemeClr val="tx1"/>
                    </a:solidFill>
                  </a:rPr>
                  <a:t>“</a:t>
                </a:r>
                <a:r>
                  <a:rPr lang="en-US" altLang="en-US" dirty="0" smtClean="0">
                    <a:solidFill>
                      <a:schemeClr val="tx1"/>
                    </a:solidFill>
                  </a:rPr>
                  <a:t>, </a:t>
                </a:r>
                <a:r>
                  <a:rPr lang="th-TH" altLang="en-US" dirty="0" smtClean="0">
                    <a:solidFill>
                      <a:schemeClr val="tx1"/>
                    </a:solidFill>
                  </a:rPr>
                  <a:t>	j</a:t>
                </a:r>
                <a:r>
                  <a:rPr lang="en-US" altLang="en-US" dirty="0" smtClean="0">
                    <a:solidFill>
                      <a:schemeClr val="tx1"/>
                    </a:solidFill>
                  </a:rPr>
                  <a:t> =</a:t>
                </a:r>
                <a:r>
                  <a:rPr lang="th-TH" altLang="en-US" dirty="0" smtClean="0">
                    <a:solidFill>
                      <a:schemeClr val="tx1"/>
                    </a:solidFill>
                  </a:rPr>
                  <a:t> </a:t>
                </a:r>
                <a:r>
                  <a:rPr lang="en-US" altLang="en-US" dirty="0">
                    <a:solidFill>
                      <a:schemeClr val="tx1"/>
                    </a:solidFill>
                  </a:rPr>
                  <a:t>[</a:t>
                </a:r>
                <a:r>
                  <a:rPr lang="th-TH" altLang="en-US" sz="2800" dirty="0" smtClean="0">
                    <a:solidFill>
                      <a:schemeClr val="tx1"/>
                    </a:solidFill>
                  </a:rPr>
                  <a:t>0</a:t>
                </a:r>
                <a:r>
                  <a:rPr lang="en-US" altLang="en-US" sz="2800" dirty="0" smtClean="0">
                    <a:solidFill>
                      <a:schemeClr val="tx1"/>
                    </a:solidFill>
                  </a:rPr>
                  <a:t>..</a:t>
                </a:r>
                <a:r>
                  <a:rPr lang="th-TH" altLang="en-US" sz="2800" dirty="0" smtClean="0">
                    <a:solidFill>
                      <a:schemeClr val="tx1"/>
                    </a:solidFill>
                  </a:rPr>
                  <a:t>5</a:t>
                </a:r>
                <a:r>
                  <a:rPr lang="en-US" altLang="en-US" sz="2800" dirty="0" smtClean="0">
                    <a:solidFill>
                      <a:schemeClr val="tx1"/>
                    </a:solidFill>
                  </a:rPr>
                  <a:t>]</a:t>
                </a:r>
              </a:p>
              <a:p>
                <a:pPr lvl="1"/>
                <a:r>
                  <a:rPr lang="en-US" altLang="en-US" dirty="0" smtClean="0">
                    <a:solidFill>
                      <a:schemeClr val="tx1"/>
                    </a:solidFill>
                  </a:rPr>
                  <a:t>j=0 =&gt; F(0)=-1</a:t>
                </a:r>
              </a:p>
              <a:p>
                <a:pPr lvl="1"/>
                <a:r>
                  <a:rPr lang="en-US" altLang="en-US" dirty="0" smtClean="0">
                    <a:solidFill>
                      <a:schemeClr val="tx1"/>
                    </a:solidFill>
                  </a:rPr>
                  <a:t>j=1</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P[0..j-1]=“a” </a:t>
                </a:r>
                <a:r>
                  <a:rPr lang="en-US" altLang="en-US" dirty="0" err="1" smtClean="0">
                    <a:solidFill>
                      <a:schemeClr val="tx1"/>
                    </a:solidFill>
                  </a:rPr>
                  <a:t>là</a:t>
                </a:r>
                <a:r>
                  <a:rPr lang="en-US" altLang="en-US" dirty="0" smtClean="0">
                    <a:solidFill>
                      <a:schemeClr val="tx1"/>
                    </a:solidFill>
                  </a:rPr>
                  <a:t> {a}</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P[1..j-1]=</a:t>
                </a:r>
                <a:r>
                  <a:rPr lang="en-US" altLang="en-US" dirty="0">
                    <a:solidFill>
                      <a:schemeClr val="tx1"/>
                    </a:solidFill>
                    <a:ea typeface="Cambria Math" panose="02040503050406030204" pitchFamily="18" charset="0"/>
                  </a:rPr>
                  <a:t> </a:t>
                </a:r>
                <a14:m>
                  <m:oMath xmlns:m="http://schemas.openxmlformats.org/officeDocument/2006/math">
                    <m:r>
                      <a:rPr lang="en-US" altLang="en-US" i="1">
                        <a:solidFill>
                          <a:schemeClr val="tx1"/>
                        </a:solidFill>
                        <a:latin typeface="Cambria Math" panose="02040503050406030204" pitchFamily="18" charset="0"/>
                        <a:ea typeface="Cambria Math" panose="02040503050406030204" pitchFamily="18" charset="0"/>
                      </a:rPr>
                      <m:t>∅</m:t>
                    </m:r>
                  </m:oMath>
                </a14:m>
                <a:r>
                  <a:rPr lang="en-US" altLang="en-US" dirty="0" smtClean="0">
                    <a:solidFill>
                      <a:schemeClr val="tx1"/>
                    </a:solidFill>
                  </a:rPr>
                  <a:t> là {</a:t>
                </a:r>
                <a14:m>
                  <m:oMath xmlns:m="http://schemas.openxmlformats.org/officeDocument/2006/math">
                    <m:r>
                      <a:rPr lang="en-US" altLang="en-US"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m:t>
                    </m:r>
                  </m:oMath>
                </a14:m>
                <a:endParaRPr lang="en-US" altLang="en-US" b="0" dirty="0" smtClean="0">
                  <a:solidFill>
                    <a:schemeClr val="tx1"/>
                  </a:solidFill>
                  <a:ea typeface="Cambria Math" panose="02040503050406030204" pitchFamily="18" charset="0"/>
                </a:endParaRPr>
              </a:p>
              <a:p>
                <a:pPr lvl="2"/>
                <a:r>
                  <a:rPr lang="en-US" altLang="en-US" dirty="0" smtClean="0">
                    <a:solidFill>
                      <a:schemeClr val="tx1"/>
                    </a:solidFill>
                  </a:rPr>
                  <a:t>=&gt; F(1)=0</a:t>
                </a:r>
                <a:endParaRPr lang="th-TH" altLang="en-US" dirty="0" smtClean="0">
                  <a:solidFill>
                    <a:schemeClr val="tx1"/>
                  </a:solidFill>
                </a:endParaRPr>
              </a:p>
            </p:txBody>
          </p:sp>
        </mc:Choice>
        <mc:Fallback xmlns="">
          <p:sp>
            <p:nvSpPr>
              <p:cNvPr id="4" name="Rectangle 40"/>
              <p:cNvSpPr txBox="1">
                <a:spLocks noRot="1" noChangeAspect="1" noMove="1" noResize="1" noEditPoints="1" noAdjustHandles="1" noChangeArrowheads="1" noChangeShapeType="1" noTextEdit="1"/>
              </p:cNvSpPr>
              <p:nvPr/>
            </p:nvSpPr>
            <p:spPr>
              <a:xfrm>
                <a:off x="838200" y="1089498"/>
                <a:ext cx="11544300" cy="515890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521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hàm</a:t>
            </a:r>
            <a:r>
              <a:rPr lang="en-US" dirty="0">
                <a:solidFill>
                  <a:schemeClr val="tx1"/>
                </a:solidFill>
              </a:rPr>
              <a:t> failure function</a:t>
            </a:r>
          </a:p>
        </p:txBody>
      </p:sp>
      <mc:AlternateContent xmlns:mc="http://schemas.openxmlformats.org/markup-compatibility/2006" xmlns:a14="http://schemas.microsoft.com/office/drawing/2010/main">
        <mc:Choice Requires="a14">
          <p:sp>
            <p:nvSpPr>
              <p:cNvPr id="4" name="Rectangle 40"/>
              <p:cNvSpPr txBox="1">
                <a:spLocks noChangeArrowheads="1"/>
              </p:cNvSpPr>
              <p:nvPr/>
            </p:nvSpPr>
            <p:spPr>
              <a:xfrm>
                <a:off x="838200" y="1089498"/>
                <a:ext cx="11544300" cy="5158902"/>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r>
                  <a:rPr lang="th-TH" altLang="en-US" dirty="0" smtClean="0">
                    <a:solidFill>
                      <a:schemeClr val="tx1"/>
                    </a:solidFill>
                  </a:rPr>
                  <a:t>P</a:t>
                </a:r>
                <a:r>
                  <a:rPr lang="th-TH" altLang="en-US" dirty="0">
                    <a:solidFill>
                      <a:schemeClr val="tx1"/>
                    </a:solidFill>
                  </a:rPr>
                  <a:t>: " aba</a:t>
                </a:r>
                <a:r>
                  <a:rPr lang="en-US" altLang="en-US" dirty="0">
                    <a:solidFill>
                      <a:schemeClr val="tx1"/>
                    </a:solidFill>
                  </a:rPr>
                  <a:t>c</a:t>
                </a:r>
                <a:r>
                  <a:rPr lang="th-TH" altLang="en-US" dirty="0">
                    <a:solidFill>
                      <a:schemeClr val="tx1"/>
                    </a:solidFill>
                  </a:rPr>
                  <a:t>a</a:t>
                </a:r>
                <a:r>
                  <a:rPr lang="en-US" altLang="en-US" dirty="0">
                    <a:solidFill>
                      <a:schemeClr val="tx1"/>
                    </a:solidFill>
                  </a:rPr>
                  <a:t>b</a:t>
                </a:r>
                <a:r>
                  <a:rPr lang="th-TH" altLang="en-US" dirty="0" smtClean="0">
                    <a:solidFill>
                      <a:schemeClr val="tx1"/>
                    </a:solidFill>
                  </a:rPr>
                  <a:t>“</a:t>
                </a:r>
                <a:r>
                  <a:rPr lang="en-US" altLang="en-US" dirty="0" smtClean="0">
                    <a:solidFill>
                      <a:schemeClr val="tx1"/>
                    </a:solidFill>
                  </a:rPr>
                  <a:t>, </a:t>
                </a:r>
                <a:r>
                  <a:rPr lang="th-TH" altLang="en-US" dirty="0" smtClean="0">
                    <a:solidFill>
                      <a:schemeClr val="tx1"/>
                    </a:solidFill>
                  </a:rPr>
                  <a:t>	j</a:t>
                </a:r>
                <a:r>
                  <a:rPr lang="en-US" altLang="en-US" dirty="0" smtClean="0">
                    <a:solidFill>
                      <a:schemeClr val="tx1"/>
                    </a:solidFill>
                  </a:rPr>
                  <a:t> =</a:t>
                </a:r>
                <a:r>
                  <a:rPr lang="th-TH" altLang="en-US" dirty="0" smtClean="0">
                    <a:solidFill>
                      <a:schemeClr val="tx1"/>
                    </a:solidFill>
                  </a:rPr>
                  <a:t> </a:t>
                </a:r>
                <a:r>
                  <a:rPr lang="en-US" altLang="en-US" dirty="0">
                    <a:solidFill>
                      <a:schemeClr val="tx1"/>
                    </a:solidFill>
                  </a:rPr>
                  <a:t>[</a:t>
                </a:r>
                <a:r>
                  <a:rPr lang="th-TH" altLang="en-US" sz="2800" dirty="0" smtClean="0">
                    <a:solidFill>
                      <a:schemeClr val="tx1"/>
                    </a:solidFill>
                  </a:rPr>
                  <a:t>0</a:t>
                </a:r>
                <a:r>
                  <a:rPr lang="en-US" altLang="en-US" sz="2800" dirty="0" smtClean="0">
                    <a:solidFill>
                      <a:schemeClr val="tx1"/>
                    </a:solidFill>
                  </a:rPr>
                  <a:t>..</a:t>
                </a:r>
                <a:r>
                  <a:rPr lang="th-TH" altLang="en-US" sz="2800" dirty="0" smtClean="0">
                    <a:solidFill>
                      <a:schemeClr val="tx1"/>
                    </a:solidFill>
                  </a:rPr>
                  <a:t>5</a:t>
                </a:r>
                <a:r>
                  <a:rPr lang="en-US" altLang="en-US" sz="2800" dirty="0" smtClean="0">
                    <a:solidFill>
                      <a:schemeClr val="tx1"/>
                    </a:solidFill>
                  </a:rPr>
                  <a:t>]</a:t>
                </a:r>
              </a:p>
              <a:p>
                <a:pPr lvl="1"/>
                <a:r>
                  <a:rPr lang="en-US" altLang="en-US" dirty="0" smtClean="0">
                    <a:solidFill>
                      <a:schemeClr val="tx1"/>
                    </a:solidFill>
                  </a:rPr>
                  <a:t>j=2</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P[0..j-1]=“ab”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a,ab</a:t>
                </a:r>
                <a:r>
                  <a:rPr lang="en-US" altLang="en-US" dirty="0" smtClean="0">
                    <a:solidFill>
                      <a:schemeClr val="tx1"/>
                    </a:solidFill>
                  </a:rPr>
                  <a:t>}</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P[1..j-1]=“b” là {b</a:t>
                </a:r>
                <a14:m>
                  <m:oMath xmlns:m="http://schemas.openxmlformats.org/officeDocument/2006/math">
                    <m:r>
                      <a:rPr lang="en-US" altLang="en-US" b="0" i="1" smtClean="0">
                        <a:solidFill>
                          <a:schemeClr val="tx1"/>
                        </a:solidFill>
                        <a:latin typeface="Cambria Math" panose="02040503050406030204" pitchFamily="18" charset="0"/>
                        <a:ea typeface="Cambria Math" panose="02040503050406030204" pitchFamily="18" charset="0"/>
                      </a:rPr>
                      <m:t>}</m:t>
                    </m:r>
                  </m:oMath>
                </a14:m>
                <a:endParaRPr lang="en-US" altLang="en-US" b="0" dirty="0" smtClean="0">
                  <a:solidFill>
                    <a:schemeClr val="tx1"/>
                  </a:solidFill>
                  <a:ea typeface="Cambria Math" panose="02040503050406030204" pitchFamily="18" charset="0"/>
                </a:endParaRPr>
              </a:p>
              <a:p>
                <a:pPr lvl="2"/>
                <a:r>
                  <a:rPr lang="en-US" altLang="en-US" dirty="0" smtClean="0">
                    <a:solidFill>
                      <a:schemeClr val="tx1"/>
                    </a:solidFill>
                  </a:rPr>
                  <a:t>=&gt; F(2)=0</a:t>
                </a:r>
                <a:endParaRPr lang="th-TH" altLang="en-US" dirty="0" smtClean="0">
                  <a:solidFill>
                    <a:schemeClr val="tx1"/>
                  </a:solidFill>
                </a:endParaRPr>
              </a:p>
            </p:txBody>
          </p:sp>
        </mc:Choice>
        <mc:Fallback xmlns="">
          <p:sp>
            <p:nvSpPr>
              <p:cNvPr id="4" name="Rectangle 40"/>
              <p:cNvSpPr txBox="1">
                <a:spLocks noRot="1" noChangeAspect="1" noMove="1" noResize="1" noEditPoints="1" noAdjustHandles="1" noChangeArrowheads="1" noChangeShapeType="1" noTextEdit="1"/>
              </p:cNvSpPr>
              <p:nvPr/>
            </p:nvSpPr>
            <p:spPr>
              <a:xfrm>
                <a:off x="838200" y="1089498"/>
                <a:ext cx="11544300" cy="515890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629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hàm</a:t>
            </a:r>
            <a:r>
              <a:rPr lang="en-US" dirty="0">
                <a:solidFill>
                  <a:schemeClr val="tx1"/>
                </a:solidFill>
              </a:rPr>
              <a:t> failure function</a:t>
            </a:r>
          </a:p>
        </p:txBody>
      </p:sp>
      <mc:AlternateContent xmlns:mc="http://schemas.openxmlformats.org/markup-compatibility/2006" xmlns:a14="http://schemas.microsoft.com/office/drawing/2010/main">
        <mc:Choice Requires="a14">
          <p:sp>
            <p:nvSpPr>
              <p:cNvPr id="4" name="Rectangle 40"/>
              <p:cNvSpPr txBox="1">
                <a:spLocks noChangeArrowheads="1"/>
              </p:cNvSpPr>
              <p:nvPr/>
            </p:nvSpPr>
            <p:spPr>
              <a:xfrm>
                <a:off x="838200" y="1089498"/>
                <a:ext cx="11544300" cy="5158902"/>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r>
                  <a:rPr lang="th-TH" altLang="en-US" dirty="0" smtClean="0">
                    <a:solidFill>
                      <a:schemeClr val="tx1"/>
                    </a:solidFill>
                  </a:rPr>
                  <a:t>P</a:t>
                </a:r>
                <a:r>
                  <a:rPr lang="th-TH" altLang="en-US" dirty="0">
                    <a:solidFill>
                      <a:schemeClr val="tx1"/>
                    </a:solidFill>
                  </a:rPr>
                  <a:t>: " aba</a:t>
                </a:r>
                <a:r>
                  <a:rPr lang="en-US" altLang="en-US" dirty="0">
                    <a:solidFill>
                      <a:schemeClr val="tx1"/>
                    </a:solidFill>
                  </a:rPr>
                  <a:t>c</a:t>
                </a:r>
                <a:r>
                  <a:rPr lang="th-TH" altLang="en-US" dirty="0">
                    <a:solidFill>
                      <a:schemeClr val="tx1"/>
                    </a:solidFill>
                  </a:rPr>
                  <a:t>a</a:t>
                </a:r>
                <a:r>
                  <a:rPr lang="en-US" altLang="en-US" dirty="0">
                    <a:solidFill>
                      <a:schemeClr val="tx1"/>
                    </a:solidFill>
                  </a:rPr>
                  <a:t>b</a:t>
                </a:r>
                <a:r>
                  <a:rPr lang="th-TH" altLang="en-US" dirty="0" smtClean="0">
                    <a:solidFill>
                      <a:schemeClr val="tx1"/>
                    </a:solidFill>
                  </a:rPr>
                  <a:t>“</a:t>
                </a:r>
                <a:r>
                  <a:rPr lang="en-US" altLang="en-US" dirty="0" smtClean="0">
                    <a:solidFill>
                      <a:schemeClr val="tx1"/>
                    </a:solidFill>
                  </a:rPr>
                  <a:t>, </a:t>
                </a:r>
                <a:r>
                  <a:rPr lang="th-TH" altLang="en-US" dirty="0" smtClean="0">
                    <a:solidFill>
                      <a:schemeClr val="tx1"/>
                    </a:solidFill>
                  </a:rPr>
                  <a:t>	j</a:t>
                </a:r>
                <a:r>
                  <a:rPr lang="en-US" altLang="en-US" dirty="0" smtClean="0">
                    <a:solidFill>
                      <a:schemeClr val="tx1"/>
                    </a:solidFill>
                  </a:rPr>
                  <a:t> =</a:t>
                </a:r>
                <a:r>
                  <a:rPr lang="th-TH" altLang="en-US" dirty="0" smtClean="0">
                    <a:solidFill>
                      <a:schemeClr val="tx1"/>
                    </a:solidFill>
                  </a:rPr>
                  <a:t> </a:t>
                </a:r>
                <a:r>
                  <a:rPr lang="en-US" altLang="en-US" dirty="0">
                    <a:solidFill>
                      <a:schemeClr val="tx1"/>
                    </a:solidFill>
                  </a:rPr>
                  <a:t>[</a:t>
                </a:r>
                <a:r>
                  <a:rPr lang="th-TH" altLang="en-US" sz="2800" dirty="0" smtClean="0">
                    <a:solidFill>
                      <a:schemeClr val="tx1"/>
                    </a:solidFill>
                  </a:rPr>
                  <a:t>0</a:t>
                </a:r>
                <a:r>
                  <a:rPr lang="en-US" altLang="en-US" sz="2800" dirty="0" smtClean="0">
                    <a:solidFill>
                      <a:schemeClr val="tx1"/>
                    </a:solidFill>
                  </a:rPr>
                  <a:t>..</a:t>
                </a:r>
                <a:r>
                  <a:rPr lang="th-TH" altLang="en-US" sz="2800" dirty="0" smtClean="0">
                    <a:solidFill>
                      <a:schemeClr val="tx1"/>
                    </a:solidFill>
                  </a:rPr>
                  <a:t>5</a:t>
                </a:r>
                <a:r>
                  <a:rPr lang="en-US" altLang="en-US" sz="2800" dirty="0" smtClean="0">
                    <a:solidFill>
                      <a:schemeClr val="tx1"/>
                    </a:solidFill>
                  </a:rPr>
                  <a:t>]</a:t>
                </a:r>
              </a:p>
              <a:p>
                <a:pPr lvl="1"/>
                <a:r>
                  <a:rPr lang="en-US" altLang="en-US" dirty="0" smtClean="0">
                    <a:solidFill>
                      <a:schemeClr val="tx1"/>
                    </a:solidFill>
                  </a:rPr>
                  <a:t>j=3</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P[0..j-1]=“aba” </a:t>
                </a:r>
                <a:r>
                  <a:rPr lang="en-US" altLang="en-US" dirty="0" err="1" smtClean="0">
                    <a:solidFill>
                      <a:schemeClr val="tx1"/>
                    </a:solidFill>
                  </a:rPr>
                  <a:t>là</a:t>
                </a:r>
                <a:r>
                  <a:rPr lang="en-US" altLang="en-US" dirty="0" smtClean="0">
                    <a:solidFill>
                      <a:schemeClr val="tx1"/>
                    </a:solidFill>
                  </a:rPr>
                  <a:t> {</a:t>
                </a:r>
                <a:r>
                  <a:rPr lang="en-US" altLang="en-US" dirty="0" err="1" smtClean="0">
                    <a:solidFill>
                      <a:srgbClr val="FF0000"/>
                    </a:solidFill>
                  </a:rPr>
                  <a:t>a</a:t>
                </a:r>
                <a:r>
                  <a:rPr lang="en-US" altLang="en-US" dirty="0" err="1" smtClean="0">
                    <a:solidFill>
                      <a:schemeClr val="tx1"/>
                    </a:solidFill>
                  </a:rPr>
                  <a:t>,ab</a:t>
                </a:r>
                <a:r>
                  <a:rPr lang="en-US" altLang="en-US" dirty="0" smtClean="0">
                    <a:solidFill>
                      <a:schemeClr val="tx1"/>
                    </a:solidFill>
                  </a:rPr>
                  <a:t>, aba}</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P[1..j-1]=“</a:t>
                </a:r>
                <a:r>
                  <a:rPr lang="en-US" altLang="en-US" dirty="0" err="1" smtClean="0">
                    <a:solidFill>
                      <a:schemeClr val="tx1"/>
                    </a:solidFill>
                  </a:rPr>
                  <a:t>ba</a:t>
                </a:r>
                <a:r>
                  <a:rPr lang="en-US" altLang="en-US" dirty="0" smtClean="0">
                    <a:solidFill>
                      <a:schemeClr val="tx1"/>
                    </a:solidFill>
                  </a:rPr>
                  <a:t>” là {b</a:t>
                </a:r>
                <a14:m>
                  <m:oMath xmlns:m="http://schemas.openxmlformats.org/officeDocument/2006/math">
                    <m:r>
                      <m:rPr>
                        <m:sty m:val="p"/>
                      </m:rPr>
                      <a:rPr lang="en-US" altLang="en-US" b="0" i="0" smtClean="0">
                        <a:solidFill>
                          <a:schemeClr val="tx1"/>
                        </a:solidFill>
                        <a:latin typeface="Cambria Math" panose="02040503050406030204" pitchFamily="18" charset="0"/>
                        <a:ea typeface="Cambria Math" panose="02040503050406030204" pitchFamily="18" charset="0"/>
                      </a:rPr>
                      <m:t>a</m:t>
                    </m:r>
                    <m:r>
                      <a:rPr lang="en-US" altLang="en-US" b="0" i="0" smtClean="0">
                        <a:solidFill>
                          <a:schemeClr val="tx1"/>
                        </a:solidFill>
                        <a:latin typeface="Cambria Math" panose="02040503050406030204" pitchFamily="18" charset="0"/>
                        <a:ea typeface="Cambria Math" panose="02040503050406030204" pitchFamily="18" charset="0"/>
                      </a:rPr>
                      <m:t>, </m:t>
                    </m:r>
                    <m:r>
                      <m:rPr>
                        <m:sty m:val="p"/>
                      </m:rPr>
                      <a:rPr lang="en-US" altLang="en-US" b="0" i="0" smtClean="0">
                        <a:solidFill>
                          <a:srgbClr val="FF0000"/>
                        </a:solidFill>
                        <a:latin typeface="Cambria Math" panose="02040503050406030204" pitchFamily="18" charset="0"/>
                        <a:ea typeface="Cambria Math" panose="02040503050406030204" pitchFamily="18" charset="0"/>
                      </a:rPr>
                      <m:t>a</m:t>
                    </m:r>
                    <m:r>
                      <a:rPr lang="en-US" altLang="en-US" b="0" i="1" smtClean="0">
                        <a:solidFill>
                          <a:schemeClr val="tx1"/>
                        </a:solidFill>
                        <a:latin typeface="Cambria Math" panose="02040503050406030204" pitchFamily="18" charset="0"/>
                        <a:ea typeface="Cambria Math" panose="02040503050406030204" pitchFamily="18" charset="0"/>
                      </a:rPr>
                      <m:t>}</m:t>
                    </m:r>
                  </m:oMath>
                </a14:m>
                <a:endParaRPr lang="en-US" altLang="en-US" b="0" dirty="0" smtClean="0">
                  <a:solidFill>
                    <a:schemeClr val="tx1"/>
                  </a:solidFill>
                  <a:ea typeface="Cambria Math" panose="02040503050406030204" pitchFamily="18" charset="0"/>
                </a:endParaRPr>
              </a:p>
              <a:p>
                <a:pPr lvl="2"/>
                <a:r>
                  <a:rPr lang="en-US" altLang="en-US" dirty="0" smtClean="0">
                    <a:solidFill>
                      <a:schemeClr val="tx1"/>
                    </a:solidFill>
                  </a:rPr>
                  <a:t>=&gt; F(3)=1</a:t>
                </a:r>
                <a:endParaRPr lang="th-TH" altLang="en-US" dirty="0" smtClean="0">
                  <a:solidFill>
                    <a:schemeClr val="tx1"/>
                  </a:solidFill>
                </a:endParaRPr>
              </a:p>
            </p:txBody>
          </p:sp>
        </mc:Choice>
        <mc:Fallback xmlns="">
          <p:sp>
            <p:nvSpPr>
              <p:cNvPr id="4" name="Rectangle 40"/>
              <p:cNvSpPr txBox="1">
                <a:spLocks noRot="1" noChangeAspect="1" noMove="1" noResize="1" noEditPoints="1" noAdjustHandles="1" noChangeArrowheads="1" noChangeShapeType="1" noTextEdit="1"/>
              </p:cNvSpPr>
              <p:nvPr/>
            </p:nvSpPr>
            <p:spPr>
              <a:xfrm>
                <a:off x="838200" y="1089498"/>
                <a:ext cx="11544300" cy="515890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80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hàm</a:t>
            </a:r>
            <a:r>
              <a:rPr lang="en-US" dirty="0">
                <a:solidFill>
                  <a:schemeClr val="tx1"/>
                </a:solidFill>
              </a:rPr>
              <a:t> failure function</a:t>
            </a:r>
          </a:p>
        </p:txBody>
      </p:sp>
      <mc:AlternateContent xmlns:mc="http://schemas.openxmlformats.org/markup-compatibility/2006" xmlns:a14="http://schemas.microsoft.com/office/drawing/2010/main">
        <mc:Choice Requires="a14">
          <p:sp>
            <p:nvSpPr>
              <p:cNvPr id="4" name="Rectangle 40"/>
              <p:cNvSpPr txBox="1">
                <a:spLocks noChangeArrowheads="1"/>
              </p:cNvSpPr>
              <p:nvPr/>
            </p:nvSpPr>
            <p:spPr>
              <a:xfrm>
                <a:off x="838200" y="1089498"/>
                <a:ext cx="11544300" cy="5158902"/>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r>
                  <a:rPr lang="th-TH" altLang="en-US" dirty="0" smtClean="0">
                    <a:solidFill>
                      <a:schemeClr val="tx1"/>
                    </a:solidFill>
                  </a:rPr>
                  <a:t>P</a:t>
                </a:r>
                <a:r>
                  <a:rPr lang="th-TH" altLang="en-US" dirty="0">
                    <a:solidFill>
                      <a:schemeClr val="tx1"/>
                    </a:solidFill>
                  </a:rPr>
                  <a:t>: " aba</a:t>
                </a:r>
                <a:r>
                  <a:rPr lang="en-US" altLang="en-US" dirty="0">
                    <a:solidFill>
                      <a:schemeClr val="tx1"/>
                    </a:solidFill>
                  </a:rPr>
                  <a:t>c</a:t>
                </a:r>
                <a:r>
                  <a:rPr lang="th-TH" altLang="en-US" dirty="0">
                    <a:solidFill>
                      <a:schemeClr val="tx1"/>
                    </a:solidFill>
                  </a:rPr>
                  <a:t>a</a:t>
                </a:r>
                <a:r>
                  <a:rPr lang="en-US" altLang="en-US" dirty="0">
                    <a:solidFill>
                      <a:schemeClr val="tx1"/>
                    </a:solidFill>
                  </a:rPr>
                  <a:t>b</a:t>
                </a:r>
                <a:r>
                  <a:rPr lang="th-TH" altLang="en-US" dirty="0" smtClean="0">
                    <a:solidFill>
                      <a:schemeClr val="tx1"/>
                    </a:solidFill>
                  </a:rPr>
                  <a:t>“</a:t>
                </a:r>
                <a:r>
                  <a:rPr lang="en-US" altLang="en-US" dirty="0" smtClean="0">
                    <a:solidFill>
                      <a:schemeClr val="tx1"/>
                    </a:solidFill>
                  </a:rPr>
                  <a:t>, </a:t>
                </a:r>
                <a:r>
                  <a:rPr lang="th-TH" altLang="en-US" dirty="0" smtClean="0">
                    <a:solidFill>
                      <a:schemeClr val="tx1"/>
                    </a:solidFill>
                  </a:rPr>
                  <a:t>	j</a:t>
                </a:r>
                <a:r>
                  <a:rPr lang="en-US" altLang="en-US" dirty="0" smtClean="0">
                    <a:solidFill>
                      <a:schemeClr val="tx1"/>
                    </a:solidFill>
                  </a:rPr>
                  <a:t> =</a:t>
                </a:r>
                <a:r>
                  <a:rPr lang="th-TH" altLang="en-US" dirty="0" smtClean="0">
                    <a:solidFill>
                      <a:schemeClr val="tx1"/>
                    </a:solidFill>
                  </a:rPr>
                  <a:t> </a:t>
                </a:r>
                <a:r>
                  <a:rPr lang="en-US" altLang="en-US" dirty="0">
                    <a:solidFill>
                      <a:schemeClr val="tx1"/>
                    </a:solidFill>
                  </a:rPr>
                  <a:t>[</a:t>
                </a:r>
                <a:r>
                  <a:rPr lang="th-TH" altLang="en-US" sz="2800" dirty="0" smtClean="0">
                    <a:solidFill>
                      <a:schemeClr val="tx1"/>
                    </a:solidFill>
                  </a:rPr>
                  <a:t>0</a:t>
                </a:r>
                <a:r>
                  <a:rPr lang="en-US" altLang="en-US" sz="2800" dirty="0" smtClean="0">
                    <a:solidFill>
                      <a:schemeClr val="tx1"/>
                    </a:solidFill>
                  </a:rPr>
                  <a:t>..</a:t>
                </a:r>
                <a:r>
                  <a:rPr lang="th-TH" altLang="en-US" sz="2800" dirty="0" smtClean="0">
                    <a:solidFill>
                      <a:schemeClr val="tx1"/>
                    </a:solidFill>
                  </a:rPr>
                  <a:t>5</a:t>
                </a:r>
                <a:r>
                  <a:rPr lang="en-US" altLang="en-US" sz="2800" dirty="0" smtClean="0">
                    <a:solidFill>
                      <a:schemeClr val="tx1"/>
                    </a:solidFill>
                  </a:rPr>
                  <a:t>]</a:t>
                </a:r>
              </a:p>
              <a:p>
                <a:pPr lvl="1"/>
                <a:r>
                  <a:rPr lang="en-US" altLang="en-US" dirty="0" smtClean="0">
                    <a:solidFill>
                      <a:schemeClr val="tx1"/>
                    </a:solidFill>
                  </a:rPr>
                  <a:t>j=4</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P[0..j-1]=“</a:t>
                </a:r>
                <a:r>
                  <a:rPr lang="en-US" altLang="en-US" dirty="0" err="1" smtClean="0">
                    <a:solidFill>
                      <a:schemeClr val="tx1"/>
                    </a:solidFill>
                  </a:rPr>
                  <a:t>abac</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a,ab,aba</a:t>
                </a:r>
                <a:r>
                  <a:rPr lang="en-US" altLang="en-US" dirty="0" smtClean="0">
                    <a:solidFill>
                      <a:schemeClr val="tx1"/>
                    </a:solidFill>
                  </a:rPr>
                  <a:t>, </a:t>
                </a:r>
                <a:r>
                  <a:rPr lang="en-US" altLang="en-US" dirty="0" err="1" smtClean="0">
                    <a:solidFill>
                      <a:schemeClr val="tx1"/>
                    </a:solidFill>
                  </a:rPr>
                  <a:t>abac</a:t>
                </a:r>
                <a:r>
                  <a:rPr lang="en-US" altLang="en-US" dirty="0" smtClean="0">
                    <a:solidFill>
                      <a:schemeClr val="tx1"/>
                    </a:solidFill>
                  </a:rPr>
                  <a:t>}</a:t>
                </a:r>
              </a:p>
              <a:p>
                <a:pPr lvl="2"/>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P[1..j-1]=“bac” là {bac, ac, </a:t>
                </a:r>
                <a:r>
                  <a:rPr lang="en-US" altLang="en-US" dirty="0">
                    <a:solidFill>
                      <a:schemeClr val="tx1"/>
                    </a:solidFill>
                  </a:rPr>
                  <a:t>c</a:t>
                </a:r>
                <a14:m>
                  <m:oMath xmlns:m="http://schemas.openxmlformats.org/officeDocument/2006/math">
                    <m:r>
                      <a:rPr lang="en-US" altLang="en-US" b="0" i="1" smtClean="0">
                        <a:solidFill>
                          <a:schemeClr val="tx1"/>
                        </a:solidFill>
                        <a:latin typeface="Cambria Math" panose="02040503050406030204" pitchFamily="18" charset="0"/>
                        <a:ea typeface="Cambria Math" panose="02040503050406030204" pitchFamily="18" charset="0"/>
                      </a:rPr>
                      <m:t>}</m:t>
                    </m:r>
                  </m:oMath>
                </a14:m>
                <a:endParaRPr lang="en-US" altLang="en-US" b="0" dirty="0" smtClean="0">
                  <a:solidFill>
                    <a:schemeClr val="tx1"/>
                  </a:solidFill>
                  <a:ea typeface="Cambria Math" panose="02040503050406030204" pitchFamily="18" charset="0"/>
                </a:endParaRPr>
              </a:p>
              <a:p>
                <a:pPr lvl="2"/>
                <a:r>
                  <a:rPr lang="en-US" altLang="en-US" dirty="0" smtClean="0">
                    <a:solidFill>
                      <a:schemeClr val="tx1"/>
                    </a:solidFill>
                  </a:rPr>
                  <a:t>=&gt; F(4)=0</a:t>
                </a:r>
                <a:endParaRPr lang="th-TH" altLang="en-US" dirty="0" smtClean="0">
                  <a:solidFill>
                    <a:schemeClr val="tx1"/>
                  </a:solidFill>
                </a:endParaRPr>
              </a:p>
            </p:txBody>
          </p:sp>
        </mc:Choice>
        <mc:Fallback xmlns="">
          <p:sp>
            <p:nvSpPr>
              <p:cNvPr id="4" name="Rectangle 40"/>
              <p:cNvSpPr txBox="1">
                <a:spLocks noRot="1" noChangeAspect="1" noMove="1" noResize="1" noEditPoints="1" noAdjustHandles="1" noChangeArrowheads="1" noChangeShapeType="1" noTextEdit="1"/>
              </p:cNvSpPr>
              <p:nvPr/>
            </p:nvSpPr>
            <p:spPr>
              <a:xfrm>
                <a:off x="838200" y="1089498"/>
                <a:ext cx="11544300" cy="515890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2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hàm</a:t>
            </a:r>
            <a:r>
              <a:rPr lang="en-US" dirty="0">
                <a:solidFill>
                  <a:schemeClr val="tx1"/>
                </a:solidFill>
              </a:rPr>
              <a:t> failure function</a:t>
            </a:r>
          </a:p>
        </p:txBody>
      </p:sp>
      <mc:AlternateContent xmlns:mc="http://schemas.openxmlformats.org/markup-compatibility/2006" xmlns:a14="http://schemas.microsoft.com/office/drawing/2010/main">
        <mc:Choice Requires="a14">
          <p:sp>
            <p:nvSpPr>
              <p:cNvPr id="4" name="Rectangle 40"/>
              <p:cNvSpPr txBox="1">
                <a:spLocks noChangeArrowheads="1"/>
              </p:cNvSpPr>
              <p:nvPr/>
            </p:nvSpPr>
            <p:spPr>
              <a:xfrm>
                <a:off x="838200" y="1089498"/>
                <a:ext cx="11544300" cy="5158902"/>
              </a:xfrm>
              <a:prstGeom prst="rect">
                <a:avLst/>
              </a:prstGeom>
            </p:spPr>
            <p:txBody>
              <a:bodyPr spcFirstLastPara="1" wrap="square" lIns="91425" tIns="91425" rIns="91425" bIns="91425" anchor="t" anchorCtr="0"/>
              <a:lstStyle>
                <a:lvl1pPr marL="609585" lvl="0" indent="-457189" algn="l" defTabSz="914400" rtl="0" eaLnBrk="1" latinLnBrk="0" hangingPunct="1">
                  <a:lnSpc>
                    <a:spcPct val="150000"/>
                  </a:lnSpc>
                  <a:spcBef>
                    <a:spcPts val="0"/>
                  </a:spcBef>
                  <a:spcAft>
                    <a:spcPts val="0"/>
                  </a:spcAft>
                  <a:buSzPts val="1800"/>
                  <a:buFont typeface="Wingdings" panose="05000000000000000000" pitchFamily="2" charset="2"/>
                  <a:buChar char="v"/>
                  <a:defRPr sz="32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70" lvl="1" indent="-423323" algn="l" defTabSz="914400" rtl="0" eaLnBrk="1" latinLnBrk="0" hangingPunct="1">
                  <a:lnSpc>
                    <a:spcPct val="150000"/>
                  </a:lnSpc>
                  <a:spcBef>
                    <a:spcPts val="600"/>
                  </a:spcBef>
                  <a:spcAft>
                    <a:spcPts val="0"/>
                  </a:spcAft>
                  <a:buSzPts val="1400"/>
                  <a:buFont typeface="Wingdings" panose="05000000000000000000" pitchFamily="2" charset="2"/>
                  <a:buChar char="q"/>
                  <a:defRPr sz="2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54" lvl="2" indent="-423323" algn="l" defTabSz="914400" rtl="0" eaLnBrk="1" latinLnBrk="0" hangingPunct="1">
                  <a:lnSpc>
                    <a:spcPct val="150000"/>
                  </a:lnSpc>
                  <a:spcBef>
                    <a:spcPts val="600"/>
                  </a:spcBef>
                  <a:spcAft>
                    <a:spcPts val="0"/>
                  </a:spcAft>
                  <a:buSzPts val="1400"/>
                  <a:buFont typeface="Muli"/>
                  <a:buChar char="■"/>
                  <a:defRPr sz="24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339" lvl="3" indent="-423323" algn="l" defTabSz="914400" rtl="0" eaLnBrk="1" latinLnBrk="0" hangingPunct="1">
                  <a:lnSpc>
                    <a:spcPct val="90000"/>
                  </a:lnSpc>
                  <a:spcBef>
                    <a:spcPts val="2133"/>
                  </a:spcBef>
                  <a:spcAft>
                    <a:spcPts val="0"/>
                  </a:spcAft>
                  <a:buSzPts val="1400"/>
                  <a:buFont typeface="Muli"/>
                  <a:buChar char="●"/>
                  <a:defRPr sz="1800"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924" lvl="4"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5pPr>
                <a:lvl6pPr marL="3657509" lvl="5"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6pPr>
                <a:lvl7pPr marL="4267093" lvl="6"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7pPr>
                <a:lvl8pPr marL="4876678" lvl="7" indent="-423323" algn="l" defTabSz="914400" rtl="0" eaLnBrk="1" latinLnBrk="0" hangingPunct="1">
                  <a:lnSpc>
                    <a:spcPct val="90000"/>
                  </a:lnSpc>
                  <a:spcBef>
                    <a:spcPts val="2133"/>
                  </a:spcBef>
                  <a:spcAft>
                    <a:spcPts val="0"/>
                  </a:spcAft>
                  <a:buSzPts val="1400"/>
                  <a:buFont typeface="Muli"/>
                  <a:buChar char="○"/>
                  <a:defRPr sz="1800" kern="1200">
                    <a:solidFill>
                      <a:schemeClr val="tx1"/>
                    </a:solidFill>
                    <a:latin typeface="Muli"/>
                    <a:ea typeface="Muli"/>
                    <a:cs typeface="Muli"/>
                    <a:sym typeface="Muli"/>
                  </a:defRPr>
                </a:lvl8pPr>
                <a:lvl9pPr marL="5486263" lvl="8" indent="-423323" algn="l" defTabSz="914400" rtl="0" eaLnBrk="1" latinLnBrk="0" hangingPunct="1">
                  <a:lnSpc>
                    <a:spcPct val="90000"/>
                  </a:lnSpc>
                  <a:spcBef>
                    <a:spcPts val="2133"/>
                  </a:spcBef>
                  <a:spcAft>
                    <a:spcPts val="2133"/>
                  </a:spcAft>
                  <a:buSzPts val="1400"/>
                  <a:buFont typeface="Muli"/>
                  <a:buChar char="■"/>
                  <a:defRPr sz="1800" kern="1200">
                    <a:solidFill>
                      <a:schemeClr val="tx1"/>
                    </a:solidFill>
                    <a:latin typeface="Muli"/>
                    <a:ea typeface="Muli"/>
                    <a:cs typeface="Muli"/>
                    <a:sym typeface="Muli"/>
                  </a:defRPr>
                </a:lvl9pPr>
              </a:lstStyle>
              <a:p>
                <a:r>
                  <a:rPr lang="th-TH" altLang="en-US" dirty="0" smtClean="0">
                    <a:solidFill>
                      <a:schemeClr val="tx1"/>
                    </a:solidFill>
                  </a:rPr>
                  <a:t>P</a:t>
                </a:r>
                <a:r>
                  <a:rPr lang="th-TH" altLang="en-US" dirty="0">
                    <a:solidFill>
                      <a:schemeClr val="tx1"/>
                    </a:solidFill>
                  </a:rPr>
                  <a:t>: " aba</a:t>
                </a:r>
                <a:r>
                  <a:rPr lang="en-US" altLang="en-US" dirty="0">
                    <a:solidFill>
                      <a:schemeClr val="tx1"/>
                    </a:solidFill>
                  </a:rPr>
                  <a:t>c</a:t>
                </a:r>
                <a:r>
                  <a:rPr lang="th-TH" altLang="en-US" dirty="0">
                    <a:solidFill>
                      <a:schemeClr val="tx1"/>
                    </a:solidFill>
                  </a:rPr>
                  <a:t>a</a:t>
                </a:r>
                <a:r>
                  <a:rPr lang="en-US" altLang="en-US" dirty="0">
                    <a:solidFill>
                      <a:schemeClr val="tx1"/>
                    </a:solidFill>
                  </a:rPr>
                  <a:t>b</a:t>
                </a:r>
                <a:r>
                  <a:rPr lang="th-TH" altLang="en-US" dirty="0" smtClean="0">
                    <a:solidFill>
                      <a:schemeClr val="tx1"/>
                    </a:solidFill>
                  </a:rPr>
                  <a:t>“</a:t>
                </a:r>
                <a:r>
                  <a:rPr lang="en-US" altLang="en-US" dirty="0" smtClean="0">
                    <a:solidFill>
                      <a:schemeClr val="tx1"/>
                    </a:solidFill>
                  </a:rPr>
                  <a:t>, </a:t>
                </a:r>
                <a:r>
                  <a:rPr lang="th-TH" altLang="en-US" dirty="0" smtClean="0">
                    <a:solidFill>
                      <a:schemeClr val="tx1"/>
                    </a:solidFill>
                  </a:rPr>
                  <a:t>	j</a:t>
                </a:r>
                <a:r>
                  <a:rPr lang="en-US" altLang="en-US" dirty="0" smtClean="0">
                    <a:solidFill>
                      <a:schemeClr val="tx1"/>
                    </a:solidFill>
                  </a:rPr>
                  <a:t> =</a:t>
                </a:r>
                <a:r>
                  <a:rPr lang="th-TH" altLang="en-US" dirty="0" smtClean="0">
                    <a:solidFill>
                      <a:schemeClr val="tx1"/>
                    </a:solidFill>
                  </a:rPr>
                  <a:t> </a:t>
                </a:r>
                <a:r>
                  <a:rPr lang="en-US" altLang="en-US" dirty="0">
                    <a:solidFill>
                      <a:schemeClr val="tx1"/>
                    </a:solidFill>
                  </a:rPr>
                  <a:t>[</a:t>
                </a:r>
                <a:r>
                  <a:rPr lang="th-TH" altLang="en-US" sz="2800" dirty="0" smtClean="0">
                    <a:solidFill>
                      <a:schemeClr val="tx1"/>
                    </a:solidFill>
                  </a:rPr>
                  <a:t>0</a:t>
                </a:r>
                <a:r>
                  <a:rPr lang="en-US" altLang="en-US" sz="2800" dirty="0" smtClean="0">
                    <a:solidFill>
                      <a:schemeClr val="tx1"/>
                    </a:solidFill>
                  </a:rPr>
                  <a:t>..</a:t>
                </a:r>
                <a:r>
                  <a:rPr lang="th-TH" altLang="en-US" sz="2800" dirty="0" smtClean="0">
                    <a:solidFill>
                      <a:schemeClr val="tx1"/>
                    </a:solidFill>
                  </a:rPr>
                  <a:t>5</a:t>
                </a:r>
                <a:r>
                  <a:rPr lang="en-US" altLang="en-US" sz="2800" dirty="0" smtClean="0">
                    <a:solidFill>
                      <a:schemeClr val="tx1"/>
                    </a:solidFill>
                  </a:rPr>
                  <a:t>]</a:t>
                </a:r>
              </a:p>
              <a:p>
                <a:pPr lvl="1"/>
                <a:r>
                  <a:rPr lang="en-US" altLang="en-US" dirty="0" smtClean="0">
                    <a:solidFill>
                      <a:schemeClr val="tx1"/>
                    </a:solidFill>
                  </a:rPr>
                  <a:t>j=5</a:t>
                </a:r>
                <a:endParaRPr lang="en-US" altLang="en-US" dirty="0">
                  <a:solidFill>
                    <a:schemeClr val="tx1"/>
                  </a:solidFill>
                </a:endParaRPr>
              </a:p>
              <a:p>
                <a:pPr lvl="2"/>
                <a:r>
                  <a:rPr lang="en-US" altLang="en-US" dirty="0" err="1">
                    <a:solidFill>
                      <a:schemeClr val="tx1"/>
                    </a:solidFill>
                  </a:rPr>
                  <a:t>Các</a:t>
                </a:r>
                <a:r>
                  <a:rPr lang="en-US" altLang="en-US" dirty="0">
                    <a:solidFill>
                      <a:schemeClr val="tx1"/>
                    </a:solidFill>
                  </a:rPr>
                  <a:t> </a:t>
                </a:r>
                <a:r>
                  <a:rPr lang="en-US" altLang="en-US" dirty="0" err="1">
                    <a:solidFill>
                      <a:schemeClr val="tx1"/>
                    </a:solidFill>
                  </a:rPr>
                  <a:t>tiền</a:t>
                </a:r>
                <a:r>
                  <a:rPr lang="en-US" altLang="en-US" dirty="0">
                    <a:solidFill>
                      <a:schemeClr val="tx1"/>
                    </a:solidFill>
                  </a:rPr>
                  <a:t> </a:t>
                </a:r>
                <a:r>
                  <a:rPr lang="en-US" altLang="en-US" dirty="0" err="1">
                    <a:solidFill>
                      <a:schemeClr val="tx1"/>
                    </a:solidFill>
                  </a:rPr>
                  <a:t>tố</a:t>
                </a:r>
                <a:r>
                  <a:rPr lang="en-US" altLang="en-US" dirty="0">
                    <a:solidFill>
                      <a:schemeClr val="tx1"/>
                    </a:solidFill>
                  </a:rPr>
                  <a:t> </a:t>
                </a:r>
                <a:r>
                  <a:rPr lang="en-US" altLang="en-US" dirty="0" err="1">
                    <a:solidFill>
                      <a:schemeClr val="tx1"/>
                    </a:solidFill>
                  </a:rPr>
                  <a:t>của</a:t>
                </a:r>
                <a:r>
                  <a:rPr lang="en-US" altLang="en-US" dirty="0">
                    <a:solidFill>
                      <a:schemeClr val="tx1"/>
                    </a:solidFill>
                  </a:rPr>
                  <a:t> P[0..j-1]=“</a:t>
                </a:r>
                <a:r>
                  <a:rPr lang="en-US" altLang="en-US" dirty="0" smtClean="0">
                    <a:solidFill>
                      <a:schemeClr val="tx1"/>
                    </a:solidFill>
                  </a:rPr>
                  <a:t>abaca” </a:t>
                </a:r>
                <a:r>
                  <a:rPr lang="en-US" altLang="en-US" dirty="0" err="1">
                    <a:solidFill>
                      <a:schemeClr val="tx1"/>
                    </a:solidFill>
                  </a:rPr>
                  <a:t>là</a:t>
                </a:r>
                <a:r>
                  <a:rPr lang="en-US" altLang="en-US" dirty="0">
                    <a:solidFill>
                      <a:schemeClr val="tx1"/>
                    </a:solidFill>
                  </a:rPr>
                  <a:t> {</a:t>
                </a:r>
                <a:r>
                  <a:rPr lang="en-US" altLang="en-US" dirty="0" err="1">
                    <a:solidFill>
                      <a:srgbClr val="FF0000"/>
                    </a:solidFill>
                  </a:rPr>
                  <a:t>a</a:t>
                </a:r>
                <a:r>
                  <a:rPr lang="en-US" altLang="en-US" dirty="0" err="1">
                    <a:solidFill>
                      <a:schemeClr val="tx1"/>
                    </a:solidFill>
                  </a:rPr>
                  <a:t>,ab,aba</a:t>
                </a:r>
                <a:r>
                  <a:rPr lang="en-US" altLang="en-US" dirty="0">
                    <a:solidFill>
                      <a:schemeClr val="tx1"/>
                    </a:solidFill>
                  </a:rPr>
                  <a:t>, </a:t>
                </a:r>
                <a:r>
                  <a:rPr lang="en-US" altLang="en-US" dirty="0" err="1" smtClean="0">
                    <a:solidFill>
                      <a:schemeClr val="tx1"/>
                    </a:solidFill>
                  </a:rPr>
                  <a:t>abac</a:t>
                </a:r>
                <a:r>
                  <a:rPr lang="en-US" altLang="en-US" dirty="0" smtClean="0">
                    <a:solidFill>
                      <a:schemeClr val="tx1"/>
                    </a:solidFill>
                  </a:rPr>
                  <a:t>, abaca}</a:t>
                </a:r>
                <a:endParaRPr lang="en-US" altLang="en-US" dirty="0">
                  <a:solidFill>
                    <a:schemeClr val="tx1"/>
                  </a:solidFill>
                </a:endParaRPr>
              </a:p>
              <a:p>
                <a:pPr lvl="2"/>
                <a:r>
                  <a:rPr lang="en-US" altLang="en-US" dirty="0" err="1">
                    <a:solidFill>
                      <a:schemeClr val="tx1"/>
                    </a:solidFill>
                  </a:rPr>
                  <a:t>Các</a:t>
                </a:r>
                <a:r>
                  <a:rPr lang="en-US" altLang="en-US" dirty="0">
                    <a:solidFill>
                      <a:schemeClr val="tx1"/>
                    </a:solidFill>
                  </a:rPr>
                  <a:t> </a:t>
                </a:r>
                <a:r>
                  <a:rPr lang="en-US" altLang="en-US" dirty="0" err="1">
                    <a:solidFill>
                      <a:schemeClr val="tx1"/>
                    </a:solidFill>
                  </a:rPr>
                  <a:t>hậu</a:t>
                </a:r>
                <a:r>
                  <a:rPr lang="en-US" altLang="en-US" dirty="0">
                    <a:solidFill>
                      <a:schemeClr val="tx1"/>
                    </a:solidFill>
                  </a:rPr>
                  <a:t> </a:t>
                </a:r>
                <a:r>
                  <a:rPr lang="en-US" altLang="en-US" dirty="0" err="1">
                    <a:solidFill>
                      <a:schemeClr val="tx1"/>
                    </a:solidFill>
                  </a:rPr>
                  <a:t>tố</a:t>
                </a:r>
                <a:r>
                  <a:rPr lang="en-US" altLang="en-US" dirty="0">
                    <a:solidFill>
                      <a:schemeClr val="tx1"/>
                    </a:solidFill>
                  </a:rPr>
                  <a:t> </a:t>
                </a:r>
                <a:r>
                  <a:rPr lang="en-US" altLang="en-US" dirty="0" err="1">
                    <a:solidFill>
                      <a:schemeClr val="tx1"/>
                    </a:solidFill>
                  </a:rPr>
                  <a:t>của</a:t>
                </a:r>
                <a:r>
                  <a:rPr lang="en-US" altLang="en-US" dirty="0">
                    <a:solidFill>
                      <a:schemeClr val="tx1"/>
                    </a:solidFill>
                  </a:rPr>
                  <a:t> P[1..j-1]=“</a:t>
                </a:r>
                <a:r>
                  <a:rPr lang="en-US" altLang="en-US" dirty="0" err="1" smtClean="0">
                    <a:solidFill>
                      <a:schemeClr val="tx1"/>
                    </a:solidFill>
                  </a:rPr>
                  <a:t>baca</a:t>
                </a:r>
                <a:r>
                  <a:rPr lang="en-US" altLang="en-US" dirty="0" smtClean="0">
                    <a:solidFill>
                      <a:schemeClr val="tx1"/>
                    </a:solidFill>
                  </a:rPr>
                  <a:t>” </a:t>
                </a:r>
                <a:r>
                  <a:rPr lang="en-US" altLang="en-US" dirty="0">
                    <a:solidFill>
                      <a:schemeClr val="tx1"/>
                    </a:solidFill>
                  </a:rPr>
                  <a:t>là {</a:t>
                </a:r>
                <a:r>
                  <a:rPr lang="en-US" altLang="en-US" dirty="0" err="1" smtClean="0">
                    <a:solidFill>
                      <a:schemeClr val="tx1"/>
                    </a:solidFill>
                  </a:rPr>
                  <a:t>baca</a:t>
                </a:r>
                <a:r>
                  <a:rPr lang="en-US" altLang="en-US" dirty="0" smtClean="0">
                    <a:solidFill>
                      <a:schemeClr val="tx1"/>
                    </a:solidFill>
                  </a:rPr>
                  <a:t>, aca, ca, </a:t>
                </a:r>
                <a:r>
                  <a:rPr lang="en-US" altLang="en-US" dirty="0" smtClean="0">
                    <a:solidFill>
                      <a:srgbClr val="FF0000"/>
                    </a:solidFill>
                  </a:rPr>
                  <a:t>a</a:t>
                </a:r>
                <a14:m>
                  <m:oMath xmlns:m="http://schemas.openxmlformats.org/officeDocument/2006/math">
                    <m:r>
                      <a:rPr lang="en-US" altLang="en-US" i="1">
                        <a:solidFill>
                          <a:schemeClr val="tx1"/>
                        </a:solidFill>
                        <a:latin typeface="Cambria Math" panose="02040503050406030204" pitchFamily="18" charset="0"/>
                        <a:ea typeface="Cambria Math" panose="02040503050406030204" pitchFamily="18" charset="0"/>
                      </a:rPr>
                      <m:t>}</m:t>
                    </m:r>
                  </m:oMath>
                </a14:m>
                <a:endParaRPr lang="en-US" altLang="en-US" dirty="0">
                  <a:solidFill>
                    <a:schemeClr val="tx1"/>
                  </a:solidFill>
                  <a:ea typeface="Cambria Math" panose="02040503050406030204" pitchFamily="18" charset="0"/>
                </a:endParaRPr>
              </a:p>
              <a:p>
                <a:pPr lvl="2"/>
                <a:r>
                  <a:rPr lang="en-US" altLang="en-US" dirty="0">
                    <a:solidFill>
                      <a:schemeClr val="tx1"/>
                    </a:solidFill>
                  </a:rPr>
                  <a:t>=&gt; </a:t>
                </a:r>
                <a:r>
                  <a:rPr lang="en-US" altLang="en-US" dirty="0" smtClean="0">
                    <a:solidFill>
                      <a:schemeClr val="tx1"/>
                    </a:solidFill>
                  </a:rPr>
                  <a:t>F(5)=1</a:t>
                </a:r>
              </a:p>
            </p:txBody>
          </p:sp>
        </mc:Choice>
        <mc:Fallback xmlns="">
          <p:sp>
            <p:nvSpPr>
              <p:cNvPr id="4" name="Rectangle 40"/>
              <p:cNvSpPr txBox="1">
                <a:spLocks noRot="1" noChangeAspect="1" noMove="1" noResize="1" noEditPoints="1" noAdjustHandles="1" noChangeArrowheads="1" noChangeShapeType="1" noTextEdit="1"/>
              </p:cNvSpPr>
              <p:nvPr/>
            </p:nvSpPr>
            <p:spPr>
              <a:xfrm>
                <a:off x="838200" y="1089498"/>
                <a:ext cx="11544300" cy="5158902"/>
              </a:xfrm>
              <a:prstGeom prst="rect">
                <a:avLst/>
              </a:prstGeom>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277961" y="4763043"/>
            <a:ext cx="4089490" cy="801734"/>
          </a:xfrm>
          <a:prstGeom prst="rect">
            <a:avLst/>
          </a:prstGeom>
        </p:spPr>
      </p:pic>
    </p:spTree>
    <p:extLst>
      <p:ext uri="{BB962C8B-B14F-4D97-AF65-F5344CB8AC3E}">
        <p14:creationId xmlns:p14="http://schemas.microsoft.com/office/powerpoint/2010/main" val="189206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lumMod val="75000"/>
                    <a:lumOff val="25000"/>
                  </a:schemeClr>
                </a:solidFill>
              </a:rPr>
              <a:t>ĐỐI SÁNH MẪU TRÊN CHUỖI</a:t>
            </a:r>
            <a:endParaRPr lang="en-US" altLang="zh-CN" sz="3600">
              <a:solidFill>
                <a:schemeClr val="accent2"/>
              </a:solidFill>
            </a:endParaRP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dirty="0" err="1"/>
                <a:t>Thuật</a:t>
              </a:r>
              <a:r>
                <a:rPr lang="en-US" altLang="en-US" sz="2400" dirty="0"/>
                <a:t> </a:t>
              </a:r>
              <a:r>
                <a:rPr lang="en-US" altLang="en-US" sz="2400" dirty="0" err="1"/>
                <a:t>toán</a:t>
              </a:r>
              <a:r>
                <a:rPr lang="en-US" altLang="en-US" sz="2400" dirty="0"/>
                <a:t> Knuth-Morris-Pratt</a:t>
              </a:r>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Aho-Corasick</a:t>
              </a:r>
              <a:endParaRPr lang="en-US" altLang="en-US" sz="240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4511381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childTnLst>
                                    <p:set>
                                      <p:cBhvr rctx="PPT">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par>
                                <p:cTn id="14" presetID="9" presetClass="emph" presetSubtype="0" nodeType="withEffect">
                                  <p:stCondLst>
                                    <p:cond delay="0"/>
                                  </p:stCondLst>
                                  <p:childTnLst>
                                    <p:set>
                                      <p:cBhvr rctx="PPT">
                                        <p:cTn id="15" dur="indefinite"/>
                                        <p:tgtEl>
                                          <p:spTgt spid="28"/>
                                        </p:tgtEl>
                                        <p:attrNameLst>
                                          <p:attrName>style.opacity</p:attrName>
                                        </p:attrNameLst>
                                      </p:cBhvr>
                                      <p:to>
                                        <p:strVal val="0.5"/>
                                      </p:to>
                                    </p:set>
                                    <p:animEffect filter="image" prLst="opacity: 0.5">
                                      <p:cBhvr rctx="IE">
                                        <p:cTn id="16" dur="indefinite"/>
                                        <p:tgtEl>
                                          <p:spTgt spid="28"/>
                                        </p:tgtEl>
                                      </p:cBhvr>
                                    </p:animEffect>
                                  </p:childTnLst>
                                </p:cTn>
                              </p:par>
                              <p:par>
                                <p:cTn id="17" presetID="9" presetClass="emph" presetSubtype="0" nodeType="withEffect">
                                  <p:stCondLst>
                                    <p:cond delay="0"/>
                                  </p:stCondLst>
                                  <p:childTnLst>
                                    <p:set>
                                      <p:cBhvr rctx="PPT">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429658" y="1086667"/>
                <a:ext cx="11605324" cy="5351078"/>
              </a:xfrm>
            </p:spPr>
            <p:txBody>
              <a:bodyPr/>
              <a:lstStyle/>
              <a:p>
                <a:r>
                  <a:rPr lang="en-US" dirty="0" smtClean="0">
                    <a:solidFill>
                      <a:schemeClr val="tx1"/>
                    </a:solidFill>
                  </a:rPr>
                  <a:t>Giả </a:t>
                </a:r>
                <a:r>
                  <a:rPr lang="en-US" dirty="0" err="1" smtClean="0">
                    <a:solidFill>
                      <a:schemeClr val="tx1"/>
                    </a:solidFill>
                  </a:rPr>
                  <a:t>sử</a:t>
                </a:r>
                <a:r>
                  <a:rPr lang="en-US" dirty="0" smtClean="0">
                    <a:solidFill>
                      <a:schemeClr val="tx1"/>
                    </a:solidFill>
                  </a:rPr>
                  <a:t>:</a:t>
                </a:r>
              </a:p>
              <a:p>
                <a:pPr lvl="1"/>
                <a:r>
                  <a:rPr lang="en-US" dirty="0" err="1" smtClean="0">
                    <a:solidFill>
                      <a:schemeClr val="tx1"/>
                    </a:solidFill>
                  </a:rPr>
                  <a:t>i</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trí</a:t>
                </a:r>
                <a:r>
                  <a:rPr lang="en-US" dirty="0">
                    <a:solidFill>
                      <a:schemeClr val="tx1"/>
                    </a:solidFill>
                  </a:rPr>
                  <a:t> </a:t>
                </a:r>
                <a:r>
                  <a:rPr lang="en-US" dirty="0" err="1">
                    <a:solidFill>
                      <a:schemeClr val="tx1"/>
                    </a:solidFill>
                  </a:rPr>
                  <a:t>bắt</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chuỗi</a:t>
                </a:r>
                <a:r>
                  <a:rPr lang="en-US" dirty="0">
                    <a:solidFill>
                      <a:schemeClr val="tx1"/>
                    </a:solidFill>
                  </a:rPr>
                  <a:t> con </a:t>
                </a:r>
                <a:r>
                  <a:rPr lang="en-US" dirty="0" err="1">
                    <a:solidFill>
                      <a:schemeClr val="tx1"/>
                    </a:solidFill>
                  </a:rPr>
                  <a:t>trong</a:t>
                </a:r>
                <a:r>
                  <a:rPr lang="en-US" dirty="0">
                    <a:solidFill>
                      <a:schemeClr val="tx1"/>
                    </a:solidFill>
                  </a:rPr>
                  <a:t> T </a:t>
                </a:r>
                <a:r>
                  <a:rPr lang="en-US" dirty="0" err="1" smtClean="0">
                    <a:solidFill>
                      <a:schemeClr val="tx1"/>
                    </a:solidFill>
                  </a:rPr>
                  <a:t>mà</a:t>
                </a:r>
                <a:r>
                  <a:rPr lang="en-US" dirty="0" smtClean="0">
                    <a:solidFill>
                      <a:schemeClr val="tx1"/>
                    </a:solidFill>
                  </a:rPr>
                  <a:t> </a:t>
                </a:r>
                <a:r>
                  <a:rPr lang="en-US" dirty="0" err="1" smtClean="0">
                    <a:solidFill>
                      <a:schemeClr val="tx1"/>
                    </a:solidFill>
                  </a:rPr>
                  <a:t>đang</a:t>
                </a:r>
                <a:r>
                  <a:rPr lang="en-US" dirty="0" smtClean="0">
                    <a:solidFill>
                      <a:schemeClr val="tx1"/>
                    </a:solidFill>
                  </a:rPr>
                  <a:t> so </a:t>
                </a:r>
                <a:r>
                  <a:rPr lang="en-US" dirty="0" err="1">
                    <a:solidFill>
                      <a:schemeClr val="tx1"/>
                    </a:solidFill>
                  </a:rPr>
                  <a:t>sánh</a:t>
                </a:r>
                <a:r>
                  <a:rPr lang="en-US" dirty="0">
                    <a:solidFill>
                      <a:schemeClr val="tx1"/>
                    </a:solidFill>
                  </a:rPr>
                  <a:t> </a:t>
                </a:r>
                <a:r>
                  <a:rPr lang="en-US" dirty="0" err="1" smtClean="0">
                    <a:solidFill>
                      <a:schemeClr val="tx1"/>
                    </a:solidFill>
                  </a:rPr>
                  <a:t>với</a:t>
                </a:r>
                <a:r>
                  <a:rPr lang="en-US" dirty="0" smtClean="0">
                    <a:solidFill>
                      <a:schemeClr val="tx1"/>
                    </a:solidFill>
                  </a:rPr>
                  <a:t> </a:t>
                </a:r>
                <a:r>
                  <a:rPr lang="en-US" dirty="0" err="1" smtClean="0">
                    <a:solidFill>
                      <a:schemeClr val="tx1"/>
                    </a:solidFill>
                  </a:rPr>
                  <a:t>mẫu</a:t>
                </a:r>
                <a:r>
                  <a:rPr lang="en-US" dirty="0" smtClean="0">
                    <a:solidFill>
                      <a:schemeClr val="tx1"/>
                    </a:solidFill>
                  </a:rPr>
                  <a:t> </a:t>
                </a:r>
                <a:r>
                  <a:rPr lang="en-US" dirty="0">
                    <a:solidFill>
                      <a:schemeClr val="tx1"/>
                    </a:solidFill>
                  </a:rPr>
                  <a:t>P, </a:t>
                </a:r>
                <a:r>
                  <a:rPr lang="en-US" dirty="0" err="1">
                    <a:solidFill>
                      <a:schemeClr val="tx1"/>
                    </a:solidFill>
                  </a:rPr>
                  <a:t>tức</a:t>
                </a:r>
                <a:r>
                  <a:rPr lang="en-US" dirty="0">
                    <a:solidFill>
                      <a:schemeClr val="tx1"/>
                    </a:solidFill>
                  </a:rPr>
                  <a:t> </a:t>
                </a:r>
                <a:r>
                  <a:rPr lang="en-US" dirty="0" err="1">
                    <a:solidFill>
                      <a:schemeClr val="tx1"/>
                    </a:solidFill>
                  </a:rPr>
                  <a:t>là</a:t>
                </a:r>
                <a:r>
                  <a:rPr lang="en-US" dirty="0">
                    <a:solidFill>
                      <a:schemeClr val="tx1"/>
                    </a:solidFill>
                  </a:rPr>
                  <a:t> T[</a:t>
                </a:r>
                <a:r>
                  <a:rPr lang="en-US" dirty="0" err="1">
                    <a:solidFill>
                      <a:schemeClr val="tx1"/>
                    </a:solidFill>
                  </a:rPr>
                  <a:t>i</a:t>
                </a:r>
                <a:r>
                  <a:rPr lang="en-US" dirty="0">
                    <a:solidFill>
                      <a:schemeClr val="tx1"/>
                    </a:solidFill>
                  </a:rPr>
                  <a:t>] </a:t>
                </a:r>
                <a:r>
                  <a:rPr lang="en-US" dirty="0" err="1">
                    <a:solidFill>
                      <a:schemeClr val="tx1"/>
                    </a:solidFill>
                  </a:rPr>
                  <a:t>thẳng</a:t>
                </a:r>
                <a:r>
                  <a:rPr lang="en-US" dirty="0">
                    <a:solidFill>
                      <a:schemeClr val="tx1"/>
                    </a:solidFill>
                  </a:rPr>
                  <a:t> </a:t>
                </a:r>
                <a:r>
                  <a:rPr lang="en-US" dirty="0" err="1">
                    <a:solidFill>
                      <a:schemeClr val="tx1"/>
                    </a:solidFill>
                  </a:rPr>
                  <a:t>với</a:t>
                </a:r>
                <a:r>
                  <a:rPr lang="en-US" dirty="0">
                    <a:solidFill>
                      <a:schemeClr val="tx1"/>
                    </a:solidFill>
                  </a:rPr>
                  <a:t> P[0]</a:t>
                </a:r>
              </a:p>
              <a:p>
                <a:pPr lvl="1"/>
                <a:r>
                  <a:rPr lang="en-US" dirty="0">
                    <a:solidFill>
                      <a:schemeClr val="tx1"/>
                    </a:solidFill>
                  </a:rPr>
                  <a:t>j: </a:t>
                </a:r>
                <a:r>
                  <a:rPr lang="en-US" dirty="0" err="1">
                    <a:solidFill>
                      <a:schemeClr val="tx1"/>
                    </a:solidFill>
                  </a:rPr>
                  <a:t>vị</a:t>
                </a:r>
                <a:r>
                  <a:rPr lang="en-US" dirty="0">
                    <a:solidFill>
                      <a:schemeClr val="tx1"/>
                    </a:solidFill>
                  </a:rPr>
                  <a:t> </a:t>
                </a:r>
                <a:r>
                  <a:rPr lang="en-US" dirty="0" err="1">
                    <a:solidFill>
                      <a:schemeClr val="tx1"/>
                    </a:solidFill>
                  </a:rPr>
                  <a:t>trí</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kí</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trong</a:t>
                </a:r>
                <a:r>
                  <a:rPr lang="en-US" dirty="0">
                    <a:solidFill>
                      <a:schemeClr val="tx1"/>
                    </a:solidFill>
                  </a:rPr>
                  <a:t> P </a:t>
                </a:r>
                <a:r>
                  <a:rPr lang="en-US" dirty="0" err="1">
                    <a:solidFill>
                      <a:schemeClr val="tx1"/>
                    </a:solidFill>
                  </a:rPr>
                  <a:t>đang</a:t>
                </a:r>
                <a:r>
                  <a:rPr lang="en-US" dirty="0">
                    <a:solidFill>
                      <a:schemeClr val="tx1"/>
                    </a:solidFill>
                  </a:rPr>
                  <a:t> </a:t>
                </a:r>
                <a:r>
                  <a:rPr lang="en-US" dirty="0" err="1">
                    <a:solidFill>
                      <a:schemeClr val="tx1"/>
                    </a:solidFill>
                  </a:rPr>
                  <a:t>được</a:t>
                </a:r>
                <a:r>
                  <a:rPr lang="en-US" dirty="0">
                    <a:solidFill>
                      <a:schemeClr val="tx1"/>
                    </a:solidFill>
                  </a:rPr>
                  <a:t> so </a:t>
                </a:r>
                <a:r>
                  <a:rPr lang="en-US" dirty="0" err="1" smtClean="0">
                    <a:solidFill>
                      <a:schemeClr val="tx1"/>
                    </a:solidFill>
                  </a:rPr>
                  <a:t>sánh</a:t>
                </a:r>
                <a:r>
                  <a:rPr lang="en-US" dirty="0" smtClean="0">
                    <a:solidFill>
                      <a:schemeClr val="tx1"/>
                    </a:solidFill>
                  </a:rPr>
                  <a:t> </a:t>
                </a:r>
                <a:r>
                  <a:rPr lang="en-US" dirty="0" err="1" smtClean="0">
                    <a:solidFill>
                      <a:schemeClr val="tx1"/>
                    </a:solidFill>
                  </a:rPr>
                  <a:t>và</a:t>
                </a:r>
                <a:r>
                  <a:rPr lang="en-US" dirty="0" smtClean="0">
                    <a:solidFill>
                      <a:schemeClr val="tx1"/>
                    </a:solidFill>
                  </a:rPr>
                  <a:t> </a:t>
                </a:r>
                <a14:m>
                  <m:oMath xmlns:m="http://schemas.openxmlformats.org/officeDocument/2006/math">
                    <m:r>
                      <a:rPr lang="en-US" i="1" dirty="0" smtClean="0">
                        <a:solidFill>
                          <a:schemeClr val="tx1"/>
                        </a:solidFill>
                        <a:latin typeface="Cambria Math" panose="02040503050406030204" pitchFamily="18" charset="0"/>
                      </a:rPr>
                      <m:t>𝑇</m:t>
                    </m:r>
                    <m:d>
                      <m:dPr>
                        <m:begChr m:val="["/>
                        <m:endChr m:val="]"/>
                        <m:ctrlPr>
                          <a:rPr lang="en-US"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𝑗</m:t>
                        </m:r>
                      </m:e>
                    </m:d>
                    <m:r>
                      <a:rPr lang="en-US" i="1" dirty="0" smtClean="0">
                        <a:solidFill>
                          <a:schemeClr val="tx1"/>
                        </a:solidFill>
                        <a:latin typeface="Cambria Math" panose="02040503050406030204" pitchFamily="18" charset="0"/>
                        <a:ea typeface="Cambria Math" panose="02040503050406030204" pitchFamily="18" charset="0"/>
                      </a:rPr>
                      <m:t>≠</m:t>
                    </m:r>
                    <m:r>
                      <a:rPr lang="en-US" i="1" dirty="0" smtClean="0">
                        <a:solidFill>
                          <a:schemeClr val="tx1"/>
                        </a:solidFill>
                        <a:latin typeface="Cambria Math" panose="02040503050406030204" pitchFamily="18" charset="0"/>
                      </a:rPr>
                      <m:t>𝑃</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𝑗</m:t>
                    </m:r>
                    <m:r>
                      <a:rPr lang="en-US" i="1" dirty="0">
                        <a:solidFill>
                          <a:schemeClr val="tx1"/>
                        </a:solidFill>
                        <a:latin typeface="Cambria Math" panose="02040503050406030204" pitchFamily="18" charset="0"/>
                      </a:rPr>
                      <m:t>]</m:t>
                    </m:r>
                  </m:oMath>
                </a14:m>
                <a:endParaRPr lang="en-US" dirty="0">
                  <a:solidFill>
                    <a:schemeClr val="tx1"/>
                  </a:solidFill>
                </a:endParaRPr>
              </a:p>
              <a:p>
                <a:r>
                  <a:rPr lang="en-US" dirty="0" smtClean="0">
                    <a:solidFill>
                      <a:schemeClr val="tx1"/>
                    </a:solidFill>
                  </a:rPr>
                  <a:t>=&gt; </a:t>
                </a:r>
                <a:r>
                  <a:rPr lang="en-US" dirty="0" err="1" smtClean="0">
                    <a:solidFill>
                      <a:schemeClr val="tx1"/>
                    </a:solidFill>
                  </a:rPr>
                  <a:t>Xác</a:t>
                </a:r>
                <a:r>
                  <a:rPr lang="en-US" dirty="0" smtClean="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i</a:t>
                </a:r>
                <a:r>
                  <a:rPr lang="en-US" baseline="-25000" dirty="0" err="1">
                    <a:solidFill>
                      <a:schemeClr val="tx1"/>
                    </a:solidFill>
                  </a:rPr>
                  <a:t>new</a:t>
                </a:r>
                <a:r>
                  <a:rPr lang="en-US" dirty="0">
                    <a:solidFill>
                      <a:schemeClr val="tx1"/>
                    </a:solidFill>
                  </a:rPr>
                  <a:t> </a:t>
                </a:r>
                <a:r>
                  <a:rPr lang="en-US" dirty="0" err="1">
                    <a:solidFill>
                      <a:schemeClr val="tx1"/>
                    </a:solidFill>
                  </a:rPr>
                  <a:t>và</a:t>
                </a:r>
                <a:r>
                  <a:rPr lang="en-US" dirty="0">
                    <a:solidFill>
                      <a:schemeClr val="tx1"/>
                    </a:solidFill>
                  </a:rPr>
                  <a:t> </a:t>
                </a:r>
                <a:r>
                  <a:rPr lang="en-US" dirty="0" err="1" smtClean="0">
                    <a:solidFill>
                      <a:schemeClr val="tx1"/>
                    </a:solidFill>
                  </a:rPr>
                  <a:t>j</a:t>
                </a:r>
                <a:r>
                  <a:rPr lang="en-US" baseline="-25000" dirty="0" err="1" smtClean="0">
                    <a:solidFill>
                      <a:schemeClr val="tx1"/>
                    </a:solidFill>
                  </a:rPr>
                  <a:t>new</a:t>
                </a:r>
                <a:r>
                  <a:rPr lang="en-US" dirty="0" smtClean="0">
                    <a:solidFill>
                      <a:schemeClr val="tx1"/>
                    </a:solidFill>
                  </a:rPr>
                  <a:t> </a:t>
                </a:r>
                <a:r>
                  <a:rPr lang="en-US" dirty="0" err="1" smtClean="0">
                    <a:solidFill>
                      <a:schemeClr val="tx1"/>
                    </a:solidFill>
                  </a:rPr>
                  <a:t>như</a:t>
                </a:r>
                <a:r>
                  <a:rPr lang="en-US" dirty="0" smtClean="0">
                    <a:solidFill>
                      <a:schemeClr val="tx1"/>
                    </a:solidFill>
                  </a:rPr>
                  <a:t> </a:t>
                </a:r>
                <a:r>
                  <a:rPr lang="en-US" dirty="0" err="1" smtClean="0">
                    <a:solidFill>
                      <a:schemeClr val="tx1"/>
                    </a:solidFill>
                  </a:rPr>
                  <a:t>sau</a:t>
                </a:r>
                <a:r>
                  <a:rPr lang="en-US" dirty="0" smtClean="0">
                    <a:solidFill>
                      <a:schemeClr val="tx1"/>
                    </a:solidFill>
                  </a:rPr>
                  <a:t>:</a:t>
                </a:r>
              </a:p>
              <a:p>
                <a:pPr lvl="1"/>
                <a14:m>
                  <m:oMath xmlns:m="http://schemas.openxmlformats.org/officeDocument/2006/math">
                    <m:r>
                      <a:rPr lang="en-US" i="1" dirty="0" smtClean="0">
                        <a:solidFill>
                          <a:schemeClr val="tx1"/>
                        </a:solidFill>
                        <a:latin typeface="Cambria Math" panose="02040503050406030204" pitchFamily="18" charset="0"/>
                      </a:rPr>
                      <m:t>𝑖</m:t>
                    </m:r>
                    <m:r>
                      <a:rPr lang="en-US" i="1" baseline="-25000" dirty="0" err="1" smtClean="0">
                        <a:solidFill>
                          <a:schemeClr val="tx1"/>
                        </a:solidFill>
                        <a:latin typeface="Cambria Math" panose="02040503050406030204" pitchFamily="18" charset="0"/>
                      </a:rPr>
                      <m:t>𝑛𝑒𝑤</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𝑖</m:t>
                    </m:r>
                    <m:r>
                      <a:rPr lang="en-US"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𝑗</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𝐹</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𝑗</m:t>
                    </m:r>
                    <m:r>
                      <a:rPr lang="en-US" b="0" i="1" dirty="0" smtClean="0">
                        <a:solidFill>
                          <a:schemeClr val="tx1"/>
                        </a:solidFill>
                        <a:latin typeface="Cambria Math" panose="02040503050406030204" pitchFamily="18" charset="0"/>
                      </a:rPr>
                      <m:t>]</m:t>
                    </m:r>
                  </m:oMath>
                </a14:m>
                <a:endParaRPr lang="en-US" dirty="0" smtClean="0">
                  <a:solidFill>
                    <a:schemeClr val="tx1"/>
                  </a:solidFill>
                </a:endParaRPr>
              </a:p>
              <a:p>
                <a:pPr lvl="1"/>
                <a14:m>
                  <m:oMath xmlns:m="http://schemas.openxmlformats.org/officeDocument/2006/math">
                    <m:r>
                      <a:rPr lang="en-US" b="0" i="1" dirty="0" smtClean="0">
                        <a:solidFill>
                          <a:schemeClr val="tx1"/>
                        </a:solidFill>
                        <a:latin typeface="Cambria Math" panose="02040503050406030204" pitchFamily="18" charset="0"/>
                      </a:rPr>
                      <m:t>𝑗</m:t>
                    </m:r>
                    <m:r>
                      <a:rPr lang="en-US" i="1" baseline="-25000" dirty="0" err="1">
                        <a:solidFill>
                          <a:schemeClr val="tx1"/>
                        </a:solidFill>
                        <a:latin typeface="Cambria Math" panose="02040503050406030204" pitchFamily="18" charset="0"/>
                      </a:rPr>
                      <m:t>𝑛𝑒𝑤</m:t>
                    </m:r>
                    <m:r>
                      <a:rPr lang="en-US" i="1" dirty="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𝐹</m:t>
                    </m:r>
                    <m:d>
                      <m:dPr>
                        <m:begChr m:val="["/>
                        <m:endChr m:val="]"/>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𝑗</m:t>
                        </m:r>
                      </m:e>
                    </m:d>
                  </m:oMath>
                </a14:m>
                <a:r>
                  <a:rPr lang="en-US" dirty="0" smtClean="0">
                    <a:solidFill>
                      <a:schemeClr val="tx1"/>
                    </a:solidFill>
                  </a:rPr>
                  <a:t>, </a:t>
                </a:r>
                <a:r>
                  <a:rPr lang="en-US" err="1" smtClean="0">
                    <a:solidFill>
                      <a:schemeClr val="tx1"/>
                    </a:solidFill>
                  </a:rPr>
                  <a:t>nếu</a:t>
                </a:r>
                <a:r>
                  <a:rPr lang="en-US" smtClean="0">
                    <a:solidFill>
                      <a:schemeClr val="tx1"/>
                    </a:solidFill>
                  </a:rPr>
                  <a:t> </a:t>
                </a:r>
                <a:r>
                  <a:rPr lang="en-US" dirty="0" smtClean="0">
                    <a:solidFill>
                      <a:schemeClr val="tx1"/>
                    </a:solidFill>
                  </a:rPr>
                  <a:t>F</a:t>
                </a:r>
                <a14:m>
                  <m:oMath xmlns:m="http://schemas.openxmlformats.org/officeDocument/2006/math">
                    <m:d>
                      <m:dPr>
                        <m:begChr m:val="["/>
                        <m:endChr m:val="]"/>
                        <m:ctrlPr>
                          <a:rPr lang="en-US" i="1" dirty="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𝑗</m:t>
                        </m:r>
                      </m:e>
                    </m:d>
                    <m:r>
                      <a:rPr lang="en-US" b="0" i="1" dirty="0" smtClean="0">
                        <a:solidFill>
                          <a:schemeClr val="tx1"/>
                        </a:solidFill>
                        <a:latin typeface="Cambria Math" panose="02040503050406030204" pitchFamily="18" charset="0"/>
                      </a:rPr>
                      <m:t>=</m:t>
                    </m:r>
                  </m:oMath>
                </a14:m>
                <a:r>
                  <a:rPr lang="en-US" dirty="0" smtClean="0">
                    <a:solidFill>
                      <a:schemeClr val="tx1"/>
                    </a:solidFill>
                  </a:rPr>
                  <a:t>-</a:t>
                </a:r>
                <a:r>
                  <a:rPr lang="en-US" smtClean="0">
                    <a:solidFill>
                      <a:schemeClr val="tx1"/>
                    </a:solidFill>
                  </a:rPr>
                  <a:t>1 thì </a:t>
                </a:r>
                <a14:m>
                  <m:oMath xmlns:m="http://schemas.openxmlformats.org/officeDocument/2006/math">
                    <m:r>
                      <a:rPr lang="en-US" i="1" dirty="0">
                        <a:solidFill>
                          <a:schemeClr val="tx1"/>
                        </a:solidFill>
                        <a:latin typeface="Cambria Math" panose="02040503050406030204" pitchFamily="18" charset="0"/>
                      </a:rPr>
                      <m:t>𝑗</m:t>
                    </m:r>
                    <m:r>
                      <a:rPr lang="en-US" i="1" baseline="-25000" dirty="0" err="1">
                        <a:solidFill>
                          <a:schemeClr val="tx1"/>
                        </a:solidFill>
                        <a:latin typeface="Cambria Math" panose="02040503050406030204" pitchFamily="18" charset="0"/>
                      </a:rPr>
                      <m:t>𝑛𝑒𝑤</m:t>
                    </m:r>
                    <m:r>
                      <a:rPr lang="en-US" i="1" dirty="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0</m:t>
                    </m:r>
                  </m:oMath>
                </a14:m>
                <a:endParaRPr lang="en-US" dirty="0">
                  <a:solidFill>
                    <a:schemeClr val="tx1"/>
                  </a:solidFill>
                </a:endParaRPr>
              </a:p>
              <a:p>
                <a:endParaRPr 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429658" y="1086667"/>
                <a:ext cx="11605324" cy="5351078"/>
              </a:xfrm>
              <a:blipFill>
                <a:blip r:embed="rId3"/>
                <a:stretch>
                  <a:fillRect r="-52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en-US" dirty="0" smtClean="0">
                <a:solidFill>
                  <a:schemeClr val="tx1"/>
                </a:solidFill>
              </a:rPr>
              <a:t>Knuth-Morris-Pratt</a:t>
            </a:r>
            <a:endParaRPr lang="en-US" dirty="0">
              <a:solidFill>
                <a:schemeClr val="tx1"/>
              </a:solidFill>
            </a:endParaRPr>
          </a:p>
        </p:txBody>
      </p:sp>
      <p:sp>
        <p:nvSpPr>
          <p:cNvPr id="4" name="Rectangle 3"/>
          <p:cNvSpPr/>
          <p:nvPr/>
        </p:nvSpPr>
        <p:spPr>
          <a:xfrm>
            <a:off x="1544595" y="4769708"/>
            <a:ext cx="5906529" cy="15198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8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32553348"/>
              </p:ext>
            </p:extLst>
          </p:nvPr>
        </p:nvGraphicFramePr>
        <p:xfrm>
          <a:off x="1204097" y="1386931"/>
          <a:ext cx="8128000" cy="74168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2223811828"/>
                    </a:ext>
                  </a:extLst>
                </a:gridCol>
                <a:gridCol w="406400">
                  <a:extLst>
                    <a:ext uri="{9D8B030D-6E8A-4147-A177-3AD203B41FA5}">
                      <a16:colId xmlns:a16="http://schemas.microsoft.com/office/drawing/2014/main" xmlns="" val="1751299287"/>
                    </a:ext>
                  </a:extLst>
                </a:gridCol>
                <a:gridCol w="406400">
                  <a:extLst>
                    <a:ext uri="{9D8B030D-6E8A-4147-A177-3AD203B41FA5}">
                      <a16:colId xmlns:a16="http://schemas.microsoft.com/office/drawing/2014/main" xmlns="" val="132891782"/>
                    </a:ext>
                  </a:extLst>
                </a:gridCol>
                <a:gridCol w="406400">
                  <a:extLst>
                    <a:ext uri="{9D8B030D-6E8A-4147-A177-3AD203B41FA5}">
                      <a16:colId xmlns:a16="http://schemas.microsoft.com/office/drawing/2014/main" xmlns="" val="3790301494"/>
                    </a:ext>
                  </a:extLst>
                </a:gridCol>
                <a:gridCol w="406400">
                  <a:extLst>
                    <a:ext uri="{9D8B030D-6E8A-4147-A177-3AD203B41FA5}">
                      <a16:colId xmlns:a16="http://schemas.microsoft.com/office/drawing/2014/main" xmlns="" val="1592526065"/>
                    </a:ext>
                  </a:extLst>
                </a:gridCol>
                <a:gridCol w="406400">
                  <a:extLst>
                    <a:ext uri="{9D8B030D-6E8A-4147-A177-3AD203B41FA5}">
                      <a16:colId xmlns:a16="http://schemas.microsoft.com/office/drawing/2014/main" xmlns="" val="3161394830"/>
                    </a:ext>
                  </a:extLst>
                </a:gridCol>
                <a:gridCol w="406400">
                  <a:extLst>
                    <a:ext uri="{9D8B030D-6E8A-4147-A177-3AD203B41FA5}">
                      <a16:colId xmlns:a16="http://schemas.microsoft.com/office/drawing/2014/main" xmlns="" val="3122511015"/>
                    </a:ext>
                  </a:extLst>
                </a:gridCol>
                <a:gridCol w="406400">
                  <a:extLst>
                    <a:ext uri="{9D8B030D-6E8A-4147-A177-3AD203B41FA5}">
                      <a16:colId xmlns:a16="http://schemas.microsoft.com/office/drawing/2014/main" xmlns="" val="1338092308"/>
                    </a:ext>
                  </a:extLst>
                </a:gridCol>
                <a:gridCol w="406400">
                  <a:extLst>
                    <a:ext uri="{9D8B030D-6E8A-4147-A177-3AD203B41FA5}">
                      <a16:colId xmlns:a16="http://schemas.microsoft.com/office/drawing/2014/main" xmlns="" val="3555074469"/>
                    </a:ext>
                  </a:extLst>
                </a:gridCol>
                <a:gridCol w="406400">
                  <a:extLst>
                    <a:ext uri="{9D8B030D-6E8A-4147-A177-3AD203B41FA5}">
                      <a16:colId xmlns:a16="http://schemas.microsoft.com/office/drawing/2014/main" xmlns="" val="2364603521"/>
                    </a:ext>
                  </a:extLst>
                </a:gridCol>
                <a:gridCol w="406400">
                  <a:extLst>
                    <a:ext uri="{9D8B030D-6E8A-4147-A177-3AD203B41FA5}">
                      <a16:colId xmlns:a16="http://schemas.microsoft.com/office/drawing/2014/main" xmlns="" val="1277854416"/>
                    </a:ext>
                  </a:extLst>
                </a:gridCol>
                <a:gridCol w="406400">
                  <a:extLst>
                    <a:ext uri="{9D8B030D-6E8A-4147-A177-3AD203B41FA5}">
                      <a16:colId xmlns:a16="http://schemas.microsoft.com/office/drawing/2014/main" xmlns="" val="2148328659"/>
                    </a:ext>
                  </a:extLst>
                </a:gridCol>
                <a:gridCol w="406400">
                  <a:extLst>
                    <a:ext uri="{9D8B030D-6E8A-4147-A177-3AD203B41FA5}">
                      <a16:colId xmlns:a16="http://schemas.microsoft.com/office/drawing/2014/main" xmlns="" val="1561130977"/>
                    </a:ext>
                  </a:extLst>
                </a:gridCol>
                <a:gridCol w="406400">
                  <a:extLst>
                    <a:ext uri="{9D8B030D-6E8A-4147-A177-3AD203B41FA5}">
                      <a16:colId xmlns:a16="http://schemas.microsoft.com/office/drawing/2014/main" xmlns="" val="4291780455"/>
                    </a:ext>
                  </a:extLst>
                </a:gridCol>
                <a:gridCol w="406400">
                  <a:extLst>
                    <a:ext uri="{9D8B030D-6E8A-4147-A177-3AD203B41FA5}">
                      <a16:colId xmlns:a16="http://schemas.microsoft.com/office/drawing/2014/main" xmlns="" val="838499524"/>
                    </a:ext>
                  </a:extLst>
                </a:gridCol>
                <a:gridCol w="406400">
                  <a:extLst>
                    <a:ext uri="{9D8B030D-6E8A-4147-A177-3AD203B41FA5}">
                      <a16:colId xmlns:a16="http://schemas.microsoft.com/office/drawing/2014/main" xmlns="" val="2640471059"/>
                    </a:ext>
                  </a:extLst>
                </a:gridCol>
                <a:gridCol w="406400">
                  <a:extLst>
                    <a:ext uri="{9D8B030D-6E8A-4147-A177-3AD203B41FA5}">
                      <a16:colId xmlns:a16="http://schemas.microsoft.com/office/drawing/2014/main" xmlns="" val="2247905957"/>
                    </a:ext>
                  </a:extLst>
                </a:gridCol>
                <a:gridCol w="406400">
                  <a:extLst>
                    <a:ext uri="{9D8B030D-6E8A-4147-A177-3AD203B41FA5}">
                      <a16:colId xmlns:a16="http://schemas.microsoft.com/office/drawing/2014/main" xmlns="" val="2383368519"/>
                    </a:ext>
                  </a:extLst>
                </a:gridCol>
                <a:gridCol w="406400">
                  <a:extLst>
                    <a:ext uri="{9D8B030D-6E8A-4147-A177-3AD203B41FA5}">
                      <a16:colId xmlns:a16="http://schemas.microsoft.com/office/drawing/2014/main" xmlns="" val="960303690"/>
                    </a:ext>
                  </a:extLst>
                </a:gridCol>
                <a:gridCol w="406400">
                  <a:extLst>
                    <a:ext uri="{9D8B030D-6E8A-4147-A177-3AD203B41FA5}">
                      <a16:colId xmlns:a16="http://schemas.microsoft.com/office/drawing/2014/main" xmlns="" val="135228368"/>
                    </a:ext>
                  </a:extLst>
                </a:gridCol>
              </a:tblGrid>
              <a:tr h="370840">
                <a:tc>
                  <a:txBody>
                    <a:bodyPr/>
                    <a:lstStyle/>
                    <a:p>
                      <a:pPr algn="ctr"/>
                      <a:r>
                        <a:rPr lang="en-US" sz="800" smtClean="0"/>
                        <a:t>i= 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4</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5</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6</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7</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8</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9</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14</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15</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16</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17</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18</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19</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3266509680"/>
                  </a:ext>
                </a:extLst>
              </a:tr>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b</a:t>
                      </a:r>
                      <a:endParaRPr lang="en-US"/>
                    </a:p>
                  </a:txBody>
                  <a:tcPr/>
                </a:tc>
                <a:extLst>
                  <a:ext uri="{0D108BD9-81ED-4DB2-BD59-A6C34878D82A}">
                    <a16:rowId xmlns:a16="http://schemas.microsoft.com/office/drawing/2014/main" xmlns="" val="42423939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3379487"/>
              </p:ext>
            </p:extLst>
          </p:nvPr>
        </p:nvGraphicFramePr>
        <p:xfrm>
          <a:off x="1204097" y="2584947"/>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extLst>
                  <a:ext uri="{0D108BD9-81ED-4DB2-BD59-A6C34878D82A}">
                    <a16:rowId xmlns:a16="http://schemas.microsoft.com/office/drawing/2014/main" xmlns="" val="3356415574"/>
                  </a:ext>
                </a:extLst>
              </a:tr>
            </a:tbl>
          </a:graphicData>
        </a:graphic>
      </p:graphicFrame>
      <p:sp>
        <p:nvSpPr>
          <p:cNvPr id="7" name="TextBox 6"/>
          <p:cNvSpPr txBox="1"/>
          <p:nvPr/>
        </p:nvSpPr>
        <p:spPr>
          <a:xfrm>
            <a:off x="483943" y="1590026"/>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T:</a:t>
            </a:r>
            <a:endParaRPr lang="en-US" sz="2000" b="1">
              <a:effectLst>
                <a:outerShdw blurRad="38100" dist="38100" dir="2700000" algn="tl">
                  <a:srgbClr val="000000">
                    <a:alpha val="43137"/>
                  </a:srgbClr>
                </a:outerShdw>
              </a:effectLst>
            </a:endParaRPr>
          </a:p>
        </p:txBody>
      </p:sp>
      <p:sp>
        <p:nvSpPr>
          <p:cNvPr id="8" name="TextBox 7"/>
          <p:cNvSpPr txBox="1"/>
          <p:nvPr/>
        </p:nvSpPr>
        <p:spPr>
          <a:xfrm>
            <a:off x="483943" y="2656412"/>
            <a:ext cx="576470" cy="400110"/>
          </a:xfrm>
          <a:prstGeom prst="rect">
            <a:avLst/>
          </a:prstGeom>
          <a:noFill/>
        </p:spPr>
        <p:txBody>
          <a:bodyPr wrap="square" rtlCol="0">
            <a:spAutoFit/>
          </a:bodyPr>
          <a:lstStyle/>
          <a:p>
            <a:r>
              <a:rPr lang="en-US" sz="2000" b="1" smtClean="0">
                <a:effectLst>
                  <a:outerShdw blurRad="38100" dist="38100" dir="2700000" algn="tl">
                    <a:srgbClr val="000000">
                      <a:alpha val="43137"/>
                    </a:srgbClr>
                  </a:outerShdw>
                </a:effectLst>
              </a:rPr>
              <a:t>P:</a:t>
            </a:r>
            <a:endParaRPr lang="en-US" sz="2000" b="1">
              <a:effectLst>
                <a:outerShdw blurRad="38100" dist="38100" dir="2700000" algn="tl">
                  <a:srgbClr val="000000">
                    <a:alpha val="43137"/>
                  </a:srgbClr>
                </a:outerShdw>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2033838504"/>
              </p:ext>
            </p:extLst>
          </p:nvPr>
        </p:nvGraphicFramePr>
        <p:xfrm>
          <a:off x="483943" y="5574876"/>
          <a:ext cx="4102098" cy="731520"/>
        </p:xfrm>
        <a:graphic>
          <a:graphicData uri="http://schemas.openxmlformats.org/drawingml/2006/table">
            <a:tbl>
              <a:tblPr firstRow="1" bandRow="1">
                <a:tableStyleId>{5940675A-B579-460E-94D1-54222C63F5DA}</a:tableStyleId>
              </a:tblPr>
              <a:tblGrid>
                <a:gridCol w="586014">
                  <a:extLst>
                    <a:ext uri="{9D8B030D-6E8A-4147-A177-3AD203B41FA5}">
                      <a16:colId xmlns:a16="http://schemas.microsoft.com/office/drawing/2014/main" xmlns="" val="2620188927"/>
                    </a:ext>
                  </a:extLst>
                </a:gridCol>
                <a:gridCol w="586014">
                  <a:extLst>
                    <a:ext uri="{9D8B030D-6E8A-4147-A177-3AD203B41FA5}">
                      <a16:colId xmlns:a16="http://schemas.microsoft.com/office/drawing/2014/main" xmlns="" val="2780808781"/>
                    </a:ext>
                  </a:extLst>
                </a:gridCol>
                <a:gridCol w="586014">
                  <a:extLst>
                    <a:ext uri="{9D8B030D-6E8A-4147-A177-3AD203B41FA5}">
                      <a16:colId xmlns:a16="http://schemas.microsoft.com/office/drawing/2014/main" xmlns="" val="2457940523"/>
                    </a:ext>
                  </a:extLst>
                </a:gridCol>
                <a:gridCol w="586014">
                  <a:extLst>
                    <a:ext uri="{9D8B030D-6E8A-4147-A177-3AD203B41FA5}">
                      <a16:colId xmlns:a16="http://schemas.microsoft.com/office/drawing/2014/main" xmlns="" val="3097621417"/>
                    </a:ext>
                  </a:extLst>
                </a:gridCol>
                <a:gridCol w="586014">
                  <a:extLst>
                    <a:ext uri="{9D8B030D-6E8A-4147-A177-3AD203B41FA5}">
                      <a16:colId xmlns:a16="http://schemas.microsoft.com/office/drawing/2014/main" xmlns="" val="521532945"/>
                    </a:ext>
                  </a:extLst>
                </a:gridCol>
                <a:gridCol w="586014">
                  <a:extLst>
                    <a:ext uri="{9D8B030D-6E8A-4147-A177-3AD203B41FA5}">
                      <a16:colId xmlns:a16="http://schemas.microsoft.com/office/drawing/2014/main" xmlns="" val="187379681"/>
                    </a:ext>
                  </a:extLst>
                </a:gridCol>
                <a:gridCol w="586014">
                  <a:extLst>
                    <a:ext uri="{9D8B030D-6E8A-4147-A177-3AD203B41FA5}">
                      <a16:colId xmlns:a16="http://schemas.microsoft.com/office/drawing/2014/main" xmlns="" val="348595296"/>
                    </a:ext>
                  </a:extLst>
                </a:gridCol>
              </a:tblGrid>
              <a:tr h="311680">
                <a:tc>
                  <a:txBody>
                    <a:bodyPr/>
                    <a:lstStyle/>
                    <a:p>
                      <a:r>
                        <a:rPr lang="en-US" b="1" smtClean="0"/>
                        <a:t>j</a:t>
                      </a:r>
                      <a:endParaRPr lang="en-US" b="1"/>
                    </a:p>
                  </a:txBody>
                  <a:tcPr>
                    <a:solidFill>
                      <a:schemeClr val="bg2">
                        <a:lumMod val="90000"/>
                      </a:schemeClr>
                    </a:solidFill>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extLst>
                  <a:ext uri="{0D108BD9-81ED-4DB2-BD59-A6C34878D82A}">
                    <a16:rowId xmlns:a16="http://schemas.microsoft.com/office/drawing/2014/main" xmlns="" val="350203339"/>
                  </a:ext>
                </a:extLst>
              </a:tr>
              <a:tr h="311680">
                <a:tc>
                  <a:txBody>
                    <a:bodyPr/>
                    <a:lstStyle/>
                    <a:p>
                      <a:r>
                        <a:rPr lang="en-US" b="1" smtClean="0"/>
                        <a:t>F(j)</a:t>
                      </a:r>
                      <a:endParaRPr lang="en-US" b="1"/>
                    </a:p>
                  </a:txBody>
                  <a:tcPr>
                    <a:solidFill>
                      <a:schemeClr val="bg2">
                        <a:lumMod val="90000"/>
                      </a:schemeClr>
                    </a:solidFill>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extLst>
                  <a:ext uri="{0D108BD9-81ED-4DB2-BD59-A6C34878D82A}">
                    <a16:rowId xmlns:a16="http://schemas.microsoft.com/office/drawing/2014/main" xmlns="" val="1226888167"/>
                  </a:ext>
                </a:extLst>
              </a:tr>
            </a:tbl>
          </a:graphicData>
        </a:graphic>
      </p:graphicFrame>
      <p:sp>
        <p:nvSpPr>
          <p:cNvPr id="10" name="TextBox 9"/>
          <p:cNvSpPr txBox="1"/>
          <p:nvPr/>
        </p:nvSpPr>
        <p:spPr>
          <a:xfrm>
            <a:off x="1204096" y="258036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11" name="TextBox 10"/>
          <p:cNvSpPr txBox="1"/>
          <p:nvPr/>
        </p:nvSpPr>
        <p:spPr>
          <a:xfrm>
            <a:off x="1204096" y="1754080"/>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12" name="TextBox 11"/>
          <p:cNvSpPr txBox="1"/>
          <p:nvPr/>
        </p:nvSpPr>
        <p:spPr>
          <a:xfrm>
            <a:off x="1259272" y="2206896"/>
            <a:ext cx="285750" cy="369332"/>
          </a:xfrm>
          <a:prstGeom prst="rect">
            <a:avLst/>
          </a:prstGeom>
          <a:noFill/>
        </p:spPr>
        <p:txBody>
          <a:bodyPr wrap="square" rtlCol="0">
            <a:spAutoFit/>
          </a:bodyPr>
          <a:lstStyle/>
          <a:p>
            <a:r>
              <a:rPr lang="en-US" smtClean="0">
                <a:solidFill>
                  <a:schemeClr val="accent1"/>
                </a:solidFill>
              </a:rPr>
              <a:t>1</a:t>
            </a:r>
            <a:endParaRPr lang="en-US">
              <a:solidFill>
                <a:schemeClr val="accent1"/>
              </a:solidFill>
            </a:endParaRPr>
          </a:p>
        </p:txBody>
      </p:sp>
      <p:sp>
        <p:nvSpPr>
          <p:cNvPr id="13" name="TextBox 12"/>
          <p:cNvSpPr txBox="1"/>
          <p:nvPr/>
        </p:nvSpPr>
        <p:spPr>
          <a:xfrm>
            <a:off x="1620125" y="2584947"/>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14" name="TextBox 13"/>
          <p:cNvSpPr txBox="1"/>
          <p:nvPr/>
        </p:nvSpPr>
        <p:spPr>
          <a:xfrm>
            <a:off x="1620125" y="175866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15" name="TextBox 14"/>
          <p:cNvSpPr txBox="1"/>
          <p:nvPr/>
        </p:nvSpPr>
        <p:spPr>
          <a:xfrm>
            <a:off x="1675301" y="2200049"/>
            <a:ext cx="285750" cy="369332"/>
          </a:xfrm>
          <a:prstGeom prst="rect">
            <a:avLst/>
          </a:prstGeom>
          <a:noFill/>
        </p:spPr>
        <p:txBody>
          <a:bodyPr wrap="square" rtlCol="0">
            <a:spAutoFit/>
          </a:bodyPr>
          <a:lstStyle/>
          <a:p>
            <a:r>
              <a:rPr lang="en-US" smtClean="0">
                <a:solidFill>
                  <a:schemeClr val="accent1"/>
                </a:solidFill>
              </a:rPr>
              <a:t>2</a:t>
            </a:r>
            <a:endParaRPr lang="en-US">
              <a:solidFill>
                <a:schemeClr val="accent1"/>
              </a:solidFill>
            </a:endParaRPr>
          </a:p>
        </p:txBody>
      </p:sp>
      <p:sp>
        <p:nvSpPr>
          <p:cNvPr id="16" name="TextBox 15"/>
          <p:cNvSpPr txBox="1"/>
          <p:nvPr/>
        </p:nvSpPr>
        <p:spPr>
          <a:xfrm>
            <a:off x="2024723" y="2584947"/>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17" name="TextBox 16"/>
          <p:cNvSpPr txBox="1"/>
          <p:nvPr/>
        </p:nvSpPr>
        <p:spPr>
          <a:xfrm>
            <a:off x="2024723" y="175866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18" name="TextBox 17"/>
          <p:cNvSpPr txBox="1"/>
          <p:nvPr/>
        </p:nvSpPr>
        <p:spPr>
          <a:xfrm>
            <a:off x="2079899" y="2211479"/>
            <a:ext cx="285750" cy="369332"/>
          </a:xfrm>
          <a:prstGeom prst="rect">
            <a:avLst/>
          </a:prstGeom>
          <a:noFill/>
        </p:spPr>
        <p:txBody>
          <a:bodyPr wrap="square" rtlCol="0">
            <a:spAutoFit/>
          </a:bodyPr>
          <a:lstStyle/>
          <a:p>
            <a:r>
              <a:rPr lang="en-US" smtClean="0">
                <a:solidFill>
                  <a:schemeClr val="accent1"/>
                </a:solidFill>
              </a:rPr>
              <a:t>3</a:t>
            </a:r>
            <a:endParaRPr lang="en-US">
              <a:solidFill>
                <a:schemeClr val="accent1"/>
              </a:solidFill>
            </a:endParaRPr>
          </a:p>
        </p:txBody>
      </p:sp>
      <p:sp>
        <p:nvSpPr>
          <p:cNvPr id="19" name="TextBox 18"/>
          <p:cNvSpPr txBox="1"/>
          <p:nvPr/>
        </p:nvSpPr>
        <p:spPr>
          <a:xfrm>
            <a:off x="2453665" y="2580811"/>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20" name="TextBox 19"/>
          <p:cNvSpPr txBox="1"/>
          <p:nvPr/>
        </p:nvSpPr>
        <p:spPr>
          <a:xfrm>
            <a:off x="2453665" y="1754527"/>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21" name="TextBox 20"/>
          <p:cNvSpPr txBox="1"/>
          <p:nvPr/>
        </p:nvSpPr>
        <p:spPr>
          <a:xfrm>
            <a:off x="2508841" y="2207343"/>
            <a:ext cx="285750" cy="369332"/>
          </a:xfrm>
          <a:prstGeom prst="rect">
            <a:avLst/>
          </a:prstGeom>
          <a:noFill/>
        </p:spPr>
        <p:txBody>
          <a:bodyPr wrap="square" rtlCol="0">
            <a:spAutoFit/>
          </a:bodyPr>
          <a:lstStyle/>
          <a:p>
            <a:r>
              <a:rPr lang="en-US" smtClean="0">
                <a:solidFill>
                  <a:schemeClr val="accent1"/>
                </a:solidFill>
              </a:rPr>
              <a:t>4</a:t>
            </a:r>
            <a:endParaRPr lang="en-US">
              <a:solidFill>
                <a:schemeClr val="accent1"/>
              </a:solidFill>
            </a:endParaRPr>
          </a:p>
        </p:txBody>
      </p:sp>
      <p:sp>
        <p:nvSpPr>
          <p:cNvPr id="22" name="TextBox 21"/>
          <p:cNvSpPr txBox="1"/>
          <p:nvPr/>
        </p:nvSpPr>
        <p:spPr>
          <a:xfrm>
            <a:off x="2853843" y="258036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23" name="TextBox 22"/>
          <p:cNvSpPr txBox="1"/>
          <p:nvPr/>
        </p:nvSpPr>
        <p:spPr>
          <a:xfrm>
            <a:off x="2853843" y="1754080"/>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24" name="TextBox 23"/>
          <p:cNvSpPr txBox="1"/>
          <p:nvPr/>
        </p:nvSpPr>
        <p:spPr>
          <a:xfrm>
            <a:off x="2909019" y="2206896"/>
            <a:ext cx="285750" cy="369332"/>
          </a:xfrm>
          <a:prstGeom prst="rect">
            <a:avLst/>
          </a:prstGeom>
          <a:noFill/>
        </p:spPr>
        <p:txBody>
          <a:bodyPr wrap="square" rtlCol="0">
            <a:spAutoFit/>
          </a:bodyPr>
          <a:lstStyle/>
          <a:p>
            <a:r>
              <a:rPr lang="en-US" smtClean="0">
                <a:solidFill>
                  <a:schemeClr val="accent1"/>
                </a:solidFill>
              </a:rPr>
              <a:t>5</a:t>
            </a:r>
            <a:endParaRPr lang="en-US">
              <a:solidFill>
                <a:schemeClr val="accent1"/>
              </a:solidFill>
            </a:endParaRPr>
          </a:p>
        </p:txBody>
      </p:sp>
      <p:sp>
        <p:nvSpPr>
          <p:cNvPr id="25" name="TextBox 24"/>
          <p:cNvSpPr txBox="1"/>
          <p:nvPr/>
        </p:nvSpPr>
        <p:spPr>
          <a:xfrm>
            <a:off x="3253161" y="2577653"/>
            <a:ext cx="418963" cy="369332"/>
          </a:xfrm>
          <a:prstGeom prst="rect">
            <a:avLst/>
          </a:prstGeom>
          <a:solidFill>
            <a:schemeClr val="tx2">
              <a:lumMod val="60000"/>
              <a:lumOff val="40000"/>
            </a:schemeClr>
          </a:solidFill>
          <a:ln w="19050">
            <a:solidFill>
              <a:schemeClr val="bg2">
                <a:lumMod val="75000"/>
              </a:schemeClr>
            </a:solidFill>
          </a:ln>
        </p:spPr>
        <p:txBody>
          <a:bodyPr wrap="square" rtlCol="0">
            <a:spAutoFit/>
          </a:bodyPr>
          <a:lstStyle/>
          <a:p>
            <a:r>
              <a:rPr lang="en-US" smtClean="0"/>
              <a:t>b</a:t>
            </a:r>
            <a:endParaRPr lang="en-US"/>
          </a:p>
        </p:txBody>
      </p:sp>
      <p:sp>
        <p:nvSpPr>
          <p:cNvPr id="26" name="TextBox 25"/>
          <p:cNvSpPr txBox="1"/>
          <p:nvPr/>
        </p:nvSpPr>
        <p:spPr>
          <a:xfrm>
            <a:off x="3264591" y="1751369"/>
            <a:ext cx="418963" cy="369332"/>
          </a:xfrm>
          <a:prstGeom prst="rect">
            <a:avLst/>
          </a:prstGeom>
          <a:solidFill>
            <a:schemeClr val="tx2">
              <a:lumMod val="60000"/>
              <a:lumOff val="40000"/>
            </a:schemeClr>
          </a:solidFill>
          <a:ln>
            <a:solidFill>
              <a:schemeClr val="bg2">
                <a:lumMod val="75000"/>
              </a:schemeClr>
            </a:solidFill>
          </a:ln>
        </p:spPr>
        <p:txBody>
          <a:bodyPr wrap="square" rtlCol="0">
            <a:spAutoFit/>
          </a:bodyPr>
          <a:lstStyle/>
          <a:p>
            <a:r>
              <a:rPr lang="en-US" smtClean="0"/>
              <a:t>a</a:t>
            </a:r>
            <a:endParaRPr lang="en-US"/>
          </a:p>
        </p:txBody>
      </p:sp>
      <p:sp>
        <p:nvSpPr>
          <p:cNvPr id="27" name="TextBox 26"/>
          <p:cNvSpPr txBox="1"/>
          <p:nvPr/>
        </p:nvSpPr>
        <p:spPr>
          <a:xfrm>
            <a:off x="3319767" y="2204185"/>
            <a:ext cx="285750" cy="369332"/>
          </a:xfrm>
          <a:prstGeom prst="rect">
            <a:avLst/>
          </a:prstGeom>
          <a:noFill/>
        </p:spPr>
        <p:txBody>
          <a:bodyPr wrap="square" rtlCol="0">
            <a:spAutoFit/>
          </a:bodyPr>
          <a:lstStyle/>
          <a:p>
            <a:r>
              <a:rPr lang="en-US" smtClean="0">
                <a:solidFill>
                  <a:schemeClr val="accent1"/>
                </a:solidFill>
              </a:rPr>
              <a:t>6</a:t>
            </a:r>
            <a:endParaRPr lang="en-US">
              <a:solidFill>
                <a:schemeClr val="accent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4068744976"/>
              </p:ext>
            </p:extLst>
          </p:nvPr>
        </p:nvGraphicFramePr>
        <p:xfrm>
          <a:off x="1204097" y="2967304"/>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pPr algn="ctr"/>
                      <a:r>
                        <a:rPr lang="en-US" sz="800" smtClean="0"/>
                        <a:t>0</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smtClean="0"/>
                        <a:t>1</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smtClean="0"/>
                        <a:t>2</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smtClean="0"/>
                        <a:t>3</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smtClean="0"/>
                        <a:t>4</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smtClean="0"/>
                        <a:t>5</a:t>
                      </a:r>
                      <a:endParaRPr lang="en-US" sz="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356415574"/>
                  </a:ext>
                </a:extLst>
              </a:tr>
            </a:tbl>
          </a:graphicData>
        </a:graphic>
      </p:graphicFrame>
      <p:sp>
        <p:nvSpPr>
          <p:cNvPr id="29" name="TextBox 28"/>
          <p:cNvSpPr txBox="1"/>
          <p:nvPr/>
        </p:nvSpPr>
        <p:spPr>
          <a:xfrm>
            <a:off x="3735666" y="2539929"/>
            <a:ext cx="3593089" cy="461665"/>
          </a:xfrm>
          <a:prstGeom prst="rect">
            <a:avLst/>
          </a:prstGeom>
          <a:noFill/>
        </p:spPr>
        <p:txBody>
          <a:bodyPr wrap="square" rtlCol="0">
            <a:spAutoFit/>
          </a:bodyPr>
          <a:lstStyle/>
          <a:p>
            <a:r>
              <a:rPr lang="en-US" sz="1200"/>
              <a:t>j</a:t>
            </a:r>
            <a:r>
              <a:rPr lang="en-US" sz="1200" smtClean="0"/>
              <a:t> = 5 xảy ra không khớp</a:t>
            </a:r>
          </a:p>
          <a:p>
            <a:r>
              <a:rPr lang="en-US" sz="1200" smtClean="0"/>
              <a:t>i</a:t>
            </a:r>
            <a:r>
              <a:rPr lang="en-US" sz="1200" baseline="-25000" smtClean="0"/>
              <a:t>new</a:t>
            </a:r>
            <a:r>
              <a:rPr lang="en-US" sz="1200" smtClean="0"/>
              <a:t> = i + j – F(j) = 0 + 5 – 1 = 4; </a:t>
            </a:r>
            <a:r>
              <a:rPr lang="en-US" sz="1200"/>
              <a:t>j</a:t>
            </a:r>
            <a:r>
              <a:rPr lang="en-US" sz="1200" baseline="-25000"/>
              <a:t>new </a:t>
            </a:r>
            <a:r>
              <a:rPr lang="en-US" sz="1200" baseline="-25000" smtClean="0"/>
              <a:t> </a:t>
            </a:r>
            <a:r>
              <a:rPr lang="en-US" sz="1200" smtClean="0"/>
              <a:t>= F(5) = 1</a:t>
            </a:r>
            <a:endParaRPr lang="en-US" sz="1200"/>
          </a:p>
        </p:txBody>
      </p:sp>
      <p:graphicFrame>
        <p:nvGraphicFramePr>
          <p:cNvPr id="30" name="Table 29"/>
          <p:cNvGraphicFramePr>
            <a:graphicFrameLocks noGrp="1"/>
          </p:cNvGraphicFramePr>
          <p:nvPr>
            <p:extLst>
              <p:ext uri="{D42A27DB-BD31-4B8C-83A1-F6EECF244321}">
                <p14:modId xmlns:p14="http://schemas.microsoft.com/office/powerpoint/2010/main" val="3969760424"/>
              </p:ext>
            </p:extLst>
          </p:nvPr>
        </p:nvGraphicFramePr>
        <p:xfrm>
          <a:off x="2853843" y="3355019"/>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extLst>
                  <a:ext uri="{0D108BD9-81ED-4DB2-BD59-A6C34878D82A}">
                    <a16:rowId xmlns:a16="http://schemas.microsoft.com/office/drawing/2014/main" xmlns="" val="3356415574"/>
                  </a:ext>
                </a:extLst>
              </a:tr>
            </a:tbl>
          </a:graphicData>
        </a:graphic>
      </p:graphicFrame>
      <p:sp>
        <p:nvSpPr>
          <p:cNvPr id="31" name="TextBox 30"/>
          <p:cNvSpPr txBox="1"/>
          <p:nvPr/>
        </p:nvSpPr>
        <p:spPr>
          <a:xfrm>
            <a:off x="2794591" y="1082433"/>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4</a:t>
            </a:r>
            <a:endParaRPr lang="en-US" sz="1200"/>
          </a:p>
        </p:txBody>
      </p:sp>
      <p:cxnSp>
        <p:nvCxnSpPr>
          <p:cNvPr id="33" name="Straight Arrow Connector 32"/>
          <p:cNvCxnSpPr/>
          <p:nvPr/>
        </p:nvCxnSpPr>
        <p:spPr>
          <a:xfrm>
            <a:off x="3154764" y="2127995"/>
            <a:ext cx="0" cy="1210149"/>
          </a:xfrm>
          <a:prstGeom prst="straightConnector1">
            <a:avLst/>
          </a:prstGeom>
          <a:ln>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57304" y="3348301"/>
            <a:ext cx="418963" cy="369332"/>
          </a:xfrm>
          <a:prstGeom prst="rect">
            <a:avLst/>
          </a:prstGeom>
          <a:solidFill>
            <a:schemeClr val="tx2">
              <a:lumMod val="60000"/>
              <a:lumOff val="40000"/>
            </a:schemeClr>
          </a:solidFill>
          <a:ln w="19050">
            <a:solidFill>
              <a:schemeClr val="bg2">
                <a:lumMod val="75000"/>
              </a:schemeClr>
            </a:solidFill>
          </a:ln>
        </p:spPr>
        <p:txBody>
          <a:bodyPr wrap="square" rtlCol="0">
            <a:spAutoFit/>
          </a:bodyPr>
          <a:lstStyle/>
          <a:p>
            <a:r>
              <a:rPr lang="en-US" smtClean="0"/>
              <a:t>b</a:t>
            </a:r>
            <a:endParaRPr lang="en-US"/>
          </a:p>
        </p:txBody>
      </p:sp>
      <p:sp>
        <p:nvSpPr>
          <p:cNvPr id="35" name="TextBox 34"/>
          <p:cNvSpPr txBox="1"/>
          <p:nvPr/>
        </p:nvSpPr>
        <p:spPr>
          <a:xfrm>
            <a:off x="3257236" y="1748477"/>
            <a:ext cx="418963" cy="369332"/>
          </a:xfrm>
          <a:prstGeom prst="rect">
            <a:avLst/>
          </a:prstGeom>
          <a:solidFill>
            <a:schemeClr val="tx2">
              <a:lumMod val="40000"/>
              <a:lumOff val="60000"/>
            </a:schemeClr>
          </a:solidFill>
          <a:ln w="19050">
            <a:solidFill>
              <a:schemeClr val="tx1"/>
            </a:solidFill>
          </a:ln>
        </p:spPr>
        <p:txBody>
          <a:bodyPr wrap="square" rtlCol="0">
            <a:spAutoFit/>
          </a:bodyPr>
          <a:lstStyle/>
          <a:p>
            <a:r>
              <a:rPr lang="en-US" smtClean="0"/>
              <a:t>a</a:t>
            </a:r>
            <a:endParaRPr lang="en-US"/>
          </a:p>
        </p:txBody>
      </p:sp>
      <p:sp>
        <p:nvSpPr>
          <p:cNvPr id="36" name="TextBox 35"/>
          <p:cNvSpPr txBox="1"/>
          <p:nvPr/>
        </p:nvSpPr>
        <p:spPr>
          <a:xfrm>
            <a:off x="3323577" y="3042385"/>
            <a:ext cx="285750" cy="369332"/>
          </a:xfrm>
          <a:prstGeom prst="rect">
            <a:avLst/>
          </a:prstGeom>
          <a:noFill/>
        </p:spPr>
        <p:txBody>
          <a:bodyPr wrap="square" rtlCol="0">
            <a:spAutoFit/>
          </a:bodyPr>
          <a:lstStyle/>
          <a:p>
            <a:r>
              <a:rPr lang="en-US" smtClean="0">
                <a:solidFill>
                  <a:schemeClr val="accent1"/>
                </a:solidFill>
              </a:rPr>
              <a:t>7</a:t>
            </a:r>
            <a:endParaRPr lang="en-US">
              <a:solidFill>
                <a:schemeClr val="accent1"/>
              </a:solidFill>
            </a:endParaRPr>
          </a:p>
        </p:txBody>
      </p:sp>
      <p:sp>
        <p:nvSpPr>
          <p:cNvPr id="37" name="TextBox 36"/>
          <p:cNvSpPr txBox="1"/>
          <p:nvPr/>
        </p:nvSpPr>
        <p:spPr>
          <a:xfrm>
            <a:off x="5461055" y="3309606"/>
            <a:ext cx="3593089" cy="461665"/>
          </a:xfrm>
          <a:prstGeom prst="rect">
            <a:avLst/>
          </a:prstGeom>
          <a:noFill/>
        </p:spPr>
        <p:txBody>
          <a:bodyPr wrap="square" rtlCol="0">
            <a:spAutoFit/>
          </a:bodyPr>
          <a:lstStyle/>
          <a:p>
            <a:r>
              <a:rPr lang="en-US" sz="1200"/>
              <a:t>j</a:t>
            </a:r>
            <a:r>
              <a:rPr lang="en-US" sz="1200" smtClean="0"/>
              <a:t> = 1 xảy ra không khớp</a:t>
            </a:r>
          </a:p>
          <a:p>
            <a:r>
              <a:rPr lang="en-US" sz="1200" smtClean="0"/>
              <a:t>i</a:t>
            </a:r>
            <a:r>
              <a:rPr lang="en-US" sz="1200" baseline="-25000" smtClean="0"/>
              <a:t>new</a:t>
            </a:r>
            <a:r>
              <a:rPr lang="en-US" sz="1200" smtClean="0"/>
              <a:t> = i + j – F(j) = 4 + 1 – 0 = 5; </a:t>
            </a:r>
            <a:r>
              <a:rPr lang="en-US" sz="1200"/>
              <a:t>j</a:t>
            </a:r>
            <a:r>
              <a:rPr lang="en-US" sz="1200" baseline="-25000"/>
              <a:t>new </a:t>
            </a:r>
            <a:r>
              <a:rPr lang="en-US" sz="1200" baseline="-25000" smtClean="0"/>
              <a:t> </a:t>
            </a:r>
            <a:r>
              <a:rPr lang="en-US" sz="1200" smtClean="0"/>
              <a:t>= F(1) = 0</a:t>
            </a:r>
            <a:endParaRPr lang="en-US" sz="1200"/>
          </a:p>
        </p:txBody>
      </p:sp>
      <p:sp>
        <p:nvSpPr>
          <p:cNvPr id="39" name="TextBox 38"/>
          <p:cNvSpPr txBox="1"/>
          <p:nvPr/>
        </p:nvSpPr>
        <p:spPr>
          <a:xfrm>
            <a:off x="3208250" y="1436714"/>
            <a:ext cx="829156" cy="276999"/>
          </a:xfrm>
          <a:prstGeom prst="rect">
            <a:avLst/>
          </a:prstGeom>
          <a:noFill/>
        </p:spPr>
        <p:txBody>
          <a:bodyPr wrap="square" rtlCol="0">
            <a:spAutoFit/>
          </a:bodyPr>
          <a:lstStyle/>
          <a:p>
            <a:r>
              <a:rPr lang="en-US" sz="1200" smtClean="0"/>
              <a:t>i</a:t>
            </a:r>
            <a:r>
              <a:rPr lang="en-US" sz="1200" baseline="-25000" smtClean="0"/>
              <a:t>new </a:t>
            </a:r>
            <a:r>
              <a:rPr lang="en-US" sz="1200" smtClean="0"/>
              <a:t> = 5</a:t>
            </a:r>
            <a:endParaRPr lang="en-US" sz="1200"/>
          </a:p>
        </p:txBody>
      </p:sp>
      <p:cxnSp>
        <p:nvCxnSpPr>
          <p:cNvPr id="40" name="Straight Arrow Connector 39"/>
          <p:cNvCxnSpPr/>
          <p:nvPr/>
        </p:nvCxnSpPr>
        <p:spPr>
          <a:xfrm>
            <a:off x="3533886" y="2152098"/>
            <a:ext cx="3051" cy="1962702"/>
          </a:xfrm>
          <a:prstGeom prst="straightConnector1">
            <a:avLst/>
          </a:prstGeom>
          <a:ln>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889859051"/>
              </p:ext>
            </p:extLst>
          </p:nvPr>
        </p:nvGraphicFramePr>
        <p:xfrm>
          <a:off x="3240690" y="4168402"/>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extLst>
                  <a:ext uri="{0D108BD9-81ED-4DB2-BD59-A6C34878D82A}">
                    <a16:rowId xmlns:a16="http://schemas.microsoft.com/office/drawing/2014/main" xmlns="" val="3356415574"/>
                  </a:ext>
                </a:extLst>
              </a:tr>
            </a:tbl>
          </a:graphicData>
        </a:graphic>
      </p:graphicFrame>
      <p:sp>
        <p:nvSpPr>
          <p:cNvPr id="44" name="TextBox 43"/>
          <p:cNvSpPr txBox="1"/>
          <p:nvPr/>
        </p:nvSpPr>
        <p:spPr>
          <a:xfrm>
            <a:off x="3239363" y="416147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45" name="TextBox 44"/>
          <p:cNvSpPr txBox="1"/>
          <p:nvPr/>
        </p:nvSpPr>
        <p:spPr>
          <a:xfrm>
            <a:off x="3658326" y="416147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46" name="TextBox 45"/>
          <p:cNvSpPr txBox="1"/>
          <p:nvPr/>
        </p:nvSpPr>
        <p:spPr>
          <a:xfrm>
            <a:off x="3270237" y="3834865"/>
            <a:ext cx="285750" cy="369332"/>
          </a:xfrm>
          <a:prstGeom prst="rect">
            <a:avLst/>
          </a:prstGeom>
          <a:noFill/>
        </p:spPr>
        <p:txBody>
          <a:bodyPr wrap="square" rtlCol="0">
            <a:spAutoFit/>
          </a:bodyPr>
          <a:lstStyle/>
          <a:p>
            <a:r>
              <a:rPr lang="en-US" smtClean="0">
                <a:solidFill>
                  <a:schemeClr val="accent1"/>
                </a:solidFill>
              </a:rPr>
              <a:t>8</a:t>
            </a:r>
            <a:endParaRPr lang="en-US">
              <a:solidFill>
                <a:schemeClr val="accent1"/>
              </a:solidFill>
            </a:endParaRPr>
          </a:p>
        </p:txBody>
      </p:sp>
      <p:sp>
        <p:nvSpPr>
          <p:cNvPr id="47" name="TextBox 46"/>
          <p:cNvSpPr txBox="1"/>
          <p:nvPr/>
        </p:nvSpPr>
        <p:spPr>
          <a:xfrm>
            <a:off x="3686178" y="1751869"/>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48" name="TextBox 47"/>
          <p:cNvSpPr txBox="1"/>
          <p:nvPr/>
        </p:nvSpPr>
        <p:spPr>
          <a:xfrm>
            <a:off x="3695429" y="3830442"/>
            <a:ext cx="285750" cy="369332"/>
          </a:xfrm>
          <a:prstGeom prst="rect">
            <a:avLst/>
          </a:prstGeom>
          <a:noFill/>
        </p:spPr>
        <p:txBody>
          <a:bodyPr wrap="square" rtlCol="0">
            <a:spAutoFit/>
          </a:bodyPr>
          <a:lstStyle/>
          <a:p>
            <a:r>
              <a:rPr lang="en-US" smtClean="0">
                <a:solidFill>
                  <a:schemeClr val="accent1"/>
                </a:solidFill>
              </a:rPr>
              <a:t>9</a:t>
            </a:r>
            <a:endParaRPr lang="en-US">
              <a:solidFill>
                <a:schemeClr val="accent1"/>
              </a:solidFill>
            </a:endParaRPr>
          </a:p>
        </p:txBody>
      </p:sp>
      <p:sp>
        <p:nvSpPr>
          <p:cNvPr id="49" name="TextBox 48"/>
          <p:cNvSpPr txBox="1"/>
          <p:nvPr/>
        </p:nvSpPr>
        <p:spPr>
          <a:xfrm>
            <a:off x="4085046" y="415385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50" name="TextBox 49"/>
          <p:cNvSpPr txBox="1"/>
          <p:nvPr/>
        </p:nvSpPr>
        <p:spPr>
          <a:xfrm>
            <a:off x="4112898" y="1744249"/>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51" name="TextBox 50"/>
          <p:cNvSpPr txBox="1"/>
          <p:nvPr/>
        </p:nvSpPr>
        <p:spPr>
          <a:xfrm>
            <a:off x="4042139" y="3822822"/>
            <a:ext cx="552722" cy="369332"/>
          </a:xfrm>
          <a:prstGeom prst="rect">
            <a:avLst/>
          </a:prstGeom>
          <a:noFill/>
        </p:spPr>
        <p:txBody>
          <a:bodyPr wrap="square" rtlCol="0">
            <a:spAutoFit/>
          </a:bodyPr>
          <a:lstStyle/>
          <a:p>
            <a:r>
              <a:rPr lang="en-US" smtClean="0">
                <a:solidFill>
                  <a:schemeClr val="accent1"/>
                </a:solidFill>
              </a:rPr>
              <a:t>10</a:t>
            </a:r>
            <a:endParaRPr lang="en-US">
              <a:solidFill>
                <a:schemeClr val="accent1"/>
              </a:solidFill>
            </a:endParaRPr>
          </a:p>
        </p:txBody>
      </p:sp>
      <p:sp>
        <p:nvSpPr>
          <p:cNvPr id="52" name="TextBox 51"/>
          <p:cNvSpPr txBox="1"/>
          <p:nvPr/>
        </p:nvSpPr>
        <p:spPr>
          <a:xfrm>
            <a:off x="4507956" y="4165283"/>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53" name="TextBox 52"/>
          <p:cNvSpPr txBox="1"/>
          <p:nvPr/>
        </p:nvSpPr>
        <p:spPr>
          <a:xfrm>
            <a:off x="4535808" y="1755679"/>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54" name="TextBox 53"/>
          <p:cNvSpPr txBox="1"/>
          <p:nvPr/>
        </p:nvSpPr>
        <p:spPr>
          <a:xfrm>
            <a:off x="4522198" y="3822822"/>
            <a:ext cx="480470" cy="369332"/>
          </a:xfrm>
          <a:prstGeom prst="rect">
            <a:avLst/>
          </a:prstGeom>
          <a:noFill/>
        </p:spPr>
        <p:txBody>
          <a:bodyPr wrap="square" rtlCol="0">
            <a:spAutoFit/>
          </a:bodyPr>
          <a:lstStyle/>
          <a:p>
            <a:r>
              <a:rPr lang="en-US" smtClean="0">
                <a:solidFill>
                  <a:schemeClr val="accent1"/>
                </a:solidFill>
              </a:rPr>
              <a:t>11</a:t>
            </a:r>
            <a:endParaRPr lang="en-US">
              <a:solidFill>
                <a:schemeClr val="accent1"/>
              </a:solidFill>
            </a:endParaRPr>
          </a:p>
        </p:txBody>
      </p:sp>
      <p:sp>
        <p:nvSpPr>
          <p:cNvPr id="55" name="TextBox 54"/>
          <p:cNvSpPr txBox="1"/>
          <p:nvPr/>
        </p:nvSpPr>
        <p:spPr>
          <a:xfrm>
            <a:off x="4954771" y="4176839"/>
            <a:ext cx="418963" cy="369332"/>
          </a:xfrm>
          <a:prstGeom prst="rect">
            <a:avLst/>
          </a:prstGeom>
          <a:solidFill>
            <a:schemeClr val="tx2">
              <a:lumMod val="60000"/>
              <a:lumOff val="40000"/>
            </a:schemeClr>
          </a:solidFill>
          <a:ln w="19050">
            <a:solidFill>
              <a:schemeClr val="bg2">
                <a:lumMod val="75000"/>
              </a:schemeClr>
            </a:solidFill>
          </a:ln>
        </p:spPr>
        <p:txBody>
          <a:bodyPr wrap="square" rtlCol="0">
            <a:spAutoFit/>
          </a:bodyPr>
          <a:lstStyle/>
          <a:p>
            <a:r>
              <a:rPr lang="en-US" smtClean="0"/>
              <a:t>a</a:t>
            </a:r>
            <a:endParaRPr lang="en-US"/>
          </a:p>
        </p:txBody>
      </p:sp>
      <p:sp>
        <p:nvSpPr>
          <p:cNvPr id="56" name="TextBox 55"/>
          <p:cNvSpPr txBox="1"/>
          <p:nvPr/>
        </p:nvSpPr>
        <p:spPr>
          <a:xfrm>
            <a:off x="4914628" y="3815202"/>
            <a:ext cx="480470" cy="369332"/>
          </a:xfrm>
          <a:prstGeom prst="rect">
            <a:avLst/>
          </a:prstGeom>
          <a:noFill/>
        </p:spPr>
        <p:txBody>
          <a:bodyPr wrap="square" rtlCol="0">
            <a:spAutoFit/>
          </a:bodyPr>
          <a:lstStyle/>
          <a:p>
            <a:r>
              <a:rPr lang="en-US" smtClean="0">
                <a:solidFill>
                  <a:schemeClr val="accent1"/>
                </a:solidFill>
              </a:rPr>
              <a:t>12</a:t>
            </a:r>
            <a:endParaRPr lang="en-US">
              <a:solidFill>
                <a:schemeClr val="accent1"/>
              </a:solidFill>
            </a:endParaRPr>
          </a:p>
        </p:txBody>
      </p:sp>
      <p:sp>
        <p:nvSpPr>
          <p:cNvPr id="57" name="TextBox 56"/>
          <p:cNvSpPr txBox="1"/>
          <p:nvPr/>
        </p:nvSpPr>
        <p:spPr>
          <a:xfrm>
            <a:off x="4924464" y="1759593"/>
            <a:ext cx="418963" cy="369332"/>
          </a:xfrm>
          <a:prstGeom prst="rect">
            <a:avLst/>
          </a:prstGeom>
          <a:solidFill>
            <a:schemeClr val="tx2">
              <a:lumMod val="60000"/>
              <a:lumOff val="40000"/>
            </a:schemeClr>
          </a:solidFill>
          <a:ln w="19050">
            <a:solidFill>
              <a:schemeClr val="bg2">
                <a:lumMod val="75000"/>
              </a:schemeClr>
            </a:solidFill>
          </a:ln>
        </p:spPr>
        <p:txBody>
          <a:bodyPr wrap="square" rtlCol="0">
            <a:spAutoFit/>
          </a:bodyPr>
          <a:lstStyle/>
          <a:p>
            <a:r>
              <a:rPr lang="en-US" smtClean="0"/>
              <a:t>c</a:t>
            </a:r>
            <a:endParaRPr lang="en-US"/>
          </a:p>
        </p:txBody>
      </p:sp>
      <p:sp>
        <p:nvSpPr>
          <p:cNvPr id="58" name="TextBox 57"/>
          <p:cNvSpPr txBox="1"/>
          <p:nvPr/>
        </p:nvSpPr>
        <p:spPr>
          <a:xfrm>
            <a:off x="5793876" y="4171278"/>
            <a:ext cx="3593089" cy="461665"/>
          </a:xfrm>
          <a:prstGeom prst="rect">
            <a:avLst/>
          </a:prstGeom>
          <a:noFill/>
        </p:spPr>
        <p:txBody>
          <a:bodyPr wrap="square" rtlCol="0">
            <a:spAutoFit/>
          </a:bodyPr>
          <a:lstStyle/>
          <a:p>
            <a:r>
              <a:rPr lang="en-US" sz="1200"/>
              <a:t>j</a:t>
            </a:r>
            <a:r>
              <a:rPr lang="en-US" sz="1200" smtClean="0"/>
              <a:t> = 4 xảy ra không khớp</a:t>
            </a:r>
          </a:p>
          <a:p>
            <a:r>
              <a:rPr lang="en-US" sz="1200" smtClean="0"/>
              <a:t>i</a:t>
            </a:r>
            <a:r>
              <a:rPr lang="en-US" sz="1200" baseline="-25000" smtClean="0"/>
              <a:t>new</a:t>
            </a:r>
            <a:r>
              <a:rPr lang="en-US" sz="1200" smtClean="0"/>
              <a:t> = i + j – F(4) = 5 + 4 – 0 = 9; </a:t>
            </a:r>
            <a:r>
              <a:rPr lang="en-US" sz="1200"/>
              <a:t>j</a:t>
            </a:r>
            <a:r>
              <a:rPr lang="en-US" sz="1200" baseline="-25000"/>
              <a:t>new </a:t>
            </a:r>
            <a:r>
              <a:rPr lang="en-US" sz="1200" baseline="-25000" smtClean="0"/>
              <a:t> </a:t>
            </a:r>
            <a:r>
              <a:rPr lang="en-US" sz="1200" smtClean="0"/>
              <a:t>= F(4) = 0</a:t>
            </a:r>
            <a:endParaRPr lang="en-US" sz="1200"/>
          </a:p>
        </p:txBody>
      </p:sp>
      <p:sp>
        <p:nvSpPr>
          <p:cNvPr id="59" name="TextBox 58"/>
          <p:cNvSpPr txBox="1"/>
          <p:nvPr/>
        </p:nvSpPr>
        <p:spPr>
          <a:xfrm>
            <a:off x="4716082" y="1082432"/>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9</a:t>
            </a:r>
            <a:endParaRPr lang="en-US" sz="1200"/>
          </a:p>
        </p:txBody>
      </p:sp>
      <p:graphicFrame>
        <p:nvGraphicFramePr>
          <p:cNvPr id="60" name="Table 59"/>
          <p:cNvGraphicFramePr>
            <a:graphicFrameLocks noGrp="1"/>
          </p:cNvGraphicFramePr>
          <p:nvPr>
            <p:extLst>
              <p:ext uri="{D42A27DB-BD31-4B8C-83A1-F6EECF244321}">
                <p14:modId xmlns:p14="http://schemas.microsoft.com/office/powerpoint/2010/main" val="3612495198"/>
              </p:ext>
            </p:extLst>
          </p:nvPr>
        </p:nvGraphicFramePr>
        <p:xfrm>
          <a:off x="4924464" y="4847530"/>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extLst>
                  <a:ext uri="{0D108BD9-81ED-4DB2-BD59-A6C34878D82A}">
                    <a16:rowId xmlns:a16="http://schemas.microsoft.com/office/drawing/2014/main" xmlns="" val="3356415574"/>
                  </a:ext>
                </a:extLst>
              </a:tr>
            </a:tbl>
          </a:graphicData>
        </a:graphic>
      </p:graphicFrame>
      <p:cxnSp>
        <p:nvCxnSpPr>
          <p:cNvPr id="61" name="Straight Arrow Connector 60"/>
          <p:cNvCxnSpPr/>
          <p:nvPr/>
        </p:nvCxnSpPr>
        <p:spPr>
          <a:xfrm>
            <a:off x="5229444" y="2120701"/>
            <a:ext cx="0" cy="2719900"/>
          </a:xfrm>
          <a:prstGeom prst="straightConnector1">
            <a:avLst/>
          </a:prstGeom>
          <a:ln>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912941" y="4842903"/>
            <a:ext cx="418963" cy="369332"/>
          </a:xfrm>
          <a:prstGeom prst="rect">
            <a:avLst/>
          </a:prstGeom>
          <a:solidFill>
            <a:schemeClr val="tx2">
              <a:lumMod val="60000"/>
              <a:lumOff val="40000"/>
            </a:schemeClr>
          </a:solidFill>
          <a:ln w="19050">
            <a:solidFill>
              <a:schemeClr val="bg2">
                <a:lumMod val="75000"/>
              </a:schemeClr>
            </a:solidFill>
          </a:ln>
        </p:spPr>
        <p:txBody>
          <a:bodyPr wrap="square" rtlCol="0">
            <a:spAutoFit/>
          </a:bodyPr>
          <a:lstStyle/>
          <a:p>
            <a:r>
              <a:rPr lang="en-US" smtClean="0"/>
              <a:t>a</a:t>
            </a:r>
            <a:endParaRPr lang="en-US"/>
          </a:p>
        </p:txBody>
      </p:sp>
      <p:sp>
        <p:nvSpPr>
          <p:cNvPr id="64" name="TextBox 63"/>
          <p:cNvSpPr txBox="1"/>
          <p:nvPr/>
        </p:nvSpPr>
        <p:spPr>
          <a:xfrm>
            <a:off x="4934563" y="1753934"/>
            <a:ext cx="418963" cy="369332"/>
          </a:xfrm>
          <a:prstGeom prst="rect">
            <a:avLst/>
          </a:prstGeom>
          <a:solidFill>
            <a:schemeClr val="tx2">
              <a:lumMod val="60000"/>
              <a:lumOff val="40000"/>
            </a:schemeClr>
          </a:solidFill>
          <a:ln w="19050">
            <a:solidFill>
              <a:schemeClr val="tx1">
                <a:lumMod val="75000"/>
                <a:lumOff val="25000"/>
              </a:schemeClr>
            </a:solidFill>
          </a:ln>
        </p:spPr>
        <p:txBody>
          <a:bodyPr wrap="square" rtlCol="0">
            <a:spAutoFit/>
          </a:bodyPr>
          <a:lstStyle/>
          <a:p>
            <a:r>
              <a:rPr lang="en-US" smtClean="0"/>
              <a:t>c</a:t>
            </a:r>
            <a:endParaRPr lang="en-US"/>
          </a:p>
        </p:txBody>
      </p:sp>
      <p:sp>
        <p:nvSpPr>
          <p:cNvPr id="65" name="TextBox 64"/>
          <p:cNvSpPr txBox="1"/>
          <p:nvPr/>
        </p:nvSpPr>
        <p:spPr>
          <a:xfrm>
            <a:off x="4829524" y="4513865"/>
            <a:ext cx="480470" cy="369332"/>
          </a:xfrm>
          <a:prstGeom prst="rect">
            <a:avLst/>
          </a:prstGeom>
          <a:noFill/>
        </p:spPr>
        <p:txBody>
          <a:bodyPr wrap="square" rtlCol="0">
            <a:spAutoFit/>
          </a:bodyPr>
          <a:lstStyle/>
          <a:p>
            <a:r>
              <a:rPr lang="en-US" smtClean="0">
                <a:solidFill>
                  <a:schemeClr val="accent1"/>
                </a:solidFill>
              </a:rPr>
              <a:t>13</a:t>
            </a:r>
            <a:endParaRPr lang="en-US">
              <a:solidFill>
                <a:schemeClr val="accent1"/>
              </a:solidFill>
            </a:endParaRPr>
          </a:p>
        </p:txBody>
      </p:sp>
      <p:sp>
        <p:nvSpPr>
          <p:cNvPr id="66" name="TextBox 65"/>
          <p:cNvSpPr txBox="1"/>
          <p:nvPr/>
        </p:nvSpPr>
        <p:spPr>
          <a:xfrm>
            <a:off x="7568770" y="4815418"/>
            <a:ext cx="4409870" cy="461665"/>
          </a:xfrm>
          <a:prstGeom prst="rect">
            <a:avLst/>
          </a:prstGeom>
          <a:noFill/>
        </p:spPr>
        <p:txBody>
          <a:bodyPr wrap="square" rtlCol="0">
            <a:spAutoFit/>
          </a:bodyPr>
          <a:lstStyle/>
          <a:p>
            <a:r>
              <a:rPr lang="en-US" sz="1200"/>
              <a:t>j</a:t>
            </a:r>
            <a:r>
              <a:rPr lang="en-US" sz="1200" smtClean="0"/>
              <a:t> = 0 xảy ra không khớp</a:t>
            </a:r>
          </a:p>
          <a:p>
            <a:r>
              <a:rPr lang="en-US" sz="1200" smtClean="0"/>
              <a:t>i</a:t>
            </a:r>
            <a:r>
              <a:rPr lang="en-US" sz="1200" baseline="-25000" smtClean="0"/>
              <a:t>new</a:t>
            </a:r>
            <a:r>
              <a:rPr lang="en-US" sz="1200" smtClean="0"/>
              <a:t> = i + j – F(4) = 9 + 0 – (-1) = 10; </a:t>
            </a:r>
            <a:r>
              <a:rPr lang="en-US" sz="1200"/>
              <a:t>j</a:t>
            </a:r>
            <a:r>
              <a:rPr lang="en-US" sz="1200" baseline="-25000"/>
              <a:t>new </a:t>
            </a:r>
            <a:r>
              <a:rPr lang="en-US" sz="1200" baseline="-25000" smtClean="0"/>
              <a:t> </a:t>
            </a:r>
            <a:r>
              <a:rPr lang="en-US" sz="1200" smtClean="0"/>
              <a:t>= F(0) = -1 =&gt; </a:t>
            </a:r>
            <a:r>
              <a:rPr lang="en-US" sz="1200"/>
              <a:t>j</a:t>
            </a:r>
            <a:r>
              <a:rPr lang="en-US" sz="1200" baseline="-25000"/>
              <a:t>new</a:t>
            </a:r>
            <a:r>
              <a:rPr lang="en-US" sz="1200" smtClean="0"/>
              <a:t> = 0</a:t>
            </a:r>
            <a:endParaRPr lang="en-US" sz="1200"/>
          </a:p>
        </p:txBody>
      </p:sp>
      <p:sp>
        <p:nvSpPr>
          <p:cNvPr id="67" name="TextBox 66"/>
          <p:cNvSpPr txBox="1"/>
          <p:nvPr/>
        </p:nvSpPr>
        <p:spPr>
          <a:xfrm>
            <a:off x="5205712" y="1462861"/>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10</a:t>
            </a:r>
            <a:endParaRPr lang="en-US" sz="1200"/>
          </a:p>
        </p:txBody>
      </p:sp>
      <p:cxnSp>
        <p:nvCxnSpPr>
          <p:cNvPr id="68" name="Straight Arrow Connector 67"/>
          <p:cNvCxnSpPr/>
          <p:nvPr/>
        </p:nvCxnSpPr>
        <p:spPr>
          <a:xfrm>
            <a:off x="5586631" y="2113581"/>
            <a:ext cx="1019" cy="3461295"/>
          </a:xfrm>
          <a:prstGeom prst="straightConnector1">
            <a:avLst/>
          </a:prstGeom>
          <a:ln>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563885537"/>
              </p:ext>
            </p:extLst>
          </p:nvPr>
        </p:nvGraphicFramePr>
        <p:xfrm>
          <a:off x="5331904" y="5617136"/>
          <a:ext cx="2438400" cy="3708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44194229"/>
                    </a:ext>
                  </a:extLst>
                </a:gridCol>
                <a:gridCol w="406400">
                  <a:extLst>
                    <a:ext uri="{9D8B030D-6E8A-4147-A177-3AD203B41FA5}">
                      <a16:colId xmlns:a16="http://schemas.microsoft.com/office/drawing/2014/main" xmlns="" val="2908733748"/>
                    </a:ext>
                  </a:extLst>
                </a:gridCol>
                <a:gridCol w="406400">
                  <a:extLst>
                    <a:ext uri="{9D8B030D-6E8A-4147-A177-3AD203B41FA5}">
                      <a16:colId xmlns:a16="http://schemas.microsoft.com/office/drawing/2014/main" xmlns="" val="2897975983"/>
                    </a:ext>
                  </a:extLst>
                </a:gridCol>
                <a:gridCol w="406400">
                  <a:extLst>
                    <a:ext uri="{9D8B030D-6E8A-4147-A177-3AD203B41FA5}">
                      <a16:colId xmlns:a16="http://schemas.microsoft.com/office/drawing/2014/main" xmlns="" val="1858140160"/>
                    </a:ext>
                  </a:extLst>
                </a:gridCol>
                <a:gridCol w="406400">
                  <a:extLst>
                    <a:ext uri="{9D8B030D-6E8A-4147-A177-3AD203B41FA5}">
                      <a16:colId xmlns:a16="http://schemas.microsoft.com/office/drawing/2014/main" xmlns="" val="2524356544"/>
                    </a:ext>
                  </a:extLst>
                </a:gridCol>
                <a:gridCol w="406400">
                  <a:extLst>
                    <a:ext uri="{9D8B030D-6E8A-4147-A177-3AD203B41FA5}">
                      <a16:colId xmlns:a16="http://schemas.microsoft.com/office/drawing/2014/main" xmlns="" val="2536004091"/>
                    </a:ext>
                  </a:extLst>
                </a:gridCol>
              </a:tblGrid>
              <a:tr h="370840">
                <a:tc>
                  <a:txBody>
                    <a:bodyPr/>
                    <a:lstStyle/>
                    <a:p>
                      <a:r>
                        <a:rPr lang="en-US" smtClean="0"/>
                        <a:t>a</a:t>
                      </a:r>
                      <a:endParaRPr lang="en-US"/>
                    </a:p>
                  </a:txBody>
                  <a:tcPr/>
                </a:tc>
                <a:tc>
                  <a:txBody>
                    <a:bodyPr/>
                    <a:lstStyle/>
                    <a:p>
                      <a:r>
                        <a:rPr lang="en-US" smtClean="0"/>
                        <a:t>b</a:t>
                      </a:r>
                      <a:endParaRPr lang="en-US"/>
                    </a:p>
                  </a:txBody>
                  <a:tcPr/>
                </a:tc>
                <a:tc>
                  <a:txBody>
                    <a:bodyPr/>
                    <a:lstStyle/>
                    <a:p>
                      <a:r>
                        <a:rPr lang="en-US" smtClean="0"/>
                        <a:t>a</a:t>
                      </a:r>
                      <a:endParaRPr lang="en-US"/>
                    </a:p>
                  </a:txBody>
                  <a:tcPr/>
                </a:tc>
                <a:tc>
                  <a:txBody>
                    <a:bodyPr/>
                    <a:lstStyle/>
                    <a:p>
                      <a:r>
                        <a:rPr lang="en-US" smtClean="0"/>
                        <a:t>c</a:t>
                      </a:r>
                      <a:endParaRPr lang="en-US"/>
                    </a:p>
                  </a:txBody>
                  <a:tcPr/>
                </a:tc>
                <a:tc>
                  <a:txBody>
                    <a:bodyPr/>
                    <a:lstStyle/>
                    <a:p>
                      <a:r>
                        <a:rPr lang="en-US" smtClean="0"/>
                        <a:t>a</a:t>
                      </a:r>
                      <a:endParaRPr lang="en-US"/>
                    </a:p>
                  </a:txBody>
                  <a:tcPr/>
                </a:tc>
                <a:tc>
                  <a:txBody>
                    <a:bodyPr/>
                    <a:lstStyle/>
                    <a:p>
                      <a:r>
                        <a:rPr lang="en-US" smtClean="0"/>
                        <a:t>b</a:t>
                      </a:r>
                      <a:endParaRPr lang="en-US"/>
                    </a:p>
                  </a:txBody>
                  <a:tcPr/>
                </a:tc>
                <a:extLst>
                  <a:ext uri="{0D108BD9-81ED-4DB2-BD59-A6C34878D82A}">
                    <a16:rowId xmlns:a16="http://schemas.microsoft.com/office/drawing/2014/main" xmlns="" val="3356415574"/>
                  </a:ext>
                </a:extLst>
              </a:tr>
            </a:tbl>
          </a:graphicData>
        </a:graphic>
      </p:graphicFrame>
      <p:sp>
        <p:nvSpPr>
          <p:cNvPr id="72" name="TextBox 71"/>
          <p:cNvSpPr txBox="1"/>
          <p:nvPr/>
        </p:nvSpPr>
        <p:spPr>
          <a:xfrm>
            <a:off x="5332144" y="561654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73" name="TextBox 72"/>
          <p:cNvSpPr txBox="1"/>
          <p:nvPr/>
        </p:nvSpPr>
        <p:spPr>
          <a:xfrm>
            <a:off x="5347868" y="174631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74" name="TextBox 73"/>
          <p:cNvSpPr txBox="1"/>
          <p:nvPr/>
        </p:nvSpPr>
        <p:spPr>
          <a:xfrm>
            <a:off x="5187664" y="5306345"/>
            <a:ext cx="480470" cy="369332"/>
          </a:xfrm>
          <a:prstGeom prst="rect">
            <a:avLst/>
          </a:prstGeom>
          <a:noFill/>
        </p:spPr>
        <p:txBody>
          <a:bodyPr wrap="square" rtlCol="0">
            <a:spAutoFit/>
          </a:bodyPr>
          <a:lstStyle/>
          <a:p>
            <a:r>
              <a:rPr lang="en-US" smtClean="0">
                <a:solidFill>
                  <a:schemeClr val="accent1"/>
                </a:solidFill>
              </a:rPr>
              <a:t>14</a:t>
            </a:r>
            <a:endParaRPr lang="en-US">
              <a:solidFill>
                <a:schemeClr val="accent1"/>
              </a:solidFill>
            </a:endParaRPr>
          </a:p>
        </p:txBody>
      </p:sp>
      <p:sp>
        <p:nvSpPr>
          <p:cNvPr id="75" name="TextBox 74"/>
          <p:cNvSpPr txBox="1"/>
          <p:nvPr/>
        </p:nvSpPr>
        <p:spPr>
          <a:xfrm>
            <a:off x="5713144" y="562035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76" name="TextBox 75"/>
          <p:cNvSpPr txBox="1"/>
          <p:nvPr/>
        </p:nvSpPr>
        <p:spPr>
          <a:xfrm>
            <a:off x="5728868" y="1750124"/>
            <a:ext cx="418963" cy="369332"/>
          </a:xfrm>
          <a:prstGeom prst="rect">
            <a:avLst/>
          </a:prstGeom>
          <a:solidFill>
            <a:srgbClr val="FFC000"/>
          </a:solidFill>
          <a:ln>
            <a:solidFill>
              <a:schemeClr val="bg2">
                <a:lumMod val="75000"/>
              </a:schemeClr>
            </a:solidFill>
          </a:ln>
        </p:spPr>
        <p:txBody>
          <a:bodyPr wrap="square" rtlCol="0">
            <a:spAutoFit/>
          </a:bodyPr>
          <a:lstStyle/>
          <a:p>
            <a:r>
              <a:rPr lang="en-US"/>
              <a:t>b</a:t>
            </a:r>
          </a:p>
        </p:txBody>
      </p:sp>
      <p:sp>
        <p:nvSpPr>
          <p:cNvPr id="77" name="TextBox 76"/>
          <p:cNvSpPr txBox="1"/>
          <p:nvPr/>
        </p:nvSpPr>
        <p:spPr>
          <a:xfrm>
            <a:off x="5648674" y="5310155"/>
            <a:ext cx="480470" cy="369332"/>
          </a:xfrm>
          <a:prstGeom prst="rect">
            <a:avLst/>
          </a:prstGeom>
          <a:noFill/>
        </p:spPr>
        <p:txBody>
          <a:bodyPr wrap="square" rtlCol="0">
            <a:spAutoFit/>
          </a:bodyPr>
          <a:lstStyle/>
          <a:p>
            <a:r>
              <a:rPr lang="en-US" smtClean="0">
                <a:solidFill>
                  <a:schemeClr val="accent1"/>
                </a:solidFill>
              </a:rPr>
              <a:t>15</a:t>
            </a:r>
            <a:endParaRPr lang="en-US">
              <a:solidFill>
                <a:schemeClr val="accent1"/>
              </a:solidFill>
            </a:endParaRPr>
          </a:p>
        </p:txBody>
      </p:sp>
      <p:sp>
        <p:nvSpPr>
          <p:cNvPr id="78" name="TextBox 77"/>
          <p:cNvSpPr txBox="1"/>
          <p:nvPr/>
        </p:nvSpPr>
        <p:spPr>
          <a:xfrm>
            <a:off x="6136054" y="562035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79" name="TextBox 78"/>
          <p:cNvSpPr txBox="1"/>
          <p:nvPr/>
        </p:nvSpPr>
        <p:spPr>
          <a:xfrm>
            <a:off x="6151778" y="175012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80" name="TextBox 79"/>
          <p:cNvSpPr txBox="1"/>
          <p:nvPr/>
        </p:nvSpPr>
        <p:spPr>
          <a:xfrm>
            <a:off x="6071584" y="5310155"/>
            <a:ext cx="480470" cy="369332"/>
          </a:xfrm>
          <a:prstGeom prst="rect">
            <a:avLst/>
          </a:prstGeom>
          <a:noFill/>
        </p:spPr>
        <p:txBody>
          <a:bodyPr wrap="square" rtlCol="0">
            <a:spAutoFit/>
          </a:bodyPr>
          <a:lstStyle/>
          <a:p>
            <a:r>
              <a:rPr lang="en-US" smtClean="0">
                <a:solidFill>
                  <a:schemeClr val="accent1"/>
                </a:solidFill>
              </a:rPr>
              <a:t>16</a:t>
            </a:r>
            <a:endParaRPr lang="en-US">
              <a:solidFill>
                <a:schemeClr val="accent1"/>
              </a:solidFill>
            </a:endParaRPr>
          </a:p>
        </p:txBody>
      </p:sp>
      <p:sp>
        <p:nvSpPr>
          <p:cNvPr id="81" name="TextBox 80"/>
          <p:cNvSpPr txBox="1"/>
          <p:nvPr/>
        </p:nvSpPr>
        <p:spPr>
          <a:xfrm>
            <a:off x="6558964" y="560892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82" name="TextBox 81"/>
          <p:cNvSpPr txBox="1"/>
          <p:nvPr/>
        </p:nvSpPr>
        <p:spPr>
          <a:xfrm>
            <a:off x="6574688" y="175012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c</a:t>
            </a:r>
            <a:endParaRPr lang="en-US"/>
          </a:p>
        </p:txBody>
      </p:sp>
      <p:sp>
        <p:nvSpPr>
          <p:cNvPr id="83" name="TextBox 82"/>
          <p:cNvSpPr txBox="1"/>
          <p:nvPr/>
        </p:nvSpPr>
        <p:spPr>
          <a:xfrm>
            <a:off x="6528784" y="5298725"/>
            <a:ext cx="480470" cy="369332"/>
          </a:xfrm>
          <a:prstGeom prst="rect">
            <a:avLst/>
          </a:prstGeom>
          <a:noFill/>
        </p:spPr>
        <p:txBody>
          <a:bodyPr wrap="square" rtlCol="0">
            <a:spAutoFit/>
          </a:bodyPr>
          <a:lstStyle/>
          <a:p>
            <a:r>
              <a:rPr lang="en-US" smtClean="0">
                <a:solidFill>
                  <a:schemeClr val="accent1"/>
                </a:solidFill>
              </a:rPr>
              <a:t>17</a:t>
            </a:r>
            <a:endParaRPr lang="en-US">
              <a:solidFill>
                <a:schemeClr val="accent1"/>
              </a:solidFill>
            </a:endParaRPr>
          </a:p>
        </p:txBody>
      </p:sp>
      <p:sp>
        <p:nvSpPr>
          <p:cNvPr id="84" name="TextBox 83"/>
          <p:cNvSpPr txBox="1"/>
          <p:nvPr/>
        </p:nvSpPr>
        <p:spPr>
          <a:xfrm>
            <a:off x="6981874" y="560892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85" name="TextBox 84"/>
          <p:cNvSpPr txBox="1"/>
          <p:nvPr/>
        </p:nvSpPr>
        <p:spPr>
          <a:xfrm>
            <a:off x="6986168" y="175012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a</a:t>
            </a:r>
            <a:endParaRPr lang="en-US"/>
          </a:p>
        </p:txBody>
      </p:sp>
      <p:sp>
        <p:nvSpPr>
          <p:cNvPr id="86" name="TextBox 85"/>
          <p:cNvSpPr txBox="1"/>
          <p:nvPr/>
        </p:nvSpPr>
        <p:spPr>
          <a:xfrm>
            <a:off x="6917404" y="5298725"/>
            <a:ext cx="480470" cy="369332"/>
          </a:xfrm>
          <a:prstGeom prst="rect">
            <a:avLst/>
          </a:prstGeom>
          <a:noFill/>
        </p:spPr>
        <p:txBody>
          <a:bodyPr wrap="square" rtlCol="0">
            <a:spAutoFit/>
          </a:bodyPr>
          <a:lstStyle/>
          <a:p>
            <a:r>
              <a:rPr lang="en-US" smtClean="0">
                <a:solidFill>
                  <a:schemeClr val="accent1"/>
                </a:solidFill>
              </a:rPr>
              <a:t>18</a:t>
            </a:r>
            <a:endParaRPr lang="en-US">
              <a:solidFill>
                <a:schemeClr val="accent1"/>
              </a:solidFill>
            </a:endParaRPr>
          </a:p>
        </p:txBody>
      </p:sp>
      <p:sp>
        <p:nvSpPr>
          <p:cNvPr id="87" name="TextBox 86"/>
          <p:cNvSpPr txBox="1"/>
          <p:nvPr/>
        </p:nvSpPr>
        <p:spPr>
          <a:xfrm>
            <a:off x="7369940" y="5616548"/>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88" name="TextBox 87"/>
          <p:cNvSpPr txBox="1"/>
          <p:nvPr/>
        </p:nvSpPr>
        <p:spPr>
          <a:xfrm>
            <a:off x="7339944" y="1746314"/>
            <a:ext cx="418963" cy="369332"/>
          </a:xfrm>
          <a:prstGeom prst="rect">
            <a:avLst/>
          </a:prstGeom>
          <a:solidFill>
            <a:srgbClr val="FFC000"/>
          </a:solidFill>
          <a:ln>
            <a:solidFill>
              <a:schemeClr val="bg2">
                <a:lumMod val="75000"/>
              </a:schemeClr>
            </a:solidFill>
          </a:ln>
        </p:spPr>
        <p:txBody>
          <a:bodyPr wrap="square" rtlCol="0">
            <a:spAutoFit/>
          </a:bodyPr>
          <a:lstStyle/>
          <a:p>
            <a:r>
              <a:rPr lang="en-US" smtClean="0"/>
              <a:t>b</a:t>
            </a:r>
            <a:endParaRPr lang="en-US"/>
          </a:p>
        </p:txBody>
      </p:sp>
      <p:sp>
        <p:nvSpPr>
          <p:cNvPr id="89" name="TextBox 88"/>
          <p:cNvSpPr txBox="1"/>
          <p:nvPr/>
        </p:nvSpPr>
        <p:spPr>
          <a:xfrm>
            <a:off x="7339760" y="5306345"/>
            <a:ext cx="480470" cy="369332"/>
          </a:xfrm>
          <a:prstGeom prst="rect">
            <a:avLst/>
          </a:prstGeom>
          <a:noFill/>
        </p:spPr>
        <p:txBody>
          <a:bodyPr wrap="square" rtlCol="0">
            <a:spAutoFit/>
          </a:bodyPr>
          <a:lstStyle/>
          <a:p>
            <a:r>
              <a:rPr lang="en-US" smtClean="0">
                <a:solidFill>
                  <a:schemeClr val="accent1"/>
                </a:solidFill>
              </a:rPr>
              <a:t>19</a:t>
            </a:r>
            <a:endParaRPr lang="en-US">
              <a:solidFill>
                <a:schemeClr val="accent1"/>
              </a:solidFill>
            </a:endParaRPr>
          </a:p>
        </p:txBody>
      </p:sp>
      <p:sp>
        <p:nvSpPr>
          <p:cNvPr id="90" name="TextBox 89"/>
          <p:cNvSpPr txBox="1"/>
          <p:nvPr/>
        </p:nvSpPr>
        <p:spPr>
          <a:xfrm>
            <a:off x="7950388" y="5561953"/>
            <a:ext cx="3804080" cy="461665"/>
          </a:xfrm>
          <a:prstGeom prst="rect">
            <a:avLst/>
          </a:prstGeom>
          <a:noFill/>
        </p:spPr>
        <p:txBody>
          <a:bodyPr wrap="square" rtlCol="0">
            <a:spAutoFit/>
          </a:bodyPr>
          <a:lstStyle/>
          <a:p>
            <a:r>
              <a:rPr lang="en-US" sz="1200" smtClean="0"/>
              <a:t>j &gt;5 =&gt; so sánh các kí tự đều thấy khớp </a:t>
            </a:r>
            <a:r>
              <a:rPr lang="en-US" sz="1200" smtClean="0">
                <a:sym typeface="Symbol" panose="05050102010706020507" pitchFamily="18" charset="2"/>
              </a:rPr>
              <a:t> tìm được chuỗi con trong T giống với P</a:t>
            </a:r>
            <a:endParaRPr lang="en-US" sz="1200"/>
          </a:p>
        </p:txBody>
      </p:sp>
      <p:sp>
        <p:nvSpPr>
          <p:cNvPr id="91" name="Rectangle 90"/>
          <p:cNvSpPr/>
          <p:nvPr/>
        </p:nvSpPr>
        <p:spPr>
          <a:xfrm>
            <a:off x="7900240" y="5394960"/>
            <a:ext cx="3854228" cy="7886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055748" y="5474970"/>
            <a:ext cx="481963" cy="9114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710180" y="5503287"/>
            <a:ext cx="481963" cy="9114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484853" y="5484918"/>
            <a:ext cx="481963" cy="9114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110982" y="5504703"/>
            <a:ext cx="481963" cy="9114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0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3" presetClass="exit" presetSubtype="10" fill="hold" grpId="1" nodeType="withEffect">
                                  <p:stCondLst>
                                    <p:cond delay="0"/>
                                  </p:stCondLst>
                                  <p:childTnLst>
                                    <p:animEffect transition="out" filter="blinds(horizontal)">
                                      <p:cBhvr>
                                        <p:cTn id="80" dur="500"/>
                                        <p:tgtEl>
                                          <p:spTgt spid="92"/>
                                        </p:tgtEl>
                                      </p:cBhvr>
                                    </p:animEffect>
                                    <p:set>
                                      <p:cBhvr>
                                        <p:cTn id="81" dur="1" fill="hold">
                                          <p:stCondLst>
                                            <p:cond delay="499"/>
                                          </p:stCondLst>
                                        </p:cTn>
                                        <p:tgtEl>
                                          <p:spTgt spid="92"/>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9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5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5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8"/>
                                        </p:tgtEl>
                                        <p:attrNameLst>
                                          <p:attrName>style.visibility</p:attrName>
                                        </p:attrNameLst>
                                      </p:cBhvr>
                                      <p:to>
                                        <p:strVal val="visible"/>
                                      </p:to>
                                    </p:set>
                                  </p:childTnLst>
                                </p:cTn>
                              </p:par>
                              <p:par>
                                <p:cTn id="136" presetID="3" presetClass="exit" presetSubtype="10" fill="hold" grpId="1" nodeType="withEffect">
                                  <p:stCondLst>
                                    <p:cond delay="0"/>
                                  </p:stCondLst>
                                  <p:childTnLst>
                                    <p:animEffect transition="out" filter="blinds(horizontal)">
                                      <p:cBhvr>
                                        <p:cTn id="137" dur="500"/>
                                        <p:tgtEl>
                                          <p:spTgt spid="93"/>
                                        </p:tgtEl>
                                      </p:cBhvr>
                                    </p:animEffect>
                                    <p:set>
                                      <p:cBhvr>
                                        <p:cTn id="138" dur="1" fill="hold">
                                          <p:stCondLst>
                                            <p:cond delay="499"/>
                                          </p:stCondLst>
                                        </p:cTn>
                                        <p:tgtEl>
                                          <p:spTgt spid="93"/>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6"/>
                                        </p:tgtEl>
                                        <p:attrNameLst>
                                          <p:attrName>style.visibility</p:attrName>
                                        </p:attrNameLst>
                                      </p:cBhvr>
                                      <p:to>
                                        <p:strVal val="visible"/>
                                      </p:to>
                                    </p:set>
                                  </p:childTnLst>
                                </p:cTn>
                              </p:par>
                              <p:par>
                                <p:cTn id="163" presetID="3" presetClass="exit" presetSubtype="10" fill="hold" grpId="1" nodeType="withEffect">
                                  <p:stCondLst>
                                    <p:cond delay="0"/>
                                  </p:stCondLst>
                                  <p:childTnLst>
                                    <p:animEffect transition="out" filter="blinds(horizontal)">
                                      <p:cBhvr>
                                        <p:cTn id="164" dur="500"/>
                                        <p:tgtEl>
                                          <p:spTgt spid="94"/>
                                        </p:tgtEl>
                                      </p:cBhvr>
                                    </p:animEffect>
                                    <p:set>
                                      <p:cBhvr>
                                        <p:cTn id="165" dur="1" fill="hold">
                                          <p:stCondLst>
                                            <p:cond delay="499"/>
                                          </p:stCondLst>
                                        </p:cTn>
                                        <p:tgtEl>
                                          <p:spTgt spid="94"/>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95"/>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6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68"/>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71"/>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72"/>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73"/>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7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75"/>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76"/>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77"/>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78"/>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0"/>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81"/>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2"/>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84"/>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6"/>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87"/>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8"/>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90"/>
                                        </p:tgtEl>
                                        <p:attrNameLst>
                                          <p:attrName>style.visibility</p:attrName>
                                        </p:attrNameLst>
                                      </p:cBhvr>
                                      <p:to>
                                        <p:strVal val="visible"/>
                                      </p:to>
                                    </p:set>
                                  </p:childTnLst>
                                </p:cTn>
                              </p:par>
                              <p:par>
                                <p:cTn id="230" presetID="3" presetClass="exit" presetSubtype="10" fill="hold" grpId="1" nodeType="withEffect">
                                  <p:stCondLst>
                                    <p:cond delay="0"/>
                                  </p:stCondLst>
                                  <p:childTnLst>
                                    <p:animEffect transition="out" filter="blinds(horizontal)">
                                      <p:cBhvr>
                                        <p:cTn id="231" dur="500"/>
                                        <p:tgtEl>
                                          <p:spTgt spid="95"/>
                                        </p:tgtEl>
                                      </p:cBhvr>
                                    </p:animEffect>
                                    <p:set>
                                      <p:cBhvr>
                                        <p:cTn id="232" dur="1" fill="hold">
                                          <p:stCondLst>
                                            <p:cond delay="499"/>
                                          </p:stCondLst>
                                        </p:cTn>
                                        <p:tgtEl>
                                          <p:spTgt spid="95"/>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P spid="15" grpId="0"/>
      <p:bldP spid="16" grpId="0" animBg="1"/>
      <p:bldP spid="17" grpId="0" animBg="1"/>
      <p:bldP spid="18" grpId="0"/>
      <p:bldP spid="19" grpId="0" animBg="1"/>
      <p:bldP spid="20" grpId="0" animBg="1"/>
      <p:bldP spid="21" grpId="0"/>
      <p:bldP spid="22" grpId="0" animBg="1"/>
      <p:bldP spid="23" grpId="0" animBg="1"/>
      <p:bldP spid="24" grpId="0"/>
      <p:bldP spid="25" grpId="0" animBg="1"/>
      <p:bldP spid="26" grpId="0" animBg="1"/>
      <p:bldP spid="27" grpId="0"/>
      <p:bldP spid="29" grpId="0"/>
      <p:bldP spid="31" grpId="0"/>
      <p:bldP spid="34" grpId="0" animBg="1"/>
      <p:bldP spid="35" grpId="0" animBg="1"/>
      <p:bldP spid="36" grpId="0"/>
      <p:bldP spid="37" grpId="0"/>
      <p:bldP spid="39" grpId="0"/>
      <p:bldP spid="44" grpId="0" animBg="1"/>
      <p:bldP spid="45" grpId="0" animBg="1"/>
      <p:bldP spid="46" grpId="0"/>
      <p:bldP spid="47" grpId="0" animBg="1"/>
      <p:bldP spid="48" grpId="0"/>
      <p:bldP spid="49" grpId="0" animBg="1"/>
      <p:bldP spid="50" grpId="0" animBg="1"/>
      <p:bldP spid="51" grpId="0"/>
      <p:bldP spid="52" grpId="0" animBg="1"/>
      <p:bldP spid="53" grpId="0" animBg="1"/>
      <p:bldP spid="54" grpId="0"/>
      <p:bldP spid="55" grpId="0" animBg="1"/>
      <p:bldP spid="56" grpId="0"/>
      <p:bldP spid="57" grpId="0" animBg="1"/>
      <p:bldP spid="58" grpId="0"/>
      <p:bldP spid="59" grpId="0"/>
      <p:bldP spid="63" grpId="0" animBg="1"/>
      <p:bldP spid="64" grpId="0" animBg="1"/>
      <p:bldP spid="65" grpId="0"/>
      <p:bldP spid="66" grpId="0"/>
      <p:bldP spid="67" grpId="0"/>
      <p:bldP spid="72" grpId="0" animBg="1"/>
      <p:bldP spid="73" grpId="0" animBg="1"/>
      <p:bldP spid="74" grpId="0"/>
      <p:bldP spid="75" grpId="0" animBg="1"/>
      <p:bldP spid="76" grpId="0" animBg="1"/>
      <p:bldP spid="77" grpId="0"/>
      <p:bldP spid="78" grpId="0" animBg="1"/>
      <p:bldP spid="79" grpId="0" animBg="1"/>
      <p:bldP spid="80" grpId="0"/>
      <p:bldP spid="81" grpId="0" animBg="1"/>
      <p:bldP spid="82" grpId="0" animBg="1"/>
      <p:bldP spid="83" grpId="0"/>
      <p:bldP spid="84" grpId="0" animBg="1"/>
      <p:bldP spid="85" grpId="0" animBg="1"/>
      <p:bldP spid="86" grpId="0"/>
      <p:bldP spid="87" grpId="0" animBg="1"/>
      <p:bldP spid="88" grpId="0" animBg="1"/>
      <p:bldP spid="89" grpId="0"/>
      <p:bldP spid="90" grpId="0"/>
      <p:bldP spid="91" grpId="0" animBg="1"/>
      <p:bldP spid="92" grpId="0" animBg="1"/>
      <p:bldP spid="92" grpId="1" animBg="1"/>
      <p:bldP spid="93" grpId="0" animBg="1"/>
      <p:bldP spid="93" grpId="1" animBg="1"/>
      <p:bldP spid="94" grpId="0" animBg="1"/>
      <p:bldP spid="94" grpId="1" animBg="1"/>
      <p:bldP spid="95" grpId="0" animBg="1"/>
      <p:bldP spid="9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Bài tập áp dụng</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9844693"/>
              </p:ext>
            </p:extLst>
          </p:nvPr>
        </p:nvGraphicFramePr>
        <p:xfrm>
          <a:off x="1108364" y="1119821"/>
          <a:ext cx="8446464" cy="748736"/>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1365943524"/>
                    </a:ext>
                  </a:extLst>
                </a:gridCol>
                <a:gridCol w="351936">
                  <a:extLst>
                    <a:ext uri="{9D8B030D-6E8A-4147-A177-3AD203B41FA5}">
                      <a16:colId xmlns:a16="http://schemas.microsoft.com/office/drawing/2014/main" xmlns="" val="1890494135"/>
                    </a:ext>
                  </a:extLst>
                </a:gridCol>
                <a:gridCol w="351936">
                  <a:extLst>
                    <a:ext uri="{9D8B030D-6E8A-4147-A177-3AD203B41FA5}">
                      <a16:colId xmlns:a16="http://schemas.microsoft.com/office/drawing/2014/main" xmlns="" val="2739733162"/>
                    </a:ext>
                  </a:extLst>
                </a:gridCol>
                <a:gridCol w="351936">
                  <a:extLst>
                    <a:ext uri="{9D8B030D-6E8A-4147-A177-3AD203B41FA5}">
                      <a16:colId xmlns:a16="http://schemas.microsoft.com/office/drawing/2014/main" xmlns="" val="1606323179"/>
                    </a:ext>
                  </a:extLst>
                </a:gridCol>
                <a:gridCol w="351936">
                  <a:extLst>
                    <a:ext uri="{9D8B030D-6E8A-4147-A177-3AD203B41FA5}">
                      <a16:colId xmlns:a16="http://schemas.microsoft.com/office/drawing/2014/main" xmlns="" val="2934283058"/>
                    </a:ext>
                  </a:extLst>
                </a:gridCol>
                <a:gridCol w="351936">
                  <a:extLst>
                    <a:ext uri="{9D8B030D-6E8A-4147-A177-3AD203B41FA5}">
                      <a16:colId xmlns:a16="http://schemas.microsoft.com/office/drawing/2014/main" xmlns="" val="2694439154"/>
                    </a:ext>
                  </a:extLst>
                </a:gridCol>
                <a:gridCol w="351936">
                  <a:extLst>
                    <a:ext uri="{9D8B030D-6E8A-4147-A177-3AD203B41FA5}">
                      <a16:colId xmlns:a16="http://schemas.microsoft.com/office/drawing/2014/main" xmlns="" val="1890959176"/>
                    </a:ext>
                  </a:extLst>
                </a:gridCol>
                <a:gridCol w="351936">
                  <a:extLst>
                    <a:ext uri="{9D8B030D-6E8A-4147-A177-3AD203B41FA5}">
                      <a16:colId xmlns:a16="http://schemas.microsoft.com/office/drawing/2014/main" xmlns="" val="378945650"/>
                    </a:ext>
                  </a:extLst>
                </a:gridCol>
                <a:gridCol w="351936">
                  <a:extLst>
                    <a:ext uri="{9D8B030D-6E8A-4147-A177-3AD203B41FA5}">
                      <a16:colId xmlns:a16="http://schemas.microsoft.com/office/drawing/2014/main" xmlns="" val="3487816666"/>
                    </a:ext>
                  </a:extLst>
                </a:gridCol>
                <a:gridCol w="351936">
                  <a:extLst>
                    <a:ext uri="{9D8B030D-6E8A-4147-A177-3AD203B41FA5}">
                      <a16:colId xmlns:a16="http://schemas.microsoft.com/office/drawing/2014/main" xmlns="" val="3029701691"/>
                    </a:ext>
                  </a:extLst>
                </a:gridCol>
                <a:gridCol w="351936">
                  <a:extLst>
                    <a:ext uri="{9D8B030D-6E8A-4147-A177-3AD203B41FA5}">
                      <a16:colId xmlns:a16="http://schemas.microsoft.com/office/drawing/2014/main" xmlns="" val="3288308672"/>
                    </a:ext>
                  </a:extLst>
                </a:gridCol>
                <a:gridCol w="351936">
                  <a:extLst>
                    <a:ext uri="{9D8B030D-6E8A-4147-A177-3AD203B41FA5}">
                      <a16:colId xmlns:a16="http://schemas.microsoft.com/office/drawing/2014/main" xmlns="" val="1173494736"/>
                    </a:ext>
                  </a:extLst>
                </a:gridCol>
                <a:gridCol w="351936">
                  <a:extLst>
                    <a:ext uri="{9D8B030D-6E8A-4147-A177-3AD203B41FA5}">
                      <a16:colId xmlns:a16="http://schemas.microsoft.com/office/drawing/2014/main" xmlns="" val="1747810753"/>
                    </a:ext>
                  </a:extLst>
                </a:gridCol>
                <a:gridCol w="351936">
                  <a:extLst>
                    <a:ext uri="{9D8B030D-6E8A-4147-A177-3AD203B41FA5}">
                      <a16:colId xmlns:a16="http://schemas.microsoft.com/office/drawing/2014/main" xmlns="" val="2509394319"/>
                    </a:ext>
                  </a:extLst>
                </a:gridCol>
                <a:gridCol w="351936">
                  <a:extLst>
                    <a:ext uri="{9D8B030D-6E8A-4147-A177-3AD203B41FA5}">
                      <a16:colId xmlns:a16="http://schemas.microsoft.com/office/drawing/2014/main" xmlns="" val="3221364009"/>
                    </a:ext>
                  </a:extLst>
                </a:gridCol>
                <a:gridCol w="351936">
                  <a:extLst>
                    <a:ext uri="{9D8B030D-6E8A-4147-A177-3AD203B41FA5}">
                      <a16:colId xmlns:a16="http://schemas.microsoft.com/office/drawing/2014/main" xmlns="" val="1011940446"/>
                    </a:ext>
                  </a:extLst>
                </a:gridCol>
                <a:gridCol w="351936">
                  <a:extLst>
                    <a:ext uri="{9D8B030D-6E8A-4147-A177-3AD203B41FA5}">
                      <a16:colId xmlns:a16="http://schemas.microsoft.com/office/drawing/2014/main" xmlns="" val="1294134100"/>
                    </a:ext>
                  </a:extLst>
                </a:gridCol>
                <a:gridCol w="351936">
                  <a:extLst>
                    <a:ext uri="{9D8B030D-6E8A-4147-A177-3AD203B41FA5}">
                      <a16:colId xmlns:a16="http://schemas.microsoft.com/office/drawing/2014/main" xmlns="" val="183008110"/>
                    </a:ext>
                  </a:extLst>
                </a:gridCol>
                <a:gridCol w="351936">
                  <a:extLst>
                    <a:ext uri="{9D8B030D-6E8A-4147-A177-3AD203B41FA5}">
                      <a16:colId xmlns:a16="http://schemas.microsoft.com/office/drawing/2014/main" xmlns="" val="1977216544"/>
                    </a:ext>
                  </a:extLst>
                </a:gridCol>
                <a:gridCol w="351936">
                  <a:extLst>
                    <a:ext uri="{9D8B030D-6E8A-4147-A177-3AD203B41FA5}">
                      <a16:colId xmlns:a16="http://schemas.microsoft.com/office/drawing/2014/main" xmlns="" val="2669475434"/>
                    </a:ext>
                  </a:extLst>
                </a:gridCol>
                <a:gridCol w="351936">
                  <a:extLst>
                    <a:ext uri="{9D8B030D-6E8A-4147-A177-3AD203B41FA5}">
                      <a16:colId xmlns:a16="http://schemas.microsoft.com/office/drawing/2014/main" xmlns="" val="107243477"/>
                    </a:ext>
                  </a:extLst>
                </a:gridCol>
                <a:gridCol w="351936">
                  <a:extLst>
                    <a:ext uri="{9D8B030D-6E8A-4147-A177-3AD203B41FA5}">
                      <a16:colId xmlns:a16="http://schemas.microsoft.com/office/drawing/2014/main" xmlns="" val="1835112279"/>
                    </a:ext>
                  </a:extLst>
                </a:gridCol>
                <a:gridCol w="351936">
                  <a:extLst>
                    <a:ext uri="{9D8B030D-6E8A-4147-A177-3AD203B41FA5}">
                      <a16:colId xmlns:a16="http://schemas.microsoft.com/office/drawing/2014/main" xmlns="" val="3822945616"/>
                    </a:ext>
                  </a:extLst>
                </a:gridCol>
                <a:gridCol w="351936">
                  <a:extLst>
                    <a:ext uri="{9D8B030D-6E8A-4147-A177-3AD203B41FA5}">
                      <a16:colId xmlns:a16="http://schemas.microsoft.com/office/drawing/2014/main" xmlns="" val="3098262707"/>
                    </a:ext>
                  </a:extLst>
                </a:gridCol>
              </a:tblGrid>
              <a:tr h="374368">
                <a:tc>
                  <a:txBody>
                    <a:bodyPr/>
                    <a:lstStyle/>
                    <a:p>
                      <a:pPr algn="ctr"/>
                      <a:r>
                        <a:rPr lang="en-US" sz="800" smtClean="0"/>
                        <a:t>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4</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5</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6</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7</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8</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9</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14</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15</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16</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17</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18</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19</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800" smtClean="0"/>
                        <a:t>23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xmlns="" val="2210614852"/>
                  </a:ext>
                </a:extLst>
              </a:tr>
              <a:tr h="374368">
                <a:tc>
                  <a:txBody>
                    <a:bodyPr/>
                    <a:lstStyle/>
                    <a:p>
                      <a:pPr algn="ctr"/>
                      <a:r>
                        <a:rPr lang="en-US" b="1" i="1" smtClean="0"/>
                        <a:t>G</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G</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G</a:t>
                      </a:r>
                      <a:endParaRPr lang="en-US" b="1" i="1"/>
                    </a:p>
                  </a:txBody>
                  <a:tcPr/>
                </a:tc>
                <a:tc>
                  <a:txBody>
                    <a:bodyPr/>
                    <a:lstStyle/>
                    <a:p>
                      <a:pPr algn="ctr"/>
                      <a:r>
                        <a:rPr lang="en-US" b="1" i="1" smtClean="0"/>
                        <a:t>A</a:t>
                      </a:r>
                      <a:endParaRPr lang="en-US" b="1" i="1"/>
                    </a:p>
                  </a:txBody>
                  <a:tcPr/>
                </a:tc>
                <a:tc>
                  <a:txBody>
                    <a:bodyPr/>
                    <a:lstStyle/>
                    <a:p>
                      <a:pPr algn="ctr"/>
                      <a:r>
                        <a:rPr lang="en-US" b="1" i="1" smtClean="0"/>
                        <a:t>A</a:t>
                      </a:r>
                      <a:endParaRPr lang="en-US" b="1" i="1"/>
                    </a:p>
                  </a:txBody>
                  <a:tcPr/>
                </a:tc>
                <a:tc>
                  <a:txBody>
                    <a:bodyPr/>
                    <a:lstStyle/>
                    <a:p>
                      <a:pPr algn="ctr"/>
                      <a:r>
                        <a:rPr lang="en-US" b="1" i="1" smtClean="0"/>
                        <a:t>A</a:t>
                      </a:r>
                      <a:endParaRPr lang="en-US" b="1" i="1"/>
                    </a:p>
                  </a:txBody>
                  <a:tcPr/>
                </a:tc>
                <a:tc>
                  <a:txBody>
                    <a:bodyPr/>
                    <a:lstStyle/>
                    <a:p>
                      <a:pPr algn="ctr"/>
                      <a:r>
                        <a:rPr lang="en-US" b="1" i="1" smtClean="0"/>
                        <a:t>A</a:t>
                      </a:r>
                      <a:endParaRPr lang="en-US" b="1" i="1"/>
                    </a:p>
                  </a:txBody>
                  <a:tcPr/>
                </a:tc>
                <a:tc>
                  <a:txBody>
                    <a:bodyPr/>
                    <a:lstStyle/>
                    <a:p>
                      <a:pPr algn="ctr"/>
                      <a:r>
                        <a:rPr lang="en-US" b="1" i="1" smtClean="0"/>
                        <a:t>A</a:t>
                      </a:r>
                      <a:endParaRPr lang="en-US" b="1" i="1"/>
                    </a:p>
                  </a:txBody>
                  <a:tcPr/>
                </a:tc>
                <a:extLst>
                  <a:ext uri="{0D108BD9-81ED-4DB2-BD59-A6C34878D82A}">
                    <a16:rowId xmlns:a16="http://schemas.microsoft.com/office/drawing/2014/main" xmlns="" val="113094404"/>
                  </a:ext>
                </a:extLst>
              </a:tr>
            </a:tbl>
          </a:graphicData>
        </a:graphic>
      </p:graphicFrame>
      <p:sp>
        <p:nvSpPr>
          <p:cNvPr id="6" name="TextBox 5"/>
          <p:cNvSpPr txBox="1"/>
          <p:nvPr/>
        </p:nvSpPr>
        <p:spPr>
          <a:xfrm>
            <a:off x="450574" y="1499225"/>
            <a:ext cx="530087" cy="369332"/>
          </a:xfrm>
          <a:prstGeom prst="rect">
            <a:avLst/>
          </a:prstGeom>
          <a:noFill/>
        </p:spPr>
        <p:txBody>
          <a:bodyPr wrap="square" rtlCol="0">
            <a:spAutoFit/>
          </a:bodyPr>
          <a:lstStyle/>
          <a:p>
            <a:r>
              <a:rPr lang="en-US" b="1" smtClean="0"/>
              <a:t>T:</a:t>
            </a:r>
            <a:endParaRPr lang="en-US" b="1"/>
          </a:p>
        </p:txBody>
      </p:sp>
      <p:graphicFrame>
        <p:nvGraphicFramePr>
          <p:cNvPr id="7" name="Table 6"/>
          <p:cNvGraphicFramePr>
            <a:graphicFrameLocks noGrp="1"/>
          </p:cNvGraphicFramePr>
          <p:nvPr>
            <p:extLst>
              <p:ext uri="{D42A27DB-BD31-4B8C-83A1-F6EECF244321}">
                <p14:modId xmlns:p14="http://schemas.microsoft.com/office/powerpoint/2010/main" val="2066091651"/>
              </p:ext>
            </p:extLst>
          </p:nvPr>
        </p:nvGraphicFramePr>
        <p:xfrm>
          <a:off x="1108364" y="2167949"/>
          <a:ext cx="4223232" cy="748736"/>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2474549669"/>
                    </a:ext>
                  </a:extLst>
                </a:gridCol>
                <a:gridCol w="351936">
                  <a:extLst>
                    <a:ext uri="{9D8B030D-6E8A-4147-A177-3AD203B41FA5}">
                      <a16:colId xmlns:a16="http://schemas.microsoft.com/office/drawing/2014/main" xmlns="" val="991017878"/>
                    </a:ext>
                  </a:extLst>
                </a:gridCol>
                <a:gridCol w="351936">
                  <a:extLst>
                    <a:ext uri="{9D8B030D-6E8A-4147-A177-3AD203B41FA5}">
                      <a16:colId xmlns:a16="http://schemas.microsoft.com/office/drawing/2014/main" xmlns="" val="416917060"/>
                    </a:ext>
                  </a:extLst>
                </a:gridCol>
                <a:gridCol w="351936">
                  <a:extLst>
                    <a:ext uri="{9D8B030D-6E8A-4147-A177-3AD203B41FA5}">
                      <a16:colId xmlns:a16="http://schemas.microsoft.com/office/drawing/2014/main" xmlns="" val="1571572655"/>
                    </a:ext>
                  </a:extLst>
                </a:gridCol>
                <a:gridCol w="351936">
                  <a:extLst>
                    <a:ext uri="{9D8B030D-6E8A-4147-A177-3AD203B41FA5}">
                      <a16:colId xmlns:a16="http://schemas.microsoft.com/office/drawing/2014/main" xmlns="" val="3472157332"/>
                    </a:ext>
                  </a:extLst>
                </a:gridCol>
                <a:gridCol w="351936">
                  <a:extLst>
                    <a:ext uri="{9D8B030D-6E8A-4147-A177-3AD203B41FA5}">
                      <a16:colId xmlns:a16="http://schemas.microsoft.com/office/drawing/2014/main" xmlns="" val="953379714"/>
                    </a:ext>
                  </a:extLst>
                </a:gridCol>
                <a:gridCol w="351936">
                  <a:extLst>
                    <a:ext uri="{9D8B030D-6E8A-4147-A177-3AD203B41FA5}">
                      <a16:colId xmlns:a16="http://schemas.microsoft.com/office/drawing/2014/main" xmlns="" val="2911536214"/>
                    </a:ext>
                  </a:extLst>
                </a:gridCol>
                <a:gridCol w="351936">
                  <a:extLst>
                    <a:ext uri="{9D8B030D-6E8A-4147-A177-3AD203B41FA5}">
                      <a16:colId xmlns:a16="http://schemas.microsoft.com/office/drawing/2014/main" xmlns="" val="4072428683"/>
                    </a:ext>
                  </a:extLst>
                </a:gridCol>
                <a:gridCol w="351936">
                  <a:extLst>
                    <a:ext uri="{9D8B030D-6E8A-4147-A177-3AD203B41FA5}">
                      <a16:colId xmlns:a16="http://schemas.microsoft.com/office/drawing/2014/main" xmlns="" val="1020729883"/>
                    </a:ext>
                  </a:extLst>
                </a:gridCol>
                <a:gridCol w="351936">
                  <a:extLst>
                    <a:ext uri="{9D8B030D-6E8A-4147-A177-3AD203B41FA5}">
                      <a16:colId xmlns:a16="http://schemas.microsoft.com/office/drawing/2014/main" xmlns="" val="3424053729"/>
                    </a:ext>
                  </a:extLst>
                </a:gridCol>
                <a:gridCol w="351936">
                  <a:extLst>
                    <a:ext uri="{9D8B030D-6E8A-4147-A177-3AD203B41FA5}">
                      <a16:colId xmlns:a16="http://schemas.microsoft.com/office/drawing/2014/main" xmlns="" val="74747530"/>
                    </a:ext>
                  </a:extLst>
                </a:gridCol>
                <a:gridCol w="351936">
                  <a:extLst>
                    <a:ext uri="{9D8B030D-6E8A-4147-A177-3AD203B41FA5}">
                      <a16:colId xmlns:a16="http://schemas.microsoft.com/office/drawing/2014/main" xmlns="" val="2911142248"/>
                    </a:ext>
                  </a:extLst>
                </a:gridCol>
              </a:tblGrid>
              <a:tr h="374368">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extLst>
                  <a:ext uri="{0D108BD9-81ED-4DB2-BD59-A6C34878D82A}">
                    <a16:rowId xmlns:a16="http://schemas.microsoft.com/office/drawing/2014/main" xmlns="" val="463822229"/>
                  </a:ext>
                </a:extLst>
              </a:tr>
              <a:tr h="374368">
                <a:tc>
                  <a:txBody>
                    <a:bodyPr/>
                    <a:lstStyle/>
                    <a:p>
                      <a:pPr algn="ctr"/>
                      <a:r>
                        <a:rPr lang="en-US" sz="800" smtClean="0"/>
                        <a:t>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2</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3</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4</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5</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6</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7</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8</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9</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10</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800" smtClean="0"/>
                        <a:t>11</a:t>
                      </a:r>
                      <a:endParaRPr lang="en-US" sz="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xmlns="" val="261263700"/>
                  </a:ext>
                </a:extLst>
              </a:tr>
            </a:tbl>
          </a:graphicData>
        </a:graphic>
      </p:graphicFrame>
      <p:sp>
        <p:nvSpPr>
          <p:cNvPr id="9" name="TextBox 8"/>
          <p:cNvSpPr txBox="1"/>
          <p:nvPr/>
        </p:nvSpPr>
        <p:spPr>
          <a:xfrm>
            <a:off x="477078" y="2172985"/>
            <a:ext cx="530087" cy="369332"/>
          </a:xfrm>
          <a:prstGeom prst="rect">
            <a:avLst/>
          </a:prstGeom>
          <a:noFill/>
        </p:spPr>
        <p:txBody>
          <a:bodyPr wrap="square" rtlCol="0">
            <a:spAutoFit/>
          </a:bodyPr>
          <a:lstStyle/>
          <a:p>
            <a:r>
              <a:rPr lang="en-US" b="1" smtClean="0"/>
              <a:t>P:</a:t>
            </a:r>
            <a:endParaRPr lang="en-US" b="1"/>
          </a:p>
        </p:txBody>
      </p:sp>
      <p:graphicFrame>
        <p:nvGraphicFramePr>
          <p:cNvPr id="10" name="Table 9"/>
          <p:cNvGraphicFramePr>
            <a:graphicFrameLocks noGrp="1"/>
          </p:cNvGraphicFramePr>
          <p:nvPr>
            <p:extLst>
              <p:ext uri="{D42A27DB-BD31-4B8C-83A1-F6EECF244321}">
                <p14:modId xmlns:p14="http://schemas.microsoft.com/office/powerpoint/2010/main" val="1659522024"/>
              </p:ext>
            </p:extLst>
          </p:nvPr>
        </p:nvGraphicFramePr>
        <p:xfrm>
          <a:off x="2290803" y="5365398"/>
          <a:ext cx="7898293" cy="830838"/>
        </p:xfrm>
        <a:graphic>
          <a:graphicData uri="http://schemas.openxmlformats.org/drawingml/2006/table">
            <a:tbl>
              <a:tblPr firstRow="1" bandRow="1">
                <a:tableStyleId>{5940675A-B579-460E-94D1-54222C63F5DA}</a:tableStyleId>
              </a:tblPr>
              <a:tblGrid>
                <a:gridCol w="607561">
                  <a:extLst>
                    <a:ext uri="{9D8B030D-6E8A-4147-A177-3AD203B41FA5}">
                      <a16:colId xmlns:a16="http://schemas.microsoft.com/office/drawing/2014/main" xmlns="" val="2901569149"/>
                    </a:ext>
                  </a:extLst>
                </a:gridCol>
                <a:gridCol w="607561">
                  <a:extLst>
                    <a:ext uri="{9D8B030D-6E8A-4147-A177-3AD203B41FA5}">
                      <a16:colId xmlns:a16="http://schemas.microsoft.com/office/drawing/2014/main" xmlns="" val="762204335"/>
                    </a:ext>
                  </a:extLst>
                </a:gridCol>
                <a:gridCol w="607561">
                  <a:extLst>
                    <a:ext uri="{9D8B030D-6E8A-4147-A177-3AD203B41FA5}">
                      <a16:colId xmlns:a16="http://schemas.microsoft.com/office/drawing/2014/main" xmlns="" val="3428588425"/>
                    </a:ext>
                  </a:extLst>
                </a:gridCol>
                <a:gridCol w="607561">
                  <a:extLst>
                    <a:ext uri="{9D8B030D-6E8A-4147-A177-3AD203B41FA5}">
                      <a16:colId xmlns:a16="http://schemas.microsoft.com/office/drawing/2014/main" xmlns="" val="4145169063"/>
                    </a:ext>
                  </a:extLst>
                </a:gridCol>
                <a:gridCol w="607561">
                  <a:extLst>
                    <a:ext uri="{9D8B030D-6E8A-4147-A177-3AD203B41FA5}">
                      <a16:colId xmlns:a16="http://schemas.microsoft.com/office/drawing/2014/main" xmlns="" val="4135872435"/>
                    </a:ext>
                  </a:extLst>
                </a:gridCol>
                <a:gridCol w="607561">
                  <a:extLst>
                    <a:ext uri="{9D8B030D-6E8A-4147-A177-3AD203B41FA5}">
                      <a16:colId xmlns:a16="http://schemas.microsoft.com/office/drawing/2014/main" xmlns="" val="380389555"/>
                    </a:ext>
                  </a:extLst>
                </a:gridCol>
                <a:gridCol w="607561">
                  <a:extLst>
                    <a:ext uri="{9D8B030D-6E8A-4147-A177-3AD203B41FA5}">
                      <a16:colId xmlns:a16="http://schemas.microsoft.com/office/drawing/2014/main" xmlns="" val="2553777843"/>
                    </a:ext>
                  </a:extLst>
                </a:gridCol>
                <a:gridCol w="607561">
                  <a:extLst>
                    <a:ext uri="{9D8B030D-6E8A-4147-A177-3AD203B41FA5}">
                      <a16:colId xmlns:a16="http://schemas.microsoft.com/office/drawing/2014/main" xmlns="" val="1012952831"/>
                    </a:ext>
                  </a:extLst>
                </a:gridCol>
                <a:gridCol w="607561">
                  <a:extLst>
                    <a:ext uri="{9D8B030D-6E8A-4147-A177-3AD203B41FA5}">
                      <a16:colId xmlns:a16="http://schemas.microsoft.com/office/drawing/2014/main" xmlns="" val="3280248013"/>
                    </a:ext>
                  </a:extLst>
                </a:gridCol>
                <a:gridCol w="607561">
                  <a:extLst>
                    <a:ext uri="{9D8B030D-6E8A-4147-A177-3AD203B41FA5}">
                      <a16:colId xmlns:a16="http://schemas.microsoft.com/office/drawing/2014/main" xmlns="" val="1159134215"/>
                    </a:ext>
                  </a:extLst>
                </a:gridCol>
                <a:gridCol w="607561">
                  <a:extLst>
                    <a:ext uri="{9D8B030D-6E8A-4147-A177-3AD203B41FA5}">
                      <a16:colId xmlns:a16="http://schemas.microsoft.com/office/drawing/2014/main" xmlns="" val="3207785763"/>
                    </a:ext>
                  </a:extLst>
                </a:gridCol>
                <a:gridCol w="607561">
                  <a:extLst>
                    <a:ext uri="{9D8B030D-6E8A-4147-A177-3AD203B41FA5}">
                      <a16:colId xmlns:a16="http://schemas.microsoft.com/office/drawing/2014/main" xmlns="" val="3663826004"/>
                    </a:ext>
                  </a:extLst>
                </a:gridCol>
                <a:gridCol w="607561">
                  <a:extLst>
                    <a:ext uri="{9D8B030D-6E8A-4147-A177-3AD203B41FA5}">
                      <a16:colId xmlns:a16="http://schemas.microsoft.com/office/drawing/2014/main" xmlns="" val="247263078"/>
                    </a:ext>
                  </a:extLst>
                </a:gridCol>
              </a:tblGrid>
              <a:tr h="415419">
                <a:tc>
                  <a:txBody>
                    <a:bodyPr/>
                    <a:lstStyle/>
                    <a:p>
                      <a:r>
                        <a:rPr lang="en-US" b="1" smtClean="0"/>
                        <a:t>j</a:t>
                      </a:r>
                      <a:endParaRPr lang="en-US" b="1"/>
                    </a:p>
                  </a:txBody>
                  <a:tcPr>
                    <a:solidFill>
                      <a:schemeClr val="bg2">
                        <a:lumMod val="90000"/>
                      </a:schemeClr>
                    </a:solidFill>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c>
                  <a:txBody>
                    <a:bodyPr/>
                    <a:lstStyle/>
                    <a:p>
                      <a:pPr algn="ctr"/>
                      <a:r>
                        <a:rPr lang="en-US" smtClean="0"/>
                        <a:t>8</a:t>
                      </a:r>
                      <a:endParaRPr lang="en-US"/>
                    </a:p>
                  </a:txBody>
                  <a:tcPr/>
                </a:tc>
                <a:tc>
                  <a:txBody>
                    <a:bodyPr/>
                    <a:lstStyle/>
                    <a:p>
                      <a:pPr algn="ctr"/>
                      <a:r>
                        <a:rPr lang="en-US" smtClean="0"/>
                        <a:t>9</a:t>
                      </a:r>
                      <a:endParaRPr lang="en-US"/>
                    </a:p>
                  </a:txBody>
                  <a:tcPr/>
                </a:tc>
                <a:tc>
                  <a:txBody>
                    <a:bodyPr/>
                    <a:lstStyle/>
                    <a:p>
                      <a:pPr algn="ctr"/>
                      <a:r>
                        <a:rPr lang="en-US" smtClean="0"/>
                        <a:t>10</a:t>
                      </a:r>
                      <a:endParaRPr lang="en-US"/>
                    </a:p>
                  </a:txBody>
                  <a:tcPr/>
                </a:tc>
                <a:tc>
                  <a:txBody>
                    <a:bodyPr/>
                    <a:lstStyle/>
                    <a:p>
                      <a:pPr algn="ctr"/>
                      <a:r>
                        <a:rPr lang="en-US" smtClean="0"/>
                        <a:t>11</a:t>
                      </a:r>
                      <a:endParaRPr lang="en-US"/>
                    </a:p>
                  </a:txBody>
                  <a:tcPr/>
                </a:tc>
                <a:extLst>
                  <a:ext uri="{0D108BD9-81ED-4DB2-BD59-A6C34878D82A}">
                    <a16:rowId xmlns:a16="http://schemas.microsoft.com/office/drawing/2014/main" xmlns="" val="2531074496"/>
                  </a:ext>
                </a:extLst>
              </a:tr>
              <a:tr h="415419">
                <a:tc>
                  <a:txBody>
                    <a:bodyPr/>
                    <a:lstStyle/>
                    <a:p>
                      <a:r>
                        <a:rPr lang="en-US" b="1" smtClean="0"/>
                        <a:t>F(j)</a:t>
                      </a:r>
                      <a:endParaRPr lang="en-US" b="1"/>
                    </a:p>
                  </a:txBody>
                  <a:tcPr>
                    <a:solidFill>
                      <a:schemeClr val="bg2">
                        <a:lumMod val="90000"/>
                      </a:schemeClr>
                    </a:solidFill>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extLst>
                  <a:ext uri="{0D108BD9-81ED-4DB2-BD59-A6C34878D82A}">
                    <a16:rowId xmlns:a16="http://schemas.microsoft.com/office/drawing/2014/main" xmlns="" val="114922179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97156039"/>
              </p:ext>
            </p:extLst>
          </p:nvPr>
        </p:nvGraphicFramePr>
        <p:xfrm>
          <a:off x="2290804" y="5372159"/>
          <a:ext cx="7898293" cy="830838"/>
        </p:xfrm>
        <a:graphic>
          <a:graphicData uri="http://schemas.openxmlformats.org/drawingml/2006/table">
            <a:tbl>
              <a:tblPr firstRow="1" bandRow="1">
                <a:tableStyleId>{5940675A-B579-460E-94D1-54222C63F5DA}</a:tableStyleId>
              </a:tblPr>
              <a:tblGrid>
                <a:gridCol w="607561">
                  <a:extLst>
                    <a:ext uri="{9D8B030D-6E8A-4147-A177-3AD203B41FA5}">
                      <a16:colId xmlns:a16="http://schemas.microsoft.com/office/drawing/2014/main" xmlns="" val="2901569149"/>
                    </a:ext>
                  </a:extLst>
                </a:gridCol>
                <a:gridCol w="607561">
                  <a:extLst>
                    <a:ext uri="{9D8B030D-6E8A-4147-A177-3AD203B41FA5}">
                      <a16:colId xmlns:a16="http://schemas.microsoft.com/office/drawing/2014/main" xmlns="" val="762204335"/>
                    </a:ext>
                  </a:extLst>
                </a:gridCol>
                <a:gridCol w="607561">
                  <a:extLst>
                    <a:ext uri="{9D8B030D-6E8A-4147-A177-3AD203B41FA5}">
                      <a16:colId xmlns:a16="http://schemas.microsoft.com/office/drawing/2014/main" xmlns="" val="3428588425"/>
                    </a:ext>
                  </a:extLst>
                </a:gridCol>
                <a:gridCol w="607561">
                  <a:extLst>
                    <a:ext uri="{9D8B030D-6E8A-4147-A177-3AD203B41FA5}">
                      <a16:colId xmlns:a16="http://schemas.microsoft.com/office/drawing/2014/main" xmlns="" val="4145169063"/>
                    </a:ext>
                  </a:extLst>
                </a:gridCol>
                <a:gridCol w="607561">
                  <a:extLst>
                    <a:ext uri="{9D8B030D-6E8A-4147-A177-3AD203B41FA5}">
                      <a16:colId xmlns:a16="http://schemas.microsoft.com/office/drawing/2014/main" xmlns="" val="4135872435"/>
                    </a:ext>
                  </a:extLst>
                </a:gridCol>
                <a:gridCol w="607561">
                  <a:extLst>
                    <a:ext uri="{9D8B030D-6E8A-4147-A177-3AD203B41FA5}">
                      <a16:colId xmlns:a16="http://schemas.microsoft.com/office/drawing/2014/main" xmlns="" val="380389555"/>
                    </a:ext>
                  </a:extLst>
                </a:gridCol>
                <a:gridCol w="607561">
                  <a:extLst>
                    <a:ext uri="{9D8B030D-6E8A-4147-A177-3AD203B41FA5}">
                      <a16:colId xmlns:a16="http://schemas.microsoft.com/office/drawing/2014/main" xmlns="" val="2553777843"/>
                    </a:ext>
                  </a:extLst>
                </a:gridCol>
                <a:gridCol w="607561">
                  <a:extLst>
                    <a:ext uri="{9D8B030D-6E8A-4147-A177-3AD203B41FA5}">
                      <a16:colId xmlns:a16="http://schemas.microsoft.com/office/drawing/2014/main" xmlns="" val="1012952831"/>
                    </a:ext>
                  </a:extLst>
                </a:gridCol>
                <a:gridCol w="607561">
                  <a:extLst>
                    <a:ext uri="{9D8B030D-6E8A-4147-A177-3AD203B41FA5}">
                      <a16:colId xmlns:a16="http://schemas.microsoft.com/office/drawing/2014/main" xmlns="" val="3280248013"/>
                    </a:ext>
                  </a:extLst>
                </a:gridCol>
                <a:gridCol w="607561">
                  <a:extLst>
                    <a:ext uri="{9D8B030D-6E8A-4147-A177-3AD203B41FA5}">
                      <a16:colId xmlns:a16="http://schemas.microsoft.com/office/drawing/2014/main" xmlns="" val="1159134215"/>
                    </a:ext>
                  </a:extLst>
                </a:gridCol>
                <a:gridCol w="607561">
                  <a:extLst>
                    <a:ext uri="{9D8B030D-6E8A-4147-A177-3AD203B41FA5}">
                      <a16:colId xmlns:a16="http://schemas.microsoft.com/office/drawing/2014/main" xmlns="" val="3207785763"/>
                    </a:ext>
                  </a:extLst>
                </a:gridCol>
                <a:gridCol w="607561">
                  <a:extLst>
                    <a:ext uri="{9D8B030D-6E8A-4147-A177-3AD203B41FA5}">
                      <a16:colId xmlns:a16="http://schemas.microsoft.com/office/drawing/2014/main" xmlns="" val="3663826004"/>
                    </a:ext>
                  </a:extLst>
                </a:gridCol>
                <a:gridCol w="607561">
                  <a:extLst>
                    <a:ext uri="{9D8B030D-6E8A-4147-A177-3AD203B41FA5}">
                      <a16:colId xmlns:a16="http://schemas.microsoft.com/office/drawing/2014/main" xmlns="" val="247263078"/>
                    </a:ext>
                  </a:extLst>
                </a:gridCol>
              </a:tblGrid>
              <a:tr h="415419">
                <a:tc>
                  <a:txBody>
                    <a:bodyPr/>
                    <a:lstStyle/>
                    <a:p>
                      <a:r>
                        <a:rPr lang="en-US" b="1" smtClean="0"/>
                        <a:t>j</a:t>
                      </a:r>
                      <a:endParaRPr lang="en-US" b="1"/>
                    </a:p>
                  </a:txBody>
                  <a:tcPr>
                    <a:solidFill>
                      <a:schemeClr val="bg2">
                        <a:lumMod val="90000"/>
                      </a:schemeClr>
                    </a:solidFill>
                  </a:tcPr>
                </a:tc>
                <a:tc>
                  <a:txBody>
                    <a:bodyPr/>
                    <a:lstStyle/>
                    <a:p>
                      <a:pPr algn="ctr"/>
                      <a:r>
                        <a:rPr lang="en-US" smtClean="0"/>
                        <a:t>0</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3</a:t>
                      </a:r>
                      <a:endParaRPr lang="en-US"/>
                    </a:p>
                  </a:txBody>
                  <a:tcPr/>
                </a:tc>
                <a:tc>
                  <a:txBody>
                    <a:bodyPr/>
                    <a:lstStyle/>
                    <a:p>
                      <a:pPr algn="ctr"/>
                      <a:r>
                        <a:rPr lang="en-US" smtClean="0"/>
                        <a:t>4</a:t>
                      </a:r>
                      <a:endParaRPr lang="en-US"/>
                    </a:p>
                  </a:txBody>
                  <a:tcPr/>
                </a:tc>
                <a:tc>
                  <a:txBody>
                    <a:bodyPr/>
                    <a:lstStyle/>
                    <a:p>
                      <a:pPr algn="ctr"/>
                      <a:r>
                        <a:rPr lang="en-US" smtClean="0"/>
                        <a:t>5</a:t>
                      </a:r>
                      <a:endParaRPr lang="en-US"/>
                    </a:p>
                  </a:txBody>
                  <a:tcPr/>
                </a:tc>
                <a:tc>
                  <a:txBody>
                    <a:bodyPr/>
                    <a:lstStyle/>
                    <a:p>
                      <a:pPr algn="ctr"/>
                      <a:r>
                        <a:rPr lang="en-US" smtClean="0"/>
                        <a:t>6</a:t>
                      </a:r>
                      <a:endParaRPr lang="en-US"/>
                    </a:p>
                  </a:txBody>
                  <a:tcPr/>
                </a:tc>
                <a:tc>
                  <a:txBody>
                    <a:bodyPr/>
                    <a:lstStyle/>
                    <a:p>
                      <a:pPr algn="ctr"/>
                      <a:r>
                        <a:rPr lang="en-US" smtClean="0"/>
                        <a:t>7</a:t>
                      </a:r>
                      <a:endParaRPr lang="en-US"/>
                    </a:p>
                  </a:txBody>
                  <a:tcPr/>
                </a:tc>
                <a:tc>
                  <a:txBody>
                    <a:bodyPr/>
                    <a:lstStyle/>
                    <a:p>
                      <a:pPr algn="ctr"/>
                      <a:r>
                        <a:rPr lang="en-US" smtClean="0"/>
                        <a:t>8</a:t>
                      </a:r>
                      <a:endParaRPr lang="en-US"/>
                    </a:p>
                  </a:txBody>
                  <a:tcPr/>
                </a:tc>
                <a:tc>
                  <a:txBody>
                    <a:bodyPr/>
                    <a:lstStyle/>
                    <a:p>
                      <a:pPr algn="ctr"/>
                      <a:r>
                        <a:rPr lang="en-US" smtClean="0"/>
                        <a:t>9</a:t>
                      </a:r>
                      <a:endParaRPr lang="en-US"/>
                    </a:p>
                  </a:txBody>
                  <a:tcPr/>
                </a:tc>
                <a:tc>
                  <a:txBody>
                    <a:bodyPr/>
                    <a:lstStyle/>
                    <a:p>
                      <a:pPr algn="ctr"/>
                      <a:r>
                        <a:rPr lang="en-US" smtClean="0"/>
                        <a:t>10</a:t>
                      </a:r>
                      <a:endParaRPr lang="en-US"/>
                    </a:p>
                  </a:txBody>
                  <a:tcPr/>
                </a:tc>
                <a:tc>
                  <a:txBody>
                    <a:bodyPr/>
                    <a:lstStyle/>
                    <a:p>
                      <a:pPr algn="ctr"/>
                      <a:r>
                        <a:rPr lang="en-US" smtClean="0"/>
                        <a:t>11</a:t>
                      </a:r>
                      <a:endParaRPr lang="en-US"/>
                    </a:p>
                  </a:txBody>
                  <a:tcPr/>
                </a:tc>
                <a:extLst>
                  <a:ext uri="{0D108BD9-81ED-4DB2-BD59-A6C34878D82A}">
                    <a16:rowId xmlns:a16="http://schemas.microsoft.com/office/drawing/2014/main" xmlns="" val="2531074496"/>
                  </a:ext>
                </a:extLst>
              </a:tr>
              <a:tr h="415419">
                <a:tc>
                  <a:txBody>
                    <a:bodyPr/>
                    <a:lstStyle/>
                    <a:p>
                      <a:r>
                        <a:rPr lang="en-US" b="1" smtClean="0"/>
                        <a:t>F(j)</a:t>
                      </a:r>
                      <a:endParaRPr lang="en-US" b="1"/>
                    </a:p>
                  </a:txBody>
                  <a:tcPr>
                    <a:solidFill>
                      <a:schemeClr val="bg2">
                        <a:lumMod val="9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xmlns="" val="1149221793"/>
                  </a:ext>
                </a:extLst>
              </a:tr>
            </a:tbl>
          </a:graphicData>
        </a:graphic>
      </p:graphicFrame>
      <p:sp>
        <p:nvSpPr>
          <p:cNvPr id="12" name="TextBox 11"/>
          <p:cNvSpPr txBox="1"/>
          <p:nvPr/>
        </p:nvSpPr>
        <p:spPr>
          <a:xfrm>
            <a:off x="1108364" y="2161188"/>
            <a:ext cx="344556" cy="369332"/>
          </a:xfrm>
          <a:prstGeom prst="rect">
            <a:avLst/>
          </a:prstGeom>
          <a:solidFill>
            <a:schemeClr val="tx2">
              <a:lumMod val="60000"/>
              <a:lumOff val="40000"/>
            </a:schemeClr>
          </a:solidFill>
        </p:spPr>
        <p:txBody>
          <a:bodyPr wrap="square" rtlCol="0">
            <a:spAutoFit/>
          </a:bodyPr>
          <a:lstStyle/>
          <a:p>
            <a:r>
              <a:rPr lang="en-US" b="1" i="1" smtClean="0"/>
              <a:t>A</a:t>
            </a:r>
            <a:endParaRPr lang="en-US" b="1" i="1"/>
          </a:p>
        </p:txBody>
      </p:sp>
      <p:sp>
        <p:nvSpPr>
          <p:cNvPr id="13" name="TextBox 12"/>
          <p:cNvSpPr txBox="1"/>
          <p:nvPr/>
        </p:nvSpPr>
        <p:spPr>
          <a:xfrm>
            <a:off x="1114992" y="1491955"/>
            <a:ext cx="344556" cy="369332"/>
          </a:xfrm>
          <a:prstGeom prst="rect">
            <a:avLst/>
          </a:prstGeom>
          <a:solidFill>
            <a:schemeClr val="tx2">
              <a:lumMod val="60000"/>
              <a:lumOff val="40000"/>
            </a:schemeClr>
          </a:solidFill>
        </p:spPr>
        <p:txBody>
          <a:bodyPr wrap="square" rtlCol="0">
            <a:spAutoFit/>
          </a:bodyPr>
          <a:lstStyle/>
          <a:p>
            <a:r>
              <a:rPr lang="en-US" b="1" i="1" smtClean="0"/>
              <a:t>G</a:t>
            </a:r>
            <a:endParaRPr lang="en-US" b="1" i="1"/>
          </a:p>
        </p:txBody>
      </p:sp>
      <p:sp>
        <p:nvSpPr>
          <p:cNvPr id="14" name="TextBox 13"/>
          <p:cNvSpPr txBox="1"/>
          <p:nvPr/>
        </p:nvSpPr>
        <p:spPr>
          <a:xfrm>
            <a:off x="1143302" y="1842229"/>
            <a:ext cx="410817" cy="369332"/>
          </a:xfrm>
          <a:prstGeom prst="rect">
            <a:avLst/>
          </a:prstGeom>
          <a:noFill/>
        </p:spPr>
        <p:txBody>
          <a:bodyPr wrap="square" rtlCol="0">
            <a:spAutoFit/>
          </a:bodyPr>
          <a:lstStyle/>
          <a:p>
            <a:r>
              <a:rPr lang="en-US" smtClean="0">
                <a:solidFill>
                  <a:schemeClr val="accent1"/>
                </a:solidFill>
              </a:rPr>
              <a:t>1</a:t>
            </a:r>
            <a:endParaRPr lang="en-US">
              <a:solidFill>
                <a:schemeClr val="accent1"/>
              </a:solidFill>
            </a:endParaRPr>
          </a:p>
        </p:txBody>
      </p:sp>
      <p:sp>
        <p:nvSpPr>
          <p:cNvPr id="15" name="TextBox 14"/>
          <p:cNvSpPr txBox="1"/>
          <p:nvPr/>
        </p:nvSpPr>
        <p:spPr>
          <a:xfrm>
            <a:off x="5423790" y="2101689"/>
            <a:ext cx="4817490" cy="461665"/>
          </a:xfrm>
          <a:prstGeom prst="rect">
            <a:avLst/>
          </a:prstGeom>
          <a:noFill/>
        </p:spPr>
        <p:txBody>
          <a:bodyPr wrap="square" rtlCol="0">
            <a:spAutoFit/>
          </a:bodyPr>
          <a:lstStyle/>
          <a:p>
            <a:r>
              <a:rPr lang="en-US" sz="1200"/>
              <a:t>j</a:t>
            </a:r>
            <a:r>
              <a:rPr lang="en-US" sz="1200" smtClean="0"/>
              <a:t> = 0 xảy ra không khớp</a:t>
            </a:r>
          </a:p>
          <a:p>
            <a:r>
              <a:rPr lang="en-US" sz="1200" smtClean="0"/>
              <a:t>i</a:t>
            </a:r>
            <a:r>
              <a:rPr lang="en-US" sz="1200" baseline="-25000" smtClean="0"/>
              <a:t>new</a:t>
            </a:r>
            <a:r>
              <a:rPr lang="en-US" sz="1200" smtClean="0"/>
              <a:t> = i + j – F(j) = 0 + 0 – (-1) = 1; </a:t>
            </a:r>
            <a:r>
              <a:rPr lang="en-US" sz="1200"/>
              <a:t>j</a:t>
            </a:r>
            <a:r>
              <a:rPr lang="en-US" sz="1200" baseline="-25000"/>
              <a:t>new </a:t>
            </a:r>
            <a:r>
              <a:rPr lang="en-US" sz="1200" baseline="-25000" smtClean="0"/>
              <a:t> </a:t>
            </a:r>
            <a:r>
              <a:rPr lang="en-US" sz="1200" smtClean="0"/>
              <a:t>= F(0) = -1 vậy gán </a:t>
            </a:r>
            <a:r>
              <a:rPr lang="en-US" sz="1200"/>
              <a:t>j</a:t>
            </a:r>
            <a:r>
              <a:rPr lang="en-US" sz="1200" baseline="-25000"/>
              <a:t>new  </a:t>
            </a:r>
            <a:r>
              <a:rPr lang="en-US" sz="1200" smtClean="0"/>
              <a:t>= 0</a:t>
            </a:r>
            <a:endParaRPr lang="en-US" sz="1200"/>
          </a:p>
        </p:txBody>
      </p:sp>
      <p:graphicFrame>
        <p:nvGraphicFramePr>
          <p:cNvPr id="16" name="Table 15"/>
          <p:cNvGraphicFramePr>
            <a:graphicFrameLocks noGrp="1"/>
          </p:cNvGraphicFramePr>
          <p:nvPr>
            <p:extLst>
              <p:ext uri="{D42A27DB-BD31-4B8C-83A1-F6EECF244321}">
                <p14:modId xmlns:p14="http://schemas.microsoft.com/office/powerpoint/2010/main" val="2417704234"/>
              </p:ext>
            </p:extLst>
          </p:nvPr>
        </p:nvGraphicFramePr>
        <p:xfrm>
          <a:off x="1459548" y="2933969"/>
          <a:ext cx="4223232" cy="374368"/>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4123234556"/>
                    </a:ext>
                  </a:extLst>
                </a:gridCol>
                <a:gridCol w="351936">
                  <a:extLst>
                    <a:ext uri="{9D8B030D-6E8A-4147-A177-3AD203B41FA5}">
                      <a16:colId xmlns:a16="http://schemas.microsoft.com/office/drawing/2014/main" xmlns="" val="2816300772"/>
                    </a:ext>
                  </a:extLst>
                </a:gridCol>
                <a:gridCol w="351936">
                  <a:extLst>
                    <a:ext uri="{9D8B030D-6E8A-4147-A177-3AD203B41FA5}">
                      <a16:colId xmlns:a16="http://schemas.microsoft.com/office/drawing/2014/main" xmlns="" val="4167414761"/>
                    </a:ext>
                  </a:extLst>
                </a:gridCol>
                <a:gridCol w="351936">
                  <a:extLst>
                    <a:ext uri="{9D8B030D-6E8A-4147-A177-3AD203B41FA5}">
                      <a16:colId xmlns:a16="http://schemas.microsoft.com/office/drawing/2014/main" xmlns="" val="2412148448"/>
                    </a:ext>
                  </a:extLst>
                </a:gridCol>
                <a:gridCol w="351936">
                  <a:extLst>
                    <a:ext uri="{9D8B030D-6E8A-4147-A177-3AD203B41FA5}">
                      <a16:colId xmlns:a16="http://schemas.microsoft.com/office/drawing/2014/main" xmlns="" val="2046891087"/>
                    </a:ext>
                  </a:extLst>
                </a:gridCol>
                <a:gridCol w="351936">
                  <a:extLst>
                    <a:ext uri="{9D8B030D-6E8A-4147-A177-3AD203B41FA5}">
                      <a16:colId xmlns:a16="http://schemas.microsoft.com/office/drawing/2014/main" xmlns="" val="1306836189"/>
                    </a:ext>
                  </a:extLst>
                </a:gridCol>
                <a:gridCol w="351936">
                  <a:extLst>
                    <a:ext uri="{9D8B030D-6E8A-4147-A177-3AD203B41FA5}">
                      <a16:colId xmlns:a16="http://schemas.microsoft.com/office/drawing/2014/main" xmlns="" val="1781373976"/>
                    </a:ext>
                  </a:extLst>
                </a:gridCol>
                <a:gridCol w="351936">
                  <a:extLst>
                    <a:ext uri="{9D8B030D-6E8A-4147-A177-3AD203B41FA5}">
                      <a16:colId xmlns:a16="http://schemas.microsoft.com/office/drawing/2014/main" xmlns="" val="4166483350"/>
                    </a:ext>
                  </a:extLst>
                </a:gridCol>
                <a:gridCol w="351936">
                  <a:extLst>
                    <a:ext uri="{9D8B030D-6E8A-4147-A177-3AD203B41FA5}">
                      <a16:colId xmlns:a16="http://schemas.microsoft.com/office/drawing/2014/main" xmlns="" val="2963394302"/>
                    </a:ext>
                  </a:extLst>
                </a:gridCol>
                <a:gridCol w="351936">
                  <a:extLst>
                    <a:ext uri="{9D8B030D-6E8A-4147-A177-3AD203B41FA5}">
                      <a16:colId xmlns:a16="http://schemas.microsoft.com/office/drawing/2014/main" xmlns="" val="2302206582"/>
                    </a:ext>
                  </a:extLst>
                </a:gridCol>
                <a:gridCol w="351936">
                  <a:extLst>
                    <a:ext uri="{9D8B030D-6E8A-4147-A177-3AD203B41FA5}">
                      <a16:colId xmlns:a16="http://schemas.microsoft.com/office/drawing/2014/main" xmlns="" val="2650961827"/>
                    </a:ext>
                  </a:extLst>
                </a:gridCol>
                <a:gridCol w="351936">
                  <a:extLst>
                    <a:ext uri="{9D8B030D-6E8A-4147-A177-3AD203B41FA5}">
                      <a16:colId xmlns:a16="http://schemas.microsoft.com/office/drawing/2014/main" xmlns="" val="1899110641"/>
                    </a:ext>
                  </a:extLst>
                </a:gridCol>
              </a:tblGrid>
              <a:tr h="374368">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extLst>
                  <a:ext uri="{0D108BD9-81ED-4DB2-BD59-A6C34878D82A}">
                    <a16:rowId xmlns:a16="http://schemas.microsoft.com/office/drawing/2014/main" xmlns="" val="2800327856"/>
                  </a:ext>
                </a:extLst>
              </a:tr>
            </a:tbl>
          </a:graphicData>
        </a:graphic>
      </p:graphicFrame>
      <p:sp>
        <p:nvSpPr>
          <p:cNvPr id="17" name="TextBox 16"/>
          <p:cNvSpPr txBox="1"/>
          <p:nvPr/>
        </p:nvSpPr>
        <p:spPr>
          <a:xfrm>
            <a:off x="1348710" y="1197672"/>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1</a:t>
            </a:r>
            <a:endParaRPr lang="en-US" sz="1200"/>
          </a:p>
        </p:txBody>
      </p:sp>
      <p:sp>
        <p:nvSpPr>
          <p:cNvPr id="18" name="TextBox 17"/>
          <p:cNvSpPr txBox="1"/>
          <p:nvPr/>
        </p:nvSpPr>
        <p:spPr>
          <a:xfrm>
            <a:off x="1459548" y="2933969"/>
            <a:ext cx="344556" cy="369332"/>
          </a:xfrm>
          <a:prstGeom prst="rect">
            <a:avLst/>
          </a:prstGeom>
          <a:solidFill>
            <a:srgbClr val="FFC000"/>
          </a:solidFill>
        </p:spPr>
        <p:txBody>
          <a:bodyPr wrap="square" rtlCol="0">
            <a:spAutoFit/>
          </a:bodyPr>
          <a:lstStyle/>
          <a:p>
            <a:r>
              <a:rPr lang="en-US" b="1" i="1" smtClean="0"/>
              <a:t>A</a:t>
            </a:r>
            <a:endParaRPr lang="en-US" b="1" i="1"/>
          </a:p>
        </p:txBody>
      </p:sp>
      <p:sp>
        <p:nvSpPr>
          <p:cNvPr id="19" name="TextBox 18"/>
          <p:cNvSpPr txBox="1"/>
          <p:nvPr/>
        </p:nvSpPr>
        <p:spPr>
          <a:xfrm>
            <a:off x="1474788" y="1497599"/>
            <a:ext cx="344556" cy="369332"/>
          </a:xfrm>
          <a:prstGeom prst="rect">
            <a:avLst/>
          </a:prstGeom>
          <a:solidFill>
            <a:srgbClr val="FFC000"/>
          </a:solidFill>
        </p:spPr>
        <p:txBody>
          <a:bodyPr wrap="square" rtlCol="0">
            <a:spAutoFit/>
          </a:bodyPr>
          <a:lstStyle/>
          <a:p>
            <a:r>
              <a:rPr lang="en-US" b="1" i="1" smtClean="0"/>
              <a:t>A</a:t>
            </a:r>
            <a:endParaRPr lang="en-US" b="1" i="1"/>
          </a:p>
        </p:txBody>
      </p:sp>
      <p:sp>
        <p:nvSpPr>
          <p:cNvPr id="20" name="TextBox 19"/>
          <p:cNvSpPr txBox="1"/>
          <p:nvPr/>
        </p:nvSpPr>
        <p:spPr>
          <a:xfrm>
            <a:off x="1490012" y="2623279"/>
            <a:ext cx="410817" cy="369332"/>
          </a:xfrm>
          <a:prstGeom prst="rect">
            <a:avLst/>
          </a:prstGeom>
          <a:noFill/>
        </p:spPr>
        <p:txBody>
          <a:bodyPr wrap="square" rtlCol="0">
            <a:spAutoFit/>
          </a:bodyPr>
          <a:lstStyle/>
          <a:p>
            <a:r>
              <a:rPr lang="en-US" smtClean="0">
                <a:solidFill>
                  <a:schemeClr val="accent1"/>
                </a:solidFill>
              </a:rPr>
              <a:t>2</a:t>
            </a:r>
            <a:endParaRPr lang="en-US">
              <a:solidFill>
                <a:schemeClr val="accent1"/>
              </a:solidFill>
            </a:endParaRPr>
          </a:p>
        </p:txBody>
      </p:sp>
      <p:sp>
        <p:nvSpPr>
          <p:cNvPr id="21" name="TextBox 20"/>
          <p:cNvSpPr txBox="1"/>
          <p:nvPr/>
        </p:nvSpPr>
        <p:spPr>
          <a:xfrm>
            <a:off x="1817688" y="2937779"/>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22" name="TextBox 21"/>
          <p:cNvSpPr txBox="1"/>
          <p:nvPr/>
        </p:nvSpPr>
        <p:spPr>
          <a:xfrm>
            <a:off x="1832928" y="1501409"/>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23" name="TextBox 22"/>
          <p:cNvSpPr txBox="1"/>
          <p:nvPr/>
        </p:nvSpPr>
        <p:spPr>
          <a:xfrm>
            <a:off x="1848152" y="2615659"/>
            <a:ext cx="410817" cy="369332"/>
          </a:xfrm>
          <a:prstGeom prst="rect">
            <a:avLst/>
          </a:prstGeom>
          <a:noFill/>
        </p:spPr>
        <p:txBody>
          <a:bodyPr wrap="square" rtlCol="0">
            <a:spAutoFit/>
          </a:bodyPr>
          <a:lstStyle/>
          <a:p>
            <a:r>
              <a:rPr lang="en-US" smtClean="0">
                <a:solidFill>
                  <a:schemeClr val="accent1"/>
                </a:solidFill>
              </a:rPr>
              <a:t>3</a:t>
            </a:r>
            <a:endParaRPr lang="en-US">
              <a:solidFill>
                <a:schemeClr val="accent1"/>
              </a:solidFill>
            </a:endParaRPr>
          </a:p>
        </p:txBody>
      </p:sp>
      <p:sp>
        <p:nvSpPr>
          <p:cNvPr id="24" name="TextBox 23"/>
          <p:cNvSpPr txBox="1"/>
          <p:nvPr/>
        </p:nvSpPr>
        <p:spPr>
          <a:xfrm>
            <a:off x="2174640" y="2928325"/>
            <a:ext cx="344556" cy="369332"/>
          </a:xfrm>
          <a:prstGeom prst="rect">
            <a:avLst/>
          </a:prstGeom>
          <a:solidFill>
            <a:srgbClr val="FFC000"/>
          </a:solidFill>
        </p:spPr>
        <p:txBody>
          <a:bodyPr wrap="square" rtlCol="0">
            <a:spAutoFit/>
          </a:bodyPr>
          <a:lstStyle/>
          <a:p>
            <a:r>
              <a:rPr lang="en-US" b="1" i="1" smtClean="0"/>
              <a:t>C</a:t>
            </a:r>
            <a:endParaRPr lang="en-US" b="1" i="1"/>
          </a:p>
        </p:txBody>
      </p:sp>
      <p:sp>
        <p:nvSpPr>
          <p:cNvPr id="25" name="TextBox 24"/>
          <p:cNvSpPr txBox="1"/>
          <p:nvPr/>
        </p:nvSpPr>
        <p:spPr>
          <a:xfrm>
            <a:off x="2189880" y="1491955"/>
            <a:ext cx="344556" cy="369332"/>
          </a:xfrm>
          <a:prstGeom prst="rect">
            <a:avLst/>
          </a:prstGeom>
          <a:solidFill>
            <a:srgbClr val="FFC000"/>
          </a:solidFill>
        </p:spPr>
        <p:txBody>
          <a:bodyPr wrap="square" rtlCol="0">
            <a:spAutoFit/>
          </a:bodyPr>
          <a:lstStyle/>
          <a:p>
            <a:r>
              <a:rPr lang="en-US" b="1" i="1"/>
              <a:t>C</a:t>
            </a:r>
          </a:p>
        </p:txBody>
      </p:sp>
      <p:sp>
        <p:nvSpPr>
          <p:cNvPr id="26" name="TextBox 25"/>
          <p:cNvSpPr txBox="1"/>
          <p:nvPr/>
        </p:nvSpPr>
        <p:spPr>
          <a:xfrm>
            <a:off x="2193674" y="2629065"/>
            <a:ext cx="410817" cy="369332"/>
          </a:xfrm>
          <a:prstGeom prst="rect">
            <a:avLst/>
          </a:prstGeom>
          <a:noFill/>
        </p:spPr>
        <p:txBody>
          <a:bodyPr wrap="square" rtlCol="0">
            <a:spAutoFit/>
          </a:bodyPr>
          <a:lstStyle/>
          <a:p>
            <a:r>
              <a:rPr lang="en-US" smtClean="0">
                <a:solidFill>
                  <a:schemeClr val="accent1"/>
                </a:solidFill>
              </a:rPr>
              <a:t>3</a:t>
            </a:r>
            <a:endParaRPr lang="en-US">
              <a:solidFill>
                <a:schemeClr val="accent1"/>
              </a:solidFill>
            </a:endParaRPr>
          </a:p>
        </p:txBody>
      </p:sp>
      <p:sp>
        <p:nvSpPr>
          <p:cNvPr id="27" name="TextBox 26"/>
          <p:cNvSpPr txBox="1"/>
          <p:nvPr/>
        </p:nvSpPr>
        <p:spPr>
          <a:xfrm>
            <a:off x="2529494" y="2930808"/>
            <a:ext cx="344556" cy="369332"/>
          </a:xfrm>
          <a:prstGeom prst="rect">
            <a:avLst/>
          </a:prstGeom>
          <a:solidFill>
            <a:schemeClr val="tx2">
              <a:lumMod val="60000"/>
              <a:lumOff val="40000"/>
            </a:schemeClr>
          </a:solidFill>
        </p:spPr>
        <p:txBody>
          <a:bodyPr wrap="square" rtlCol="0">
            <a:spAutoFit/>
          </a:bodyPr>
          <a:lstStyle/>
          <a:p>
            <a:r>
              <a:rPr lang="en-US" b="1" i="1" smtClean="0"/>
              <a:t>A</a:t>
            </a:r>
            <a:endParaRPr lang="en-US" b="1" i="1"/>
          </a:p>
        </p:txBody>
      </p:sp>
      <p:sp>
        <p:nvSpPr>
          <p:cNvPr id="28" name="TextBox 27"/>
          <p:cNvSpPr txBox="1"/>
          <p:nvPr/>
        </p:nvSpPr>
        <p:spPr>
          <a:xfrm>
            <a:off x="2536650" y="1492930"/>
            <a:ext cx="344556" cy="369332"/>
          </a:xfrm>
          <a:prstGeom prst="rect">
            <a:avLst/>
          </a:prstGeom>
          <a:solidFill>
            <a:schemeClr val="tx2">
              <a:lumMod val="60000"/>
              <a:lumOff val="40000"/>
            </a:schemeClr>
          </a:solidFill>
        </p:spPr>
        <p:txBody>
          <a:bodyPr wrap="square" rtlCol="0">
            <a:spAutoFit/>
          </a:bodyPr>
          <a:lstStyle/>
          <a:p>
            <a:r>
              <a:rPr lang="en-US" b="1" i="1" smtClean="0"/>
              <a:t>G</a:t>
            </a:r>
            <a:endParaRPr lang="en-US" b="1" i="1"/>
          </a:p>
        </p:txBody>
      </p:sp>
      <p:sp>
        <p:nvSpPr>
          <p:cNvPr id="29" name="TextBox 28"/>
          <p:cNvSpPr txBox="1"/>
          <p:nvPr/>
        </p:nvSpPr>
        <p:spPr>
          <a:xfrm>
            <a:off x="2563244" y="2621445"/>
            <a:ext cx="410817" cy="369332"/>
          </a:xfrm>
          <a:prstGeom prst="rect">
            <a:avLst/>
          </a:prstGeom>
          <a:noFill/>
        </p:spPr>
        <p:txBody>
          <a:bodyPr wrap="square" rtlCol="0">
            <a:spAutoFit/>
          </a:bodyPr>
          <a:lstStyle/>
          <a:p>
            <a:r>
              <a:rPr lang="en-US" smtClean="0">
                <a:solidFill>
                  <a:schemeClr val="accent1"/>
                </a:solidFill>
              </a:rPr>
              <a:t>4</a:t>
            </a:r>
            <a:endParaRPr lang="en-US">
              <a:solidFill>
                <a:schemeClr val="accent1"/>
              </a:solidFill>
            </a:endParaRPr>
          </a:p>
        </p:txBody>
      </p:sp>
      <p:sp>
        <p:nvSpPr>
          <p:cNvPr id="30" name="TextBox 29"/>
          <p:cNvSpPr txBox="1"/>
          <p:nvPr/>
        </p:nvSpPr>
        <p:spPr>
          <a:xfrm>
            <a:off x="5873370" y="2916685"/>
            <a:ext cx="4817490" cy="461665"/>
          </a:xfrm>
          <a:prstGeom prst="rect">
            <a:avLst/>
          </a:prstGeom>
          <a:noFill/>
        </p:spPr>
        <p:txBody>
          <a:bodyPr wrap="square" rtlCol="0">
            <a:spAutoFit/>
          </a:bodyPr>
          <a:lstStyle/>
          <a:p>
            <a:r>
              <a:rPr lang="en-US" sz="1200"/>
              <a:t>j</a:t>
            </a:r>
            <a:r>
              <a:rPr lang="en-US" sz="1200" smtClean="0"/>
              <a:t> = 3 xảy ra không khớp</a:t>
            </a:r>
          </a:p>
          <a:p>
            <a:r>
              <a:rPr lang="en-US" sz="1200" smtClean="0"/>
              <a:t>i</a:t>
            </a:r>
            <a:r>
              <a:rPr lang="en-US" sz="1200" baseline="-25000" smtClean="0"/>
              <a:t>new</a:t>
            </a:r>
            <a:r>
              <a:rPr lang="en-US" sz="1200" smtClean="0"/>
              <a:t> = 1 + 3 – F(3) = 4; </a:t>
            </a:r>
            <a:r>
              <a:rPr lang="en-US" sz="1200"/>
              <a:t>j</a:t>
            </a:r>
            <a:r>
              <a:rPr lang="en-US" sz="1200" baseline="-25000"/>
              <a:t>new </a:t>
            </a:r>
            <a:r>
              <a:rPr lang="en-US" sz="1200" baseline="-25000" smtClean="0"/>
              <a:t> </a:t>
            </a:r>
            <a:r>
              <a:rPr lang="en-US" sz="1200" smtClean="0"/>
              <a:t>= F(3) = 0</a:t>
            </a:r>
            <a:endParaRPr lang="en-US" sz="1200"/>
          </a:p>
        </p:txBody>
      </p:sp>
      <p:sp>
        <p:nvSpPr>
          <p:cNvPr id="31" name="TextBox 30"/>
          <p:cNvSpPr txBox="1"/>
          <p:nvPr/>
        </p:nvSpPr>
        <p:spPr>
          <a:xfrm>
            <a:off x="2519196" y="1213199"/>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4</a:t>
            </a:r>
            <a:endParaRPr lang="en-US" sz="1200"/>
          </a:p>
        </p:txBody>
      </p:sp>
      <p:graphicFrame>
        <p:nvGraphicFramePr>
          <p:cNvPr id="32" name="Table 31"/>
          <p:cNvGraphicFramePr>
            <a:graphicFrameLocks noGrp="1"/>
          </p:cNvGraphicFramePr>
          <p:nvPr>
            <p:extLst>
              <p:ext uri="{D42A27DB-BD31-4B8C-83A1-F6EECF244321}">
                <p14:modId xmlns:p14="http://schemas.microsoft.com/office/powerpoint/2010/main" val="987541025"/>
              </p:ext>
            </p:extLst>
          </p:nvPr>
        </p:nvGraphicFramePr>
        <p:xfrm>
          <a:off x="2519196" y="3661571"/>
          <a:ext cx="4223232" cy="374368"/>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4123234556"/>
                    </a:ext>
                  </a:extLst>
                </a:gridCol>
                <a:gridCol w="351936">
                  <a:extLst>
                    <a:ext uri="{9D8B030D-6E8A-4147-A177-3AD203B41FA5}">
                      <a16:colId xmlns:a16="http://schemas.microsoft.com/office/drawing/2014/main" xmlns="" val="2816300772"/>
                    </a:ext>
                  </a:extLst>
                </a:gridCol>
                <a:gridCol w="351936">
                  <a:extLst>
                    <a:ext uri="{9D8B030D-6E8A-4147-A177-3AD203B41FA5}">
                      <a16:colId xmlns:a16="http://schemas.microsoft.com/office/drawing/2014/main" xmlns="" val="4167414761"/>
                    </a:ext>
                  </a:extLst>
                </a:gridCol>
                <a:gridCol w="351936">
                  <a:extLst>
                    <a:ext uri="{9D8B030D-6E8A-4147-A177-3AD203B41FA5}">
                      <a16:colId xmlns:a16="http://schemas.microsoft.com/office/drawing/2014/main" xmlns="" val="2412148448"/>
                    </a:ext>
                  </a:extLst>
                </a:gridCol>
                <a:gridCol w="351936">
                  <a:extLst>
                    <a:ext uri="{9D8B030D-6E8A-4147-A177-3AD203B41FA5}">
                      <a16:colId xmlns:a16="http://schemas.microsoft.com/office/drawing/2014/main" xmlns="" val="2046891087"/>
                    </a:ext>
                  </a:extLst>
                </a:gridCol>
                <a:gridCol w="351936">
                  <a:extLst>
                    <a:ext uri="{9D8B030D-6E8A-4147-A177-3AD203B41FA5}">
                      <a16:colId xmlns:a16="http://schemas.microsoft.com/office/drawing/2014/main" xmlns="" val="1306836189"/>
                    </a:ext>
                  </a:extLst>
                </a:gridCol>
                <a:gridCol w="351936">
                  <a:extLst>
                    <a:ext uri="{9D8B030D-6E8A-4147-A177-3AD203B41FA5}">
                      <a16:colId xmlns:a16="http://schemas.microsoft.com/office/drawing/2014/main" xmlns="" val="1781373976"/>
                    </a:ext>
                  </a:extLst>
                </a:gridCol>
                <a:gridCol w="351936">
                  <a:extLst>
                    <a:ext uri="{9D8B030D-6E8A-4147-A177-3AD203B41FA5}">
                      <a16:colId xmlns:a16="http://schemas.microsoft.com/office/drawing/2014/main" xmlns="" val="4166483350"/>
                    </a:ext>
                  </a:extLst>
                </a:gridCol>
                <a:gridCol w="351936">
                  <a:extLst>
                    <a:ext uri="{9D8B030D-6E8A-4147-A177-3AD203B41FA5}">
                      <a16:colId xmlns:a16="http://schemas.microsoft.com/office/drawing/2014/main" xmlns="" val="2963394302"/>
                    </a:ext>
                  </a:extLst>
                </a:gridCol>
                <a:gridCol w="351936">
                  <a:extLst>
                    <a:ext uri="{9D8B030D-6E8A-4147-A177-3AD203B41FA5}">
                      <a16:colId xmlns:a16="http://schemas.microsoft.com/office/drawing/2014/main" xmlns="" val="2302206582"/>
                    </a:ext>
                  </a:extLst>
                </a:gridCol>
                <a:gridCol w="351936">
                  <a:extLst>
                    <a:ext uri="{9D8B030D-6E8A-4147-A177-3AD203B41FA5}">
                      <a16:colId xmlns:a16="http://schemas.microsoft.com/office/drawing/2014/main" xmlns="" val="2650961827"/>
                    </a:ext>
                  </a:extLst>
                </a:gridCol>
                <a:gridCol w="351936">
                  <a:extLst>
                    <a:ext uri="{9D8B030D-6E8A-4147-A177-3AD203B41FA5}">
                      <a16:colId xmlns:a16="http://schemas.microsoft.com/office/drawing/2014/main" xmlns="" val="1899110641"/>
                    </a:ext>
                  </a:extLst>
                </a:gridCol>
              </a:tblGrid>
              <a:tr h="374368">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extLst>
                  <a:ext uri="{0D108BD9-81ED-4DB2-BD59-A6C34878D82A}">
                    <a16:rowId xmlns:a16="http://schemas.microsoft.com/office/drawing/2014/main" xmlns="" val="2800327856"/>
                  </a:ext>
                </a:extLst>
              </a:tr>
            </a:tbl>
          </a:graphicData>
        </a:graphic>
      </p:graphicFrame>
      <p:sp>
        <p:nvSpPr>
          <p:cNvPr id="33" name="TextBox 32"/>
          <p:cNvSpPr txBox="1"/>
          <p:nvPr/>
        </p:nvSpPr>
        <p:spPr>
          <a:xfrm>
            <a:off x="2529800" y="3666607"/>
            <a:ext cx="344556" cy="369332"/>
          </a:xfrm>
          <a:prstGeom prst="rect">
            <a:avLst/>
          </a:prstGeom>
          <a:solidFill>
            <a:schemeClr val="tx2">
              <a:lumMod val="60000"/>
              <a:lumOff val="40000"/>
            </a:schemeClr>
          </a:solidFill>
        </p:spPr>
        <p:txBody>
          <a:bodyPr wrap="square" rtlCol="0">
            <a:spAutoFit/>
          </a:bodyPr>
          <a:lstStyle/>
          <a:p>
            <a:r>
              <a:rPr lang="en-US" b="1" i="1" smtClean="0"/>
              <a:t>A</a:t>
            </a:r>
            <a:endParaRPr lang="en-US" b="1" i="1"/>
          </a:p>
        </p:txBody>
      </p:sp>
      <p:sp>
        <p:nvSpPr>
          <p:cNvPr id="34" name="TextBox 33"/>
          <p:cNvSpPr txBox="1"/>
          <p:nvPr/>
        </p:nvSpPr>
        <p:spPr>
          <a:xfrm>
            <a:off x="2533609" y="3311498"/>
            <a:ext cx="410817" cy="369332"/>
          </a:xfrm>
          <a:prstGeom prst="rect">
            <a:avLst/>
          </a:prstGeom>
          <a:noFill/>
        </p:spPr>
        <p:txBody>
          <a:bodyPr wrap="square" rtlCol="0">
            <a:spAutoFit/>
          </a:bodyPr>
          <a:lstStyle/>
          <a:p>
            <a:r>
              <a:rPr lang="en-US" smtClean="0">
                <a:solidFill>
                  <a:schemeClr val="accent1"/>
                </a:solidFill>
              </a:rPr>
              <a:t>5</a:t>
            </a:r>
            <a:endParaRPr lang="en-US">
              <a:solidFill>
                <a:schemeClr val="accent1"/>
              </a:solidFill>
            </a:endParaRPr>
          </a:p>
        </p:txBody>
      </p:sp>
      <p:sp>
        <p:nvSpPr>
          <p:cNvPr id="35" name="TextBox 34"/>
          <p:cNvSpPr txBox="1"/>
          <p:nvPr/>
        </p:nvSpPr>
        <p:spPr>
          <a:xfrm>
            <a:off x="2540460" y="1496740"/>
            <a:ext cx="344556" cy="369332"/>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r>
              <a:rPr lang="en-US" b="1" i="1" smtClean="0"/>
              <a:t>G</a:t>
            </a:r>
            <a:endParaRPr lang="en-US" b="1" i="1"/>
          </a:p>
        </p:txBody>
      </p:sp>
      <p:sp>
        <p:nvSpPr>
          <p:cNvPr id="36" name="TextBox 35"/>
          <p:cNvSpPr txBox="1"/>
          <p:nvPr/>
        </p:nvSpPr>
        <p:spPr>
          <a:xfrm>
            <a:off x="6883020" y="3620440"/>
            <a:ext cx="4817490" cy="461665"/>
          </a:xfrm>
          <a:prstGeom prst="rect">
            <a:avLst/>
          </a:prstGeom>
          <a:noFill/>
        </p:spPr>
        <p:txBody>
          <a:bodyPr wrap="square" rtlCol="0">
            <a:spAutoFit/>
          </a:bodyPr>
          <a:lstStyle/>
          <a:p>
            <a:r>
              <a:rPr lang="en-US" sz="1200"/>
              <a:t>j</a:t>
            </a:r>
            <a:r>
              <a:rPr lang="en-US" sz="1200" smtClean="0"/>
              <a:t> = 0 xảy ra không khớp</a:t>
            </a:r>
          </a:p>
          <a:p>
            <a:r>
              <a:rPr lang="en-US" sz="1200" smtClean="0"/>
              <a:t>i</a:t>
            </a:r>
            <a:r>
              <a:rPr lang="en-US" sz="1200" baseline="-25000" smtClean="0"/>
              <a:t>new</a:t>
            </a:r>
            <a:r>
              <a:rPr lang="en-US" sz="1200" smtClean="0"/>
              <a:t> = 4 + 0 – F(0) = 5; </a:t>
            </a:r>
            <a:r>
              <a:rPr lang="en-US" sz="1200"/>
              <a:t>j</a:t>
            </a:r>
            <a:r>
              <a:rPr lang="en-US" sz="1200" baseline="-25000"/>
              <a:t>new </a:t>
            </a:r>
            <a:r>
              <a:rPr lang="en-US" sz="1200" baseline="-25000" smtClean="0"/>
              <a:t> </a:t>
            </a:r>
            <a:r>
              <a:rPr lang="en-US" sz="1200" smtClean="0"/>
              <a:t>= F(0) </a:t>
            </a:r>
            <a:r>
              <a:rPr lang="en-US" sz="1200"/>
              <a:t>vậy gán j</a:t>
            </a:r>
            <a:r>
              <a:rPr lang="en-US" sz="1200" baseline="-25000"/>
              <a:t>new  </a:t>
            </a:r>
            <a:r>
              <a:rPr lang="en-US" sz="1200"/>
              <a:t>= 0</a:t>
            </a:r>
          </a:p>
        </p:txBody>
      </p:sp>
      <p:sp>
        <p:nvSpPr>
          <p:cNvPr id="37" name="TextBox 36"/>
          <p:cNvSpPr txBox="1"/>
          <p:nvPr/>
        </p:nvSpPr>
        <p:spPr>
          <a:xfrm>
            <a:off x="2776414" y="929829"/>
            <a:ext cx="1254689" cy="276999"/>
          </a:xfrm>
          <a:prstGeom prst="rect">
            <a:avLst/>
          </a:prstGeom>
          <a:noFill/>
        </p:spPr>
        <p:txBody>
          <a:bodyPr wrap="square" rtlCol="0">
            <a:spAutoFit/>
          </a:bodyPr>
          <a:lstStyle/>
          <a:p>
            <a:r>
              <a:rPr lang="en-US" sz="1200" smtClean="0"/>
              <a:t>i</a:t>
            </a:r>
            <a:r>
              <a:rPr lang="en-US" sz="1200" baseline="-25000" smtClean="0"/>
              <a:t>new </a:t>
            </a:r>
            <a:r>
              <a:rPr lang="en-US" sz="1200" smtClean="0"/>
              <a:t> = 5</a:t>
            </a:r>
            <a:endParaRPr lang="en-US" sz="1200"/>
          </a:p>
        </p:txBody>
      </p:sp>
      <p:graphicFrame>
        <p:nvGraphicFramePr>
          <p:cNvPr id="38" name="Table 37"/>
          <p:cNvGraphicFramePr>
            <a:graphicFrameLocks noGrp="1"/>
          </p:cNvGraphicFramePr>
          <p:nvPr>
            <p:extLst>
              <p:ext uri="{D42A27DB-BD31-4B8C-83A1-F6EECF244321}">
                <p14:modId xmlns:p14="http://schemas.microsoft.com/office/powerpoint/2010/main" val="2061795786"/>
              </p:ext>
            </p:extLst>
          </p:nvPr>
        </p:nvGraphicFramePr>
        <p:xfrm>
          <a:off x="2887550" y="4388658"/>
          <a:ext cx="4223232" cy="374368"/>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4123234556"/>
                    </a:ext>
                  </a:extLst>
                </a:gridCol>
                <a:gridCol w="351936">
                  <a:extLst>
                    <a:ext uri="{9D8B030D-6E8A-4147-A177-3AD203B41FA5}">
                      <a16:colId xmlns:a16="http://schemas.microsoft.com/office/drawing/2014/main" xmlns="" val="2816300772"/>
                    </a:ext>
                  </a:extLst>
                </a:gridCol>
                <a:gridCol w="351936">
                  <a:extLst>
                    <a:ext uri="{9D8B030D-6E8A-4147-A177-3AD203B41FA5}">
                      <a16:colId xmlns:a16="http://schemas.microsoft.com/office/drawing/2014/main" xmlns="" val="4167414761"/>
                    </a:ext>
                  </a:extLst>
                </a:gridCol>
                <a:gridCol w="351936">
                  <a:extLst>
                    <a:ext uri="{9D8B030D-6E8A-4147-A177-3AD203B41FA5}">
                      <a16:colId xmlns:a16="http://schemas.microsoft.com/office/drawing/2014/main" xmlns="" val="2412148448"/>
                    </a:ext>
                  </a:extLst>
                </a:gridCol>
                <a:gridCol w="351936">
                  <a:extLst>
                    <a:ext uri="{9D8B030D-6E8A-4147-A177-3AD203B41FA5}">
                      <a16:colId xmlns:a16="http://schemas.microsoft.com/office/drawing/2014/main" xmlns="" val="2046891087"/>
                    </a:ext>
                  </a:extLst>
                </a:gridCol>
                <a:gridCol w="351936">
                  <a:extLst>
                    <a:ext uri="{9D8B030D-6E8A-4147-A177-3AD203B41FA5}">
                      <a16:colId xmlns:a16="http://schemas.microsoft.com/office/drawing/2014/main" xmlns="" val="1306836189"/>
                    </a:ext>
                  </a:extLst>
                </a:gridCol>
                <a:gridCol w="351936">
                  <a:extLst>
                    <a:ext uri="{9D8B030D-6E8A-4147-A177-3AD203B41FA5}">
                      <a16:colId xmlns:a16="http://schemas.microsoft.com/office/drawing/2014/main" xmlns="" val="1781373976"/>
                    </a:ext>
                  </a:extLst>
                </a:gridCol>
                <a:gridCol w="351936">
                  <a:extLst>
                    <a:ext uri="{9D8B030D-6E8A-4147-A177-3AD203B41FA5}">
                      <a16:colId xmlns:a16="http://schemas.microsoft.com/office/drawing/2014/main" xmlns="" val="4166483350"/>
                    </a:ext>
                  </a:extLst>
                </a:gridCol>
                <a:gridCol w="351936">
                  <a:extLst>
                    <a:ext uri="{9D8B030D-6E8A-4147-A177-3AD203B41FA5}">
                      <a16:colId xmlns:a16="http://schemas.microsoft.com/office/drawing/2014/main" xmlns="" val="2963394302"/>
                    </a:ext>
                  </a:extLst>
                </a:gridCol>
                <a:gridCol w="351936">
                  <a:extLst>
                    <a:ext uri="{9D8B030D-6E8A-4147-A177-3AD203B41FA5}">
                      <a16:colId xmlns:a16="http://schemas.microsoft.com/office/drawing/2014/main" xmlns="" val="2302206582"/>
                    </a:ext>
                  </a:extLst>
                </a:gridCol>
                <a:gridCol w="351936">
                  <a:extLst>
                    <a:ext uri="{9D8B030D-6E8A-4147-A177-3AD203B41FA5}">
                      <a16:colId xmlns:a16="http://schemas.microsoft.com/office/drawing/2014/main" xmlns="" val="2650961827"/>
                    </a:ext>
                  </a:extLst>
                </a:gridCol>
                <a:gridCol w="351936">
                  <a:extLst>
                    <a:ext uri="{9D8B030D-6E8A-4147-A177-3AD203B41FA5}">
                      <a16:colId xmlns:a16="http://schemas.microsoft.com/office/drawing/2014/main" xmlns="" val="1899110641"/>
                    </a:ext>
                  </a:extLst>
                </a:gridCol>
              </a:tblGrid>
              <a:tr h="374368">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tc>
                  <a:txBody>
                    <a:bodyPr/>
                    <a:lstStyle/>
                    <a:p>
                      <a:pPr algn="ctr"/>
                      <a:r>
                        <a:rPr lang="en-US" b="1" i="1" smtClean="0"/>
                        <a:t>T</a:t>
                      </a:r>
                      <a:endParaRPr lang="en-US" b="1" i="1"/>
                    </a:p>
                  </a:txBody>
                  <a:tcPr/>
                </a:tc>
                <a:tc>
                  <a:txBody>
                    <a:bodyPr/>
                    <a:lstStyle/>
                    <a:p>
                      <a:pPr algn="ctr"/>
                      <a:r>
                        <a:rPr lang="en-US" b="1" i="1" smtClean="0"/>
                        <a:t>C</a:t>
                      </a:r>
                      <a:endParaRPr lang="en-US" b="1" i="1"/>
                    </a:p>
                  </a:txBody>
                  <a:tcPr/>
                </a:tc>
                <a:tc>
                  <a:txBody>
                    <a:bodyPr/>
                    <a:lstStyle/>
                    <a:p>
                      <a:pPr algn="ctr"/>
                      <a:r>
                        <a:rPr lang="en-US" b="1" i="1" smtClean="0"/>
                        <a:t>A</a:t>
                      </a:r>
                      <a:endParaRPr lang="en-US" b="1" i="1"/>
                    </a:p>
                  </a:txBody>
                  <a:tcPr/>
                </a:tc>
                <a:extLst>
                  <a:ext uri="{0D108BD9-81ED-4DB2-BD59-A6C34878D82A}">
                    <a16:rowId xmlns:a16="http://schemas.microsoft.com/office/drawing/2014/main" xmlns="" val="2800327856"/>
                  </a:ext>
                </a:extLst>
              </a:tr>
            </a:tbl>
          </a:graphicData>
        </a:graphic>
      </p:graphicFrame>
      <p:sp>
        <p:nvSpPr>
          <p:cNvPr id="39" name="TextBox 38"/>
          <p:cNvSpPr txBox="1"/>
          <p:nvPr/>
        </p:nvSpPr>
        <p:spPr>
          <a:xfrm>
            <a:off x="2885334" y="4388658"/>
            <a:ext cx="344556" cy="369332"/>
          </a:xfrm>
          <a:prstGeom prst="rect">
            <a:avLst/>
          </a:prstGeom>
          <a:solidFill>
            <a:srgbClr val="FFC000"/>
          </a:solidFill>
        </p:spPr>
        <p:txBody>
          <a:bodyPr wrap="square" rtlCol="0">
            <a:spAutoFit/>
          </a:bodyPr>
          <a:lstStyle/>
          <a:p>
            <a:r>
              <a:rPr lang="en-US" b="1" i="1" smtClean="0"/>
              <a:t>A</a:t>
            </a:r>
            <a:endParaRPr lang="en-US" b="1" i="1"/>
          </a:p>
        </p:txBody>
      </p:sp>
      <p:sp>
        <p:nvSpPr>
          <p:cNvPr id="40" name="TextBox 39"/>
          <p:cNvSpPr txBox="1"/>
          <p:nvPr/>
        </p:nvSpPr>
        <p:spPr>
          <a:xfrm>
            <a:off x="2874050" y="1498784"/>
            <a:ext cx="344556" cy="369332"/>
          </a:xfrm>
          <a:prstGeom prst="rect">
            <a:avLst/>
          </a:prstGeom>
          <a:solidFill>
            <a:srgbClr val="FFC000"/>
          </a:solidFill>
        </p:spPr>
        <p:txBody>
          <a:bodyPr wrap="square" rtlCol="0">
            <a:spAutoFit/>
          </a:bodyPr>
          <a:lstStyle/>
          <a:p>
            <a:r>
              <a:rPr lang="en-US" b="1" i="1" smtClean="0"/>
              <a:t>A</a:t>
            </a:r>
            <a:endParaRPr lang="en-US" b="1" i="1"/>
          </a:p>
        </p:txBody>
      </p:sp>
      <p:sp>
        <p:nvSpPr>
          <p:cNvPr id="41" name="TextBox 40"/>
          <p:cNvSpPr txBox="1"/>
          <p:nvPr/>
        </p:nvSpPr>
        <p:spPr>
          <a:xfrm>
            <a:off x="2909353" y="4061478"/>
            <a:ext cx="410817" cy="369332"/>
          </a:xfrm>
          <a:prstGeom prst="rect">
            <a:avLst/>
          </a:prstGeom>
          <a:noFill/>
        </p:spPr>
        <p:txBody>
          <a:bodyPr wrap="square" rtlCol="0">
            <a:spAutoFit/>
          </a:bodyPr>
          <a:lstStyle/>
          <a:p>
            <a:r>
              <a:rPr lang="en-US" smtClean="0">
                <a:solidFill>
                  <a:schemeClr val="accent1"/>
                </a:solidFill>
              </a:rPr>
              <a:t>6</a:t>
            </a:r>
            <a:endParaRPr lang="en-US">
              <a:solidFill>
                <a:schemeClr val="accent1"/>
              </a:solidFill>
            </a:endParaRPr>
          </a:p>
        </p:txBody>
      </p:sp>
      <p:sp>
        <p:nvSpPr>
          <p:cNvPr id="42" name="TextBox 41"/>
          <p:cNvSpPr txBox="1"/>
          <p:nvPr/>
        </p:nvSpPr>
        <p:spPr>
          <a:xfrm>
            <a:off x="3243474" y="4381038"/>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43" name="TextBox 42"/>
          <p:cNvSpPr txBox="1"/>
          <p:nvPr/>
        </p:nvSpPr>
        <p:spPr>
          <a:xfrm>
            <a:off x="3232190" y="1491164"/>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44" name="TextBox 43"/>
          <p:cNvSpPr txBox="1"/>
          <p:nvPr/>
        </p:nvSpPr>
        <p:spPr>
          <a:xfrm>
            <a:off x="3267493" y="4053858"/>
            <a:ext cx="410817" cy="369332"/>
          </a:xfrm>
          <a:prstGeom prst="rect">
            <a:avLst/>
          </a:prstGeom>
          <a:noFill/>
        </p:spPr>
        <p:txBody>
          <a:bodyPr wrap="square" rtlCol="0">
            <a:spAutoFit/>
          </a:bodyPr>
          <a:lstStyle/>
          <a:p>
            <a:r>
              <a:rPr lang="en-US" smtClean="0">
                <a:solidFill>
                  <a:schemeClr val="accent1"/>
                </a:solidFill>
              </a:rPr>
              <a:t>7</a:t>
            </a:r>
            <a:endParaRPr lang="en-US">
              <a:solidFill>
                <a:schemeClr val="accent1"/>
              </a:solidFill>
            </a:endParaRPr>
          </a:p>
        </p:txBody>
      </p:sp>
      <p:sp>
        <p:nvSpPr>
          <p:cNvPr id="47" name="TextBox 46"/>
          <p:cNvSpPr txBox="1"/>
          <p:nvPr/>
        </p:nvSpPr>
        <p:spPr>
          <a:xfrm>
            <a:off x="3601614" y="4384848"/>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48" name="TextBox 47"/>
          <p:cNvSpPr txBox="1"/>
          <p:nvPr/>
        </p:nvSpPr>
        <p:spPr>
          <a:xfrm>
            <a:off x="3590330" y="1494974"/>
            <a:ext cx="344556" cy="369332"/>
          </a:xfrm>
          <a:prstGeom prst="rect">
            <a:avLst/>
          </a:prstGeom>
          <a:solidFill>
            <a:srgbClr val="FFC000"/>
          </a:solidFill>
        </p:spPr>
        <p:txBody>
          <a:bodyPr wrap="square" rtlCol="0">
            <a:spAutoFit/>
          </a:bodyPr>
          <a:lstStyle/>
          <a:p>
            <a:r>
              <a:rPr lang="en-US" b="1" i="1" smtClean="0"/>
              <a:t>T</a:t>
            </a:r>
            <a:endParaRPr lang="en-US" b="1" i="1"/>
          </a:p>
        </p:txBody>
      </p:sp>
      <p:sp>
        <p:nvSpPr>
          <p:cNvPr id="49" name="TextBox 48"/>
          <p:cNvSpPr txBox="1"/>
          <p:nvPr/>
        </p:nvSpPr>
        <p:spPr>
          <a:xfrm>
            <a:off x="3637063" y="4057668"/>
            <a:ext cx="410817" cy="369332"/>
          </a:xfrm>
          <a:prstGeom prst="rect">
            <a:avLst/>
          </a:prstGeom>
          <a:noFill/>
        </p:spPr>
        <p:txBody>
          <a:bodyPr wrap="square" rtlCol="0">
            <a:spAutoFit/>
          </a:bodyPr>
          <a:lstStyle/>
          <a:p>
            <a:r>
              <a:rPr lang="en-US" smtClean="0">
                <a:solidFill>
                  <a:schemeClr val="accent1"/>
                </a:solidFill>
              </a:rPr>
              <a:t>8</a:t>
            </a:r>
            <a:endParaRPr lang="en-US">
              <a:solidFill>
                <a:schemeClr val="accent1"/>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911255912"/>
              </p:ext>
            </p:extLst>
          </p:nvPr>
        </p:nvGraphicFramePr>
        <p:xfrm>
          <a:off x="3955947" y="4391976"/>
          <a:ext cx="3167424" cy="374368"/>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1045398089"/>
                    </a:ext>
                  </a:extLst>
                </a:gridCol>
                <a:gridCol w="351936">
                  <a:extLst>
                    <a:ext uri="{9D8B030D-6E8A-4147-A177-3AD203B41FA5}">
                      <a16:colId xmlns:a16="http://schemas.microsoft.com/office/drawing/2014/main" xmlns="" val="440251592"/>
                    </a:ext>
                  </a:extLst>
                </a:gridCol>
                <a:gridCol w="351936">
                  <a:extLst>
                    <a:ext uri="{9D8B030D-6E8A-4147-A177-3AD203B41FA5}">
                      <a16:colId xmlns:a16="http://schemas.microsoft.com/office/drawing/2014/main" xmlns="" val="2914384579"/>
                    </a:ext>
                  </a:extLst>
                </a:gridCol>
                <a:gridCol w="351936">
                  <a:extLst>
                    <a:ext uri="{9D8B030D-6E8A-4147-A177-3AD203B41FA5}">
                      <a16:colId xmlns:a16="http://schemas.microsoft.com/office/drawing/2014/main" xmlns="" val="2993502049"/>
                    </a:ext>
                  </a:extLst>
                </a:gridCol>
                <a:gridCol w="351936">
                  <a:extLst>
                    <a:ext uri="{9D8B030D-6E8A-4147-A177-3AD203B41FA5}">
                      <a16:colId xmlns:a16="http://schemas.microsoft.com/office/drawing/2014/main" xmlns="" val="2900292753"/>
                    </a:ext>
                  </a:extLst>
                </a:gridCol>
                <a:gridCol w="351936">
                  <a:extLst>
                    <a:ext uri="{9D8B030D-6E8A-4147-A177-3AD203B41FA5}">
                      <a16:colId xmlns:a16="http://schemas.microsoft.com/office/drawing/2014/main" xmlns="" val="3675385946"/>
                    </a:ext>
                  </a:extLst>
                </a:gridCol>
                <a:gridCol w="351936">
                  <a:extLst>
                    <a:ext uri="{9D8B030D-6E8A-4147-A177-3AD203B41FA5}">
                      <a16:colId xmlns:a16="http://schemas.microsoft.com/office/drawing/2014/main" xmlns="" val="4054920312"/>
                    </a:ext>
                  </a:extLst>
                </a:gridCol>
                <a:gridCol w="351936">
                  <a:extLst>
                    <a:ext uri="{9D8B030D-6E8A-4147-A177-3AD203B41FA5}">
                      <a16:colId xmlns:a16="http://schemas.microsoft.com/office/drawing/2014/main" xmlns="" val="3931463736"/>
                    </a:ext>
                  </a:extLst>
                </a:gridCol>
                <a:gridCol w="351936">
                  <a:extLst>
                    <a:ext uri="{9D8B030D-6E8A-4147-A177-3AD203B41FA5}">
                      <a16:colId xmlns:a16="http://schemas.microsoft.com/office/drawing/2014/main" xmlns="" val="3479745075"/>
                    </a:ext>
                  </a:extLst>
                </a:gridCol>
              </a:tblGrid>
              <a:tr h="374368">
                <a:tc>
                  <a:txBody>
                    <a:bodyPr/>
                    <a:lstStyle/>
                    <a:p>
                      <a:pPr algn="ctr"/>
                      <a:r>
                        <a:rPr lang="en-US" b="1" i="1" smtClean="0"/>
                        <a:t>A</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tc>
                  <a:txBody>
                    <a:bodyPr/>
                    <a:lstStyle/>
                    <a:p>
                      <a:pPr algn="ctr"/>
                      <a:r>
                        <a:rPr lang="en-US" b="1" i="1" smtClean="0"/>
                        <a:t>T</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tc>
                  <a:txBody>
                    <a:bodyPr/>
                    <a:lstStyle/>
                    <a:p>
                      <a:pPr algn="ctr"/>
                      <a:r>
                        <a:rPr lang="en-US" b="1" i="1" smtClean="0"/>
                        <a:t>T</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extLst>
                  <a:ext uri="{0D108BD9-81ED-4DB2-BD59-A6C34878D82A}">
                    <a16:rowId xmlns:a16="http://schemas.microsoft.com/office/drawing/2014/main" xmlns="" val="710156938"/>
                  </a:ext>
                </a:extLst>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761570528"/>
              </p:ext>
            </p:extLst>
          </p:nvPr>
        </p:nvGraphicFramePr>
        <p:xfrm>
          <a:off x="3933915" y="1493618"/>
          <a:ext cx="3167424" cy="374368"/>
        </p:xfrm>
        <a:graphic>
          <a:graphicData uri="http://schemas.openxmlformats.org/drawingml/2006/table">
            <a:tbl>
              <a:tblPr firstRow="1" bandRow="1">
                <a:tableStyleId>{5940675A-B579-460E-94D1-54222C63F5DA}</a:tableStyleId>
              </a:tblPr>
              <a:tblGrid>
                <a:gridCol w="351936">
                  <a:extLst>
                    <a:ext uri="{9D8B030D-6E8A-4147-A177-3AD203B41FA5}">
                      <a16:colId xmlns:a16="http://schemas.microsoft.com/office/drawing/2014/main" xmlns="" val="1045398089"/>
                    </a:ext>
                  </a:extLst>
                </a:gridCol>
                <a:gridCol w="351936">
                  <a:extLst>
                    <a:ext uri="{9D8B030D-6E8A-4147-A177-3AD203B41FA5}">
                      <a16:colId xmlns:a16="http://schemas.microsoft.com/office/drawing/2014/main" xmlns="" val="440251592"/>
                    </a:ext>
                  </a:extLst>
                </a:gridCol>
                <a:gridCol w="351936">
                  <a:extLst>
                    <a:ext uri="{9D8B030D-6E8A-4147-A177-3AD203B41FA5}">
                      <a16:colId xmlns:a16="http://schemas.microsoft.com/office/drawing/2014/main" xmlns="" val="2914384579"/>
                    </a:ext>
                  </a:extLst>
                </a:gridCol>
                <a:gridCol w="351936">
                  <a:extLst>
                    <a:ext uri="{9D8B030D-6E8A-4147-A177-3AD203B41FA5}">
                      <a16:colId xmlns:a16="http://schemas.microsoft.com/office/drawing/2014/main" xmlns="" val="2993502049"/>
                    </a:ext>
                  </a:extLst>
                </a:gridCol>
                <a:gridCol w="351936">
                  <a:extLst>
                    <a:ext uri="{9D8B030D-6E8A-4147-A177-3AD203B41FA5}">
                      <a16:colId xmlns:a16="http://schemas.microsoft.com/office/drawing/2014/main" xmlns="" val="2900292753"/>
                    </a:ext>
                  </a:extLst>
                </a:gridCol>
                <a:gridCol w="351936">
                  <a:extLst>
                    <a:ext uri="{9D8B030D-6E8A-4147-A177-3AD203B41FA5}">
                      <a16:colId xmlns:a16="http://schemas.microsoft.com/office/drawing/2014/main" xmlns="" val="3675385946"/>
                    </a:ext>
                  </a:extLst>
                </a:gridCol>
                <a:gridCol w="351936">
                  <a:extLst>
                    <a:ext uri="{9D8B030D-6E8A-4147-A177-3AD203B41FA5}">
                      <a16:colId xmlns:a16="http://schemas.microsoft.com/office/drawing/2014/main" xmlns="" val="4054920312"/>
                    </a:ext>
                  </a:extLst>
                </a:gridCol>
                <a:gridCol w="351936">
                  <a:extLst>
                    <a:ext uri="{9D8B030D-6E8A-4147-A177-3AD203B41FA5}">
                      <a16:colId xmlns:a16="http://schemas.microsoft.com/office/drawing/2014/main" xmlns="" val="3931463736"/>
                    </a:ext>
                  </a:extLst>
                </a:gridCol>
                <a:gridCol w="351936">
                  <a:extLst>
                    <a:ext uri="{9D8B030D-6E8A-4147-A177-3AD203B41FA5}">
                      <a16:colId xmlns:a16="http://schemas.microsoft.com/office/drawing/2014/main" xmlns="" val="3479745075"/>
                    </a:ext>
                  </a:extLst>
                </a:gridCol>
              </a:tblGrid>
              <a:tr h="374368">
                <a:tc>
                  <a:txBody>
                    <a:bodyPr/>
                    <a:lstStyle/>
                    <a:p>
                      <a:pPr algn="ctr"/>
                      <a:r>
                        <a:rPr lang="en-US" b="1" i="1" smtClean="0"/>
                        <a:t>A</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tc>
                  <a:txBody>
                    <a:bodyPr/>
                    <a:lstStyle/>
                    <a:p>
                      <a:pPr algn="ctr"/>
                      <a:r>
                        <a:rPr lang="en-US" b="1" i="1" smtClean="0"/>
                        <a:t>T</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tc>
                  <a:txBody>
                    <a:bodyPr/>
                    <a:lstStyle/>
                    <a:p>
                      <a:pPr algn="ctr"/>
                      <a:r>
                        <a:rPr lang="en-US" b="1" i="1" smtClean="0"/>
                        <a:t>T</a:t>
                      </a:r>
                      <a:endParaRPr lang="en-US" b="1" i="1"/>
                    </a:p>
                  </a:txBody>
                  <a:tcPr>
                    <a:solidFill>
                      <a:srgbClr val="FFC000"/>
                    </a:solidFill>
                  </a:tcPr>
                </a:tc>
                <a:tc>
                  <a:txBody>
                    <a:bodyPr/>
                    <a:lstStyle/>
                    <a:p>
                      <a:pPr algn="ctr"/>
                      <a:r>
                        <a:rPr lang="en-US" b="1" i="1" smtClean="0"/>
                        <a:t>C</a:t>
                      </a:r>
                      <a:endParaRPr lang="en-US" b="1" i="1"/>
                    </a:p>
                  </a:txBody>
                  <a:tcPr>
                    <a:solidFill>
                      <a:srgbClr val="FFC000"/>
                    </a:solidFill>
                  </a:tcPr>
                </a:tc>
                <a:tc>
                  <a:txBody>
                    <a:bodyPr/>
                    <a:lstStyle/>
                    <a:p>
                      <a:pPr algn="ctr"/>
                      <a:r>
                        <a:rPr lang="en-US" b="1" i="1" smtClean="0"/>
                        <a:t>A</a:t>
                      </a:r>
                      <a:endParaRPr lang="en-US" b="1" i="1"/>
                    </a:p>
                  </a:txBody>
                  <a:tcPr>
                    <a:solidFill>
                      <a:srgbClr val="FFC000"/>
                    </a:solidFill>
                  </a:tcPr>
                </a:tc>
                <a:extLst>
                  <a:ext uri="{0D108BD9-81ED-4DB2-BD59-A6C34878D82A}">
                    <a16:rowId xmlns:a16="http://schemas.microsoft.com/office/drawing/2014/main" xmlns="" val="710156938"/>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109403755"/>
              </p:ext>
            </p:extLst>
          </p:nvPr>
        </p:nvGraphicFramePr>
        <p:xfrm>
          <a:off x="3933916" y="4099564"/>
          <a:ext cx="3198672" cy="406325"/>
        </p:xfrm>
        <a:graphic>
          <a:graphicData uri="http://schemas.openxmlformats.org/drawingml/2006/table">
            <a:tbl>
              <a:tblPr firstRow="1" bandRow="1">
                <a:tableStyleId>{5940675A-B579-460E-94D1-54222C63F5DA}</a:tableStyleId>
              </a:tblPr>
              <a:tblGrid>
                <a:gridCol w="355408">
                  <a:extLst>
                    <a:ext uri="{9D8B030D-6E8A-4147-A177-3AD203B41FA5}">
                      <a16:colId xmlns:a16="http://schemas.microsoft.com/office/drawing/2014/main" xmlns="" val="1045398089"/>
                    </a:ext>
                  </a:extLst>
                </a:gridCol>
                <a:gridCol w="355408">
                  <a:extLst>
                    <a:ext uri="{9D8B030D-6E8A-4147-A177-3AD203B41FA5}">
                      <a16:colId xmlns:a16="http://schemas.microsoft.com/office/drawing/2014/main" xmlns="" val="440251592"/>
                    </a:ext>
                  </a:extLst>
                </a:gridCol>
                <a:gridCol w="355408">
                  <a:extLst>
                    <a:ext uri="{9D8B030D-6E8A-4147-A177-3AD203B41FA5}">
                      <a16:colId xmlns:a16="http://schemas.microsoft.com/office/drawing/2014/main" xmlns="" val="2914384579"/>
                    </a:ext>
                  </a:extLst>
                </a:gridCol>
                <a:gridCol w="355408">
                  <a:extLst>
                    <a:ext uri="{9D8B030D-6E8A-4147-A177-3AD203B41FA5}">
                      <a16:colId xmlns:a16="http://schemas.microsoft.com/office/drawing/2014/main" xmlns="" val="2993502049"/>
                    </a:ext>
                  </a:extLst>
                </a:gridCol>
                <a:gridCol w="355408">
                  <a:extLst>
                    <a:ext uri="{9D8B030D-6E8A-4147-A177-3AD203B41FA5}">
                      <a16:colId xmlns:a16="http://schemas.microsoft.com/office/drawing/2014/main" xmlns="" val="2900292753"/>
                    </a:ext>
                  </a:extLst>
                </a:gridCol>
                <a:gridCol w="355408">
                  <a:extLst>
                    <a:ext uri="{9D8B030D-6E8A-4147-A177-3AD203B41FA5}">
                      <a16:colId xmlns:a16="http://schemas.microsoft.com/office/drawing/2014/main" xmlns="" val="3675385946"/>
                    </a:ext>
                  </a:extLst>
                </a:gridCol>
                <a:gridCol w="355408">
                  <a:extLst>
                    <a:ext uri="{9D8B030D-6E8A-4147-A177-3AD203B41FA5}">
                      <a16:colId xmlns:a16="http://schemas.microsoft.com/office/drawing/2014/main" xmlns="" val="4054920312"/>
                    </a:ext>
                  </a:extLst>
                </a:gridCol>
                <a:gridCol w="355408">
                  <a:extLst>
                    <a:ext uri="{9D8B030D-6E8A-4147-A177-3AD203B41FA5}">
                      <a16:colId xmlns:a16="http://schemas.microsoft.com/office/drawing/2014/main" xmlns="" val="3931463736"/>
                    </a:ext>
                  </a:extLst>
                </a:gridCol>
                <a:gridCol w="355408">
                  <a:extLst>
                    <a:ext uri="{9D8B030D-6E8A-4147-A177-3AD203B41FA5}">
                      <a16:colId xmlns:a16="http://schemas.microsoft.com/office/drawing/2014/main" xmlns="" val="3479745075"/>
                    </a:ext>
                  </a:extLst>
                </a:gridCol>
              </a:tblGrid>
              <a:tr h="406325">
                <a:tc>
                  <a:txBody>
                    <a:bodyPr/>
                    <a:lstStyle/>
                    <a:p>
                      <a:pPr algn="ctr"/>
                      <a:r>
                        <a:rPr lang="en-US" sz="1200" b="0" i="0" smtClean="0">
                          <a:solidFill>
                            <a:srgbClr val="C00000"/>
                          </a:solidFill>
                        </a:rPr>
                        <a:t>9</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10</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11</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12</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13</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14</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15</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16</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i="0" smtClean="0">
                          <a:solidFill>
                            <a:srgbClr val="C00000"/>
                          </a:solidFill>
                        </a:rPr>
                        <a:t>17</a:t>
                      </a:r>
                      <a:endParaRPr lang="en-US" sz="1200" b="0" i="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710156938"/>
                  </a:ext>
                </a:extLst>
              </a:tr>
            </a:tbl>
          </a:graphicData>
        </a:graphic>
      </p:graphicFrame>
      <p:sp>
        <p:nvSpPr>
          <p:cNvPr id="53" name="TextBox 52"/>
          <p:cNvSpPr txBox="1"/>
          <p:nvPr/>
        </p:nvSpPr>
        <p:spPr>
          <a:xfrm>
            <a:off x="7258050" y="4423190"/>
            <a:ext cx="1565910" cy="369332"/>
          </a:xfrm>
          <a:prstGeom prst="rect">
            <a:avLst/>
          </a:prstGeom>
          <a:noFill/>
        </p:spPr>
        <p:txBody>
          <a:bodyPr wrap="square" rtlCol="0">
            <a:spAutoFit/>
          </a:bodyPr>
          <a:lstStyle/>
          <a:p>
            <a:r>
              <a:rPr lang="en-US" b="1" smtClean="0">
                <a:solidFill>
                  <a:srgbClr val="C00000"/>
                </a:solidFill>
                <a:effectLst>
                  <a:outerShdw blurRad="38100" dist="38100" dir="2700000" algn="tl">
                    <a:srgbClr val="000000">
                      <a:alpha val="43137"/>
                    </a:srgbClr>
                  </a:outerShdw>
                </a:effectLst>
              </a:rPr>
              <a:t>Matched!</a:t>
            </a:r>
            <a:endParaRPr lang="en-US" b="1">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89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childTnLst>
                                    <p:set>
                                      <p:cBhvr>
                                        <p:cTn id="125" dur="1" fill="hold">
                                          <p:stCondLst>
                                            <p:cond delay="749"/>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p:bldP spid="31" grpId="0"/>
      <p:bldP spid="33" grpId="0" animBg="1"/>
      <p:bldP spid="34" grpId="0"/>
      <p:bldP spid="35" grpId="0" animBg="1"/>
      <p:bldP spid="36" grpId="0"/>
      <p:bldP spid="37" grpId="0"/>
      <p:bldP spid="39" grpId="0" animBg="1"/>
      <p:bldP spid="40" grpId="0" animBg="1"/>
      <p:bldP spid="41" grpId="0"/>
      <p:bldP spid="42" grpId="0" animBg="1"/>
      <p:bldP spid="43" grpId="0" animBg="1"/>
      <p:bldP spid="44" grpId="0"/>
      <p:bldP spid="47" grpId="0" animBg="1"/>
      <p:bldP spid="48" grpId="0" animBg="1"/>
      <p:bldP spid="49" grpId="0"/>
      <p:bldP spid="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96607" y="683488"/>
            <a:ext cx="11587575" cy="5816463"/>
          </a:xfrm>
        </p:spPr>
        <p:txBody>
          <a:bodyPr/>
          <a:lstStyle/>
          <a:p>
            <a:r>
              <a:rPr lang="en-US" altLang="en-US" dirty="0" smtClean="0">
                <a:solidFill>
                  <a:schemeClr val="tx1"/>
                </a:solidFill>
              </a:rPr>
              <a:t>KMP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độ</a:t>
            </a:r>
            <a:r>
              <a:rPr lang="en-US" altLang="en-US" dirty="0" smtClean="0">
                <a:solidFill>
                  <a:schemeClr val="tx1"/>
                </a:solidFill>
              </a:rPr>
              <a:t> </a:t>
            </a:r>
            <a:r>
              <a:rPr lang="en-US" altLang="en-US" dirty="0" err="1" smtClean="0">
                <a:solidFill>
                  <a:schemeClr val="tx1"/>
                </a:solidFill>
              </a:rPr>
              <a:t>phức</a:t>
            </a:r>
            <a:r>
              <a:rPr lang="en-US" altLang="en-US" dirty="0" smtClean="0">
                <a:solidFill>
                  <a:schemeClr val="tx1"/>
                </a:solidFill>
              </a:rPr>
              <a:t> </a:t>
            </a:r>
            <a:r>
              <a:rPr lang="en-US" altLang="en-US" dirty="0" err="1" smtClean="0">
                <a:solidFill>
                  <a:schemeClr val="tx1"/>
                </a:solidFill>
              </a:rPr>
              <a:t>tạp</a:t>
            </a:r>
            <a:r>
              <a:rPr lang="en-US" altLang="en-US" dirty="0" smtClean="0">
                <a:solidFill>
                  <a:schemeClr val="tx1"/>
                </a:solidFill>
              </a:rPr>
              <a:t> </a:t>
            </a:r>
            <a:r>
              <a:rPr lang="en-US" altLang="en-US" dirty="0" err="1" smtClean="0">
                <a:solidFill>
                  <a:schemeClr val="tx1"/>
                </a:solidFill>
              </a:rPr>
              <a:t>tối</a:t>
            </a:r>
            <a:r>
              <a:rPr lang="en-US" altLang="en-US" dirty="0" smtClean="0">
                <a:solidFill>
                  <a:schemeClr val="tx1"/>
                </a:solidFill>
              </a:rPr>
              <a:t> </a:t>
            </a:r>
            <a:r>
              <a:rPr lang="en-US" altLang="en-US" dirty="0" err="1" smtClean="0">
                <a:solidFill>
                  <a:schemeClr val="tx1"/>
                </a:solidFill>
              </a:rPr>
              <a:t>ưu</a:t>
            </a:r>
            <a:r>
              <a:rPr lang="th-TH" altLang="en-US" dirty="0" smtClean="0">
                <a:solidFill>
                  <a:schemeClr val="tx1"/>
                </a:solidFill>
              </a:rPr>
              <a:t>: O(m+n)</a:t>
            </a:r>
            <a:r>
              <a:rPr lang="en-US" altLang="en-US" dirty="0">
                <a:solidFill>
                  <a:schemeClr val="tx1"/>
                </a:solidFill>
              </a:rPr>
              <a:t> </a:t>
            </a:r>
            <a:r>
              <a:rPr lang="en-US" altLang="en-US" dirty="0" smtClean="0">
                <a:solidFill>
                  <a:schemeClr val="tx1"/>
                </a:solidFill>
                <a:sym typeface="Wingdings" panose="05000000000000000000" pitchFamily="2" charset="2"/>
              </a:rPr>
              <a:t> </a:t>
            </a:r>
            <a:r>
              <a:rPr lang="en-US" altLang="en-US" dirty="0" err="1" smtClean="0">
                <a:solidFill>
                  <a:schemeClr val="tx1"/>
                </a:solidFill>
              </a:rPr>
              <a:t>rất</a:t>
            </a:r>
            <a:r>
              <a:rPr lang="en-US" altLang="en-US" dirty="0" smtClean="0">
                <a:solidFill>
                  <a:schemeClr val="tx1"/>
                </a:solidFill>
              </a:rPr>
              <a:t> </a:t>
            </a:r>
            <a:r>
              <a:rPr lang="en-US" altLang="en-US" dirty="0" err="1" smtClean="0">
                <a:solidFill>
                  <a:schemeClr val="tx1"/>
                </a:solidFill>
              </a:rPr>
              <a:t>nhanh</a:t>
            </a:r>
            <a:endParaRPr lang="th-TH" altLang="en-US" dirty="0">
              <a:solidFill>
                <a:schemeClr val="tx1"/>
              </a:solidFill>
            </a:endParaRPr>
          </a:p>
          <a:p>
            <a:r>
              <a:rPr lang="en-US" altLang="en-US" dirty="0" err="1" smtClean="0">
                <a:solidFill>
                  <a:schemeClr val="tx1"/>
                </a:solidFill>
              </a:rPr>
              <a:t>Thuật</a:t>
            </a:r>
            <a:r>
              <a:rPr lang="en-US" altLang="en-US" dirty="0" smtClean="0">
                <a:solidFill>
                  <a:schemeClr val="tx1"/>
                </a:solidFill>
              </a:rPr>
              <a:t> </a:t>
            </a:r>
            <a:r>
              <a:rPr lang="en-US" altLang="en-US" dirty="0" err="1" smtClean="0">
                <a:solidFill>
                  <a:schemeClr val="tx1"/>
                </a:solidFill>
              </a:rPr>
              <a:t>toán</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cần</a:t>
            </a:r>
            <a:r>
              <a:rPr lang="en-US" altLang="en-US" dirty="0" smtClean="0">
                <a:solidFill>
                  <a:schemeClr val="tx1"/>
                </a:solidFill>
              </a:rPr>
              <a:t> di </a:t>
            </a:r>
            <a:r>
              <a:rPr lang="en-US" altLang="en-US" dirty="0" err="1" smtClean="0">
                <a:solidFill>
                  <a:schemeClr val="tx1"/>
                </a:solidFill>
              </a:rPr>
              <a:t>chuyển</a:t>
            </a:r>
            <a:r>
              <a:rPr lang="en-US" altLang="en-US" dirty="0" smtClean="0">
                <a:solidFill>
                  <a:schemeClr val="tx1"/>
                </a:solidFill>
              </a:rPr>
              <a:t> </a:t>
            </a:r>
            <a:r>
              <a:rPr lang="en-US" altLang="en-US" dirty="0" err="1" smtClean="0">
                <a:solidFill>
                  <a:schemeClr val="tx1"/>
                </a:solidFill>
              </a:rPr>
              <a:t>ngược</a:t>
            </a:r>
            <a:r>
              <a:rPr lang="en-US" altLang="en-US" dirty="0" smtClean="0">
                <a:solidFill>
                  <a:schemeClr val="tx1"/>
                </a:solidFill>
              </a:rPr>
              <a:t> </a:t>
            </a:r>
            <a:r>
              <a:rPr lang="en-US" altLang="en-US" dirty="0" err="1" smtClean="0">
                <a:solidFill>
                  <a:schemeClr val="tx1"/>
                </a:solidFill>
              </a:rPr>
              <a:t>lại</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văn</a:t>
            </a:r>
            <a:r>
              <a:rPr lang="en-US" altLang="en-US" dirty="0" smtClean="0">
                <a:solidFill>
                  <a:schemeClr val="tx1"/>
                </a:solidFill>
              </a:rPr>
              <a:t> </a:t>
            </a:r>
            <a:r>
              <a:rPr lang="en-US" altLang="en-US" dirty="0" err="1" smtClean="0">
                <a:solidFill>
                  <a:schemeClr val="tx1"/>
                </a:solidFill>
              </a:rPr>
              <a:t>bản</a:t>
            </a:r>
            <a:r>
              <a:rPr lang="en-US" altLang="en-US" dirty="0" smtClean="0">
                <a:solidFill>
                  <a:schemeClr val="tx1"/>
                </a:solidFill>
              </a:rPr>
              <a:t> T</a:t>
            </a:r>
          </a:p>
          <a:p>
            <a:pPr lvl="1"/>
            <a:r>
              <a:rPr lang="en-US" altLang="en-US" dirty="0" err="1" smtClean="0">
                <a:solidFill>
                  <a:schemeClr val="tx1"/>
                </a:solidFill>
              </a:rPr>
              <a:t>Điều</a:t>
            </a:r>
            <a:r>
              <a:rPr lang="en-US" altLang="en-US" dirty="0" smtClean="0">
                <a:solidFill>
                  <a:schemeClr val="tx1"/>
                </a:solidFill>
              </a:rPr>
              <a:t> </a:t>
            </a:r>
            <a:r>
              <a:rPr lang="en-US" altLang="en-US" dirty="0" err="1" smtClean="0">
                <a:solidFill>
                  <a:schemeClr val="tx1"/>
                </a:solidFill>
              </a:rPr>
              <a:t>này</a:t>
            </a:r>
            <a:r>
              <a:rPr lang="en-US" altLang="en-US" dirty="0" smtClean="0">
                <a:solidFill>
                  <a:schemeClr val="tx1"/>
                </a:solidFill>
              </a:rPr>
              <a:t> </a:t>
            </a:r>
            <a:r>
              <a:rPr lang="en-US" altLang="en-US" dirty="0" err="1" smtClean="0">
                <a:solidFill>
                  <a:schemeClr val="tx1"/>
                </a:solidFill>
              </a:rPr>
              <a:t>làm</a:t>
            </a:r>
            <a:r>
              <a:rPr lang="en-US" altLang="en-US" dirty="0" smtClean="0">
                <a:solidFill>
                  <a:schemeClr val="tx1"/>
                </a:solidFill>
              </a:rPr>
              <a:t> </a:t>
            </a:r>
            <a:r>
              <a:rPr lang="en-US" altLang="en-US" dirty="0" err="1" smtClean="0">
                <a:solidFill>
                  <a:schemeClr val="tx1"/>
                </a:solidFill>
              </a:rPr>
              <a:t>cho</a:t>
            </a:r>
            <a:r>
              <a:rPr lang="en-US" altLang="en-US" dirty="0" smtClean="0">
                <a:solidFill>
                  <a:schemeClr val="tx1"/>
                </a:solidFill>
              </a:rPr>
              <a:t> </a:t>
            </a:r>
            <a:r>
              <a:rPr lang="en-US" altLang="en-US" dirty="0" err="1" smtClean="0">
                <a:solidFill>
                  <a:schemeClr val="tx1"/>
                </a:solidFill>
              </a:rPr>
              <a:t>nó</a:t>
            </a:r>
            <a:r>
              <a:rPr lang="en-US" altLang="en-US" dirty="0" smtClean="0">
                <a:solidFill>
                  <a:schemeClr val="tx1"/>
                </a:solidFill>
              </a:rPr>
              <a:t> </a:t>
            </a:r>
            <a:r>
              <a:rPr lang="en-US" altLang="en-US" dirty="0" err="1" smtClean="0">
                <a:solidFill>
                  <a:schemeClr val="tx1"/>
                </a:solidFill>
              </a:rPr>
              <a:t>hiệu</a:t>
            </a:r>
            <a:r>
              <a:rPr lang="en-US" altLang="en-US" dirty="0" smtClean="0">
                <a:solidFill>
                  <a:schemeClr val="tx1"/>
                </a:solidFill>
              </a:rPr>
              <a:t> </a:t>
            </a:r>
            <a:r>
              <a:rPr lang="en-US" altLang="en-US" dirty="0" err="1" smtClean="0">
                <a:solidFill>
                  <a:schemeClr val="tx1"/>
                </a:solidFill>
              </a:rPr>
              <a:t>quả</a:t>
            </a:r>
            <a:r>
              <a:rPr lang="en-US" altLang="en-US" dirty="0" smtClean="0">
                <a:solidFill>
                  <a:schemeClr val="tx1"/>
                </a:solidFill>
              </a:rPr>
              <a:t> </a:t>
            </a:r>
            <a:r>
              <a:rPr lang="en-US" altLang="en-US" dirty="0" err="1" smtClean="0">
                <a:solidFill>
                  <a:schemeClr val="tx1"/>
                </a:solidFill>
              </a:rPr>
              <a:t>khi</a:t>
            </a:r>
            <a:r>
              <a:rPr lang="en-US" altLang="en-US" dirty="0" smtClean="0">
                <a:solidFill>
                  <a:schemeClr val="tx1"/>
                </a:solidFill>
              </a:rPr>
              <a:t> </a:t>
            </a:r>
            <a:r>
              <a:rPr lang="en-US" altLang="en-US" dirty="0" err="1" smtClean="0">
                <a:solidFill>
                  <a:schemeClr val="tx1"/>
                </a:solidFill>
              </a:rPr>
              <a:t>xử</a:t>
            </a:r>
            <a:r>
              <a:rPr lang="en-US" altLang="en-US" dirty="0" smtClean="0">
                <a:solidFill>
                  <a:schemeClr val="tx1"/>
                </a:solidFill>
              </a:rPr>
              <a:t> </a:t>
            </a:r>
            <a:r>
              <a:rPr lang="en-US" altLang="en-US" dirty="0" err="1" smtClean="0">
                <a:solidFill>
                  <a:schemeClr val="tx1"/>
                </a:solidFill>
              </a:rPr>
              <a:t>lý</a:t>
            </a:r>
            <a:r>
              <a:rPr lang="en-US" altLang="en-US" dirty="0" smtClean="0">
                <a:solidFill>
                  <a:schemeClr val="tx1"/>
                </a:solidFill>
              </a:rPr>
              <a:t> </a:t>
            </a:r>
            <a:r>
              <a:rPr lang="en-US" altLang="en-US" dirty="0" err="1" smtClean="0">
                <a:solidFill>
                  <a:schemeClr val="tx1"/>
                </a:solidFill>
              </a:rPr>
              <a:t>trên</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tệp</a:t>
            </a:r>
            <a:r>
              <a:rPr lang="en-US" altLang="en-US" dirty="0" smtClean="0">
                <a:solidFill>
                  <a:schemeClr val="tx1"/>
                </a:solidFill>
              </a:rPr>
              <a:t> tin </a:t>
            </a:r>
            <a:r>
              <a:rPr lang="en-US" altLang="en-US" dirty="0" err="1" smtClean="0">
                <a:solidFill>
                  <a:schemeClr val="tx1"/>
                </a:solidFill>
              </a:rPr>
              <a:t>rất</a:t>
            </a:r>
            <a:r>
              <a:rPr lang="en-US" altLang="en-US" dirty="0" smtClean="0">
                <a:solidFill>
                  <a:schemeClr val="tx1"/>
                </a:solidFill>
              </a:rPr>
              <a:t> </a:t>
            </a:r>
            <a:r>
              <a:rPr lang="en-US" altLang="en-US" dirty="0" err="1" smtClean="0">
                <a:solidFill>
                  <a:schemeClr val="tx1"/>
                </a:solidFill>
              </a:rPr>
              <a:t>lớn</a:t>
            </a:r>
            <a:r>
              <a:rPr lang="en-US" altLang="en-US" dirty="0" smtClean="0">
                <a:solidFill>
                  <a:schemeClr val="tx1"/>
                </a:solidFill>
              </a:rPr>
              <a:t> </a:t>
            </a:r>
            <a:r>
              <a:rPr lang="en-US" altLang="en-US" dirty="0" err="1" smtClean="0">
                <a:solidFill>
                  <a:schemeClr val="tx1"/>
                </a:solidFill>
              </a:rPr>
              <a:t>được</a:t>
            </a:r>
            <a:r>
              <a:rPr lang="en-US" altLang="en-US" dirty="0" smtClean="0">
                <a:solidFill>
                  <a:schemeClr val="tx1"/>
                </a:solidFill>
              </a:rPr>
              <a:t> </a:t>
            </a:r>
            <a:r>
              <a:rPr lang="en-US" altLang="en-US" dirty="0" err="1" smtClean="0">
                <a:solidFill>
                  <a:schemeClr val="tx1"/>
                </a:solidFill>
              </a:rPr>
              <a:t>đọc</a:t>
            </a:r>
            <a:r>
              <a:rPr lang="en-US" altLang="en-US" dirty="0" smtClean="0">
                <a:solidFill>
                  <a:schemeClr val="tx1"/>
                </a:solidFill>
              </a:rPr>
              <a:t> </a:t>
            </a:r>
            <a:r>
              <a:rPr lang="en-US" altLang="en-US" dirty="0" err="1" smtClean="0">
                <a:solidFill>
                  <a:schemeClr val="tx1"/>
                </a:solidFill>
              </a:rPr>
              <a:t>vào</a:t>
            </a:r>
            <a:r>
              <a:rPr lang="en-US" altLang="en-US" dirty="0" smtClean="0">
                <a:solidFill>
                  <a:schemeClr val="tx1"/>
                </a:solidFill>
              </a:rPr>
              <a:t> </a:t>
            </a:r>
            <a:r>
              <a:rPr lang="en-US" altLang="en-US" dirty="0" err="1" smtClean="0">
                <a:solidFill>
                  <a:schemeClr val="tx1"/>
                </a:solidFill>
              </a:rPr>
              <a:t>từ</a:t>
            </a:r>
            <a:r>
              <a:rPr lang="en-US" altLang="en-US" dirty="0" smtClean="0">
                <a:solidFill>
                  <a:schemeClr val="tx1"/>
                </a:solidFill>
              </a:rPr>
              <a:t> </a:t>
            </a:r>
            <a:r>
              <a:rPr lang="en-US" altLang="en-US" dirty="0" err="1" smtClean="0">
                <a:solidFill>
                  <a:schemeClr val="tx1"/>
                </a:solidFill>
              </a:rPr>
              <a:t>thiết</a:t>
            </a:r>
            <a:r>
              <a:rPr lang="en-US" altLang="en-US" dirty="0" smtClean="0">
                <a:solidFill>
                  <a:schemeClr val="tx1"/>
                </a:solidFill>
              </a:rPr>
              <a:t> </a:t>
            </a:r>
            <a:r>
              <a:rPr lang="en-US" altLang="en-US" dirty="0" err="1" smtClean="0">
                <a:solidFill>
                  <a:schemeClr val="tx1"/>
                </a:solidFill>
              </a:rPr>
              <a:t>bị</a:t>
            </a:r>
            <a:r>
              <a:rPr lang="en-US" altLang="en-US" dirty="0" smtClean="0">
                <a:solidFill>
                  <a:schemeClr val="tx1"/>
                </a:solidFill>
              </a:rPr>
              <a:t> </a:t>
            </a:r>
            <a:r>
              <a:rPr lang="en-US" altLang="en-US" dirty="0" err="1" smtClean="0">
                <a:solidFill>
                  <a:schemeClr val="tx1"/>
                </a:solidFill>
              </a:rPr>
              <a:t>ngoại</a:t>
            </a:r>
            <a:r>
              <a:rPr lang="en-US" altLang="en-US" dirty="0" smtClean="0">
                <a:solidFill>
                  <a:schemeClr val="tx1"/>
                </a:solidFill>
              </a:rPr>
              <a:t> vi </a:t>
            </a:r>
            <a:r>
              <a:rPr lang="en-US" altLang="en-US" dirty="0" err="1" smtClean="0">
                <a:solidFill>
                  <a:schemeClr val="tx1"/>
                </a:solidFill>
              </a:rPr>
              <a:t>hoặc</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luồng</a:t>
            </a:r>
            <a:r>
              <a:rPr lang="en-US" altLang="en-US" dirty="0" smtClean="0">
                <a:solidFill>
                  <a:schemeClr val="tx1"/>
                </a:solidFill>
              </a:rPr>
              <a:t> </a:t>
            </a:r>
            <a:r>
              <a:rPr lang="en-US" altLang="en-US" dirty="0" err="1" smtClean="0">
                <a:solidFill>
                  <a:schemeClr val="tx1"/>
                </a:solidFill>
              </a:rPr>
              <a:t>mạng</a:t>
            </a:r>
            <a:endParaRPr lang="en-US" altLang="en-US" dirty="0" smtClean="0">
              <a:solidFill>
                <a:schemeClr val="tx1"/>
              </a:solidFill>
            </a:endParaRPr>
          </a:p>
          <a:p>
            <a:r>
              <a:rPr lang="th-TH" altLang="en-US" dirty="0">
                <a:solidFill>
                  <a:schemeClr val="tx1"/>
                </a:solidFill>
              </a:rPr>
              <a:t>KMP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làm</a:t>
            </a:r>
            <a:r>
              <a:rPr lang="en-US" altLang="en-US" dirty="0" smtClean="0">
                <a:solidFill>
                  <a:schemeClr val="tx1"/>
                </a:solidFill>
              </a:rPr>
              <a:t> </a:t>
            </a:r>
            <a:r>
              <a:rPr lang="en-US" altLang="en-US" dirty="0" err="1" smtClean="0">
                <a:solidFill>
                  <a:schemeClr val="tx1"/>
                </a:solidFill>
              </a:rPr>
              <a:t>việc</a:t>
            </a:r>
            <a:r>
              <a:rPr lang="en-US" altLang="en-US" dirty="0" smtClean="0">
                <a:solidFill>
                  <a:schemeClr val="tx1"/>
                </a:solidFill>
              </a:rPr>
              <a:t> </a:t>
            </a:r>
            <a:r>
              <a:rPr lang="en-US" altLang="en-US" dirty="0" err="1" smtClean="0">
                <a:solidFill>
                  <a:schemeClr val="tx1"/>
                </a:solidFill>
              </a:rPr>
              <a:t>tốt</a:t>
            </a:r>
            <a:r>
              <a:rPr lang="en-US" altLang="en-US" dirty="0" smtClean="0">
                <a:solidFill>
                  <a:schemeClr val="tx1"/>
                </a:solidFill>
              </a:rPr>
              <a:t> </a:t>
            </a:r>
            <a:r>
              <a:rPr lang="en-US" altLang="en-US" dirty="0" err="1" smtClean="0">
                <a:solidFill>
                  <a:schemeClr val="tx1"/>
                </a:solidFill>
              </a:rPr>
              <a:t>trên</a:t>
            </a:r>
            <a:r>
              <a:rPr lang="en-US" altLang="en-US" dirty="0" smtClean="0">
                <a:solidFill>
                  <a:schemeClr val="tx1"/>
                </a:solidFill>
              </a:rPr>
              <a:t> </a:t>
            </a:r>
            <a:r>
              <a:rPr lang="en-US" altLang="en-US" dirty="0" err="1" smtClean="0">
                <a:solidFill>
                  <a:schemeClr val="tx1"/>
                </a:solidFill>
              </a:rPr>
              <a:t>bộ</a:t>
            </a:r>
            <a:r>
              <a:rPr lang="en-US" altLang="en-US" dirty="0">
                <a:solidFill>
                  <a:schemeClr val="tx1"/>
                </a:solidFill>
              </a:rPr>
              <a:t> </a:t>
            </a:r>
            <a:r>
              <a:rPr lang="en-US" altLang="en-US" dirty="0" err="1" smtClean="0">
                <a:solidFill>
                  <a:schemeClr val="tx1"/>
                </a:solidFill>
              </a:rPr>
              <a:t>ký</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đối</a:t>
            </a:r>
            <a:r>
              <a:rPr lang="en-US" altLang="en-US" dirty="0" smtClean="0">
                <a:solidFill>
                  <a:schemeClr val="tx1"/>
                </a:solidFill>
              </a:rPr>
              <a:t> </a:t>
            </a:r>
            <a:r>
              <a:rPr lang="en-US" altLang="en-US" dirty="0" err="1" smtClean="0">
                <a:solidFill>
                  <a:schemeClr val="tx1"/>
                </a:solidFill>
              </a:rPr>
              <a:t>sánh</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kích</a:t>
            </a:r>
            <a:r>
              <a:rPr lang="en-US" altLang="en-US" dirty="0" smtClean="0">
                <a:solidFill>
                  <a:schemeClr val="tx1"/>
                </a:solidFill>
              </a:rPr>
              <a:t> </a:t>
            </a:r>
            <a:r>
              <a:rPr lang="en-US" altLang="en-US" dirty="0" err="1" smtClean="0">
                <a:solidFill>
                  <a:schemeClr val="tx1"/>
                </a:solidFill>
              </a:rPr>
              <a:t>thước</a:t>
            </a:r>
            <a:r>
              <a:rPr lang="en-US" altLang="en-US" dirty="0" smtClean="0">
                <a:solidFill>
                  <a:schemeClr val="tx1"/>
                </a:solidFill>
              </a:rPr>
              <a:t> </a:t>
            </a:r>
            <a:r>
              <a:rPr lang="en-US" altLang="en-US" dirty="0" err="1" smtClean="0">
                <a:solidFill>
                  <a:schemeClr val="tx1"/>
                </a:solidFill>
              </a:rPr>
              <a:t>lớn</a:t>
            </a:r>
            <a:endParaRPr lang="th-TH" altLang="en-US" dirty="0">
              <a:solidFill>
                <a:schemeClr val="tx1"/>
              </a:solidFill>
            </a:endParaRPr>
          </a:p>
          <a:p>
            <a:pPr lvl="1"/>
            <a:r>
              <a:rPr lang="en-US" altLang="en-US" dirty="0" err="1" smtClean="0">
                <a:solidFill>
                  <a:schemeClr val="tx1"/>
                </a:solidFill>
              </a:rPr>
              <a:t>Xác</a:t>
            </a:r>
            <a:r>
              <a:rPr lang="en-US" altLang="en-US" dirty="0" smtClean="0">
                <a:solidFill>
                  <a:schemeClr val="tx1"/>
                </a:solidFill>
              </a:rPr>
              <a:t> </a:t>
            </a:r>
            <a:r>
              <a:rPr lang="en-US" altLang="en-US" dirty="0" err="1" smtClean="0">
                <a:solidFill>
                  <a:schemeClr val="tx1"/>
                </a:solidFill>
              </a:rPr>
              <a:t>suất</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khớp</a:t>
            </a:r>
            <a:r>
              <a:rPr lang="en-US" altLang="en-US" dirty="0" smtClean="0">
                <a:solidFill>
                  <a:schemeClr val="tx1"/>
                </a:solidFill>
              </a:rPr>
              <a:t> </a:t>
            </a:r>
            <a:r>
              <a:rPr lang="en-US" altLang="en-US" dirty="0" err="1" smtClean="0">
                <a:solidFill>
                  <a:schemeClr val="tx1"/>
                </a:solidFill>
              </a:rPr>
              <a:t>lớn</a:t>
            </a:r>
            <a:r>
              <a:rPr lang="en-US" altLang="en-US" dirty="0" smtClean="0">
                <a:solidFill>
                  <a:schemeClr val="tx1"/>
                </a:solidFill>
              </a:rPr>
              <a:t> </a:t>
            </a:r>
            <a:r>
              <a:rPr lang="en-US" altLang="en-US" dirty="0" err="1" smtClean="0">
                <a:solidFill>
                  <a:schemeClr val="tx1"/>
                </a:solidFill>
              </a:rPr>
              <a:t>hơn</a:t>
            </a:r>
            <a:endParaRPr lang="th-TH" altLang="en-US" dirty="0">
              <a:solidFill>
                <a:schemeClr val="tx1"/>
              </a:solidFill>
            </a:endParaRPr>
          </a:p>
          <a:p>
            <a:pPr lvl="1"/>
            <a:r>
              <a:rPr lang="en-US" altLang="en-US" dirty="0" err="1" smtClean="0">
                <a:solidFill>
                  <a:schemeClr val="tx1"/>
                </a:solidFill>
              </a:rPr>
              <a:t>Việc</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khớp</a:t>
            </a:r>
            <a:r>
              <a:rPr lang="en-US" altLang="en-US" dirty="0" smtClean="0">
                <a:solidFill>
                  <a:schemeClr val="tx1"/>
                </a:solidFill>
              </a:rPr>
              <a:t> </a:t>
            </a:r>
            <a:r>
              <a:rPr lang="en-US" altLang="en-US" dirty="0" err="1" smtClean="0">
                <a:solidFill>
                  <a:schemeClr val="tx1"/>
                </a:solidFill>
              </a:rPr>
              <a:t>xuất</a:t>
            </a:r>
            <a:r>
              <a:rPr lang="en-US" altLang="en-US" dirty="0" smtClean="0">
                <a:solidFill>
                  <a:schemeClr val="tx1"/>
                </a:solidFill>
              </a:rPr>
              <a:t> </a:t>
            </a:r>
            <a:r>
              <a:rPr lang="en-US" altLang="en-US" dirty="0" err="1" smtClean="0">
                <a:solidFill>
                  <a:schemeClr val="tx1"/>
                </a:solidFill>
              </a:rPr>
              <a:t>hiện</a:t>
            </a:r>
            <a:r>
              <a:rPr lang="en-US" altLang="en-US" dirty="0" smtClean="0">
                <a:solidFill>
                  <a:schemeClr val="tx1"/>
                </a:solidFill>
              </a:rPr>
              <a:t> </a:t>
            </a:r>
            <a:r>
              <a:rPr lang="en-US" altLang="en-US" dirty="0" err="1" smtClean="0">
                <a:solidFill>
                  <a:schemeClr val="tx1"/>
                </a:solidFill>
              </a:rPr>
              <a:t>sớm</a:t>
            </a:r>
            <a:r>
              <a:rPr lang="en-US" altLang="en-US" dirty="0" smtClean="0">
                <a:solidFill>
                  <a:schemeClr val="tx1"/>
                </a:solidFill>
              </a:rPr>
              <a:t> </a:t>
            </a:r>
            <a:r>
              <a:rPr lang="en-US" altLang="en-US" dirty="0" err="1" smtClean="0">
                <a:solidFill>
                  <a:schemeClr val="tx1"/>
                </a:solidFill>
              </a:rPr>
              <a:t>trong</a:t>
            </a:r>
            <a:r>
              <a:rPr lang="en-US" altLang="en-US" dirty="0" smtClean="0">
                <a:solidFill>
                  <a:schemeClr val="tx1"/>
                </a:solidFill>
              </a:rPr>
              <a:t> </a:t>
            </a:r>
            <a:r>
              <a:rPr lang="en-US" altLang="en-US" dirty="0" err="1" smtClean="0">
                <a:solidFill>
                  <a:schemeClr val="tx1"/>
                </a:solidFill>
              </a:rPr>
              <a:t>mẫu</a:t>
            </a:r>
            <a:r>
              <a:rPr lang="en-US" altLang="en-US" dirty="0" smtClean="0">
                <a:solidFill>
                  <a:schemeClr val="tx1"/>
                </a:solidFill>
              </a:rPr>
              <a:t>, </a:t>
            </a:r>
            <a:r>
              <a:rPr lang="en-US" altLang="en-US" dirty="0" err="1" smtClean="0">
                <a:solidFill>
                  <a:schemeClr val="tx1"/>
                </a:solidFill>
              </a:rPr>
              <a:t>nhưng</a:t>
            </a:r>
            <a:r>
              <a:rPr lang="en-US" altLang="en-US" dirty="0" smtClean="0">
                <a:solidFill>
                  <a:schemeClr val="tx1"/>
                </a:solidFill>
              </a:rPr>
              <a:t> KMP </a:t>
            </a:r>
            <a:r>
              <a:rPr lang="en-US" altLang="en-US" dirty="0" err="1" smtClean="0">
                <a:solidFill>
                  <a:schemeClr val="tx1"/>
                </a:solidFill>
              </a:rPr>
              <a:t>lại</a:t>
            </a:r>
            <a:r>
              <a:rPr lang="en-US" altLang="en-US" dirty="0" smtClean="0">
                <a:solidFill>
                  <a:schemeClr val="tx1"/>
                </a:solidFill>
              </a:rPr>
              <a:t> </a:t>
            </a:r>
            <a:r>
              <a:rPr lang="en-US" altLang="en-US" dirty="0" err="1" smtClean="0">
                <a:solidFill>
                  <a:schemeClr val="tx1"/>
                </a:solidFill>
              </a:rPr>
              <a:t>nhanh</a:t>
            </a:r>
            <a:r>
              <a:rPr lang="en-US" altLang="en-US" dirty="0" smtClean="0">
                <a:solidFill>
                  <a:schemeClr val="tx1"/>
                </a:solidFill>
              </a:rPr>
              <a:t> </a:t>
            </a:r>
            <a:r>
              <a:rPr lang="en-US" altLang="en-US" dirty="0" err="1" smtClean="0">
                <a:solidFill>
                  <a:schemeClr val="tx1"/>
                </a:solidFill>
              </a:rPr>
              <a:t>hơn</a:t>
            </a:r>
            <a:r>
              <a:rPr lang="en-US" altLang="en-US" dirty="0" smtClean="0">
                <a:solidFill>
                  <a:schemeClr val="tx1"/>
                </a:solidFill>
              </a:rPr>
              <a:t> </a:t>
            </a:r>
            <a:r>
              <a:rPr lang="en-US" altLang="en-US" dirty="0" err="1" smtClean="0">
                <a:solidFill>
                  <a:schemeClr val="tx1"/>
                </a:solidFill>
              </a:rPr>
              <a:t>khi</a:t>
            </a:r>
            <a:r>
              <a:rPr lang="en-US" altLang="en-US" dirty="0" smtClean="0">
                <a:solidFill>
                  <a:schemeClr val="tx1"/>
                </a:solidFill>
              </a:rPr>
              <a:t> </a:t>
            </a:r>
            <a:r>
              <a:rPr lang="en-US" altLang="en-US" dirty="0" err="1" smtClean="0">
                <a:solidFill>
                  <a:schemeClr val="tx1"/>
                </a:solidFill>
              </a:rPr>
              <a:t>việc</a:t>
            </a:r>
            <a:r>
              <a:rPr lang="en-US" altLang="en-US" dirty="0" smtClean="0">
                <a:solidFill>
                  <a:schemeClr val="tx1"/>
                </a:solidFill>
              </a:rPr>
              <a:t> </a:t>
            </a:r>
            <a:r>
              <a:rPr lang="en-US" altLang="en-US" dirty="0" err="1" smtClean="0">
                <a:solidFill>
                  <a:schemeClr val="tx1"/>
                </a:solidFill>
              </a:rPr>
              <a:t>không</a:t>
            </a:r>
            <a:r>
              <a:rPr lang="en-US" altLang="en-US" dirty="0" smtClean="0">
                <a:solidFill>
                  <a:schemeClr val="tx1"/>
                </a:solidFill>
              </a:rPr>
              <a:t> </a:t>
            </a:r>
            <a:r>
              <a:rPr lang="en-US" altLang="en-US" dirty="0" err="1" smtClean="0">
                <a:solidFill>
                  <a:schemeClr val="tx1"/>
                </a:solidFill>
              </a:rPr>
              <a:t>khớp</a:t>
            </a:r>
            <a:r>
              <a:rPr lang="en-US" altLang="en-US" dirty="0" smtClean="0">
                <a:solidFill>
                  <a:schemeClr val="tx1"/>
                </a:solidFill>
              </a:rPr>
              <a:t> </a:t>
            </a:r>
            <a:r>
              <a:rPr lang="en-US" altLang="en-US" dirty="0" err="1" smtClean="0">
                <a:solidFill>
                  <a:schemeClr val="tx1"/>
                </a:solidFill>
              </a:rPr>
              <a:t>xảy</a:t>
            </a:r>
            <a:r>
              <a:rPr lang="en-US" altLang="en-US" dirty="0" smtClean="0">
                <a:solidFill>
                  <a:schemeClr val="tx1"/>
                </a:solidFill>
              </a:rPr>
              <a:t> </a:t>
            </a:r>
            <a:r>
              <a:rPr lang="en-US" altLang="en-US" dirty="0" err="1" smtClean="0">
                <a:solidFill>
                  <a:schemeClr val="tx1"/>
                </a:solidFill>
              </a:rPr>
              <a:t>ra</a:t>
            </a:r>
            <a:r>
              <a:rPr lang="en-US" altLang="en-US" dirty="0" smtClean="0">
                <a:solidFill>
                  <a:schemeClr val="tx1"/>
                </a:solidFill>
              </a:rPr>
              <a:t> ở </a:t>
            </a:r>
            <a:r>
              <a:rPr lang="en-US" altLang="en-US" dirty="0" err="1" smtClean="0">
                <a:solidFill>
                  <a:schemeClr val="tx1"/>
                </a:solidFill>
              </a:rPr>
              <a:t>phía</a:t>
            </a:r>
            <a:r>
              <a:rPr lang="en-US" altLang="en-US" dirty="0" smtClean="0">
                <a:solidFill>
                  <a:schemeClr val="tx1"/>
                </a:solidFill>
              </a:rPr>
              <a:t> </a:t>
            </a:r>
            <a:r>
              <a:rPr lang="en-US" altLang="en-US" dirty="0" err="1" smtClean="0">
                <a:solidFill>
                  <a:schemeClr val="tx1"/>
                </a:solidFill>
              </a:rPr>
              <a:t>sau</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mẫu</a:t>
            </a:r>
            <a:endParaRPr lang="en-US" altLang="en-US" dirty="0" smtClean="0">
              <a:solidFill>
                <a:schemeClr val="tx1"/>
              </a:solidFill>
            </a:endParaRPr>
          </a:p>
          <a:p>
            <a:pPr marL="152396" indent="0">
              <a:buNone/>
            </a:pPr>
            <a:endParaRPr lang="en-US" dirty="0"/>
          </a:p>
        </p:txBody>
      </p:sp>
      <p:sp>
        <p:nvSpPr>
          <p:cNvPr id="3" name="Title 2"/>
          <p:cNvSpPr>
            <a:spLocks noGrp="1"/>
          </p:cNvSpPr>
          <p:nvPr>
            <p:ph type="title"/>
          </p:nvPr>
        </p:nvSpPr>
        <p:spPr/>
        <p:txBody>
          <a:bodyPr/>
          <a:lstStyle/>
          <a:p>
            <a:r>
              <a:rPr lang="en-US" dirty="0" err="1" smtClean="0">
                <a:solidFill>
                  <a:schemeClr val="tx1"/>
                </a:solidFill>
              </a:rPr>
              <a:t>Ưu</a:t>
            </a:r>
            <a:r>
              <a:rPr lang="en-US" dirty="0" smtClean="0">
                <a:solidFill>
                  <a:schemeClr val="tx1"/>
                </a:solidFill>
              </a:rPr>
              <a:t> </a:t>
            </a:r>
            <a:r>
              <a:rPr lang="en-US" dirty="0" err="1" smtClean="0">
                <a:solidFill>
                  <a:schemeClr val="tx1"/>
                </a:solidFill>
              </a:rPr>
              <a:t>nhược</a:t>
            </a:r>
            <a:r>
              <a:rPr lang="en-US" dirty="0" smtClean="0">
                <a:solidFill>
                  <a:schemeClr val="tx1"/>
                </a:solidFill>
              </a:rPr>
              <a:t> </a:t>
            </a:r>
            <a:r>
              <a:rPr lang="en-US" dirty="0" err="1" smtClean="0">
                <a:solidFill>
                  <a:schemeClr val="tx1"/>
                </a:solidFill>
              </a:rPr>
              <a:t>điểm</a:t>
            </a:r>
            <a:r>
              <a:rPr lang="en-US" dirty="0" smtClean="0">
                <a:solidFill>
                  <a:schemeClr val="tx1"/>
                </a:solidFill>
              </a:rPr>
              <a:t> </a:t>
            </a:r>
            <a:r>
              <a:rPr lang="en-US" dirty="0" err="1" smtClean="0">
                <a:solidFill>
                  <a:schemeClr val="tx1"/>
                </a:solidFill>
              </a:rPr>
              <a:t>của</a:t>
            </a:r>
            <a:r>
              <a:rPr lang="en-US" dirty="0" smtClean="0">
                <a:solidFill>
                  <a:schemeClr val="tx1"/>
                </a:solidFill>
              </a:rPr>
              <a:t> KMP</a:t>
            </a:r>
            <a:endParaRPr lang="en-US" dirty="0">
              <a:solidFill>
                <a:schemeClr val="tx1"/>
              </a:solidFill>
            </a:endParaRPr>
          </a:p>
        </p:txBody>
      </p:sp>
    </p:spTree>
    <p:extLst>
      <p:ext uri="{BB962C8B-B14F-4D97-AF65-F5344CB8AC3E}">
        <p14:creationId xmlns:p14="http://schemas.microsoft.com/office/powerpoint/2010/main" val="1972739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732" y="773842"/>
            <a:ext cx="11473122" cy="5675083"/>
          </a:xfrm>
        </p:spPr>
        <p:txBody>
          <a:bodyPr/>
          <a:lstStyle/>
          <a:p>
            <a:r>
              <a:rPr lang="en-US" sz="3000" dirty="0" err="1" smtClean="0">
                <a:solidFill>
                  <a:schemeClr val="tx1"/>
                </a:solidFill>
              </a:rPr>
              <a:t>Nắm</a:t>
            </a:r>
            <a:r>
              <a:rPr lang="en-US" sz="3000" dirty="0" smtClean="0">
                <a:solidFill>
                  <a:schemeClr val="tx1"/>
                </a:solidFill>
              </a:rPr>
              <a:t> </a:t>
            </a:r>
            <a:r>
              <a:rPr lang="en-US" sz="3000" dirty="0" err="1" smtClean="0">
                <a:solidFill>
                  <a:schemeClr val="tx1"/>
                </a:solidFill>
              </a:rPr>
              <a:t>được</a:t>
            </a:r>
            <a:r>
              <a:rPr lang="en-US" sz="3000" dirty="0" smtClean="0">
                <a:solidFill>
                  <a:schemeClr val="tx1"/>
                </a:solidFill>
              </a:rPr>
              <a:t> </a:t>
            </a:r>
            <a:r>
              <a:rPr lang="en-US" sz="3000" dirty="0" err="1" smtClean="0">
                <a:solidFill>
                  <a:schemeClr val="tx1"/>
                </a:solidFill>
              </a:rPr>
              <a:t>thuật</a:t>
            </a:r>
            <a:r>
              <a:rPr lang="en-US" sz="3000" dirty="0" smtClean="0">
                <a:solidFill>
                  <a:schemeClr val="tx1"/>
                </a:solidFill>
              </a:rPr>
              <a:t> </a:t>
            </a:r>
            <a:r>
              <a:rPr lang="en-US" sz="3000" dirty="0" err="1" smtClean="0">
                <a:solidFill>
                  <a:schemeClr val="tx1"/>
                </a:solidFill>
              </a:rPr>
              <a:t>toán</a:t>
            </a:r>
            <a:r>
              <a:rPr lang="en-US" sz="3000" dirty="0" smtClean="0">
                <a:solidFill>
                  <a:schemeClr val="tx1"/>
                </a:solidFill>
              </a:rPr>
              <a:t> </a:t>
            </a:r>
            <a:r>
              <a:rPr lang="en-US" sz="3000" dirty="0" err="1" smtClean="0">
                <a:solidFill>
                  <a:schemeClr val="tx1"/>
                </a:solidFill>
              </a:rPr>
              <a:t>đối</a:t>
            </a:r>
            <a:r>
              <a:rPr lang="en-US" sz="3000" dirty="0" smtClean="0">
                <a:solidFill>
                  <a:schemeClr val="tx1"/>
                </a:solidFill>
              </a:rPr>
              <a:t> </a:t>
            </a:r>
            <a:r>
              <a:rPr lang="en-US" sz="3000" dirty="0" err="1" smtClean="0">
                <a:solidFill>
                  <a:schemeClr val="tx1"/>
                </a:solidFill>
              </a:rPr>
              <a:t>sánh</a:t>
            </a:r>
            <a:r>
              <a:rPr lang="en-US" sz="3000" dirty="0" smtClean="0">
                <a:solidFill>
                  <a:schemeClr val="tx1"/>
                </a:solidFill>
              </a:rPr>
              <a:t> </a:t>
            </a:r>
            <a:r>
              <a:rPr lang="en-US" sz="3000" dirty="0" err="1" smtClean="0">
                <a:solidFill>
                  <a:schemeClr val="tx1"/>
                </a:solidFill>
              </a:rPr>
              <a:t>mẫu</a:t>
            </a:r>
            <a:r>
              <a:rPr lang="en-US" sz="3000" dirty="0" smtClean="0">
                <a:solidFill>
                  <a:schemeClr val="tx1"/>
                </a:solidFill>
              </a:rPr>
              <a:t> Wu-Manber </a:t>
            </a:r>
            <a:r>
              <a:rPr lang="en-US" sz="3000" dirty="0" err="1" smtClean="0">
                <a:solidFill>
                  <a:schemeClr val="tx1"/>
                </a:solidFill>
              </a:rPr>
              <a:t>và</a:t>
            </a:r>
            <a:r>
              <a:rPr lang="en-US" sz="3000" dirty="0">
                <a:solidFill>
                  <a:schemeClr val="tx1"/>
                </a:solidFill>
              </a:rPr>
              <a:t> </a:t>
            </a:r>
            <a:r>
              <a:rPr lang="en-US" sz="3000" dirty="0" err="1">
                <a:solidFill>
                  <a:schemeClr val="tx1"/>
                </a:solidFill>
              </a:rPr>
              <a:t>Aho-Corasick</a:t>
            </a:r>
            <a:endParaRPr lang="en-US" sz="3000" dirty="0" smtClean="0">
              <a:solidFill>
                <a:schemeClr val="tx1"/>
              </a:solidFill>
            </a:endParaRPr>
          </a:p>
          <a:p>
            <a:r>
              <a:rPr lang="en-US" sz="3000" dirty="0" err="1" smtClean="0">
                <a:solidFill>
                  <a:schemeClr val="tx1"/>
                </a:solidFill>
              </a:rPr>
              <a:t>Hiểu</a:t>
            </a:r>
            <a:r>
              <a:rPr lang="en-US" sz="3000" dirty="0" smtClean="0">
                <a:solidFill>
                  <a:schemeClr val="tx1"/>
                </a:solidFill>
              </a:rPr>
              <a:t> </a:t>
            </a:r>
            <a:r>
              <a:rPr lang="en-US" sz="3000" dirty="0" err="1">
                <a:solidFill>
                  <a:schemeClr val="tx1"/>
                </a:solidFill>
              </a:rPr>
              <a:t>và</a:t>
            </a:r>
            <a:r>
              <a:rPr lang="en-US" sz="3000" dirty="0">
                <a:solidFill>
                  <a:schemeClr val="tx1"/>
                </a:solidFill>
              </a:rPr>
              <a:t> </a:t>
            </a:r>
            <a:r>
              <a:rPr lang="en-US" sz="3000" dirty="0" err="1">
                <a:solidFill>
                  <a:schemeClr val="tx1"/>
                </a:solidFill>
              </a:rPr>
              <a:t>lập</a:t>
            </a:r>
            <a:r>
              <a:rPr lang="en-US" sz="3000" dirty="0">
                <a:solidFill>
                  <a:schemeClr val="tx1"/>
                </a:solidFill>
              </a:rPr>
              <a:t> </a:t>
            </a:r>
            <a:r>
              <a:rPr lang="en-US" sz="3000" dirty="0" err="1">
                <a:solidFill>
                  <a:schemeClr val="tx1"/>
                </a:solidFill>
              </a:rPr>
              <a:t>trình</a:t>
            </a:r>
            <a:r>
              <a:rPr lang="en-US" sz="3000" dirty="0">
                <a:solidFill>
                  <a:schemeClr val="tx1"/>
                </a:solidFill>
              </a:rPr>
              <a:t> </a:t>
            </a:r>
            <a:r>
              <a:rPr lang="en-US" sz="3000" dirty="0" err="1">
                <a:solidFill>
                  <a:schemeClr val="tx1"/>
                </a:solidFill>
              </a:rPr>
              <a:t>được</a:t>
            </a:r>
            <a:r>
              <a:rPr lang="en-US" sz="3000" dirty="0">
                <a:solidFill>
                  <a:schemeClr val="tx1"/>
                </a:solidFill>
              </a:rPr>
              <a:t> </a:t>
            </a:r>
            <a:r>
              <a:rPr lang="en-US" sz="3000" dirty="0" err="1">
                <a:solidFill>
                  <a:schemeClr val="tx1"/>
                </a:solidFill>
              </a:rPr>
              <a:t>hai</a:t>
            </a:r>
            <a:r>
              <a:rPr lang="en-US" sz="3000" dirty="0">
                <a:solidFill>
                  <a:schemeClr val="tx1"/>
                </a:solidFill>
              </a:rPr>
              <a:t> </a:t>
            </a:r>
            <a:r>
              <a:rPr lang="en-US" sz="3000" dirty="0" err="1">
                <a:solidFill>
                  <a:schemeClr val="tx1"/>
                </a:solidFill>
              </a:rPr>
              <a:t>thuật</a:t>
            </a:r>
            <a:r>
              <a:rPr lang="en-US" sz="3000" dirty="0">
                <a:solidFill>
                  <a:schemeClr val="tx1"/>
                </a:solidFill>
              </a:rPr>
              <a:t> </a:t>
            </a:r>
            <a:r>
              <a:rPr lang="en-US" sz="3000" dirty="0" err="1" smtClean="0">
                <a:solidFill>
                  <a:schemeClr val="tx1"/>
                </a:solidFill>
              </a:rPr>
              <a:t>toán</a:t>
            </a:r>
            <a:r>
              <a:rPr lang="en-US" sz="3000" dirty="0" smtClean="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sánh</a:t>
            </a:r>
            <a:r>
              <a:rPr lang="en-US" dirty="0">
                <a:solidFill>
                  <a:schemeClr val="tx1"/>
                </a:solidFill>
              </a:rPr>
              <a:t> </a:t>
            </a:r>
            <a:r>
              <a:rPr lang="en-US" dirty="0" err="1">
                <a:solidFill>
                  <a:schemeClr val="tx1"/>
                </a:solidFill>
              </a:rPr>
              <a:t>mẫu</a:t>
            </a:r>
            <a:r>
              <a:rPr lang="en-US" dirty="0">
                <a:solidFill>
                  <a:schemeClr val="tx1"/>
                </a:solidFill>
              </a:rPr>
              <a:t> Wu-Manber </a:t>
            </a:r>
            <a:r>
              <a:rPr lang="en-US" dirty="0" err="1">
                <a:solidFill>
                  <a:schemeClr val="tx1"/>
                </a:solidFill>
              </a:rPr>
              <a:t>và</a:t>
            </a:r>
            <a:r>
              <a:rPr lang="en-US" dirty="0">
                <a:solidFill>
                  <a:schemeClr val="tx1"/>
                </a:solidFill>
              </a:rPr>
              <a:t> </a:t>
            </a:r>
            <a:r>
              <a:rPr lang="en-US" dirty="0" err="1">
                <a:solidFill>
                  <a:schemeClr val="tx1"/>
                </a:solidFill>
              </a:rPr>
              <a:t>Aho-Corasick</a:t>
            </a:r>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Bài</a:t>
            </a:r>
            <a:r>
              <a:rPr lang="en-US" dirty="0">
                <a:solidFill>
                  <a:schemeClr val="tx1"/>
                </a:solidFill>
              </a:rPr>
              <a:t> </a:t>
            </a:r>
            <a:r>
              <a:rPr lang="en-US" dirty="0" smtClean="0">
                <a:solidFill>
                  <a:schemeClr val="tx1"/>
                </a:solidFill>
              </a:rPr>
              <a:t>02 – </a:t>
            </a:r>
            <a:r>
              <a:rPr lang="en-US" dirty="0" err="1" smtClean="0">
                <a:solidFill>
                  <a:schemeClr val="tx1"/>
                </a:solidFill>
              </a:rPr>
              <a:t>Mục</a:t>
            </a:r>
            <a:r>
              <a:rPr lang="en-US" dirty="0" smtClean="0">
                <a:solidFill>
                  <a:schemeClr val="tx1"/>
                </a:solidFill>
              </a:rPr>
              <a:t> </a:t>
            </a:r>
            <a:r>
              <a:rPr lang="en-US" dirty="0" err="1" smtClean="0">
                <a:solidFill>
                  <a:schemeClr val="tx1"/>
                </a:solidFill>
              </a:rPr>
              <a:t>tiêu</a:t>
            </a:r>
            <a:endParaRPr lang="en-US" dirty="0">
              <a:solidFill>
                <a:schemeClr val="tx1"/>
              </a:solidFill>
            </a:endParaRPr>
          </a:p>
        </p:txBody>
      </p:sp>
    </p:spTree>
    <p:extLst>
      <p:ext uri="{BB962C8B-B14F-4D97-AF65-F5344CB8AC3E}">
        <p14:creationId xmlns:p14="http://schemas.microsoft.com/office/powerpoint/2010/main" val="2442950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lumMod val="75000"/>
                    <a:lumOff val="25000"/>
                  </a:schemeClr>
                </a:solidFill>
              </a:rPr>
              <a:t>ĐỐI SÁNH MẪU TRÊN CHUỖI</a:t>
            </a:r>
            <a:endParaRPr lang="en-US" altLang="zh-CN" sz="3600">
              <a:solidFill>
                <a:schemeClr val="accent2"/>
              </a:solidFill>
            </a:endParaRP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Knuth-Morris-Pratt</a:t>
              </a:r>
              <a:endParaRPr lang="en-US" altLang="en-US" sz="2400" dirty="0"/>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dirty="0" err="1"/>
                <a:t>Thuật</a:t>
              </a:r>
              <a:r>
                <a:rPr lang="en-US" altLang="en-US" sz="2400" dirty="0"/>
                <a:t> </a:t>
              </a:r>
              <a:r>
                <a:rPr lang="en-US" altLang="en-US" sz="2400" dirty="0" err="1"/>
                <a:t>toán</a:t>
              </a:r>
              <a:r>
                <a:rPr lang="en-US" altLang="en-US" sz="2400" dirty="0"/>
                <a:t> </a:t>
              </a:r>
              <a:r>
                <a:rPr lang="en-US" altLang="en-US" sz="2400" dirty="0" err="1" smtClean="0"/>
                <a:t>Aho-Corasick</a:t>
              </a:r>
              <a:endParaRPr lang="en-US" altLang="en-US" sz="2400" dirty="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16916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28"/>
                                        </p:tgtEl>
                                        <p:attrNameLst>
                                          <p:attrName>style.opacity</p:attrName>
                                        </p:attrNameLst>
                                      </p:cBhvr>
                                      <p:to>
                                        <p:strVal val="0.5"/>
                                      </p:to>
                                    </p:set>
                                    <p:animEffect filter="image" prLst="opacity: 0.5">
                                      <p:cBhvr rctx="IE">
                                        <p:cTn id="10" dur="indefinite"/>
                                        <p:tgtEl>
                                          <p:spTgt spid="28"/>
                                        </p:tgtEl>
                                      </p:cBhvr>
                                    </p:animEffect>
                                  </p:childTnLst>
                                </p:cTn>
                              </p:par>
                              <p:par>
                                <p:cTn id="11" presetID="9" presetClass="emph" presetSubtype="0" nodeType="withEffect">
                                  <p:stCondLst>
                                    <p:cond delay="0"/>
                                  </p:stCondLst>
                                  <p:childTnLst>
                                    <p:set>
                                      <p:cBhvr rctx="PPT">
                                        <p:cTn id="12" dur="indefinite"/>
                                        <p:tgtEl>
                                          <p:spTgt spid="33"/>
                                        </p:tgtEl>
                                        <p:attrNameLst>
                                          <p:attrName>style.opacity</p:attrName>
                                        </p:attrNameLst>
                                      </p:cBhvr>
                                      <p:to>
                                        <p:strVal val="0.5"/>
                                      </p:to>
                                    </p:set>
                                    <p:animEffect filter="image" prLst="opacity: 0.5">
                                      <p:cBhvr rctx="IE">
                                        <p:cTn id="13" dur="indefinite"/>
                                        <p:tgtEl>
                                          <p:spTgt spid="33"/>
                                        </p:tgtEl>
                                      </p:cBhvr>
                                    </p:animEffect>
                                  </p:childTnLst>
                                </p:cTn>
                              </p:par>
                              <p:par>
                                <p:cTn id="14" presetID="9" presetClass="emph" presetSubtype="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nodeType="withEffect">
                                  <p:stCondLst>
                                    <p:cond delay="0"/>
                                  </p:stCondLst>
                                  <p:childTnLst>
                                    <p:set>
                                      <p:cBhvr rctx="PPT">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203" y="121187"/>
            <a:ext cx="8229600" cy="1143000"/>
          </a:xfrm>
        </p:spPr>
        <p:txBody>
          <a:bodyPr/>
          <a:lstStyle/>
          <a:p>
            <a:r>
              <a:rPr lang="en-US" dirty="0" err="1"/>
              <a:t>Bài</a:t>
            </a:r>
            <a:r>
              <a:rPr lang="en-US" dirty="0"/>
              <a:t> </a:t>
            </a:r>
            <a:r>
              <a:rPr lang="en-US" dirty="0" err="1"/>
              <a:t>toán</a:t>
            </a:r>
            <a:r>
              <a:rPr lang="en-US" dirty="0"/>
              <a:t> </a:t>
            </a:r>
            <a:r>
              <a:rPr lang="en-US" dirty="0" err="1"/>
              <a:t>đối</a:t>
            </a:r>
            <a:r>
              <a:rPr lang="en-US" dirty="0"/>
              <a:t> </a:t>
            </a:r>
            <a:r>
              <a:rPr lang="en-US" dirty="0" err="1"/>
              <a:t>sánh</a:t>
            </a:r>
            <a:r>
              <a:rPr lang="en-US" dirty="0"/>
              <a:t> </a:t>
            </a:r>
            <a:r>
              <a:rPr lang="en-US" dirty="0" err="1"/>
              <a:t>mẫu</a:t>
            </a:r>
            <a:endParaRPr lang="en-US" dirty="0"/>
          </a:p>
        </p:txBody>
      </p:sp>
      <p:sp>
        <p:nvSpPr>
          <p:cNvPr id="3" name="Content Placeholder 2"/>
          <p:cNvSpPr>
            <a:spLocks noGrp="1"/>
          </p:cNvSpPr>
          <p:nvPr>
            <p:ph idx="1"/>
          </p:nvPr>
        </p:nvSpPr>
        <p:spPr>
          <a:xfrm>
            <a:off x="936435" y="2743201"/>
            <a:ext cx="8893366" cy="3382963"/>
          </a:xfrm>
        </p:spPr>
        <p:txBody>
          <a:bodyPr>
            <a:normAutofit fontScale="92500" lnSpcReduction="20000"/>
          </a:bodyPr>
          <a:lstStyle/>
          <a:p>
            <a:r>
              <a:rPr lang="en-US" dirty="0" err="1"/>
              <a:t>Bài</a:t>
            </a:r>
            <a:r>
              <a:rPr lang="en-US" dirty="0"/>
              <a:t> </a:t>
            </a:r>
            <a:r>
              <a:rPr lang="en-US" dirty="0" err="1"/>
              <a:t>toán</a:t>
            </a:r>
            <a:r>
              <a:rPr lang="en-US" dirty="0"/>
              <a:t> </a:t>
            </a:r>
            <a:r>
              <a:rPr lang="en-US" dirty="0" err="1"/>
              <a:t>đối</a:t>
            </a:r>
            <a:r>
              <a:rPr lang="en-US" dirty="0"/>
              <a:t> </a:t>
            </a:r>
            <a:r>
              <a:rPr lang="en-US" dirty="0" err="1"/>
              <a:t>sánh</a:t>
            </a:r>
            <a:r>
              <a:rPr lang="en-US" dirty="0"/>
              <a:t> </a:t>
            </a:r>
            <a:r>
              <a:rPr lang="en-US" dirty="0" err="1" smtClean="0"/>
              <a:t>đơn</a:t>
            </a:r>
            <a:r>
              <a:rPr lang="en-US" dirty="0" smtClean="0"/>
              <a:t> </a:t>
            </a:r>
            <a:r>
              <a:rPr lang="en-US" dirty="0" err="1" smtClean="0"/>
              <a:t>mẫu</a:t>
            </a:r>
            <a:r>
              <a:rPr lang="en-US" dirty="0"/>
              <a:t>: Cho </a:t>
            </a:r>
            <a:r>
              <a:rPr lang="en-US" dirty="0" err="1"/>
              <a:t>trước</a:t>
            </a:r>
            <a:r>
              <a:rPr lang="en-US" dirty="0"/>
              <a:t> </a:t>
            </a:r>
            <a:r>
              <a:rPr lang="en-US" dirty="0" err="1"/>
              <a:t>một</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gọi</a:t>
            </a:r>
            <a:r>
              <a:rPr lang="en-US" dirty="0"/>
              <a:t> </a:t>
            </a:r>
            <a:r>
              <a:rPr lang="en-US" dirty="0" err="1"/>
              <a:t>là</a:t>
            </a:r>
            <a:r>
              <a:rPr lang="en-US" dirty="0"/>
              <a:t> </a:t>
            </a:r>
            <a:r>
              <a:rPr lang="en-US" dirty="0" err="1"/>
              <a:t>văn</a:t>
            </a:r>
            <a:r>
              <a:rPr lang="en-US" dirty="0"/>
              <a:t> </a:t>
            </a:r>
            <a:r>
              <a:rPr lang="en-US" dirty="0" err="1"/>
              <a:t>bản</a:t>
            </a:r>
            <a:r>
              <a:rPr lang="en-US" dirty="0"/>
              <a:t> </a:t>
            </a:r>
            <a:r>
              <a:rPr lang="en-US" dirty="0" err="1"/>
              <a:t>và</a:t>
            </a:r>
            <a:r>
              <a:rPr lang="en-US" dirty="0"/>
              <a:t> </a:t>
            </a:r>
            <a:r>
              <a:rPr lang="en-US" dirty="0" err="1"/>
              <a:t>một</a:t>
            </a:r>
            <a:r>
              <a:rPr lang="en-US" dirty="0"/>
              <a:t> </a:t>
            </a:r>
            <a:r>
              <a:rPr lang="en-US" dirty="0" err="1" smtClean="0"/>
              <a:t>chuỗi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gọi</a:t>
            </a:r>
            <a:r>
              <a:rPr lang="en-US" dirty="0" smtClean="0"/>
              <a:t> </a:t>
            </a:r>
            <a:r>
              <a:rPr lang="en-US" dirty="0" err="1" smtClean="0"/>
              <a:t>là</a:t>
            </a:r>
            <a:r>
              <a:rPr lang="en-US" dirty="0" smtClean="0"/>
              <a:t> </a:t>
            </a:r>
            <a:r>
              <a:rPr lang="en-US" dirty="0" err="1" smtClean="0"/>
              <a:t>mẫu</a:t>
            </a:r>
            <a:r>
              <a:rPr lang="en-US" dirty="0" smtClean="0"/>
              <a:t>, </a:t>
            </a:r>
            <a:r>
              <a:rPr lang="en-US" dirty="0" err="1"/>
              <a:t>xác</a:t>
            </a:r>
            <a:r>
              <a:rPr lang="en-US" dirty="0"/>
              <a:t> </a:t>
            </a:r>
            <a:r>
              <a:rPr lang="en-US" dirty="0" err="1"/>
              <a:t>định</a:t>
            </a:r>
            <a:r>
              <a:rPr lang="en-US" dirty="0"/>
              <a:t> </a:t>
            </a:r>
            <a:r>
              <a:rPr lang="en-US" dirty="0" err="1"/>
              <a:t>xem</a:t>
            </a:r>
            <a:r>
              <a:rPr lang="en-US" dirty="0"/>
              <a:t> </a:t>
            </a:r>
            <a:r>
              <a:rPr lang="en-US" dirty="0" err="1"/>
              <a:t>văn</a:t>
            </a:r>
            <a:r>
              <a:rPr lang="en-US" dirty="0"/>
              <a:t> </a:t>
            </a:r>
            <a:r>
              <a:rPr lang="en-US" dirty="0" err="1"/>
              <a:t>bản</a:t>
            </a:r>
            <a:r>
              <a:rPr lang="en-US" dirty="0"/>
              <a:t> </a:t>
            </a:r>
            <a:r>
              <a:rPr lang="en-US" dirty="0" err="1"/>
              <a:t>có</a:t>
            </a:r>
            <a:r>
              <a:rPr lang="en-US" dirty="0"/>
              <a:t> </a:t>
            </a:r>
            <a:r>
              <a:rPr lang="en-US" dirty="0" err="1"/>
              <a:t>chứa</a:t>
            </a:r>
            <a:r>
              <a:rPr lang="en-US" dirty="0"/>
              <a:t> </a:t>
            </a:r>
            <a:r>
              <a:rPr lang="en-US" dirty="0" err="1"/>
              <a:t>mẫu</a:t>
            </a:r>
            <a:r>
              <a:rPr lang="en-US" dirty="0"/>
              <a:t> </a:t>
            </a:r>
            <a:r>
              <a:rPr lang="en-US" dirty="0" smtClean="0"/>
              <a:t>hay </a:t>
            </a:r>
            <a:r>
              <a:rPr lang="en-US" dirty="0" err="1" smtClean="0"/>
              <a:t>không</a:t>
            </a:r>
            <a:endParaRPr lang="en-US" dirty="0" smtClean="0"/>
          </a:p>
          <a:p>
            <a:r>
              <a:rPr lang="en-US" dirty="0" err="1" smtClean="0"/>
              <a:t>Bài</a:t>
            </a:r>
            <a:r>
              <a:rPr lang="en-US" dirty="0" smtClean="0"/>
              <a:t> </a:t>
            </a:r>
            <a:r>
              <a:rPr lang="en-US" dirty="0" err="1" smtClean="0"/>
              <a:t>toán</a:t>
            </a:r>
            <a:r>
              <a:rPr lang="en-US" dirty="0" smtClean="0"/>
              <a:t> </a:t>
            </a:r>
            <a:r>
              <a:rPr lang="en-US" dirty="0" err="1" smtClean="0"/>
              <a:t>đối</a:t>
            </a:r>
            <a:r>
              <a:rPr lang="en-US" dirty="0" smtClean="0"/>
              <a:t> </a:t>
            </a:r>
            <a:r>
              <a:rPr lang="en-US" dirty="0" err="1" smtClean="0"/>
              <a:t>sánh</a:t>
            </a:r>
            <a:r>
              <a:rPr lang="en-US" dirty="0" smtClean="0"/>
              <a:t> </a:t>
            </a:r>
            <a:r>
              <a:rPr lang="en-US" dirty="0" err="1" smtClean="0"/>
              <a:t>đa</a:t>
            </a:r>
            <a:r>
              <a:rPr lang="en-US" dirty="0" smtClean="0"/>
              <a:t> </a:t>
            </a:r>
            <a:r>
              <a:rPr lang="en-US" dirty="0" err="1" smtClean="0"/>
              <a:t>mẫu</a:t>
            </a:r>
            <a:r>
              <a:rPr lang="en-US" dirty="0" smtClean="0"/>
              <a:t>: Cho </a:t>
            </a:r>
            <a:r>
              <a:rPr lang="en-US" dirty="0" err="1" smtClean="0"/>
              <a:t>trước</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gọi</a:t>
            </a:r>
            <a:r>
              <a:rPr lang="en-US" dirty="0" smtClean="0"/>
              <a:t> </a:t>
            </a:r>
            <a:r>
              <a:rPr lang="en-US" dirty="0" err="1" smtClean="0"/>
              <a:t>là</a:t>
            </a:r>
            <a:r>
              <a:rPr lang="en-US" dirty="0" smtClean="0"/>
              <a:t> </a:t>
            </a:r>
            <a:r>
              <a:rPr lang="en-US" dirty="0" err="1" smtClean="0"/>
              <a:t>văn</a:t>
            </a:r>
            <a:r>
              <a:rPr lang="en-US" dirty="0" smtClean="0"/>
              <a:t> </a:t>
            </a:r>
            <a:r>
              <a:rPr lang="en-US" dirty="0" err="1" smtClean="0"/>
              <a:t>bản</a:t>
            </a:r>
            <a:r>
              <a:rPr lang="en-US" dirty="0" smtClean="0"/>
              <a:t> </a:t>
            </a:r>
            <a:r>
              <a:rPr lang="en-US" dirty="0" err="1" smtClean="0"/>
              <a:t>và</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mẫu</a:t>
            </a:r>
            <a:r>
              <a:rPr lang="en-US" dirty="0" smtClean="0"/>
              <a:t> (</a:t>
            </a:r>
            <a:r>
              <a:rPr lang="en-US" dirty="0" err="1" smtClean="0"/>
              <a:t>cũng</a:t>
            </a:r>
            <a:r>
              <a:rPr lang="en-US" dirty="0" smtClean="0"/>
              <a:t> </a:t>
            </a:r>
            <a:r>
              <a:rPr lang="en-US" dirty="0" err="1" smtClean="0"/>
              <a:t>là</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ký</a:t>
            </a:r>
            <a:r>
              <a:rPr lang="en-US" dirty="0" smtClean="0"/>
              <a:t> </a:t>
            </a:r>
            <a:r>
              <a:rPr lang="en-US" dirty="0" err="1" smtClean="0"/>
              <a:t>tự</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xem</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có</a:t>
            </a:r>
            <a:r>
              <a:rPr lang="en-US" dirty="0" smtClean="0"/>
              <a:t> </a:t>
            </a:r>
            <a:r>
              <a:rPr lang="en-US" dirty="0" err="1" smtClean="0"/>
              <a:t>chứa</a:t>
            </a:r>
            <a:r>
              <a:rPr lang="en-US" dirty="0" smtClean="0"/>
              <a:t> </a:t>
            </a:r>
            <a:r>
              <a:rPr lang="en-US" dirty="0" err="1" smtClean="0"/>
              <a:t>mẫu</a:t>
            </a:r>
            <a:r>
              <a:rPr lang="en-US" dirty="0" smtClean="0"/>
              <a:t> </a:t>
            </a:r>
            <a:r>
              <a:rPr lang="en-US" dirty="0" err="1" smtClean="0"/>
              <a:t>nào</a:t>
            </a:r>
            <a:r>
              <a:rPr lang="en-US" dirty="0" smtClean="0"/>
              <a:t> hay </a:t>
            </a:r>
            <a:r>
              <a:rPr lang="en-US" dirty="0" err="1" smtClean="0"/>
              <a:t>không</a:t>
            </a:r>
            <a:endParaRPr lang="en-US" dirty="0" smtClean="0"/>
          </a:p>
          <a:p>
            <a:r>
              <a:rPr lang="en-US" dirty="0" err="1" smtClean="0"/>
              <a:t>Hai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đối</a:t>
            </a:r>
            <a:r>
              <a:rPr lang="en-US" dirty="0" smtClean="0"/>
              <a:t> </a:t>
            </a:r>
            <a:r>
              <a:rPr lang="en-US" dirty="0" err="1" smtClean="0"/>
              <a:t>sánh</a:t>
            </a:r>
            <a:r>
              <a:rPr lang="en-US" dirty="0" smtClean="0"/>
              <a:t> </a:t>
            </a:r>
            <a:r>
              <a:rPr lang="en-US" dirty="0" err="1" smtClean="0"/>
              <a:t>mẫu</a:t>
            </a:r>
            <a:endParaRPr lang="en-US" dirty="0" smtClean="0"/>
          </a:p>
          <a:p>
            <a:pPr lvl="1">
              <a:buFont typeface="Wingdings" pitchFamily="2" charset="2"/>
              <a:buChar char="§"/>
            </a:pPr>
            <a:r>
              <a:rPr lang="en-US" dirty="0"/>
              <a:t>Boyer-Moore</a:t>
            </a:r>
          </a:p>
          <a:p>
            <a:pPr lvl="1">
              <a:buFont typeface="Wingdings" pitchFamily="2" charset="2"/>
              <a:buChar char="§"/>
            </a:pPr>
            <a:r>
              <a:rPr lang="en-US" dirty="0" err="1"/>
              <a:t>Aho-Corasick</a:t>
            </a:r>
            <a:endParaRPr lang="en-US" dirty="0"/>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4325494"/>
              </p:ext>
            </p:extLst>
          </p:nvPr>
        </p:nvGraphicFramePr>
        <p:xfrm>
          <a:off x="936435" y="1295400"/>
          <a:ext cx="8668281" cy="1036320"/>
        </p:xfrm>
        <a:graphic>
          <a:graphicData uri="http://schemas.openxmlformats.org/drawingml/2006/table">
            <a:tbl>
              <a:tblPr firstRow="1" bandRow="1">
                <a:tableStyleId>{2D5ABB26-0587-4C30-8999-92F81FD0307C}</a:tableStyleId>
              </a:tblPr>
              <a:tblGrid>
                <a:gridCol w="1788693">
                  <a:extLst>
                    <a:ext uri="{9D8B030D-6E8A-4147-A177-3AD203B41FA5}">
                      <a16:colId xmlns:a16="http://schemas.microsoft.com/office/drawing/2014/main" xmlns="" val="20000"/>
                    </a:ext>
                  </a:extLst>
                </a:gridCol>
                <a:gridCol w="573299">
                  <a:extLst>
                    <a:ext uri="{9D8B030D-6E8A-4147-A177-3AD203B41FA5}">
                      <a16:colId xmlns:a16="http://schemas.microsoft.com/office/drawing/2014/main" xmlns="" val="20001"/>
                    </a:ext>
                  </a:extLst>
                </a:gridCol>
                <a:gridCol w="573299">
                  <a:extLst>
                    <a:ext uri="{9D8B030D-6E8A-4147-A177-3AD203B41FA5}">
                      <a16:colId xmlns:a16="http://schemas.microsoft.com/office/drawing/2014/main" xmlns="" val="20002"/>
                    </a:ext>
                  </a:extLst>
                </a:gridCol>
                <a:gridCol w="573299">
                  <a:extLst>
                    <a:ext uri="{9D8B030D-6E8A-4147-A177-3AD203B41FA5}">
                      <a16:colId xmlns:a16="http://schemas.microsoft.com/office/drawing/2014/main" xmlns="" val="20003"/>
                    </a:ext>
                  </a:extLst>
                </a:gridCol>
                <a:gridCol w="573299">
                  <a:extLst>
                    <a:ext uri="{9D8B030D-6E8A-4147-A177-3AD203B41FA5}">
                      <a16:colId xmlns:a16="http://schemas.microsoft.com/office/drawing/2014/main" xmlns="" val="20004"/>
                    </a:ext>
                  </a:extLst>
                </a:gridCol>
                <a:gridCol w="573299">
                  <a:extLst>
                    <a:ext uri="{9D8B030D-6E8A-4147-A177-3AD203B41FA5}">
                      <a16:colId xmlns:a16="http://schemas.microsoft.com/office/drawing/2014/main" xmlns="" val="20005"/>
                    </a:ext>
                  </a:extLst>
                </a:gridCol>
                <a:gridCol w="573299">
                  <a:extLst>
                    <a:ext uri="{9D8B030D-6E8A-4147-A177-3AD203B41FA5}">
                      <a16:colId xmlns:a16="http://schemas.microsoft.com/office/drawing/2014/main" xmlns="" val="20006"/>
                    </a:ext>
                  </a:extLst>
                </a:gridCol>
                <a:gridCol w="573299">
                  <a:extLst>
                    <a:ext uri="{9D8B030D-6E8A-4147-A177-3AD203B41FA5}">
                      <a16:colId xmlns:a16="http://schemas.microsoft.com/office/drawing/2014/main" xmlns="" val="20007"/>
                    </a:ext>
                  </a:extLst>
                </a:gridCol>
                <a:gridCol w="573299">
                  <a:extLst>
                    <a:ext uri="{9D8B030D-6E8A-4147-A177-3AD203B41FA5}">
                      <a16:colId xmlns:a16="http://schemas.microsoft.com/office/drawing/2014/main" xmlns="" val="20008"/>
                    </a:ext>
                  </a:extLst>
                </a:gridCol>
                <a:gridCol w="573299">
                  <a:extLst>
                    <a:ext uri="{9D8B030D-6E8A-4147-A177-3AD203B41FA5}">
                      <a16:colId xmlns:a16="http://schemas.microsoft.com/office/drawing/2014/main" xmlns="" val="20009"/>
                    </a:ext>
                  </a:extLst>
                </a:gridCol>
                <a:gridCol w="573299">
                  <a:extLst>
                    <a:ext uri="{9D8B030D-6E8A-4147-A177-3AD203B41FA5}">
                      <a16:colId xmlns:a16="http://schemas.microsoft.com/office/drawing/2014/main" xmlns="" val="20010"/>
                    </a:ext>
                  </a:extLst>
                </a:gridCol>
                <a:gridCol w="573299">
                  <a:extLst>
                    <a:ext uri="{9D8B030D-6E8A-4147-A177-3AD203B41FA5}">
                      <a16:colId xmlns:a16="http://schemas.microsoft.com/office/drawing/2014/main" xmlns="" val="20011"/>
                    </a:ext>
                  </a:extLst>
                </a:gridCol>
                <a:gridCol w="573299">
                  <a:extLst>
                    <a:ext uri="{9D8B030D-6E8A-4147-A177-3AD203B41FA5}">
                      <a16:colId xmlns:a16="http://schemas.microsoft.com/office/drawing/2014/main" xmlns="" val="20012"/>
                    </a:ext>
                  </a:extLst>
                </a:gridCol>
              </a:tblGrid>
              <a:tr h="370840">
                <a:tc>
                  <a:txBody>
                    <a:bodyPr/>
                    <a:lstStyle/>
                    <a:p>
                      <a:r>
                        <a:rPr lang="en-US" sz="2800" dirty="0" err="1" smtClean="0">
                          <a:solidFill>
                            <a:schemeClr val="tx1"/>
                          </a:solidFill>
                        </a:rPr>
                        <a:t>Văn</a:t>
                      </a:r>
                      <a:r>
                        <a:rPr lang="en-US" sz="2800" baseline="0" dirty="0" smtClean="0">
                          <a:solidFill>
                            <a:schemeClr val="tx1"/>
                          </a:solidFill>
                        </a:rPr>
                        <a:t> </a:t>
                      </a:r>
                      <a:r>
                        <a:rPr lang="en-US" sz="2800" baseline="0" dirty="0" err="1" smtClean="0">
                          <a:solidFill>
                            <a:schemeClr val="tx1"/>
                          </a:solidFill>
                        </a:rPr>
                        <a:t>bản</a:t>
                      </a:r>
                      <a:endParaRPr lang="en-US" sz="2800" dirty="0">
                        <a:solidFill>
                          <a:schemeClr val="tx1"/>
                        </a:solidFill>
                      </a:endParaRPr>
                    </a:p>
                  </a:txBody>
                  <a:tcPr anchor="ctr"/>
                </a:tc>
                <a:tc>
                  <a:txBody>
                    <a:bodyPr/>
                    <a:lstStyle/>
                    <a:p>
                      <a:r>
                        <a:rPr lang="en-US" sz="2800">
                          <a:solidFill>
                            <a:schemeClr val="tx1"/>
                          </a:solidFill>
                        </a:rPr>
                        <a:t>N</a:t>
                      </a:r>
                    </a:p>
                  </a:txBody>
                  <a:tcPr anchor="ctr"/>
                </a:tc>
                <a:tc>
                  <a:txBody>
                    <a:bodyPr/>
                    <a:lstStyle/>
                    <a:p>
                      <a:r>
                        <a:rPr lang="en-US" sz="2800" smtClean="0">
                          <a:solidFill>
                            <a:schemeClr val="tx1"/>
                          </a:solidFill>
                        </a:rPr>
                        <a:t>K</a:t>
                      </a:r>
                      <a:endParaRPr lang="en-US" sz="2800">
                        <a:solidFill>
                          <a:schemeClr val="tx1"/>
                        </a:solidFill>
                      </a:endParaRPr>
                    </a:p>
                  </a:txBody>
                  <a:tcPr anchor="ctr"/>
                </a:tc>
                <a:tc>
                  <a:txBody>
                    <a:bodyPr/>
                    <a:lstStyle/>
                    <a:p>
                      <a:r>
                        <a:rPr lang="en-US" sz="2800">
                          <a:solidFill>
                            <a:schemeClr val="tx1"/>
                          </a:solidFill>
                        </a:rPr>
                        <a:t>A</a:t>
                      </a:r>
                    </a:p>
                  </a:txBody>
                  <a:tcPr anchor="ctr"/>
                </a:tc>
                <a:tc>
                  <a:txBody>
                    <a:bodyPr/>
                    <a:lstStyle/>
                    <a:p>
                      <a:r>
                        <a:rPr lang="en-US" sz="2800">
                          <a:solidFill>
                            <a:schemeClr val="tx1"/>
                          </a:solidFill>
                          <a:effectLst/>
                        </a:rPr>
                        <a:t>N</a:t>
                      </a:r>
                      <a:endParaRPr lang="en-US" sz="2800" b="1">
                        <a:solidFill>
                          <a:schemeClr val="tx1"/>
                        </a:solidFill>
                      </a:endParaRPr>
                    </a:p>
                  </a:txBody>
                  <a:tcPr anchor="ctr"/>
                </a:tc>
                <a:tc>
                  <a:txBody>
                    <a:bodyPr/>
                    <a:lstStyle/>
                    <a:p>
                      <a:r>
                        <a:rPr lang="en-US" sz="2800">
                          <a:solidFill>
                            <a:schemeClr val="tx1"/>
                          </a:solidFill>
                        </a:rPr>
                        <a:t>M</a:t>
                      </a:r>
                    </a:p>
                  </a:txBody>
                  <a:tcPr anchor="ctr"/>
                </a:tc>
                <a:tc>
                  <a:txBody>
                    <a:bodyPr/>
                    <a:lstStyle/>
                    <a:p>
                      <a:r>
                        <a:rPr lang="en-US" sz="2800">
                          <a:solidFill>
                            <a:schemeClr val="tx1"/>
                          </a:solidFill>
                        </a:rPr>
                        <a:t>A</a:t>
                      </a:r>
                    </a:p>
                  </a:txBody>
                  <a:tcPr anchor="ctr"/>
                </a:tc>
                <a:tc>
                  <a:txBody>
                    <a:bodyPr/>
                    <a:lstStyle/>
                    <a:p>
                      <a:r>
                        <a:rPr lang="en-US" sz="2800">
                          <a:solidFill>
                            <a:schemeClr val="tx1"/>
                          </a:solidFill>
                        </a:rPr>
                        <a:t>N</a:t>
                      </a:r>
                    </a:p>
                  </a:txBody>
                  <a:tcPr anchor="ctr"/>
                </a:tc>
                <a:tc>
                  <a:txBody>
                    <a:bodyPr/>
                    <a:lstStyle/>
                    <a:p>
                      <a:r>
                        <a:rPr lang="en-US" sz="2800" smtClean="0">
                          <a:solidFill>
                            <a:schemeClr val="tx1"/>
                          </a:solidFill>
                        </a:rPr>
                        <a:t>K</a:t>
                      </a:r>
                      <a:endParaRPr lang="en-US" sz="2800">
                        <a:solidFill>
                          <a:schemeClr val="tx1"/>
                        </a:solidFill>
                      </a:endParaRPr>
                    </a:p>
                  </a:txBody>
                  <a:tcPr anchor="ctr"/>
                </a:tc>
                <a:tc>
                  <a:txBody>
                    <a:bodyPr/>
                    <a:lstStyle/>
                    <a:p>
                      <a:r>
                        <a:rPr lang="en-US" sz="2800" smtClean="0">
                          <a:solidFill>
                            <a:srgbClr val="FF0000"/>
                          </a:solidFill>
                        </a:rPr>
                        <a:t>K</a:t>
                      </a:r>
                      <a:endParaRPr lang="en-US" sz="2800">
                        <a:solidFill>
                          <a:srgbClr val="FF0000"/>
                        </a:solidFill>
                      </a:endParaRPr>
                    </a:p>
                  </a:txBody>
                  <a:tcPr anchor="ctr"/>
                </a:tc>
                <a:tc>
                  <a:txBody>
                    <a:bodyPr/>
                    <a:lstStyle/>
                    <a:p>
                      <a:r>
                        <a:rPr lang="en-US" sz="2800" smtClean="0">
                          <a:solidFill>
                            <a:srgbClr val="FF0000"/>
                          </a:solidFill>
                          <a:effectLst/>
                        </a:rPr>
                        <a:t>B</a:t>
                      </a:r>
                      <a:endParaRPr lang="en-US" sz="2800" b="0">
                        <a:solidFill>
                          <a:srgbClr val="FF0000"/>
                        </a:solidFill>
                      </a:endParaRPr>
                    </a:p>
                  </a:txBody>
                  <a:tcPr anchor="ctr"/>
                </a:tc>
                <a:tc>
                  <a:txBody>
                    <a:bodyPr/>
                    <a:lstStyle/>
                    <a:p>
                      <a:r>
                        <a:rPr lang="en-US" sz="2800">
                          <a:solidFill>
                            <a:srgbClr val="FF0000"/>
                          </a:solidFill>
                        </a:rPr>
                        <a:t>A</a:t>
                      </a:r>
                    </a:p>
                  </a:txBody>
                  <a:tcPr anchor="ctr"/>
                </a:tc>
                <a:tc>
                  <a:txBody>
                    <a:bodyPr/>
                    <a:lstStyle/>
                    <a:p>
                      <a:r>
                        <a:rPr lang="en-US" sz="2800">
                          <a:solidFill>
                            <a:srgbClr val="FF0000"/>
                          </a:solidFill>
                        </a:rPr>
                        <a:t>A</a:t>
                      </a:r>
                    </a:p>
                  </a:txBody>
                  <a:tcPr anchor="ctr"/>
                </a:tc>
                <a:extLst>
                  <a:ext uri="{0D108BD9-81ED-4DB2-BD59-A6C34878D82A}">
                    <a16:rowId xmlns:a16="http://schemas.microsoft.com/office/drawing/2014/main" xmlns="" val="10000"/>
                  </a:ext>
                </a:extLst>
              </a:tr>
              <a:tr h="370840">
                <a:tc>
                  <a:txBody>
                    <a:bodyPr/>
                    <a:lstStyle/>
                    <a:p>
                      <a:r>
                        <a:rPr lang="en-US" sz="2800" smtClean="0">
                          <a:solidFill>
                            <a:schemeClr val="tx1"/>
                          </a:solidFill>
                        </a:rPr>
                        <a:t>Mẫu</a:t>
                      </a:r>
                      <a:endParaRPr lang="en-US" sz="2800">
                        <a:solidFill>
                          <a:schemeClr val="tx1"/>
                        </a:solidFill>
                      </a:endParaRPr>
                    </a:p>
                  </a:txBody>
                  <a:tcPr anchor="ctr"/>
                </a:tc>
                <a:tc>
                  <a:txBody>
                    <a:bodyPr/>
                    <a:lstStyle/>
                    <a:p>
                      <a:r>
                        <a:rPr lang="en-US" sz="2800" smtClean="0">
                          <a:solidFill>
                            <a:schemeClr val="tx1"/>
                          </a:solidFill>
                        </a:rPr>
                        <a:t>K</a:t>
                      </a:r>
                      <a:endParaRPr lang="en-US" sz="2800">
                        <a:solidFill>
                          <a:schemeClr val="tx1"/>
                        </a:solidFill>
                      </a:endParaRPr>
                    </a:p>
                  </a:txBody>
                  <a:tcPr anchor="ctr"/>
                </a:tc>
                <a:tc>
                  <a:txBody>
                    <a:bodyPr/>
                    <a:lstStyle/>
                    <a:p>
                      <a:r>
                        <a:rPr lang="en-US" sz="2800" smtClean="0">
                          <a:solidFill>
                            <a:schemeClr val="tx1"/>
                          </a:solidFill>
                          <a:effectLst/>
                        </a:rPr>
                        <a:t>B</a:t>
                      </a:r>
                      <a:endParaRPr lang="en-US" sz="2800" b="0">
                        <a:solidFill>
                          <a:schemeClr val="tx1"/>
                        </a:solidFill>
                      </a:endParaRPr>
                    </a:p>
                  </a:txBody>
                  <a:tcPr anchor="ctr"/>
                </a:tc>
                <a:tc>
                  <a:txBody>
                    <a:bodyPr/>
                    <a:lstStyle/>
                    <a:p>
                      <a:r>
                        <a:rPr lang="en-US" sz="2800">
                          <a:solidFill>
                            <a:schemeClr val="tx1"/>
                          </a:solidFill>
                        </a:rPr>
                        <a:t>A</a:t>
                      </a:r>
                    </a:p>
                  </a:txBody>
                  <a:tcPr anchor="ctr"/>
                </a:tc>
                <a:tc>
                  <a:txBody>
                    <a:bodyPr/>
                    <a:lstStyle/>
                    <a:p>
                      <a:r>
                        <a:rPr lang="en-US" sz="2800">
                          <a:solidFill>
                            <a:schemeClr val="tx1"/>
                          </a:solidFill>
                        </a:rPr>
                        <a:t>A</a:t>
                      </a:r>
                    </a:p>
                  </a:txBody>
                  <a:tcPr anchor="ctr"/>
                </a:tc>
                <a:tc>
                  <a:txBody>
                    <a:bodyPr/>
                    <a:lstStyle/>
                    <a:p>
                      <a:endParaRPr lang="en-US" sz="2800">
                        <a:solidFill>
                          <a:schemeClr val="tx1"/>
                        </a:solidFill>
                      </a:endParaRPr>
                    </a:p>
                  </a:txBody>
                  <a:tcPr anchor="ctr"/>
                </a:tc>
                <a:tc>
                  <a:txBody>
                    <a:bodyPr/>
                    <a:lstStyle/>
                    <a:p>
                      <a:endParaRPr lang="en-US" sz="2800">
                        <a:solidFill>
                          <a:schemeClr val="tx1"/>
                        </a:solidFill>
                      </a:endParaRPr>
                    </a:p>
                  </a:txBody>
                  <a:tcPr anchor="ctr"/>
                </a:tc>
                <a:tc>
                  <a:txBody>
                    <a:bodyPr/>
                    <a:lstStyle/>
                    <a:p>
                      <a:endParaRPr lang="en-US" sz="2800">
                        <a:solidFill>
                          <a:schemeClr val="tx1"/>
                        </a:solidFill>
                      </a:endParaRPr>
                    </a:p>
                  </a:txBody>
                  <a:tcPr anchor="ctr"/>
                </a:tc>
                <a:tc>
                  <a:txBody>
                    <a:bodyPr/>
                    <a:lstStyle/>
                    <a:p>
                      <a:endParaRPr lang="en-US" sz="2800">
                        <a:solidFill>
                          <a:schemeClr val="tx1"/>
                        </a:solidFill>
                      </a:endParaRPr>
                    </a:p>
                  </a:txBody>
                  <a:tcPr/>
                </a:tc>
                <a:tc>
                  <a:txBody>
                    <a:bodyPr/>
                    <a:lstStyle/>
                    <a:p>
                      <a:endParaRPr lang="en-US" sz="2800">
                        <a:solidFill>
                          <a:schemeClr val="tx1"/>
                        </a:solidFill>
                      </a:endParaRPr>
                    </a:p>
                  </a:txBody>
                  <a:tcPr/>
                </a:tc>
                <a:tc>
                  <a:txBody>
                    <a:bodyPr/>
                    <a:lstStyle/>
                    <a:p>
                      <a:endParaRPr lang="en-US" sz="2800" dirty="0">
                        <a:solidFill>
                          <a:schemeClr val="tx1"/>
                        </a:solidFill>
                      </a:endParaRPr>
                    </a:p>
                  </a:txBody>
                  <a:tcPr/>
                </a:tc>
                <a:tc>
                  <a:txBody>
                    <a:bodyPr/>
                    <a:lstStyle/>
                    <a:p>
                      <a:endParaRPr lang="en-US" sz="2800">
                        <a:solidFill>
                          <a:schemeClr val="tx1"/>
                        </a:solidFill>
                      </a:endParaRPr>
                    </a:p>
                  </a:txBody>
                  <a:tcPr/>
                </a:tc>
                <a:tc>
                  <a:txBody>
                    <a:bodyPr/>
                    <a:lstStyle/>
                    <a:p>
                      <a:endParaRPr lang="en-US" sz="2800" dirty="0">
                        <a:solidFill>
                          <a:schemeClr val="tx1"/>
                        </a:solidFill>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624696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885" y="131285"/>
            <a:ext cx="8229600" cy="990600"/>
          </a:xfrm>
        </p:spPr>
        <p:txBody>
          <a:bodyPr/>
          <a:lstStyle/>
          <a:p>
            <a:r>
              <a:rPr lang="en-US" err="1" smtClean="0"/>
              <a:t>Thuật</a:t>
            </a:r>
            <a:r>
              <a:rPr lang="en-US" smtClean="0"/>
              <a:t> </a:t>
            </a:r>
            <a:r>
              <a:rPr lang="en-US" err="1" smtClean="0"/>
              <a:t>toán</a:t>
            </a:r>
            <a:r>
              <a:rPr lang="en-US" smtClean="0"/>
              <a:t> Boyer-Moore (BM)</a:t>
            </a:r>
            <a:endParaRPr lang="en-US"/>
          </a:p>
        </p:txBody>
      </p:sp>
      <p:sp>
        <p:nvSpPr>
          <p:cNvPr id="6" name="Content Placeholder 5"/>
          <p:cNvSpPr>
            <a:spLocks noGrp="1"/>
          </p:cNvSpPr>
          <p:nvPr>
            <p:ph idx="1"/>
          </p:nvPr>
        </p:nvSpPr>
        <p:spPr>
          <a:xfrm>
            <a:off x="754379" y="2320291"/>
            <a:ext cx="11064241" cy="3982597"/>
          </a:xfrm>
        </p:spPr>
        <p:txBody>
          <a:bodyPr>
            <a:normAutofit fontScale="70000" lnSpcReduction="20000"/>
          </a:bodyPr>
          <a:lstStyle/>
          <a:p>
            <a:r>
              <a:rPr lang="en-US" sz="3600"/>
              <a:t>Giải quyết bài toán đối sánh đơn mẫu</a:t>
            </a:r>
          </a:p>
          <a:p>
            <a:r>
              <a:rPr lang="en-US" sz="3600"/>
              <a:t>Chuỗi ký tự cần tìm kiếm gọi là mẫu, ký hiệu P và có độ dài </a:t>
            </a:r>
            <a:r>
              <a:rPr lang="en-US" sz="3600" i="1"/>
              <a:t>m</a:t>
            </a:r>
          </a:p>
          <a:p>
            <a:r>
              <a:rPr lang="en-US" sz="3600"/>
              <a:t>Chuỗi ký tự được tìm kiếm trong đó gọi là văn bản, ký hiệu T và có độ dài </a:t>
            </a:r>
            <a:r>
              <a:rPr lang="en-US" sz="3600" i="1"/>
              <a:t>l</a:t>
            </a:r>
          </a:p>
          <a:p>
            <a:r>
              <a:rPr lang="en-US" sz="3600" b="1"/>
              <a:t>Bài toán: </a:t>
            </a:r>
            <a:r>
              <a:rPr lang="en-US" sz="3600"/>
              <a:t>Xác định mẫu có xuất hiện trong văn bản không và nếu có xuất hiện bao nhiêu lần và ở vị trí nào</a:t>
            </a:r>
          </a:p>
          <a:p>
            <a:r>
              <a:rPr lang="en-US" sz="3600"/>
              <a:t>Thuật giải duyệt toàn bộ</a:t>
            </a:r>
          </a:p>
          <a:p>
            <a:pPr lvl="1">
              <a:buFont typeface="Wingdings" pitchFamily="2" charset="2"/>
              <a:buChar char="§"/>
            </a:pPr>
            <a:r>
              <a:rPr lang="en-US" sz="3200"/>
              <a:t>Đặt P và T sao cho ký tự đầu tiên của 2 chuỗi thẳng hàng</a:t>
            </a:r>
          </a:p>
          <a:p>
            <a:pPr lvl="1">
              <a:buFont typeface="Wingdings" pitchFamily="2" charset="2"/>
              <a:buChar char="§"/>
            </a:pPr>
            <a:r>
              <a:rPr lang="en-US" sz="3200"/>
              <a:t>Dịch chuyển P sang bên phải từng ký tự một, so sánh P với các ký tự thẳng hàng tương ứng của T xem có trùng khớp không</a:t>
            </a:r>
          </a:p>
          <a:p>
            <a:pPr lvl="1">
              <a:buFont typeface="Wingdings" pitchFamily="2" charset="2"/>
              <a:buChar char="§"/>
            </a:pPr>
            <a:r>
              <a:rPr lang="en-US" sz="3200"/>
              <a:t>Quá trình kết thúc khi ký tự cuối cùng của P thẳng hàng với ký tự cuối cùng của T</a:t>
            </a:r>
          </a:p>
        </p:txBody>
      </p:sp>
      <p:graphicFrame>
        <p:nvGraphicFramePr>
          <p:cNvPr id="4" name="Table 3"/>
          <p:cNvGraphicFramePr>
            <a:graphicFrameLocks noGrp="1"/>
          </p:cNvGraphicFramePr>
          <p:nvPr>
            <p:extLst/>
          </p:nvPr>
        </p:nvGraphicFramePr>
        <p:xfrm>
          <a:off x="2514601" y="1066800"/>
          <a:ext cx="7315203" cy="914400"/>
        </p:xfrm>
        <a:graphic>
          <a:graphicData uri="http://schemas.openxmlformats.org/drawingml/2006/table">
            <a:tbl>
              <a:tblPr firstRow="1" bandRow="1">
                <a:tableStyleId>{2D5ABB26-0587-4C30-8999-92F81FD0307C}</a:tableStyleId>
              </a:tblPr>
              <a:tblGrid>
                <a:gridCol w="1926471">
                  <a:extLst>
                    <a:ext uri="{9D8B030D-6E8A-4147-A177-3AD203B41FA5}">
                      <a16:colId xmlns:a16="http://schemas.microsoft.com/office/drawing/2014/main" xmlns="" val="20000"/>
                    </a:ext>
                  </a:extLst>
                </a:gridCol>
                <a:gridCol w="449061">
                  <a:extLst>
                    <a:ext uri="{9D8B030D-6E8A-4147-A177-3AD203B41FA5}">
                      <a16:colId xmlns:a16="http://schemas.microsoft.com/office/drawing/2014/main" xmlns="" val="20001"/>
                    </a:ext>
                  </a:extLst>
                </a:gridCol>
                <a:gridCol w="449061">
                  <a:extLst>
                    <a:ext uri="{9D8B030D-6E8A-4147-A177-3AD203B41FA5}">
                      <a16:colId xmlns:a16="http://schemas.microsoft.com/office/drawing/2014/main" xmlns="" val="20002"/>
                    </a:ext>
                  </a:extLst>
                </a:gridCol>
                <a:gridCol w="449061">
                  <a:extLst>
                    <a:ext uri="{9D8B030D-6E8A-4147-A177-3AD203B41FA5}">
                      <a16:colId xmlns:a16="http://schemas.microsoft.com/office/drawing/2014/main" xmlns="" val="20003"/>
                    </a:ext>
                  </a:extLst>
                </a:gridCol>
                <a:gridCol w="449061">
                  <a:extLst>
                    <a:ext uri="{9D8B030D-6E8A-4147-A177-3AD203B41FA5}">
                      <a16:colId xmlns:a16="http://schemas.microsoft.com/office/drawing/2014/main" xmlns="" val="20004"/>
                    </a:ext>
                  </a:extLst>
                </a:gridCol>
                <a:gridCol w="449061">
                  <a:extLst>
                    <a:ext uri="{9D8B030D-6E8A-4147-A177-3AD203B41FA5}">
                      <a16:colId xmlns:a16="http://schemas.microsoft.com/office/drawing/2014/main" xmlns="" val="20005"/>
                    </a:ext>
                  </a:extLst>
                </a:gridCol>
                <a:gridCol w="449061">
                  <a:extLst>
                    <a:ext uri="{9D8B030D-6E8A-4147-A177-3AD203B41FA5}">
                      <a16:colId xmlns:a16="http://schemas.microsoft.com/office/drawing/2014/main" xmlns="" val="20006"/>
                    </a:ext>
                  </a:extLst>
                </a:gridCol>
                <a:gridCol w="449061">
                  <a:extLst>
                    <a:ext uri="{9D8B030D-6E8A-4147-A177-3AD203B41FA5}">
                      <a16:colId xmlns:a16="http://schemas.microsoft.com/office/drawing/2014/main" xmlns="" val="20007"/>
                    </a:ext>
                  </a:extLst>
                </a:gridCol>
                <a:gridCol w="449061">
                  <a:extLst>
                    <a:ext uri="{9D8B030D-6E8A-4147-A177-3AD203B41FA5}">
                      <a16:colId xmlns:a16="http://schemas.microsoft.com/office/drawing/2014/main" xmlns="" val="20008"/>
                    </a:ext>
                  </a:extLst>
                </a:gridCol>
                <a:gridCol w="449061">
                  <a:extLst>
                    <a:ext uri="{9D8B030D-6E8A-4147-A177-3AD203B41FA5}">
                      <a16:colId xmlns:a16="http://schemas.microsoft.com/office/drawing/2014/main" xmlns="" val="20009"/>
                    </a:ext>
                  </a:extLst>
                </a:gridCol>
                <a:gridCol w="449061">
                  <a:extLst>
                    <a:ext uri="{9D8B030D-6E8A-4147-A177-3AD203B41FA5}">
                      <a16:colId xmlns:a16="http://schemas.microsoft.com/office/drawing/2014/main" xmlns="" val="20010"/>
                    </a:ext>
                  </a:extLst>
                </a:gridCol>
                <a:gridCol w="449061">
                  <a:extLst>
                    <a:ext uri="{9D8B030D-6E8A-4147-A177-3AD203B41FA5}">
                      <a16:colId xmlns:a16="http://schemas.microsoft.com/office/drawing/2014/main" xmlns="" val="20011"/>
                    </a:ext>
                  </a:extLst>
                </a:gridCol>
                <a:gridCol w="449061">
                  <a:extLst>
                    <a:ext uri="{9D8B030D-6E8A-4147-A177-3AD203B41FA5}">
                      <a16:colId xmlns:a16="http://schemas.microsoft.com/office/drawing/2014/main" xmlns="" val="20012"/>
                    </a:ext>
                  </a:extLst>
                </a:gridCol>
              </a:tblGrid>
              <a:tr h="370840">
                <a:tc>
                  <a:txBody>
                    <a:bodyPr/>
                    <a:lstStyle/>
                    <a:p>
                      <a:r>
                        <a:rPr lang="en-US" sz="2400" smtClean="0">
                          <a:solidFill>
                            <a:schemeClr val="tx1"/>
                          </a:solidFill>
                        </a:rPr>
                        <a:t>Văn</a:t>
                      </a:r>
                      <a:r>
                        <a:rPr lang="en-US" sz="2400" baseline="0" smtClean="0">
                          <a:solidFill>
                            <a:schemeClr val="tx1"/>
                          </a:solidFill>
                        </a:rPr>
                        <a:t> bản (T)</a:t>
                      </a:r>
                      <a:endParaRPr lang="en-US" sz="2400">
                        <a:solidFill>
                          <a:schemeClr val="tx1"/>
                        </a:solidFill>
                      </a:endParaRPr>
                    </a:p>
                  </a:txBody>
                  <a:tcPr anchor="ctr"/>
                </a:tc>
                <a:tc>
                  <a:txBody>
                    <a:bodyPr/>
                    <a:lstStyle/>
                    <a:p>
                      <a:r>
                        <a:rPr lang="en-US" sz="2400">
                          <a:solidFill>
                            <a:schemeClr val="tx1"/>
                          </a:solidFill>
                        </a:rPr>
                        <a:t>N</a:t>
                      </a:r>
                    </a:p>
                  </a:txBody>
                  <a:tcPr anchor="ctr"/>
                </a:tc>
                <a:tc>
                  <a:txBody>
                    <a:bodyPr/>
                    <a:lstStyle/>
                    <a:p>
                      <a:r>
                        <a:rPr lang="en-US" sz="2400" smtClean="0">
                          <a:solidFill>
                            <a:schemeClr val="tx1"/>
                          </a:solidFill>
                        </a:rPr>
                        <a:t>K</a:t>
                      </a:r>
                      <a:endParaRPr lang="en-US" sz="2400">
                        <a:solidFill>
                          <a:schemeClr val="tx1"/>
                        </a:solidFill>
                      </a:endParaRPr>
                    </a:p>
                  </a:txBody>
                  <a:tcPr anchor="ctr"/>
                </a:tc>
                <a:tc>
                  <a:txBody>
                    <a:bodyPr/>
                    <a:lstStyle/>
                    <a:p>
                      <a:r>
                        <a:rPr lang="en-US" sz="2400">
                          <a:solidFill>
                            <a:schemeClr val="tx1"/>
                          </a:solidFill>
                        </a:rPr>
                        <a:t>A</a:t>
                      </a:r>
                    </a:p>
                  </a:txBody>
                  <a:tcPr anchor="ctr"/>
                </a:tc>
                <a:tc>
                  <a:txBody>
                    <a:bodyPr/>
                    <a:lstStyle/>
                    <a:p>
                      <a:r>
                        <a:rPr lang="en-US" sz="2400">
                          <a:solidFill>
                            <a:schemeClr val="tx1"/>
                          </a:solidFill>
                          <a:effectLst/>
                        </a:rPr>
                        <a:t>N</a:t>
                      </a:r>
                      <a:endParaRPr lang="en-US" sz="2400" b="1">
                        <a:solidFill>
                          <a:schemeClr val="tx1"/>
                        </a:solidFill>
                      </a:endParaRPr>
                    </a:p>
                  </a:txBody>
                  <a:tcPr anchor="ctr"/>
                </a:tc>
                <a:tc>
                  <a:txBody>
                    <a:bodyPr/>
                    <a:lstStyle/>
                    <a:p>
                      <a:r>
                        <a:rPr lang="en-US" sz="2400">
                          <a:solidFill>
                            <a:schemeClr val="tx1"/>
                          </a:solidFill>
                        </a:rPr>
                        <a:t>M</a:t>
                      </a:r>
                    </a:p>
                  </a:txBody>
                  <a:tcPr anchor="ctr"/>
                </a:tc>
                <a:tc>
                  <a:txBody>
                    <a:bodyPr/>
                    <a:lstStyle/>
                    <a:p>
                      <a:r>
                        <a:rPr lang="en-US" sz="2400">
                          <a:solidFill>
                            <a:schemeClr val="tx1"/>
                          </a:solidFill>
                        </a:rPr>
                        <a:t>A</a:t>
                      </a:r>
                    </a:p>
                  </a:txBody>
                  <a:tcPr anchor="ctr"/>
                </a:tc>
                <a:tc>
                  <a:txBody>
                    <a:bodyPr/>
                    <a:lstStyle/>
                    <a:p>
                      <a:r>
                        <a:rPr lang="en-US" sz="2400">
                          <a:solidFill>
                            <a:schemeClr val="tx1"/>
                          </a:solidFill>
                        </a:rPr>
                        <a:t>N</a:t>
                      </a:r>
                    </a:p>
                  </a:txBody>
                  <a:tcPr anchor="ctr"/>
                </a:tc>
                <a:tc>
                  <a:txBody>
                    <a:bodyPr/>
                    <a:lstStyle/>
                    <a:p>
                      <a:r>
                        <a:rPr lang="en-US" sz="2400" smtClean="0">
                          <a:solidFill>
                            <a:schemeClr val="tx1"/>
                          </a:solidFill>
                        </a:rPr>
                        <a:t>K</a:t>
                      </a:r>
                      <a:endParaRPr lang="en-US" sz="2400">
                        <a:solidFill>
                          <a:schemeClr val="tx1"/>
                        </a:solidFill>
                      </a:endParaRPr>
                    </a:p>
                  </a:txBody>
                  <a:tcPr anchor="ctr"/>
                </a:tc>
                <a:tc>
                  <a:txBody>
                    <a:bodyPr/>
                    <a:lstStyle/>
                    <a:p>
                      <a:r>
                        <a:rPr lang="en-US" sz="2400" smtClean="0">
                          <a:solidFill>
                            <a:srgbClr val="FF0000"/>
                          </a:solidFill>
                        </a:rPr>
                        <a:t>K</a:t>
                      </a:r>
                      <a:endParaRPr lang="en-US" sz="2400">
                        <a:solidFill>
                          <a:srgbClr val="FF0000"/>
                        </a:solidFill>
                      </a:endParaRPr>
                    </a:p>
                  </a:txBody>
                  <a:tcPr anchor="ctr"/>
                </a:tc>
                <a:tc>
                  <a:txBody>
                    <a:bodyPr/>
                    <a:lstStyle/>
                    <a:p>
                      <a:r>
                        <a:rPr lang="en-US" sz="2400" smtClean="0">
                          <a:solidFill>
                            <a:srgbClr val="FF0000"/>
                          </a:solidFill>
                          <a:effectLst/>
                        </a:rPr>
                        <a:t>B</a:t>
                      </a:r>
                      <a:endParaRPr lang="en-US" sz="2400" b="0">
                        <a:solidFill>
                          <a:srgbClr val="FF0000"/>
                        </a:solidFill>
                      </a:endParaRPr>
                    </a:p>
                  </a:txBody>
                  <a:tcPr anchor="ctr"/>
                </a:tc>
                <a:tc>
                  <a:txBody>
                    <a:bodyPr/>
                    <a:lstStyle/>
                    <a:p>
                      <a:r>
                        <a:rPr lang="en-US" sz="2400">
                          <a:solidFill>
                            <a:srgbClr val="FF0000"/>
                          </a:solidFill>
                        </a:rPr>
                        <a:t>A</a:t>
                      </a:r>
                    </a:p>
                  </a:txBody>
                  <a:tcPr anchor="ctr"/>
                </a:tc>
                <a:tc>
                  <a:txBody>
                    <a:bodyPr/>
                    <a:lstStyle/>
                    <a:p>
                      <a:r>
                        <a:rPr lang="en-US" sz="2400">
                          <a:solidFill>
                            <a:srgbClr val="FF0000"/>
                          </a:solidFill>
                        </a:rPr>
                        <a:t>A</a:t>
                      </a:r>
                    </a:p>
                  </a:txBody>
                  <a:tcPr anchor="ctr"/>
                </a:tc>
                <a:extLst>
                  <a:ext uri="{0D108BD9-81ED-4DB2-BD59-A6C34878D82A}">
                    <a16:rowId xmlns:a16="http://schemas.microsoft.com/office/drawing/2014/main" xmlns="" val="10000"/>
                  </a:ext>
                </a:extLst>
              </a:tr>
              <a:tr h="370840">
                <a:tc>
                  <a:txBody>
                    <a:bodyPr/>
                    <a:lstStyle/>
                    <a:p>
                      <a:r>
                        <a:rPr lang="en-US" sz="2400" smtClean="0">
                          <a:solidFill>
                            <a:schemeClr val="tx1"/>
                          </a:solidFill>
                        </a:rPr>
                        <a:t>Mẫu (P)</a:t>
                      </a:r>
                      <a:endParaRPr lang="en-US" sz="2400">
                        <a:solidFill>
                          <a:schemeClr val="tx1"/>
                        </a:solidFill>
                      </a:endParaRPr>
                    </a:p>
                  </a:txBody>
                  <a:tcPr anchor="ctr"/>
                </a:tc>
                <a:tc>
                  <a:txBody>
                    <a:bodyPr/>
                    <a:lstStyle/>
                    <a:p>
                      <a:r>
                        <a:rPr lang="en-US" sz="2400" smtClean="0">
                          <a:solidFill>
                            <a:schemeClr val="tx1"/>
                          </a:solidFill>
                        </a:rPr>
                        <a:t>K</a:t>
                      </a:r>
                      <a:endParaRPr lang="en-US" sz="2400">
                        <a:solidFill>
                          <a:schemeClr val="tx1"/>
                        </a:solidFill>
                      </a:endParaRPr>
                    </a:p>
                  </a:txBody>
                  <a:tcPr anchor="ctr"/>
                </a:tc>
                <a:tc>
                  <a:txBody>
                    <a:bodyPr/>
                    <a:lstStyle/>
                    <a:p>
                      <a:r>
                        <a:rPr lang="en-US" sz="2400" smtClean="0">
                          <a:solidFill>
                            <a:schemeClr val="tx1"/>
                          </a:solidFill>
                          <a:effectLst/>
                        </a:rPr>
                        <a:t>B</a:t>
                      </a:r>
                      <a:endParaRPr lang="en-US" sz="2400" b="0">
                        <a:solidFill>
                          <a:schemeClr val="tx1"/>
                        </a:solidFill>
                      </a:endParaRPr>
                    </a:p>
                  </a:txBody>
                  <a:tcPr anchor="ctr"/>
                </a:tc>
                <a:tc>
                  <a:txBody>
                    <a:bodyPr/>
                    <a:lstStyle/>
                    <a:p>
                      <a:r>
                        <a:rPr lang="en-US" sz="2400">
                          <a:solidFill>
                            <a:schemeClr val="tx1"/>
                          </a:solidFill>
                        </a:rPr>
                        <a:t>A</a:t>
                      </a:r>
                    </a:p>
                  </a:txBody>
                  <a:tcPr anchor="ctr"/>
                </a:tc>
                <a:tc>
                  <a:txBody>
                    <a:bodyPr/>
                    <a:lstStyle/>
                    <a:p>
                      <a:r>
                        <a:rPr lang="en-US" sz="2400">
                          <a:solidFill>
                            <a:schemeClr val="tx1"/>
                          </a:solidFill>
                        </a:rPr>
                        <a:t>A</a:t>
                      </a:r>
                    </a:p>
                  </a:txBody>
                  <a:tcPr anchor="ctr"/>
                </a:tc>
                <a:tc>
                  <a:txBody>
                    <a:bodyPr/>
                    <a:lstStyle/>
                    <a:p>
                      <a:endParaRPr lang="en-US" sz="2400">
                        <a:solidFill>
                          <a:schemeClr val="tx1"/>
                        </a:solidFill>
                      </a:endParaRPr>
                    </a:p>
                  </a:txBody>
                  <a:tcPr anchor="ctr"/>
                </a:tc>
                <a:tc>
                  <a:txBody>
                    <a:bodyPr/>
                    <a:lstStyle/>
                    <a:p>
                      <a:endParaRPr lang="en-US" sz="2400">
                        <a:solidFill>
                          <a:schemeClr val="tx1"/>
                        </a:solidFill>
                      </a:endParaRPr>
                    </a:p>
                  </a:txBody>
                  <a:tcPr anchor="ctr"/>
                </a:tc>
                <a:tc>
                  <a:txBody>
                    <a:bodyPr/>
                    <a:lstStyle/>
                    <a:p>
                      <a:endParaRPr lang="en-US" sz="2400">
                        <a:solidFill>
                          <a:schemeClr val="tx1"/>
                        </a:solidFill>
                      </a:endParaRPr>
                    </a:p>
                  </a:txBody>
                  <a:tcPr anchor="ctr"/>
                </a:tc>
                <a:tc>
                  <a:txBody>
                    <a:bodyPr/>
                    <a:lstStyle/>
                    <a:p>
                      <a:endParaRPr lang="en-US" sz="2400">
                        <a:solidFill>
                          <a:schemeClr val="tx1"/>
                        </a:solidFill>
                      </a:endParaRPr>
                    </a:p>
                  </a:txBody>
                  <a:tcPr/>
                </a:tc>
                <a:tc>
                  <a:txBody>
                    <a:bodyPr/>
                    <a:lstStyle/>
                    <a:p>
                      <a:endParaRPr lang="en-US" sz="2400">
                        <a:solidFill>
                          <a:schemeClr val="tx1"/>
                        </a:solidFill>
                      </a:endParaRPr>
                    </a:p>
                  </a:txBody>
                  <a:tcPr/>
                </a:tc>
                <a:tc>
                  <a:txBody>
                    <a:bodyPr/>
                    <a:lstStyle/>
                    <a:p>
                      <a:endParaRPr lang="en-US" sz="2400">
                        <a:solidFill>
                          <a:schemeClr val="tx1"/>
                        </a:solidFill>
                      </a:endParaRPr>
                    </a:p>
                  </a:txBody>
                  <a:tcPr/>
                </a:tc>
                <a:tc>
                  <a:txBody>
                    <a:bodyPr/>
                    <a:lstStyle/>
                    <a:p>
                      <a:endParaRPr lang="en-US" sz="2400">
                        <a:solidFill>
                          <a:schemeClr val="tx1"/>
                        </a:solidFill>
                      </a:endParaRPr>
                    </a:p>
                  </a:txBody>
                  <a:tcPr/>
                </a:tc>
                <a:tc>
                  <a:txBody>
                    <a:bodyPr/>
                    <a:lstStyle/>
                    <a:p>
                      <a:endParaRPr lang="en-US" sz="2400">
                        <a:solidFill>
                          <a:schemeClr val="tx1"/>
                        </a:solidFill>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90205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639762"/>
          </a:xfrm>
        </p:spPr>
        <p:txBody>
          <a:bodyPr>
            <a:normAutofit fontScale="90000"/>
          </a:bodyPr>
          <a:lstStyle/>
          <a:p>
            <a:r>
              <a:rPr lang="en-US" smtClean="0"/>
              <a:t>Phương pháp duyệt toàn bộ</a:t>
            </a:r>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89059962"/>
              </p:ext>
            </p:extLst>
          </p:nvPr>
        </p:nvGraphicFramePr>
        <p:xfrm>
          <a:off x="1176960" y="1282545"/>
          <a:ext cx="9630598" cy="5059680"/>
        </p:xfrm>
        <a:graphic>
          <a:graphicData uri="http://schemas.openxmlformats.org/drawingml/2006/table">
            <a:tbl>
              <a:tblPr firstRow="1" bandRow="1">
                <a:tableStyleId>{2D5ABB26-0587-4C30-8999-92F81FD0307C}</a:tableStyleId>
              </a:tblPr>
              <a:tblGrid>
                <a:gridCol w="1089775">
                  <a:extLst>
                    <a:ext uri="{9D8B030D-6E8A-4147-A177-3AD203B41FA5}">
                      <a16:colId xmlns:a16="http://schemas.microsoft.com/office/drawing/2014/main" xmlns="" val="20000"/>
                    </a:ext>
                  </a:extLst>
                </a:gridCol>
                <a:gridCol w="294881">
                  <a:extLst>
                    <a:ext uri="{9D8B030D-6E8A-4147-A177-3AD203B41FA5}">
                      <a16:colId xmlns:a16="http://schemas.microsoft.com/office/drawing/2014/main" xmlns="" val="20001"/>
                    </a:ext>
                  </a:extLst>
                </a:gridCol>
                <a:gridCol w="294881">
                  <a:extLst>
                    <a:ext uri="{9D8B030D-6E8A-4147-A177-3AD203B41FA5}">
                      <a16:colId xmlns:a16="http://schemas.microsoft.com/office/drawing/2014/main" xmlns="" val="20002"/>
                    </a:ext>
                  </a:extLst>
                </a:gridCol>
                <a:gridCol w="294881">
                  <a:extLst>
                    <a:ext uri="{9D8B030D-6E8A-4147-A177-3AD203B41FA5}">
                      <a16:colId xmlns:a16="http://schemas.microsoft.com/office/drawing/2014/main" xmlns="" val="20003"/>
                    </a:ext>
                  </a:extLst>
                </a:gridCol>
                <a:gridCol w="294881">
                  <a:extLst>
                    <a:ext uri="{9D8B030D-6E8A-4147-A177-3AD203B41FA5}">
                      <a16:colId xmlns:a16="http://schemas.microsoft.com/office/drawing/2014/main" xmlns="" val="20004"/>
                    </a:ext>
                  </a:extLst>
                </a:gridCol>
                <a:gridCol w="294881">
                  <a:extLst>
                    <a:ext uri="{9D8B030D-6E8A-4147-A177-3AD203B41FA5}">
                      <a16:colId xmlns:a16="http://schemas.microsoft.com/office/drawing/2014/main" xmlns="" val="20005"/>
                    </a:ext>
                  </a:extLst>
                </a:gridCol>
                <a:gridCol w="294881">
                  <a:extLst>
                    <a:ext uri="{9D8B030D-6E8A-4147-A177-3AD203B41FA5}">
                      <a16:colId xmlns:a16="http://schemas.microsoft.com/office/drawing/2014/main" xmlns="" val="20006"/>
                    </a:ext>
                  </a:extLst>
                </a:gridCol>
                <a:gridCol w="294881">
                  <a:extLst>
                    <a:ext uri="{9D8B030D-6E8A-4147-A177-3AD203B41FA5}">
                      <a16:colId xmlns:a16="http://schemas.microsoft.com/office/drawing/2014/main" xmlns="" val="20007"/>
                    </a:ext>
                  </a:extLst>
                </a:gridCol>
                <a:gridCol w="294881">
                  <a:extLst>
                    <a:ext uri="{9D8B030D-6E8A-4147-A177-3AD203B41FA5}">
                      <a16:colId xmlns:a16="http://schemas.microsoft.com/office/drawing/2014/main" xmlns="" val="20008"/>
                    </a:ext>
                  </a:extLst>
                </a:gridCol>
                <a:gridCol w="294881">
                  <a:extLst>
                    <a:ext uri="{9D8B030D-6E8A-4147-A177-3AD203B41FA5}">
                      <a16:colId xmlns:a16="http://schemas.microsoft.com/office/drawing/2014/main" xmlns="" val="20009"/>
                    </a:ext>
                  </a:extLst>
                </a:gridCol>
                <a:gridCol w="294881">
                  <a:extLst>
                    <a:ext uri="{9D8B030D-6E8A-4147-A177-3AD203B41FA5}">
                      <a16:colId xmlns:a16="http://schemas.microsoft.com/office/drawing/2014/main" xmlns="" val="20010"/>
                    </a:ext>
                  </a:extLst>
                </a:gridCol>
                <a:gridCol w="294881">
                  <a:extLst>
                    <a:ext uri="{9D8B030D-6E8A-4147-A177-3AD203B41FA5}">
                      <a16:colId xmlns:a16="http://schemas.microsoft.com/office/drawing/2014/main" xmlns="" val="20011"/>
                    </a:ext>
                  </a:extLst>
                </a:gridCol>
                <a:gridCol w="294881">
                  <a:extLst>
                    <a:ext uri="{9D8B030D-6E8A-4147-A177-3AD203B41FA5}">
                      <a16:colId xmlns:a16="http://schemas.microsoft.com/office/drawing/2014/main" xmlns="" val="20012"/>
                    </a:ext>
                  </a:extLst>
                </a:gridCol>
                <a:gridCol w="418194">
                  <a:extLst>
                    <a:ext uri="{9D8B030D-6E8A-4147-A177-3AD203B41FA5}">
                      <a16:colId xmlns:a16="http://schemas.microsoft.com/office/drawing/2014/main" xmlns="" val="20013"/>
                    </a:ext>
                  </a:extLst>
                </a:gridCol>
                <a:gridCol w="1045485">
                  <a:extLst>
                    <a:ext uri="{9D8B030D-6E8A-4147-A177-3AD203B41FA5}">
                      <a16:colId xmlns:a16="http://schemas.microsoft.com/office/drawing/2014/main" xmlns="" val="20014"/>
                    </a:ext>
                  </a:extLst>
                </a:gridCol>
                <a:gridCol w="294881">
                  <a:extLst>
                    <a:ext uri="{9D8B030D-6E8A-4147-A177-3AD203B41FA5}">
                      <a16:colId xmlns:a16="http://schemas.microsoft.com/office/drawing/2014/main" xmlns="" val="20015"/>
                    </a:ext>
                  </a:extLst>
                </a:gridCol>
                <a:gridCol w="294881">
                  <a:extLst>
                    <a:ext uri="{9D8B030D-6E8A-4147-A177-3AD203B41FA5}">
                      <a16:colId xmlns:a16="http://schemas.microsoft.com/office/drawing/2014/main" xmlns="" val="20016"/>
                    </a:ext>
                  </a:extLst>
                </a:gridCol>
                <a:gridCol w="294881">
                  <a:extLst>
                    <a:ext uri="{9D8B030D-6E8A-4147-A177-3AD203B41FA5}">
                      <a16:colId xmlns:a16="http://schemas.microsoft.com/office/drawing/2014/main" xmlns="" val="20017"/>
                    </a:ext>
                  </a:extLst>
                </a:gridCol>
                <a:gridCol w="294881">
                  <a:extLst>
                    <a:ext uri="{9D8B030D-6E8A-4147-A177-3AD203B41FA5}">
                      <a16:colId xmlns:a16="http://schemas.microsoft.com/office/drawing/2014/main" xmlns="" val="20018"/>
                    </a:ext>
                  </a:extLst>
                </a:gridCol>
                <a:gridCol w="294881">
                  <a:extLst>
                    <a:ext uri="{9D8B030D-6E8A-4147-A177-3AD203B41FA5}">
                      <a16:colId xmlns:a16="http://schemas.microsoft.com/office/drawing/2014/main" xmlns="" val="20019"/>
                    </a:ext>
                  </a:extLst>
                </a:gridCol>
                <a:gridCol w="294881">
                  <a:extLst>
                    <a:ext uri="{9D8B030D-6E8A-4147-A177-3AD203B41FA5}">
                      <a16:colId xmlns:a16="http://schemas.microsoft.com/office/drawing/2014/main" xmlns="" val="20020"/>
                    </a:ext>
                  </a:extLst>
                </a:gridCol>
                <a:gridCol w="294881">
                  <a:extLst>
                    <a:ext uri="{9D8B030D-6E8A-4147-A177-3AD203B41FA5}">
                      <a16:colId xmlns:a16="http://schemas.microsoft.com/office/drawing/2014/main" xmlns="" val="20021"/>
                    </a:ext>
                  </a:extLst>
                </a:gridCol>
                <a:gridCol w="294881">
                  <a:extLst>
                    <a:ext uri="{9D8B030D-6E8A-4147-A177-3AD203B41FA5}">
                      <a16:colId xmlns:a16="http://schemas.microsoft.com/office/drawing/2014/main" xmlns="" val="20022"/>
                    </a:ext>
                  </a:extLst>
                </a:gridCol>
                <a:gridCol w="294881">
                  <a:extLst>
                    <a:ext uri="{9D8B030D-6E8A-4147-A177-3AD203B41FA5}">
                      <a16:colId xmlns:a16="http://schemas.microsoft.com/office/drawing/2014/main" xmlns="" val="20023"/>
                    </a:ext>
                  </a:extLst>
                </a:gridCol>
                <a:gridCol w="294881">
                  <a:extLst>
                    <a:ext uri="{9D8B030D-6E8A-4147-A177-3AD203B41FA5}">
                      <a16:colId xmlns:a16="http://schemas.microsoft.com/office/drawing/2014/main" xmlns="" val="20024"/>
                    </a:ext>
                  </a:extLst>
                </a:gridCol>
                <a:gridCol w="294881">
                  <a:extLst>
                    <a:ext uri="{9D8B030D-6E8A-4147-A177-3AD203B41FA5}">
                      <a16:colId xmlns:a16="http://schemas.microsoft.com/office/drawing/2014/main" xmlns="" val="20025"/>
                    </a:ext>
                  </a:extLst>
                </a:gridCol>
                <a:gridCol w="294881">
                  <a:extLst>
                    <a:ext uri="{9D8B030D-6E8A-4147-A177-3AD203B41FA5}">
                      <a16:colId xmlns:a16="http://schemas.microsoft.com/office/drawing/2014/main" xmlns="" val="20026"/>
                    </a:ext>
                  </a:extLst>
                </a:gridCol>
              </a:tblGrid>
              <a:tr h="335280">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35280">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Mẫu</a:t>
                      </a:r>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35280">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35280">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35280">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35280">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35280">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35280">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Văn</a:t>
                      </a:r>
                      <a:r>
                        <a:rPr lang="en-US" sz="1600" baseline="0" smtClean="0">
                          <a:solidFill>
                            <a:schemeClr val="tx1"/>
                          </a:solidFill>
                        </a:rPr>
                        <a:t> bản</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effectLst/>
                        </a:rPr>
                        <a:t>N</a:t>
                      </a:r>
                      <a:endParaRPr lang="en-US" sz="16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rgbClr val="FF0000"/>
                          </a:solidFill>
                        </a:rPr>
                        <a:t>K</a:t>
                      </a:r>
                      <a:endParaRPr lang="en-US" sz="160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rgbClr val="FF0000"/>
                          </a:solidFill>
                          <a:effectLst/>
                        </a:rPr>
                        <a:t>B</a:t>
                      </a:r>
                      <a:endParaRPr lang="en-US" sz="1600"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3528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Mẫu</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rPr>
                        <a:t>K</a:t>
                      </a:r>
                      <a:endParaRPr lang="en-US" sz="16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solidFill>
                            <a:schemeClr val="tx1"/>
                          </a:solidFill>
                          <a:effectLst/>
                        </a:rPr>
                        <a:t>B</a:t>
                      </a:r>
                      <a:endParaRPr lang="en-US" sz="16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35280">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
        <p:nvSpPr>
          <p:cNvPr id="4" name="Oval 3"/>
          <p:cNvSpPr/>
          <p:nvPr/>
        </p:nvSpPr>
        <p:spPr>
          <a:xfrm>
            <a:off x="868009" y="144217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prstClr val="black"/>
                </a:solidFill>
              </a:rPr>
              <a:t>1</a:t>
            </a:r>
          </a:p>
        </p:txBody>
      </p:sp>
      <p:sp>
        <p:nvSpPr>
          <p:cNvPr id="8" name="Oval 7"/>
          <p:cNvSpPr/>
          <p:nvPr/>
        </p:nvSpPr>
        <p:spPr>
          <a:xfrm>
            <a:off x="868009" y="2438707"/>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2</a:t>
            </a:r>
          </a:p>
        </p:txBody>
      </p:sp>
      <p:sp>
        <p:nvSpPr>
          <p:cNvPr id="9" name="Oval 8"/>
          <p:cNvSpPr/>
          <p:nvPr/>
        </p:nvSpPr>
        <p:spPr>
          <a:xfrm>
            <a:off x="868009" y="3398629"/>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3</a:t>
            </a:r>
          </a:p>
        </p:txBody>
      </p:sp>
      <p:sp>
        <p:nvSpPr>
          <p:cNvPr id="10" name="Oval 9"/>
          <p:cNvSpPr/>
          <p:nvPr/>
        </p:nvSpPr>
        <p:spPr>
          <a:xfrm>
            <a:off x="868009" y="4390219"/>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4</a:t>
            </a:r>
          </a:p>
        </p:txBody>
      </p:sp>
      <p:grpSp>
        <p:nvGrpSpPr>
          <p:cNvPr id="6" name="Group 5"/>
          <p:cNvGrpSpPr/>
          <p:nvPr/>
        </p:nvGrpSpPr>
        <p:grpSpPr>
          <a:xfrm>
            <a:off x="5951851" y="1338599"/>
            <a:ext cx="304800" cy="4368140"/>
            <a:chOff x="4495800" y="1118260"/>
            <a:chExt cx="304800" cy="4368140"/>
          </a:xfrm>
        </p:grpSpPr>
        <p:sp>
          <p:nvSpPr>
            <p:cNvPr id="11" name="Oval 10"/>
            <p:cNvSpPr/>
            <p:nvPr/>
          </p:nvSpPr>
          <p:spPr>
            <a:xfrm>
              <a:off x="4495800" y="111826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5</a:t>
              </a:r>
            </a:p>
          </p:txBody>
        </p:sp>
        <p:sp>
          <p:nvSpPr>
            <p:cNvPr id="12" name="Oval 11"/>
            <p:cNvSpPr/>
            <p:nvPr/>
          </p:nvSpPr>
          <p:spPr>
            <a:xfrm>
              <a:off x="4495800" y="2169226"/>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6</a:t>
              </a:r>
            </a:p>
          </p:txBody>
        </p:sp>
        <p:sp>
          <p:nvSpPr>
            <p:cNvPr id="13" name="Oval 12"/>
            <p:cNvSpPr/>
            <p:nvPr/>
          </p:nvSpPr>
          <p:spPr>
            <a:xfrm>
              <a:off x="4495800" y="312321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7</a:t>
              </a:r>
            </a:p>
          </p:txBody>
        </p:sp>
        <p:sp>
          <p:nvSpPr>
            <p:cNvPr id="14" name="Oval 13"/>
            <p:cNvSpPr/>
            <p:nvPr/>
          </p:nvSpPr>
          <p:spPr>
            <a:xfrm>
              <a:off x="4495800" y="41148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8</a:t>
              </a:r>
            </a:p>
          </p:txBody>
        </p:sp>
        <p:sp>
          <p:nvSpPr>
            <p:cNvPr id="15" name="Oval 14"/>
            <p:cNvSpPr/>
            <p:nvPr/>
          </p:nvSpPr>
          <p:spPr>
            <a:xfrm>
              <a:off x="4495800" y="51816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9</a:t>
              </a:r>
            </a:p>
          </p:txBody>
        </p:sp>
      </p:grpSp>
    </p:spTree>
    <p:extLst>
      <p:ext uri="{BB962C8B-B14F-4D97-AF65-F5344CB8AC3E}">
        <p14:creationId xmlns:p14="http://schemas.microsoft.com/office/powerpoint/2010/main" val="29365829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967" y="154238"/>
            <a:ext cx="8229600" cy="1143000"/>
          </a:xfrm>
        </p:spPr>
        <p:txBody>
          <a:bodyPr>
            <a:normAutofit/>
          </a:bodyPr>
          <a:lstStyle/>
          <a:p>
            <a:r>
              <a:rPr lang="en-US" dirty="0" err="1"/>
              <a:t>Quy</a:t>
            </a:r>
            <a:r>
              <a:rPr lang="en-US" dirty="0"/>
              <a:t> </a:t>
            </a:r>
            <a:r>
              <a:rPr lang="en-US" dirty="0" err="1"/>
              <a:t>tắc</a:t>
            </a:r>
            <a:r>
              <a:rPr lang="en-US" dirty="0"/>
              <a:t> </a:t>
            </a:r>
            <a:r>
              <a:rPr lang="en-US" dirty="0" err="1" smtClean="0"/>
              <a:t>dịch</a:t>
            </a:r>
            <a:r>
              <a:rPr lang="en-US" dirty="0" smtClean="0"/>
              <a:t> </a:t>
            </a:r>
            <a:r>
              <a:rPr lang="en-US" dirty="0" err="1" smtClean="0"/>
              <a:t>chuyển</a:t>
            </a:r>
            <a:r>
              <a:rPr lang="en-US" dirty="0" smtClean="0"/>
              <a:t> </a:t>
            </a:r>
            <a:r>
              <a:rPr lang="en-US" dirty="0" err="1" smtClean="0"/>
              <a:t>của</a:t>
            </a:r>
            <a:r>
              <a:rPr lang="en-US" dirty="0" smtClean="0"/>
              <a:t> BM (1)</a:t>
            </a:r>
            <a:endParaRPr lang="en-US" dirty="0"/>
          </a:p>
        </p:txBody>
      </p:sp>
      <p:sp>
        <p:nvSpPr>
          <p:cNvPr id="3" name="Content Placeholder 2"/>
          <p:cNvSpPr>
            <a:spLocks noGrp="1"/>
          </p:cNvSpPr>
          <p:nvPr>
            <p:ph sz="half" idx="1"/>
          </p:nvPr>
        </p:nvSpPr>
        <p:spPr>
          <a:xfrm>
            <a:off x="387458" y="1219200"/>
            <a:ext cx="5819032" cy="5227320"/>
          </a:xfrm>
        </p:spPr>
        <p:txBody>
          <a:bodyPr>
            <a:normAutofit/>
          </a:bodyPr>
          <a:lstStyle/>
          <a:p>
            <a:pPr algn="just"/>
            <a:r>
              <a:rPr lang="en-US" sz="3200" dirty="0" err="1" smtClean="0">
                <a:latin typeface="Calibri" panose="020F0502020204030204" pitchFamily="34" charset="0"/>
                <a:cs typeface="Calibri" panose="020F0502020204030204" pitchFamily="34" charset="0"/>
              </a:rPr>
              <a:t>Với</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mỗi</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bước</a:t>
            </a:r>
            <a:r>
              <a:rPr lang="en-US" sz="3200" dirty="0" smtClean="0">
                <a:latin typeface="Calibri" panose="020F0502020204030204" pitchFamily="34" charset="0"/>
                <a:cs typeface="Calibri" panose="020F0502020204030204" pitchFamily="34" charset="0"/>
              </a:rPr>
              <a:t> so </a:t>
            </a:r>
            <a:r>
              <a:rPr lang="en-US" sz="3200" dirty="0" err="1" smtClean="0">
                <a:latin typeface="Calibri" panose="020F0502020204030204" pitchFamily="34" charset="0"/>
                <a:cs typeface="Calibri" panose="020F0502020204030204" pitchFamily="34" charset="0"/>
              </a:rPr>
              <a:t>sánh</a:t>
            </a:r>
            <a:r>
              <a:rPr lang="en-US" sz="3200" dirty="0" smtClean="0">
                <a:latin typeface="Calibri" panose="020F0502020204030204" pitchFamily="34" charset="0"/>
                <a:cs typeface="Calibri" panose="020F0502020204030204" pitchFamily="34" charset="0"/>
              </a:rPr>
              <a:t> P </a:t>
            </a:r>
            <a:r>
              <a:rPr lang="en-US" sz="3200" dirty="0" err="1" smtClean="0">
                <a:latin typeface="Calibri" panose="020F0502020204030204" pitchFamily="34" charset="0"/>
                <a:cs typeface="Calibri" panose="020F0502020204030204" pitchFamily="34" charset="0"/>
              </a:rPr>
              <a:t>với</a:t>
            </a:r>
            <a:r>
              <a:rPr lang="en-US" sz="3200" dirty="0" smtClean="0">
                <a:latin typeface="Calibri" panose="020F0502020204030204" pitchFamily="34" charset="0"/>
                <a:cs typeface="Calibri" panose="020F0502020204030204" pitchFamily="34" charset="0"/>
              </a:rPr>
              <a:t> T, </a:t>
            </a:r>
            <a:r>
              <a:rPr lang="en-US" sz="3200" dirty="0" err="1" smtClean="0">
                <a:latin typeface="Calibri" panose="020F0502020204030204" pitchFamily="34" charset="0"/>
                <a:cs typeface="Calibri" panose="020F0502020204030204" pitchFamily="34" charset="0"/>
              </a:rPr>
              <a:t>nếu</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ký</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tự</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cuối</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cùng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của</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mẫu</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không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trùng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với</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ký</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tự</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tương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ứng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của</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văn</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bản</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giả</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sử</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là</a:t>
            </a:r>
            <a:r>
              <a:rPr lang="en-US" sz="3200" dirty="0" smtClean="0">
                <a:latin typeface="Calibri" panose="020F0502020204030204" pitchFamily="34" charset="0"/>
                <a:cs typeface="Calibri" panose="020F0502020204030204" pitchFamily="34" charset="0"/>
              </a:rPr>
              <a:t> </a:t>
            </a:r>
            <a:r>
              <a:rPr lang="el-GR" sz="3200" i="1" dirty="0" smtClean="0">
                <a:latin typeface="Calibri" panose="020F0502020204030204" pitchFamily="34" charset="0"/>
                <a:cs typeface="Calibri" panose="020F0502020204030204" pitchFamily="34" charset="0"/>
              </a:rPr>
              <a:t>σ</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xét</a:t>
            </a:r>
            <a:r>
              <a:rPr lang="en-US" sz="3200" dirty="0" smtClean="0">
                <a:latin typeface="Calibri" panose="020F0502020204030204" pitchFamily="34" charset="0"/>
                <a:cs typeface="Calibri" panose="020F0502020204030204" pitchFamily="34" charset="0"/>
              </a:rPr>
              <a:t> 2 </a:t>
            </a:r>
            <a:r>
              <a:rPr lang="en-US" sz="3200" dirty="0" err="1" smtClean="0">
                <a:latin typeface="Calibri" panose="020F0502020204030204" pitchFamily="34" charset="0"/>
                <a:cs typeface="Calibri" panose="020F0502020204030204" pitchFamily="34" charset="0"/>
              </a:rPr>
              <a:t>trường</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hợp</a:t>
            </a:r>
            <a:r>
              <a:rPr lang="en-US" sz="3200" dirty="0" smtClean="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sau</a:t>
            </a:r>
            <a:endParaRPr lang="en-US" sz="3200" dirty="0" smtClean="0">
              <a:latin typeface="Calibri" panose="020F0502020204030204" pitchFamily="34" charset="0"/>
              <a:cs typeface="Calibri" panose="020F0502020204030204" pitchFamily="34" charset="0"/>
            </a:endParaRPr>
          </a:p>
          <a:p>
            <a:pPr marL="914400" lvl="1" indent="-457200" algn="just">
              <a:buFont typeface="+mj-lt"/>
              <a:buAutoNum type="arabicPeriod"/>
            </a:pPr>
            <a:r>
              <a:rPr lang="el-GR" sz="2600" i="1" dirty="0">
                <a:latin typeface="Calibri" panose="020F0502020204030204" pitchFamily="34" charset="0"/>
                <a:cs typeface="Calibri" panose="020F0502020204030204" pitchFamily="34" charset="0"/>
              </a:rPr>
              <a:t>σ</a:t>
            </a:r>
            <a:r>
              <a:rPr lang="el-GR" sz="2600" i="1" dirty="0" smtClean="0">
                <a:latin typeface="Calibri" panose="020F0502020204030204" pitchFamily="34" charset="0"/>
                <a:cs typeface="Calibri" panose="020F0502020204030204" pitchFamily="34" charset="0"/>
              </a:rPr>
              <a:t> </a:t>
            </a:r>
            <a:r>
              <a:rPr lang="en-US"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không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xuất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hiện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trong</a:t>
            </a:r>
            <a:r>
              <a:rPr lang="en-US" sz="2600" dirty="0" smtClean="0">
                <a:latin typeface="Calibri" panose="020F0502020204030204" pitchFamily="34" charset="0"/>
                <a:cs typeface="Calibri" panose="020F0502020204030204" pitchFamily="34" charset="0"/>
              </a:rPr>
              <a:t> P. </a:t>
            </a:r>
            <a:r>
              <a:rPr lang="en-US" sz="2600" dirty="0" err="1" smtClean="0">
                <a:latin typeface="Calibri" panose="020F0502020204030204" pitchFamily="34" charset="0"/>
                <a:cs typeface="Calibri" panose="020F0502020204030204" pitchFamily="34" charset="0"/>
              </a:rPr>
              <a:t>Dịch</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chuyển</a:t>
            </a:r>
            <a:r>
              <a:rPr lang="en-US" sz="2600" dirty="0" smtClean="0">
                <a:latin typeface="Calibri" panose="020F0502020204030204" pitchFamily="34" charset="0"/>
                <a:cs typeface="Calibri" panose="020F0502020204030204" pitchFamily="34" charset="0"/>
              </a:rPr>
              <a:t> P </a:t>
            </a:r>
            <a:r>
              <a:rPr lang="en-US" sz="2600" dirty="0" err="1" smtClean="0">
                <a:latin typeface="Calibri" panose="020F0502020204030204" pitchFamily="34" charset="0"/>
                <a:cs typeface="Calibri" panose="020F0502020204030204" pitchFamily="34" charset="0"/>
              </a:rPr>
              <a:t>sao</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cho</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toàn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bộ</a:t>
            </a:r>
            <a:r>
              <a:rPr lang="en-US" sz="2600" dirty="0" smtClean="0">
                <a:latin typeface="Calibri" panose="020F0502020204030204" pitchFamily="34" charset="0"/>
                <a:cs typeface="Calibri" panose="020F0502020204030204" pitchFamily="34" charset="0"/>
              </a:rPr>
              <a:t> P </a:t>
            </a:r>
            <a:r>
              <a:rPr lang="en-US" sz="2600" dirty="0" err="1" smtClean="0">
                <a:latin typeface="Calibri" panose="020F0502020204030204" pitchFamily="34" charset="0"/>
                <a:cs typeface="Calibri" panose="020F0502020204030204" pitchFamily="34" charset="0"/>
              </a:rPr>
              <a:t>nằm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ngay</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bên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phải</a:t>
            </a:r>
            <a:r>
              <a:rPr lang="en-US" sz="2600" dirty="0" smtClean="0">
                <a:latin typeface="Calibri" panose="020F0502020204030204" pitchFamily="34" charset="0"/>
                <a:cs typeface="Calibri" panose="020F0502020204030204" pitchFamily="34" charset="0"/>
              </a:rPr>
              <a:t> </a:t>
            </a:r>
            <a:r>
              <a:rPr lang="el-GR" sz="2600" i="1" dirty="0">
                <a:latin typeface="Calibri" panose="020F0502020204030204" pitchFamily="34" charset="0"/>
                <a:cs typeface="Calibri" panose="020F0502020204030204" pitchFamily="34" charset="0"/>
              </a:rPr>
              <a:t>σ</a:t>
            </a:r>
            <a:r>
              <a:rPr lang="el-GR" sz="2600" i="1" dirty="0" smtClean="0">
                <a:latin typeface="Calibri" panose="020F0502020204030204" pitchFamily="34" charset="0"/>
                <a:cs typeface="Calibri" panose="020F0502020204030204" pitchFamily="34" charset="0"/>
              </a:rPr>
              <a:t> </a:t>
            </a:r>
            <a:endParaRPr lang="en-US" sz="2600" i="1" dirty="0" smtClean="0">
              <a:latin typeface="Calibri" panose="020F0502020204030204" pitchFamily="34" charset="0"/>
              <a:cs typeface="Calibri" panose="020F0502020204030204" pitchFamily="34" charset="0"/>
            </a:endParaRPr>
          </a:p>
          <a:p>
            <a:pPr marL="914400" lvl="1" indent="-457200" algn="just">
              <a:buFont typeface="+mj-lt"/>
              <a:buAutoNum type="arabicPeriod"/>
            </a:pPr>
            <a:r>
              <a:rPr lang="en-US" sz="2600" dirty="0" err="1" smtClean="0">
                <a:latin typeface="Calibri" panose="020F0502020204030204" pitchFamily="34" charset="0"/>
                <a:cs typeface="Calibri" panose="020F0502020204030204" pitchFamily="34" charset="0"/>
              </a:rPr>
              <a:t>Nếu</a:t>
            </a:r>
            <a:r>
              <a:rPr lang="en-US" sz="2600" dirty="0" smtClean="0">
                <a:latin typeface="Calibri" panose="020F0502020204030204" pitchFamily="34" charset="0"/>
                <a:cs typeface="Calibri" panose="020F0502020204030204" pitchFamily="34" charset="0"/>
              </a:rPr>
              <a:t> </a:t>
            </a:r>
            <a:r>
              <a:rPr lang="el-GR" sz="2600" i="1" dirty="0">
                <a:latin typeface="Calibri" panose="020F0502020204030204" pitchFamily="34" charset="0"/>
                <a:cs typeface="Calibri" panose="020F0502020204030204" pitchFamily="34" charset="0"/>
              </a:rPr>
              <a:t>σ</a:t>
            </a:r>
            <a:r>
              <a:rPr lang="el-GR"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có</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xuất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hiện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trong</a:t>
            </a:r>
            <a:r>
              <a:rPr lang="en-US" sz="2600" dirty="0" smtClean="0">
                <a:latin typeface="Calibri" panose="020F0502020204030204" pitchFamily="34" charset="0"/>
                <a:cs typeface="Calibri" panose="020F0502020204030204" pitchFamily="34" charset="0"/>
              </a:rPr>
              <a:t> P, </a:t>
            </a:r>
            <a:r>
              <a:rPr lang="en-US" sz="2600" dirty="0" err="1" smtClean="0">
                <a:latin typeface="Calibri" panose="020F0502020204030204" pitchFamily="34" charset="0"/>
                <a:cs typeface="Calibri" panose="020F0502020204030204" pitchFamily="34" charset="0"/>
              </a:rPr>
              <a:t>xác</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đinh</a:t>
            </a:r>
            <a:r>
              <a:rPr lang="en-US" sz="2600" dirty="0" smtClean="0">
                <a:latin typeface="Calibri" panose="020F0502020204030204" pitchFamily="34" charset="0"/>
                <a:cs typeface="Calibri" panose="020F0502020204030204" pitchFamily="34" charset="0"/>
              </a:rPr>
              <a:t> </a:t>
            </a:r>
            <a:r>
              <a:rPr lang="en-US" sz="2600" i="1" dirty="0" smtClean="0">
                <a:latin typeface="Calibri" panose="020F0502020204030204" pitchFamily="34" charset="0"/>
                <a:cs typeface="Calibri" panose="020F0502020204030204" pitchFamily="34" charset="0"/>
              </a:rPr>
              <a:t>N</a:t>
            </a:r>
            <a:r>
              <a:rPr lang="el-GR"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nằm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ngoài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cùng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bên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phải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của</a:t>
            </a:r>
            <a:r>
              <a:rPr lang="en-US" sz="2600" dirty="0" smtClean="0">
                <a:latin typeface="Calibri" panose="020F0502020204030204" pitchFamily="34" charset="0"/>
                <a:cs typeface="Calibri" panose="020F0502020204030204" pitchFamily="34" charset="0"/>
              </a:rPr>
              <a:t> P. </a:t>
            </a:r>
            <a:r>
              <a:rPr lang="en-US" sz="2600" dirty="0" err="1" smtClean="0">
                <a:latin typeface="Calibri" panose="020F0502020204030204" pitchFamily="34" charset="0"/>
                <a:cs typeface="Calibri" panose="020F0502020204030204" pitchFamily="34" charset="0"/>
              </a:rPr>
              <a:t>Dịch</a:t>
            </a:r>
            <a:r>
              <a:rPr lang="en-US" sz="2600" dirty="0" smtClean="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chuyển</a:t>
            </a:r>
            <a:r>
              <a:rPr lang="en-US" sz="2600" dirty="0">
                <a:latin typeface="Calibri" panose="020F0502020204030204" pitchFamily="34" charset="0"/>
                <a:cs typeface="Calibri" panose="020F0502020204030204" pitchFamily="34" charset="0"/>
              </a:rPr>
              <a:t> P </a:t>
            </a:r>
            <a:r>
              <a:rPr lang="en-US" sz="2600" dirty="0" err="1">
                <a:latin typeface="Calibri" panose="020F0502020204030204" pitchFamily="34" charset="0"/>
                <a:cs typeface="Calibri" panose="020F0502020204030204" pitchFamily="34" charset="0"/>
              </a:rPr>
              <a:t>sao</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cho</a:t>
            </a:r>
            <a:r>
              <a:rPr lang="en-US" sz="2600" dirty="0">
                <a:latin typeface="Calibri" panose="020F0502020204030204" pitchFamily="34" charset="0"/>
                <a:cs typeface="Calibri" panose="020F0502020204030204" pitchFamily="34" charset="0"/>
              </a:rPr>
              <a:t> </a:t>
            </a:r>
            <a:r>
              <a:rPr lang="el-GR" sz="2600" i="1" dirty="0">
                <a:latin typeface="Calibri" panose="020F0502020204030204" pitchFamily="34" charset="0"/>
                <a:cs typeface="Calibri" panose="020F0502020204030204" pitchFamily="34" charset="0"/>
              </a:rPr>
              <a:t>σ</a:t>
            </a:r>
            <a:r>
              <a:rPr lang="el-GR"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của</a:t>
            </a:r>
            <a:r>
              <a:rPr lang="en-US" sz="2600" dirty="0" smtClean="0">
                <a:latin typeface="Calibri" panose="020F0502020204030204" pitchFamily="34" charset="0"/>
                <a:cs typeface="Calibri" panose="020F0502020204030204" pitchFamily="34" charset="0"/>
              </a:rPr>
              <a:t> T</a:t>
            </a:r>
            <a:r>
              <a:rPr lang="en-US"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thẳng</a:t>
            </a:r>
            <a:r>
              <a:rPr lang="en-US" sz="2600" dirty="0" smtClean="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hàng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với</a:t>
            </a:r>
            <a:r>
              <a:rPr lang="en-US" sz="2600" dirty="0">
                <a:latin typeface="Calibri" panose="020F0502020204030204" pitchFamily="34" charset="0"/>
                <a:cs typeface="Calibri" panose="020F0502020204030204" pitchFamily="34" charset="0"/>
              </a:rPr>
              <a:t> </a:t>
            </a:r>
            <a:r>
              <a:rPr lang="el-GR" sz="2600" i="1" dirty="0">
                <a:latin typeface="Calibri" panose="020F0502020204030204" pitchFamily="34" charset="0"/>
                <a:cs typeface="Calibri" panose="020F0502020204030204" pitchFamily="34" charset="0"/>
              </a:rPr>
              <a:t>σ</a:t>
            </a:r>
            <a:r>
              <a:rPr lang="en-US" sz="2600" i="1"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của</a:t>
            </a:r>
            <a:r>
              <a:rPr lang="en-US" sz="2600" dirty="0" smtClean="0">
                <a:latin typeface="Calibri" panose="020F0502020204030204" pitchFamily="34" charset="0"/>
                <a:cs typeface="Calibri" panose="020F0502020204030204" pitchFamily="34" charset="0"/>
              </a:rPr>
              <a:t> P</a:t>
            </a:r>
            <a:endParaRPr lang="en-US" sz="2600" dirty="0">
              <a:latin typeface="Calibri" panose="020F0502020204030204" pitchFamily="34" charset="0"/>
              <a:cs typeface="Calibri" panose="020F0502020204030204" pitchFamily="34" charset="0"/>
            </a:endParaRP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31109129"/>
              </p:ext>
            </p:extLst>
          </p:nvPr>
        </p:nvGraphicFramePr>
        <p:xfrm>
          <a:off x="6840314" y="1082040"/>
          <a:ext cx="4048670" cy="5608320"/>
        </p:xfrm>
        <a:graphic>
          <a:graphicData uri="http://schemas.openxmlformats.org/drawingml/2006/table">
            <a:tbl>
              <a:tblPr firstRow="1" bandRow="1">
                <a:tableStyleId>{2D5ABB26-0587-4C30-8999-92F81FD0307C}</a:tableStyleId>
              </a:tblPr>
              <a:tblGrid>
                <a:gridCol w="339652">
                  <a:extLst>
                    <a:ext uri="{9D8B030D-6E8A-4147-A177-3AD203B41FA5}">
                      <a16:colId xmlns:a16="http://schemas.microsoft.com/office/drawing/2014/main" xmlns="" val="20000"/>
                    </a:ext>
                  </a:extLst>
                </a:gridCol>
                <a:gridCol w="339652">
                  <a:extLst>
                    <a:ext uri="{9D8B030D-6E8A-4147-A177-3AD203B41FA5}">
                      <a16:colId xmlns:a16="http://schemas.microsoft.com/office/drawing/2014/main" xmlns="" val="20001"/>
                    </a:ext>
                  </a:extLst>
                </a:gridCol>
                <a:gridCol w="339652">
                  <a:extLst>
                    <a:ext uri="{9D8B030D-6E8A-4147-A177-3AD203B41FA5}">
                      <a16:colId xmlns:a16="http://schemas.microsoft.com/office/drawing/2014/main" xmlns="" val="20002"/>
                    </a:ext>
                  </a:extLst>
                </a:gridCol>
                <a:gridCol w="339652">
                  <a:extLst>
                    <a:ext uri="{9D8B030D-6E8A-4147-A177-3AD203B41FA5}">
                      <a16:colId xmlns:a16="http://schemas.microsoft.com/office/drawing/2014/main" xmlns="" val="20003"/>
                    </a:ext>
                  </a:extLst>
                </a:gridCol>
                <a:gridCol w="339652">
                  <a:extLst>
                    <a:ext uri="{9D8B030D-6E8A-4147-A177-3AD203B41FA5}">
                      <a16:colId xmlns:a16="http://schemas.microsoft.com/office/drawing/2014/main" xmlns="" val="20004"/>
                    </a:ext>
                  </a:extLst>
                </a:gridCol>
                <a:gridCol w="339652">
                  <a:extLst>
                    <a:ext uri="{9D8B030D-6E8A-4147-A177-3AD203B41FA5}">
                      <a16:colId xmlns:a16="http://schemas.microsoft.com/office/drawing/2014/main" xmlns="" val="20005"/>
                    </a:ext>
                  </a:extLst>
                </a:gridCol>
                <a:gridCol w="339652">
                  <a:extLst>
                    <a:ext uri="{9D8B030D-6E8A-4147-A177-3AD203B41FA5}">
                      <a16:colId xmlns:a16="http://schemas.microsoft.com/office/drawing/2014/main" xmlns="" val="20006"/>
                    </a:ext>
                  </a:extLst>
                </a:gridCol>
                <a:gridCol w="339652">
                  <a:extLst>
                    <a:ext uri="{9D8B030D-6E8A-4147-A177-3AD203B41FA5}">
                      <a16:colId xmlns:a16="http://schemas.microsoft.com/office/drawing/2014/main" xmlns="" val="20007"/>
                    </a:ext>
                  </a:extLst>
                </a:gridCol>
                <a:gridCol w="339652">
                  <a:extLst>
                    <a:ext uri="{9D8B030D-6E8A-4147-A177-3AD203B41FA5}">
                      <a16:colId xmlns:a16="http://schemas.microsoft.com/office/drawing/2014/main" xmlns="" val="20008"/>
                    </a:ext>
                  </a:extLst>
                </a:gridCol>
                <a:gridCol w="339652">
                  <a:extLst>
                    <a:ext uri="{9D8B030D-6E8A-4147-A177-3AD203B41FA5}">
                      <a16:colId xmlns:a16="http://schemas.microsoft.com/office/drawing/2014/main" xmlns="" val="20009"/>
                    </a:ext>
                  </a:extLst>
                </a:gridCol>
                <a:gridCol w="326075">
                  <a:extLst>
                    <a:ext uri="{9D8B030D-6E8A-4147-A177-3AD203B41FA5}">
                      <a16:colId xmlns:a16="http://schemas.microsoft.com/office/drawing/2014/main" xmlns="" val="20010"/>
                    </a:ext>
                  </a:extLst>
                </a:gridCol>
                <a:gridCol w="326075">
                  <a:extLst>
                    <a:ext uri="{9D8B030D-6E8A-4147-A177-3AD203B41FA5}">
                      <a16:colId xmlns:a16="http://schemas.microsoft.com/office/drawing/2014/main" xmlns="" val="20011"/>
                    </a:ext>
                  </a:extLst>
                </a:gridCol>
              </a:tblGrid>
              <a:tr h="370840">
                <a:tc>
                  <a:txBody>
                    <a:bodyPr/>
                    <a:lstStyle/>
                    <a:p>
                      <a:r>
                        <a:rPr lang="en-US" sz="1400" smtClean="0"/>
                        <a:t>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3</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smtClean="0">
                          <a:solidFill>
                            <a:schemeClr val="tx1"/>
                          </a:solidFill>
                        </a:rPr>
                        <a:t>4</a:t>
                      </a:r>
                      <a:endParaRPr lang="en-US" sz="14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mtClean="0"/>
                        <a:t>5</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6</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7</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8</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9</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10</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00B050"/>
                          </a:solidFill>
                          <a:effectLst/>
                        </a:rPr>
                        <a:t>N</a:t>
                      </a:r>
                      <a:endParaRPr lang="en-US" b="1">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FF0000"/>
                          </a:solidFill>
                          <a:effectLst/>
                        </a:rPr>
                        <a:t>B</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FF0000"/>
                          </a:solidFill>
                        </a:rPr>
                        <a:t>K</a:t>
                      </a:r>
                      <a:endParaRPr lang="en-US">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mtClean="0">
                          <a:effectLst/>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gridSpan="11">
                  <a:txBody>
                    <a:bodyPr/>
                    <a:lstStyle/>
                    <a:p>
                      <a:r>
                        <a:rPr lang="en-US" smtClean="0"/>
                        <a:t>1) </a:t>
                      </a:r>
                      <a:r>
                        <a:rPr lang="el-GR" i="1" smtClean="0">
                          <a:cs typeface="Times New Roman"/>
                        </a:rPr>
                        <a:t>σ</a:t>
                      </a:r>
                      <a:r>
                        <a:rPr lang="en-US" i="1" smtClean="0">
                          <a:cs typeface="Times New Roman"/>
                        </a:rPr>
                        <a:t> = </a:t>
                      </a:r>
                      <a:r>
                        <a:rPr lang="en-US" smtClean="0"/>
                        <a:t>N không</a:t>
                      </a:r>
                      <a:r>
                        <a:rPr lang="en-US" baseline="0" smtClean="0"/>
                        <a:t> xuất hiện trong mẫu</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70840">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92D050"/>
                          </a:solidFill>
                        </a:rPr>
                        <a:t>K</a:t>
                      </a:r>
                      <a:endParaRPr lang="en-US">
                        <a:solidFill>
                          <a:srgbClr val="92D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mtClean="0"/>
                        <a:t>K</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chemeClr val="tx1"/>
                          </a:solidFill>
                          <a:effectLst/>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7084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chemeClr val="tx1"/>
                          </a:solidFill>
                        </a:rPr>
                        <a:t>K</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FF0000"/>
                          </a:solidFill>
                          <a:effectLst/>
                        </a:rPr>
                        <a:t>B</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92D050"/>
                          </a:solidFill>
                        </a:rPr>
                        <a:t>K</a:t>
                      </a:r>
                      <a:endParaRPr lang="en-US">
                        <a:solidFill>
                          <a:srgbClr val="92D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70840">
                <a:tc gridSpan="11">
                  <a:txBody>
                    <a:bodyPr/>
                    <a:lstStyle/>
                    <a:p>
                      <a:r>
                        <a:rPr lang="en-US" smtClean="0"/>
                        <a:t>2) </a:t>
                      </a:r>
                      <a:r>
                        <a:rPr lang="el-GR" i="1" smtClean="0">
                          <a:cs typeface="Times New Roman"/>
                        </a:rPr>
                        <a:t>σ</a:t>
                      </a:r>
                      <a:r>
                        <a:rPr lang="en-US" i="1" smtClean="0">
                          <a:cs typeface="Times New Roman"/>
                        </a:rPr>
                        <a:t> = </a:t>
                      </a:r>
                      <a:r>
                        <a:rPr lang="en-US" smtClean="0"/>
                        <a:t>K xuất hiện</a:t>
                      </a:r>
                      <a:r>
                        <a:rPr lang="en-US" baseline="0" smtClean="0"/>
                        <a:t> trong mẫu. </a:t>
                      </a:r>
                      <a:endParaRPr lang="en-US"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nchor="ctr"/>
                </a:tc>
                <a:tc hMerge="1">
                  <a:txBody>
                    <a:bodyPr/>
                    <a:lstStyle/>
                    <a:p>
                      <a:endParaRPr lang="en-US" b="1">
                        <a:solidFill>
                          <a:srgbClr val="FF0000"/>
                        </a:solidFill>
                      </a:endParaRPr>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tc>
                <a:tc>
                  <a:txBody>
                    <a:bodyPr/>
                    <a:lstStyle/>
                    <a:p>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bl>
          </a:graphicData>
        </a:graphic>
      </p:graphicFrame>
      <p:sp>
        <p:nvSpPr>
          <p:cNvPr id="4" name="Left Brace 3"/>
          <p:cNvSpPr/>
          <p:nvPr/>
        </p:nvSpPr>
        <p:spPr>
          <a:xfrm>
            <a:off x="7033903" y="2386893"/>
            <a:ext cx="3048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 name="TextBox 5"/>
          <p:cNvSpPr txBox="1"/>
          <p:nvPr/>
        </p:nvSpPr>
        <p:spPr>
          <a:xfrm>
            <a:off x="6512656" y="2559028"/>
            <a:ext cx="609600" cy="646331"/>
          </a:xfrm>
          <a:prstGeom prst="rect">
            <a:avLst/>
          </a:prstGeom>
          <a:noFill/>
        </p:spPr>
        <p:txBody>
          <a:bodyPr wrap="square" rtlCol="0">
            <a:spAutoFit/>
          </a:bodyPr>
          <a:lstStyle/>
          <a:p>
            <a:r>
              <a:rPr lang="en-US">
                <a:solidFill>
                  <a:prstClr val="black"/>
                </a:solidFill>
              </a:rPr>
              <a:t>Bỏ qua</a:t>
            </a:r>
          </a:p>
        </p:txBody>
      </p:sp>
      <p:sp>
        <p:nvSpPr>
          <p:cNvPr id="7" name="Left Brace 6"/>
          <p:cNvSpPr/>
          <p:nvPr/>
        </p:nvSpPr>
        <p:spPr>
          <a:xfrm>
            <a:off x="8294398" y="5162943"/>
            <a:ext cx="415262" cy="7480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8" name="TextBox 7"/>
          <p:cNvSpPr txBox="1"/>
          <p:nvPr/>
        </p:nvSpPr>
        <p:spPr>
          <a:xfrm>
            <a:off x="7532397" y="5162943"/>
            <a:ext cx="609600" cy="646331"/>
          </a:xfrm>
          <a:prstGeom prst="rect">
            <a:avLst/>
          </a:prstGeom>
          <a:noFill/>
        </p:spPr>
        <p:txBody>
          <a:bodyPr wrap="square" rtlCol="0">
            <a:spAutoFit/>
          </a:bodyPr>
          <a:lstStyle/>
          <a:p>
            <a:r>
              <a:rPr lang="en-US">
                <a:solidFill>
                  <a:prstClr val="black"/>
                </a:solidFill>
              </a:rPr>
              <a:t>Bỏ qua</a:t>
            </a:r>
          </a:p>
        </p:txBody>
      </p:sp>
    </p:spTree>
    <p:extLst>
      <p:ext uri="{BB962C8B-B14F-4D97-AF65-F5344CB8AC3E}">
        <p14:creationId xmlns:p14="http://schemas.microsoft.com/office/powerpoint/2010/main" val="120735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8782" y="1124767"/>
            <a:ext cx="11074400" cy="5351078"/>
          </a:xfrm>
        </p:spPr>
        <p:txBody>
          <a:bodyPr/>
          <a:lstStyle/>
          <a:p>
            <a:r>
              <a:rPr lang="en-US" b="1" dirty="0" err="1" smtClean="0">
                <a:solidFill>
                  <a:schemeClr val="tx1"/>
                </a:solidFill>
              </a:rPr>
              <a:t>Định</a:t>
            </a:r>
            <a:r>
              <a:rPr lang="en-US" b="1" dirty="0" smtClean="0">
                <a:solidFill>
                  <a:schemeClr val="tx1"/>
                </a:solidFill>
              </a:rPr>
              <a:t> </a:t>
            </a:r>
            <a:r>
              <a:rPr lang="en-US" b="1" dirty="0" err="1" smtClean="0">
                <a:solidFill>
                  <a:schemeClr val="tx1"/>
                </a:solidFill>
              </a:rPr>
              <a:t>nghĩa</a:t>
            </a:r>
            <a:r>
              <a:rPr lang="en-US" b="1" dirty="0" smtClean="0">
                <a:solidFill>
                  <a:schemeClr val="tx1"/>
                </a:solidFill>
              </a:rPr>
              <a:t>: </a:t>
            </a:r>
            <a:r>
              <a:rPr lang="en-US" dirty="0" smtClean="0">
                <a:solidFill>
                  <a:schemeClr val="tx1"/>
                </a:solidFill>
              </a:rPr>
              <a:t>Cho </a:t>
            </a:r>
            <a:r>
              <a:rPr lang="en-US" dirty="0" err="1" smtClean="0">
                <a:solidFill>
                  <a:schemeClr val="tx1"/>
                </a:solidFill>
              </a:rPr>
              <a:t>một</a:t>
            </a:r>
            <a:r>
              <a:rPr lang="en-US" dirty="0" smtClean="0">
                <a:solidFill>
                  <a:schemeClr val="tx1"/>
                </a:solidFill>
              </a:rPr>
              <a:t> </a:t>
            </a:r>
            <a:r>
              <a:rPr lang="en-US" dirty="0" err="1" smtClean="0">
                <a:solidFill>
                  <a:schemeClr val="tx1"/>
                </a:solidFill>
              </a:rPr>
              <a:t>văn</a:t>
            </a:r>
            <a:r>
              <a:rPr lang="en-US" dirty="0" smtClean="0">
                <a:solidFill>
                  <a:schemeClr val="tx1"/>
                </a:solidFill>
              </a:rPr>
              <a:t> </a:t>
            </a:r>
            <a:r>
              <a:rPr lang="en-US" dirty="0" err="1" smtClean="0">
                <a:solidFill>
                  <a:schemeClr val="tx1"/>
                </a:solidFill>
              </a:rPr>
              <a:t>bản</a:t>
            </a:r>
            <a:r>
              <a:rPr lang="en-US" dirty="0" smtClean="0">
                <a:solidFill>
                  <a:schemeClr val="tx1"/>
                </a:solidFill>
              </a:rPr>
              <a:t> </a:t>
            </a:r>
            <a:r>
              <a:rPr lang="en-US" dirty="0">
                <a:solidFill>
                  <a:schemeClr val="tx1"/>
                </a:solidFill>
              </a:rPr>
              <a:t>T </a:t>
            </a:r>
            <a:r>
              <a:rPr lang="en-US" dirty="0" err="1" smtClean="0">
                <a:solidFill>
                  <a:schemeClr val="tx1"/>
                </a:solidFill>
              </a:rPr>
              <a:t>và</a:t>
            </a:r>
            <a:r>
              <a:rPr lang="en-US" dirty="0" smtClean="0">
                <a:solidFill>
                  <a:schemeClr val="tx1"/>
                </a:solidFill>
              </a:rPr>
              <a:t> </a:t>
            </a:r>
            <a:r>
              <a:rPr lang="en-US" dirty="0" err="1" smtClean="0">
                <a:solidFill>
                  <a:schemeClr val="tx1"/>
                </a:solidFill>
              </a:rPr>
              <a:t>một</a:t>
            </a:r>
            <a:r>
              <a:rPr lang="en-US" dirty="0" smtClean="0">
                <a:solidFill>
                  <a:schemeClr val="tx1"/>
                </a:solidFill>
              </a:rPr>
              <a:t> </a:t>
            </a:r>
            <a:r>
              <a:rPr lang="en-US" dirty="0" err="1" smtClean="0">
                <a:solidFill>
                  <a:schemeClr val="tx1"/>
                </a:solidFill>
              </a:rPr>
              <a:t>mẫu</a:t>
            </a:r>
            <a:r>
              <a:rPr lang="en-US" dirty="0" smtClean="0">
                <a:solidFill>
                  <a:schemeClr val="tx1"/>
                </a:solidFill>
              </a:rPr>
              <a:t> </a:t>
            </a:r>
            <a:r>
              <a:rPr lang="en-US" dirty="0" err="1" smtClean="0">
                <a:solidFill>
                  <a:schemeClr val="tx1"/>
                </a:solidFill>
              </a:rPr>
              <a:t>chuỗi</a:t>
            </a:r>
            <a:r>
              <a:rPr lang="en-US" dirty="0" smtClean="0">
                <a:solidFill>
                  <a:schemeClr val="tx1"/>
                </a:solidFill>
              </a:rPr>
              <a:t> </a:t>
            </a:r>
            <a:r>
              <a:rPr lang="en-US" dirty="0" err="1" smtClean="0">
                <a:solidFill>
                  <a:schemeClr val="tx1"/>
                </a:solidFill>
              </a:rPr>
              <a:t>ký</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tìm</a:t>
            </a:r>
            <a:r>
              <a:rPr lang="en-US" dirty="0" smtClean="0">
                <a:solidFill>
                  <a:schemeClr val="tx1"/>
                </a:solidFill>
              </a:rPr>
              <a:t> P</a:t>
            </a:r>
            <a:r>
              <a:rPr lang="en-US" dirty="0">
                <a:solidFill>
                  <a:schemeClr val="tx1"/>
                </a:solidFill>
              </a:rPr>
              <a:t>, </a:t>
            </a:r>
            <a:r>
              <a:rPr lang="en-US" dirty="0" err="1" smtClean="0">
                <a:solidFill>
                  <a:schemeClr val="tx1"/>
                </a:solidFill>
              </a:rPr>
              <a:t>hãy</a:t>
            </a:r>
            <a:r>
              <a:rPr lang="en-US" dirty="0" smtClean="0">
                <a:solidFill>
                  <a:schemeClr val="tx1"/>
                </a:solidFill>
              </a:rPr>
              <a:t> </a:t>
            </a:r>
            <a:r>
              <a:rPr lang="en-US" dirty="0" err="1" smtClean="0">
                <a:solidFill>
                  <a:schemeClr val="tx1"/>
                </a:solidFill>
              </a:rPr>
              <a:t>tìm</a:t>
            </a:r>
            <a:r>
              <a:rPr lang="en-US" dirty="0" smtClean="0">
                <a:solidFill>
                  <a:schemeClr val="tx1"/>
                </a:solidFill>
              </a:rPr>
              <a:t> </a:t>
            </a:r>
            <a:r>
              <a:rPr lang="en-US" dirty="0" err="1" smtClean="0">
                <a:solidFill>
                  <a:schemeClr val="tx1"/>
                </a:solidFill>
              </a:rPr>
              <a:t>kiếm</a:t>
            </a:r>
            <a:r>
              <a:rPr lang="en-US" dirty="0" smtClean="0">
                <a:solidFill>
                  <a:schemeClr val="tx1"/>
                </a:solidFill>
              </a:rPr>
              <a:t> </a:t>
            </a:r>
            <a:r>
              <a:rPr lang="en-US" dirty="0" err="1" smtClean="0">
                <a:solidFill>
                  <a:schemeClr val="tx1"/>
                </a:solidFill>
              </a:rPr>
              <a:t>sự</a:t>
            </a:r>
            <a:r>
              <a:rPr lang="en-US" dirty="0" smtClean="0">
                <a:solidFill>
                  <a:schemeClr val="tx1"/>
                </a:solidFill>
              </a:rPr>
              <a:t> </a:t>
            </a:r>
            <a:r>
              <a:rPr lang="en-US" dirty="0" err="1" smtClean="0">
                <a:solidFill>
                  <a:schemeClr val="tx1"/>
                </a:solidFill>
              </a:rPr>
              <a:t>xuất</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mẫu</a:t>
            </a:r>
            <a:r>
              <a:rPr lang="en-US" dirty="0" smtClean="0">
                <a:solidFill>
                  <a:schemeClr val="tx1"/>
                </a:solidFill>
              </a:rPr>
              <a:t> P </a:t>
            </a:r>
            <a:r>
              <a:rPr lang="en-US" dirty="0" err="1" smtClean="0">
                <a:solidFill>
                  <a:schemeClr val="tx1"/>
                </a:solidFill>
              </a:rPr>
              <a:t>trong</a:t>
            </a:r>
            <a:r>
              <a:rPr lang="en-US" dirty="0" smtClean="0">
                <a:solidFill>
                  <a:schemeClr val="tx1"/>
                </a:solidFill>
              </a:rPr>
              <a:t> </a:t>
            </a:r>
            <a:r>
              <a:rPr lang="en-US" dirty="0" err="1" smtClean="0">
                <a:solidFill>
                  <a:schemeClr val="tx1"/>
                </a:solidFill>
              </a:rPr>
              <a:t>văn</a:t>
            </a:r>
            <a:r>
              <a:rPr lang="en-US" dirty="0" smtClean="0">
                <a:solidFill>
                  <a:schemeClr val="tx1"/>
                </a:solidFill>
              </a:rPr>
              <a:t> </a:t>
            </a:r>
            <a:r>
              <a:rPr lang="en-US" dirty="0" err="1" smtClean="0">
                <a:solidFill>
                  <a:schemeClr val="tx1"/>
                </a:solidFill>
              </a:rPr>
              <a:t>bản</a:t>
            </a:r>
            <a:r>
              <a:rPr lang="en-US" dirty="0" smtClean="0">
                <a:solidFill>
                  <a:schemeClr val="tx1"/>
                </a:solidFill>
              </a:rPr>
              <a:t> T</a:t>
            </a:r>
          </a:p>
          <a:p>
            <a:r>
              <a:rPr lang="en-US" dirty="0" smtClean="0">
                <a:solidFill>
                  <a:schemeClr val="tx1"/>
                </a:solidFill>
              </a:rPr>
              <a:t>T= T</a:t>
            </a:r>
            <a:r>
              <a:rPr lang="en-US" baseline="-25000" dirty="0" smtClean="0">
                <a:solidFill>
                  <a:schemeClr val="tx1"/>
                </a:solidFill>
              </a:rPr>
              <a:t>0</a:t>
            </a:r>
            <a:r>
              <a:rPr lang="en-US" dirty="0" smtClean="0">
                <a:solidFill>
                  <a:schemeClr val="tx1"/>
                </a:solidFill>
              </a:rPr>
              <a:t>T</a:t>
            </a:r>
            <a:r>
              <a:rPr lang="en-US" baseline="-25000" dirty="0" smtClean="0">
                <a:solidFill>
                  <a:schemeClr val="tx1"/>
                </a:solidFill>
              </a:rPr>
              <a:t>1</a:t>
            </a:r>
            <a:r>
              <a:rPr lang="en-US" dirty="0" smtClean="0">
                <a:solidFill>
                  <a:schemeClr val="tx1"/>
                </a:solidFill>
              </a:rPr>
              <a:t>T</a:t>
            </a:r>
            <a:r>
              <a:rPr lang="en-US" baseline="-25000" dirty="0" smtClean="0">
                <a:solidFill>
                  <a:schemeClr val="tx1"/>
                </a:solidFill>
              </a:rPr>
              <a:t>2</a:t>
            </a:r>
            <a:r>
              <a:rPr lang="en-US" dirty="0" smtClean="0">
                <a:solidFill>
                  <a:schemeClr val="tx1"/>
                </a:solidFill>
              </a:rPr>
              <a:t>…T</a:t>
            </a:r>
            <a:r>
              <a:rPr lang="en-US" baseline="-25000" dirty="0" smtClean="0">
                <a:solidFill>
                  <a:schemeClr val="tx1"/>
                </a:solidFill>
              </a:rPr>
              <a:t>n-1</a:t>
            </a:r>
            <a:r>
              <a:rPr lang="en-US" dirty="0" smtClean="0">
                <a:solidFill>
                  <a:schemeClr val="tx1"/>
                </a:solidFill>
              </a:rPr>
              <a:t>, |T|=n (</a:t>
            </a:r>
            <a:r>
              <a:rPr lang="en-US" dirty="0" err="1" smtClean="0">
                <a:solidFill>
                  <a:schemeClr val="tx1"/>
                </a:solidFill>
              </a:rPr>
              <a:t>độ</a:t>
            </a:r>
            <a:r>
              <a:rPr lang="en-US" dirty="0" smtClean="0">
                <a:solidFill>
                  <a:schemeClr val="tx1"/>
                </a:solidFill>
              </a:rPr>
              <a:t> </a:t>
            </a:r>
            <a:r>
              <a:rPr lang="en-US" dirty="0" err="1" smtClean="0">
                <a:solidFill>
                  <a:schemeClr val="tx1"/>
                </a:solidFill>
              </a:rPr>
              <a:t>dài</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văn</a:t>
            </a:r>
            <a:r>
              <a:rPr lang="en-US" dirty="0" smtClean="0">
                <a:solidFill>
                  <a:schemeClr val="tx1"/>
                </a:solidFill>
              </a:rPr>
              <a:t> </a:t>
            </a:r>
            <a:r>
              <a:rPr lang="en-US" dirty="0" err="1" smtClean="0">
                <a:solidFill>
                  <a:schemeClr val="tx1"/>
                </a:solidFill>
              </a:rPr>
              <a:t>bản</a:t>
            </a:r>
            <a:r>
              <a:rPr lang="en-US" dirty="0" smtClean="0">
                <a:solidFill>
                  <a:schemeClr val="tx1"/>
                </a:solidFill>
              </a:rPr>
              <a:t>)</a:t>
            </a:r>
          </a:p>
          <a:p>
            <a:r>
              <a:rPr lang="en-US" dirty="0" smtClean="0">
                <a:solidFill>
                  <a:schemeClr val="tx1"/>
                </a:solidFill>
              </a:rPr>
              <a:t>P= P</a:t>
            </a:r>
            <a:r>
              <a:rPr lang="en-US" baseline="-25000" dirty="0" smtClean="0">
                <a:solidFill>
                  <a:schemeClr val="tx1"/>
                </a:solidFill>
              </a:rPr>
              <a:t>0</a:t>
            </a:r>
            <a:r>
              <a:rPr lang="en-US" dirty="0" smtClean="0">
                <a:solidFill>
                  <a:schemeClr val="tx1"/>
                </a:solidFill>
              </a:rPr>
              <a:t>P</a:t>
            </a:r>
            <a:r>
              <a:rPr lang="en-US" baseline="-25000" dirty="0" smtClean="0">
                <a:solidFill>
                  <a:schemeClr val="tx1"/>
                </a:solidFill>
              </a:rPr>
              <a:t>1</a:t>
            </a:r>
            <a:r>
              <a:rPr lang="en-US" dirty="0" smtClean="0">
                <a:solidFill>
                  <a:schemeClr val="tx1"/>
                </a:solidFill>
              </a:rPr>
              <a:t>P</a:t>
            </a:r>
            <a:r>
              <a:rPr lang="en-US" baseline="-25000" dirty="0" smtClean="0">
                <a:solidFill>
                  <a:schemeClr val="tx1"/>
                </a:solidFill>
              </a:rPr>
              <a:t>2</a:t>
            </a:r>
            <a:r>
              <a:rPr lang="en-US" dirty="0" smtClean="0">
                <a:solidFill>
                  <a:schemeClr val="tx1"/>
                </a:solidFill>
              </a:rPr>
              <a:t>…P</a:t>
            </a:r>
            <a:r>
              <a:rPr lang="en-US" baseline="-25000" dirty="0" smtClean="0">
                <a:solidFill>
                  <a:schemeClr val="tx1"/>
                </a:solidFill>
              </a:rPr>
              <a:t>m-1</a:t>
            </a:r>
            <a:r>
              <a:rPr lang="en-US" dirty="0" smtClean="0">
                <a:solidFill>
                  <a:schemeClr val="tx1"/>
                </a:solidFill>
              </a:rPr>
              <a:t>, |P|=m </a:t>
            </a:r>
            <a:r>
              <a:rPr lang="en-US" dirty="0">
                <a:solidFill>
                  <a:schemeClr val="tx1"/>
                </a:solidFill>
              </a:rPr>
              <a:t>(</a:t>
            </a:r>
            <a:r>
              <a:rPr lang="en-US" dirty="0" err="1">
                <a:solidFill>
                  <a:schemeClr val="tx1"/>
                </a:solidFill>
              </a:rPr>
              <a:t>độ</a:t>
            </a:r>
            <a:r>
              <a:rPr lang="en-US" dirty="0">
                <a:solidFill>
                  <a:schemeClr val="tx1"/>
                </a:solidFill>
              </a:rPr>
              <a:t> </a:t>
            </a:r>
            <a:r>
              <a:rPr lang="en-US" dirty="0" err="1">
                <a:solidFill>
                  <a:schemeClr val="tx1"/>
                </a:solidFill>
              </a:rPr>
              <a:t>dài</a:t>
            </a:r>
            <a:r>
              <a:rPr lang="en-US" dirty="0">
                <a:solidFill>
                  <a:schemeClr val="tx1"/>
                </a:solidFill>
              </a:rPr>
              <a:t> </a:t>
            </a:r>
            <a:r>
              <a:rPr lang="en-US" dirty="0" err="1">
                <a:solidFill>
                  <a:schemeClr val="tx1"/>
                </a:solidFill>
              </a:rPr>
              <a:t>của</a:t>
            </a:r>
            <a:r>
              <a:rPr lang="en-US" dirty="0">
                <a:solidFill>
                  <a:schemeClr val="tx1"/>
                </a:solidFill>
              </a:rPr>
              <a:t> </a:t>
            </a:r>
            <a:r>
              <a:rPr lang="en-US" dirty="0" err="1" smtClean="0">
                <a:solidFill>
                  <a:schemeClr val="tx1"/>
                </a:solidFill>
              </a:rPr>
              <a:t>mẫu</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sánh</a:t>
            </a:r>
            <a:r>
              <a:rPr lang="en-US" dirty="0" smtClean="0">
                <a:solidFill>
                  <a:schemeClr val="tx1"/>
                </a:solidFill>
              </a:rPr>
              <a:t>)</a:t>
            </a:r>
          </a:p>
          <a:p>
            <a:r>
              <a:rPr lang="en-US" dirty="0" smtClean="0">
                <a:solidFill>
                  <a:schemeClr val="tx1"/>
                </a:solidFill>
              </a:rPr>
              <a:t>Σ – </a:t>
            </a:r>
            <a:r>
              <a:rPr lang="en-US" dirty="0" err="1" smtClean="0">
                <a:solidFill>
                  <a:schemeClr val="tx1"/>
                </a:solidFill>
              </a:rPr>
              <a:t>bảng</a:t>
            </a:r>
            <a:r>
              <a:rPr lang="en-US" dirty="0" smtClean="0">
                <a:solidFill>
                  <a:schemeClr val="tx1"/>
                </a:solidFill>
              </a:rPr>
              <a:t> </a:t>
            </a:r>
            <a:r>
              <a:rPr lang="en-US" dirty="0" err="1" smtClean="0">
                <a:solidFill>
                  <a:schemeClr val="tx1"/>
                </a:solidFill>
              </a:rPr>
              <a:t>chữ</a:t>
            </a:r>
            <a:r>
              <a:rPr lang="en-US" dirty="0" smtClean="0">
                <a:solidFill>
                  <a:schemeClr val="tx1"/>
                </a:solidFill>
              </a:rPr>
              <a:t> </a:t>
            </a:r>
            <a:r>
              <a:rPr lang="en-US" dirty="0" err="1" smtClean="0">
                <a:solidFill>
                  <a:schemeClr val="tx1"/>
                </a:solidFill>
              </a:rPr>
              <a:t>cái</a:t>
            </a:r>
            <a:r>
              <a:rPr lang="en-US" dirty="0" smtClean="0">
                <a:solidFill>
                  <a:schemeClr val="tx1"/>
                </a:solidFill>
              </a:rPr>
              <a:t> </a:t>
            </a:r>
            <a:r>
              <a:rPr lang="en-US" dirty="0" err="1" smtClean="0">
                <a:solidFill>
                  <a:schemeClr val="tx1"/>
                </a:solidFill>
              </a:rPr>
              <a:t>với</a:t>
            </a:r>
            <a:r>
              <a:rPr lang="en-US" dirty="0" smtClean="0">
                <a:solidFill>
                  <a:schemeClr val="tx1"/>
                </a:solidFill>
              </a:rPr>
              <a:t> |Σ| = c</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err="1" smtClean="0">
                <a:solidFill>
                  <a:schemeClr val="tx1"/>
                </a:solidFill>
              </a:rPr>
              <a:t>Đối</a:t>
            </a:r>
            <a:r>
              <a:rPr lang="en-US" dirty="0" smtClean="0">
                <a:solidFill>
                  <a:schemeClr val="tx1"/>
                </a:solidFill>
              </a:rPr>
              <a:t> </a:t>
            </a:r>
            <a:r>
              <a:rPr lang="en-US" dirty="0" err="1" smtClean="0">
                <a:solidFill>
                  <a:schemeClr val="tx1"/>
                </a:solidFill>
              </a:rPr>
              <a:t>sánh</a:t>
            </a:r>
            <a:r>
              <a:rPr lang="en-US" dirty="0" smtClean="0">
                <a:solidFill>
                  <a:schemeClr val="tx1"/>
                </a:solidFill>
              </a:rPr>
              <a:t> </a:t>
            </a:r>
            <a:r>
              <a:rPr lang="en-US" dirty="0" err="1" smtClean="0">
                <a:solidFill>
                  <a:schemeClr val="tx1"/>
                </a:solidFill>
              </a:rPr>
              <a:t>mẫu</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err="1" smtClean="0">
                <a:solidFill>
                  <a:schemeClr val="tx1"/>
                </a:solidFill>
              </a:rPr>
              <a:t>gì</a:t>
            </a:r>
            <a:r>
              <a:rPr lang="en-US" dirty="0">
                <a:solidFill>
                  <a:schemeClr val="tx1"/>
                </a:solidFill>
              </a:rPr>
              <a:t>?</a:t>
            </a:r>
          </a:p>
        </p:txBody>
      </p:sp>
    </p:spTree>
    <p:extLst>
      <p:ext uri="{BB962C8B-B14F-4D97-AF65-F5344CB8AC3E}">
        <p14:creationId xmlns:p14="http://schemas.microsoft.com/office/powerpoint/2010/main" val="264518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64" y="142231"/>
            <a:ext cx="10972800" cy="1143000"/>
          </a:xfrm>
        </p:spPr>
        <p:txBody>
          <a:bodyPr/>
          <a:lstStyle/>
          <a:p>
            <a:r>
              <a:rPr lang="en-US" smtClean="0"/>
              <a:t>Quy tắc dịch chuyển của BM (2)</a:t>
            </a:r>
            <a:endParaRPr lang="en-US"/>
          </a:p>
        </p:txBody>
      </p:sp>
      <p:sp>
        <p:nvSpPr>
          <p:cNvPr id="3" name="Content Placeholder 2"/>
          <p:cNvSpPr>
            <a:spLocks noGrp="1"/>
          </p:cNvSpPr>
          <p:nvPr>
            <p:ph sz="half" idx="1"/>
          </p:nvPr>
        </p:nvSpPr>
        <p:spPr>
          <a:xfrm>
            <a:off x="609600" y="1285231"/>
            <a:ext cx="5882640" cy="5069694"/>
          </a:xfrm>
        </p:spPr>
        <p:txBody>
          <a:bodyPr>
            <a:normAutofit lnSpcReduction="10000"/>
          </a:bodyPr>
          <a:lstStyle/>
          <a:p>
            <a:pPr algn="just"/>
            <a:r>
              <a:rPr lang="en-US" sz="3000" smtClean="0">
                <a:latin typeface="Calibri" panose="020F0502020204030204" pitchFamily="34" charset="0"/>
                <a:cs typeface="Calibri" panose="020F0502020204030204" pitchFamily="34" charset="0"/>
              </a:rPr>
              <a:t>Nếu ký tự cuối cùng của mẫu trùng với ký tự tương ứng của văn bản</a:t>
            </a:r>
          </a:p>
          <a:p>
            <a:pPr algn="just"/>
            <a:r>
              <a:rPr lang="en-US" sz="3000" smtClean="0">
                <a:latin typeface="Calibri" panose="020F0502020204030204" pitchFamily="34" charset="0"/>
                <a:cs typeface="Calibri" panose="020F0502020204030204" pitchFamily="34" charset="0"/>
              </a:rPr>
              <a:t>So sánh từng ký tự của mẫu với ký tự tương ứng của văn bản. Có 2 trường hợp sau:</a:t>
            </a:r>
          </a:p>
          <a:p>
            <a:pPr marL="914400" lvl="1" indent="-514350" algn="just">
              <a:buFont typeface="+mj-lt"/>
              <a:buAutoNum type="arabicPeriod"/>
            </a:pPr>
            <a:r>
              <a:rPr lang="en-US" sz="2600" smtClean="0">
                <a:latin typeface="Calibri" panose="020F0502020204030204" pitchFamily="34" charset="0"/>
                <a:cs typeface="Calibri" panose="020F0502020204030204" pitchFamily="34" charset="0"/>
              </a:rPr>
              <a:t>Nếu đến một ký tự nào đó không có sự trùng khớp, dịch mẫu sang phải 1 ký tự để thực hiện bước tiếp theo</a:t>
            </a:r>
          </a:p>
          <a:p>
            <a:pPr marL="914400" lvl="1" indent="-514350" algn="just">
              <a:buFont typeface="+mj-lt"/>
              <a:buAutoNum type="arabicPeriod"/>
            </a:pPr>
            <a:r>
              <a:rPr lang="en-US" sz="2600" smtClean="0">
                <a:latin typeface="Calibri" panose="020F0502020204030204" pitchFamily="34" charset="0"/>
                <a:cs typeface="Calibri" panose="020F0502020204030204" pitchFamily="34" charset="0"/>
              </a:rPr>
              <a:t>Nếu toàn bộ ký tự của mẫu trùng với các ký tự tương ứng của văn bản, thông báo tìm thấy mẫu trong văn bản </a:t>
            </a:r>
            <a:endParaRPr lang="en-US" sz="260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82272378"/>
              </p:ext>
            </p:extLst>
          </p:nvPr>
        </p:nvGraphicFramePr>
        <p:xfrm>
          <a:off x="7109460" y="1932305"/>
          <a:ext cx="4038600" cy="3261360"/>
        </p:xfrm>
        <a:graphic>
          <a:graphicData uri="http://schemas.openxmlformats.org/drawingml/2006/table">
            <a:tbl>
              <a:tblPr firstRow="1" bandRow="1">
                <a:tableStyleId>{2D5ABB26-0587-4C30-8999-92F81FD0307C}</a:tableStyleId>
              </a:tblPr>
              <a:tblGrid>
                <a:gridCol w="336550">
                  <a:extLst>
                    <a:ext uri="{9D8B030D-6E8A-4147-A177-3AD203B41FA5}">
                      <a16:colId xmlns:a16="http://schemas.microsoft.com/office/drawing/2014/main" xmlns="" val="20000"/>
                    </a:ext>
                  </a:extLst>
                </a:gridCol>
                <a:gridCol w="336550">
                  <a:extLst>
                    <a:ext uri="{9D8B030D-6E8A-4147-A177-3AD203B41FA5}">
                      <a16:colId xmlns:a16="http://schemas.microsoft.com/office/drawing/2014/main" xmlns="" val="20001"/>
                    </a:ext>
                  </a:extLst>
                </a:gridCol>
                <a:gridCol w="336550">
                  <a:extLst>
                    <a:ext uri="{9D8B030D-6E8A-4147-A177-3AD203B41FA5}">
                      <a16:colId xmlns:a16="http://schemas.microsoft.com/office/drawing/2014/main" xmlns="" val="20002"/>
                    </a:ext>
                  </a:extLst>
                </a:gridCol>
                <a:gridCol w="336550">
                  <a:extLst>
                    <a:ext uri="{9D8B030D-6E8A-4147-A177-3AD203B41FA5}">
                      <a16:colId xmlns:a16="http://schemas.microsoft.com/office/drawing/2014/main" xmlns="" val="20003"/>
                    </a:ext>
                  </a:extLst>
                </a:gridCol>
                <a:gridCol w="336550">
                  <a:extLst>
                    <a:ext uri="{9D8B030D-6E8A-4147-A177-3AD203B41FA5}">
                      <a16:colId xmlns:a16="http://schemas.microsoft.com/office/drawing/2014/main" xmlns="" val="20004"/>
                    </a:ext>
                  </a:extLst>
                </a:gridCol>
                <a:gridCol w="336550">
                  <a:extLst>
                    <a:ext uri="{9D8B030D-6E8A-4147-A177-3AD203B41FA5}">
                      <a16:colId xmlns:a16="http://schemas.microsoft.com/office/drawing/2014/main" xmlns="" val="20005"/>
                    </a:ext>
                  </a:extLst>
                </a:gridCol>
                <a:gridCol w="336550">
                  <a:extLst>
                    <a:ext uri="{9D8B030D-6E8A-4147-A177-3AD203B41FA5}">
                      <a16:colId xmlns:a16="http://schemas.microsoft.com/office/drawing/2014/main" xmlns="" val="20006"/>
                    </a:ext>
                  </a:extLst>
                </a:gridCol>
                <a:gridCol w="336550">
                  <a:extLst>
                    <a:ext uri="{9D8B030D-6E8A-4147-A177-3AD203B41FA5}">
                      <a16:colId xmlns:a16="http://schemas.microsoft.com/office/drawing/2014/main" xmlns="" val="20007"/>
                    </a:ext>
                  </a:extLst>
                </a:gridCol>
                <a:gridCol w="336550">
                  <a:extLst>
                    <a:ext uri="{9D8B030D-6E8A-4147-A177-3AD203B41FA5}">
                      <a16:colId xmlns:a16="http://schemas.microsoft.com/office/drawing/2014/main" xmlns="" val="20008"/>
                    </a:ext>
                  </a:extLst>
                </a:gridCol>
                <a:gridCol w="336550">
                  <a:extLst>
                    <a:ext uri="{9D8B030D-6E8A-4147-A177-3AD203B41FA5}">
                      <a16:colId xmlns:a16="http://schemas.microsoft.com/office/drawing/2014/main" xmlns="" val="20009"/>
                    </a:ext>
                  </a:extLst>
                </a:gridCol>
                <a:gridCol w="336550">
                  <a:extLst>
                    <a:ext uri="{9D8B030D-6E8A-4147-A177-3AD203B41FA5}">
                      <a16:colId xmlns:a16="http://schemas.microsoft.com/office/drawing/2014/main" xmlns="" val="20010"/>
                    </a:ext>
                  </a:extLst>
                </a:gridCol>
                <a:gridCol w="336550">
                  <a:extLst>
                    <a:ext uri="{9D8B030D-6E8A-4147-A177-3AD203B41FA5}">
                      <a16:colId xmlns:a16="http://schemas.microsoft.com/office/drawing/2014/main" xmlns="" val="20011"/>
                    </a:ext>
                  </a:extLst>
                </a:gridCol>
              </a:tblGrid>
              <a:tr h="370840">
                <a:tc>
                  <a:txBody>
                    <a:bodyPr/>
                    <a:lstStyle/>
                    <a:p>
                      <a:r>
                        <a:rPr lang="en-US" sz="1400" smtClean="0"/>
                        <a:t>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3</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smtClean="0">
                          <a:solidFill>
                            <a:schemeClr val="tx1"/>
                          </a:solidFill>
                        </a:rPr>
                        <a:t>4</a:t>
                      </a:r>
                      <a:endParaRPr lang="en-US" sz="14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5</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6</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7</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8</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9</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10</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P</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00B050"/>
                          </a:solidFill>
                        </a:rPr>
                        <a:t>K</a:t>
                      </a:r>
                      <a:endParaRPr lang="en-US">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00B050"/>
                          </a:solidFill>
                          <a:effectLst/>
                        </a:rPr>
                        <a:t>B</a:t>
                      </a:r>
                      <a:endParaRPr lang="en-US" b="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00B05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00B05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gridSpan="12">
                  <a:txBody>
                    <a:bodyPr/>
                    <a:lstStyle/>
                    <a:p>
                      <a:r>
                        <a:rPr lang="en-US" smtClean="0"/>
                        <a:t>1) B của</a:t>
                      </a:r>
                      <a:r>
                        <a:rPr lang="en-US" baseline="0" smtClean="0"/>
                        <a:t> T không trùng A của P</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z="1400" smtClean="0"/>
                        <a:t>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3</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smtClean="0">
                          <a:solidFill>
                            <a:schemeClr val="tx1"/>
                          </a:solidFill>
                        </a:rPr>
                        <a:t>4</a:t>
                      </a:r>
                      <a:endParaRPr lang="en-US" sz="1400"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5</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6</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7</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8</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9</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10</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smtClean="0"/>
                        <a:t>12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P</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00B050"/>
                          </a:solidFill>
                        </a:rPr>
                        <a:t>K</a:t>
                      </a:r>
                      <a:endParaRPr lang="en-US">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solidFill>
                            <a:srgbClr val="00B050"/>
                          </a:solidFill>
                          <a:effectLst/>
                        </a:rPr>
                        <a:t>B</a:t>
                      </a:r>
                      <a:endParaRPr lang="en-US" b="0">
                        <a:solidFill>
                          <a:srgbClr val="00B05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00B05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00B05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K</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effectLst/>
                        </a:rPr>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gridSpan="12">
                  <a:txBody>
                    <a:bodyPr/>
                    <a:lstStyle/>
                    <a:p>
                      <a:r>
                        <a:rPr lang="en-US" smtClean="0"/>
                        <a:t>2)Tìm</a:t>
                      </a:r>
                      <a:r>
                        <a:rPr lang="en-US" baseline="0" smtClean="0"/>
                        <a:t> thấy mẫu trong văn bản</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44013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09" y="146046"/>
            <a:ext cx="10972800" cy="1143000"/>
          </a:xfrm>
        </p:spPr>
        <p:txBody>
          <a:bodyPr/>
          <a:lstStyle/>
          <a:p>
            <a:r>
              <a:rPr lang="en-US" smtClean="0"/>
              <a:t>Xây dựng bảng delta</a:t>
            </a:r>
            <a:endParaRPr lang="en-US"/>
          </a:p>
        </p:txBody>
      </p:sp>
      <p:sp>
        <p:nvSpPr>
          <p:cNvPr id="3" name="Content Placeholder 2"/>
          <p:cNvSpPr>
            <a:spLocks noGrp="1"/>
          </p:cNvSpPr>
          <p:nvPr>
            <p:ph sz="half" idx="1"/>
          </p:nvPr>
        </p:nvSpPr>
        <p:spPr>
          <a:xfrm>
            <a:off x="609600" y="1165860"/>
            <a:ext cx="5384800" cy="5189065"/>
          </a:xfrm>
        </p:spPr>
        <p:txBody>
          <a:bodyPr>
            <a:normAutofit/>
          </a:bodyPr>
          <a:lstStyle/>
          <a:p>
            <a:pPr algn="just"/>
            <a:r>
              <a:rPr lang="en-US" sz="2800" smtClean="0">
                <a:latin typeface="Calibri" panose="020F0502020204030204" pitchFamily="34" charset="0"/>
                <a:cs typeface="Calibri" panose="020F0502020204030204" pitchFamily="34" charset="0"/>
              </a:rPr>
              <a:t>Xây dựng bảng delta[</a:t>
            </a:r>
            <a:r>
              <a:rPr lang="el-GR" sz="2800" smtClean="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cho mỗi </a:t>
            </a:r>
            <a:r>
              <a:rPr lang="el-GR" sz="2800" smtClean="0">
                <a:latin typeface="Calibri" panose="020F0502020204030204" pitchFamily="34" charset="0"/>
                <a:cs typeface="Calibri" panose="020F0502020204030204" pitchFamily="34" charset="0"/>
              </a:rPr>
              <a:t>σ</a:t>
            </a:r>
            <a:r>
              <a:rPr lang="el-GR" sz="2800" smtClean="0">
                <a:latin typeface="Calibri" panose="020F0502020204030204" pitchFamily="34" charset="0"/>
                <a:ea typeface="Arial Unicode MS"/>
                <a:cs typeface="Calibri" panose="020F0502020204030204" pitchFamily="34" charset="0"/>
              </a:rPr>
              <a:t>∊∑</a:t>
            </a:r>
            <a:r>
              <a:rPr lang="en-US" sz="2800" smtClean="0">
                <a:latin typeface="Calibri" panose="020F0502020204030204" pitchFamily="34" charset="0"/>
                <a:ea typeface="Arial Unicode MS"/>
                <a:cs typeface="Calibri" panose="020F0502020204030204" pitchFamily="34" charset="0"/>
              </a:rPr>
              <a:t>. </a:t>
            </a:r>
            <a:r>
              <a:rPr lang="en-US" sz="2800">
                <a:latin typeface="Calibri" panose="020F0502020204030204" pitchFamily="34" charset="0"/>
                <a:cs typeface="Calibri" panose="020F0502020204030204" pitchFamily="34" charset="0"/>
              </a:rPr>
              <a:t>delta[</a:t>
            </a:r>
            <a:r>
              <a:rPr lang="el-GR" sz="280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cho biết số ký tự sẽ được dịch chuyển khi gặp </a:t>
            </a:r>
            <a:r>
              <a:rPr lang="el-GR" sz="2800" smtClean="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trong văn bản</a:t>
            </a:r>
            <a:endParaRPr lang="en-US" sz="2800" smtClean="0">
              <a:latin typeface="Calibri" panose="020F0502020204030204" pitchFamily="34" charset="0"/>
              <a:ea typeface="Arial Unicode MS"/>
              <a:cs typeface="Calibri" panose="020F0502020204030204" pitchFamily="34" charset="0"/>
            </a:endParaRPr>
          </a:p>
          <a:p>
            <a:pPr algn="just"/>
            <a:r>
              <a:rPr lang="en-US" sz="2800" smtClean="0">
                <a:latin typeface="Calibri" panose="020F0502020204030204" pitchFamily="34" charset="0"/>
                <a:ea typeface="Arial Unicode MS"/>
                <a:cs typeface="Calibri" panose="020F0502020204030204" pitchFamily="34" charset="0"/>
              </a:rPr>
              <a:t>Nếu </a:t>
            </a:r>
            <a:r>
              <a:rPr lang="el-GR" sz="2800" smtClean="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không xuất hiện trong mẫu P, </a:t>
            </a:r>
            <a:r>
              <a:rPr lang="en-US" sz="2800">
                <a:latin typeface="Calibri" panose="020F0502020204030204" pitchFamily="34" charset="0"/>
                <a:cs typeface="Calibri" panose="020F0502020204030204" pitchFamily="34" charset="0"/>
              </a:rPr>
              <a:t>delta[</a:t>
            </a:r>
            <a:r>
              <a:rPr lang="el-GR" sz="280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 độ dài mẫu</a:t>
            </a:r>
          </a:p>
          <a:p>
            <a:pPr algn="just"/>
            <a:r>
              <a:rPr lang="en-US" sz="2800" smtClean="0">
                <a:latin typeface="Calibri" panose="020F0502020204030204" pitchFamily="34" charset="0"/>
                <a:ea typeface="Arial Unicode MS"/>
                <a:cs typeface="Calibri" panose="020F0502020204030204" pitchFamily="34" charset="0"/>
              </a:rPr>
              <a:t>Nếu </a:t>
            </a:r>
            <a:r>
              <a:rPr lang="el-GR" sz="2800">
                <a:latin typeface="Calibri" panose="020F0502020204030204" pitchFamily="34" charset="0"/>
                <a:cs typeface="Calibri" panose="020F0502020204030204" pitchFamily="34" charset="0"/>
              </a:rPr>
              <a:t>σ</a:t>
            </a:r>
            <a:r>
              <a:rPr lang="en-US" sz="2800">
                <a:latin typeface="Calibri" panose="020F0502020204030204" pitchFamily="34" charset="0"/>
                <a:cs typeface="Calibri" panose="020F0502020204030204" pitchFamily="34" charset="0"/>
              </a:rPr>
              <a:t> </a:t>
            </a:r>
            <a:r>
              <a:rPr lang="en-US" sz="2800" smtClean="0">
                <a:latin typeface="Calibri" panose="020F0502020204030204" pitchFamily="34" charset="0"/>
                <a:cs typeface="Calibri" panose="020F0502020204030204" pitchFamily="34" charset="0"/>
              </a:rPr>
              <a:t>xuất </a:t>
            </a:r>
            <a:r>
              <a:rPr lang="en-US" sz="2800">
                <a:latin typeface="Calibri" panose="020F0502020204030204" pitchFamily="34" charset="0"/>
                <a:cs typeface="Calibri" panose="020F0502020204030204" pitchFamily="34" charset="0"/>
              </a:rPr>
              <a:t>hiện trong mẫu </a:t>
            </a:r>
            <a:r>
              <a:rPr lang="en-US" sz="2800" smtClean="0">
                <a:latin typeface="Calibri" panose="020F0502020204030204" pitchFamily="34" charset="0"/>
                <a:cs typeface="Calibri" panose="020F0502020204030204" pitchFamily="34" charset="0"/>
              </a:rPr>
              <a:t>P, </a:t>
            </a:r>
            <a:r>
              <a:rPr lang="en-US" sz="2800">
                <a:latin typeface="Calibri" panose="020F0502020204030204" pitchFamily="34" charset="0"/>
                <a:cs typeface="Calibri" panose="020F0502020204030204" pitchFamily="34" charset="0"/>
              </a:rPr>
              <a:t>delta[</a:t>
            </a:r>
            <a:r>
              <a:rPr lang="el-GR" sz="2800">
                <a:latin typeface="Calibri" panose="020F0502020204030204" pitchFamily="34" charset="0"/>
                <a:cs typeface="Calibri" panose="020F0502020204030204" pitchFamily="34" charset="0"/>
              </a:rPr>
              <a:t>σ</a:t>
            </a:r>
            <a:r>
              <a:rPr lang="en-US" sz="2800">
                <a:latin typeface="Calibri" panose="020F0502020204030204" pitchFamily="34" charset="0"/>
                <a:cs typeface="Calibri" panose="020F0502020204030204" pitchFamily="34" charset="0"/>
              </a:rPr>
              <a:t>] = </a:t>
            </a:r>
            <a:r>
              <a:rPr lang="en-US" sz="2800" smtClean="0">
                <a:latin typeface="Calibri" panose="020F0502020204030204" pitchFamily="34" charset="0"/>
                <a:cs typeface="Calibri" panose="020F0502020204030204" pitchFamily="34" charset="0"/>
              </a:rPr>
              <a:t>độ dài mẫu – j, với j là vị trí ngoài cùng bên phải </a:t>
            </a:r>
            <a:r>
              <a:rPr lang="el-GR" sz="2800" smtClean="0">
                <a:latin typeface="Calibri" panose="020F0502020204030204" pitchFamily="34" charset="0"/>
                <a:cs typeface="Calibri" panose="020F0502020204030204" pitchFamily="34" charset="0"/>
              </a:rPr>
              <a:t>σ</a:t>
            </a:r>
            <a:r>
              <a:rPr lang="en-US" sz="2800" smtClean="0">
                <a:latin typeface="Calibri" panose="020F0502020204030204" pitchFamily="34" charset="0"/>
                <a:cs typeface="Calibri" panose="020F0502020204030204" pitchFamily="34" charset="0"/>
              </a:rPr>
              <a:t> xuất hiện trong P</a:t>
            </a:r>
            <a:endParaRPr lang="en-US" sz="2800" smtClean="0">
              <a:latin typeface="Calibri" panose="020F0502020204030204" pitchFamily="34" charset="0"/>
              <a:ea typeface="Arial Unicode MS"/>
              <a:cs typeface="Calibri" panose="020F0502020204030204" pitchFamily="34" charset="0"/>
            </a:endParaRPr>
          </a:p>
          <a:p>
            <a:endParaRPr lang="en-US"/>
          </a:p>
        </p:txBody>
      </p:sp>
      <p:sp>
        <p:nvSpPr>
          <p:cNvPr id="4" name="Content Placeholder 3"/>
          <p:cNvSpPr>
            <a:spLocks noGrp="1"/>
          </p:cNvSpPr>
          <p:nvPr>
            <p:ph sz="half" idx="2"/>
          </p:nvPr>
        </p:nvSpPr>
        <p:spPr>
          <a:xfrm>
            <a:off x="6346190" y="1177135"/>
            <a:ext cx="5384800" cy="4434840"/>
          </a:xfrm>
        </p:spPr>
        <p:txBody>
          <a:bodyPr>
            <a:normAutofit/>
          </a:bodyPr>
          <a:lstStyle/>
          <a:p>
            <a:r>
              <a:rPr lang="el-GR" sz="2800" smtClean="0">
                <a:latin typeface="Calibri" panose="020F0502020204030204" pitchFamily="34" charset="0"/>
                <a:ea typeface="Arial Unicode MS"/>
                <a:cs typeface="Calibri" panose="020F0502020204030204" pitchFamily="34" charset="0"/>
              </a:rPr>
              <a:t>∑</a:t>
            </a:r>
            <a:r>
              <a:rPr lang="en-US" sz="2800" smtClean="0">
                <a:latin typeface="Calibri" panose="020F0502020204030204" pitchFamily="34" charset="0"/>
                <a:ea typeface="Arial Unicode MS"/>
                <a:cs typeface="Calibri" panose="020F0502020204030204" pitchFamily="34" charset="0"/>
              </a:rPr>
              <a:t> = {A, B, K, M, N}</a:t>
            </a:r>
          </a:p>
          <a:p>
            <a:r>
              <a:rPr lang="en-US" sz="2800" smtClean="0">
                <a:latin typeface="Calibri" panose="020F0502020204030204" pitchFamily="34" charset="0"/>
                <a:ea typeface="Arial Unicode MS"/>
                <a:cs typeface="Calibri" panose="020F0502020204030204" pitchFamily="34" charset="0"/>
              </a:rPr>
              <a:t>P =KBAA</a:t>
            </a:r>
          </a:p>
          <a:p>
            <a:pPr lvl="1"/>
            <a:r>
              <a:rPr lang="en-US" sz="2600" smtClean="0">
                <a:latin typeface="Calibri" panose="020F0502020204030204" pitchFamily="34" charset="0"/>
                <a:cs typeface="Calibri" panose="020F0502020204030204" pitchFamily="34" charset="0"/>
              </a:rPr>
              <a:t>delta[</a:t>
            </a:r>
            <a:r>
              <a:rPr lang="en-US" sz="2600">
                <a:latin typeface="Calibri" panose="020F0502020204030204" pitchFamily="34" charset="0"/>
                <a:cs typeface="Calibri" panose="020F0502020204030204" pitchFamily="34" charset="0"/>
              </a:rPr>
              <a:t>A</a:t>
            </a:r>
            <a:r>
              <a:rPr lang="en-US" sz="2600" smtClean="0">
                <a:latin typeface="Calibri" panose="020F0502020204030204" pitchFamily="34" charset="0"/>
                <a:cs typeface="Calibri" panose="020F0502020204030204" pitchFamily="34" charset="0"/>
              </a:rPr>
              <a:t>] = 0</a:t>
            </a:r>
            <a:endParaRPr lang="en-US" sz="2600">
              <a:latin typeface="Calibri" panose="020F0502020204030204" pitchFamily="34" charset="0"/>
              <a:ea typeface="Arial Unicode MS"/>
              <a:cs typeface="Calibri" panose="020F0502020204030204" pitchFamily="34" charset="0"/>
            </a:endParaRPr>
          </a:p>
          <a:p>
            <a:pPr lvl="1"/>
            <a:r>
              <a:rPr lang="en-US" sz="2600" smtClean="0">
                <a:latin typeface="Calibri" panose="020F0502020204030204" pitchFamily="34" charset="0"/>
                <a:cs typeface="Calibri" panose="020F0502020204030204" pitchFamily="34" charset="0"/>
              </a:rPr>
              <a:t>delta[B] </a:t>
            </a:r>
            <a:r>
              <a:rPr lang="en-US" sz="2600">
                <a:latin typeface="Calibri" panose="020F0502020204030204" pitchFamily="34" charset="0"/>
                <a:cs typeface="Calibri" panose="020F0502020204030204" pitchFamily="34" charset="0"/>
              </a:rPr>
              <a:t>= </a:t>
            </a:r>
            <a:r>
              <a:rPr lang="en-US" sz="2600" smtClean="0">
                <a:latin typeface="Calibri" panose="020F0502020204030204" pitchFamily="34" charset="0"/>
                <a:cs typeface="Calibri" panose="020F0502020204030204" pitchFamily="34" charset="0"/>
              </a:rPr>
              <a:t>2</a:t>
            </a:r>
            <a:endParaRPr lang="en-US" sz="2600">
              <a:latin typeface="Calibri" panose="020F0502020204030204" pitchFamily="34" charset="0"/>
              <a:ea typeface="Arial Unicode MS"/>
              <a:cs typeface="Calibri" panose="020F0502020204030204" pitchFamily="34" charset="0"/>
            </a:endParaRPr>
          </a:p>
          <a:p>
            <a:pPr lvl="1"/>
            <a:r>
              <a:rPr lang="en-US" sz="2600" smtClean="0">
                <a:latin typeface="Calibri" panose="020F0502020204030204" pitchFamily="34" charset="0"/>
                <a:cs typeface="Calibri" panose="020F0502020204030204" pitchFamily="34" charset="0"/>
              </a:rPr>
              <a:t>delta[K] </a:t>
            </a:r>
            <a:r>
              <a:rPr lang="en-US" sz="2600">
                <a:latin typeface="Calibri" panose="020F0502020204030204" pitchFamily="34" charset="0"/>
                <a:cs typeface="Calibri" panose="020F0502020204030204" pitchFamily="34" charset="0"/>
              </a:rPr>
              <a:t>= 3</a:t>
            </a:r>
            <a:endParaRPr lang="en-US" sz="2600">
              <a:latin typeface="Calibri" panose="020F0502020204030204" pitchFamily="34" charset="0"/>
              <a:ea typeface="Arial Unicode MS"/>
              <a:cs typeface="Calibri" panose="020F0502020204030204" pitchFamily="34" charset="0"/>
            </a:endParaRPr>
          </a:p>
          <a:p>
            <a:pPr lvl="1"/>
            <a:r>
              <a:rPr lang="en-US" sz="2600" smtClean="0">
                <a:latin typeface="Calibri" panose="020F0502020204030204" pitchFamily="34" charset="0"/>
                <a:cs typeface="Calibri" panose="020F0502020204030204" pitchFamily="34" charset="0"/>
              </a:rPr>
              <a:t>delta[M] </a:t>
            </a:r>
            <a:r>
              <a:rPr lang="en-US" sz="2600">
                <a:latin typeface="Calibri" panose="020F0502020204030204" pitchFamily="34" charset="0"/>
                <a:cs typeface="Calibri" panose="020F0502020204030204" pitchFamily="34" charset="0"/>
              </a:rPr>
              <a:t>= </a:t>
            </a:r>
            <a:r>
              <a:rPr lang="en-US" sz="2600" smtClean="0">
                <a:latin typeface="Calibri" panose="020F0502020204030204" pitchFamily="34" charset="0"/>
                <a:cs typeface="Calibri" panose="020F0502020204030204" pitchFamily="34" charset="0"/>
              </a:rPr>
              <a:t>4</a:t>
            </a:r>
            <a:endParaRPr lang="en-US" sz="2600">
              <a:latin typeface="Calibri" panose="020F0502020204030204" pitchFamily="34" charset="0"/>
              <a:ea typeface="Arial Unicode MS"/>
              <a:cs typeface="Calibri" panose="020F0502020204030204" pitchFamily="34" charset="0"/>
            </a:endParaRPr>
          </a:p>
          <a:p>
            <a:pPr lvl="1"/>
            <a:r>
              <a:rPr lang="en-US" sz="2600" smtClean="0">
                <a:latin typeface="Calibri" panose="020F0502020204030204" pitchFamily="34" charset="0"/>
                <a:cs typeface="Calibri" panose="020F0502020204030204" pitchFamily="34" charset="0"/>
              </a:rPr>
              <a:t>delta[N] </a:t>
            </a:r>
            <a:r>
              <a:rPr lang="en-US" sz="2600">
                <a:latin typeface="Calibri" panose="020F0502020204030204" pitchFamily="34" charset="0"/>
                <a:cs typeface="Calibri" panose="020F0502020204030204" pitchFamily="34" charset="0"/>
              </a:rPr>
              <a:t>= 4</a:t>
            </a:r>
            <a:endParaRPr lang="en-US" sz="2600">
              <a:latin typeface="Calibri" panose="020F0502020204030204" pitchFamily="34" charset="0"/>
              <a:ea typeface="Arial Unicode MS"/>
              <a:cs typeface="Calibri" panose="020F0502020204030204" pitchFamily="34" charset="0"/>
            </a:endParaRP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08174468"/>
              </p:ext>
            </p:extLst>
          </p:nvPr>
        </p:nvGraphicFramePr>
        <p:xfrm>
          <a:off x="9635100" y="2145030"/>
          <a:ext cx="1524000" cy="219456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3175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Delta[]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17500">
                <a:tc>
                  <a:txBody>
                    <a:bodyPr/>
                    <a:lstStyle/>
                    <a:p>
                      <a:r>
                        <a:rPr lang="en-US" smtClean="0"/>
                        <a:t>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17500">
                <a:tc>
                  <a:txBody>
                    <a:bodyPr/>
                    <a:lstStyle/>
                    <a:p>
                      <a:r>
                        <a:rPr lang="en-US" smtClean="0"/>
                        <a:t>B</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17500">
                <a:tc>
                  <a:txBody>
                    <a:bodyPr/>
                    <a:lstStyle/>
                    <a:p>
                      <a:r>
                        <a:rPr lang="en-US" smtClean="0"/>
                        <a:t>K</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17500">
                <a:tc>
                  <a:txBody>
                    <a:bodyPr/>
                    <a:lstStyle/>
                    <a:p>
                      <a:r>
                        <a:rPr lang="en-US" smtClean="0"/>
                        <a:t>M</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17500">
                <a:tc>
                  <a:txBody>
                    <a:bodyPr/>
                    <a:lstStyle/>
                    <a:p>
                      <a:r>
                        <a:rPr lang="en-US" smtClean="0"/>
                        <a:t>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66077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3128" y="224169"/>
            <a:ext cx="8229600" cy="715962"/>
          </a:xfrm>
        </p:spPr>
        <p:txBody>
          <a:bodyPr>
            <a:normAutofit/>
          </a:bodyPr>
          <a:lstStyle/>
          <a:p>
            <a:r>
              <a:rPr lang="en-US" smtClean="0"/>
              <a:t>Ví dụ thuật </a:t>
            </a:r>
            <a:r>
              <a:rPr lang="en-US"/>
              <a:t>toán Boyer-Moore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36301166"/>
              </p:ext>
            </p:extLst>
          </p:nvPr>
        </p:nvGraphicFramePr>
        <p:xfrm>
          <a:off x="1280710" y="1396159"/>
          <a:ext cx="5486400" cy="4517472"/>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457200">
                  <a:extLst>
                    <a:ext uri="{9D8B030D-6E8A-4147-A177-3AD203B41FA5}">
                      <a16:colId xmlns:a16="http://schemas.microsoft.com/office/drawing/2014/main" xmlns="" val="20003"/>
                    </a:ext>
                  </a:extLst>
                </a:gridCol>
                <a:gridCol w="457200">
                  <a:extLst>
                    <a:ext uri="{9D8B030D-6E8A-4147-A177-3AD203B41FA5}">
                      <a16:colId xmlns:a16="http://schemas.microsoft.com/office/drawing/2014/main" xmlns="" val="20004"/>
                    </a:ext>
                  </a:extLst>
                </a:gridCol>
                <a:gridCol w="457200">
                  <a:extLst>
                    <a:ext uri="{9D8B030D-6E8A-4147-A177-3AD203B41FA5}">
                      <a16:colId xmlns:a16="http://schemas.microsoft.com/office/drawing/2014/main" xmlns="" val="20005"/>
                    </a:ext>
                  </a:extLst>
                </a:gridCol>
                <a:gridCol w="457200">
                  <a:extLst>
                    <a:ext uri="{9D8B030D-6E8A-4147-A177-3AD203B41FA5}">
                      <a16:colId xmlns:a16="http://schemas.microsoft.com/office/drawing/2014/main" xmlns="" val="20006"/>
                    </a:ext>
                  </a:extLst>
                </a:gridCol>
                <a:gridCol w="457200">
                  <a:extLst>
                    <a:ext uri="{9D8B030D-6E8A-4147-A177-3AD203B41FA5}">
                      <a16:colId xmlns:a16="http://schemas.microsoft.com/office/drawing/2014/main" xmlns="" val="20007"/>
                    </a:ext>
                  </a:extLst>
                </a:gridCol>
                <a:gridCol w="457200">
                  <a:extLst>
                    <a:ext uri="{9D8B030D-6E8A-4147-A177-3AD203B41FA5}">
                      <a16:colId xmlns:a16="http://schemas.microsoft.com/office/drawing/2014/main" xmlns="" val="20008"/>
                    </a:ext>
                  </a:extLst>
                </a:gridCol>
                <a:gridCol w="457200">
                  <a:extLst>
                    <a:ext uri="{9D8B030D-6E8A-4147-A177-3AD203B41FA5}">
                      <a16:colId xmlns:a16="http://schemas.microsoft.com/office/drawing/2014/main" xmlns="" val="20009"/>
                    </a:ext>
                  </a:extLst>
                </a:gridCol>
                <a:gridCol w="457200">
                  <a:extLst>
                    <a:ext uri="{9D8B030D-6E8A-4147-A177-3AD203B41FA5}">
                      <a16:colId xmlns:a16="http://schemas.microsoft.com/office/drawing/2014/main" xmlns="" val="20010"/>
                    </a:ext>
                  </a:extLst>
                </a:gridCol>
                <a:gridCol w="457200">
                  <a:extLst>
                    <a:ext uri="{9D8B030D-6E8A-4147-A177-3AD203B41FA5}">
                      <a16:colId xmlns:a16="http://schemas.microsoft.com/office/drawing/2014/main" xmlns="" val="20011"/>
                    </a:ext>
                  </a:extLst>
                </a:gridCol>
              </a:tblGrid>
              <a:tr h="282342">
                <a:tc>
                  <a:txBody>
                    <a:bodyPr/>
                    <a:lstStyle/>
                    <a:p>
                      <a:pPr marL="0" marR="0" indent="0">
                        <a:lnSpc>
                          <a:spcPct val="115000"/>
                        </a:lnSpc>
                        <a:spcBef>
                          <a:spcPts val="0"/>
                        </a:spcBef>
                        <a:spcAft>
                          <a:spcPts val="0"/>
                        </a:spcAft>
                      </a:pPr>
                      <a:r>
                        <a:rPr lang="en-US" sz="1600" kern="1200">
                          <a:effectLst/>
                        </a:rPr>
                        <a:t>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3</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4</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5</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6</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7</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8</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9</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10</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82342">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i="1" kern="1200">
                          <a:solidFill>
                            <a:srgbClr val="FF0000"/>
                          </a:solidFill>
                          <a:effectLst/>
                        </a:rPr>
                        <a:t>N</a:t>
                      </a:r>
                      <a:endParaRPr lang="en-US" sz="1600" i="1">
                        <a:solidFill>
                          <a:srgbClr val="FF0000"/>
                        </a:solidFill>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M</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82342">
                <a:tc>
                  <a:txBody>
                    <a:bodyPr/>
                    <a:lstStyle/>
                    <a:p>
                      <a:pPr marL="0" marR="0" indent="0">
                        <a:lnSpc>
                          <a:spcPct val="115000"/>
                        </a:lnSpc>
                        <a:spcBef>
                          <a:spcPts val="0"/>
                        </a:spcBef>
                        <a:spcAft>
                          <a:spcPts val="0"/>
                        </a:spcAft>
                      </a:pPr>
                      <a:r>
                        <a:rPr lang="en-US" sz="16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82342">
                <a:tc gridSpan="12">
                  <a:txBody>
                    <a:bodyPr/>
                    <a:lstStyle/>
                    <a:p>
                      <a:pPr marL="0" marR="0" indent="0">
                        <a:lnSpc>
                          <a:spcPct val="115000"/>
                        </a:lnSpc>
                        <a:spcBef>
                          <a:spcPts val="0"/>
                        </a:spcBef>
                        <a:spcAft>
                          <a:spcPts val="0"/>
                        </a:spcAft>
                      </a:pPr>
                      <a:r>
                        <a:rPr lang="en-US" sz="1600" kern="1200" smtClean="0">
                          <a:solidFill>
                            <a:schemeClr val="tx1"/>
                          </a:solidFill>
                          <a:effectLst/>
                          <a:latin typeface="+mn-lt"/>
                          <a:ea typeface="+mn-ea"/>
                          <a:cs typeface="+mn-cs"/>
                        </a:rPr>
                        <a:t> delta[N] = 4, dịch chuyển 4 ký tự</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extLst>
                  <a:ext uri="{0D108BD9-81ED-4DB2-BD59-A6C34878D82A}">
                    <a16:rowId xmlns:a16="http://schemas.microsoft.com/office/drawing/2014/main" xmlns="" val="10003"/>
                  </a:ext>
                </a:extLst>
              </a:tr>
              <a:tr h="282342">
                <a:tc>
                  <a:txBody>
                    <a:bodyPr/>
                    <a:lstStyle/>
                    <a:p>
                      <a:pPr marL="0" marR="0" indent="0">
                        <a:lnSpc>
                          <a:spcPct val="115000"/>
                        </a:lnSpc>
                        <a:spcBef>
                          <a:spcPts val="0"/>
                        </a:spcBef>
                        <a:spcAft>
                          <a:spcPts val="0"/>
                        </a:spcAft>
                      </a:pPr>
                      <a:r>
                        <a:rPr lang="en-US" sz="1600" kern="1200">
                          <a:effectLst/>
                        </a:rPr>
                        <a:t>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3</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4</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5</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6</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7</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8</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9</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10</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82342">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M</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i="1" kern="1200">
                          <a:solidFill>
                            <a:srgbClr val="FF0000"/>
                          </a:solidFill>
                          <a:effectLst/>
                        </a:rPr>
                        <a:t>K</a:t>
                      </a:r>
                      <a:endParaRPr lang="en-US" sz="1600" i="1">
                        <a:solidFill>
                          <a:srgbClr val="FF0000"/>
                        </a:solidFill>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82342">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82342">
                <a:tc gridSpan="12">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smtClean="0">
                          <a:solidFill>
                            <a:schemeClr val="tx1"/>
                          </a:solidFill>
                          <a:effectLst/>
                          <a:latin typeface="+mn-lt"/>
                          <a:ea typeface="+mn-ea"/>
                          <a:cs typeface="+mn-cs"/>
                        </a:rPr>
                        <a:t> delta[K] = 3, dịch chuyển 3 ký tự</a:t>
                      </a:r>
                      <a:endParaRPr lang="en-US" sz="1600" smtClean="0">
                        <a:effectLst/>
                        <a:latin typeface="+mn-lt"/>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extLst>
                  <a:ext uri="{0D108BD9-81ED-4DB2-BD59-A6C34878D82A}">
                    <a16:rowId xmlns:a16="http://schemas.microsoft.com/office/drawing/2014/main" xmlns="" val="10007"/>
                  </a:ext>
                </a:extLst>
              </a:tr>
              <a:tr h="282342">
                <a:tc>
                  <a:txBody>
                    <a:bodyPr/>
                    <a:lstStyle/>
                    <a:p>
                      <a:pPr marL="0" marR="0" indent="0">
                        <a:lnSpc>
                          <a:spcPct val="115000"/>
                        </a:lnSpc>
                        <a:spcBef>
                          <a:spcPts val="0"/>
                        </a:spcBef>
                        <a:spcAft>
                          <a:spcPts val="0"/>
                        </a:spcAft>
                      </a:pPr>
                      <a:r>
                        <a:rPr lang="en-US" sz="1600" kern="1200">
                          <a:effectLst/>
                        </a:rPr>
                        <a:t>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3</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4</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5</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6</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7</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8</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9</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10</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82342">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M</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i="1" kern="1200">
                          <a:solidFill>
                            <a:srgbClr val="FF0000"/>
                          </a:solidFill>
                          <a:effectLst/>
                        </a:rPr>
                        <a:t>A</a:t>
                      </a:r>
                      <a:endParaRPr lang="en-US" sz="1600" i="1">
                        <a:solidFill>
                          <a:srgbClr val="FF0000"/>
                        </a:solidFill>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82342">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82342">
                <a:tc gridSpan="12">
                  <a:txBody>
                    <a:bodyPr/>
                    <a:lstStyle/>
                    <a:p>
                      <a:pPr marL="0" marR="0" indent="0">
                        <a:lnSpc>
                          <a:spcPct val="115000"/>
                        </a:lnSpc>
                        <a:spcBef>
                          <a:spcPts val="0"/>
                        </a:spcBef>
                        <a:spcAft>
                          <a:spcPts val="0"/>
                        </a:spcAft>
                      </a:pPr>
                      <a:r>
                        <a:rPr lang="en-US" sz="1600" kern="1200" smtClean="0">
                          <a:solidFill>
                            <a:schemeClr val="tx1"/>
                          </a:solidFill>
                          <a:effectLst/>
                          <a:latin typeface="+mn-lt"/>
                          <a:ea typeface="+mn-ea"/>
                          <a:cs typeface="+mn-cs"/>
                        </a:rPr>
                        <a:t> delta[A]</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 0 kiểm tra các</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ký tự tiếp theo</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extLst>
                  <a:ext uri="{0D108BD9-81ED-4DB2-BD59-A6C34878D82A}">
                    <a16:rowId xmlns:a16="http://schemas.microsoft.com/office/drawing/2014/main" xmlns="" val="10011"/>
                  </a:ext>
                </a:extLst>
              </a:tr>
              <a:tr h="282342">
                <a:tc>
                  <a:txBody>
                    <a:bodyPr/>
                    <a:lstStyle/>
                    <a:p>
                      <a:pPr marL="0" marR="0" indent="0">
                        <a:lnSpc>
                          <a:spcPct val="115000"/>
                        </a:lnSpc>
                        <a:spcBef>
                          <a:spcPts val="0"/>
                        </a:spcBef>
                        <a:spcAft>
                          <a:spcPts val="0"/>
                        </a:spcAft>
                      </a:pPr>
                      <a:r>
                        <a:rPr lang="en-US" sz="1600" kern="1200">
                          <a:effectLst/>
                        </a:rPr>
                        <a:t>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3</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4</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5</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6</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7</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8</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9</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10</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11</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12</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82342">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M</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N</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kern="12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i="1" kern="1200">
                          <a:solidFill>
                            <a:srgbClr val="FF0000"/>
                          </a:solidFill>
                          <a:effectLst/>
                        </a:rPr>
                        <a:t>A</a:t>
                      </a:r>
                      <a:endParaRPr lang="en-US" sz="1600" i="1">
                        <a:solidFill>
                          <a:srgbClr val="FF0000"/>
                        </a:solidFill>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82342">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 </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K</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B</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nSpc>
                          <a:spcPct val="115000"/>
                        </a:lnSpc>
                        <a:spcBef>
                          <a:spcPts val="0"/>
                        </a:spcBef>
                        <a:spcAft>
                          <a:spcPts val="0"/>
                        </a:spcAft>
                      </a:pPr>
                      <a:r>
                        <a:rPr lang="en-US" sz="1600">
                          <a:effectLst/>
                        </a:rPr>
                        <a:t>A</a:t>
                      </a:r>
                      <a:endParaRPr lang="en-US" sz="1600">
                        <a:effectLst/>
                        <a:latin typeface="Times New Roman"/>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82342">
                <a:tc gridSpan="12">
                  <a:txBody>
                    <a:bodyPr/>
                    <a:lstStyle/>
                    <a:p>
                      <a:pPr marL="0" marR="0" indent="0">
                        <a:lnSpc>
                          <a:spcPct val="115000"/>
                        </a:lnSpc>
                        <a:spcBef>
                          <a:spcPts val="0"/>
                        </a:spcBef>
                        <a:spcAft>
                          <a:spcPts val="0"/>
                        </a:spcAft>
                      </a:pPr>
                      <a:r>
                        <a:rPr lang="en-US" sz="1600" kern="1200" smtClean="0">
                          <a:solidFill>
                            <a:schemeClr val="tx1"/>
                          </a:solidFill>
                          <a:effectLst/>
                          <a:latin typeface="+mn-lt"/>
                          <a:ea typeface="+mn-ea"/>
                          <a:cs typeface="+mn-cs"/>
                        </a:rPr>
                        <a:t> delta[A]</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 0 kiểm tra các</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ký tự tiếp theo</a:t>
                      </a:r>
                      <a:endParaRPr lang="en-US" sz="1600">
                        <a:effectLst/>
                        <a:latin typeface="+mn-lt"/>
                        <a:ea typeface="SimSun"/>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tc hMerge="1">
                  <a:txBody>
                    <a:bodyPr/>
                    <a:lstStyle/>
                    <a:p>
                      <a:pPr marL="0" marR="0" indent="0">
                        <a:lnSpc>
                          <a:spcPct val="115000"/>
                        </a:lnSpc>
                        <a:spcBef>
                          <a:spcPts val="0"/>
                        </a:spcBef>
                        <a:spcAft>
                          <a:spcPts val="0"/>
                        </a:spcAft>
                      </a:pPr>
                      <a:endParaRPr lang="en-US" sz="1400">
                        <a:effectLst/>
                        <a:latin typeface="Times New Roman"/>
                        <a:ea typeface="SimSun"/>
                        <a:cs typeface="Times New Roman"/>
                      </a:endParaRPr>
                    </a:p>
                  </a:txBody>
                  <a:tcPr marL="68580" marR="68580" marT="0" marB="0"/>
                </a:tc>
                <a:extLst>
                  <a:ext uri="{0D108BD9-81ED-4DB2-BD59-A6C34878D82A}">
                    <a16:rowId xmlns:a16="http://schemas.microsoft.com/office/drawing/2014/main" xmlns="" val="1001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66549176"/>
              </p:ext>
            </p:extLst>
          </p:nvPr>
        </p:nvGraphicFramePr>
        <p:xfrm>
          <a:off x="7715480" y="2510739"/>
          <a:ext cx="1107056" cy="1676400"/>
        </p:xfrm>
        <a:graphic>
          <a:graphicData uri="http://schemas.openxmlformats.org/drawingml/2006/table">
            <a:tbl>
              <a:tblPr firstRow="1" bandRow="1">
                <a:tableStyleId>{2D5ABB26-0587-4C30-8999-92F81FD0307C}</a:tableStyleId>
              </a:tblPr>
              <a:tblGrid>
                <a:gridCol w="442822">
                  <a:extLst>
                    <a:ext uri="{9D8B030D-6E8A-4147-A177-3AD203B41FA5}">
                      <a16:colId xmlns:a16="http://schemas.microsoft.com/office/drawing/2014/main" xmlns="" val="20000"/>
                    </a:ext>
                  </a:extLst>
                </a:gridCol>
                <a:gridCol w="664234">
                  <a:extLst>
                    <a:ext uri="{9D8B030D-6E8A-4147-A177-3AD203B41FA5}">
                      <a16:colId xmlns:a16="http://schemas.microsoft.com/office/drawing/2014/main" xmlns="" val="20001"/>
                    </a:ext>
                  </a:extLst>
                </a:gridCol>
              </a:tblGrid>
              <a:tr h="287996">
                <a:tc>
                  <a:txBody>
                    <a:bodyPr/>
                    <a:lstStyle/>
                    <a:p>
                      <a:r>
                        <a:rPr lang="en-US" sz="1600" smtClean="0"/>
                        <a:t>A</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0</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87996">
                <a:tc>
                  <a:txBody>
                    <a:bodyPr/>
                    <a:lstStyle/>
                    <a:p>
                      <a:r>
                        <a:rPr lang="en-US" sz="1600" smtClean="0"/>
                        <a:t>B</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2</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87996">
                <a:tc>
                  <a:txBody>
                    <a:bodyPr/>
                    <a:lstStyle/>
                    <a:p>
                      <a:r>
                        <a:rPr lang="en-US" sz="1600" smtClean="0"/>
                        <a:t>K</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3</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7996">
                <a:tc>
                  <a:txBody>
                    <a:bodyPr/>
                    <a:lstStyle/>
                    <a:p>
                      <a:r>
                        <a:rPr lang="en-US" sz="1600" smtClean="0"/>
                        <a:t>M</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4</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87996">
                <a:tc>
                  <a:txBody>
                    <a:bodyPr/>
                    <a:lstStyle/>
                    <a:p>
                      <a:r>
                        <a:rPr lang="en-US" sz="1600" smtClean="0"/>
                        <a:t>N</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smtClean="0"/>
                        <a:t>4</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 name="TextBox 1"/>
          <p:cNvSpPr txBox="1"/>
          <p:nvPr/>
        </p:nvSpPr>
        <p:spPr>
          <a:xfrm>
            <a:off x="7334480" y="1590305"/>
            <a:ext cx="2133600" cy="369332"/>
          </a:xfrm>
          <a:prstGeom prst="rect">
            <a:avLst/>
          </a:prstGeom>
          <a:noFill/>
        </p:spPr>
        <p:txBody>
          <a:bodyPr wrap="square" rtlCol="0">
            <a:spAutoFit/>
          </a:bodyPr>
          <a:lstStyle/>
          <a:p>
            <a:r>
              <a:rPr lang="el-GR">
                <a:solidFill>
                  <a:prstClr val="black"/>
                </a:solidFill>
                <a:ea typeface="Arial Unicode MS"/>
                <a:cs typeface="Times New Roman"/>
              </a:rPr>
              <a:t>∑</a:t>
            </a:r>
            <a:r>
              <a:rPr lang="en-US">
                <a:solidFill>
                  <a:prstClr val="black"/>
                </a:solidFill>
                <a:ea typeface="Arial Unicode MS"/>
                <a:cs typeface="Times New Roman"/>
              </a:rPr>
              <a:t> = {A, B, K, M, N}</a:t>
            </a:r>
          </a:p>
        </p:txBody>
      </p:sp>
      <p:sp>
        <p:nvSpPr>
          <p:cNvPr id="6" name="Oval 5"/>
          <p:cNvSpPr/>
          <p:nvPr/>
        </p:nvSpPr>
        <p:spPr>
          <a:xfrm>
            <a:off x="899710" y="1492751"/>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1</a:t>
            </a:r>
          </a:p>
        </p:txBody>
      </p:sp>
      <p:sp>
        <p:nvSpPr>
          <p:cNvPr id="9" name="Oval 8"/>
          <p:cNvSpPr/>
          <p:nvPr/>
        </p:nvSpPr>
        <p:spPr>
          <a:xfrm>
            <a:off x="899710" y="2488688"/>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2</a:t>
            </a:r>
          </a:p>
        </p:txBody>
      </p:sp>
      <p:sp>
        <p:nvSpPr>
          <p:cNvPr id="10" name="Oval 9"/>
          <p:cNvSpPr/>
          <p:nvPr/>
        </p:nvSpPr>
        <p:spPr>
          <a:xfrm>
            <a:off x="899710" y="3545592"/>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3</a:t>
            </a:r>
          </a:p>
        </p:txBody>
      </p:sp>
      <p:sp>
        <p:nvSpPr>
          <p:cNvPr id="11" name="Oval 10"/>
          <p:cNvSpPr/>
          <p:nvPr/>
        </p:nvSpPr>
        <p:spPr>
          <a:xfrm>
            <a:off x="899710" y="4570828"/>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4</a:t>
            </a:r>
          </a:p>
        </p:txBody>
      </p:sp>
      <p:sp>
        <p:nvSpPr>
          <p:cNvPr id="3" name="TextBox 2"/>
          <p:cNvSpPr txBox="1"/>
          <p:nvPr/>
        </p:nvSpPr>
        <p:spPr>
          <a:xfrm>
            <a:off x="7791680" y="4495801"/>
            <a:ext cx="1219200" cy="646331"/>
          </a:xfrm>
          <a:prstGeom prst="rect">
            <a:avLst/>
          </a:prstGeom>
          <a:noFill/>
        </p:spPr>
        <p:txBody>
          <a:bodyPr wrap="square" rtlCol="0">
            <a:spAutoFit/>
          </a:bodyPr>
          <a:lstStyle/>
          <a:p>
            <a:r>
              <a:rPr lang="en-US">
                <a:solidFill>
                  <a:prstClr val="black"/>
                </a:solidFill>
              </a:rPr>
              <a:t>Bảng Delta</a:t>
            </a:r>
          </a:p>
        </p:txBody>
      </p:sp>
    </p:spTree>
    <p:extLst>
      <p:ext uri="{BB962C8B-B14F-4D97-AF65-F5344CB8AC3E}">
        <p14:creationId xmlns:p14="http://schemas.microsoft.com/office/powerpoint/2010/main" val="1007779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normAutofit fontScale="25000" lnSpcReduction="20000"/>
          </a:bodyPr>
          <a:lstStyle/>
          <a:p>
            <a:pPr marL="0" indent="0">
              <a:buNone/>
            </a:pPr>
            <a:endParaRPr lang="en-US"/>
          </a:p>
        </p:txBody>
      </p:sp>
      <p:sp>
        <p:nvSpPr>
          <p:cNvPr id="4" name="TextBox 3"/>
          <p:cNvSpPr txBox="1"/>
          <p:nvPr/>
        </p:nvSpPr>
        <p:spPr>
          <a:xfrm>
            <a:off x="674370" y="1304810"/>
            <a:ext cx="10961369" cy="4647426"/>
          </a:xfrm>
          <a:prstGeom prst="rect">
            <a:avLst/>
          </a:prstGeom>
          <a:noFill/>
        </p:spPr>
        <p:txBody>
          <a:bodyPr wrap="square" rtlCol="0">
            <a:spAutoFit/>
          </a:bodyPr>
          <a:lstStyle/>
          <a:p>
            <a:r>
              <a:rPr lang="en-US" sz="3000">
                <a:latin typeface="Calibri" panose="020F0502020204030204" pitchFamily="34" charset="0"/>
                <a:cs typeface="Calibri" panose="020F0502020204030204" pitchFamily="34" charset="0"/>
              </a:rPr>
              <a:t>Thuật toán Boyer-Moore được mở rộng bởi Wu và Manber cho phép đối sánh nhiều mẫu đồng thời</a:t>
            </a:r>
          </a:p>
          <a:p>
            <a:r>
              <a:rPr lang="en-US" sz="3000">
                <a:latin typeface="Calibri" panose="020F0502020204030204" pitchFamily="34" charset="0"/>
                <a:cs typeface="Calibri" panose="020F0502020204030204" pitchFamily="34" charset="0"/>
              </a:rPr>
              <a:t>P = {p</a:t>
            </a:r>
            <a:r>
              <a:rPr lang="en-US" sz="3000" baseline="-25000">
                <a:latin typeface="Calibri" panose="020F0502020204030204" pitchFamily="34" charset="0"/>
                <a:cs typeface="Calibri" panose="020F0502020204030204" pitchFamily="34" charset="0"/>
              </a:rPr>
              <a:t>1</a:t>
            </a:r>
            <a:r>
              <a:rPr lang="en-US" sz="3000">
                <a:latin typeface="Calibri" panose="020F0502020204030204" pitchFamily="34" charset="0"/>
                <a:cs typeface="Calibri" panose="020F0502020204030204" pitchFamily="34" charset="0"/>
              </a:rPr>
              <a:t>,p</a:t>
            </a:r>
            <a:r>
              <a:rPr lang="en-US" sz="3000" baseline="-25000">
                <a:latin typeface="Calibri" panose="020F0502020204030204" pitchFamily="34" charset="0"/>
                <a:cs typeface="Calibri" panose="020F0502020204030204" pitchFamily="34" charset="0"/>
              </a:rPr>
              <a:t>2</a:t>
            </a:r>
            <a:r>
              <a:rPr lang="en-US" sz="3000">
                <a:latin typeface="Calibri" panose="020F0502020204030204" pitchFamily="34" charset="0"/>
                <a:cs typeface="Calibri" panose="020F0502020204030204" pitchFamily="34" charset="0"/>
              </a:rPr>
              <a:t>,…,p</a:t>
            </a:r>
            <a:r>
              <a:rPr lang="en-US" sz="3000" baseline="-25000">
                <a:latin typeface="Calibri" panose="020F0502020204030204" pitchFamily="34" charset="0"/>
                <a:cs typeface="Calibri" panose="020F0502020204030204" pitchFamily="34" charset="0"/>
              </a:rPr>
              <a:t>k</a:t>
            </a:r>
            <a:r>
              <a:rPr lang="en-US" sz="3000">
                <a:latin typeface="Calibri" panose="020F0502020204030204" pitchFamily="34" charset="0"/>
                <a:cs typeface="Calibri" panose="020F0502020204030204" pitchFamily="34" charset="0"/>
              </a:rPr>
              <a:t>} là một tập hợp các mẫu</a:t>
            </a:r>
          </a:p>
          <a:p>
            <a:r>
              <a:rPr lang="en-US" sz="3000">
                <a:latin typeface="Calibri" panose="020F0502020204030204" pitchFamily="34" charset="0"/>
                <a:cs typeface="Calibri" panose="020F0502020204030204" pitchFamily="34" charset="0"/>
              </a:rPr>
              <a:t>Mỗi mẫu là một chuỗi ký tự với các ký tự lấy từ bảng chữ cái ∑</a:t>
            </a:r>
          </a:p>
          <a:p>
            <a:r>
              <a:rPr lang="en-US" sz="3000">
                <a:latin typeface="Calibri" panose="020F0502020204030204" pitchFamily="34" charset="0"/>
                <a:cs typeface="Calibri" panose="020F0502020204030204" pitchFamily="34" charset="0"/>
              </a:rPr>
              <a:t>T = t</a:t>
            </a:r>
            <a:r>
              <a:rPr lang="en-US" sz="3000" baseline="-25000">
                <a:latin typeface="Calibri" panose="020F0502020204030204" pitchFamily="34" charset="0"/>
                <a:cs typeface="Calibri" panose="020F0502020204030204" pitchFamily="34" charset="0"/>
              </a:rPr>
              <a:t>1</a:t>
            </a:r>
            <a:r>
              <a:rPr lang="en-US" sz="3000">
                <a:latin typeface="Calibri" panose="020F0502020204030204" pitchFamily="34" charset="0"/>
                <a:cs typeface="Calibri" panose="020F0502020204030204" pitchFamily="34" charset="0"/>
              </a:rPr>
              <a:t> t</a:t>
            </a:r>
            <a:r>
              <a:rPr lang="en-US" sz="3000" baseline="-25000">
                <a:latin typeface="Calibri" panose="020F0502020204030204" pitchFamily="34" charset="0"/>
                <a:cs typeface="Calibri" panose="020F0502020204030204" pitchFamily="34" charset="0"/>
              </a:rPr>
              <a:t>2</a:t>
            </a:r>
            <a:r>
              <a:rPr lang="en-US" sz="3000">
                <a:latin typeface="Calibri" panose="020F0502020204030204" pitchFamily="34" charset="0"/>
                <a:cs typeface="Calibri" panose="020F0502020204030204" pitchFamily="34" charset="0"/>
              </a:rPr>
              <a:t>…t</a:t>
            </a:r>
            <a:r>
              <a:rPr lang="en-US" sz="3000" baseline="-25000">
                <a:latin typeface="Calibri" panose="020F0502020204030204" pitchFamily="34" charset="0"/>
                <a:cs typeface="Calibri" panose="020F0502020204030204" pitchFamily="34" charset="0"/>
              </a:rPr>
              <a:t>N </a:t>
            </a:r>
            <a:r>
              <a:rPr lang="en-US" sz="3000">
                <a:latin typeface="Calibri" panose="020F0502020204030204" pitchFamily="34" charset="0"/>
                <a:cs typeface="Calibri" panose="020F0502020204030204" pitchFamily="34" charset="0"/>
              </a:rPr>
              <a:t>là chuỗi ký tự để tìm kiếm các mẫu trong đó</a:t>
            </a:r>
            <a:endParaRPr lang="en-US" sz="3000" i="1">
              <a:latin typeface="Calibri" panose="020F0502020204030204" pitchFamily="34" charset="0"/>
              <a:cs typeface="Calibri" panose="020F0502020204030204" pitchFamily="34" charset="0"/>
            </a:endParaRPr>
          </a:p>
          <a:p>
            <a:r>
              <a:rPr lang="en-US" sz="3000" i="1">
                <a:latin typeface="Calibri" panose="020F0502020204030204" pitchFamily="34" charset="0"/>
                <a:cs typeface="Calibri" panose="020F0502020204030204" pitchFamily="34" charset="0"/>
              </a:rPr>
              <a:t>m</a:t>
            </a:r>
            <a:r>
              <a:rPr lang="en-US" sz="3000">
                <a:latin typeface="Calibri" panose="020F0502020204030204" pitchFamily="34" charset="0"/>
                <a:cs typeface="Calibri" panose="020F0502020204030204" pitchFamily="34" charset="0"/>
              </a:rPr>
              <a:t> là độ dài nhỏ nhất của các mẫu</a:t>
            </a:r>
          </a:p>
          <a:p>
            <a:r>
              <a:rPr lang="en-US" sz="3000">
                <a:latin typeface="Calibri" panose="020F0502020204030204" pitchFamily="34" charset="0"/>
                <a:cs typeface="Calibri" panose="020F0502020204030204" pitchFamily="34" charset="0"/>
              </a:rPr>
              <a:t>Thay vì chỉ xét một ký tự như trong thuật toán Boyer-Moore, một block B ký tự sẽ được so sánh cùng một lúc</a:t>
            </a:r>
          </a:p>
          <a:p>
            <a:endParaRPr lang="en-US" sz="2800"/>
          </a:p>
          <a:p>
            <a:endParaRPr lang="en-US" sz="2800"/>
          </a:p>
        </p:txBody>
      </p:sp>
      <p:sp>
        <p:nvSpPr>
          <p:cNvPr id="5" name="TextBox 4"/>
          <p:cNvSpPr txBox="1"/>
          <p:nvPr/>
        </p:nvSpPr>
        <p:spPr>
          <a:xfrm>
            <a:off x="1257300" y="240030"/>
            <a:ext cx="7349490" cy="630942"/>
          </a:xfrm>
          <a:prstGeom prst="rect">
            <a:avLst/>
          </a:prstGeom>
          <a:noFill/>
        </p:spPr>
        <p:txBody>
          <a:bodyPr wrap="square" rtlCol="0">
            <a:spAutoFit/>
          </a:bodyPr>
          <a:lstStyle/>
          <a:p>
            <a:r>
              <a:rPr lang="en-US" sz="3500" b="1"/>
              <a:t>Thuật toán Wu-Manber</a:t>
            </a:r>
          </a:p>
        </p:txBody>
      </p:sp>
    </p:spTree>
    <p:extLst>
      <p:ext uri="{BB962C8B-B14F-4D97-AF65-F5344CB8AC3E}">
        <p14:creationId xmlns:p14="http://schemas.microsoft.com/office/powerpoint/2010/main" val="17097531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4087" y="203812"/>
            <a:ext cx="8229600" cy="1143000"/>
          </a:xfrm>
        </p:spPr>
        <p:txBody>
          <a:bodyPr/>
          <a:lstStyle/>
          <a:p>
            <a:r>
              <a:rPr lang="en-US" dirty="0" err="1"/>
              <a:t>Quy</a:t>
            </a:r>
            <a:r>
              <a:rPr lang="en-US" dirty="0"/>
              <a:t> </a:t>
            </a:r>
            <a:r>
              <a:rPr lang="en-US" dirty="0" err="1"/>
              <a:t>tắc</a:t>
            </a:r>
            <a:r>
              <a:rPr lang="en-US" dirty="0"/>
              <a:t> </a:t>
            </a:r>
            <a:r>
              <a:rPr lang="en-US" dirty="0" err="1"/>
              <a:t>dịch</a:t>
            </a:r>
            <a:r>
              <a:rPr lang="en-US" dirty="0"/>
              <a:t> </a:t>
            </a:r>
            <a:r>
              <a:rPr lang="en-US" dirty="0" err="1"/>
              <a:t>chuyển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2664022"/>
              </p:ext>
            </p:extLst>
          </p:nvPr>
        </p:nvGraphicFramePr>
        <p:xfrm>
          <a:off x="1254081" y="1600200"/>
          <a:ext cx="9751769" cy="3784600"/>
        </p:xfrm>
        <a:graphic>
          <a:graphicData uri="http://schemas.openxmlformats.org/drawingml/2006/table">
            <a:tbl>
              <a:tblPr firstRow="1" bandRow="1">
                <a:tableStyleId>{2D5ABB26-0587-4C30-8999-92F81FD0307C}</a:tableStyleId>
              </a:tblPr>
              <a:tblGrid>
                <a:gridCol w="823058">
                  <a:extLst>
                    <a:ext uri="{9D8B030D-6E8A-4147-A177-3AD203B41FA5}">
                      <a16:colId xmlns:a16="http://schemas.microsoft.com/office/drawing/2014/main" xmlns="" val="20000"/>
                    </a:ext>
                  </a:extLst>
                </a:gridCol>
                <a:gridCol w="330693">
                  <a:extLst>
                    <a:ext uri="{9D8B030D-6E8A-4147-A177-3AD203B41FA5}">
                      <a16:colId xmlns:a16="http://schemas.microsoft.com/office/drawing/2014/main" xmlns="" val="20001"/>
                    </a:ext>
                  </a:extLst>
                </a:gridCol>
                <a:gridCol w="330693">
                  <a:extLst>
                    <a:ext uri="{9D8B030D-6E8A-4147-A177-3AD203B41FA5}">
                      <a16:colId xmlns:a16="http://schemas.microsoft.com/office/drawing/2014/main" xmlns="" val="20002"/>
                    </a:ext>
                  </a:extLst>
                </a:gridCol>
                <a:gridCol w="330693">
                  <a:extLst>
                    <a:ext uri="{9D8B030D-6E8A-4147-A177-3AD203B41FA5}">
                      <a16:colId xmlns:a16="http://schemas.microsoft.com/office/drawing/2014/main" xmlns="" val="20003"/>
                    </a:ext>
                  </a:extLst>
                </a:gridCol>
                <a:gridCol w="330693">
                  <a:extLst>
                    <a:ext uri="{9D8B030D-6E8A-4147-A177-3AD203B41FA5}">
                      <a16:colId xmlns:a16="http://schemas.microsoft.com/office/drawing/2014/main" xmlns="" val="20004"/>
                    </a:ext>
                  </a:extLst>
                </a:gridCol>
                <a:gridCol w="330693">
                  <a:extLst>
                    <a:ext uri="{9D8B030D-6E8A-4147-A177-3AD203B41FA5}">
                      <a16:colId xmlns:a16="http://schemas.microsoft.com/office/drawing/2014/main" xmlns="" val="20005"/>
                    </a:ext>
                  </a:extLst>
                </a:gridCol>
                <a:gridCol w="330693">
                  <a:extLst>
                    <a:ext uri="{9D8B030D-6E8A-4147-A177-3AD203B41FA5}">
                      <a16:colId xmlns:a16="http://schemas.microsoft.com/office/drawing/2014/main" xmlns="" val="20006"/>
                    </a:ext>
                  </a:extLst>
                </a:gridCol>
                <a:gridCol w="330693">
                  <a:extLst>
                    <a:ext uri="{9D8B030D-6E8A-4147-A177-3AD203B41FA5}">
                      <a16:colId xmlns:a16="http://schemas.microsoft.com/office/drawing/2014/main" xmlns="" val="20007"/>
                    </a:ext>
                  </a:extLst>
                </a:gridCol>
                <a:gridCol w="330693">
                  <a:extLst>
                    <a:ext uri="{9D8B030D-6E8A-4147-A177-3AD203B41FA5}">
                      <a16:colId xmlns:a16="http://schemas.microsoft.com/office/drawing/2014/main" xmlns="" val="20008"/>
                    </a:ext>
                  </a:extLst>
                </a:gridCol>
                <a:gridCol w="330693">
                  <a:extLst>
                    <a:ext uri="{9D8B030D-6E8A-4147-A177-3AD203B41FA5}">
                      <a16:colId xmlns:a16="http://schemas.microsoft.com/office/drawing/2014/main" xmlns="" val="20009"/>
                    </a:ext>
                  </a:extLst>
                </a:gridCol>
                <a:gridCol w="330693">
                  <a:extLst>
                    <a:ext uri="{9D8B030D-6E8A-4147-A177-3AD203B41FA5}">
                      <a16:colId xmlns:a16="http://schemas.microsoft.com/office/drawing/2014/main" xmlns="" val="20010"/>
                    </a:ext>
                  </a:extLst>
                </a:gridCol>
                <a:gridCol w="330693">
                  <a:extLst>
                    <a:ext uri="{9D8B030D-6E8A-4147-A177-3AD203B41FA5}">
                      <a16:colId xmlns:a16="http://schemas.microsoft.com/office/drawing/2014/main" xmlns="" val="20011"/>
                    </a:ext>
                  </a:extLst>
                </a:gridCol>
                <a:gridCol w="330693">
                  <a:extLst>
                    <a:ext uri="{9D8B030D-6E8A-4147-A177-3AD203B41FA5}">
                      <a16:colId xmlns:a16="http://schemas.microsoft.com/office/drawing/2014/main" xmlns="" val="20012"/>
                    </a:ext>
                  </a:extLst>
                </a:gridCol>
                <a:gridCol w="330693">
                  <a:extLst>
                    <a:ext uri="{9D8B030D-6E8A-4147-A177-3AD203B41FA5}">
                      <a16:colId xmlns:a16="http://schemas.microsoft.com/office/drawing/2014/main" xmlns="" val="20013"/>
                    </a:ext>
                  </a:extLst>
                </a:gridCol>
                <a:gridCol w="330693">
                  <a:extLst>
                    <a:ext uri="{9D8B030D-6E8A-4147-A177-3AD203B41FA5}">
                      <a16:colId xmlns:a16="http://schemas.microsoft.com/office/drawing/2014/main" xmlns="" val="20014"/>
                    </a:ext>
                  </a:extLst>
                </a:gridCol>
                <a:gridCol w="330693">
                  <a:extLst>
                    <a:ext uri="{9D8B030D-6E8A-4147-A177-3AD203B41FA5}">
                      <a16:colId xmlns:a16="http://schemas.microsoft.com/office/drawing/2014/main" xmlns="" val="20015"/>
                    </a:ext>
                  </a:extLst>
                </a:gridCol>
                <a:gridCol w="330693">
                  <a:extLst>
                    <a:ext uri="{9D8B030D-6E8A-4147-A177-3AD203B41FA5}">
                      <a16:colId xmlns:a16="http://schemas.microsoft.com/office/drawing/2014/main" xmlns="" val="20016"/>
                    </a:ext>
                  </a:extLst>
                </a:gridCol>
                <a:gridCol w="330693">
                  <a:extLst>
                    <a:ext uri="{9D8B030D-6E8A-4147-A177-3AD203B41FA5}">
                      <a16:colId xmlns:a16="http://schemas.microsoft.com/office/drawing/2014/main" xmlns="" val="20017"/>
                    </a:ext>
                  </a:extLst>
                </a:gridCol>
                <a:gridCol w="330693">
                  <a:extLst>
                    <a:ext uri="{9D8B030D-6E8A-4147-A177-3AD203B41FA5}">
                      <a16:colId xmlns:a16="http://schemas.microsoft.com/office/drawing/2014/main" xmlns="" val="20018"/>
                    </a:ext>
                  </a:extLst>
                </a:gridCol>
                <a:gridCol w="330693">
                  <a:extLst>
                    <a:ext uri="{9D8B030D-6E8A-4147-A177-3AD203B41FA5}">
                      <a16:colId xmlns:a16="http://schemas.microsoft.com/office/drawing/2014/main" xmlns="" val="20019"/>
                    </a:ext>
                  </a:extLst>
                </a:gridCol>
                <a:gridCol w="330693">
                  <a:extLst>
                    <a:ext uri="{9D8B030D-6E8A-4147-A177-3AD203B41FA5}">
                      <a16:colId xmlns:a16="http://schemas.microsoft.com/office/drawing/2014/main" xmlns="" val="20020"/>
                    </a:ext>
                  </a:extLst>
                </a:gridCol>
                <a:gridCol w="330693">
                  <a:extLst>
                    <a:ext uri="{9D8B030D-6E8A-4147-A177-3AD203B41FA5}">
                      <a16:colId xmlns:a16="http://schemas.microsoft.com/office/drawing/2014/main" xmlns="" val="20021"/>
                    </a:ext>
                  </a:extLst>
                </a:gridCol>
                <a:gridCol w="330693">
                  <a:extLst>
                    <a:ext uri="{9D8B030D-6E8A-4147-A177-3AD203B41FA5}">
                      <a16:colId xmlns:a16="http://schemas.microsoft.com/office/drawing/2014/main" xmlns="" val="20022"/>
                    </a:ext>
                  </a:extLst>
                </a:gridCol>
                <a:gridCol w="330693">
                  <a:extLst>
                    <a:ext uri="{9D8B030D-6E8A-4147-A177-3AD203B41FA5}">
                      <a16:colId xmlns:a16="http://schemas.microsoft.com/office/drawing/2014/main" xmlns="" val="20023"/>
                    </a:ext>
                  </a:extLst>
                </a:gridCol>
                <a:gridCol w="330693">
                  <a:extLst>
                    <a:ext uri="{9D8B030D-6E8A-4147-A177-3AD203B41FA5}">
                      <a16:colId xmlns:a16="http://schemas.microsoft.com/office/drawing/2014/main" xmlns="" val="20024"/>
                    </a:ext>
                  </a:extLst>
                </a:gridCol>
                <a:gridCol w="330693">
                  <a:extLst>
                    <a:ext uri="{9D8B030D-6E8A-4147-A177-3AD203B41FA5}">
                      <a16:colId xmlns:a16="http://schemas.microsoft.com/office/drawing/2014/main" xmlns="" val="20025"/>
                    </a:ext>
                  </a:extLst>
                </a:gridCol>
                <a:gridCol w="330693">
                  <a:extLst>
                    <a:ext uri="{9D8B030D-6E8A-4147-A177-3AD203B41FA5}">
                      <a16:colId xmlns:a16="http://schemas.microsoft.com/office/drawing/2014/main" xmlns="" val="20026"/>
                    </a:ext>
                  </a:extLst>
                </a:gridCol>
                <a:gridCol w="330693">
                  <a:extLst>
                    <a:ext uri="{9D8B030D-6E8A-4147-A177-3AD203B41FA5}">
                      <a16:colId xmlns:a16="http://schemas.microsoft.com/office/drawing/2014/main" xmlns="" val="20027"/>
                    </a:ext>
                  </a:extLst>
                </a:gridCol>
              </a:tblGrid>
              <a:tr h="370840">
                <a:tc>
                  <a:txBody>
                    <a:bodyPr/>
                    <a:lstStyle/>
                    <a:p>
                      <a:r>
                        <a:rPr lang="en-US" sz="1400" smtClean="0"/>
                        <a:t>Văn</a:t>
                      </a:r>
                      <a:r>
                        <a:rPr lang="en-US" sz="1400" baseline="0" smtClean="0"/>
                        <a:t> bản</a:t>
                      </a:r>
                      <a:endParaRPr lang="en-US" sz="140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N</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P</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P</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A</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1400" b="0" smtClean="0"/>
                        <a:t>Mẫu</a:t>
                      </a:r>
                      <a:r>
                        <a:rPr lang="en-US" sz="1400" b="0" baseline="0" smtClean="0"/>
                        <a:t> 1</a:t>
                      </a:r>
                      <a:endParaRPr lang="en-US" sz="1400"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Mẫu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Mẫu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1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 </a:t>
                      </a:r>
                      <a:r>
                        <a:rPr lang="en-US" smtClean="0">
                          <a:solidFill>
                            <a:srgbClr val="FF0000"/>
                          </a:solidFill>
                        </a:rPr>
                        <a:t>NPA</a:t>
                      </a:r>
                      <a:r>
                        <a:rPr lang="en-US" baseline="0" smtClean="0"/>
                        <a:t> không xuất hiện trong bất cứ mẫu nào. Cả 3 mẫu cùng dịch 4 ký tự</a:t>
                      </a:r>
                      <a:endParaRPr lang="en-US"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1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rPr>
                        <a:t>2) </a:t>
                      </a:r>
                      <a:r>
                        <a:rPr lang="en-US" b="0" smtClean="0">
                          <a:solidFill>
                            <a:srgbClr val="FF0000"/>
                          </a:solidFill>
                        </a:rPr>
                        <a:t>AMA</a:t>
                      </a:r>
                      <a:r>
                        <a:rPr lang="en-US" b="0" baseline="0" smtClean="0">
                          <a:solidFill>
                            <a:schemeClr val="tx1"/>
                          </a:solidFill>
                        </a:rPr>
                        <a:t> xuất hiện trong 3 mẫu. Mẫu 1 được phép dịch 2 ký tự, mẫu 2 được phép dịch 3 ký tự, mẫu 3 được phép dịch 4 ký tự, cả 3 mẫu cùng dịch 2 ký tự</a:t>
                      </a:r>
                      <a:endParaRPr lang="en-US" b="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057774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085" y="204728"/>
            <a:ext cx="8229600" cy="1143000"/>
          </a:xfrm>
        </p:spPr>
        <p:txBody>
          <a:bodyPr/>
          <a:lstStyle/>
          <a:p>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SHIFT</a:t>
            </a:r>
            <a:endParaRPr lang="en-US" dirty="0"/>
          </a:p>
        </p:txBody>
      </p:sp>
      <p:sp>
        <p:nvSpPr>
          <p:cNvPr id="3" name="Content Placeholder 2"/>
          <p:cNvSpPr>
            <a:spLocks noGrp="1"/>
          </p:cNvSpPr>
          <p:nvPr>
            <p:ph sz="half" idx="1"/>
          </p:nvPr>
        </p:nvSpPr>
        <p:spPr>
          <a:xfrm>
            <a:off x="669137" y="1216790"/>
            <a:ext cx="5118253" cy="4525963"/>
          </a:xfrm>
        </p:spPr>
        <p:txBody>
          <a:bodyPr>
            <a:normAutofit fontScale="92500" lnSpcReduction="10000"/>
          </a:bodyPr>
          <a:lstStyle/>
          <a:p>
            <a:r>
              <a:rPr lang="en-US" sz="3000" smtClean="0">
                <a:latin typeface="Calibri" panose="020F0502020204030204" pitchFamily="34" charset="0"/>
                <a:cs typeface="Calibri" panose="020F0502020204030204" pitchFamily="34" charset="0"/>
              </a:rPr>
              <a:t>Cho trước một chuỗi ký tự bất kỳ có độ dài B, bảng SHIFT cho biết số ký tự sẽ được dịch chuyển khi gặp chuỗi ký tự đó trong văn bản T</a:t>
            </a:r>
          </a:p>
          <a:p>
            <a:r>
              <a:rPr lang="en-US" sz="3000" smtClean="0">
                <a:latin typeface="Calibri" panose="020F0502020204030204" pitchFamily="34" charset="0"/>
                <a:cs typeface="Calibri" panose="020F0502020204030204" pitchFamily="34" charset="0"/>
              </a:rPr>
              <a:t>Giá trị ban đầu SHIFT[X</a:t>
            </a:r>
            <a:r>
              <a:rPr lang="en-US" sz="3000" baseline="-25000" smtClean="0">
                <a:latin typeface="Calibri" panose="020F0502020204030204" pitchFamily="34" charset="0"/>
                <a:cs typeface="Calibri" panose="020F0502020204030204" pitchFamily="34" charset="0"/>
              </a:rPr>
              <a:t>1</a:t>
            </a:r>
            <a:r>
              <a:rPr lang="en-US" sz="3000" smtClean="0">
                <a:latin typeface="Calibri" panose="020F0502020204030204" pitchFamily="34" charset="0"/>
                <a:cs typeface="Calibri" panose="020F0502020204030204" pitchFamily="34" charset="0"/>
              </a:rPr>
              <a:t>…X</a:t>
            </a:r>
            <a:r>
              <a:rPr lang="en-US" sz="3000" baseline="-25000" smtClean="0">
                <a:latin typeface="Calibri" panose="020F0502020204030204" pitchFamily="34" charset="0"/>
                <a:cs typeface="Calibri" panose="020F0502020204030204" pitchFamily="34" charset="0"/>
              </a:rPr>
              <a:t>B</a:t>
            </a:r>
            <a:r>
              <a:rPr lang="en-US" sz="3000" smtClean="0">
                <a:latin typeface="Calibri" panose="020F0502020204030204" pitchFamily="34" charset="0"/>
                <a:cs typeface="Calibri" panose="020F0502020204030204" pitchFamily="34" charset="0"/>
              </a:rPr>
              <a:t>] = m-B+1</a:t>
            </a:r>
          </a:p>
          <a:p>
            <a:r>
              <a:rPr lang="en-US" sz="3000" smtClean="0">
                <a:latin typeface="Calibri" panose="020F0502020204030204" pitchFamily="34" charset="0"/>
                <a:cs typeface="Calibri" panose="020F0502020204030204" pitchFamily="34" charset="0"/>
              </a:rPr>
              <a:t>Xét từng mẫu p</a:t>
            </a:r>
            <a:r>
              <a:rPr lang="en-US" sz="3000" baseline="-25000" smtClean="0">
                <a:latin typeface="Calibri" panose="020F0502020204030204" pitchFamily="34" charset="0"/>
                <a:cs typeface="Calibri" panose="020F0502020204030204" pitchFamily="34" charset="0"/>
              </a:rPr>
              <a:t>i</a:t>
            </a:r>
            <a:r>
              <a:rPr lang="en-US" sz="3000" smtClean="0">
                <a:latin typeface="Calibri" panose="020F0502020204030204" pitchFamily="34" charset="0"/>
                <a:cs typeface="Calibri" panose="020F0502020204030204" pitchFamily="34" charset="0"/>
              </a:rPr>
              <a:t> </a:t>
            </a:r>
            <a:r>
              <a:rPr lang="en-US" sz="3000">
                <a:latin typeface="Calibri" panose="020F0502020204030204" pitchFamily="34" charset="0"/>
                <a:cs typeface="Calibri" panose="020F0502020204030204" pitchFamily="34" charset="0"/>
              </a:rPr>
              <a:t>= </a:t>
            </a:r>
            <a:r>
              <a:rPr lang="en-US" sz="3000" smtClean="0">
                <a:latin typeface="Calibri" panose="020F0502020204030204" pitchFamily="34" charset="0"/>
                <a:cs typeface="Calibri" panose="020F0502020204030204" pitchFamily="34" charset="0"/>
              </a:rPr>
              <a:t>a</a:t>
            </a:r>
            <a:r>
              <a:rPr lang="en-US" sz="3000" baseline="-25000" smtClean="0">
                <a:latin typeface="Calibri" panose="020F0502020204030204" pitchFamily="34" charset="0"/>
                <a:cs typeface="Calibri" panose="020F0502020204030204" pitchFamily="34" charset="0"/>
              </a:rPr>
              <a:t>1</a:t>
            </a:r>
            <a:r>
              <a:rPr lang="en-US" sz="3000" smtClean="0">
                <a:latin typeface="Calibri" panose="020F0502020204030204" pitchFamily="34" charset="0"/>
                <a:cs typeface="Calibri" panose="020F0502020204030204" pitchFamily="34" charset="0"/>
              </a:rPr>
              <a:t>a</a:t>
            </a:r>
            <a:r>
              <a:rPr lang="en-US" sz="3000" baseline="-25000" smtClean="0">
                <a:latin typeface="Calibri" panose="020F0502020204030204" pitchFamily="34" charset="0"/>
                <a:cs typeface="Calibri" panose="020F0502020204030204" pitchFamily="34" charset="0"/>
              </a:rPr>
              <a:t>2</a:t>
            </a:r>
            <a:r>
              <a:rPr lang="en-US" sz="3000" smtClean="0">
                <a:latin typeface="Calibri" panose="020F0502020204030204" pitchFamily="34" charset="0"/>
                <a:cs typeface="Calibri" panose="020F0502020204030204" pitchFamily="34" charset="0"/>
              </a:rPr>
              <a:t>…a</a:t>
            </a:r>
            <a:r>
              <a:rPr lang="en-US" sz="3000" baseline="-25000" smtClean="0">
                <a:latin typeface="Calibri" panose="020F0502020204030204" pitchFamily="34" charset="0"/>
                <a:cs typeface="Calibri" panose="020F0502020204030204" pitchFamily="34" charset="0"/>
              </a:rPr>
              <a:t>m</a:t>
            </a:r>
            <a:r>
              <a:rPr lang="en-US" sz="3000" smtClean="0">
                <a:latin typeface="Calibri" panose="020F0502020204030204" pitchFamily="34" charset="0"/>
                <a:cs typeface="Calibri" panose="020F0502020204030204" pitchFamily="34" charset="0"/>
              </a:rPr>
              <a:t> . Xét các chuỗi ký tự con có độ dài B của p</a:t>
            </a:r>
            <a:r>
              <a:rPr lang="en-US" sz="3000" baseline="-25000" smtClean="0">
                <a:latin typeface="Calibri" panose="020F0502020204030204" pitchFamily="34" charset="0"/>
                <a:cs typeface="Calibri" panose="020F0502020204030204" pitchFamily="34" charset="0"/>
              </a:rPr>
              <a:t>ij </a:t>
            </a:r>
            <a:r>
              <a:rPr lang="en-US" sz="3000" smtClean="0">
                <a:latin typeface="Calibri" panose="020F0502020204030204" pitchFamily="34" charset="0"/>
                <a:cs typeface="Calibri" panose="020F0502020204030204" pitchFamily="34" charset="0"/>
              </a:rPr>
              <a:t>= a</a:t>
            </a:r>
            <a:r>
              <a:rPr lang="en-US" sz="3000" baseline="-25000" smtClean="0">
                <a:latin typeface="Calibri" panose="020F0502020204030204" pitchFamily="34" charset="0"/>
                <a:cs typeface="Calibri" panose="020F0502020204030204" pitchFamily="34" charset="0"/>
              </a:rPr>
              <a:t>j-B+1</a:t>
            </a:r>
            <a:r>
              <a:rPr lang="en-US" sz="3000" smtClean="0">
                <a:latin typeface="Calibri" panose="020F0502020204030204" pitchFamily="34" charset="0"/>
                <a:cs typeface="Calibri" panose="020F0502020204030204" pitchFamily="34" charset="0"/>
              </a:rPr>
              <a:t>…a</a:t>
            </a:r>
            <a:r>
              <a:rPr lang="en-US" sz="3000" baseline="-25000" smtClean="0">
                <a:latin typeface="Calibri" panose="020F0502020204030204" pitchFamily="34" charset="0"/>
                <a:cs typeface="Calibri" panose="020F0502020204030204" pitchFamily="34" charset="0"/>
              </a:rPr>
              <a:t>j</a:t>
            </a:r>
            <a:r>
              <a:rPr lang="en-US" sz="3000">
                <a:latin typeface="Calibri" panose="020F0502020204030204" pitchFamily="34" charset="0"/>
                <a:cs typeface="Calibri" panose="020F0502020204030204" pitchFamily="34" charset="0"/>
              </a:rPr>
              <a:t> </a:t>
            </a:r>
            <a:r>
              <a:rPr lang="en-US" sz="3000" smtClean="0">
                <a:latin typeface="Calibri" panose="020F0502020204030204" pitchFamily="34" charset="0"/>
                <a:cs typeface="Calibri" panose="020F0502020204030204" pitchFamily="34" charset="0"/>
              </a:rPr>
              <a:t>với B≤j</a:t>
            </a:r>
            <a:r>
              <a:rPr lang="en-US" sz="3000">
                <a:latin typeface="Calibri" panose="020F0502020204030204" pitchFamily="34" charset="0"/>
                <a:cs typeface="Calibri" panose="020F0502020204030204" pitchFamily="34" charset="0"/>
              </a:rPr>
              <a:t> ≤ </a:t>
            </a:r>
            <a:r>
              <a:rPr lang="en-US" sz="3000" smtClean="0">
                <a:latin typeface="Calibri" panose="020F0502020204030204" pitchFamily="34" charset="0"/>
                <a:cs typeface="Calibri" panose="020F0502020204030204" pitchFamily="34" charset="0"/>
              </a:rPr>
              <a:t>m. Ta có SHIFT[p</a:t>
            </a:r>
            <a:r>
              <a:rPr lang="en-US" sz="3000" baseline="-25000" smtClean="0">
                <a:latin typeface="Calibri" panose="020F0502020204030204" pitchFamily="34" charset="0"/>
                <a:cs typeface="Calibri" panose="020F0502020204030204" pitchFamily="34" charset="0"/>
              </a:rPr>
              <a:t>ij</a:t>
            </a:r>
            <a:r>
              <a:rPr lang="en-US" sz="3000" smtClean="0">
                <a:latin typeface="Calibri" panose="020F0502020204030204" pitchFamily="34" charset="0"/>
                <a:cs typeface="Calibri" panose="020F0502020204030204" pitchFamily="34" charset="0"/>
              </a:rPr>
              <a:t>] = min </a:t>
            </a:r>
            <a:r>
              <a:rPr lang="en-US" sz="3000">
                <a:latin typeface="Calibri" panose="020F0502020204030204" pitchFamily="34" charset="0"/>
                <a:cs typeface="Calibri" panose="020F0502020204030204" pitchFamily="34" charset="0"/>
              </a:rPr>
              <a:t>(SHIFT[p</a:t>
            </a:r>
            <a:r>
              <a:rPr lang="en-US" sz="3000" baseline="-25000">
                <a:latin typeface="Calibri" panose="020F0502020204030204" pitchFamily="34" charset="0"/>
                <a:cs typeface="Calibri" panose="020F0502020204030204" pitchFamily="34" charset="0"/>
              </a:rPr>
              <a:t>ij</a:t>
            </a:r>
            <a:r>
              <a:rPr lang="en-US" sz="3000">
                <a:latin typeface="Calibri" panose="020F0502020204030204" pitchFamily="34" charset="0"/>
                <a:cs typeface="Calibri" panose="020F0502020204030204" pitchFamily="34" charset="0"/>
              </a:rPr>
              <a:t>], </a:t>
            </a:r>
            <a:r>
              <a:rPr lang="en-US" sz="3000" smtClean="0">
                <a:latin typeface="Calibri" panose="020F0502020204030204" pitchFamily="34" charset="0"/>
                <a:cs typeface="Calibri" panose="020F0502020204030204" pitchFamily="34" charset="0"/>
              </a:rPr>
              <a:t>m-j)</a:t>
            </a:r>
            <a:endParaRPr lang="en-US" sz="3000" baseline="-25000" smtClean="0">
              <a:latin typeface="Calibri" panose="020F0502020204030204" pitchFamily="34" charset="0"/>
              <a:cs typeface="Calibri" panose="020F0502020204030204" pitchFamily="34" charset="0"/>
            </a:endParaRPr>
          </a:p>
          <a:p>
            <a:endParaRPr lang="en-US" smtClean="0"/>
          </a:p>
          <a:p>
            <a:endParaRPr lang="en-US" smtClean="0"/>
          </a:p>
          <a:p>
            <a:endParaRPr lang="en-US"/>
          </a:p>
        </p:txBody>
      </p:sp>
      <p:sp>
        <p:nvSpPr>
          <p:cNvPr id="4" name="Content Placeholder 3"/>
          <p:cNvSpPr>
            <a:spLocks noGrp="1"/>
          </p:cNvSpPr>
          <p:nvPr>
            <p:ph sz="half" idx="2"/>
          </p:nvPr>
        </p:nvSpPr>
        <p:spPr>
          <a:xfrm>
            <a:off x="6278879" y="1085851"/>
            <a:ext cx="4868537" cy="5510892"/>
          </a:xfrm>
        </p:spPr>
        <p:txBody>
          <a:bodyPr>
            <a:noAutofit/>
          </a:bodyPr>
          <a:lstStyle/>
          <a:p>
            <a:pPr marL="0" indent="0">
              <a:buNone/>
            </a:pPr>
            <a:r>
              <a:rPr lang="en-US" sz="2800">
                <a:latin typeface="Calibri" panose="020F0502020204030204" pitchFamily="34" charset="0"/>
                <a:cs typeface="Calibri" panose="020F0502020204030204" pitchFamily="34" charset="0"/>
              </a:rPr>
              <a:t>Xét 3 mẫu</a:t>
            </a:r>
          </a:p>
          <a:p>
            <a:pPr marL="0" indent="0">
              <a:buNone/>
            </a:pPr>
            <a:r>
              <a:rPr lang="en-US" sz="2800">
                <a:latin typeface="Calibri" panose="020F0502020204030204" pitchFamily="34" charset="0"/>
                <a:cs typeface="Calibri" panose="020F0502020204030204" pitchFamily="34" charset="0"/>
              </a:rPr>
              <a:t>Mẫu 1 N</a:t>
            </a:r>
            <a:r>
              <a:rPr lang="en-US" sz="2800">
                <a:solidFill>
                  <a:srgbClr val="FF0000"/>
                </a:solidFill>
                <a:latin typeface="Calibri" panose="020F0502020204030204" pitchFamily="34" charset="0"/>
                <a:cs typeface="Calibri" panose="020F0502020204030204" pitchFamily="34" charset="0"/>
              </a:rPr>
              <a:t>AMA</a:t>
            </a:r>
            <a:r>
              <a:rPr lang="en-US" sz="2800">
                <a:latin typeface="Calibri" panose="020F0502020204030204" pitchFamily="34" charset="0"/>
                <a:cs typeface="Calibri" panose="020F0502020204030204" pitchFamily="34" charset="0"/>
              </a:rPr>
              <a:t>NA</a:t>
            </a:r>
          </a:p>
          <a:p>
            <a:pPr marL="0" indent="0">
              <a:buNone/>
            </a:pPr>
            <a:r>
              <a:rPr lang="en-US" sz="2800">
                <a:latin typeface="Calibri" panose="020F0502020204030204" pitchFamily="34" charset="0"/>
                <a:cs typeface="Calibri" panose="020F0502020204030204" pitchFamily="34" charset="0"/>
              </a:rPr>
              <a:t>Mẫu 2 </a:t>
            </a:r>
            <a:r>
              <a:rPr lang="en-US" sz="2800">
                <a:solidFill>
                  <a:srgbClr val="FF0000"/>
                </a:solidFill>
                <a:latin typeface="Calibri" panose="020F0502020204030204" pitchFamily="34" charset="0"/>
                <a:cs typeface="Calibri" panose="020F0502020204030204" pitchFamily="34" charset="0"/>
              </a:rPr>
              <a:t>AMA</a:t>
            </a:r>
            <a:r>
              <a:rPr lang="en-US" sz="2800">
                <a:latin typeface="Calibri" panose="020F0502020204030204" pitchFamily="34" charset="0"/>
                <a:cs typeface="Calibri" panose="020F0502020204030204" pitchFamily="34" charset="0"/>
              </a:rPr>
              <a:t>NAB</a:t>
            </a:r>
          </a:p>
          <a:p>
            <a:pPr marL="0" indent="0">
              <a:buNone/>
            </a:pPr>
            <a:r>
              <a:rPr lang="en-US" sz="2800">
                <a:latin typeface="Calibri" panose="020F0502020204030204" pitchFamily="34" charset="0"/>
                <a:cs typeface="Calibri" panose="020F0502020204030204" pitchFamily="34" charset="0"/>
              </a:rPr>
              <a:t>Mẫu 3 ABMANA</a:t>
            </a:r>
          </a:p>
          <a:p>
            <a:pPr marL="0" indent="0">
              <a:buNone/>
            </a:pPr>
            <a:r>
              <a:rPr lang="en-US" sz="2800">
                <a:latin typeface="Calibri" panose="020F0502020204030204" pitchFamily="34" charset="0"/>
                <a:cs typeface="Calibri" panose="020F0502020204030204" pitchFamily="34" charset="0"/>
              </a:rPr>
              <a:t> Tính SHIFT[AMA]</a:t>
            </a:r>
          </a:p>
          <a:p>
            <a:pPr marL="0" indent="0">
              <a:buNone/>
            </a:pPr>
            <a:r>
              <a:rPr lang="en-US" sz="2800">
                <a:latin typeface="Calibri" panose="020F0502020204030204" pitchFamily="34" charset="0"/>
                <a:cs typeface="Calibri" panose="020F0502020204030204" pitchFamily="34" charset="0"/>
              </a:rPr>
              <a:t>Ban đầu SHIFT[AMA] = 6-3+1 = 4</a:t>
            </a:r>
          </a:p>
          <a:p>
            <a:pPr marL="0" indent="0">
              <a:buNone/>
            </a:pPr>
            <a:r>
              <a:rPr lang="en-US" sz="2800">
                <a:latin typeface="Calibri" panose="020F0502020204030204" pitchFamily="34" charset="0"/>
                <a:cs typeface="Calibri" panose="020F0502020204030204" pitchFamily="34" charset="0"/>
              </a:rPr>
              <a:t>Xét N</a:t>
            </a:r>
            <a:r>
              <a:rPr lang="en-US" sz="2800">
                <a:solidFill>
                  <a:srgbClr val="FF0000"/>
                </a:solidFill>
                <a:latin typeface="Calibri" panose="020F0502020204030204" pitchFamily="34" charset="0"/>
                <a:cs typeface="Calibri" panose="020F0502020204030204" pitchFamily="34" charset="0"/>
              </a:rPr>
              <a:t>AMA</a:t>
            </a:r>
            <a:r>
              <a:rPr lang="en-US" sz="2800">
                <a:latin typeface="Calibri" panose="020F0502020204030204" pitchFamily="34" charset="0"/>
                <a:cs typeface="Calibri" panose="020F0502020204030204" pitchFamily="34" charset="0"/>
              </a:rPr>
              <a:t>NA→SHIFT[AMA] = 2</a:t>
            </a:r>
          </a:p>
          <a:p>
            <a:pPr marL="0" indent="0">
              <a:buNone/>
            </a:pPr>
            <a:r>
              <a:rPr lang="en-US" sz="2800">
                <a:latin typeface="Calibri" panose="020F0502020204030204" pitchFamily="34" charset="0"/>
                <a:cs typeface="Calibri" panose="020F0502020204030204" pitchFamily="34" charset="0"/>
              </a:rPr>
              <a:t>Xét </a:t>
            </a:r>
            <a:r>
              <a:rPr lang="en-US" sz="2800">
                <a:solidFill>
                  <a:srgbClr val="FF0000"/>
                </a:solidFill>
                <a:latin typeface="Calibri" panose="020F0502020204030204" pitchFamily="34" charset="0"/>
                <a:cs typeface="Calibri" panose="020F0502020204030204" pitchFamily="34" charset="0"/>
              </a:rPr>
              <a:t>AMA</a:t>
            </a:r>
            <a:r>
              <a:rPr lang="en-US" sz="2800">
                <a:latin typeface="Calibri" panose="020F0502020204030204" pitchFamily="34" charset="0"/>
                <a:cs typeface="Calibri" panose="020F0502020204030204" pitchFamily="34" charset="0"/>
              </a:rPr>
              <a:t>NAB →SHIFT[AMA] = 2</a:t>
            </a:r>
          </a:p>
          <a:p>
            <a:pPr marL="0" indent="0">
              <a:buNone/>
            </a:pPr>
            <a:r>
              <a:rPr lang="en-US" sz="2800">
                <a:latin typeface="Calibri" panose="020F0502020204030204" pitchFamily="34" charset="0"/>
                <a:cs typeface="Calibri" panose="020F0502020204030204" pitchFamily="34" charset="0"/>
              </a:rPr>
              <a:t>Xét ABMANA→SHIFT[AMA] = 2</a:t>
            </a:r>
          </a:p>
          <a:p>
            <a:pPr marL="0" indent="0">
              <a:buNone/>
            </a:pPr>
            <a:r>
              <a:rPr lang="en-US" sz="2800">
                <a:latin typeface="Calibri" panose="020F0502020204030204" pitchFamily="34" charset="0"/>
                <a:cs typeface="Calibri" panose="020F0502020204030204" pitchFamily="34" charset="0"/>
              </a:rPr>
              <a:t>SHIFT[AMA] = 2</a:t>
            </a:r>
          </a:p>
        </p:txBody>
      </p:sp>
    </p:spTree>
    <p:extLst>
      <p:ext uri="{BB962C8B-B14F-4D97-AF65-F5344CB8AC3E}">
        <p14:creationId xmlns:p14="http://schemas.microsoft.com/office/powerpoint/2010/main" val="954534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8229600" cy="1143000"/>
          </a:xfrm>
        </p:spPr>
        <p:txBody>
          <a:bodyPr/>
          <a:lstStyle/>
          <a:p>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HASH</a:t>
            </a:r>
            <a:endParaRPr lang="en-US" dirty="0"/>
          </a:p>
        </p:txBody>
      </p:sp>
      <p:sp>
        <p:nvSpPr>
          <p:cNvPr id="3" name="Content Placeholder 2"/>
          <p:cNvSpPr>
            <a:spLocks noGrp="1"/>
          </p:cNvSpPr>
          <p:nvPr>
            <p:ph sz="half" idx="1"/>
          </p:nvPr>
        </p:nvSpPr>
        <p:spPr>
          <a:xfrm>
            <a:off x="616945" y="1295401"/>
            <a:ext cx="4945655" cy="4830764"/>
          </a:xfrm>
        </p:spPr>
        <p:txBody>
          <a:bodyPr>
            <a:noAutofit/>
          </a:bodyPr>
          <a:lstStyle/>
          <a:p>
            <a:r>
              <a:rPr lang="en-US" smtClean="0">
                <a:latin typeface="Calibri" panose="020F0502020204030204" pitchFamily="34" charset="0"/>
                <a:cs typeface="Calibri" panose="020F0502020204030204" pitchFamily="34" charset="0"/>
              </a:rPr>
              <a:t>Khi </a:t>
            </a:r>
            <a:r>
              <a:rPr lang="en-US">
                <a:latin typeface="Calibri" panose="020F0502020204030204" pitchFamily="34" charset="0"/>
                <a:cs typeface="Calibri" panose="020F0502020204030204" pitchFamily="34" charset="0"/>
              </a:rPr>
              <a:t>SHIFT[X</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…X</a:t>
            </a:r>
            <a:r>
              <a:rPr lang="en-US" baseline="-25000">
                <a:latin typeface="Calibri" panose="020F0502020204030204" pitchFamily="34" charset="0"/>
                <a:cs typeface="Calibri" panose="020F0502020204030204" pitchFamily="34" charset="0"/>
              </a:rPr>
              <a:t>B</a:t>
            </a:r>
            <a:r>
              <a:rPr lang="en-US" smtClean="0">
                <a:latin typeface="Calibri" panose="020F0502020204030204" pitchFamily="34" charset="0"/>
                <a:cs typeface="Calibri" panose="020F0502020204030204" pitchFamily="34" charset="0"/>
              </a:rPr>
              <a:t>] = 0 tức là tồn tại các mẫu có B ký tự cuối cùng trùng với B ký tự đang xét của T</a:t>
            </a:r>
          </a:p>
          <a:p>
            <a:r>
              <a:rPr lang="en-US" smtClean="0">
                <a:latin typeface="Calibri" panose="020F0502020204030204" pitchFamily="34" charset="0"/>
                <a:cs typeface="Calibri" panose="020F0502020204030204" pitchFamily="34" charset="0"/>
              </a:rPr>
              <a:t>Bảng HASH cho biết các mẫu đó là mẫu nào</a:t>
            </a:r>
          </a:p>
          <a:p>
            <a:r>
              <a:rPr lang="en-US">
                <a:latin typeface="Calibri" panose="020F0502020204030204" pitchFamily="34" charset="0"/>
                <a:cs typeface="Calibri" panose="020F0502020204030204" pitchFamily="34" charset="0"/>
              </a:rPr>
              <a:t>HASH[X</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…X</a:t>
            </a:r>
            <a:r>
              <a:rPr lang="en-US" baseline="-25000">
                <a:latin typeface="Calibri" panose="020F0502020204030204" pitchFamily="34" charset="0"/>
                <a:cs typeface="Calibri" panose="020F0502020204030204" pitchFamily="34" charset="0"/>
              </a:rPr>
              <a:t>B</a:t>
            </a:r>
            <a:r>
              <a:rPr lang="en-US" smtClean="0">
                <a:latin typeface="Calibri" panose="020F0502020204030204" pitchFamily="34" charset="0"/>
                <a:cs typeface="Calibri" panose="020F0502020204030204" pitchFamily="34" charset="0"/>
              </a:rPr>
              <a:t>] chứa con trỏ trỏ đến danh sách các mẫu với B ký tự cuối cùng </a:t>
            </a:r>
            <a:r>
              <a:rPr lang="en-US">
                <a:latin typeface="Calibri" panose="020F0502020204030204" pitchFamily="34" charset="0"/>
                <a:cs typeface="Calibri" panose="020F0502020204030204" pitchFamily="34" charset="0"/>
              </a:rPr>
              <a:t>là </a:t>
            </a:r>
            <a:r>
              <a:rPr lang="en-US" smtClean="0">
                <a:latin typeface="Calibri" panose="020F0502020204030204" pitchFamily="34" charset="0"/>
                <a:cs typeface="Calibri" panose="020F0502020204030204" pitchFamily="34" charset="0"/>
              </a:rPr>
              <a:t>X</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…X</a:t>
            </a:r>
            <a:r>
              <a:rPr lang="en-US" baseline="-25000" smtClean="0">
                <a:latin typeface="Calibri" panose="020F0502020204030204" pitchFamily="34" charset="0"/>
                <a:cs typeface="Calibri" panose="020F0502020204030204" pitchFamily="34" charset="0"/>
              </a:rPr>
              <a:t>B </a:t>
            </a:r>
            <a:r>
              <a:rPr lang="en-US" smtClean="0">
                <a:latin typeface="Calibri" panose="020F0502020204030204" pitchFamily="34" charset="0"/>
                <a:cs typeface="Calibri" panose="020F0502020204030204" pitchFamily="34" charset="0"/>
              </a:rPr>
              <a:t>. </a:t>
            </a:r>
          </a:p>
          <a:p>
            <a:r>
              <a:rPr lang="en-US" smtClean="0">
                <a:latin typeface="Calibri" panose="020F0502020204030204" pitchFamily="34" charset="0"/>
                <a:cs typeface="Calibri" panose="020F0502020204030204" pitchFamily="34" charset="0"/>
              </a:rPr>
              <a:t>Xét từng mẫu </a:t>
            </a:r>
            <a:r>
              <a:rPr lang="en-US">
                <a:latin typeface="Calibri" panose="020F0502020204030204" pitchFamily="34" charset="0"/>
                <a:cs typeface="Calibri" panose="020F0502020204030204" pitchFamily="34" charset="0"/>
              </a:rPr>
              <a:t>p</a:t>
            </a:r>
            <a:r>
              <a:rPr lang="en-US" baseline="-25000">
                <a:latin typeface="Calibri" panose="020F0502020204030204" pitchFamily="34" charset="0"/>
                <a:cs typeface="Calibri" panose="020F0502020204030204" pitchFamily="34" charset="0"/>
              </a:rPr>
              <a:t>i</a:t>
            </a:r>
            <a:r>
              <a:rPr lang="en-US">
                <a:latin typeface="Calibri" panose="020F0502020204030204" pitchFamily="34" charset="0"/>
                <a:cs typeface="Calibri" panose="020F0502020204030204" pitchFamily="34" charset="0"/>
              </a:rPr>
              <a:t> = </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2</a:t>
            </a:r>
            <a:r>
              <a:rPr lang="en-US" smtClean="0">
                <a:latin typeface="Calibri" panose="020F0502020204030204" pitchFamily="34" charset="0"/>
                <a:cs typeface="Calibri" panose="020F0502020204030204" pitchFamily="34" charset="0"/>
              </a:rPr>
              <a:t>…a</a:t>
            </a:r>
            <a:r>
              <a:rPr lang="en-US" baseline="-25000" smtClean="0">
                <a:latin typeface="Calibri" panose="020F0502020204030204" pitchFamily="34" charset="0"/>
                <a:cs typeface="Calibri" panose="020F0502020204030204" pitchFamily="34" charset="0"/>
              </a:rPr>
              <a:t>m</a:t>
            </a:r>
            <a:r>
              <a:rPr lang="en-US" smtClean="0">
                <a:latin typeface="Calibri" panose="020F0502020204030204" pitchFamily="34" charset="0"/>
                <a:cs typeface="Calibri" panose="020F0502020204030204" pitchFamily="34" charset="0"/>
              </a:rPr>
              <a:t>. </a:t>
            </a:r>
          </a:p>
          <a:p>
            <a:r>
              <a:rPr lang="en-US" smtClean="0">
                <a:latin typeface="Calibri" panose="020F0502020204030204" pitchFamily="34" charset="0"/>
                <a:cs typeface="Calibri" panose="020F0502020204030204" pitchFamily="34" charset="0"/>
              </a:rPr>
              <a:t>Đưa đưa p</a:t>
            </a:r>
            <a:r>
              <a:rPr lang="en-US" baseline="-25000" smtClean="0">
                <a:latin typeface="Calibri" panose="020F0502020204030204" pitchFamily="34" charset="0"/>
                <a:cs typeface="Calibri" panose="020F0502020204030204" pitchFamily="34" charset="0"/>
              </a:rPr>
              <a:t>i</a:t>
            </a:r>
            <a:r>
              <a:rPr lang="en-US" smtClean="0">
                <a:latin typeface="Calibri" panose="020F0502020204030204" pitchFamily="34" charset="0"/>
                <a:cs typeface="Calibri" panose="020F0502020204030204" pitchFamily="34" charset="0"/>
              </a:rPr>
              <a:t> vào danh sách liên kết mà </a:t>
            </a:r>
            <a:r>
              <a:rPr lang="en-US">
                <a:latin typeface="Calibri" panose="020F0502020204030204" pitchFamily="34" charset="0"/>
                <a:cs typeface="Calibri" panose="020F0502020204030204" pitchFamily="34" charset="0"/>
              </a:rPr>
              <a:t>HASH[a</a:t>
            </a:r>
            <a:r>
              <a:rPr lang="en-US" baseline="-25000">
                <a:latin typeface="Calibri" panose="020F0502020204030204" pitchFamily="34" charset="0"/>
                <a:cs typeface="Calibri" panose="020F0502020204030204" pitchFamily="34" charset="0"/>
              </a:rPr>
              <a:t>m-B+1</a:t>
            </a:r>
            <a:r>
              <a:rPr lang="en-US">
                <a:latin typeface="Calibri" panose="020F0502020204030204" pitchFamily="34" charset="0"/>
                <a:cs typeface="Calibri" panose="020F0502020204030204" pitchFamily="34" charset="0"/>
              </a:rPr>
              <a:t>…a</a:t>
            </a:r>
            <a:r>
              <a:rPr lang="en-US" baseline="-25000">
                <a:latin typeface="Calibri" panose="020F0502020204030204" pitchFamily="34" charset="0"/>
                <a:cs typeface="Calibri" panose="020F0502020204030204" pitchFamily="34" charset="0"/>
              </a:rPr>
              <a:t>m</a:t>
            </a:r>
            <a:r>
              <a:rPr lang="en-US" smtClean="0">
                <a:latin typeface="Calibri" panose="020F0502020204030204" pitchFamily="34" charset="0"/>
                <a:cs typeface="Calibri" panose="020F0502020204030204" pitchFamily="34" charset="0"/>
              </a:rPr>
              <a:t>] trỏ tới</a:t>
            </a:r>
            <a:endParaRPr lang="en-US">
              <a:latin typeface="Calibri" panose="020F0502020204030204" pitchFamily="34" charset="0"/>
              <a:cs typeface="Calibri" panose="020F0502020204030204" pitchFamily="34" charset="0"/>
            </a:endParaRPr>
          </a:p>
        </p:txBody>
      </p:sp>
      <p:graphicFrame>
        <p:nvGraphicFramePr>
          <p:cNvPr id="6" name="Content Placeholder 5"/>
          <p:cNvGraphicFramePr>
            <a:graphicFrameLocks noGrp="1"/>
          </p:cNvGraphicFramePr>
          <p:nvPr>
            <p:ph sz="half" idx="2"/>
            <p:extLst/>
          </p:nvPr>
        </p:nvGraphicFramePr>
        <p:xfrm>
          <a:off x="7696200" y="5334000"/>
          <a:ext cx="2286000" cy="1295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tblGrid>
              <a:tr h="431800">
                <a:tc>
                  <a:txBody>
                    <a:bodyPr/>
                    <a:lstStyle/>
                    <a:p>
                      <a:r>
                        <a:rPr lang="en-US" smtClean="0"/>
                        <a:t>Mẫu</a:t>
                      </a:r>
                      <a:r>
                        <a:rPr lang="en-US" baseline="0" smtClean="0"/>
                        <a:t> 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olidFill>
                            <a:schemeClr val="tx1"/>
                          </a:solidFill>
                        </a:rPr>
                        <a:t>NAM</a:t>
                      </a:r>
                      <a:r>
                        <a:rPr lang="en-US" sz="1800" smtClean="0">
                          <a:solidFill>
                            <a:srgbClr val="FF0000"/>
                          </a:solidFill>
                        </a:rPr>
                        <a:t>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31800">
                <a:tc>
                  <a:txBody>
                    <a:bodyPr/>
                    <a:lstStyle/>
                    <a:p>
                      <a:r>
                        <a:rPr lang="en-US" smtClean="0"/>
                        <a:t>Mẫu</a:t>
                      </a:r>
                      <a:r>
                        <a:rPr lang="en-US" baseline="0" smtClean="0"/>
                        <a:t> 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solidFill>
                            <a:schemeClr val="tx1"/>
                          </a:solidFill>
                        </a:rPr>
                        <a:t>AMA</a:t>
                      </a:r>
                      <a:r>
                        <a:rPr lang="en-US" sz="1800" smtClean="0">
                          <a:solidFill>
                            <a:srgbClr val="FF0000"/>
                          </a:solidFill>
                        </a:rPr>
                        <a:t>NAB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31800">
                <a:tc>
                  <a:txBody>
                    <a:bodyPr/>
                    <a:lstStyle/>
                    <a:p>
                      <a:r>
                        <a:rPr lang="en-US" smtClean="0"/>
                        <a:t>Mẫu</a:t>
                      </a:r>
                      <a:r>
                        <a:rPr lang="en-US" baseline="0" smtClean="0"/>
                        <a:t> 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ABM</a:t>
                      </a:r>
                      <a:r>
                        <a:rPr lang="en-US" sz="1800" smtClean="0">
                          <a:solidFill>
                            <a:srgbClr val="FF0000"/>
                          </a:solidFill>
                        </a:rPr>
                        <a:t>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5" name="Object 4"/>
          <p:cNvGraphicFramePr>
            <a:graphicFrameLocks noChangeAspect="1"/>
          </p:cNvGraphicFramePr>
          <p:nvPr>
            <p:extLst/>
          </p:nvPr>
        </p:nvGraphicFramePr>
        <p:xfrm>
          <a:off x="5867400" y="3429000"/>
          <a:ext cx="4613242" cy="3086100"/>
        </p:xfrm>
        <a:graphic>
          <a:graphicData uri="http://schemas.openxmlformats.org/presentationml/2006/ole">
            <mc:AlternateContent xmlns:mc="http://schemas.openxmlformats.org/markup-compatibility/2006">
              <mc:Choice xmlns:v="urn:schemas-microsoft-com:vml" Requires="v">
                <p:oleObj spid="_x0000_s7257" name="Visio" r:id="rId3" imgW="5533248" imgH="3704568" progId="Visio.Drawing.11">
                  <p:embed/>
                </p:oleObj>
              </mc:Choice>
              <mc:Fallback>
                <p:oleObj name="Visio" r:id="rId3" imgW="5533248" imgH="3704568" progId="Visio.Drawing.11">
                  <p:embed/>
                  <p:pic>
                    <p:nvPicPr>
                      <p:cNvPr id="5" name="Object 4"/>
                      <p:cNvPicPr/>
                      <p:nvPr/>
                    </p:nvPicPr>
                    <p:blipFill>
                      <a:blip r:embed="rId4"/>
                      <a:stretch>
                        <a:fillRect/>
                      </a:stretch>
                    </p:blipFill>
                    <p:spPr>
                      <a:xfrm>
                        <a:off x="5867400" y="3429000"/>
                        <a:ext cx="4613242" cy="3086100"/>
                      </a:xfrm>
                      <a:prstGeom prst="rect">
                        <a:avLst/>
                      </a:prstGeom>
                    </p:spPr>
                  </p:pic>
                </p:oleObj>
              </mc:Fallback>
            </mc:AlternateContent>
          </a:graphicData>
        </a:graphic>
      </p:graphicFrame>
      <p:graphicFrame>
        <p:nvGraphicFramePr>
          <p:cNvPr id="4" name="Table 3"/>
          <p:cNvGraphicFramePr>
            <a:graphicFrameLocks noGrp="1"/>
          </p:cNvGraphicFramePr>
          <p:nvPr>
            <p:extLst/>
          </p:nvPr>
        </p:nvGraphicFramePr>
        <p:xfrm>
          <a:off x="6095999" y="1295400"/>
          <a:ext cx="4343404" cy="1463040"/>
        </p:xfrm>
        <a:graphic>
          <a:graphicData uri="http://schemas.openxmlformats.org/drawingml/2006/table">
            <a:tbl>
              <a:tblPr firstRow="1" bandRow="1">
                <a:tableStyleId>{2D5ABB26-0587-4C30-8999-92F81FD0307C}</a:tableStyleId>
              </a:tblPr>
              <a:tblGrid>
                <a:gridCol w="334108">
                  <a:extLst>
                    <a:ext uri="{9D8B030D-6E8A-4147-A177-3AD203B41FA5}">
                      <a16:colId xmlns:a16="http://schemas.microsoft.com/office/drawing/2014/main" xmlns="" val="20000"/>
                    </a:ext>
                  </a:extLst>
                </a:gridCol>
                <a:gridCol w="334108">
                  <a:extLst>
                    <a:ext uri="{9D8B030D-6E8A-4147-A177-3AD203B41FA5}">
                      <a16:colId xmlns:a16="http://schemas.microsoft.com/office/drawing/2014/main" xmlns="" val="20001"/>
                    </a:ext>
                  </a:extLst>
                </a:gridCol>
                <a:gridCol w="334108">
                  <a:extLst>
                    <a:ext uri="{9D8B030D-6E8A-4147-A177-3AD203B41FA5}">
                      <a16:colId xmlns:a16="http://schemas.microsoft.com/office/drawing/2014/main" xmlns="" val="20002"/>
                    </a:ext>
                  </a:extLst>
                </a:gridCol>
                <a:gridCol w="334108">
                  <a:extLst>
                    <a:ext uri="{9D8B030D-6E8A-4147-A177-3AD203B41FA5}">
                      <a16:colId xmlns:a16="http://schemas.microsoft.com/office/drawing/2014/main" xmlns="" val="20003"/>
                    </a:ext>
                  </a:extLst>
                </a:gridCol>
                <a:gridCol w="334108">
                  <a:extLst>
                    <a:ext uri="{9D8B030D-6E8A-4147-A177-3AD203B41FA5}">
                      <a16:colId xmlns:a16="http://schemas.microsoft.com/office/drawing/2014/main" xmlns="" val="20004"/>
                    </a:ext>
                  </a:extLst>
                </a:gridCol>
                <a:gridCol w="334108">
                  <a:extLst>
                    <a:ext uri="{9D8B030D-6E8A-4147-A177-3AD203B41FA5}">
                      <a16:colId xmlns:a16="http://schemas.microsoft.com/office/drawing/2014/main" xmlns="" val="20005"/>
                    </a:ext>
                  </a:extLst>
                </a:gridCol>
                <a:gridCol w="334108">
                  <a:extLst>
                    <a:ext uri="{9D8B030D-6E8A-4147-A177-3AD203B41FA5}">
                      <a16:colId xmlns:a16="http://schemas.microsoft.com/office/drawing/2014/main" xmlns="" val="20006"/>
                    </a:ext>
                  </a:extLst>
                </a:gridCol>
                <a:gridCol w="334108">
                  <a:extLst>
                    <a:ext uri="{9D8B030D-6E8A-4147-A177-3AD203B41FA5}">
                      <a16:colId xmlns:a16="http://schemas.microsoft.com/office/drawing/2014/main" xmlns="" val="20007"/>
                    </a:ext>
                  </a:extLst>
                </a:gridCol>
                <a:gridCol w="334108">
                  <a:extLst>
                    <a:ext uri="{9D8B030D-6E8A-4147-A177-3AD203B41FA5}">
                      <a16:colId xmlns:a16="http://schemas.microsoft.com/office/drawing/2014/main" xmlns="" val="20008"/>
                    </a:ext>
                  </a:extLst>
                </a:gridCol>
                <a:gridCol w="334108">
                  <a:extLst>
                    <a:ext uri="{9D8B030D-6E8A-4147-A177-3AD203B41FA5}">
                      <a16:colId xmlns:a16="http://schemas.microsoft.com/office/drawing/2014/main" xmlns="" val="20009"/>
                    </a:ext>
                  </a:extLst>
                </a:gridCol>
                <a:gridCol w="334108">
                  <a:extLst>
                    <a:ext uri="{9D8B030D-6E8A-4147-A177-3AD203B41FA5}">
                      <a16:colId xmlns:a16="http://schemas.microsoft.com/office/drawing/2014/main" xmlns="" val="20010"/>
                    </a:ext>
                  </a:extLst>
                </a:gridCol>
                <a:gridCol w="334108">
                  <a:extLst>
                    <a:ext uri="{9D8B030D-6E8A-4147-A177-3AD203B41FA5}">
                      <a16:colId xmlns:a16="http://schemas.microsoft.com/office/drawing/2014/main" xmlns="" val="20011"/>
                    </a:ext>
                  </a:extLst>
                </a:gridCol>
                <a:gridCol w="334108">
                  <a:extLst>
                    <a:ext uri="{9D8B030D-6E8A-4147-A177-3AD203B41FA5}">
                      <a16:colId xmlns:a16="http://schemas.microsoft.com/office/drawing/2014/main" xmlns="" val="20012"/>
                    </a:ext>
                  </a:extLst>
                </a:gridCol>
              </a:tblGrid>
              <a:tr h="279400">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P</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A</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794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794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solidFill>
                            <a:schemeClr val="tx1"/>
                          </a:solidFill>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solidFill>
                            <a:schemeClr val="tx1"/>
                          </a:solidFill>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smtClean="0">
                          <a:solidFill>
                            <a:schemeClr val="tx1"/>
                          </a:solidFill>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794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57342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9847"/>
            <a:ext cx="8229600" cy="639762"/>
          </a:xfrm>
        </p:spPr>
        <p:txBody>
          <a:bodyPr>
            <a:normAutofit fontScale="90000"/>
          </a:bodyPr>
          <a:lstStyle/>
          <a:p>
            <a:r>
              <a:rPr lang="en-US" smtClean="0"/>
              <a:t>Ví dụ thuật toán Wu-Manber</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1824725"/>
              </p:ext>
            </p:extLst>
          </p:nvPr>
        </p:nvGraphicFramePr>
        <p:xfrm>
          <a:off x="1784732" y="3253647"/>
          <a:ext cx="8229600" cy="333756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xmlns="" val="20000"/>
                    </a:ext>
                  </a:extLst>
                </a:gridCol>
                <a:gridCol w="304800">
                  <a:extLst>
                    <a:ext uri="{9D8B030D-6E8A-4147-A177-3AD203B41FA5}">
                      <a16:colId xmlns:a16="http://schemas.microsoft.com/office/drawing/2014/main" xmlns="" val="20001"/>
                    </a:ext>
                  </a:extLst>
                </a:gridCol>
                <a:gridCol w="304800">
                  <a:extLst>
                    <a:ext uri="{9D8B030D-6E8A-4147-A177-3AD203B41FA5}">
                      <a16:colId xmlns:a16="http://schemas.microsoft.com/office/drawing/2014/main" xmlns="" val="20002"/>
                    </a:ext>
                  </a:extLst>
                </a:gridCol>
                <a:gridCol w="304800">
                  <a:extLst>
                    <a:ext uri="{9D8B030D-6E8A-4147-A177-3AD203B41FA5}">
                      <a16:colId xmlns:a16="http://schemas.microsoft.com/office/drawing/2014/main" xmlns="" val="20003"/>
                    </a:ext>
                  </a:extLst>
                </a:gridCol>
                <a:gridCol w="304800">
                  <a:extLst>
                    <a:ext uri="{9D8B030D-6E8A-4147-A177-3AD203B41FA5}">
                      <a16:colId xmlns:a16="http://schemas.microsoft.com/office/drawing/2014/main" xmlns="" val="20004"/>
                    </a:ext>
                  </a:extLst>
                </a:gridCol>
                <a:gridCol w="304800">
                  <a:extLst>
                    <a:ext uri="{9D8B030D-6E8A-4147-A177-3AD203B41FA5}">
                      <a16:colId xmlns:a16="http://schemas.microsoft.com/office/drawing/2014/main" xmlns="" val="20005"/>
                    </a:ext>
                  </a:extLst>
                </a:gridCol>
                <a:gridCol w="304800">
                  <a:extLst>
                    <a:ext uri="{9D8B030D-6E8A-4147-A177-3AD203B41FA5}">
                      <a16:colId xmlns:a16="http://schemas.microsoft.com/office/drawing/2014/main" xmlns="" val="20006"/>
                    </a:ext>
                  </a:extLst>
                </a:gridCol>
                <a:gridCol w="304800">
                  <a:extLst>
                    <a:ext uri="{9D8B030D-6E8A-4147-A177-3AD203B41FA5}">
                      <a16:colId xmlns:a16="http://schemas.microsoft.com/office/drawing/2014/main" xmlns="" val="20007"/>
                    </a:ext>
                  </a:extLst>
                </a:gridCol>
                <a:gridCol w="304800">
                  <a:extLst>
                    <a:ext uri="{9D8B030D-6E8A-4147-A177-3AD203B41FA5}">
                      <a16:colId xmlns:a16="http://schemas.microsoft.com/office/drawing/2014/main" xmlns="" val="20008"/>
                    </a:ext>
                  </a:extLst>
                </a:gridCol>
                <a:gridCol w="304800">
                  <a:extLst>
                    <a:ext uri="{9D8B030D-6E8A-4147-A177-3AD203B41FA5}">
                      <a16:colId xmlns:a16="http://schemas.microsoft.com/office/drawing/2014/main" xmlns="" val="20009"/>
                    </a:ext>
                  </a:extLst>
                </a:gridCol>
                <a:gridCol w="304800">
                  <a:extLst>
                    <a:ext uri="{9D8B030D-6E8A-4147-A177-3AD203B41FA5}">
                      <a16:colId xmlns:a16="http://schemas.microsoft.com/office/drawing/2014/main" xmlns="" val="20010"/>
                    </a:ext>
                  </a:extLst>
                </a:gridCol>
                <a:gridCol w="304800">
                  <a:extLst>
                    <a:ext uri="{9D8B030D-6E8A-4147-A177-3AD203B41FA5}">
                      <a16:colId xmlns:a16="http://schemas.microsoft.com/office/drawing/2014/main" xmlns="" val="20011"/>
                    </a:ext>
                  </a:extLst>
                </a:gridCol>
                <a:gridCol w="304800">
                  <a:extLst>
                    <a:ext uri="{9D8B030D-6E8A-4147-A177-3AD203B41FA5}">
                      <a16:colId xmlns:a16="http://schemas.microsoft.com/office/drawing/2014/main" xmlns="" val="20012"/>
                    </a:ext>
                  </a:extLst>
                </a:gridCol>
                <a:gridCol w="304800">
                  <a:extLst>
                    <a:ext uri="{9D8B030D-6E8A-4147-A177-3AD203B41FA5}">
                      <a16:colId xmlns:a16="http://schemas.microsoft.com/office/drawing/2014/main" xmlns="" val="20013"/>
                    </a:ext>
                  </a:extLst>
                </a:gridCol>
                <a:gridCol w="304800">
                  <a:extLst>
                    <a:ext uri="{9D8B030D-6E8A-4147-A177-3AD203B41FA5}">
                      <a16:colId xmlns:a16="http://schemas.microsoft.com/office/drawing/2014/main" xmlns="" val="20014"/>
                    </a:ext>
                  </a:extLst>
                </a:gridCol>
                <a:gridCol w="304800">
                  <a:extLst>
                    <a:ext uri="{9D8B030D-6E8A-4147-A177-3AD203B41FA5}">
                      <a16:colId xmlns:a16="http://schemas.microsoft.com/office/drawing/2014/main" xmlns="" val="20015"/>
                    </a:ext>
                  </a:extLst>
                </a:gridCol>
                <a:gridCol w="304800">
                  <a:extLst>
                    <a:ext uri="{9D8B030D-6E8A-4147-A177-3AD203B41FA5}">
                      <a16:colId xmlns:a16="http://schemas.microsoft.com/office/drawing/2014/main" xmlns="" val="20016"/>
                    </a:ext>
                  </a:extLst>
                </a:gridCol>
                <a:gridCol w="304800">
                  <a:extLst>
                    <a:ext uri="{9D8B030D-6E8A-4147-A177-3AD203B41FA5}">
                      <a16:colId xmlns:a16="http://schemas.microsoft.com/office/drawing/2014/main" xmlns="" val="20017"/>
                    </a:ext>
                  </a:extLst>
                </a:gridCol>
                <a:gridCol w="304800">
                  <a:extLst>
                    <a:ext uri="{9D8B030D-6E8A-4147-A177-3AD203B41FA5}">
                      <a16:colId xmlns:a16="http://schemas.microsoft.com/office/drawing/2014/main" xmlns="" val="20018"/>
                    </a:ext>
                  </a:extLst>
                </a:gridCol>
                <a:gridCol w="304800">
                  <a:extLst>
                    <a:ext uri="{9D8B030D-6E8A-4147-A177-3AD203B41FA5}">
                      <a16:colId xmlns:a16="http://schemas.microsoft.com/office/drawing/2014/main" xmlns="" val="20019"/>
                    </a:ext>
                  </a:extLst>
                </a:gridCol>
                <a:gridCol w="304800">
                  <a:extLst>
                    <a:ext uri="{9D8B030D-6E8A-4147-A177-3AD203B41FA5}">
                      <a16:colId xmlns:a16="http://schemas.microsoft.com/office/drawing/2014/main" xmlns="" val="20020"/>
                    </a:ext>
                  </a:extLst>
                </a:gridCol>
                <a:gridCol w="304800">
                  <a:extLst>
                    <a:ext uri="{9D8B030D-6E8A-4147-A177-3AD203B41FA5}">
                      <a16:colId xmlns:a16="http://schemas.microsoft.com/office/drawing/2014/main" xmlns="" val="20021"/>
                    </a:ext>
                  </a:extLst>
                </a:gridCol>
                <a:gridCol w="304800">
                  <a:extLst>
                    <a:ext uri="{9D8B030D-6E8A-4147-A177-3AD203B41FA5}">
                      <a16:colId xmlns:a16="http://schemas.microsoft.com/office/drawing/2014/main" xmlns="" val="20022"/>
                    </a:ext>
                  </a:extLst>
                </a:gridCol>
                <a:gridCol w="304800">
                  <a:extLst>
                    <a:ext uri="{9D8B030D-6E8A-4147-A177-3AD203B41FA5}">
                      <a16:colId xmlns:a16="http://schemas.microsoft.com/office/drawing/2014/main" xmlns="" val="20023"/>
                    </a:ext>
                  </a:extLst>
                </a:gridCol>
                <a:gridCol w="304800">
                  <a:extLst>
                    <a:ext uri="{9D8B030D-6E8A-4147-A177-3AD203B41FA5}">
                      <a16:colId xmlns:a16="http://schemas.microsoft.com/office/drawing/2014/main" xmlns="" val="20024"/>
                    </a:ext>
                  </a:extLst>
                </a:gridCol>
                <a:gridCol w="304800">
                  <a:extLst>
                    <a:ext uri="{9D8B030D-6E8A-4147-A177-3AD203B41FA5}">
                      <a16:colId xmlns:a16="http://schemas.microsoft.com/office/drawing/2014/main" xmlns="" val="20025"/>
                    </a:ext>
                  </a:extLst>
                </a:gridCol>
                <a:gridCol w="304800">
                  <a:extLst>
                    <a:ext uri="{9D8B030D-6E8A-4147-A177-3AD203B41FA5}">
                      <a16:colId xmlns:a16="http://schemas.microsoft.com/office/drawing/2014/main" xmlns="" val="20026"/>
                    </a:ext>
                  </a:extLst>
                </a:gridCol>
              </a:tblGrid>
              <a:tr h="370840">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M</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N</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P</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P</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a:effectLst/>
                        </a:rPr>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M</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A</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effectLst/>
                        </a:rPr>
                        <a:t>M</a:t>
                      </a:r>
                      <a:endParaRPr lang="en-US" b="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A</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t>B</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P</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N</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P</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endParaRPr lang="en-US"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effectLst/>
                        </a:rPr>
                        <a:t>N</a:t>
                      </a:r>
                      <a:endParaRPr lang="en-US" b="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effectLst/>
                        </a:rPr>
                        <a:t>M</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N</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A</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smtClean="0">
                          <a:solidFill>
                            <a:schemeClr val="tx1"/>
                          </a:solidFill>
                        </a:rPr>
                        <a:t>B</a:t>
                      </a:r>
                      <a:endParaRPr lang="en-US" b="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rgbClr val="FF0000"/>
                          </a:solidFill>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A</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B</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mtClean="0"/>
                        <a:t>M</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aphicFrame>
        <p:nvGraphicFramePr>
          <p:cNvPr id="7" name="Table 6"/>
          <p:cNvGraphicFramePr>
            <a:graphicFrameLocks noGrp="1"/>
          </p:cNvGraphicFramePr>
          <p:nvPr>
            <p:extLst/>
          </p:nvPr>
        </p:nvGraphicFramePr>
        <p:xfrm>
          <a:off x="2209800" y="990600"/>
          <a:ext cx="2057400" cy="1854200"/>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70840">
                <a:tc>
                  <a:txBody>
                    <a:bodyPr/>
                    <a:lstStyle/>
                    <a:p>
                      <a:r>
                        <a:rPr lang="en-US" smtClean="0"/>
                        <a:t>NPA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mtClean="0"/>
                        <a:t>AMA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mtClean="0"/>
                        <a:t>ANA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mtClean="0"/>
                        <a:t>NAP</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mtClean="0"/>
                        <a:t>NAB</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8" name="Table 7"/>
          <p:cNvGraphicFramePr>
            <a:graphicFrameLocks noGrp="1"/>
          </p:cNvGraphicFramePr>
          <p:nvPr>
            <p:extLst/>
          </p:nvPr>
        </p:nvGraphicFramePr>
        <p:xfrm>
          <a:off x="6172201" y="1600200"/>
          <a:ext cx="3686175" cy="741680"/>
        </p:xfrm>
        <a:graphic>
          <a:graphicData uri="http://schemas.openxmlformats.org/drawingml/2006/table">
            <a:tbl>
              <a:tblPr firstRow="1" bandRow="1">
                <a:tableStyleId>{2D5ABB26-0587-4C30-8999-92F81FD0307C}</a:tableStyleId>
              </a:tblPr>
              <a:tblGrid>
                <a:gridCol w="861838">
                  <a:extLst>
                    <a:ext uri="{9D8B030D-6E8A-4147-A177-3AD203B41FA5}">
                      <a16:colId xmlns:a16="http://schemas.microsoft.com/office/drawing/2014/main" xmlns="" val="20000"/>
                    </a:ext>
                  </a:extLst>
                </a:gridCol>
                <a:gridCol w="2824337">
                  <a:extLst>
                    <a:ext uri="{9D8B030D-6E8A-4147-A177-3AD203B41FA5}">
                      <a16:colId xmlns:a16="http://schemas.microsoft.com/office/drawing/2014/main" xmlns="" val="20001"/>
                    </a:ext>
                  </a:extLst>
                </a:gridCol>
              </a:tblGrid>
              <a:tr h="370840">
                <a:tc>
                  <a:txBody>
                    <a:bodyPr/>
                    <a:lstStyle/>
                    <a:p>
                      <a:r>
                        <a:rPr lang="en-US" smtClean="0"/>
                        <a:t>NAB</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mn-lt"/>
                          <a:cs typeface="Times New Roman"/>
                        </a:rPr>
                        <a:t>→</a:t>
                      </a:r>
                      <a:r>
                        <a:rPr lang="en-US" smtClean="0"/>
                        <a:t>AMA</a:t>
                      </a:r>
                      <a:r>
                        <a:rPr lang="en-US" smtClean="0">
                          <a:solidFill>
                            <a:srgbClr val="FF0000"/>
                          </a:solidFill>
                        </a:rPr>
                        <a:t>NAB</a:t>
                      </a:r>
                      <a:endParaRPr lang="en-US">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mtClean="0"/>
                        <a:t>ANA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latin typeface="Times New Roman"/>
                          <a:cs typeface="Times New Roman"/>
                        </a:rPr>
                        <a:t>→NAM</a:t>
                      </a:r>
                      <a:r>
                        <a:rPr lang="en-US" smtClean="0">
                          <a:solidFill>
                            <a:srgbClr val="FF0000"/>
                          </a:solidFill>
                          <a:latin typeface="Times New Roman"/>
                          <a:cs typeface="Times New Roman"/>
                        </a:rPr>
                        <a:t>ANA</a:t>
                      </a:r>
                      <a:r>
                        <a:rPr lang="en-US" smtClean="0">
                          <a:latin typeface="+mn-lt"/>
                          <a:cs typeface="Times New Roman"/>
                        </a:rPr>
                        <a:t>→ABM</a:t>
                      </a:r>
                      <a:r>
                        <a:rPr lang="en-US" smtClean="0">
                          <a:solidFill>
                            <a:srgbClr val="FF0000"/>
                          </a:solidFill>
                          <a:latin typeface="+mn-lt"/>
                          <a:cs typeface="Times New Roman"/>
                        </a:rPr>
                        <a:t>ANA</a:t>
                      </a:r>
                      <a:endParaRPr lang="en-US">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7315200" y="2458583"/>
            <a:ext cx="2209800" cy="369332"/>
          </a:xfrm>
          <a:prstGeom prst="rect">
            <a:avLst/>
          </a:prstGeom>
          <a:noFill/>
        </p:spPr>
        <p:txBody>
          <a:bodyPr wrap="square" rtlCol="0">
            <a:spAutoFit/>
          </a:bodyPr>
          <a:lstStyle/>
          <a:p>
            <a:r>
              <a:rPr lang="en-US">
                <a:solidFill>
                  <a:prstClr val="black"/>
                </a:solidFill>
              </a:rPr>
              <a:t>Bảng HASH</a:t>
            </a:r>
          </a:p>
        </p:txBody>
      </p:sp>
      <p:sp>
        <p:nvSpPr>
          <p:cNvPr id="4" name="TextBox 3"/>
          <p:cNvSpPr txBox="1"/>
          <p:nvPr/>
        </p:nvSpPr>
        <p:spPr>
          <a:xfrm>
            <a:off x="2370117" y="2913413"/>
            <a:ext cx="1905000" cy="369332"/>
          </a:xfrm>
          <a:prstGeom prst="rect">
            <a:avLst/>
          </a:prstGeom>
          <a:noFill/>
        </p:spPr>
        <p:txBody>
          <a:bodyPr wrap="square" rtlCol="0">
            <a:spAutoFit/>
          </a:bodyPr>
          <a:lstStyle/>
          <a:p>
            <a:r>
              <a:rPr lang="en-US">
                <a:solidFill>
                  <a:prstClr val="black"/>
                </a:solidFill>
              </a:rPr>
              <a:t>Bảng SHIFT</a:t>
            </a:r>
          </a:p>
        </p:txBody>
      </p:sp>
      <p:sp>
        <p:nvSpPr>
          <p:cNvPr id="9" name="Oval 8"/>
          <p:cNvSpPr/>
          <p:nvPr/>
        </p:nvSpPr>
        <p:spPr>
          <a:xfrm>
            <a:off x="1632332" y="2878792"/>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1</a:t>
            </a:r>
          </a:p>
        </p:txBody>
      </p:sp>
      <p:sp>
        <p:nvSpPr>
          <p:cNvPr id="10" name="Oval 9"/>
          <p:cNvSpPr/>
          <p:nvPr/>
        </p:nvSpPr>
        <p:spPr>
          <a:xfrm>
            <a:off x="5796613" y="290869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2</a:t>
            </a:r>
          </a:p>
        </p:txBody>
      </p:sp>
      <p:sp>
        <p:nvSpPr>
          <p:cNvPr id="11" name="Oval 10"/>
          <p:cNvSpPr/>
          <p:nvPr/>
        </p:nvSpPr>
        <p:spPr>
          <a:xfrm>
            <a:off x="1506652" y="5082447"/>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3</a:t>
            </a:r>
          </a:p>
        </p:txBody>
      </p:sp>
      <p:sp>
        <p:nvSpPr>
          <p:cNvPr id="12" name="Oval 11"/>
          <p:cNvSpPr/>
          <p:nvPr/>
        </p:nvSpPr>
        <p:spPr>
          <a:xfrm>
            <a:off x="5823332" y="5082447"/>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solidFill>
                  <a:prstClr val="black"/>
                </a:solidFill>
              </a:rPr>
              <a:t>4</a:t>
            </a:r>
          </a:p>
        </p:txBody>
      </p:sp>
    </p:spTree>
    <p:extLst>
      <p:ext uri="{BB962C8B-B14F-4D97-AF65-F5344CB8AC3E}">
        <p14:creationId xmlns:p14="http://schemas.microsoft.com/office/powerpoint/2010/main" val="32056818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0" y="1420439"/>
            <a:ext cx="4690908" cy="4616454"/>
          </a:xfrm>
          <a:prstGeom prst="rect">
            <a:avLst/>
          </a:prstGeom>
        </p:spPr>
      </p:pic>
      <p:sp>
        <p:nvSpPr>
          <p:cNvPr id="13" name="Title 12"/>
          <p:cNvSpPr>
            <a:spLocks noGrp="1"/>
          </p:cNvSpPr>
          <p:nvPr>
            <p:ph type="title"/>
          </p:nvPr>
        </p:nvSpPr>
        <p:spPr/>
        <p:txBody>
          <a:bodyPr/>
          <a:lstStyle/>
          <a:p>
            <a:r>
              <a:rPr lang="en-US" altLang="zh-CN" sz="3600">
                <a:solidFill>
                  <a:schemeClr val="tx1">
                    <a:lumMod val="75000"/>
                    <a:lumOff val="25000"/>
                  </a:schemeClr>
                </a:solidFill>
              </a:rPr>
              <a:t>ĐỐI SÁNH MẪU TRÊN CHUỖI</a:t>
            </a:r>
            <a:endParaRPr lang="en-US" altLang="zh-CN" sz="3600">
              <a:solidFill>
                <a:schemeClr val="accent2"/>
              </a:solidFill>
            </a:endParaRPr>
          </a:p>
        </p:txBody>
      </p:sp>
      <p:grpSp>
        <p:nvGrpSpPr>
          <p:cNvPr id="11" name="Group 10"/>
          <p:cNvGrpSpPr/>
          <p:nvPr/>
        </p:nvGrpSpPr>
        <p:grpSpPr>
          <a:xfrm>
            <a:off x="5393079" y="2051667"/>
            <a:ext cx="6609994" cy="584199"/>
            <a:chOff x="5369803" y="1680054"/>
            <a:chExt cx="6609994" cy="584199"/>
          </a:xfrm>
        </p:grpSpPr>
        <p:sp>
          <p:nvSpPr>
            <p:cNvPr id="37" name="矩形 36"/>
            <p:cNvSpPr/>
            <p:nvPr/>
          </p:nvSpPr>
          <p:spPr>
            <a:xfrm>
              <a:off x="6143711" y="1704388"/>
              <a:ext cx="583608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Thuật toán đối sánh vét cạn</a:t>
              </a:r>
              <a:endParaRPr lang="en-US" sz="2400" dirty="0"/>
            </a:p>
          </p:txBody>
        </p:sp>
        <p:grpSp>
          <p:nvGrpSpPr>
            <p:cNvPr id="7" name="Group 6"/>
            <p:cNvGrpSpPr/>
            <p:nvPr/>
          </p:nvGrpSpPr>
          <p:grpSpPr>
            <a:xfrm>
              <a:off x="5369803" y="1680054"/>
              <a:ext cx="582699" cy="584199"/>
              <a:chOff x="5369803" y="1716923"/>
              <a:chExt cx="582699" cy="584199"/>
            </a:xfrm>
          </p:grpSpPr>
          <p:sp>
            <p:nvSpPr>
              <p:cNvPr id="34" name="椭圆 33"/>
              <p:cNvSpPr/>
              <p:nvPr/>
            </p:nvSpPr>
            <p:spPr>
              <a:xfrm>
                <a:off x="5369803" y="1716923"/>
                <a:ext cx="582699" cy="5841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1" name="Google Shape;1132;p74"/>
              <p:cNvSpPr/>
              <p:nvPr/>
            </p:nvSpPr>
            <p:spPr>
              <a:xfrm>
                <a:off x="5438439" y="1817214"/>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10" name="Group 9"/>
          <p:cNvGrpSpPr/>
          <p:nvPr/>
        </p:nvGrpSpPr>
        <p:grpSpPr>
          <a:xfrm>
            <a:off x="5393079" y="2819484"/>
            <a:ext cx="5668514" cy="614863"/>
            <a:chOff x="5381377" y="2738110"/>
            <a:chExt cx="5668514" cy="614863"/>
          </a:xfrm>
        </p:grpSpPr>
        <p:grpSp>
          <p:nvGrpSpPr>
            <p:cNvPr id="39" name="组合 38"/>
            <p:cNvGrpSpPr/>
            <p:nvPr/>
          </p:nvGrpSpPr>
          <p:grpSpPr>
            <a:xfrm>
              <a:off x="6160176" y="2738110"/>
              <a:ext cx="4889715" cy="614863"/>
              <a:chOff x="7333513" y="3583710"/>
              <a:chExt cx="4889715" cy="614863"/>
            </a:xfrm>
          </p:grpSpPr>
          <p:sp>
            <p:nvSpPr>
              <p:cNvPr id="43" name="矩形 42"/>
              <p:cNvSpPr/>
              <p:nvPr/>
            </p:nvSpPr>
            <p:spPr>
              <a:xfrm>
                <a:off x="7471192" y="3796027"/>
                <a:ext cx="4752036" cy="4025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zh-CN" altLang="en-US">
                  <a:solidFill>
                    <a:schemeClr val="bg1">
                      <a:lumMod val="65000"/>
                    </a:schemeClr>
                  </a:solidFill>
                  <a:latin typeface="Calibri" panose="020F0502020204030204" pitchFamily="34" charset="0"/>
                  <a:ea typeface="时尚中黑简体" panose="01010104010101010101" pitchFamily="2" charset="-122"/>
                </a:endParaRPr>
              </a:p>
            </p:txBody>
          </p:sp>
          <p:sp>
            <p:nvSpPr>
              <p:cNvPr id="44" name="矩形 43"/>
              <p:cNvSpPr/>
              <p:nvPr/>
            </p:nvSpPr>
            <p:spPr>
              <a:xfrm>
                <a:off x="7333513" y="3583710"/>
                <a:ext cx="4568757"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Boyer-Moore</a:t>
                </a:r>
                <a:endParaRPr lang="en-US" altLang="en-US" sz="2400" dirty="0"/>
              </a:p>
            </p:txBody>
          </p:sp>
        </p:grpSp>
        <p:grpSp>
          <p:nvGrpSpPr>
            <p:cNvPr id="5" name="Group 4"/>
            <p:cNvGrpSpPr/>
            <p:nvPr/>
          </p:nvGrpSpPr>
          <p:grpSpPr>
            <a:xfrm>
              <a:off x="5381377" y="2753441"/>
              <a:ext cx="584200" cy="584200"/>
              <a:chOff x="5381377" y="2725526"/>
              <a:chExt cx="584200" cy="584200"/>
            </a:xfrm>
          </p:grpSpPr>
          <p:sp>
            <p:nvSpPr>
              <p:cNvPr id="41" name="椭圆 40"/>
              <p:cNvSpPr/>
              <p:nvPr/>
            </p:nvSpPr>
            <p:spPr>
              <a:xfrm>
                <a:off x="5381377" y="2725526"/>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Google Shape;1132;p74"/>
              <p:cNvSpPr/>
              <p:nvPr/>
            </p:nvSpPr>
            <p:spPr>
              <a:xfrm>
                <a:off x="5475477" y="2825057"/>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9" name="Group 8"/>
          <p:cNvGrpSpPr/>
          <p:nvPr/>
        </p:nvGrpSpPr>
        <p:grpSpPr>
          <a:xfrm>
            <a:off x="5407593" y="3583505"/>
            <a:ext cx="6714166" cy="565475"/>
            <a:chOff x="5392953" y="3695567"/>
            <a:chExt cx="6714166" cy="565475"/>
          </a:xfrm>
        </p:grpSpPr>
        <p:sp>
          <p:nvSpPr>
            <p:cNvPr id="51" name="矩形 50"/>
            <p:cNvSpPr/>
            <p:nvPr/>
          </p:nvSpPr>
          <p:spPr>
            <a:xfrm>
              <a:off x="6160176" y="3725318"/>
              <a:ext cx="5946943"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a:t>Thuật toán Knuth-Morris-Pratt</a:t>
              </a:r>
              <a:endParaRPr lang="en-US" altLang="en-US" sz="2400" dirty="0"/>
            </a:p>
          </p:txBody>
        </p:sp>
        <p:grpSp>
          <p:nvGrpSpPr>
            <p:cNvPr id="4" name="Group 3"/>
            <p:cNvGrpSpPr/>
            <p:nvPr/>
          </p:nvGrpSpPr>
          <p:grpSpPr>
            <a:xfrm>
              <a:off x="5392953" y="3695567"/>
              <a:ext cx="580955" cy="565475"/>
              <a:chOff x="5392953" y="3733685"/>
              <a:chExt cx="580955" cy="565475"/>
            </a:xfrm>
          </p:grpSpPr>
          <p:sp>
            <p:nvSpPr>
              <p:cNvPr id="48"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3"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8" name="Group 7"/>
          <p:cNvGrpSpPr/>
          <p:nvPr/>
        </p:nvGrpSpPr>
        <p:grpSpPr>
          <a:xfrm>
            <a:off x="5393079" y="4415717"/>
            <a:ext cx="5218865" cy="584200"/>
            <a:chOff x="5389708" y="4799347"/>
            <a:chExt cx="5218865" cy="584200"/>
          </a:xfrm>
        </p:grpSpPr>
        <p:sp>
          <p:nvSpPr>
            <p:cNvPr id="60" name="矩形 43"/>
            <p:cNvSpPr/>
            <p:nvPr/>
          </p:nvSpPr>
          <p:spPr>
            <a:xfrm>
              <a:off x="6147497" y="4838461"/>
              <a:ext cx="4461076"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Wu-Manber</a:t>
              </a:r>
              <a:endParaRPr lang="en-US" altLang="en-US" sz="2400"/>
            </a:p>
          </p:txBody>
        </p:sp>
        <p:grpSp>
          <p:nvGrpSpPr>
            <p:cNvPr id="3" name="Group 2"/>
            <p:cNvGrpSpPr/>
            <p:nvPr/>
          </p:nvGrpSpPr>
          <p:grpSpPr>
            <a:xfrm>
              <a:off x="5389708" y="4799347"/>
              <a:ext cx="584200" cy="584200"/>
              <a:chOff x="5389708" y="4729903"/>
              <a:chExt cx="584200" cy="584200"/>
            </a:xfrm>
          </p:grpSpPr>
          <p:sp>
            <p:nvSpPr>
              <p:cNvPr id="57"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4"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pic>
        <p:nvPicPr>
          <p:cNvPr id="27" name="Picture 2" descr="Kết quả hình ảnh cho MẬT MÃ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09" y="1904847"/>
            <a:ext cx="4028623" cy="248050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5407593" y="5206106"/>
            <a:ext cx="6714166" cy="565475"/>
            <a:chOff x="5392953" y="3695567"/>
            <a:chExt cx="6714166" cy="565475"/>
          </a:xfrm>
        </p:grpSpPr>
        <p:sp>
          <p:nvSpPr>
            <p:cNvPr id="29" name="矩形 50"/>
            <p:cNvSpPr/>
            <p:nvPr/>
          </p:nvSpPr>
          <p:spPr>
            <a:xfrm>
              <a:off x="6160176" y="3725318"/>
              <a:ext cx="5946943" cy="4947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en-US" sz="2400"/>
                <a:t>Thuật toán </a:t>
              </a:r>
              <a:r>
                <a:rPr lang="en-US" altLang="en-US" sz="2400" smtClean="0"/>
                <a:t>Aho-Corasick</a:t>
              </a:r>
              <a:endParaRPr lang="en-US" altLang="en-US" sz="2400"/>
            </a:p>
          </p:txBody>
        </p:sp>
        <p:grpSp>
          <p:nvGrpSpPr>
            <p:cNvPr id="30" name="Group 29"/>
            <p:cNvGrpSpPr/>
            <p:nvPr/>
          </p:nvGrpSpPr>
          <p:grpSpPr>
            <a:xfrm>
              <a:off x="5392953" y="3695567"/>
              <a:ext cx="580955" cy="565475"/>
              <a:chOff x="5392953" y="3733685"/>
              <a:chExt cx="580955" cy="565475"/>
            </a:xfrm>
          </p:grpSpPr>
          <p:sp>
            <p:nvSpPr>
              <p:cNvPr id="31" name="椭圆 47"/>
              <p:cNvSpPr/>
              <p:nvPr/>
            </p:nvSpPr>
            <p:spPr>
              <a:xfrm>
                <a:off x="5392953" y="3733685"/>
                <a:ext cx="580955" cy="565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32" name="Google Shape;1132;p74"/>
              <p:cNvSpPr/>
              <p:nvPr/>
            </p:nvSpPr>
            <p:spPr>
              <a:xfrm>
                <a:off x="5475477" y="3839360"/>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grpSp>
        <p:nvGrpSpPr>
          <p:cNvPr id="33" name="Group 32"/>
          <p:cNvGrpSpPr/>
          <p:nvPr/>
        </p:nvGrpSpPr>
        <p:grpSpPr>
          <a:xfrm>
            <a:off x="5393079" y="1354367"/>
            <a:ext cx="5218865" cy="584200"/>
            <a:chOff x="5389708" y="4799347"/>
            <a:chExt cx="5218865" cy="584200"/>
          </a:xfrm>
        </p:grpSpPr>
        <p:sp>
          <p:nvSpPr>
            <p:cNvPr id="35" name="矩形 43"/>
            <p:cNvSpPr/>
            <p:nvPr/>
          </p:nvSpPr>
          <p:spPr>
            <a:xfrm>
              <a:off x="6147497" y="4838461"/>
              <a:ext cx="4461076"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t>Bài toán đối sánh mẫu</a:t>
              </a:r>
              <a:endParaRPr lang="en-US" sz="2400" dirty="0"/>
            </a:p>
          </p:txBody>
        </p:sp>
        <p:grpSp>
          <p:nvGrpSpPr>
            <p:cNvPr id="36" name="Group 35"/>
            <p:cNvGrpSpPr/>
            <p:nvPr/>
          </p:nvGrpSpPr>
          <p:grpSpPr>
            <a:xfrm>
              <a:off x="5389708" y="4799347"/>
              <a:ext cx="584200" cy="584200"/>
              <a:chOff x="5389708" y="4729903"/>
              <a:chExt cx="584200" cy="584200"/>
            </a:xfrm>
          </p:grpSpPr>
          <p:sp>
            <p:nvSpPr>
              <p:cNvPr id="38" name="椭圆 40"/>
              <p:cNvSpPr/>
              <p:nvPr/>
            </p:nvSpPr>
            <p:spPr>
              <a:xfrm>
                <a:off x="5389708" y="4729903"/>
                <a:ext cx="584200" cy="58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40" name="Google Shape;1132;p74"/>
              <p:cNvSpPr/>
              <p:nvPr/>
            </p:nvSpPr>
            <p:spPr>
              <a:xfrm>
                <a:off x="5491726" y="4824003"/>
                <a:ext cx="396000" cy="396000"/>
              </a:xfrm>
              <a:custGeom>
                <a:avLst/>
                <a:gdLst/>
                <a:ahLst/>
                <a:cxnLst/>
                <a:rect l="l" t="t" r="r" b="b"/>
                <a:pathLst>
                  <a:path w="120000" h="120000" extrusionOk="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spcFirstLastPara="1" wrap="square" lIns="121900" tIns="60933" rIns="121900" bIns="60933" anchor="t" anchorCtr="0">
                <a:noAutofit/>
              </a:bodyPr>
              <a:lstStyle/>
              <a:p>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13793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childTnLst>
                                    <p:set>
                                      <p:cBhvr rctx="PPT">
                                        <p:cTn id="12" dur="indefinite"/>
                                        <p:tgtEl>
                                          <p:spTgt spid="33"/>
                                        </p:tgtEl>
                                        <p:attrNameLst>
                                          <p:attrName>style.opacity</p:attrName>
                                        </p:attrNameLst>
                                      </p:cBhvr>
                                      <p:to>
                                        <p:strVal val="0.5"/>
                                      </p:to>
                                    </p:set>
                                    <p:animEffect filter="image" prLst="opacity: 0.5">
                                      <p:cBhvr rctx="IE">
                                        <p:cTn id="13" dur="indefinite"/>
                                        <p:tgtEl>
                                          <p:spTgt spid="33"/>
                                        </p:tgtEl>
                                      </p:cBhvr>
                                    </p:animEffect>
                                  </p:childTnLst>
                                </p:cTn>
                              </p:par>
                              <p:par>
                                <p:cTn id="14" presetID="9" presetClass="emph" presetSubtype="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nodeType="withEffect">
                                  <p:stCondLst>
                                    <p:cond delay="0"/>
                                  </p:stCondLst>
                                  <p:childTnLst>
                                    <p:set>
                                      <p:cBhvr rctx="PPT">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          Thuật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Aho-Corasick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endParaRPr lang="en-US" sz="1800" dirty="0" smtClean="0"/>
          </a:p>
        </p:txBody>
      </p:sp>
      <p:sp>
        <p:nvSpPr>
          <p:cNvPr id="4" name="TextBox 3"/>
          <p:cNvSpPr txBox="1"/>
          <p:nvPr/>
        </p:nvSpPr>
        <p:spPr>
          <a:xfrm>
            <a:off x="732843" y="1195052"/>
            <a:ext cx="11099273" cy="4678204"/>
          </a:xfrm>
          <a:prstGeom prst="rect">
            <a:avLst/>
          </a:prstGeom>
          <a:noFill/>
        </p:spPr>
        <p:txBody>
          <a:bodyPr wrap="square" rtlCol="0">
            <a:spAutoFit/>
          </a:bodyPr>
          <a:lstStyle/>
          <a:p>
            <a:r>
              <a:rPr lang="en-US" sz="3000" dirty="0">
                <a:latin typeface="Calibri" panose="020F0502020204030204" pitchFamily="34" charset="0"/>
                <a:cs typeface="Calibri" panose="020F0502020204030204" pitchFamily="34" charset="0"/>
              </a:rPr>
              <a:t>P = {p</a:t>
            </a:r>
            <a:r>
              <a:rPr lang="en-US" sz="3000" baseline="-25000" dirty="0">
                <a:latin typeface="Calibri" panose="020F0502020204030204" pitchFamily="34" charset="0"/>
                <a:cs typeface="Calibri" panose="020F0502020204030204" pitchFamily="34" charset="0"/>
              </a:rPr>
              <a:t>1</a:t>
            </a:r>
            <a:r>
              <a:rPr lang="en-US" sz="3000" dirty="0">
                <a:latin typeface="Calibri" panose="020F0502020204030204" pitchFamily="34" charset="0"/>
                <a:cs typeface="Calibri" panose="020F0502020204030204" pitchFamily="34" charset="0"/>
              </a:rPr>
              <a:t>,p</a:t>
            </a:r>
            <a:r>
              <a:rPr lang="en-US" sz="3000" baseline="-25000" dirty="0">
                <a:latin typeface="Calibri" panose="020F0502020204030204" pitchFamily="34" charset="0"/>
                <a:cs typeface="Calibri" panose="020F0502020204030204" pitchFamily="34" charset="0"/>
              </a:rPr>
              <a:t>2</a:t>
            </a:r>
            <a:r>
              <a:rPr lang="en-US" sz="3000" dirty="0">
                <a:latin typeface="Calibri" panose="020F0502020204030204" pitchFamily="34" charset="0"/>
                <a:cs typeface="Calibri" panose="020F0502020204030204" pitchFamily="34" charset="0"/>
              </a:rPr>
              <a:t>,…,</a:t>
            </a:r>
            <a:r>
              <a:rPr lang="en-US" sz="3000" dirty="0" err="1">
                <a:latin typeface="Calibri" panose="020F0502020204030204" pitchFamily="34" charset="0"/>
                <a:cs typeface="Calibri" panose="020F0502020204030204" pitchFamily="34" charset="0"/>
              </a:rPr>
              <a:t>p</a:t>
            </a:r>
            <a:r>
              <a:rPr lang="en-US" sz="3000" baseline="-25000" dirty="0" err="1">
                <a:latin typeface="Calibri" panose="020F0502020204030204" pitchFamily="34" charset="0"/>
                <a:cs typeface="Calibri" panose="020F0502020204030204" pitchFamily="34" charset="0"/>
              </a:rPr>
              <a:t>k</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một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tập</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hợp</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mỗi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một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chuỗi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ký</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tự</a:t>
            </a:r>
            <a:endParaRPr lang="en-US" sz="3000" dirty="0">
              <a:latin typeface="Calibri" panose="020F0502020204030204" pitchFamily="34" charset="0"/>
              <a:cs typeface="Calibri" panose="020F0502020204030204" pitchFamily="34" charset="0"/>
            </a:endParaRPr>
          </a:p>
          <a:p>
            <a:r>
              <a:rPr lang="en-US" sz="3000" dirty="0">
                <a:latin typeface="Calibri" panose="020F0502020204030204" pitchFamily="34" charset="0"/>
                <a:cs typeface="Calibri" panose="020F0502020204030204" pitchFamily="34" charset="0"/>
              </a:rPr>
              <a:t>T = t</a:t>
            </a:r>
            <a:r>
              <a:rPr lang="en-US" sz="3000" baseline="-25000" dirty="0">
                <a:latin typeface="Calibri" panose="020F0502020204030204" pitchFamily="34" charset="0"/>
                <a:cs typeface="Calibri" panose="020F0502020204030204" pitchFamily="34" charset="0"/>
              </a:rPr>
              <a:t>1</a:t>
            </a:r>
            <a:r>
              <a:rPr lang="en-US" sz="3000" dirty="0">
                <a:latin typeface="Calibri" panose="020F0502020204030204" pitchFamily="34" charset="0"/>
                <a:cs typeface="Calibri" panose="020F0502020204030204" pitchFamily="34" charset="0"/>
              </a:rPr>
              <a:t> t</a:t>
            </a:r>
            <a:r>
              <a:rPr lang="en-US" sz="3000" baseline="-25000" dirty="0">
                <a:latin typeface="Calibri" panose="020F0502020204030204" pitchFamily="34" charset="0"/>
                <a:cs typeface="Calibri" panose="020F0502020204030204" pitchFamily="34" charset="0"/>
              </a:rPr>
              <a:t>2</a:t>
            </a:r>
            <a:r>
              <a:rPr lang="en-US" sz="3000" dirty="0">
                <a:latin typeface="Calibri" panose="020F0502020204030204" pitchFamily="34" charset="0"/>
                <a:cs typeface="Calibri" panose="020F0502020204030204" pitchFamily="34" charset="0"/>
              </a:rPr>
              <a:t>…t</a:t>
            </a:r>
            <a:r>
              <a:rPr lang="en-US" sz="3000" baseline="-25000" dirty="0">
                <a:latin typeface="Calibri" panose="020F0502020204030204" pitchFamily="34" charset="0"/>
                <a:cs typeface="Calibri" panose="020F0502020204030204" pitchFamily="34" charset="0"/>
              </a:rPr>
              <a:t>m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chuỗi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ký</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tự</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để</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tìm</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kiếm</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trong</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đó</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được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gọi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văn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bản</a:t>
            </a:r>
            <a:endParaRPr lang="en-US" sz="3000" dirty="0">
              <a:latin typeface="Calibri" panose="020F0502020204030204" pitchFamily="34" charset="0"/>
              <a:cs typeface="Calibri" panose="020F0502020204030204" pitchFamily="34" charset="0"/>
            </a:endParaRPr>
          </a:p>
          <a:p>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ký</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tự</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của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văn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bản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được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lấy</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ra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từ</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bảng</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chữ</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cái</a:t>
            </a:r>
            <a:r>
              <a:rPr lang="en-US" sz="3000" dirty="0">
                <a:latin typeface="Calibri" panose="020F0502020204030204" pitchFamily="34" charset="0"/>
                <a:cs typeface="Calibri" panose="020F0502020204030204" pitchFamily="34" charset="0"/>
              </a:rPr>
              <a:t> ∑</a:t>
            </a:r>
          </a:p>
          <a:p>
            <a:r>
              <a:rPr lang="en-US" sz="3000" dirty="0" err="1">
                <a:latin typeface="Calibri" panose="020F0502020204030204" pitchFamily="34" charset="0"/>
                <a:cs typeface="Calibri" panose="020F0502020204030204" pitchFamily="34" charset="0"/>
              </a:rPr>
              <a:t>Bài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toán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Xác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định</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trên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có</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xuất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hiện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trong</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văn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bản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nếu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có</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thì</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xuất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hiện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bao</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nhiêu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lần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và</a:t>
            </a:r>
            <a:r>
              <a:rPr lang="en-US" sz="3000" dirty="0">
                <a:latin typeface="Calibri" panose="020F0502020204030204" pitchFamily="34" charset="0"/>
                <a:cs typeface="Calibri" panose="020F0502020204030204" pitchFamily="34" charset="0"/>
              </a:rPr>
              <a:t> ở </a:t>
            </a:r>
            <a:r>
              <a:rPr lang="en-US" sz="3000" dirty="0" err="1">
                <a:latin typeface="Calibri" panose="020F0502020204030204" pitchFamily="34" charset="0"/>
                <a:cs typeface="Calibri" panose="020F0502020204030204" pitchFamily="34" charset="0"/>
              </a:rPr>
              <a:t>vị</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trí</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nào</a:t>
            </a:r>
            <a:endParaRPr lang="en-US" sz="3000" dirty="0">
              <a:latin typeface="Calibri" panose="020F0502020204030204" pitchFamily="34" charset="0"/>
              <a:cs typeface="Calibri" panose="020F0502020204030204" pitchFamily="34" charset="0"/>
            </a:endParaRPr>
          </a:p>
          <a:p>
            <a:r>
              <a:rPr lang="en-US" sz="3000" dirty="0" err="1">
                <a:latin typeface="Calibri" panose="020F0502020204030204" pitchFamily="34" charset="0"/>
                <a:cs typeface="Calibri" panose="020F0502020204030204" pitchFamily="34" charset="0"/>
              </a:rPr>
              <a:t>Thuật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toán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Aho-Corasick</a:t>
            </a:r>
            <a:r>
              <a:rPr lang="en-US" sz="3000" dirty="0">
                <a:latin typeface="Calibri" panose="020F0502020204030204" pitchFamily="34" charset="0"/>
                <a:cs typeface="Calibri" panose="020F0502020204030204" pitchFamily="34" charset="0"/>
              </a:rPr>
              <a:t> (AC) </a:t>
            </a:r>
            <a:r>
              <a:rPr lang="en-US" sz="3000" dirty="0" err="1">
                <a:latin typeface="Calibri" panose="020F0502020204030204" pitchFamily="34" charset="0"/>
                <a:cs typeface="Calibri" panose="020F0502020204030204" pitchFamily="34" charset="0"/>
              </a:rPr>
              <a:t>đưa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ra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lời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giải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cho</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bài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toán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trên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với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độ</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phức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tạp</a:t>
            </a:r>
            <a:r>
              <a:rPr lang="en-US" sz="3000" dirty="0">
                <a:latin typeface="Calibri" panose="020F0502020204030204" pitchFamily="34" charset="0"/>
                <a:cs typeface="Calibri" panose="020F0502020204030204" pitchFamily="34" charset="0"/>
              </a:rPr>
              <a:t> O(</a:t>
            </a:r>
            <a:r>
              <a:rPr lang="en-US" sz="3000" dirty="0" err="1">
                <a:latin typeface="Calibri" panose="020F0502020204030204" pitchFamily="34" charset="0"/>
                <a:cs typeface="Calibri" panose="020F0502020204030204" pitchFamily="34" charset="0"/>
              </a:rPr>
              <a:t>n+m+z</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với</a:t>
            </a:r>
            <a:r>
              <a:rPr lang="en-US" sz="3000" dirty="0">
                <a:latin typeface="Calibri" panose="020F0502020204030204" pitchFamily="34" charset="0"/>
                <a:cs typeface="Calibri" panose="020F0502020204030204" pitchFamily="34" charset="0"/>
              </a:rPr>
              <a:t> z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số</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lần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xuất</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hiện</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của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và</a:t>
            </a:r>
            <a:r>
              <a:rPr lang="en-US" sz="3000" dirty="0">
                <a:latin typeface="Calibri" panose="020F0502020204030204" pitchFamily="34" charset="0"/>
                <a:cs typeface="Calibri" panose="020F0502020204030204" pitchFamily="34" charset="0"/>
              </a:rPr>
              <a:t> n </a:t>
            </a:r>
            <a:r>
              <a:rPr lang="en-US" sz="3000" dirty="0" err="1">
                <a:latin typeface="Calibri" panose="020F0502020204030204" pitchFamily="34" charset="0"/>
                <a:cs typeface="Calibri" panose="020F0502020204030204" pitchFamily="34" charset="0"/>
              </a:rPr>
              <a:t>là</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tổng</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độ</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dài</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của</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các</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mẫu</a:t>
            </a:r>
            <a:endParaRPr lang="en-US" sz="3000" dirty="0">
              <a:latin typeface="Calibri" panose="020F0502020204030204" pitchFamily="34" charset="0"/>
              <a:cs typeface="Calibri" panose="020F0502020204030204" pitchFamily="34" charset="0"/>
            </a:endParaRPr>
          </a:p>
          <a:p>
            <a:endParaRPr lang="en-US" sz="2800" dirty="0"/>
          </a:p>
        </p:txBody>
      </p:sp>
    </p:spTree>
    <p:extLst>
      <p:ext uri="{BB962C8B-B14F-4D97-AF65-F5344CB8AC3E}">
        <p14:creationId xmlns:p14="http://schemas.microsoft.com/office/powerpoint/2010/main" val="296900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a:t>
            </a:r>
          </a:p>
          <a:p>
            <a:pPr marL="152396" indent="0">
              <a:buNone/>
            </a:pPr>
            <a:r>
              <a:rPr lang="en-US" dirty="0">
                <a:solidFill>
                  <a:schemeClr val="tx1"/>
                </a:solidFill>
              </a:rPr>
              <a:t>	- T:  “the rain in Viet Nam stays mainly on the plain”</a:t>
            </a:r>
          </a:p>
          <a:p>
            <a:pPr marL="152396" indent="0">
              <a:buNone/>
            </a:pPr>
            <a:r>
              <a:rPr lang="en-US" dirty="0">
                <a:solidFill>
                  <a:schemeClr val="tx1"/>
                </a:solidFill>
              </a:rPr>
              <a:t>	- P: “n </a:t>
            </a:r>
            <a:r>
              <a:rPr lang="en-US" dirty="0" err="1">
                <a:solidFill>
                  <a:schemeClr val="tx1"/>
                </a:solidFill>
              </a:rPr>
              <a:t>th</a:t>
            </a:r>
            <a:r>
              <a:rPr lang="en-US" dirty="0">
                <a:solidFill>
                  <a:schemeClr val="tx1"/>
                </a:solidFill>
              </a:rPr>
              <a:t>”</a:t>
            </a:r>
          </a:p>
          <a:p>
            <a:r>
              <a:rPr lang="en-US" b="1" dirty="0" err="1">
                <a:solidFill>
                  <a:schemeClr val="tx1"/>
                </a:solidFill>
              </a:rPr>
              <a:t>Ứng</a:t>
            </a:r>
            <a:r>
              <a:rPr lang="en-US" b="1" dirty="0">
                <a:solidFill>
                  <a:schemeClr val="tx1"/>
                </a:solidFill>
              </a:rPr>
              <a:t> </a:t>
            </a:r>
            <a:r>
              <a:rPr lang="en-US" b="1" dirty="0" err="1">
                <a:solidFill>
                  <a:schemeClr val="tx1"/>
                </a:solidFill>
              </a:rPr>
              <a:t>dụng</a:t>
            </a:r>
            <a:r>
              <a:rPr lang="en-US" b="1" dirty="0">
                <a:solidFill>
                  <a:schemeClr val="tx1"/>
                </a:solidFill>
              </a:rPr>
              <a:t>:</a:t>
            </a:r>
          </a:p>
          <a:p>
            <a:pPr marL="152396" indent="0">
              <a:buNone/>
            </a:pPr>
            <a:r>
              <a:rPr lang="en-US" dirty="0">
                <a:solidFill>
                  <a:schemeClr val="tx1"/>
                </a:solidFill>
              </a:rPr>
              <a:t>	- </a:t>
            </a:r>
            <a:r>
              <a:rPr lang="en-US" dirty="0" err="1">
                <a:solidFill>
                  <a:schemeClr val="tx1"/>
                </a:solidFill>
              </a:rPr>
              <a:t>Các</a:t>
            </a:r>
            <a:r>
              <a:rPr lang="en-US" dirty="0">
                <a:solidFill>
                  <a:schemeClr val="tx1"/>
                </a:solidFill>
              </a:rPr>
              <a:t> </a:t>
            </a:r>
            <a:r>
              <a:rPr lang="en-US" dirty="0" err="1">
                <a:solidFill>
                  <a:schemeClr val="tx1"/>
                </a:solidFill>
              </a:rPr>
              <a:t>trình</a:t>
            </a:r>
            <a:r>
              <a:rPr lang="en-US" dirty="0">
                <a:solidFill>
                  <a:schemeClr val="tx1"/>
                </a:solidFill>
              </a:rPr>
              <a:t> text editors, </a:t>
            </a:r>
            <a:r>
              <a:rPr lang="en-US" dirty="0" err="1">
                <a:solidFill>
                  <a:schemeClr val="tx1"/>
                </a:solidFill>
              </a:rPr>
              <a:t>dịch</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tìm</a:t>
            </a:r>
            <a:r>
              <a:rPr lang="en-US" dirty="0">
                <a:solidFill>
                  <a:schemeClr val="tx1"/>
                </a:solidFill>
              </a:rPr>
              <a:t> </a:t>
            </a:r>
            <a:r>
              <a:rPr lang="en-US" dirty="0" err="1">
                <a:solidFill>
                  <a:schemeClr val="tx1"/>
                </a:solidFill>
              </a:rPr>
              <a:t>kiếm</a:t>
            </a:r>
            <a:r>
              <a:rPr lang="en-US" dirty="0">
                <a:solidFill>
                  <a:schemeClr val="tx1"/>
                </a:solidFill>
              </a:rPr>
              <a:t> (e.g. Google),…</a:t>
            </a:r>
          </a:p>
        </p:txBody>
      </p:sp>
      <p:sp>
        <p:nvSpPr>
          <p:cNvPr id="3" name="Title 2"/>
          <p:cNvSpPr>
            <a:spLocks noGrp="1"/>
          </p:cNvSpPr>
          <p:nvPr>
            <p:ph type="title"/>
          </p:nvPr>
        </p:nvSpPr>
        <p:spPr/>
        <p:txBody>
          <a:bodyPr/>
          <a:lstStyle/>
          <a:p>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endParaRPr lang="en-US" dirty="0">
              <a:solidFill>
                <a:schemeClr val="tx1"/>
              </a:solidFill>
            </a:endParaRPr>
          </a:p>
        </p:txBody>
      </p:sp>
    </p:spTree>
    <p:extLst>
      <p:ext uri="{BB962C8B-B14F-4D97-AF65-F5344CB8AC3E}">
        <p14:creationId xmlns:p14="http://schemas.microsoft.com/office/powerpoint/2010/main" val="1612513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236" y="129448"/>
            <a:ext cx="8229600" cy="1143000"/>
          </a:xfrm>
        </p:spPr>
        <p:txBody>
          <a:bodyPr/>
          <a:lstStyle/>
          <a:p>
            <a:r>
              <a:rPr lang="en-US" dirty="0" smtClean="0"/>
              <a:t>Automaton </a:t>
            </a:r>
            <a:r>
              <a:rPr lang="en-US" dirty="0" err="1" smtClean="0"/>
              <a:t>của</a:t>
            </a:r>
            <a:r>
              <a:rPr lang="en-US" dirty="0" smtClean="0"/>
              <a:t> </a:t>
            </a:r>
            <a:r>
              <a:rPr lang="en-US" dirty="0" err="1" smtClean="0"/>
              <a:t>Aho-Corasick</a:t>
            </a:r>
            <a:endParaRPr lang="en-US" dirty="0"/>
          </a:p>
        </p:txBody>
      </p:sp>
      <p:sp>
        <p:nvSpPr>
          <p:cNvPr id="3" name="Content Placeholder 2"/>
          <p:cNvSpPr>
            <a:spLocks noGrp="1"/>
          </p:cNvSpPr>
          <p:nvPr>
            <p:ph idx="1"/>
          </p:nvPr>
        </p:nvSpPr>
        <p:spPr>
          <a:xfrm>
            <a:off x="484744" y="1184312"/>
            <a:ext cx="7392318" cy="5356952"/>
          </a:xfrm>
        </p:spPr>
        <p:txBody>
          <a:bodyPr>
            <a:normAutofit fontScale="92500" lnSpcReduction="20000"/>
          </a:bodyPr>
          <a:lstStyle/>
          <a:p>
            <a:r>
              <a:rPr lang="en-US" sz="3000" smtClean="0">
                <a:latin typeface="Calibri" panose="020F0502020204030204" pitchFamily="34" charset="0"/>
                <a:cs typeface="Calibri" panose="020F0502020204030204" pitchFamily="34" charset="0"/>
              </a:rPr>
              <a:t>Thuật toán Aho-Corasick hoạt động thông qua việc xây dựng và vận hành một automaton hữu hạn</a:t>
            </a:r>
          </a:p>
          <a:p>
            <a:r>
              <a:rPr lang="en-US" sz="3000">
                <a:latin typeface="Calibri" panose="020F0502020204030204" pitchFamily="34" charset="0"/>
                <a:cs typeface="Calibri" panose="020F0502020204030204" pitchFamily="34" charset="0"/>
              </a:rPr>
              <a:t>Automaton  của thuật toán Aho-Corasick là một máy hữu hạn trạng thái (finite-state machine) được xây dựng từ tập mẫu P</a:t>
            </a:r>
            <a:r>
              <a:rPr lang="en-US" sz="3000" smtClean="0">
                <a:latin typeface="Calibri" panose="020F0502020204030204" pitchFamily="34" charset="0"/>
                <a:cs typeface="Calibri" panose="020F0502020204030204" pitchFamily="34" charset="0"/>
              </a:rPr>
              <a:t>. </a:t>
            </a:r>
          </a:p>
          <a:p>
            <a:pPr lvl="1">
              <a:buFont typeface="Wingdings" pitchFamily="2" charset="2"/>
              <a:buChar char="§"/>
            </a:pPr>
            <a:r>
              <a:rPr lang="en-US" sz="2600" smtClean="0">
                <a:latin typeface="Calibri" panose="020F0502020204030204" pitchFamily="34" charset="0"/>
                <a:cs typeface="Calibri" panose="020F0502020204030204" pitchFamily="34" charset="0"/>
              </a:rPr>
              <a:t>Mỗi trạng thái được đại diện bằng một con số. </a:t>
            </a:r>
          </a:p>
          <a:p>
            <a:pPr lvl="1">
              <a:buFont typeface="Wingdings" pitchFamily="2" charset="2"/>
              <a:buChar char="§"/>
            </a:pPr>
            <a:r>
              <a:rPr lang="en-US" sz="2600" smtClean="0">
                <a:latin typeface="Calibri" panose="020F0502020204030204" pitchFamily="34" charset="0"/>
                <a:cs typeface="Calibri" panose="020F0502020204030204" pitchFamily="34" charset="0"/>
              </a:rPr>
              <a:t>Trạng </a:t>
            </a:r>
            <a:r>
              <a:rPr lang="en-US" sz="2600" err="1" smtClean="0">
                <a:latin typeface="Calibri" panose="020F0502020204030204" pitchFamily="34" charset="0"/>
                <a:cs typeface="Calibri" panose="020F0502020204030204" pitchFamily="34" charset="0"/>
              </a:rPr>
              <a:t>thái</a:t>
            </a:r>
            <a:r>
              <a:rPr lang="en-US" sz="2600" smtClean="0">
                <a:latin typeface="Calibri" panose="020F0502020204030204" pitchFamily="34" charset="0"/>
                <a:cs typeface="Calibri" panose="020F0502020204030204" pitchFamily="34" charset="0"/>
              </a:rPr>
              <a:t> ban đầu thường được đại diện bởi số 0. </a:t>
            </a:r>
          </a:p>
          <a:p>
            <a:pPr lvl="1">
              <a:buFont typeface="Wingdings" pitchFamily="2" charset="2"/>
              <a:buChar char="§"/>
            </a:pPr>
            <a:r>
              <a:rPr lang="en-US" sz="2600">
                <a:latin typeface="Calibri" panose="020F0502020204030204" pitchFamily="34" charset="0"/>
                <a:cs typeface="Calibri" panose="020F0502020204030204" pitchFamily="34" charset="0"/>
              </a:rPr>
              <a:t>Hàm chuyển trạng thái </a:t>
            </a:r>
            <a:r>
              <a:rPr lang="en-US" sz="2600" i="1" smtClean="0">
                <a:latin typeface="Calibri" panose="020F0502020204030204" pitchFamily="34" charset="0"/>
                <a:cs typeface="Calibri" panose="020F0502020204030204" pitchFamily="34" charset="0"/>
              </a:rPr>
              <a:t>t </a:t>
            </a:r>
            <a:r>
              <a:rPr lang="en-US" sz="2600" smtClean="0">
                <a:latin typeface="Calibri" panose="020F0502020204030204" pitchFamily="34" charset="0"/>
                <a:cs typeface="Calibri" panose="020F0502020204030204" pitchFamily="34" charset="0"/>
              </a:rPr>
              <a:t>=</a:t>
            </a:r>
            <a:r>
              <a:rPr lang="el-GR" sz="2600" smtClean="0">
                <a:latin typeface="Calibri" panose="020F0502020204030204" pitchFamily="34" charset="0"/>
                <a:cs typeface="Calibri" panose="020F0502020204030204" pitchFamily="34" charset="0"/>
              </a:rPr>
              <a:t> </a:t>
            </a:r>
            <a:r>
              <a:rPr lang="el-GR" sz="2600">
                <a:latin typeface="Calibri" panose="020F0502020204030204" pitchFamily="34" charset="0"/>
                <a:cs typeface="Calibri" panose="020F0502020204030204" pitchFamily="34" charset="0"/>
              </a:rPr>
              <a:t>δ </a:t>
            </a:r>
            <a:r>
              <a:rPr lang="en-US" sz="2600" smtClean="0">
                <a:latin typeface="Calibri" panose="020F0502020204030204" pitchFamily="34" charset="0"/>
                <a:cs typeface="Calibri" panose="020F0502020204030204" pitchFamily="34" charset="0"/>
              </a:rPr>
              <a:t>(</a:t>
            </a:r>
            <a:r>
              <a:rPr lang="en-US" sz="2600" i="1" smtClean="0">
                <a:latin typeface="Calibri" panose="020F0502020204030204" pitchFamily="34" charset="0"/>
                <a:cs typeface="Calibri" panose="020F0502020204030204" pitchFamily="34" charset="0"/>
              </a:rPr>
              <a:t>s, a</a:t>
            </a:r>
            <a:r>
              <a:rPr lang="en-US" sz="2600" smtClean="0">
                <a:latin typeface="Calibri" panose="020F0502020204030204" pitchFamily="34" charset="0"/>
                <a:cs typeface="Calibri" panose="020F0502020204030204" pitchFamily="34" charset="0"/>
              </a:rPr>
              <a:t>) cho </a:t>
            </a:r>
            <a:r>
              <a:rPr lang="en-US" sz="2600">
                <a:latin typeface="Calibri" panose="020F0502020204030204" pitchFamily="34" charset="0"/>
                <a:cs typeface="Calibri" panose="020F0502020204030204" pitchFamily="34" charset="0"/>
              </a:rPr>
              <a:t>biết chuyển đến trạng thái nào từ trạng thái hiện thời và ký tự đầu </a:t>
            </a:r>
            <a:r>
              <a:rPr lang="en-US" sz="2600" smtClean="0">
                <a:latin typeface="Calibri" panose="020F0502020204030204" pitchFamily="34" charset="0"/>
                <a:cs typeface="Calibri" panose="020F0502020204030204" pitchFamily="34" charset="0"/>
              </a:rPr>
              <a:t>vào</a:t>
            </a:r>
          </a:p>
          <a:p>
            <a:pPr lvl="1">
              <a:buFont typeface="Wingdings" pitchFamily="2" charset="2"/>
              <a:buChar char="§"/>
            </a:pPr>
            <a:r>
              <a:rPr lang="en-US" sz="2600" smtClean="0">
                <a:latin typeface="Calibri" panose="020F0502020204030204" pitchFamily="34" charset="0"/>
                <a:cs typeface="Calibri" panose="020F0502020204030204" pitchFamily="34" charset="0"/>
              </a:rPr>
              <a:t>Mỗi trạng thái được liên kết với một tập con của mẫu (có thể là rỗng) cho biết các mẫu của tập con này đã được tìm thấy</a:t>
            </a:r>
          </a:p>
          <a:p>
            <a:r>
              <a:rPr lang="en-US" sz="3000" smtClean="0">
                <a:latin typeface="Calibri" panose="020F0502020204030204" pitchFamily="34" charset="0"/>
                <a:cs typeface="Calibri" panose="020F0502020204030204" pitchFamily="34" charset="0"/>
              </a:rPr>
              <a:t>Ví dụ: automaton cho tập mẫu </a:t>
            </a:r>
            <a:r>
              <a:rPr lang="en-US" sz="3000">
                <a:latin typeface="Calibri" panose="020F0502020204030204" pitchFamily="34" charset="0"/>
                <a:cs typeface="Calibri" panose="020F0502020204030204" pitchFamily="34" charset="0"/>
              </a:rPr>
              <a:t>P = {he, she, his, hers</a:t>
            </a:r>
            <a:r>
              <a:rPr lang="en-US" sz="3000" smtClean="0">
                <a:latin typeface="Calibri" panose="020F0502020204030204" pitchFamily="34" charset="0"/>
                <a:cs typeface="Calibri" panose="020F0502020204030204" pitchFamily="34" charset="0"/>
              </a:rPr>
              <a:t>}; Văn bản T = ushers</a:t>
            </a:r>
          </a:p>
        </p:txBody>
      </p:sp>
      <p:graphicFrame>
        <p:nvGraphicFramePr>
          <p:cNvPr id="4" name="Object 3"/>
          <p:cNvGraphicFramePr>
            <a:graphicFrameLocks noChangeAspect="1"/>
          </p:cNvGraphicFramePr>
          <p:nvPr>
            <p:extLst/>
          </p:nvPr>
        </p:nvGraphicFramePr>
        <p:xfrm>
          <a:off x="7924800" y="1371600"/>
          <a:ext cx="2438400" cy="5133474"/>
        </p:xfrm>
        <a:graphic>
          <a:graphicData uri="http://schemas.openxmlformats.org/presentationml/2006/ole">
            <mc:AlternateContent xmlns:mc="http://schemas.openxmlformats.org/markup-compatibility/2006">
              <mc:Choice xmlns:v="urn:schemas-microsoft-com:vml" Requires="v">
                <p:oleObj spid="_x0000_s8281" name="Visio" r:id="rId3" imgW="3609379" imgH="7602139" progId="Visio.Drawing.11">
                  <p:embed/>
                </p:oleObj>
              </mc:Choice>
              <mc:Fallback>
                <p:oleObj name="Visio" r:id="rId3" imgW="3609379" imgH="7602139" progId="Visio.Drawing.11">
                  <p:embed/>
                  <p:pic>
                    <p:nvPicPr>
                      <p:cNvPr id="4" name="Object 3"/>
                      <p:cNvPicPr/>
                      <p:nvPr/>
                    </p:nvPicPr>
                    <p:blipFill>
                      <a:blip r:embed="rId4"/>
                      <a:stretch>
                        <a:fillRect/>
                      </a:stretch>
                    </p:blipFill>
                    <p:spPr>
                      <a:xfrm>
                        <a:off x="7924800" y="1371600"/>
                        <a:ext cx="2438400" cy="5133474"/>
                      </a:xfrm>
                      <a:prstGeom prst="rect">
                        <a:avLst/>
                      </a:prstGeom>
                    </p:spPr>
                  </p:pic>
                </p:oleObj>
              </mc:Fallback>
            </mc:AlternateContent>
          </a:graphicData>
        </a:graphic>
      </p:graphicFrame>
    </p:spTree>
    <p:extLst>
      <p:ext uri="{BB962C8B-B14F-4D97-AF65-F5344CB8AC3E}">
        <p14:creationId xmlns:p14="http://schemas.microsoft.com/office/powerpoint/2010/main" val="5777361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0839" y="249715"/>
            <a:ext cx="9086161" cy="1143000"/>
          </a:xfrm>
        </p:spPr>
        <p:txBody>
          <a:bodyPr>
            <a:normAutofit/>
          </a:bodyPr>
          <a:lstStyle/>
          <a:p>
            <a:r>
              <a:rPr lang="en-US" sz="3600" dirty="0" err="1"/>
              <a:t>Hoạt</a:t>
            </a:r>
            <a:r>
              <a:rPr lang="en-US" sz="3600" dirty="0"/>
              <a:t> </a:t>
            </a:r>
            <a:r>
              <a:rPr lang="en-US" sz="3600" dirty="0" err="1"/>
              <a:t>động</a:t>
            </a:r>
            <a:r>
              <a:rPr lang="en-US" sz="3600" dirty="0"/>
              <a:t> </a:t>
            </a:r>
            <a:r>
              <a:rPr lang="en-US" sz="3600" dirty="0" err="1"/>
              <a:t>của</a:t>
            </a:r>
            <a:r>
              <a:rPr lang="en-US" sz="3600" dirty="0"/>
              <a:t> automaton </a:t>
            </a:r>
            <a:r>
              <a:rPr lang="en-US" sz="3600" dirty="0" err="1"/>
              <a:t>Aho-Corasick</a:t>
            </a:r>
            <a:endParaRPr lang="en-US" sz="3600" dirty="0"/>
          </a:p>
        </p:txBody>
      </p:sp>
      <p:sp>
        <p:nvSpPr>
          <p:cNvPr id="5" name="Content Placeholder 4"/>
          <p:cNvSpPr>
            <a:spLocks noGrp="1"/>
          </p:cNvSpPr>
          <p:nvPr>
            <p:ph sz="half" idx="1"/>
          </p:nvPr>
        </p:nvSpPr>
        <p:spPr>
          <a:xfrm>
            <a:off x="550843" y="1101688"/>
            <a:ext cx="6764357" cy="5463448"/>
          </a:xfrm>
        </p:spPr>
        <p:txBody>
          <a:bodyPr>
            <a:normAutofit fontScale="92500" lnSpcReduction="20000"/>
          </a:bodyPr>
          <a:lstStyle/>
          <a:p>
            <a:r>
              <a:rPr lang="en-US" sz="3000">
                <a:latin typeface="Calibri" panose="020F0502020204030204" pitchFamily="34" charset="0"/>
                <a:cs typeface="Calibri" panose="020F0502020204030204" pitchFamily="34" charset="0"/>
              </a:rPr>
              <a:t>Hoạt động của automaton dựa trên các chu trình</a:t>
            </a:r>
          </a:p>
          <a:p>
            <a:pPr lvl="1">
              <a:buFont typeface="Wingdings" pitchFamily="2" charset="2"/>
              <a:buChar char="§"/>
            </a:pPr>
            <a:r>
              <a:rPr lang="en-US" sz="2600">
                <a:latin typeface="Calibri" panose="020F0502020204030204" pitchFamily="34" charset="0"/>
                <a:cs typeface="Calibri" panose="020F0502020204030204" pitchFamily="34" charset="0"/>
              </a:rPr>
              <a:t>Chu trình đầu tiên: Bắt đầu từ trạng thái 0, đọc ký tự đầu tiên của văn bản và chuyển sang trạng thái tiếp theo căn cứ trên ký tự này và trạng thái hiện thời</a:t>
            </a:r>
          </a:p>
          <a:p>
            <a:pPr lvl="1">
              <a:buFont typeface="Wingdings" pitchFamily="2" charset="2"/>
              <a:buChar char="§"/>
            </a:pPr>
            <a:r>
              <a:rPr lang="en-US" sz="2600">
                <a:latin typeface="Calibri" panose="020F0502020204030204" pitchFamily="34" charset="0"/>
                <a:cs typeface="Calibri" panose="020F0502020204030204" pitchFamily="34" charset="0"/>
              </a:rPr>
              <a:t>Chu trình thứ hai: Đọc ký tự thứ hai của văn bản và chuyển sang trạng thái tiếp theo dựa trên ký tự này và trạng thái hiện thời</a:t>
            </a:r>
          </a:p>
          <a:p>
            <a:pPr lvl="1">
              <a:buFont typeface="Wingdings" pitchFamily="2" charset="2"/>
              <a:buChar char="§"/>
            </a:pPr>
            <a:r>
              <a:rPr lang="en-US" sz="2600">
                <a:latin typeface="Calibri" panose="020F0502020204030204" pitchFamily="34" charset="0"/>
                <a:cs typeface="Calibri" panose="020F0502020204030204" pitchFamily="34" charset="0"/>
              </a:rPr>
              <a:t>Lần lượt làm như trên cho đến chu trình cuối cùng: đọc ký tự cuối cùng của văn bản, chuyển đến trạng thái cuối cùng và ngừng hoạt động</a:t>
            </a:r>
          </a:p>
          <a:p>
            <a:pPr lvl="1">
              <a:buFont typeface="Wingdings" pitchFamily="2" charset="2"/>
              <a:buChar char="§"/>
            </a:pPr>
            <a:r>
              <a:rPr lang="en-US" sz="2600">
                <a:latin typeface="Calibri" panose="020F0502020204030204" pitchFamily="34" charset="0"/>
                <a:cs typeface="Calibri" panose="020F0502020204030204" pitchFamily="34" charset="0"/>
              </a:rPr>
              <a:t>Khi đến trạng thái liên kết với một tập con khác rỗng của P, in các mẫu của tập con đó ra. Đó là các mẫu xuất hiện trong văn </a:t>
            </a:r>
            <a:r>
              <a:rPr lang="en-US" sz="2600" smtClean="0">
                <a:latin typeface="Calibri" panose="020F0502020204030204" pitchFamily="34" charset="0"/>
                <a:cs typeface="Calibri" panose="020F0502020204030204" pitchFamily="34" charset="0"/>
              </a:rPr>
              <a:t>bản</a:t>
            </a:r>
          </a:p>
          <a:p>
            <a:pPr>
              <a:buFont typeface="Wingdings" pitchFamily="2" charset="2"/>
              <a:buChar char="§"/>
            </a:pPr>
            <a:r>
              <a:rPr lang="en-US" sz="3000" b="1">
                <a:latin typeface="Calibri" panose="020F0502020204030204" pitchFamily="34" charset="0"/>
                <a:cs typeface="Calibri" panose="020F0502020204030204" pitchFamily="34" charset="0"/>
              </a:rPr>
              <a:t>Ví dụ: </a:t>
            </a:r>
            <a:r>
              <a:rPr lang="en-US" sz="3000">
                <a:latin typeface="Calibri" panose="020F0502020204030204" pitchFamily="34" charset="0"/>
                <a:cs typeface="Calibri" panose="020F0502020204030204" pitchFamily="34" charset="0"/>
              </a:rPr>
              <a:t>automaton cho tập mẫu P = {he, she, his, hers}; Văn bản T = ushers</a:t>
            </a:r>
          </a:p>
          <a:p>
            <a:pPr lvl="1">
              <a:buFont typeface="Wingdings" pitchFamily="2" charset="2"/>
              <a:buChar char="§"/>
            </a:pPr>
            <a:endParaRPr lang="en-US"/>
          </a:p>
          <a:p>
            <a:endParaRPr lang="en-US"/>
          </a:p>
        </p:txBody>
      </p:sp>
      <p:sp>
        <p:nvSpPr>
          <p:cNvPr id="6" name="Content Placeholder 5"/>
          <p:cNvSpPr>
            <a:spLocks noGrp="1"/>
          </p:cNvSpPr>
          <p:nvPr>
            <p:ph sz="half" idx="2"/>
          </p:nvPr>
        </p:nvSpPr>
        <p:spPr>
          <a:xfrm>
            <a:off x="7315200" y="1600201"/>
            <a:ext cx="2895600" cy="4525963"/>
          </a:xfrm>
        </p:spPr>
        <p:txBody>
          <a:bodyPr>
            <a:normAutofit fontScale="92500" lnSpcReduction="20000"/>
          </a:bodyPr>
          <a:lstStyle/>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a:p>
        </p:txBody>
      </p:sp>
      <p:graphicFrame>
        <p:nvGraphicFramePr>
          <p:cNvPr id="7" name="Object 6"/>
          <p:cNvGraphicFramePr>
            <a:graphicFrameLocks noChangeAspect="1"/>
          </p:cNvGraphicFramePr>
          <p:nvPr>
            <p:extLst/>
          </p:nvPr>
        </p:nvGraphicFramePr>
        <p:xfrm>
          <a:off x="7924800" y="1371601"/>
          <a:ext cx="2438400" cy="5133975"/>
        </p:xfrm>
        <a:graphic>
          <a:graphicData uri="http://schemas.openxmlformats.org/presentationml/2006/ole">
            <mc:AlternateContent xmlns:mc="http://schemas.openxmlformats.org/markup-compatibility/2006">
              <mc:Choice xmlns:v="urn:schemas-microsoft-com:vml" Requires="v">
                <p:oleObj spid="_x0000_s9305" name="Visio" r:id="rId3" imgW="3609379" imgH="7602139" progId="Visio.Drawing.11">
                  <p:embed/>
                </p:oleObj>
              </mc:Choice>
              <mc:Fallback>
                <p:oleObj name="Visio" r:id="rId3" imgW="3609379" imgH="7602139" progId="Visio.Drawing.11">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371601"/>
                        <a:ext cx="24384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26617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6940" y="274638"/>
            <a:ext cx="8943860" cy="639762"/>
          </a:xfrm>
        </p:spPr>
        <p:txBody>
          <a:bodyPr>
            <a:normAutofit fontScale="90000"/>
          </a:bodyPr>
          <a:lstStyle/>
          <a:p>
            <a:r>
              <a:rPr lang="en-US" smtClean="0"/>
              <a:t>Hàm chuyển trạng thái </a:t>
            </a:r>
            <a:r>
              <a:rPr lang="el-GR" smtClean="0">
                <a:latin typeface="Times New Roman"/>
                <a:cs typeface="Times New Roman"/>
              </a:rPr>
              <a:t>δ</a:t>
            </a:r>
            <a:endParaRPr lang="en-US"/>
          </a:p>
        </p:txBody>
      </p:sp>
      <p:graphicFrame>
        <p:nvGraphicFramePr>
          <p:cNvPr id="7" name="Content Placeholder 6"/>
          <p:cNvGraphicFramePr>
            <a:graphicFrameLocks noGrp="1"/>
          </p:cNvGraphicFramePr>
          <p:nvPr>
            <p:ph idx="1"/>
            <p:extLst/>
          </p:nvPr>
        </p:nvGraphicFramePr>
        <p:xfrm>
          <a:off x="2057400" y="1066800"/>
          <a:ext cx="8077200" cy="5394960"/>
        </p:xfrm>
        <a:graphic>
          <a:graphicData uri="http://schemas.openxmlformats.org/drawingml/2006/table">
            <a:tbl>
              <a:tblPr firstRow="1" bandRow="1">
                <a:tableStyleId>{5940675A-B579-460E-94D1-54222C63F5DA}</a:tableStyleId>
              </a:tblPr>
              <a:tblGrid>
                <a:gridCol w="1346200">
                  <a:extLst>
                    <a:ext uri="{9D8B030D-6E8A-4147-A177-3AD203B41FA5}">
                      <a16:colId xmlns:a16="http://schemas.microsoft.com/office/drawing/2014/main" xmlns="" val="20000"/>
                    </a:ext>
                  </a:extLst>
                </a:gridCol>
                <a:gridCol w="1346200">
                  <a:extLst>
                    <a:ext uri="{9D8B030D-6E8A-4147-A177-3AD203B41FA5}">
                      <a16:colId xmlns:a16="http://schemas.microsoft.com/office/drawing/2014/main" xmlns="" val="20001"/>
                    </a:ext>
                  </a:extLst>
                </a:gridCol>
                <a:gridCol w="1346200">
                  <a:extLst>
                    <a:ext uri="{9D8B030D-6E8A-4147-A177-3AD203B41FA5}">
                      <a16:colId xmlns:a16="http://schemas.microsoft.com/office/drawing/2014/main" xmlns="" val="20002"/>
                    </a:ext>
                  </a:extLst>
                </a:gridCol>
                <a:gridCol w="1346200">
                  <a:extLst>
                    <a:ext uri="{9D8B030D-6E8A-4147-A177-3AD203B41FA5}">
                      <a16:colId xmlns:a16="http://schemas.microsoft.com/office/drawing/2014/main" xmlns="" val="20003"/>
                    </a:ext>
                  </a:extLst>
                </a:gridCol>
                <a:gridCol w="1346200">
                  <a:extLst>
                    <a:ext uri="{9D8B030D-6E8A-4147-A177-3AD203B41FA5}">
                      <a16:colId xmlns:a16="http://schemas.microsoft.com/office/drawing/2014/main" xmlns="" val="20004"/>
                    </a:ext>
                  </a:extLst>
                </a:gridCol>
                <a:gridCol w="1346200">
                  <a:extLst>
                    <a:ext uri="{9D8B030D-6E8A-4147-A177-3AD203B41FA5}">
                      <a16:colId xmlns:a16="http://schemas.microsoft.com/office/drawing/2014/main" xmlns="" val="20005"/>
                    </a:ext>
                  </a:extLst>
                </a:gridCol>
              </a:tblGrid>
              <a:tr h="589469">
                <a:tc>
                  <a:txBody>
                    <a:bodyPr/>
                    <a:lstStyle/>
                    <a:p>
                      <a:r>
                        <a:rPr lang="en-US" smtClean="0"/>
                        <a:t>Trạng</a:t>
                      </a:r>
                      <a:r>
                        <a:rPr lang="en-US" baseline="0" smtClean="0"/>
                        <a:t> thái hiện thời</a:t>
                      </a:r>
                      <a:endParaRPr lang="en-US"/>
                    </a:p>
                  </a:txBody>
                  <a:tcPr/>
                </a:tc>
                <a:tc>
                  <a:txBody>
                    <a:bodyPr/>
                    <a:lstStyle/>
                    <a:p>
                      <a:r>
                        <a:rPr lang="en-US" smtClean="0"/>
                        <a:t>Ký</a:t>
                      </a:r>
                      <a:r>
                        <a:rPr lang="en-US" baseline="0" smtClean="0"/>
                        <a:t> tự đầu vào</a:t>
                      </a:r>
                      <a:endParaRPr lang="en-US"/>
                    </a:p>
                  </a:txBody>
                  <a:tcPr/>
                </a:tc>
                <a:tc>
                  <a:txBody>
                    <a:bodyPr/>
                    <a:lstStyle/>
                    <a:p>
                      <a:r>
                        <a:rPr lang="en-US" smtClean="0"/>
                        <a:t>Trạng</a:t>
                      </a:r>
                      <a:r>
                        <a:rPr lang="en-US" baseline="0" smtClean="0"/>
                        <a:t> thái tiếp theo</a:t>
                      </a:r>
                      <a:endParaRPr lang="en-US"/>
                    </a:p>
                  </a:txBody>
                  <a:tcPr/>
                </a:tc>
                <a:tc>
                  <a:txBody>
                    <a:bodyPr/>
                    <a:lstStyle/>
                    <a:p>
                      <a:r>
                        <a:rPr lang="en-US" smtClean="0"/>
                        <a:t>Trạng</a:t>
                      </a:r>
                      <a:r>
                        <a:rPr lang="en-US" baseline="0" smtClean="0"/>
                        <a:t> thái hiện thời</a:t>
                      </a:r>
                      <a:endParaRPr lang="en-US"/>
                    </a:p>
                  </a:txBody>
                  <a:tcPr/>
                </a:tc>
                <a:tc>
                  <a:txBody>
                    <a:bodyPr/>
                    <a:lstStyle/>
                    <a:p>
                      <a:r>
                        <a:rPr lang="en-US" smtClean="0"/>
                        <a:t>Ký</a:t>
                      </a:r>
                      <a:r>
                        <a:rPr lang="en-US" baseline="0" smtClean="0"/>
                        <a:t> tự đầu vào</a:t>
                      </a:r>
                      <a:endParaRPr lang="en-US"/>
                    </a:p>
                  </a:txBody>
                  <a:tcPr/>
                </a:tc>
                <a:tc>
                  <a:txBody>
                    <a:bodyPr/>
                    <a:lstStyle/>
                    <a:p>
                      <a:r>
                        <a:rPr lang="en-US" smtClean="0"/>
                        <a:t>Trạng</a:t>
                      </a:r>
                      <a:r>
                        <a:rPr lang="en-US" baseline="0" smtClean="0"/>
                        <a:t> thái tiếp theo</a:t>
                      </a:r>
                      <a:endParaRPr lang="en-US"/>
                    </a:p>
                  </a:txBody>
                  <a:tcPr/>
                </a:tc>
                <a:extLst>
                  <a:ext uri="{0D108BD9-81ED-4DB2-BD59-A6C34878D82A}">
                    <a16:rowId xmlns:a16="http://schemas.microsoft.com/office/drawing/2014/main" xmlns="" val="10000"/>
                  </a:ext>
                </a:extLst>
              </a:tr>
              <a:tr h="341518">
                <a:tc rowSpan="3">
                  <a:txBody>
                    <a:bodyPr/>
                    <a:lstStyle/>
                    <a:p>
                      <a:r>
                        <a:rPr lang="en-US" smtClean="0"/>
                        <a:t>0</a:t>
                      </a:r>
                      <a:endParaRPr lang="en-US"/>
                    </a:p>
                  </a:txBody>
                  <a:tcPr/>
                </a:tc>
                <a:tc>
                  <a:txBody>
                    <a:bodyPr/>
                    <a:lstStyle/>
                    <a:p>
                      <a:r>
                        <a:rPr lang="en-US" smtClean="0"/>
                        <a:t>h</a:t>
                      </a:r>
                      <a:endParaRPr lang="en-US"/>
                    </a:p>
                  </a:txBody>
                  <a:tcPr/>
                </a:tc>
                <a:tc>
                  <a:txBody>
                    <a:bodyPr/>
                    <a:lstStyle/>
                    <a:p>
                      <a:r>
                        <a:rPr lang="en-US" smtClean="0"/>
                        <a:t>1</a:t>
                      </a:r>
                      <a:endParaRPr lang="en-US"/>
                    </a:p>
                  </a:txBody>
                  <a:tcPr/>
                </a:tc>
                <a:tc rowSpan="3">
                  <a:txBody>
                    <a:bodyPr/>
                    <a:lstStyle/>
                    <a:p>
                      <a:r>
                        <a:rPr lang="en-US" smtClean="0"/>
                        <a:t>9, 7, 3</a:t>
                      </a:r>
                      <a:endParaRPr lang="en-US"/>
                    </a:p>
                  </a:txBody>
                  <a:tcPr/>
                </a:tc>
                <a:tc>
                  <a:txBody>
                    <a:bodyPr/>
                    <a:lstStyle/>
                    <a:p>
                      <a:r>
                        <a:rPr lang="en-US" smtClean="0"/>
                        <a:t>h</a:t>
                      </a:r>
                      <a:endParaRPr lang="en-US"/>
                    </a:p>
                  </a:txBody>
                  <a:tcPr/>
                </a:tc>
                <a:tc>
                  <a:txBody>
                    <a:bodyPr/>
                    <a:lstStyle/>
                    <a:p>
                      <a:r>
                        <a:rPr lang="en-US" smtClean="0"/>
                        <a:t>4</a:t>
                      </a:r>
                      <a:endParaRPr lang="en-US"/>
                    </a:p>
                  </a:txBody>
                  <a:tcPr/>
                </a:tc>
                <a:extLst>
                  <a:ext uri="{0D108BD9-81ED-4DB2-BD59-A6C34878D82A}">
                    <a16:rowId xmlns:a16="http://schemas.microsoft.com/office/drawing/2014/main" xmlns="" val="10001"/>
                  </a:ext>
                </a:extLst>
              </a:tr>
              <a:tr h="341518">
                <a:tc vMerge="1">
                  <a:txBody>
                    <a:bodyPr/>
                    <a:lstStyle/>
                    <a:p>
                      <a:endParaRPr lang="en-US"/>
                    </a:p>
                  </a:txBody>
                  <a:tcPr/>
                </a:tc>
                <a:tc>
                  <a:txBody>
                    <a:bodyPr/>
                    <a:lstStyle/>
                    <a:p>
                      <a:r>
                        <a:rPr lang="en-US" smtClean="0"/>
                        <a:t>s</a:t>
                      </a:r>
                      <a:endParaRPr lang="en-US"/>
                    </a:p>
                  </a:txBody>
                  <a:tcPr/>
                </a:tc>
                <a:tc>
                  <a:txBody>
                    <a:bodyPr/>
                    <a:lstStyle/>
                    <a:p>
                      <a:r>
                        <a:rPr lang="en-US" smtClean="0"/>
                        <a:t>3</a:t>
                      </a:r>
                      <a:endParaRPr lang="en-US"/>
                    </a:p>
                  </a:txBody>
                  <a:tcPr/>
                </a:tc>
                <a:tc vMerge="1">
                  <a:txBody>
                    <a:bodyPr/>
                    <a:lstStyle/>
                    <a:p>
                      <a:endParaRPr lang="en-US"/>
                    </a:p>
                  </a:txBody>
                  <a:tcPr/>
                </a:tc>
                <a:tc>
                  <a:txBody>
                    <a:bodyPr/>
                    <a:lstStyle/>
                    <a:p>
                      <a:r>
                        <a:rPr lang="en-US" smtClean="0"/>
                        <a:t>s</a:t>
                      </a:r>
                      <a:endParaRPr lang="en-US"/>
                    </a:p>
                  </a:txBody>
                  <a:tcPr/>
                </a:tc>
                <a:tc>
                  <a:txBody>
                    <a:bodyPr/>
                    <a:lstStyle/>
                    <a:p>
                      <a:r>
                        <a:rPr lang="en-US" smtClean="0"/>
                        <a:t>3</a:t>
                      </a:r>
                      <a:endParaRPr lang="en-US"/>
                    </a:p>
                  </a:txBody>
                  <a:tcPr/>
                </a:tc>
                <a:extLst>
                  <a:ext uri="{0D108BD9-81ED-4DB2-BD59-A6C34878D82A}">
                    <a16:rowId xmlns:a16="http://schemas.microsoft.com/office/drawing/2014/main" xmlns="" val="10002"/>
                  </a:ext>
                </a:extLst>
              </a:tr>
              <a:tr h="341518">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extLst>
                  <a:ext uri="{0D108BD9-81ED-4DB2-BD59-A6C34878D82A}">
                    <a16:rowId xmlns:a16="http://schemas.microsoft.com/office/drawing/2014/main" xmlns="" val="10003"/>
                  </a:ext>
                </a:extLst>
              </a:tr>
              <a:tr h="341518">
                <a:tc rowSpan="5">
                  <a:txBody>
                    <a:bodyPr/>
                    <a:lstStyle/>
                    <a:p>
                      <a:r>
                        <a:rPr lang="en-US" smtClean="0"/>
                        <a:t>1</a:t>
                      </a:r>
                      <a:endParaRPr lang="en-US"/>
                    </a:p>
                  </a:txBody>
                  <a:tcPr/>
                </a:tc>
                <a:tc>
                  <a:txBody>
                    <a:bodyPr/>
                    <a:lstStyle/>
                    <a:p>
                      <a:r>
                        <a:rPr lang="en-US" smtClean="0"/>
                        <a:t>e</a:t>
                      </a:r>
                      <a:endParaRPr lang="en-US"/>
                    </a:p>
                  </a:txBody>
                  <a:tcPr/>
                </a:tc>
                <a:tc>
                  <a:txBody>
                    <a:bodyPr/>
                    <a:lstStyle/>
                    <a:p>
                      <a:r>
                        <a:rPr lang="en-US" smtClean="0"/>
                        <a:t>2</a:t>
                      </a:r>
                      <a:endParaRPr lang="en-US"/>
                    </a:p>
                  </a:txBody>
                  <a:tcPr/>
                </a:tc>
                <a:tc rowSpan="4">
                  <a:txBody>
                    <a:bodyPr/>
                    <a:lstStyle/>
                    <a:p>
                      <a:r>
                        <a:rPr lang="en-US" smtClean="0"/>
                        <a:t>5, 2</a:t>
                      </a:r>
                      <a:endParaRPr lang="en-US"/>
                    </a:p>
                  </a:txBody>
                  <a:tcPr/>
                </a:tc>
                <a:tc>
                  <a:txBody>
                    <a:bodyPr/>
                    <a:lstStyle/>
                    <a:p>
                      <a:r>
                        <a:rPr lang="en-US" smtClean="0"/>
                        <a:t>r</a:t>
                      </a:r>
                      <a:endParaRPr lang="en-US"/>
                    </a:p>
                  </a:txBody>
                  <a:tcPr/>
                </a:tc>
                <a:tc>
                  <a:txBody>
                    <a:bodyPr/>
                    <a:lstStyle/>
                    <a:p>
                      <a:r>
                        <a:rPr lang="en-US" smtClean="0"/>
                        <a:t>8</a:t>
                      </a:r>
                      <a:endParaRPr lang="en-US"/>
                    </a:p>
                  </a:txBody>
                  <a:tcPr/>
                </a:tc>
                <a:extLst>
                  <a:ext uri="{0D108BD9-81ED-4DB2-BD59-A6C34878D82A}">
                    <a16:rowId xmlns:a16="http://schemas.microsoft.com/office/drawing/2014/main" xmlns="" val="10004"/>
                  </a:ext>
                </a:extLst>
              </a:tr>
              <a:tr h="341518">
                <a:tc vMerge="1">
                  <a:txBody>
                    <a:bodyPr/>
                    <a:lstStyle/>
                    <a:p>
                      <a:endParaRPr lang="en-US"/>
                    </a:p>
                  </a:txBody>
                  <a:tcPr/>
                </a:tc>
                <a:tc>
                  <a:txBody>
                    <a:bodyPr/>
                    <a:lstStyle/>
                    <a:p>
                      <a:r>
                        <a:rPr lang="en-US" smtClean="0"/>
                        <a:t>i</a:t>
                      </a:r>
                      <a:endParaRPr lang="en-US"/>
                    </a:p>
                  </a:txBody>
                  <a:tcPr/>
                </a:tc>
                <a:tc>
                  <a:txBody>
                    <a:bodyPr/>
                    <a:lstStyle/>
                    <a:p>
                      <a:r>
                        <a:rPr lang="en-US" smtClean="0"/>
                        <a:t>6</a:t>
                      </a:r>
                      <a:endParaRPr lang="en-US"/>
                    </a:p>
                  </a:txBody>
                  <a:tcPr/>
                </a:tc>
                <a:tc vMerge="1">
                  <a:txBody>
                    <a:bodyPr/>
                    <a:lstStyle/>
                    <a:p>
                      <a:endParaRPr lang="en-US"/>
                    </a:p>
                  </a:txBody>
                  <a:tcPr/>
                </a:tc>
                <a:tc>
                  <a:txBody>
                    <a:bodyPr/>
                    <a:lstStyle/>
                    <a:p>
                      <a:r>
                        <a:rPr lang="en-US" smtClean="0"/>
                        <a:t>h</a:t>
                      </a:r>
                      <a:endParaRPr lang="en-US"/>
                    </a:p>
                  </a:txBody>
                  <a:tcPr/>
                </a:tc>
                <a:tc>
                  <a:txBody>
                    <a:bodyPr/>
                    <a:lstStyle/>
                    <a:p>
                      <a:r>
                        <a:rPr lang="en-US" smtClean="0"/>
                        <a:t>1</a:t>
                      </a:r>
                      <a:endParaRPr lang="en-US"/>
                    </a:p>
                  </a:txBody>
                  <a:tcPr/>
                </a:tc>
                <a:extLst>
                  <a:ext uri="{0D108BD9-81ED-4DB2-BD59-A6C34878D82A}">
                    <a16:rowId xmlns:a16="http://schemas.microsoft.com/office/drawing/2014/main" xmlns="" val="10005"/>
                  </a:ext>
                </a:extLst>
              </a:tr>
              <a:tr h="341518">
                <a:tc vMerge="1">
                  <a:txBody>
                    <a:bodyPr/>
                    <a:lstStyle/>
                    <a:p>
                      <a:endParaRPr lang="en-US"/>
                    </a:p>
                  </a:txBody>
                  <a:tcPr/>
                </a:tc>
                <a:tc>
                  <a:txBody>
                    <a:bodyPr/>
                    <a:lstStyle/>
                    <a:p>
                      <a:r>
                        <a:rPr lang="en-US" smtClean="0"/>
                        <a:t>h</a:t>
                      </a:r>
                      <a:endParaRPr lang="en-US"/>
                    </a:p>
                  </a:txBody>
                  <a:tcPr/>
                </a:tc>
                <a:tc>
                  <a:txBody>
                    <a:bodyPr/>
                    <a:lstStyle/>
                    <a:p>
                      <a:r>
                        <a:rPr lang="en-US" smtClean="0"/>
                        <a:t>1</a:t>
                      </a:r>
                      <a:endParaRPr lang="en-US"/>
                    </a:p>
                  </a:txBody>
                  <a:tcPr/>
                </a:tc>
                <a:tc vMerge="1">
                  <a:txBody>
                    <a:bodyPr/>
                    <a:lstStyle/>
                    <a:p>
                      <a:endParaRPr lang="en-US"/>
                    </a:p>
                  </a:txBody>
                  <a:tcPr/>
                </a:tc>
                <a:tc>
                  <a:txBody>
                    <a:bodyPr/>
                    <a:lstStyle/>
                    <a:p>
                      <a:r>
                        <a:rPr lang="en-US" smtClean="0"/>
                        <a:t>s</a:t>
                      </a:r>
                      <a:endParaRPr lang="en-US"/>
                    </a:p>
                  </a:txBody>
                  <a:tcPr/>
                </a:tc>
                <a:tc>
                  <a:txBody>
                    <a:bodyPr/>
                    <a:lstStyle/>
                    <a:p>
                      <a:r>
                        <a:rPr lang="en-US" smtClean="0"/>
                        <a:t>3</a:t>
                      </a:r>
                      <a:endParaRPr lang="en-US"/>
                    </a:p>
                  </a:txBody>
                  <a:tcPr/>
                </a:tc>
                <a:extLst>
                  <a:ext uri="{0D108BD9-81ED-4DB2-BD59-A6C34878D82A}">
                    <a16:rowId xmlns:a16="http://schemas.microsoft.com/office/drawing/2014/main" xmlns="" val="10006"/>
                  </a:ext>
                </a:extLst>
              </a:tr>
              <a:tr h="341518">
                <a:tc vMerge="1">
                  <a:txBody>
                    <a:bodyPr/>
                    <a:lstStyle/>
                    <a:p>
                      <a:endParaRPr lang="en-US"/>
                    </a:p>
                  </a:txBody>
                  <a:tcPr/>
                </a:tc>
                <a:tc>
                  <a:txBody>
                    <a:bodyPr/>
                    <a:lstStyle/>
                    <a:p>
                      <a:r>
                        <a:rPr lang="en-US" smtClean="0"/>
                        <a:t>s</a:t>
                      </a:r>
                      <a:endParaRPr lang="en-US"/>
                    </a:p>
                  </a:txBody>
                  <a:tcPr/>
                </a:tc>
                <a:tc>
                  <a:txBody>
                    <a:bodyPr/>
                    <a:lstStyle/>
                    <a:p>
                      <a:r>
                        <a:rPr lang="en-US" smtClean="0"/>
                        <a:t>3</a:t>
                      </a:r>
                      <a:endParaRPr lang="en-US"/>
                    </a:p>
                  </a:txBody>
                  <a:tcPr/>
                </a:tc>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extLst>
                  <a:ext uri="{0D108BD9-81ED-4DB2-BD59-A6C34878D82A}">
                    <a16:rowId xmlns:a16="http://schemas.microsoft.com/office/drawing/2014/main" xmlns="" val="10007"/>
                  </a:ext>
                </a:extLst>
              </a:tr>
              <a:tr h="341518">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tc rowSpan="3">
                  <a:txBody>
                    <a:bodyPr/>
                    <a:lstStyle/>
                    <a:p>
                      <a:r>
                        <a:rPr lang="en-US" smtClean="0"/>
                        <a:t>6</a:t>
                      </a:r>
                      <a:endParaRPr lang="en-US"/>
                    </a:p>
                  </a:txBody>
                  <a:tcPr/>
                </a:tc>
                <a:tc>
                  <a:txBody>
                    <a:bodyPr/>
                    <a:lstStyle/>
                    <a:p>
                      <a:r>
                        <a:rPr lang="en-US" smtClean="0"/>
                        <a:t>s</a:t>
                      </a:r>
                      <a:endParaRPr lang="en-US"/>
                    </a:p>
                  </a:txBody>
                  <a:tcPr/>
                </a:tc>
                <a:tc>
                  <a:txBody>
                    <a:bodyPr/>
                    <a:lstStyle/>
                    <a:p>
                      <a:r>
                        <a:rPr lang="en-US" smtClean="0"/>
                        <a:t>7</a:t>
                      </a:r>
                      <a:endParaRPr lang="en-US"/>
                    </a:p>
                  </a:txBody>
                  <a:tcPr/>
                </a:tc>
                <a:extLst>
                  <a:ext uri="{0D108BD9-81ED-4DB2-BD59-A6C34878D82A}">
                    <a16:rowId xmlns:a16="http://schemas.microsoft.com/office/drawing/2014/main" xmlns="" val="10008"/>
                  </a:ext>
                </a:extLst>
              </a:tr>
              <a:tr h="341518">
                <a:tc rowSpan="5">
                  <a:txBody>
                    <a:bodyPr/>
                    <a:lstStyle/>
                    <a:p>
                      <a:r>
                        <a:rPr lang="en-US" smtClean="0"/>
                        <a:t>4</a:t>
                      </a:r>
                      <a:endParaRPr lang="en-US"/>
                    </a:p>
                  </a:txBody>
                  <a:tcPr/>
                </a:tc>
                <a:tc>
                  <a:txBody>
                    <a:bodyPr/>
                    <a:lstStyle/>
                    <a:p>
                      <a:r>
                        <a:rPr lang="en-US" smtClean="0"/>
                        <a:t>e</a:t>
                      </a:r>
                      <a:endParaRPr lang="en-US"/>
                    </a:p>
                  </a:txBody>
                  <a:tcPr/>
                </a:tc>
                <a:tc>
                  <a:txBody>
                    <a:bodyPr/>
                    <a:lstStyle/>
                    <a:p>
                      <a:r>
                        <a:rPr lang="en-US" smtClean="0"/>
                        <a:t>5</a:t>
                      </a:r>
                      <a:endParaRPr lang="en-US"/>
                    </a:p>
                  </a:txBody>
                  <a:tcPr/>
                </a:tc>
                <a:tc vMerge="1">
                  <a:txBody>
                    <a:bodyPr/>
                    <a:lstStyle/>
                    <a:p>
                      <a:endParaRPr lang="en-US"/>
                    </a:p>
                  </a:txBody>
                  <a:tcPr/>
                </a:tc>
                <a:tc>
                  <a:txBody>
                    <a:bodyPr/>
                    <a:lstStyle/>
                    <a:p>
                      <a:r>
                        <a:rPr lang="en-US" smtClean="0"/>
                        <a:t>h</a:t>
                      </a:r>
                      <a:endParaRPr lang="en-US"/>
                    </a:p>
                  </a:txBody>
                  <a:tcPr/>
                </a:tc>
                <a:tc>
                  <a:txBody>
                    <a:bodyPr/>
                    <a:lstStyle/>
                    <a:p>
                      <a:r>
                        <a:rPr lang="en-US" smtClean="0"/>
                        <a:t>1</a:t>
                      </a:r>
                      <a:endParaRPr lang="en-US"/>
                    </a:p>
                  </a:txBody>
                  <a:tcPr/>
                </a:tc>
                <a:extLst>
                  <a:ext uri="{0D108BD9-81ED-4DB2-BD59-A6C34878D82A}">
                    <a16:rowId xmlns:a16="http://schemas.microsoft.com/office/drawing/2014/main" xmlns="" val="10009"/>
                  </a:ext>
                </a:extLst>
              </a:tr>
              <a:tr h="341518">
                <a:tc vMerge="1">
                  <a:txBody>
                    <a:bodyPr/>
                    <a:lstStyle/>
                    <a:p>
                      <a:endParaRPr lang="en-US"/>
                    </a:p>
                  </a:txBody>
                  <a:tcPr/>
                </a:tc>
                <a:tc>
                  <a:txBody>
                    <a:bodyPr/>
                    <a:lstStyle/>
                    <a:p>
                      <a:r>
                        <a:rPr lang="en-US" smtClean="0"/>
                        <a:t>i</a:t>
                      </a:r>
                      <a:endParaRPr lang="en-US"/>
                    </a:p>
                  </a:txBody>
                  <a:tcPr/>
                </a:tc>
                <a:tc>
                  <a:txBody>
                    <a:bodyPr/>
                    <a:lstStyle/>
                    <a:p>
                      <a:r>
                        <a:rPr lang="en-US" smtClean="0"/>
                        <a:t>6</a:t>
                      </a:r>
                      <a:endParaRPr lang="en-US"/>
                    </a:p>
                  </a:txBody>
                  <a:tcPr/>
                </a:tc>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extLst>
                  <a:ext uri="{0D108BD9-81ED-4DB2-BD59-A6C34878D82A}">
                    <a16:rowId xmlns:a16="http://schemas.microsoft.com/office/drawing/2014/main" xmlns="" val="10010"/>
                  </a:ext>
                </a:extLst>
              </a:tr>
              <a:tr h="341518">
                <a:tc vMerge="1">
                  <a:txBody>
                    <a:bodyPr/>
                    <a:lstStyle/>
                    <a:p>
                      <a:endParaRPr lang="en-US"/>
                    </a:p>
                  </a:txBody>
                  <a:tcPr/>
                </a:tc>
                <a:tc>
                  <a:txBody>
                    <a:bodyPr/>
                    <a:lstStyle/>
                    <a:p>
                      <a:r>
                        <a:rPr lang="en-US" smtClean="0"/>
                        <a:t>h</a:t>
                      </a:r>
                      <a:endParaRPr lang="en-US"/>
                    </a:p>
                  </a:txBody>
                  <a:tcPr/>
                </a:tc>
                <a:tc>
                  <a:txBody>
                    <a:bodyPr/>
                    <a:lstStyle/>
                    <a:p>
                      <a:r>
                        <a:rPr lang="en-US" smtClean="0"/>
                        <a:t>1</a:t>
                      </a:r>
                      <a:endParaRPr lang="en-US"/>
                    </a:p>
                  </a:txBody>
                  <a:tcPr/>
                </a:tc>
                <a:tc rowSpan="3">
                  <a:txBody>
                    <a:bodyPr/>
                    <a:lstStyle/>
                    <a:p>
                      <a:r>
                        <a:rPr lang="en-US" smtClean="0"/>
                        <a:t>8</a:t>
                      </a:r>
                      <a:endParaRPr lang="en-US"/>
                    </a:p>
                  </a:txBody>
                  <a:tcPr/>
                </a:tc>
                <a:tc>
                  <a:txBody>
                    <a:bodyPr/>
                    <a:lstStyle/>
                    <a:p>
                      <a:r>
                        <a:rPr lang="en-US" smtClean="0"/>
                        <a:t>s</a:t>
                      </a:r>
                      <a:endParaRPr lang="en-US"/>
                    </a:p>
                  </a:txBody>
                  <a:tcPr/>
                </a:tc>
                <a:tc>
                  <a:txBody>
                    <a:bodyPr/>
                    <a:lstStyle/>
                    <a:p>
                      <a:r>
                        <a:rPr lang="en-US" smtClean="0"/>
                        <a:t>9</a:t>
                      </a:r>
                      <a:endParaRPr lang="en-US"/>
                    </a:p>
                  </a:txBody>
                  <a:tcPr/>
                </a:tc>
                <a:extLst>
                  <a:ext uri="{0D108BD9-81ED-4DB2-BD59-A6C34878D82A}">
                    <a16:rowId xmlns:a16="http://schemas.microsoft.com/office/drawing/2014/main" xmlns="" val="10011"/>
                  </a:ext>
                </a:extLst>
              </a:tr>
              <a:tr h="341518">
                <a:tc vMerge="1">
                  <a:txBody>
                    <a:bodyPr/>
                    <a:lstStyle/>
                    <a:p>
                      <a:endParaRPr lang="en-US"/>
                    </a:p>
                  </a:txBody>
                  <a:tcPr/>
                </a:tc>
                <a:tc>
                  <a:txBody>
                    <a:bodyPr/>
                    <a:lstStyle/>
                    <a:p>
                      <a:r>
                        <a:rPr lang="en-US" smtClean="0"/>
                        <a:t>s</a:t>
                      </a:r>
                      <a:endParaRPr lang="en-US"/>
                    </a:p>
                  </a:txBody>
                  <a:tcPr/>
                </a:tc>
                <a:tc>
                  <a:txBody>
                    <a:bodyPr/>
                    <a:lstStyle/>
                    <a:p>
                      <a:r>
                        <a:rPr lang="en-US" smtClean="0"/>
                        <a:t>3</a:t>
                      </a:r>
                      <a:endParaRPr lang="en-US"/>
                    </a:p>
                  </a:txBody>
                  <a:tcPr/>
                </a:tc>
                <a:tc vMerge="1">
                  <a:txBody>
                    <a:bodyPr/>
                    <a:lstStyle/>
                    <a:p>
                      <a:endParaRPr lang="en-US"/>
                    </a:p>
                  </a:txBody>
                  <a:tcPr/>
                </a:tc>
                <a:tc>
                  <a:txBody>
                    <a:bodyPr/>
                    <a:lstStyle/>
                    <a:p>
                      <a:r>
                        <a:rPr lang="en-US" smtClean="0"/>
                        <a:t>h</a:t>
                      </a:r>
                      <a:endParaRPr lang="en-US"/>
                    </a:p>
                  </a:txBody>
                  <a:tcPr/>
                </a:tc>
                <a:tc>
                  <a:txBody>
                    <a:bodyPr/>
                    <a:lstStyle/>
                    <a:p>
                      <a:r>
                        <a:rPr lang="en-US" smtClean="0"/>
                        <a:t>1</a:t>
                      </a:r>
                      <a:endParaRPr lang="en-US"/>
                    </a:p>
                  </a:txBody>
                  <a:tcPr/>
                </a:tc>
                <a:extLst>
                  <a:ext uri="{0D108BD9-81ED-4DB2-BD59-A6C34878D82A}">
                    <a16:rowId xmlns:a16="http://schemas.microsoft.com/office/drawing/2014/main" xmlns="" val="10012"/>
                  </a:ext>
                </a:extLst>
              </a:tr>
              <a:tr h="341518">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tc vMerge="1">
                  <a:txBody>
                    <a:bodyPr/>
                    <a:lstStyle/>
                    <a:p>
                      <a:endParaRPr lang="en-US"/>
                    </a:p>
                  </a:txBody>
                  <a:tcPr/>
                </a:tc>
                <a:tc>
                  <a:txBody>
                    <a:bodyPr/>
                    <a:lstStyle/>
                    <a:p>
                      <a:r>
                        <a:rPr lang="en-US" smtClean="0"/>
                        <a:t>.</a:t>
                      </a:r>
                      <a:endParaRPr lang="en-US"/>
                    </a:p>
                  </a:txBody>
                  <a:tcPr/>
                </a:tc>
                <a:tc>
                  <a:txBody>
                    <a:bodyPr/>
                    <a:lstStyle/>
                    <a:p>
                      <a:r>
                        <a:rPr lang="en-US" smtClean="0"/>
                        <a:t>0</a:t>
                      </a:r>
                      <a:endParaRPr lang="en-US"/>
                    </a:p>
                  </a:txBody>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0340069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148" y="154328"/>
            <a:ext cx="8229600" cy="816077"/>
          </a:xfrm>
        </p:spPr>
        <p:txBody>
          <a:bodyPr/>
          <a:lstStyle/>
          <a:p>
            <a:r>
              <a:rPr lang="en-US" dirty="0" err="1" smtClean="0"/>
              <a:t>Hàm</a:t>
            </a:r>
            <a:r>
              <a:rPr lang="en-US" dirty="0" smtClean="0"/>
              <a:t> </a:t>
            </a:r>
            <a:r>
              <a:rPr lang="en-US" dirty="0" err="1" smtClean="0"/>
              <a:t>goto</a:t>
            </a:r>
            <a:endParaRPr lang="en-US" dirty="0"/>
          </a:p>
        </p:txBody>
      </p:sp>
      <p:sp>
        <p:nvSpPr>
          <p:cNvPr id="4" name="Content Placeholder 3"/>
          <p:cNvSpPr>
            <a:spLocks noGrp="1"/>
          </p:cNvSpPr>
          <p:nvPr>
            <p:ph sz="half" idx="1"/>
          </p:nvPr>
        </p:nvSpPr>
        <p:spPr>
          <a:xfrm>
            <a:off x="365759" y="1200840"/>
            <a:ext cx="7879081" cy="5321147"/>
          </a:xfrm>
        </p:spPr>
        <p:txBody>
          <a:bodyPr>
            <a:normAutofit fontScale="70000" lnSpcReduction="20000"/>
          </a:bodyPr>
          <a:lstStyle/>
          <a:p>
            <a:r>
              <a:rPr lang="en-US" sz="3600" smtClean="0">
                <a:latin typeface="Calibri" panose="020F0502020204030204" pitchFamily="34" charset="0"/>
                <a:cs typeface="Calibri" panose="020F0502020204030204" pitchFamily="34" charset="0"/>
              </a:rPr>
              <a:t>Hàm chuyển trạng thái được xây dựng dựa trên hàm goto và hàm failure</a:t>
            </a:r>
          </a:p>
          <a:p>
            <a:r>
              <a:rPr lang="en-US" sz="3600" smtClean="0">
                <a:latin typeface="Calibri" panose="020F0502020204030204" pitchFamily="34" charset="0"/>
                <a:cs typeface="Calibri" panose="020F0502020204030204" pitchFamily="34" charset="0"/>
              </a:rPr>
              <a:t>Hàm </a:t>
            </a:r>
            <a:r>
              <a:rPr lang="en-US" sz="3600">
                <a:latin typeface="Calibri" panose="020F0502020204030204" pitchFamily="34" charset="0"/>
                <a:cs typeface="Calibri" panose="020F0502020204030204" pitchFamily="34" charset="0"/>
              </a:rPr>
              <a:t>goto </a:t>
            </a:r>
            <a:r>
              <a:rPr lang="en-US" sz="3600" i="1" smtClean="0">
                <a:latin typeface="Calibri" panose="020F0502020204030204" pitchFamily="34" charset="0"/>
                <a:cs typeface="Calibri" panose="020F0502020204030204" pitchFamily="34" charset="0"/>
              </a:rPr>
              <a:t>g</a:t>
            </a:r>
          </a:p>
          <a:p>
            <a:pPr lvl="1"/>
            <a:r>
              <a:rPr lang="en-US" sz="2800" i="1" smtClean="0">
                <a:latin typeface="Calibri" panose="020F0502020204030204" pitchFamily="34" charset="0"/>
                <a:cs typeface="Calibri" panose="020F0502020204030204" pitchFamily="34" charset="0"/>
              </a:rPr>
              <a:t>g(trạng </a:t>
            </a:r>
            <a:r>
              <a:rPr lang="en-US" sz="2800" i="1">
                <a:latin typeface="Calibri" panose="020F0502020204030204" pitchFamily="34" charset="0"/>
                <a:cs typeface="Calibri" panose="020F0502020204030204" pitchFamily="34" charset="0"/>
              </a:rPr>
              <a:t>thái, ký tự đầu vào) = trạng thái </a:t>
            </a:r>
          </a:p>
          <a:p>
            <a:pPr lvl="1"/>
            <a:r>
              <a:rPr lang="en-US" sz="2800" smtClean="0">
                <a:latin typeface="Calibri" panose="020F0502020204030204" pitchFamily="34" charset="0"/>
                <a:cs typeface="Calibri" panose="020F0502020204030204" pitchFamily="34" charset="0"/>
              </a:rPr>
              <a:t>hoặc </a:t>
            </a:r>
            <a:r>
              <a:rPr lang="en-US" sz="2800" i="1">
                <a:latin typeface="Calibri" panose="020F0502020204030204" pitchFamily="34" charset="0"/>
                <a:cs typeface="Calibri" panose="020F0502020204030204" pitchFamily="34" charset="0"/>
              </a:rPr>
              <a:t>g(trạng thái, ký tự đầu vào) </a:t>
            </a:r>
            <a:r>
              <a:rPr lang="en-US" sz="2800" i="1" smtClean="0">
                <a:latin typeface="Calibri" panose="020F0502020204030204" pitchFamily="34" charset="0"/>
                <a:cs typeface="Calibri" panose="020F0502020204030204" pitchFamily="34" charset="0"/>
              </a:rPr>
              <a:t>= fail</a:t>
            </a:r>
            <a:r>
              <a:rPr lang="en-US" sz="2800" smtClean="0">
                <a:latin typeface="Calibri" panose="020F0502020204030204" pitchFamily="34" charset="0"/>
                <a:cs typeface="Calibri" panose="020F0502020204030204" pitchFamily="34" charset="0"/>
              </a:rPr>
              <a:t>. </a:t>
            </a:r>
          </a:p>
          <a:p>
            <a:r>
              <a:rPr lang="en-US" sz="3600">
                <a:latin typeface="Calibri" panose="020F0502020204030204" pitchFamily="34" charset="0"/>
                <a:cs typeface="Calibri" panose="020F0502020204030204" pitchFamily="34" charset="0"/>
              </a:rPr>
              <a:t>Ví </a:t>
            </a:r>
            <a:r>
              <a:rPr lang="en-US" sz="3600" smtClean="0">
                <a:latin typeface="Calibri" panose="020F0502020204030204" pitchFamily="34" charset="0"/>
                <a:cs typeface="Calibri" panose="020F0502020204030204" pitchFamily="34" charset="0"/>
              </a:rPr>
              <a:t>dụ: đồ </a:t>
            </a:r>
            <a:r>
              <a:rPr lang="en-US" sz="3600">
                <a:latin typeface="Calibri" panose="020F0502020204030204" pitchFamily="34" charset="0"/>
                <a:cs typeface="Calibri" panose="020F0502020204030204" pitchFamily="34" charset="0"/>
              </a:rPr>
              <a:t>thị </a:t>
            </a:r>
            <a:r>
              <a:rPr lang="en-US" sz="3600" smtClean="0">
                <a:latin typeface="Calibri" panose="020F0502020204030204" pitchFamily="34" charset="0"/>
                <a:cs typeface="Calibri" panose="020F0502020204030204" pitchFamily="34" charset="0"/>
              </a:rPr>
              <a:t>hàm goto </a:t>
            </a:r>
            <a:r>
              <a:rPr lang="en-US" sz="3600">
                <a:latin typeface="Calibri" panose="020F0502020204030204" pitchFamily="34" charset="0"/>
                <a:cs typeface="Calibri" panose="020F0502020204030204" pitchFamily="34" charset="0"/>
              </a:rPr>
              <a:t>cho tập mẫu P = {he, she, his, hers} </a:t>
            </a:r>
            <a:endParaRPr lang="en-US" sz="3600" smtClean="0">
              <a:latin typeface="Calibri" panose="020F0502020204030204" pitchFamily="34" charset="0"/>
              <a:cs typeface="Calibri" panose="020F0502020204030204" pitchFamily="34" charset="0"/>
            </a:endParaRPr>
          </a:p>
          <a:p>
            <a:pPr lvl="1">
              <a:buFont typeface="Wingdings" pitchFamily="2" charset="2"/>
              <a:buChar char="§"/>
            </a:pPr>
            <a:r>
              <a:rPr lang="en-US" sz="2800" i="1" smtClean="0">
                <a:latin typeface="Calibri" panose="020F0502020204030204" pitchFamily="34" charset="0"/>
                <a:cs typeface="Calibri" panose="020F0502020204030204" pitchFamily="34" charset="0"/>
              </a:rPr>
              <a:t>g</a:t>
            </a:r>
            <a:r>
              <a:rPr lang="en-US" sz="2800" smtClean="0">
                <a:latin typeface="Calibri" panose="020F0502020204030204" pitchFamily="34" charset="0"/>
                <a:cs typeface="Calibri" panose="020F0502020204030204" pitchFamily="34" charset="0"/>
              </a:rPr>
              <a:t>(1</a:t>
            </a:r>
            <a:r>
              <a:rPr lang="en-US" sz="2800">
                <a:latin typeface="Calibri" panose="020F0502020204030204" pitchFamily="34" charset="0"/>
                <a:cs typeface="Calibri" panose="020F0502020204030204" pitchFamily="34" charset="0"/>
              </a:rPr>
              <a:t>, e)</a:t>
            </a:r>
            <a:r>
              <a:rPr lang="en-US" sz="2800" i="1">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 2; </a:t>
            </a:r>
            <a:r>
              <a:rPr lang="en-US" sz="2800" i="1">
                <a:latin typeface="Calibri" panose="020F0502020204030204" pitchFamily="34" charset="0"/>
                <a:cs typeface="Calibri" panose="020F0502020204030204" pitchFamily="34" charset="0"/>
              </a:rPr>
              <a:t>g</a:t>
            </a:r>
            <a:r>
              <a:rPr lang="en-US" sz="2800">
                <a:latin typeface="Calibri" panose="020F0502020204030204" pitchFamily="34" charset="0"/>
                <a:cs typeface="Calibri" panose="020F0502020204030204" pitchFamily="34" charset="0"/>
              </a:rPr>
              <a:t>(1, i)</a:t>
            </a:r>
            <a:r>
              <a:rPr lang="en-US" sz="2800" i="1">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 6;</a:t>
            </a:r>
          </a:p>
          <a:p>
            <a:pPr lvl="1">
              <a:buFont typeface="Wingdings" pitchFamily="2" charset="2"/>
              <a:buChar char="§"/>
            </a:pPr>
            <a:r>
              <a:rPr lang="en-US" sz="2800" i="1">
                <a:latin typeface="Calibri" panose="020F0502020204030204" pitchFamily="34" charset="0"/>
                <a:cs typeface="Calibri" panose="020F0502020204030204" pitchFamily="34" charset="0"/>
              </a:rPr>
              <a:t>g</a:t>
            </a:r>
            <a:r>
              <a:rPr lang="en-US" sz="2800">
                <a:latin typeface="Calibri" panose="020F0502020204030204" pitchFamily="34" charset="0"/>
                <a:cs typeface="Calibri" panose="020F0502020204030204" pitchFamily="34" charset="0"/>
              </a:rPr>
              <a:t>(1, </a:t>
            </a:r>
            <a:r>
              <a:rPr lang="el-GR" sz="2800">
                <a:latin typeface="Calibri" panose="020F0502020204030204" pitchFamily="34" charset="0"/>
                <a:cs typeface="Calibri" panose="020F0502020204030204" pitchFamily="34" charset="0"/>
              </a:rPr>
              <a:t>σ</a:t>
            </a:r>
            <a:r>
              <a:rPr lang="en-US" sz="2800">
                <a:latin typeface="Calibri" panose="020F0502020204030204" pitchFamily="34" charset="0"/>
                <a:cs typeface="Calibri" panose="020F0502020204030204" pitchFamily="34" charset="0"/>
              </a:rPr>
              <a:t>)</a:t>
            </a:r>
            <a:r>
              <a:rPr lang="en-US" sz="2800" i="1">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 </a:t>
            </a:r>
            <a:r>
              <a:rPr lang="en-US" sz="2800" i="1">
                <a:latin typeface="Calibri" panose="020F0502020204030204" pitchFamily="34" charset="0"/>
                <a:cs typeface="Calibri" panose="020F0502020204030204" pitchFamily="34" charset="0"/>
              </a:rPr>
              <a:t>fail</a:t>
            </a:r>
            <a:r>
              <a:rPr lang="en-US" sz="2800">
                <a:latin typeface="Calibri" panose="020F0502020204030204" pitchFamily="34" charset="0"/>
                <a:cs typeface="Calibri" panose="020F0502020204030204" pitchFamily="34" charset="0"/>
              </a:rPr>
              <a:t> với </a:t>
            </a:r>
            <a:r>
              <a:rPr lang="el-GR" sz="2800">
                <a:latin typeface="Calibri" panose="020F0502020204030204" pitchFamily="34" charset="0"/>
                <a:cs typeface="Calibri" panose="020F0502020204030204" pitchFamily="34" charset="0"/>
              </a:rPr>
              <a:t>σ ≠</a:t>
            </a:r>
            <a:r>
              <a:rPr lang="en-US" sz="2800">
                <a:latin typeface="Calibri" panose="020F0502020204030204" pitchFamily="34" charset="0"/>
                <a:cs typeface="Calibri" panose="020F0502020204030204" pitchFamily="34" charset="0"/>
              </a:rPr>
              <a:t> {e, i} do đó </a:t>
            </a:r>
            <a:r>
              <a:rPr lang="en-US" sz="2800" i="1">
                <a:latin typeface="Calibri" panose="020F0502020204030204" pitchFamily="34" charset="0"/>
                <a:cs typeface="Calibri" panose="020F0502020204030204" pitchFamily="34" charset="0"/>
              </a:rPr>
              <a:t>g</a:t>
            </a:r>
            <a:r>
              <a:rPr lang="en-US" sz="2800">
                <a:latin typeface="Calibri" panose="020F0502020204030204" pitchFamily="34" charset="0"/>
                <a:cs typeface="Calibri" panose="020F0502020204030204" pitchFamily="34" charset="0"/>
              </a:rPr>
              <a:t>(1,h) = </a:t>
            </a:r>
            <a:r>
              <a:rPr lang="en-US" sz="2800" i="1">
                <a:latin typeface="Calibri" panose="020F0502020204030204" pitchFamily="34" charset="0"/>
                <a:cs typeface="Calibri" panose="020F0502020204030204" pitchFamily="34" charset="0"/>
              </a:rPr>
              <a:t>fail</a:t>
            </a:r>
            <a:r>
              <a:rPr lang="en-US" sz="2800">
                <a:latin typeface="Calibri" panose="020F0502020204030204" pitchFamily="34" charset="0"/>
                <a:cs typeface="Calibri" panose="020F0502020204030204" pitchFamily="34" charset="0"/>
              </a:rPr>
              <a:t>; </a:t>
            </a:r>
            <a:r>
              <a:rPr lang="en-US" sz="2800" i="1">
                <a:latin typeface="Calibri" panose="020F0502020204030204" pitchFamily="34" charset="0"/>
                <a:cs typeface="Calibri" panose="020F0502020204030204" pitchFamily="34" charset="0"/>
              </a:rPr>
              <a:t>g</a:t>
            </a:r>
            <a:r>
              <a:rPr lang="en-US" sz="2800">
                <a:latin typeface="Calibri" panose="020F0502020204030204" pitchFamily="34" charset="0"/>
                <a:cs typeface="Calibri" panose="020F0502020204030204" pitchFamily="34" charset="0"/>
              </a:rPr>
              <a:t>(1, r)</a:t>
            </a:r>
            <a:r>
              <a:rPr lang="en-US" sz="2800" i="1">
                <a:latin typeface="Calibri" panose="020F0502020204030204" pitchFamily="34" charset="0"/>
                <a:cs typeface="Calibri" panose="020F0502020204030204" pitchFamily="34" charset="0"/>
              </a:rPr>
              <a:t> = fail</a:t>
            </a:r>
            <a:r>
              <a:rPr lang="en-US" sz="2800">
                <a:latin typeface="Calibri" panose="020F0502020204030204" pitchFamily="34" charset="0"/>
                <a:cs typeface="Calibri" panose="020F0502020204030204" pitchFamily="34" charset="0"/>
              </a:rPr>
              <a:t>…</a:t>
            </a:r>
          </a:p>
          <a:p>
            <a:pPr lvl="1">
              <a:buFont typeface="Wingdings" pitchFamily="2" charset="2"/>
              <a:buChar char="§"/>
            </a:pPr>
            <a:r>
              <a:rPr lang="en-US" sz="2800">
                <a:latin typeface="Calibri" panose="020F0502020204030204" pitchFamily="34" charset="0"/>
                <a:cs typeface="Calibri" panose="020F0502020204030204" pitchFamily="34" charset="0"/>
              </a:rPr>
              <a:t>Riêng </a:t>
            </a:r>
            <a:r>
              <a:rPr lang="en-US" sz="2800" i="1">
                <a:latin typeface="Calibri" panose="020F0502020204030204" pitchFamily="34" charset="0"/>
                <a:cs typeface="Calibri" panose="020F0502020204030204" pitchFamily="34" charset="0"/>
              </a:rPr>
              <a:t>g</a:t>
            </a:r>
            <a:r>
              <a:rPr lang="en-US" sz="2800">
                <a:latin typeface="Calibri" panose="020F0502020204030204" pitchFamily="34" charset="0"/>
                <a:cs typeface="Calibri" panose="020F0502020204030204" pitchFamily="34" charset="0"/>
              </a:rPr>
              <a:t>(0,</a:t>
            </a:r>
            <a:r>
              <a:rPr lang="el-GR" sz="2800">
                <a:latin typeface="Calibri" panose="020F0502020204030204" pitchFamily="34" charset="0"/>
                <a:cs typeface="Calibri" panose="020F0502020204030204" pitchFamily="34" charset="0"/>
              </a:rPr>
              <a:t> σ</a:t>
            </a:r>
            <a:r>
              <a:rPr lang="en-US" sz="2800">
                <a:latin typeface="Calibri" panose="020F0502020204030204" pitchFamily="34" charset="0"/>
                <a:cs typeface="Calibri" panose="020F0502020204030204" pitchFamily="34" charset="0"/>
              </a:rPr>
              <a:t>)</a:t>
            </a:r>
            <a:r>
              <a:rPr lang="en-US" sz="2800" i="1">
                <a:latin typeface="Calibri" panose="020F0502020204030204" pitchFamily="34" charset="0"/>
                <a:cs typeface="Calibri" panose="020F0502020204030204" pitchFamily="34" charset="0"/>
              </a:rPr>
              <a:t> </a:t>
            </a:r>
            <a:r>
              <a:rPr lang="el-GR" sz="2800">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 </a:t>
            </a:r>
            <a:r>
              <a:rPr lang="en-US" sz="2800" i="1">
                <a:latin typeface="Calibri" panose="020F0502020204030204" pitchFamily="34" charset="0"/>
                <a:cs typeface="Calibri" panose="020F0502020204030204" pitchFamily="34" charset="0"/>
              </a:rPr>
              <a:t>fail</a:t>
            </a:r>
            <a:r>
              <a:rPr lang="en-US" sz="2800">
                <a:latin typeface="Calibri" panose="020F0502020204030204" pitchFamily="34" charset="0"/>
                <a:cs typeface="Calibri" panose="020F0502020204030204" pitchFamily="34" charset="0"/>
              </a:rPr>
              <a:t> với mọi </a:t>
            </a:r>
            <a:r>
              <a:rPr lang="el-GR" sz="2800" smtClean="0">
                <a:latin typeface="Calibri" panose="020F0502020204030204" pitchFamily="34" charset="0"/>
                <a:cs typeface="Calibri" panose="020F0502020204030204" pitchFamily="34" charset="0"/>
              </a:rPr>
              <a:t>σ</a:t>
            </a:r>
            <a:endParaRPr lang="en-US" sz="2800" smtClean="0">
              <a:latin typeface="Calibri" panose="020F0502020204030204" pitchFamily="34" charset="0"/>
              <a:cs typeface="Calibri" panose="020F0502020204030204" pitchFamily="34" charset="0"/>
            </a:endParaRPr>
          </a:p>
          <a:p>
            <a:r>
              <a:rPr lang="en-US" sz="3600" smtClean="0">
                <a:latin typeface="Calibri" panose="020F0502020204030204" pitchFamily="34" charset="0"/>
                <a:cs typeface="Calibri" panose="020F0502020204030204" pitchFamily="34" charset="0"/>
              </a:rPr>
              <a:t>Xây dựng đồ thị hàm goto:</a:t>
            </a:r>
          </a:p>
          <a:p>
            <a:pPr lvl="1">
              <a:buFont typeface="Wingdings" pitchFamily="2" charset="2"/>
              <a:buChar char="§"/>
            </a:pPr>
            <a:r>
              <a:rPr lang="en-US" sz="2900" smtClean="0">
                <a:latin typeface="Calibri" panose="020F0502020204030204" pitchFamily="34" charset="0"/>
                <a:cs typeface="Calibri" panose="020F0502020204030204" pitchFamily="34" charset="0"/>
              </a:rPr>
              <a:t>Các node tương ứng với các trạng thái, các cạnh tương ứng với các ký tự</a:t>
            </a:r>
          </a:p>
          <a:p>
            <a:pPr lvl="1">
              <a:buFont typeface="Wingdings" pitchFamily="2" charset="2"/>
              <a:buChar char="§"/>
            </a:pPr>
            <a:r>
              <a:rPr lang="en-US" sz="2900" smtClean="0">
                <a:latin typeface="Calibri" panose="020F0502020204030204" pitchFamily="34" charset="0"/>
                <a:cs typeface="Calibri" panose="020F0502020204030204" pitchFamily="34" charset="0"/>
              </a:rPr>
              <a:t>Bắt đầu với trạng thái 0</a:t>
            </a:r>
          </a:p>
          <a:p>
            <a:pPr lvl="1">
              <a:buFont typeface="Wingdings" pitchFamily="2" charset="2"/>
              <a:buChar char="§"/>
            </a:pPr>
            <a:r>
              <a:rPr lang="en-US" sz="2900" smtClean="0">
                <a:latin typeface="Calibri" panose="020F0502020204030204" pitchFamily="34" charset="0"/>
                <a:cs typeface="Calibri" panose="020F0502020204030204" pitchFamily="34" charset="0"/>
              </a:rPr>
              <a:t>Lần lượt thêm các mẫu vào đồ thị</a:t>
            </a:r>
          </a:p>
          <a:p>
            <a:pPr lvl="1">
              <a:buFont typeface="Wingdings" pitchFamily="2" charset="2"/>
              <a:buChar char="§"/>
            </a:pPr>
            <a:r>
              <a:rPr lang="en-US" sz="2900" smtClean="0">
                <a:latin typeface="Calibri" panose="020F0502020204030204" pitchFamily="34" charset="0"/>
                <a:cs typeface="Calibri" panose="020F0502020204030204" pitchFamily="34" charset="0"/>
              </a:rPr>
              <a:t>Mỗi mẫu được thêm bằng cách thêm một đường đi có hướng từ trạng thái đầu tiên sao cho các cạnh của đường đi đó tương ứng với mẫu đó.</a:t>
            </a:r>
          </a:p>
        </p:txBody>
      </p:sp>
      <p:sp>
        <p:nvSpPr>
          <p:cNvPr id="5" name="Content Placeholder 4"/>
          <p:cNvSpPr>
            <a:spLocks noGrp="1"/>
          </p:cNvSpPr>
          <p:nvPr>
            <p:ph sz="half" idx="2"/>
          </p:nvPr>
        </p:nvSpPr>
        <p:spPr>
          <a:xfrm>
            <a:off x="7543800" y="1600201"/>
            <a:ext cx="2667000" cy="4525963"/>
          </a:xfrm>
        </p:spPr>
        <p:txBody>
          <a:bodyPr>
            <a:normAutofit fontScale="70000" lnSpcReduction="20000"/>
          </a:bodyPr>
          <a:lstStyle/>
          <a:p>
            <a:endParaRPr lang="en-US" smtClean="0"/>
          </a:p>
          <a:p>
            <a:endParaRPr lang="en-US" smtClean="0"/>
          </a:p>
          <a:p>
            <a:endParaRPr lang="en-US"/>
          </a:p>
          <a:p>
            <a:endParaRPr lang="en-US" smtClean="0"/>
          </a:p>
          <a:p>
            <a:endParaRPr lang="en-US"/>
          </a:p>
          <a:p>
            <a:endParaRPr lang="en-US" smtClean="0"/>
          </a:p>
          <a:p>
            <a:endParaRPr lang="en-US"/>
          </a:p>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59805352"/>
              </p:ext>
            </p:extLst>
          </p:nvPr>
        </p:nvGraphicFramePr>
        <p:xfrm>
          <a:off x="8244841" y="635703"/>
          <a:ext cx="2982913" cy="1756005"/>
        </p:xfrm>
        <a:graphic>
          <a:graphicData uri="http://schemas.openxmlformats.org/presentationml/2006/ole">
            <mc:AlternateContent xmlns:mc="http://schemas.openxmlformats.org/markup-compatibility/2006">
              <mc:Choice xmlns:v="urn:schemas-microsoft-com:vml" Requires="v">
                <p:oleObj spid="_x0000_s10416" name="Visio" r:id="rId3" imgW="3842338" imgH="2104132" progId="Visio.Drawing.11">
                  <p:embed/>
                </p:oleObj>
              </mc:Choice>
              <mc:Fallback>
                <p:oleObj name="Visio" r:id="rId3" imgW="3842338" imgH="2104132" progId="Visio.Drawing.11">
                  <p:embed/>
                  <p:pic>
                    <p:nvPicPr>
                      <p:cNvPr id="7" name="Object 6"/>
                      <p:cNvPicPr>
                        <a:picLocks noChangeAspect="1" noChangeArrowheads="1"/>
                      </p:cNvPicPr>
                      <p:nvPr/>
                    </p:nvPicPr>
                    <p:blipFill>
                      <a:blip r:embed="rId4"/>
                      <a:srcRect/>
                      <a:stretch>
                        <a:fillRect/>
                      </a:stretch>
                    </p:blipFill>
                    <p:spPr bwMode="auto">
                      <a:xfrm>
                        <a:off x="8244841" y="635703"/>
                        <a:ext cx="2982913" cy="1756005"/>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65141626"/>
              </p:ext>
            </p:extLst>
          </p:nvPr>
        </p:nvGraphicFramePr>
        <p:xfrm>
          <a:off x="8473441" y="3276600"/>
          <a:ext cx="2814637" cy="3479800"/>
        </p:xfrm>
        <a:graphic>
          <a:graphicData uri="http://schemas.openxmlformats.org/presentationml/2006/ole">
            <mc:AlternateContent xmlns:mc="http://schemas.openxmlformats.org/markup-compatibility/2006">
              <mc:Choice xmlns:v="urn:schemas-microsoft-com:vml" Requires="v">
                <p:oleObj spid="_x0000_s10417" name="Visio" r:id="rId5" imgW="2889717" imgH="3458389" progId="Visio.Drawing.11">
                  <p:embed/>
                </p:oleObj>
              </mc:Choice>
              <mc:Fallback>
                <p:oleObj name="Visio" r:id="rId5" imgW="2889717" imgH="3458389" progId="Visio.Drawing.11">
                  <p:embed/>
                  <p:pic>
                    <p:nvPicPr>
                      <p:cNvPr id="9" name="Object 8"/>
                      <p:cNvPicPr/>
                      <p:nvPr/>
                    </p:nvPicPr>
                    <p:blipFill>
                      <a:blip r:embed="rId6"/>
                      <a:stretch>
                        <a:fillRect/>
                      </a:stretch>
                    </p:blipFill>
                    <p:spPr>
                      <a:xfrm>
                        <a:off x="8473441" y="3276600"/>
                        <a:ext cx="2814637" cy="3479800"/>
                      </a:xfrm>
                      <a:prstGeom prst="rect">
                        <a:avLst/>
                      </a:prstGeom>
                    </p:spPr>
                  </p:pic>
                </p:oleObj>
              </mc:Fallback>
            </mc:AlternateContent>
          </a:graphicData>
        </a:graphic>
      </p:graphicFrame>
      <p:sp>
        <p:nvSpPr>
          <p:cNvPr id="3" name="TextBox 2"/>
          <p:cNvSpPr txBox="1"/>
          <p:nvPr/>
        </p:nvSpPr>
        <p:spPr>
          <a:xfrm>
            <a:off x="8854440" y="2421204"/>
            <a:ext cx="2590800" cy="923330"/>
          </a:xfrm>
          <a:prstGeom prst="rect">
            <a:avLst/>
          </a:prstGeom>
          <a:noFill/>
        </p:spPr>
        <p:txBody>
          <a:bodyPr wrap="square" rtlCol="0">
            <a:spAutoFit/>
          </a:bodyPr>
          <a:lstStyle/>
          <a:p>
            <a:r>
              <a:rPr lang="en-US">
                <a:solidFill>
                  <a:prstClr val="black"/>
                </a:solidFill>
              </a:rPr>
              <a:t>Đồ thị hàm goto  cho tập P = {he, she, his, hers} </a:t>
            </a:r>
          </a:p>
        </p:txBody>
      </p:sp>
    </p:spTree>
    <p:extLst>
      <p:ext uri="{BB962C8B-B14F-4D97-AF65-F5344CB8AC3E}">
        <p14:creationId xmlns:p14="http://schemas.microsoft.com/office/powerpoint/2010/main" val="2169568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3041" y="228600"/>
            <a:ext cx="8801559" cy="1143000"/>
          </a:xfrm>
        </p:spPr>
        <p:txBody>
          <a:bodyPr/>
          <a:lstStyle/>
          <a:p>
            <a:r>
              <a:rPr lang="en-US" dirty="0" err="1" smtClean="0"/>
              <a:t>Hàm</a:t>
            </a:r>
            <a:r>
              <a:rPr lang="en-US" dirty="0" smtClean="0"/>
              <a:t> failure</a:t>
            </a:r>
            <a:endParaRPr lang="en-US" dirty="0"/>
          </a:p>
        </p:txBody>
      </p:sp>
      <p:sp>
        <p:nvSpPr>
          <p:cNvPr id="3" name="Content Placeholder 2"/>
          <p:cNvSpPr>
            <a:spLocks noGrp="1"/>
          </p:cNvSpPr>
          <p:nvPr>
            <p:ph idx="1"/>
          </p:nvPr>
        </p:nvSpPr>
        <p:spPr>
          <a:xfrm>
            <a:off x="264405" y="1178806"/>
            <a:ext cx="7003294" cy="5302003"/>
          </a:xfrm>
        </p:spPr>
        <p:txBody>
          <a:bodyPr>
            <a:normAutofit fontScale="62500" lnSpcReduction="20000"/>
          </a:bodyPr>
          <a:lstStyle/>
          <a:p>
            <a:r>
              <a:rPr lang="en-US" sz="4000" smtClean="0">
                <a:latin typeface="Calibri" panose="020F0502020204030204" pitchFamily="34" charset="0"/>
                <a:cs typeface="Calibri" panose="020F0502020204030204" pitchFamily="34" charset="0"/>
              </a:rPr>
              <a:t>Hàm failure </a:t>
            </a:r>
            <a:r>
              <a:rPr lang="en-US" sz="4000" i="1" smtClean="0">
                <a:latin typeface="Calibri" panose="020F0502020204030204" pitchFamily="34" charset="0"/>
                <a:cs typeface="Calibri" panose="020F0502020204030204" pitchFamily="34" charset="0"/>
              </a:rPr>
              <a:t>f: </a:t>
            </a:r>
            <a:r>
              <a:rPr lang="en-US" sz="4000" smtClean="0">
                <a:latin typeface="Calibri" panose="020F0502020204030204" pitchFamily="34" charset="0"/>
                <a:cs typeface="Calibri" panose="020F0502020204030204" pitchFamily="34" charset="0"/>
              </a:rPr>
              <a:t>f(trạng thái) = trạng thái</a:t>
            </a:r>
          </a:p>
          <a:p>
            <a:r>
              <a:rPr lang="en-US" sz="4000" smtClean="0">
                <a:latin typeface="Calibri" panose="020F0502020204030204" pitchFamily="34" charset="0"/>
                <a:cs typeface="Calibri" panose="020F0502020204030204" pitchFamily="34" charset="0"/>
              </a:rPr>
              <a:t>Hàm failure được xây dựng dựa trên hàm goto</a:t>
            </a:r>
          </a:p>
          <a:p>
            <a:r>
              <a:rPr lang="en-US" sz="4000" smtClean="0">
                <a:latin typeface="Calibri" panose="020F0502020204030204" pitchFamily="34" charset="0"/>
                <a:cs typeface="Calibri" panose="020F0502020204030204" pitchFamily="34" charset="0"/>
              </a:rPr>
              <a:t>f(s</a:t>
            </a:r>
            <a:r>
              <a:rPr lang="en-US" sz="4000">
                <a:latin typeface="Calibri" panose="020F0502020204030204" pitchFamily="34" charset="0"/>
                <a:cs typeface="Calibri" panose="020F0502020204030204" pitchFamily="34" charset="0"/>
              </a:rPr>
              <a:t>) = 0 cho tất cả các trạng thái </a:t>
            </a:r>
            <a:r>
              <a:rPr lang="en-US" sz="4000" smtClean="0">
                <a:latin typeface="Calibri" panose="020F0502020204030204" pitchFamily="34" charset="0"/>
                <a:cs typeface="Calibri" panose="020F0502020204030204" pitchFamily="34" charset="0"/>
              </a:rPr>
              <a:t>kề với trạng thái 0. </a:t>
            </a:r>
            <a:r>
              <a:rPr lang="en-US" sz="4000">
                <a:latin typeface="Calibri" panose="020F0502020204030204" pitchFamily="34" charset="0"/>
                <a:cs typeface="Calibri" panose="020F0502020204030204" pitchFamily="34" charset="0"/>
              </a:rPr>
              <a:t>Ví dụ: f(1) = 0, f(3) = 0. </a:t>
            </a:r>
            <a:endParaRPr lang="en-US" sz="4000" smtClean="0">
              <a:latin typeface="Calibri" panose="020F0502020204030204" pitchFamily="34" charset="0"/>
              <a:cs typeface="Calibri" panose="020F0502020204030204" pitchFamily="34" charset="0"/>
            </a:endParaRPr>
          </a:p>
          <a:p>
            <a:r>
              <a:rPr lang="en-US" sz="4000">
                <a:latin typeface="Calibri" panose="020F0502020204030204" pitchFamily="34" charset="0"/>
                <a:cs typeface="Calibri" panose="020F0502020204030204" pitchFamily="34" charset="0"/>
              </a:rPr>
              <a:t>Bắt đầu từ node gốc 0, các node được thăm theo phương pháp tìm kiếm theo chiều rộng: các node ở gần gốc hơn được thăm trước</a:t>
            </a:r>
          </a:p>
          <a:p>
            <a:r>
              <a:rPr lang="en-US" sz="4000">
                <a:latin typeface="Calibri" panose="020F0502020204030204" pitchFamily="34" charset="0"/>
                <a:cs typeface="Calibri" panose="020F0502020204030204" pitchFamily="34" charset="0"/>
              </a:rPr>
              <a:t>Giả sử ta muốn tìm giá trị hàm failure cho trạng thái s. Tìm trạng thái r và ký tự a sao cho g(r,a) = s:</a:t>
            </a:r>
          </a:p>
          <a:p>
            <a:pPr marL="1371600" lvl="2" indent="-457200">
              <a:buFont typeface="+mj-lt"/>
              <a:buAutoNum type="alphaLcParenR"/>
            </a:pPr>
            <a:r>
              <a:rPr lang="en-US" sz="3200">
                <a:latin typeface="Calibri" panose="020F0502020204030204" pitchFamily="34" charset="0"/>
                <a:cs typeface="Calibri" panose="020F0502020204030204" pitchFamily="34" charset="0"/>
              </a:rPr>
              <a:t>Đặt u</a:t>
            </a:r>
            <a:r>
              <a:rPr lang="en-US" sz="3200" baseline="-25000">
                <a:latin typeface="Calibri" panose="020F0502020204030204" pitchFamily="34" charset="0"/>
                <a:cs typeface="Calibri" panose="020F0502020204030204" pitchFamily="34" charset="0"/>
              </a:rPr>
              <a:t>1</a:t>
            </a:r>
            <a:r>
              <a:rPr lang="en-US" sz="3200">
                <a:latin typeface="Calibri" panose="020F0502020204030204" pitchFamily="34" charset="0"/>
                <a:cs typeface="Calibri" panose="020F0502020204030204" pitchFamily="34" charset="0"/>
              </a:rPr>
              <a:t> = f(r), u</a:t>
            </a:r>
            <a:r>
              <a:rPr lang="en-US" sz="3200" baseline="-25000">
                <a:latin typeface="Calibri" panose="020F0502020204030204" pitchFamily="34" charset="0"/>
                <a:cs typeface="Calibri" panose="020F0502020204030204" pitchFamily="34" charset="0"/>
              </a:rPr>
              <a:t>2</a:t>
            </a:r>
            <a:r>
              <a:rPr lang="en-US" sz="3200">
                <a:latin typeface="Calibri" panose="020F0502020204030204" pitchFamily="34" charset="0"/>
                <a:cs typeface="Calibri" panose="020F0502020204030204" pitchFamily="34" charset="0"/>
              </a:rPr>
              <a:t> = f(u</a:t>
            </a:r>
            <a:r>
              <a:rPr lang="en-US" sz="3200" baseline="-25000">
                <a:latin typeface="Calibri" panose="020F0502020204030204" pitchFamily="34" charset="0"/>
                <a:cs typeface="Calibri" panose="020F0502020204030204" pitchFamily="34" charset="0"/>
              </a:rPr>
              <a:t>1</a:t>
            </a:r>
            <a:r>
              <a:rPr lang="en-US" sz="3200">
                <a:latin typeface="Calibri" panose="020F0502020204030204" pitchFamily="34" charset="0"/>
                <a:cs typeface="Calibri" panose="020F0502020204030204" pitchFamily="34" charset="0"/>
              </a:rPr>
              <a:t>), u</a:t>
            </a:r>
            <a:r>
              <a:rPr lang="en-US" sz="3200" baseline="-25000">
                <a:latin typeface="Calibri" panose="020F0502020204030204" pitchFamily="34" charset="0"/>
                <a:cs typeface="Calibri" panose="020F0502020204030204" pitchFamily="34" charset="0"/>
              </a:rPr>
              <a:t>3</a:t>
            </a:r>
            <a:r>
              <a:rPr lang="en-US" sz="3200">
                <a:latin typeface="Calibri" panose="020F0502020204030204" pitchFamily="34" charset="0"/>
                <a:cs typeface="Calibri" panose="020F0502020204030204" pitchFamily="34" charset="0"/>
              </a:rPr>
              <a:t> = f(u</a:t>
            </a:r>
            <a:r>
              <a:rPr lang="en-US" sz="3200" baseline="-25000">
                <a:latin typeface="Calibri" panose="020F0502020204030204" pitchFamily="34" charset="0"/>
                <a:cs typeface="Calibri" panose="020F0502020204030204" pitchFamily="34" charset="0"/>
              </a:rPr>
              <a:t>2</a:t>
            </a:r>
            <a:r>
              <a:rPr lang="en-US" sz="3200">
                <a:latin typeface="Calibri" panose="020F0502020204030204" pitchFamily="34" charset="0"/>
                <a:cs typeface="Calibri" panose="020F0502020204030204" pitchFamily="34" charset="0"/>
              </a:rPr>
              <a:t>) … cho đến khi g(u</a:t>
            </a:r>
            <a:r>
              <a:rPr lang="en-US" sz="3200" baseline="-25000">
                <a:latin typeface="Calibri" panose="020F0502020204030204" pitchFamily="34" charset="0"/>
                <a:cs typeface="Calibri" panose="020F0502020204030204" pitchFamily="34" charset="0"/>
              </a:rPr>
              <a:t>k</a:t>
            </a:r>
            <a:r>
              <a:rPr lang="en-US" sz="3200">
                <a:latin typeface="Calibri" panose="020F0502020204030204" pitchFamily="34" charset="0"/>
                <a:cs typeface="Calibri" panose="020F0502020204030204" pitchFamily="34" charset="0"/>
              </a:rPr>
              <a:t>, a)</a:t>
            </a:r>
            <a:r>
              <a:rPr lang="el-GR" sz="3200">
                <a:latin typeface="Calibri" panose="020F0502020204030204" pitchFamily="34" charset="0"/>
                <a:cs typeface="Calibri" panose="020F0502020204030204" pitchFamily="34" charset="0"/>
              </a:rPr>
              <a:t> ≠</a:t>
            </a:r>
            <a:r>
              <a:rPr lang="en-US" sz="3200">
                <a:latin typeface="Calibri" panose="020F0502020204030204" pitchFamily="34" charset="0"/>
                <a:cs typeface="Calibri" panose="020F0502020204030204" pitchFamily="34" charset="0"/>
              </a:rPr>
              <a:t> </a:t>
            </a:r>
            <a:r>
              <a:rPr lang="en-US" sz="3200" i="1">
                <a:latin typeface="Calibri" panose="020F0502020204030204" pitchFamily="34" charset="0"/>
                <a:cs typeface="Calibri" panose="020F0502020204030204" pitchFamily="34" charset="0"/>
              </a:rPr>
              <a:t>fail</a:t>
            </a:r>
          </a:p>
          <a:p>
            <a:pPr marL="1371600" lvl="2" indent="-457200">
              <a:buFont typeface="+mj-lt"/>
              <a:buAutoNum type="alphaLcParenR"/>
            </a:pPr>
            <a:r>
              <a:rPr lang="en-US" sz="3200">
                <a:latin typeface="Calibri" panose="020F0502020204030204" pitchFamily="34" charset="0"/>
                <a:cs typeface="Calibri" panose="020F0502020204030204" pitchFamily="34" charset="0"/>
              </a:rPr>
              <a:t>Đặt f(s) = g(u</a:t>
            </a:r>
            <a:r>
              <a:rPr lang="en-US" sz="3200" baseline="-25000">
                <a:latin typeface="Calibri" panose="020F0502020204030204" pitchFamily="34" charset="0"/>
                <a:cs typeface="Calibri" panose="020F0502020204030204" pitchFamily="34" charset="0"/>
              </a:rPr>
              <a:t>k</a:t>
            </a:r>
            <a:r>
              <a:rPr lang="en-US" sz="3200">
                <a:latin typeface="Calibri" panose="020F0502020204030204" pitchFamily="34" charset="0"/>
                <a:cs typeface="Calibri" panose="020F0502020204030204" pitchFamily="34" charset="0"/>
              </a:rPr>
              <a:t>, a)</a:t>
            </a:r>
            <a:endParaRPr lang="en-US" sz="3200" smtClean="0">
              <a:latin typeface="Calibri" panose="020F0502020204030204" pitchFamily="34" charset="0"/>
              <a:cs typeface="Calibri" panose="020F0502020204030204" pitchFamily="34" charset="0"/>
            </a:endParaRPr>
          </a:p>
          <a:p>
            <a:r>
              <a:rPr lang="en-US" sz="4000" smtClean="0">
                <a:latin typeface="Calibri" panose="020F0502020204030204" pitchFamily="34" charset="0"/>
                <a:cs typeface="Calibri" panose="020F0502020204030204" pitchFamily="34" charset="0"/>
              </a:rPr>
              <a:t>Tính </a:t>
            </a:r>
            <a:r>
              <a:rPr lang="en-US" sz="4000">
                <a:latin typeface="Calibri" panose="020F0502020204030204" pitchFamily="34" charset="0"/>
                <a:cs typeface="Calibri" panose="020F0502020204030204" pitchFamily="34" charset="0"/>
              </a:rPr>
              <a:t>f(2</a:t>
            </a:r>
            <a:r>
              <a:rPr lang="en-US" sz="4000" smtClean="0">
                <a:latin typeface="Calibri" panose="020F0502020204030204" pitchFamily="34" charset="0"/>
                <a:cs typeface="Calibri" panose="020F0502020204030204" pitchFamily="34" charset="0"/>
              </a:rPr>
              <a:t>): </a:t>
            </a:r>
            <a:r>
              <a:rPr lang="en-US" sz="4000">
                <a:latin typeface="Calibri" panose="020F0502020204030204" pitchFamily="34" charset="0"/>
                <a:cs typeface="Calibri" panose="020F0502020204030204" pitchFamily="34" charset="0"/>
              </a:rPr>
              <a:t>ta có </a:t>
            </a:r>
            <a:r>
              <a:rPr lang="en-US" sz="4000" smtClean="0">
                <a:latin typeface="Calibri" panose="020F0502020204030204" pitchFamily="34" charset="0"/>
                <a:cs typeface="Calibri" panose="020F0502020204030204" pitchFamily="34" charset="0"/>
              </a:rPr>
              <a:t>g(1, e</a:t>
            </a:r>
            <a:r>
              <a:rPr lang="en-US" sz="4000">
                <a:latin typeface="Calibri" panose="020F0502020204030204" pitchFamily="34" charset="0"/>
                <a:cs typeface="Calibri" panose="020F0502020204030204" pitchFamily="34" charset="0"/>
              </a:rPr>
              <a:t>) = 2 nên đặt </a:t>
            </a:r>
            <a:r>
              <a:rPr lang="en-US" sz="4000" smtClean="0">
                <a:latin typeface="Calibri" panose="020F0502020204030204" pitchFamily="34" charset="0"/>
                <a:cs typeface="Calibri" panose="020F0502020204030204" pitchFamily="34" charset="0"/>
              </a:rPr>
              <a:t>u</a:t>
            </a:r>
            <a:r>
              <a:rPr lang="en-US" sz="4000" baseline="-25000" smtClean="0">
                <a:latin typeface="Calibri" panose="020F0502020204030204" pitchFamily="34" charset="0"/>
                <a:cs typeface="Calibri" panose="020F0502020204030204" pitchFamily="34" charset="0"/>
              </a:rPr>
              <a:t>1</a:t>
            </a:r>
            <a:r>
              <a:rPr lang="en-US" sz="4000" smtClean="0">
                <a:latin typeface="Calibri" panose="020F0502020204030204" pitchFamily="34" charset="0"/>
                <a:cs typeface="Calibri" panose="020F0502020204030204" pitchFamily="34" charset="0"/>
              </a:rPr>
              <a:t> </a:t>
            </a:r>
            <a:r>
              <a:rPr lang="en-US" sz="4000">
                <a:latin typeface="Calibri" panose="020F0502020204030204" pitchFamily="34" charset="0"/>
                <a:cs typeface="Calibri" panose="020F0502020204030204" pitchFamily="34" charset="0"/>
              </a:rPr>
              <a:t>= f(1) = 0; vì g(0,e) = </a:t>
            </a:r>
            <a:r>
              <a:rPr lang="en-US" sz="4000" smtClean="0">
                <a:latin typeface="Calibri" panose="020F0502020204030204" pitchFamily="34" charset="0"/>
                <a:cs typeface="Calibri" panose="020F0502020204030204" pitchFamily="34" charset="0"/>
              </a:rPr>
              <a:t>0</a:t>
            </a:r>
            <a:r>
              <a:rPr lang="el-GR" sz="4000">
                <a:latin typeface="Calibri" panose="020F0502020204030204" pitchFamily="34" charset="0"/>
                <a:cs typeface="Calibri" panose="020F0502020204030204" pitchFamily="34" charset="0"/>
              </a:rPr>
              <a:t> ≠</a:t>
            </a:r>
            <a:r>
              <a:rPr lang="en-US" sz="4000">
                <a:latin typeface="Calibri" panose="020F0502020204030204" pitchFamily="34" charset="0"/>
                <a:cs typeface="Calibri" panose="020F0502020204030204" pitchFamily="34" charset="0"/>
              </a:rPr>
              <a:t> </a:t>
            </a:r>
            <a:r>
              <a:rPr lang="en-US" sz="4000" i="1">
                <a:latin typeface="Calibri" panose="020F0502020204030204" pitchFamily="34" charset="0"/>
                <a:cs typeface="Calibri" panose="020F0502020204030204" pitchFamily="34" charset="0"/>
              </a:rPr>
              <a:t>fail</a:t>
            </a:r>
            <a:r>
              <a:rPr lang="en-US" sz="4000" smtClean="0">
                <a:latin typeface="Calibri" panose="020F0502020204030204" pitchFamily="34" charset="0"/>
                <a:cs typeface="Calibri" panose="020F0502020204030204" pitchFamily="34" charset="0"/>
              </a:rPr>
              <a:t>  nên </a:t>
            </a:r>
            <a:r>
              <a:rPr lang="en-US" sz="4000">
                <a:latin typeface="Calibri" panose="020F0502020204030204" pitchFamily="34" charset="0"/>
                <a:cs typeface="Calibri" panose="020F0502020204030204" pitchFamily="34" charset="0"/>
              </a:rPr>
              <a:t>f(2) = </a:t>
            </a:r>
            <a:r>
              <a:rPr lang="en-US" sz="4000" smtClean="0">
                <a:latin typeface="Calibri" panose="020F0502020204030204" pitchFamily="34" charset="0"/>
                <a:cs typeface="Calibri" panose="020F0502020204030204" pitchFamily="34" charset="0"/>
              </a:rPr>
              <a:t>0</a:t>
            </a:r>
          </a:p>
          <a:p>
            <a:r>
              <a:rPr lang="en-US" sz="4000" smtClean="0">
                <a:latin typeface="Calibri" panose="020F0502020204030204" pitchFamily="34" charset="0"/>
                <a:cs typeface="Calibri" panose="020F0502020204030204" pitchFamily="34" charset="0"/>
              </a:rPr>
              <a:t>Tính f(5): ta có g(4, e) = 5 </a:t>
            </a:r>
            <a:r>
              <a:rPr lang="en-US" sz="4000">
                <a:latin typeface="Calibri" panose="020F0502020204030204" pitchFamily="34" charset="0"/>
                <a:cs typeface="Calibri" panose="020F0502020204030204" pitchFamily="34" charset="0"/>
              </a:rPr>
              <a:t>nên đặt u</a:t>
            </a:r>
            <a:r>
              <a:rPr lang="en-US" sz="4000" baseline="-25000">
                <a:latin typeface="Calibri" panose="020F0502020204030204" pitchFamily="34" charset="0"/>
                <a:cs typeface="Calibri" panose="020F0502020204030204" pitchFamily="34" charset="0"/>
              </a:rPr>
              <a:t>1</a:t>
            </a:r>
            <a:r>
              <a:rPr lang="en-US" sz="4000">
                <a:latin typeface="Calibri" panose="020F0502020204030204" pitchFamily="34" charset="0"/>
                <a:cs typeface="Calibri" panose="020F0502020204030204" pitchFamily="34" charset="0"/>
              </a:rPr>
              <a:t> = </a:t>
            </a:r>
            <a:r>
              <a:rPr lang="en-US" sz="4000" smtClean="0">
                <a:latin typeface="Calibri" panose="020F0502020204030204" pitchFamily="34" charset="0"/>
                <a:cs typeface="Calibri" panose="020F0502020204030204" pitchFamily="34" charset="0"/>
              </a:rPr>
              <a:t> f(4) = 1; vì g(1, e) = 2 </a:t>
            </a:r>
            <a:r>
              <a:rPr lang="el-GR" sz="4000" smtClean="0">
                <a:latin typeface="Calibri" panose="020F0502020204030204" pitchFamily="34" charset="0"/>
                <a:cs typeface="Calibri" panose="020F0502020204030204" pitchFamily="34" charset="0"/>
              </a:rPr>
              <a:t> </a:t>
            </a:r>
            <a:r>
              <a:rPr lang="el-GR" sz="4000">
                <a:latin typeface="Calibri" panose="020F0502020204030204" pitchFamily="34" charset="0"/>
                <a:cs typeface="Calibri" panose="020F0502020204030204" pitchFamily="34" charset="0"/>
              </a:rPr>
              <a:t>≠</a:t>
            </a:r>
            <a:r>
              <a:rPr lang="en-US" sz="4000">
                <a:latin typeface="Calibri" panose="020F0502020204030204" pitchFamily="34" charset="0"/>
                <a:cs typeface="Calibri" panose="020F0502020204030204" pitchFamily="34" charset="0"/>
              </a:rPr>
              <a:t> </a:t>
            </a:r>
            <a:r>
              <a:rPr lang="en-US" sz="4000" i="1">
                <a:latin typeface="Calibri" panose="020F0502020204030204" pitchFamily="34" charset="0"/>
                <a:cs typeface="Calibri" panose="020F0502020204030204" pitchFamily="34" charset="0"/>
              </a:rPr>
              <a:t>fail</a:t>
            </a:r>
            <a:r>
              <a:rPr lang="en-US" sz="4000">
                <a:latin typeface="Calibri" panose="020F0502020204030204" pitchFamily="34" charset="0"/>
                <a:cs typeface="Calibri" panose="020F0502020204030204" pitchFamily="34" charset="0"/>
              </a:rPr>
              <a:t> </a:t>
            </a:r>
            <a:r>
              <a:rPr lang="en-US" sz="4000" smtClean="0">
                <a:latin typeface="Calibri" panose="020F0502020204030204" pitchFamily="34" charset="0"/>
                <a:cs typeface="Calibri" panose="020F0502020204030204" pitchFamily="34" charset="0"/>
              </a:rPr>
              <a:t> nên f(5) = 2 </a:t>
            </a:r>
            <a:endParaRPr lang="en-US" sz="4000">
              <a:latin typeface="Calibri" panose="020F0502020204030204" pitchFamily="34" charset="0"/>
              <a:cs typeface="Calibri" panose="020F0502020204030204" pitchFamily="34" charset="0"/>
            </a:endParaRPr>
          </a:p>
          <a:p>
            <a:endParaRPr lang="en-US" smtClean="0"/>
          </a:p>
          <a:p>
            <a:endParaRPr lang="en-US"/>
          </a:p>
          <a:p>
            <a:endParaRPr lang="en-US" smtClean="0"/>
          </a:p>
        </p:txBody>
      </p:sp>
      <p:sp>
        <p:nvSpPr>
          <p:cNvPr id="7" name="Content Placeholder 6"/>
          <p:cNvSpPr>
            <a:spLocks noGrp="1"/>
          </p:cNvSpPr>
          <p:nvPr>
            <p:ph sz="half" idx="4294967295"/>
          </p:nvPr>
        </p:nvSpPr>
        <p:spPr>
          <a:xfrm>
            <a:off x="6629400" y="1600201"/>
            <a:ext cx="4038600" cy="4525963"/>
          </a:xfrm>
        </p:spPr>
        <p:txBody>
          <a:bodyPr>
            <a:normAutofit/>
          </a:bodyPr>
          <a:lstStyle/>
          <a:p>
            <a:endParaRPr lang="en-US" smtClean="0"/>
          </a:p>
          <a:p>
            <a:endParaRPr lang="en-US"/>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96497098"/>
              </p:ext>
            </p:extLst>
          </p:nvPr>
        </p:nvGraphicFramePr>
        <p:xfrm>
          <a:off x="7659930" y="1988564"/>
          <a:ext cx="3936520" cy="726440"/>
        </p:xfrm>
        <a:graphic>
          <a:graphicData uri="http://schemas.openxmlformats.org/drawingml/2006/table">
            <a:tbl>
              <a:tblPr firstRow="1" bandRow="1">
                <a:tableStyleId>{5940675A-B579-460E-94D1-54222C63F5DA}</a:tableStyleId>
              </a:tblPr>
              <a:tblGrid>
                <a:gridCol w="457201">
                  <a:extLst>
                    <a:ext uri="{9D8B030D-6E8A-4147-A177-3AD203B41FA5}">
                      <a16:colId xmlns:a16="http://schemas.microsoft.com/office/drawing/2014/main" xmlns="" val="20000"/>
                    </a:ext>
                  </a:extLst>
                </a:gridCol>
                <a:gridCol w="330103">
                  <a:extLst>
                    <a:ext uri="{9D8B030D-6E8A-4147-A177-3AD203B41FA5}">
                      <a16:colId xmlns:a16="http://schemas.microsoft.com/office/drawing/2014/main" xmlns="" val="20001"/>
                    </a:ext>
                  </a:extLst>
                </a:gridCol>
                <a:gridCol w="393652">
                  <a:extLst>
                    <a:ext uri="{9D8B030D-6E8A-4147-A177-3AD203B41FA5}">
                      <a16:colId xmlns:a16="http://schemas.microsoft.com/office/drawing/2014/main" xmlns="" val="20002"/>
                    </a:ext>
                  </a:extLst>
                </a:gridCol>
                <a:gridCol w="393652">
                  <a:extLst>
                    <a:ext uri="{9D8B030D-6E8A-4147-A177-3AD203B41FA5}">
                      <a16:colId xmlns:a16="http://schemas.microsoft.com/office/drawing/2014/main" xmlns="" val="20003"/>
                    </a:ext>
                  </a:extLst>
                </a:gridCol>
                <a:gridCol w="393652">
                  <a:extLst>
                    <a:ext uri="{9D8B030D-6E8A-4147-A177-3AD203B41FA5}">
                      <a16:colId xmlns:a16="http://schemas.microsoft.com/office/drawing/2014/main" xmlns="" val="20004"/>
                    </a:ext>
                  </a:extLst>
                </a:gridCol>
                <a:gridCol w="393652">
                  <a:extLst>
                    <a:ext uri="{9D8B030D-6E8A-4147-A177-3AD203B41FA5}">
                      <a16:colId xmlns:a16="http://schemas.microsoft.com/office/drawing/2014/main" xmlns="" val="20005"/>
                    </a:ext>
                  </a:extLst>
                </a:gridCol>
                <a:gridCol w="393652">
                  <a:extLst>
                    <a:ext uri="{9D8B030D-6E8A-4147-A177-3AD203B41FA5}">
                      <a16:colId xmlns:a16="http://schemas.microsoft.com/office/drawing/2014/main" xmlns="" val="20006"/>
                    </a:ext>
                  </a:extLst>
                </a:gridCol>
                <a:gridCol w="393652">
                  <a:extLst>
                    <a:ext uri="{9D8B030D-6E8A-4147-A177-3AD203B41FA5}">
                      <a16:colId xmlns:a16="http://schemas.microsoft.com/office/drawing/2014/main" xmlns="" val="20007"/>
                    </a:ext>
                  </a:extLst>
                </a:gridCol>
                <a:gridCol w="393652">
                  <a:extLst>
                    <a:ext uri="{9D8B030D-6E8A-4147-A177-3AD203B41FA5}">
                      <a16:colId xmlns:a16="http://schemas.microsoft.com/office/drawing/2014/main" xmlns="" val="20008"/>
                    </a:ext>
                  </a:extLst>
                </a:gridCol>
                <a:gridCol w="393652">
                  <a:extLst>
                    <a:ext uri="{9D8B030D-6E8A-4147-A177-3AD203B41FA5}">
                      <a16:colId xmlns:a16="http://schemas.microsoft.com/office/drawing/2014/main" xmlns="" val="20009"/>
                    </a:ext>
                  </a:extLst>
                </a:gridCol>
              </a:tblGrid>
              <a:tr h="355600">
                <a:tc>
                  <a:txBody>
                    <a:bodyPr/>
                    <a:lstStyle/>
                    <a:p>
                      <a:r>
                        <a:rPr lang="en-US" sz="1400" smtClean="0"/>
                        <a:t>i</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3</a:t>
                      </a:r>
                      <a:endParaRPr lang="en-US" sz="1400"/>
                    </a:p>
                  </a:txBody>
                  <a:tcPr/>
                </a:tc>
                <a:tc>
                  <a:txBody>
                    <a:bodyPr/>
                    <a:lstStyle/>
                    <a:p>
                      <a:r>
                        <a:rPr lang="en-US" sz="1400" smtClean="0"/>
                        <a:t>4</a:t>
                      </a:r>
                      <a:endParaRPr lang="en-US" sz="1400"/>
                    </a:p>
                  </a:txBody>
                  <a:tcPr/>
                </a:tc>
                <a:tc>
                  <a:txBody>
                    <a:bodyPr/>
                    <a:lstStyle/>
                    <a:p>
                      <a:r>
                        <a:rPr lang="en-US" sz="1400" smtClean="0"/>
                        <a:t>5</a:t>
                      </a:r>
                      <a:endParaRPr lang="en-US" sz="1400"/>
                    </a:p>
                  </a:txBody>
                  <a:tcPr/>
                </a:tc>
                <a:tc>
                  <a:txBody>
                    <a:bodyPr/>
                    <a:lstStyle/>
                    <a:p>
                      <a:r>
                        <a:rPr lang="en-US" sz="1400" smtClean="0"/>
                        <a:t>6</a:t>
                      </a:r>
                      <a:endParaRPr lang="en-US" sz="1400"/>
                    </a:p>
                  </a:txBody>
                  <a:tcPr/>
                </a:tc>
                <a:tc>
                  <a:txBody>
                    <a:bodyPr/>
                    <a:lstStyle/>
                    <a:p>
                      <a:r>
                        <a:rPr lang="en-US" sz="1400" smtClean="0"/>
                        <a:t>7</a:t>
                      </a:r>
                      <a:endParaRPr lang="en-US" sz="1400"/>
                    </a:p>
                  </a:txBody>
                  <a:tcPr/>
                </a:tc>
                <a:tc>
                  <a:txBody>
                    <a:bodyPr/>
                    <a:lstStyle/>
                    <a:p>
                      <a:r>
                        <a:rPr lang="en-US" sz="1400" smtClean="0"/>
                        <a:t>8</a:t>
                      </a:r>
                      <a:endParaRPr lang="en-US" sz="1400"/>
                    </a:p>
                  </a:txBody>
                  <a:tcPr/>
                </a:tc>
                <a:tc>
                  <a:txBody>
                    <a:bodyPr/>
                    <a:lstStyle/>
                    <a:p>
                      <a:r>
                        <a:rPr lang="en-US" sz="1400" smtClean="0"/>
                        <a:t>9</a:t>
                      </a:r>
                      <a:endParaRPr lang="en-US" sz="1400"/>
                    </a:p>
                  </a:txBody>
                  <a:tcPr/>
                </a:tc>
                <a:extLst>
                  <a:ext uri="{0D108BD9-81ED-4DB2-BD59-A6C34878D82A}">
                    <a16:rowId xmlns:a16="http://schemas.microsoft.com/office/drawing/2014/main" xmlns="" val="10000"/>
                  </a:ext>
                </a:extLst>
              </a:tr>
              <a:tr h="370840">
                <a:tc>
                  <a:txBody>
                    <a:bodyPr/>
                    <a:lstStyle/>
                    <a:p>
                      <a:r>
                        <a:rPr lang="en-US" sz="1400" smtClean="0"/>
                        <a:t>f(i)</a:t>
                      </a:r>
                      <a:endParaRPr lang="en-US" sz="1400"/>
                    </a:p>
                  </a:txBody>
                  <a:tcPr/>
                </a:tc>
                <a:tc>
                  <a:txBody>
                    <a:bodyPr/>
                    <a:lstStyle/>
                    <a:p>
                      <a:r>
                        <a:rPr lang="en-US" sz="1400" smtClean="0"/>
                        <a:t>0</a:t>
                      </a:r>
                      <a:endParaRPr lang="en-US" sz="1400"/>
                    </a:p>
                  </a:txBody>
                  <a:tcPr/>
                </a:tc>
                <a:tc>
                  <a:txBody>
                    <a:bodyPr/>
                    <a:lstStyle/>
                    <a:p>
                      <a:r>
                        <a:rPr lang="en-US" sz="1400" smtClean="0"/>
                        <a:t>0</a:t>
                      </a:r>
                      <a:endParaRPr lang="en-US" sz="1400"/>
                    </a:p>
                  </a:txBody>
                  <a:tcPr/>
                </a:tc>
                <a:tc>
                  <a:txBody>
                    <a:bodyPr/>
                    <a:lstStyle/>
                    <a:p>
                      <a:r>
                        <a:rPr lang="en-US" sz="1400" smtClean="0"/>
                        <a:t>0</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0</a:t>
                      </a:r>
                      <a:endParaRPr lang="en-US" sz="1400"/>
                    </a:p>
                  </a:txBody>
                  <a:tcPr/>
                </a:tc>
                <a:tc>
                  <a:txBody>
                    <a:bodyPr/>
                    <a:lstStyle/>
                    <a:p>
                      <a:r>
                        <a:rPr lang="en-US" sz="1400" smtClean="0"/>
                        <a:t>3</a:t>
                      </a:r>
                      <a:endParaRPr lang="en-US" sz="1400"/>
                    </a:p>
                  </a:txBody>
                  <a:tcPr/>
                </a:tc>
                <a:tc>
                  <a:txBody>
                    <a:bodyPr/>
                    <a:lstStyle/>
                    <a:p>
                      <a:r>
                        <a:rPr lang="en-US" sz="1400" smtClean="0"/>
                        <a:t>0</a:t>
                      </a:r>
                      <a:endParaRPr lang="en-US" sz="1400"/>
                    </a:p>
                  </a:txBody>
                  <a:tcPr/>
                </a:tc>
                <a:tc>
                  <a:txBody>
                    <a:bodyPr/>
                    <a:lstStyle/>
                    <a:p>
                      <a:r>
                        <a:rPr lang="en-US" sz="1400" smtClean="0"/>
                        <a:t>3</a:t>
                      </a:r>
                      <a:endParaRPr lang="en-US" sz="1400"/>
                    </a:p>
                  </a:txBody>
                  <a:tcPr/>
                </a:tc>
                <a:extLst>
                  <a:ext uri="{0D108BD9-81ED-4DB2-BD59-A6C34878D82A}">
                    <a16:rowId xmlns:a16="http://schemas.microsoft.com/office/drawing/2014/main" xmlns="" val="10001"/>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54414746"/>
              </p:ext>
            </p:extLst>
          </p:nvPr>
        </p:nvGraphicFramePr>
        <p:xfrm>
          <a:off x="7996913" y="3212587"/>
          <a:ext cx="3135312" cy="1846263"/>
        </p:xfrm>
        <a:graphic>
          <a:graphicData uri="http://schemas.openxmlformats.org/presentationml/2006/ole">
            <mc:AlternateContent xmlns:mc="http://schemas.openxmlformats.org/markup-compatibility/2006">
              <mc:Choice xmlns:v="urn:schemas-microsoft-com:vml" Requires="v">
                <p:oleObj spid="_x0000_s11354" name="Visio" r:id="rId3" imgW="3842338" imgH="2104132" progId="Visio.Drawing.11">
                  <p:embed/>
                </p:oleObj>
              </mc:Choice>
              <mc:Fallback>
                <p:oleObj name="Visio" r:id="rId3" imgW="3842338" imgH="2104132"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6913" y="3212587"/>
                        <a:ext cx="3135312"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481270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31" y="203388"/>
            <a:ext cx="8229600" cy="868362"/>
          </a:xfrm>
        </p:spPr>
        <p:txBody>
          <a:bodyPr/>
          <a:lstStyle/>
          <a:p>
            <a:r>
              <a:rPr lang="en-US" smtClean="0"/>
              <a:t>Hàm output</a:t>
            </a:r>
            <a:endParaRPr lang="en-US"/>
          </a:p>
        </p:txBody>
      </p:sp>
      <p:sp>
        <p:nvSpPr>
          <p:cNvPr id="3" name="Content Placeholder 2"/>
          <p:cNvSpPr>
            <a:spLocks noGrp="1"/>
          </p:cNvSpPr>
          <p:nvPr>
            <p:ph sz="half" idx="1"/>
          </p:nvPr>
        </p:nvSpPr>
        <p:spPr>
          <a:xfrm>
            <a:off x="365760" y="1112521"/>
            <a:ext cx="6480810" cy="5288124"/>
          </a:xfrm>
        </p:spPr>
        <p:txBody>
          <a:bodyPr>
            <a:normAutofit/>
          </a:bodyPr>
          <a:lstStyle/>
          <a:p>
            <a:r>
              <a:rPr lang="en-US" sz="2800" smtClean="0">
                <a:latin typeface="Calibri" panose="020F0502020204030204" pitchFamily="34" charset="0"/>
                <a:cs typeface="Calibri" panose="020F0502020204030204" pitchFamily="34" charset="0"/>
              </a:rPr>
              <a:t>Hàm output liên kết một trạng thái với một tập con của tập mẫu P (có thể là rỗng) cho biết đã tìm thấy tập con đó trong văn bản</a:t>
            </a:r>
          </a:p>
          <a:p>
            <a:r>
              <a:rPr lang="en-US" sz="2800" smtClean="0">
                <a:latin typeface="Calibri" panose="020F0502020204030204" pitchFamily="34" charset="0"/>
                <a:cs typeface="Calibri" panose="020F0502020204030204" pitchFamily="34" charset="0"/>
              </a:rPr>
              <a:t>Hàm output được xây dựng đồng thời với hàm goto. Mẫu kết thúc tại trạng thái nào thì liên kết với trạng thái đó</a:t>
            </a:r>
          </a:p>
          <a:p>
            <a:r>
              <a:rPr lang="en-US" sz="2800">
                <a:latin typeface="Calibri" panose="020F0502020204030204" pitchFamily="34" charset="0"/>
                <a:cs typeface="Calibri" panose="020F0502020204030204" pitchFamily="34" charset="0"/>
              </a:rPr>
              <a:t>Hàm output còn được cập nhật bởi hàm failure. Ví dụ, f(5) = 2 mà output(2) = he nên output(5) = output(5) </a:t>
            </a:r>
            <a:r>
              <a:rPr lang="en-US" sz="2800" smtClean="0">
                <a:latin typeface="Calibri" panose="020F0502020204030204" pitchFamily="34" charset="0"/>
                <a:cs typeface="Calibri" panose="020F0502020204030204" pitchFamily="34" charset="0"/>
              </a:rPr>
              <a:t>∪</a:t>
            </a:r>
            <a:r>
              <a:rPr lang="en-US" sz="2800">
                <a:latin typeface="Calibri" panose="020F0502020204030204" pitchFamily="34" charset="0"/>
                <a:cs typeface="Calibri" panose="020F0502020204030204" pitchFamily="34" charset="0"/>
              </a:rPr>
              <a:t> output(2) </a:t>
            </a:r>
            <a:r>
              <a:rPr lang="en-US" sz="2800" smtClean="0">
                <a:latin typeface="Calibri" panose="020F0502020204030204" pitchFamily="34" charset="0"/>
                <a:cs typeface="Calibri" panose="020F0502020204030204" pitchFamily="34" charset="0"/>
              </a:rPr>
              <a:t>= {she, he}</a:t>
            </a:r>
            <a:endParaRPr lang="en-US" sz="280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669665252"/>
              </p:ext>
            </p:extLst>
          </p:nvPr>
        </p:nvGraphicFramePr>
        <p:xfrm>
          <a:off x="8081804" y="3341370"/>
          <a:ext cx="1828800" cy="3352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290945">
                <a:tc>
                  <a:txBody>
                    <a:bodyPr/>
                    <a:lstStyle/>
                    <a:p>
                      <a:r>
                        <a:rPr lang="en-US" sz="1400" smtClean="0"/>
                        <a:t>i</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output(i)</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90945">
                <a:tc>
                  <a:txBody>
                    <a:bodyPr/>
                    <a:lstStyle/>
                    <a:p>
                      <a:r>
                        <a:rPr lang="en-US" sz="1400" smtClean="0"/>
                        <a:t>0</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90945">
                <a:tc>
                  <a:txBody>
                    <a:bodyPr/>
                    <a:lstStyle/>
                    <a:p>
                      <a:r>
                        <a:rPr lang="en-US" sz="1400" smtClean="0"/>
                        <a:t>1</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0945">
                <a:tc>
                  <a:txBody>
                    <a:bodyPr/>
                    <a:lstStyle/>
                    <a:p>
                      <a:r>
                        <a:rPr lang="en-US" sz="1400" smtClean="0"/>
                        <a:t>2</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{he}</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90945">
                <a:tc>
                  <a:txBody>
                    <a:bodyPr/>
                    <a:lstStyle/>
                    <a:p>
                      <a:r>
                        <a:rPr lang="en-US" sz="1400" smtClean="0"/>
                        <a:t>3</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90945">
                <a:tc>
                  <a:txBody>
                    <a:bodyPr/>
                    <a:lstStyle/>
                    <a:p>
                      <a:r>
                        <a:rPr lang="en-US" sz="1400" smtClean="0"/>
                        <a:t>4</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90945">
                <a:tc>
                  <a:txBody>
                    <a:bodyPr/>
                    <a:lstStyle/>
                    <a:p>
                      <a:r>
                        <a:rPr lang="en-US" sz="1400" smtClean="0"/>
                        <a:t>5</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{she, 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90945">
                <a:tc>
                  <a:txBody>
                    <a:bodyPr/>
                    <a:lstStyle/>
                    <a:p>
                      <a:r>
                        <a:rPr lang="en-US" sz="1400" smtClean="0"/>
                        <a:t>6</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90945">
                <a:tc>
                  <a:txBody>
                    <a:bodyPr/>
                    <a:lstStyle/>
                    <a:p>
                      <a:r>
                        <a:rPr lang="en-US" sz="1400" smtClean="0"/>
                        <a:t>7</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90945">
                <a:tc>
                  <a:txBody>
                    <a:bodyPr/>
                    <a:lstStyle/>
                    <a:p>
                      <a:r>
                        <a:rPr lang="en-US" sz="1400" smtClean="0"/>
                        <a:t>8</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90945">
                <a:tc>
                  <a:txBody>
                    <a:bodyPr/>
                    <a:lstStyle/>
                    <a:p>
                      <a:r>
                        <a:rPr lang="en-US" sz="1400" smtClean="0"/>
                        <a:t>9</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82601713"/>
              </p:ext>
            </p:extLst>
          </p:nvPr>
        </p:nvGraphicFramePr>
        <p:xfrm>
          <a:off x="6938011" y="1066801"/>
          <a:ext cx="4116387" cy="2179637"/>
        </p:xfrm>
        <a:graphic>
          <a:graphicData uri="http://schemas.openxmlformats.org/presentationml/2006/ole">
            <mc:AlternateContent xmlns:mc="http://schemas.openxmlformats.org/markup-compatibility/2006">
              <mc:Choice xmlns:v="urn:schemas-microsoft-com:vml" Requires="v">
                <p:oleObj spid="_x0000_s12379" name="Visio" r:id="rId3" imgW="4117138" imgH="2179444" progId="Visio.Drawing.11">
                  <p:embed/>
                </p:oleObj>
              </mc:Choice>
              <mc:Fallback>
                <p:oleObj name="Visio" r:id="rId3" imgW="4117138" imgH="2179444" progId="Visio.Drawing.11">
                  <p:embed/>
                  <p:pic>
                    <p:nvPicPr>
                      <p:cNvPr id="7" name="Object 6"/>
                      <p:cNvPicPr/>
                      <p:nvPr/>
                    </p:nvPicPr>
                    <p:blipFill>
                      <a:blip r:embed="rId4"/>
                      <a:stretch>
                        <a:fillRect/>
                      </a:stretch>
                    </p:blipFill>
                    <p:spPr>
                      <a:xfrm>
                        <a:off x="6938011" y="1066801"/>
                        <a:ext cx="4116387" cy="2179637"/>
                      </a:xfrm>
                      <a:prstGeom prst="rect">
                        <a:avLst/>
                      </a:prstGeom>
                    </p:spPr>
                  </p:pic>
                </p:oleObj>
              </mc:Fallback>
            </mc:AlternateContent>
          </a:graphicData>
        </a:graphic>
      </p:graphicFrame>
    </p:spTree>
    <p:extLst>
      <p:ext uri="{BB962C8B-B14F-4D97-AF65-F5344CB8AC3E}">
        <p14:creationId xmlns:p14="http://schemas.microsoft.com/office/powerpoint/2010/main" val="10053812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885" y="215263"/>
            <a:ext cx="8229600" cy="639762"/>
          </a:xfrm>
        </p:spPr>
        <p:txBody>
          <a:bodyPr>
            <a:normAutofit fontScale="90000"/>
          </a:bodyPr>
          <a:lstStyle/>
          <a:p>
            <a:r>
              <a:rPr lang="en-US" smtClean="0"/>
              <a:t>Xây dựng hàm chuyển trạng thái</a:t>
            </a:r>
            <a:endParaRPr lang="en-US"/>
          </a:p>
        </p:txBody>
      </p:sp>
      <p:sp>
        <p:nvSpPr>
          <p:cNvPr id="3" name="Content Placeholder 2"/>
          <p:cNvSpPr>
            <a:spLocks noGrp="1"/>
          </p:cNvSpPr>
          <p:nvPr>
            <p:ph sz="half" idx="1"/>
          </p:nvPr>
        </p:nvSpPr>
        <p:spPr>
          <a:xfrm>
            <a:off x="609600" y="1156771"/>
            <a:ext cx="5384800" cy="5198154"/>
          </a:xfrm>
        </p:spPr>
        <p:txBody>
          <a:bodyPr>
            <a:noAutofit/>
          </a:bodyPr>
          <a:lstStyle/>
          <a:p>
            <a:pPr marL="342900" lvl="1" indent="-342900"/>
            <a:r>
              <a:rPr lang="en-US" sz="2500">
                <a:latin typeface="Calibri" panose="020F0502020204030204" pitchFamily="34" charset="0"/>
                <a:cs typeface="Calibri" panose="020F0502020204030204" pitchFamily="34" charset="0"/>
              </a:rPr>
              <a:t>Xây dựng hàm chuyển trạng thái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 từ hàm goto và hàm failure</a:t>
            </a:r>
          </a:p>
          <a:p>
            <a:pPr marL="342900" lvl="1" indent="-342900"/>
            <a:r>
              <a:rPr lang="en-US" sz="2500">
                <a:latin typeface="Calibri" panose="020F0502020204030204" pitchFamily="34" charset="0"/>
                <a:cs typeface="Calibri" panose="020F0502020204030204" pitchFamily="34" charset="0"/>
              </a:rPr>
              <a:t>Bắt đầu từ node gốc 0, các node được thăm theo phương pháp tìm kiếm theo chiều rộng</a:t>
            </a:r>
          </a:p>
          <a:p>
            <a:pPr marL="342900" lvl="1" indent="-342900"/>
            <a:r>
              <a:rPr lang="en-US" sz="2500">
                <a:latin typeface="Calibri" panose="020F0502020204030204" pitchFamily="34" charset="0"/>
                <a:cs typeface="Calibri" panose="020F0502020204030204" pitchFamily="34" charset="0"/>
              </a:rPr>
              <a:t>Nếu g(s, a)</a:t>
            </a:r>
            <a:r>
              <a:rPr lang="el-GR" sz="2500">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 </a:t>
            </a:r>
            <a:r>
              <a:rPr lang="en-US" sz="2500" i="1">
                <a:latin typeface="Calibri" panose="020F0502020204030204" pitchFamily="34" charset="0"/>
                <a:cs typeface="Calibri" panose="020F0502020204030204" pitchFamily="34" charset="0"/>
              </a:rPr>
              <a:t>fail</a:t>
            </a:r>
            <a:r>
              <a:rPr lang="en-US" sz="2500">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(s, a) </a:t>
            </a:r>
            <a:r>
              <a:rPr lang="en-US" sz="2500" i="1">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g(s, a)</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342900" lvl="1" indent="-342900"/>
            <a:r>
              <a:rPr lang="en-US" sz="2500">
                <a:latin typeface="Calibri" panose="020F0502020204030204" pitchFamily="34" charset="0"/>
                <a:cs typeface="Calibri" panose="020F0502020204030204" pitchFamily="34" charset="0"/>
              </a:rPr>
              <a:t>Nếu không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(s, a) </a:t>
            </a:r>
            <a:r>
              <a:rPr lang="en-US" sz="2500" i="1">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(f(s), a)</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342900" lvl="1" indent="-342900"/>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(4, e) = g(4, e) = 5</a:t>
            </a:r>
          </a:p>
          <a:p>
            <a:pPr marL="342900" lvl="1" indent="-342900"/>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(4, i) =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(f(4), i)</a:t>
            </a:r>
            <a:r>
              <a:rPr lang="el-GR" sz="2500">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(1, i) = 6</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342900" lvl="1" indent="-342900"/>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(4, h) =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(f(4), h)</a:t>
            </a:r>
            <a:r>
              <a:rPr lang="el-GR" sz="2500">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(1, h) = 1</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342900" lvl="1" indent="-342900"/>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(4, s) =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(f(4), s)</a:t>
            </a:r>
            <a:r>
              <a:rPr lang="el-GR" sz="2500">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(1, s) = 3</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342900" lvl="1" indent="-342900"/>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(4, .) =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(f(4), .)</a:t>
            </a:r>
            <a:r>
              <a:rPr lang="el-GR" sz="2500">
                <a:latin typeface="Calibri" panose="020F0502020204030204" pitchFamily="34" charset="0"/>
                <a:cs typeface="Calibri" panose="020F0502020204030204" pitchFamily="34" charset="0"/>
              </a:rPr>
              <a:t> </a:t>
            </a:r>
            <a:r>
              <a:rPr lang="en-US" sz="2500">
                <a:latin typeface="Calibri" panose="020F0502020204030204" pitchFamily="34" charset="0"/>
                <a:cs typeface="Calibri" panose="020F0502020204030204" pitchFamily="34" charset="0"/>
              </a:rPr>
              <a:t>= </a:t>
            </a:r>
            <a:r>
              <a:rPr lang="el-GR" sz="2500">
                <a:latin typeface="Calibri" panose="020F0502020204030204" pitchFamily="34" charset="0"/>
                <a:cs typeface="Calibri" panose="020F0502020204030204" pitchFamily="34" charset="0"/>
              </a:rPr>
              <a:t>δ</a:t>
            </a:r>
            <a:r>
              <a:rPr lang="en-US" sz="2500">
                <a:latin typeface="Calibri" panose="020F0502020204030204" pitchFamily="34" charset="0"/>
                <a:cs typeface="Calibri" panose="020F0502020204030204" pitchFamily="34" charset="0"/>
              </a:rPr>
              <a:t>(1, .) = 0</a:t>
            </a:r>
            <a:r>
              <a:rPr lang="el-GR" sz="2500">
                <a:latin typeface="Calibri" panose="020F0502020204030204" pitchFamily="34" charset="0"/>
                <a:cs typeface="Calibri" panose="020F0502020204030204" pitchFamily="34" charset="0"/>
              </a:rPr>
              <a:t> </a:t>
            </a:r>
            <a:endParaRPr lang="en-US" sz="2500">
              <a:latin typeface="Calibri" panose="020F0502020204030204" pitchFamily="34" charset="0"/>
              <a:cs typeface="Calibri" panose="020F0502020204030204" pitchFamily="34" charset="0"/>
            </a:endParaRPr>
          </a:p>
          <a:p>
            <a:pPr marL="0" lvl="1" indent="0">
              <a:buNone/>
            </a:pPr>
            <a:endParaRPr lang="en-US" sz="2000"/>
          </a:p>
          <a:p>
            <a:pPr marL="342900" lvl="1" indent="-342900"/>
            <a:endParaRPr lang="en-US" sz="2000"/>
          </a:p>
          <a:p>
            <a:endParaRPr lang="en-US" sz="2000">
              <a:cs typeface="Times New Roman"/>
            </a:endParaRPr>
          </a:p>
        </p:txBody>
      </p:sp>
      <p:sp>
        <p:nvSpPr>
          <p:cNvPr id="4" name="Content Placeholder 3"/>
          <p:cNvSpPr>
            <a:spLocks noGrp="1"/>
          </p:cNvSpPr>
          <p:nvPr>
            <p:ph sz="half" idx="2"/>
          </p:nvPr>
        </p:nvSpPr>
        <p:spPr>
          <a:xfrm>
            <a:off x="6172200" y="1981200"/>
            <a:ext cx="4038600" cy="4572000"/>
          </a:xfrm>
        </p:spPr>
        <p:txBody>
          <a:bodyPr>
            <a:normAutofit/>
          </a:bodyPr>
          <a:lstStyle/>
          <a:p>
            <a:pPr marL="0" indent="0">
              <a:buNone/>
            </a:pPr>
            <a:endParaRPr lang="en-US" smtClean="0"/>
          </a:p>
          <a:p>
            <a:pPr marL="0" indent="0">
              <a:buNone/>
            </a:pPr>
            <a:endParaRPr lang="en-US" smtClean="0"/>
          </a:p>
          <a:p>
            <a:pPr marL="0" indent="0">
              <a:buNone/>
            </a:pPr>
            <a:endParaRPr lang="en-US"/>
          </a:p>
        </p:txBody>
      </p:sp>
      <p:graphicFrame>
        <p:nvGraphicFramePr>
          <p:cNvPr id="6" name="Object 5"/>
          <p:cNvGraphicFramePr>
            <a:graphicFrameLocks noChangeAspect="1"/>
          </p:cNvGraphicFramePr>
          <p:nvPr>
            <p:extLst/>
          </p:nvPr>
        </p:nvGraphicFramePr>
        <p:xfrm>
          <a:off x="7264750" y="914400"/>
          <a:ext cx="2717450" cy="1600200"/>
        </p:xfrm>
        <a:graphic>
          <a:graphicData uri="http://schemas.openxmlformats.org/presentationml/2006/ole">
            <mc:AlternateContent xmlns:mc="http://schemas.openxmlformats.org/markup-compatibility/2006">
              <mc:Choice xmlns:v="urn:schemas-microsoft-com:vml" Requires="v">
                <p:oleObj spid="_x0000_s13402" name="Visio" r:id="rId4" imgW="3842338" imgH="2104132" progId="Visio.Drawing.11">
                  <p:embed/>
                </p:oleObj>
              </mc:Choice>
              <mc:Fallback>
                <p:oleObj name="Visio" r:id="rId4" imgW="3842338" imgH="2104132" progId="Visio.Drawing.11">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4750" y="914400"/>
                        <a:ext cx="2717450" cy="1600200"/>
                      </a:xfrm>
                      <a:prstGeom prst="rect">
                        <a:avLst/>
                      </a:prstGeom>
                      <a:noFill/>
                      <a:ln>
                        <a:noFill/>
                      </a:ln>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181797"/>
              </p:ext>
            </p:extLst>
          </p:nvPr>
        </p:nvGraphicFramePr>
        <p:xfrm>
          <a:off x="6438404" y="2536372"/>
          <a:ext cx="4191000" cy="726440"/>
        </p:xfrm>
        <a:graphic>
          <a:graphicData uri="http://schemas.openxmlformats.org/drawingml/2006/table">
            <a:tbl>
              <a:tblPr firstRow="1" bandRow="1">
                <a:tableStyleId>{5940675A-B579-460E-94D1-54222C63F5DA}</a:tableStyleId>
              </a:tblPr>
              <a:tblGrid>
                <a:gridCol w="419100">
                  <a:extLst>
                    <a:ext uri="{9D8B030D-6E8A-4147-A177-3AD203B41FA5}">
                      <a16:colId xmlns:a16="http://schemas.microsoft.com/office/drawing/2014/main" xmlns="" val="20000"/>
                    </a:ext>
                  </a:extLst>
                </a:gridCol>
                <a:gridCol w="419100">
                  <a:extLst>
                    <a:ext uri="{9D8B030D-6E8A-4147-A177-3AD203B41FA5}">
                      <a16:colId xmlns:a16="http://schemas.microsoft.com/office/drawing/2014/main" xmlns="" val="20001"/>
                    </a:ext>
                  </a:extLst>
                </a:gridCol>
                <a:gridCol w="419100">
                  <a:extLst>
                    <a:ext uri="{9D8B030D-6E8A-4147-A177-3AD203B41FA5}">
                      <a16:colId xmlns:a16="http://schemas.microsoft.com/office/drawing/2014/main" xmlns="" val="20002"/>
                    </a:ext>
                  </a:extLst>
                </a:gridCol>
                <a:gridCol w="419100">
                  <a:extLst>
                    <a:ext uri="{9D8B030D-6E8A-4147-A177-3AD203B41FA5}">
                      <a16:colId xmlns:a16="http://schemas.microsoft.com/office/drawing/2014/main" xmlns="" val="20003"/>
                    </a:ext>
                  </a:extLst>
                </a:gridCol>
                <a:gridCol w="419100">
                  <a:extLst>
                    <a:ext uri="{9D8B030D-6E8A-4147-A177-3AD203B41FA5}">
                      <a16:colId xmlns:a16="http://schemas.microsoft.com/office/drawing/2014/main" xmlns="" val="20004"/>
                    </a:ext>
                  </a:extLst>
                </a:gridCol>
                <a:gridCol w="419100">
                  <a:extLst>
                    <a:ext uri="{9D8B030D-6E8A-4147-A177-3AD203B41FA5}">
                      <a16:colId xmlns:a16="http://schemas.microsoft.com/office/drawing/2014/main" xmlns="" val="20005"/>
                    </a:ext>
                  </a:extLst>
                </a:gridCol>
                <a:gridCol w="419100">
                  <a:extLst>
                    <a:ext uri="{9D8B030D-6E8A-4147-A177-3AD203B41FA5}">
                      <a16:colId xmlns:a16="http://schemas.microsoft.com/office/drawing/2014/main" xmlns="" val="20006"/>
                    </a:ext>
                  </a:extLst>
                </a:gridCol>
                <a:gridCol w="419100">
                  <a:extLst>
                    <a:ext uri="{9D8B030D-6E8A-4147-A177-3AD203B41FA5}">
                      <a16:colId xmlns:a16="http://schemas.microsoft.com/office/drawing/2014/main" xmlns="" val="20007"/>
                    </a:ext>
                  </a:extLst>
                </a:gridCol>
                <a:gridCol w="419100">
                  <a:extLst>
                    <a:ext uri="{9D8B030D-6E8A-4147-A177-3AD203B41FA5}">
                      <a16:colId xmlns:a16="http://schemas.microsoft.com/office/drawing/2014/main" xmlns="" val="20008"/>
                    </a:ext>
                  </a:extLst>
                </a:gridCol>
                <a:gridCol w="419100">
                  <a:extLst>
                    <a:ext uri="{9D8B030D-6E8A-4147-A177-3AD203B41FA5}">
                      <a16:colId xmlns:a16="http://schemas.microsoft.com/office/drawing/2014/main" xmlns="" val="20009"/>
                    </a:ext>
                  </a:extLst>
                </a:gridCol>
              </a:tblGrid>
              <a:tr h="355600">
                <a:tc>
                  <a:txBody>
                    <a:bodyPr/>
                    <a:lstStyle/>
                    <a:p>
                      <a:r>
                        <a:rPr lang="en-US" sz="1400" smtClean="0"/>
                        <a:t>i</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3</a:t>
                      </a:r>
                      <a:endParaRPr lang="en-US" sz="1400"/>
                    </a:p>
                  </a:txBody>
                  <a:tcPr/>
                </a:tc>
                <a:tc>
                  <a:txBody>
                    <a:bodyPr/>
                    <a:lstStyle/>
                    <a:p>
                      <a:r>
                        <a:rPr lang="en-US" sz="1400" smtClean="0"/>
                        <a:t>4</a:t>
                      </a:r>
                      <a:endParaRPr lang="en-US" sz="1400"/>
                    </a:p>
                  </a:txBody>
                  <a:tcPr/>
                </a:tc>
                <a:tc>
                  <a:txBody>
                    <a:bodyPr/>
                    <a:lstStyle/>
                    <a:p>
                      <a:r>
                        <a:rPr lang="en-US" sz="1400" smtClean="0"/>
                        <a:t>5</a:t>
                      </a:r>
                      <a:endParaRPr lang="en-US" sz="1400"/>
                    </a:p>
                  </a:txBody>
                  <a:tcPr/>
                </a:tc>
                <a:tc>
                  <a:txBody>
                    <a:bodyPr/>
                    <a:lstStyle/>
                    <a:p>
                      <a:r>
                        <a:rPr lang="en-US" sz="1400" smtClean="0"/>
                        <a:t>6</a:t>
                      </a:r>
                      <a:endParaRPr lang="en-US" sz="1400"/>
                    </a:p>
                  </a:txBody>
                  <a:tcPr/>
                </a:tc>
                <a:tc>
                  <a:txBody>
                    <a:bodyPr/>
                    <a:lstStyle/>
                    <a:p>
                      <a:r>
                        <a:rPr lang="en-US" sz="1400" smtClean="0"/>
                        <a:t>7</a:t>
                      </a:r>
                      <a:endParaRPr lang="en-US" sz="1400"/>
                    </a:p>
                  </a:txBody>
                  <a:tcPr/>
                </a:tc>
                <a:tc>
                  <a:txBody>
                    <a:bodyPr/>
                    <a:lstStyle/>
                    <a:p>
                      <a:r>
                        <a:rPr lang="en-US" sz="1400" smtClean="0"/>
                        <a:t>8</a:t>
                      </a:r>
                      <a:endParaRPr lang="en-US" sz="1400"/>
                    </a:p>
                  </a:txBody>
                  <a:tcPr/>
                </a:tc>
                <a:tc>
                  <a:txBody>
                    <a:bodyPr/>
                    <a:lstStyle/>
                    <a:p>
                      <a:r>
                        <a:rPr lang="en-US" sz="1400" smtClean="0"/>
                        <a:t>9</a:t>
                      </a:r>
                      <a:endParaRPr lang="en-US" sz="1400"/>
                    </a:p>
                  </a:txBody>
                  <a:tcPr/>
                </a:tc>
                <a:extLst>
                  <a:ext uri="{0D108BD9-81ED-4DB2-BD59-A6C34878D82A}">
                    <a16:rowId xmlns:a16="http://schemas.microsoft.com/office/drawing/2014/main" xmlns="" val="10000"/>
                  </a:ext>
                </a:extLst>
              </a:tr>
              <a:tr h="370840">
                <a:tc>
                  <a:txBody>
                    <a:bodyPr/>
                    <a:lstStyle/>
                    <a:p>
                      <a:r>
                        <a:rPr lang="en-US" sz="1400" smtClean="0"/>
                        <a:t>f(i)</a:t>
                      </a:r>
                      <a:endParaRPr lang="en-US" sz="1400"/>
                    </a:p>
                  </a:txBody>
                  <a:tcPr/>
                </a:tc>
                <a:tc>
                  <a:txBody>
                    <a:bodyPr/>
                    <a:lstStyle/>
                    <a:p>
                      <a:r>
                        <a:rPr lang="en-US" sz="1400" smtClean="0"/>
                        <a:t>0</a:t>
                      </a:r>
                      <a:endParaRPr lang="en-US" sz="1400"/>
                    </a:p>
                  </a:txBody>
                  <a:tcPr/>
                </a:tc>
                <a:tc>
                  <a:txBody>
                    <a:bodyPr/>
                    <a:lstStyle/>
                    <a:p>
                      <a:r>
                        <a:rPr lang="en-US" sz="1400" smtClean="0"/>
                        <a:t>0</a:t>
                      </a:r>
                      <a:endParaRPr lang="en-US" sz="1400"/>
                    </a:p>
                  </a:txBody>
                  <a:tcPr/>
                </a:tc>
                <a:tc>
                  <a:txBody>
                    <a:bodyPr/>
                    <a:lstStyle/>
                    <a:p>
                      <a:r>
                        <a:rPr lang="en-US" sz="1400" smtClean="0"/>
                        <a:t>0</a:t>
                      </a:r>
                      <a:endParaRPr lang="en-US" sz="1400"/>
                    </a:p>
                  </a:txBody>
                  <a:tcPr/>
                </a:tc>
                <a:tc>
                  <a:txBody>
                    <a:bodyPr/>
                    <a:lstStyle/>
                    <a:p>
                      <a:r>
                        <a:rPr lang="en-US" sz="1400" smtClean="0"/>
                        <a:t>1</a:t>
                      </a:r>
                      <a:endParaRPr lang="en-US" sz="1400"/>
                    </a:p>
                  </a:txBody>
                  <a:tcPr/>
                </a:tc>
                <a:tc>
                  <a:txBody>
                    <a:bodyPr/>
                    <a:lstStyle/>
                    <a:p>
                      <a:r>
                        <a:rPr lang="en-US" sz="1400" smtClean="0"/>
                        <a:t>2</a:t>
                      </a:r>
                      <a:endParaRPr lang="en-US" sz="1400"/>
                    </a:p>
                  </a:txBody>
                  <a:tcPr/>
                </a:tc>
                <a:tc>
                  <a:txBody>
                    <a:bodyPr/>
                    <a:lstStyle/>
                    <a:p>
                      <a:r>
                        <a:rPr lang="en-US" sz="1400" smtClean="0"/>
                        <a:t>0</a:t>
                      </a:r>
                      <a:endParaRPr lang="en-US" sz="1400"/>
                    </a:p>
                  </a:txBody>
                  <a:tcPr/>
                </a:tc>
                <a:tc>
                  <a:txBody>
                    <a:bodyPr/>
                    <a:lstStyle/>
                    <a:p>
                      <a:r>
                        <a:rPr lang="en-US" sz="1400" smtClean="0"/>
                        <a:t>3</a:t>
                      </a:r>
                      <a:endParaRPr lang="en-US" sz="1400"/>
                    </a:p>
                  </a:txBody>
                  <a:tcPr/>
                </a:tc>
                <a:tc>
                  <a:txBody>
                    <a:bodyPr/>
                    <a:lstStyle/>
                    <a:p>
                      <a:r>
                        <a:rPr lang="en-US" sz="1400" smtClean="0"/>
                        <a:t>0</a:t>
                      </a:r>
                      <a:endParaRPr lang="en-US" sz="1400"/>
                    </a:p>
                  </a:txBody>
                  <a:tcPr/>
                </a:tc>
                <a:tc>
                  <a:txBody>
                    <a:bodyPr/>
                    <a:lstStyle/>
                    <a:p>
                      <a:r>
                        <a:rPr lang="en-US" sz="1400" smtClean="0"/>
                        <a:t>3</a:t>
                      </a:r>
                      <a:endParaRPr lang="en-US" sz="140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77868091"/>
              </p:ext>
            </p:extLst>
          </p:nvPr>
        </p:nvGraphicFramePr>
        <p:xfrm>
          <a:off x="5488380" y="3391395"/>
          <a:ext cx="4324710" cy="3397936"/>
        </p:xfrm>
        <a:graphic>
          <a:graphicData uri="http://schemas.openxmlformats.org/drawingml/2006/table">
            <a:tbl>
              <a:tblPr firstRow="1" bandRow="1">
                <a:tableStyleId>{2D5ABB26-0587-4C30-8999-92F81FD0307C}</a:tableStyleId>
              </a:tblPr>
              <a:tblGrid>
                <a:gridCol w="720785">
                  <a:extLst>
                    <a:ext uri="{9D8B030D-6E8A-4147-A177-3AD203B41FA5}">
                      <a16:colId xmlns:a16="http://schemas.microsoft.com/office/drawing/2014/main" xmlns="" val="20000"/>
                    </a:ext>
                  </a:extLst>
                </a:gridCol>
                <a:gridCol w="720785">
                  <a:extLst>
                    <a:ext uri="{9D8B030D-6E8A-4147-A177-3AD203B41FA5}">
                      <a16:colId xmlns:a16="http://schemas.microsoft.com/office/drawing/2014/main" xmlns="" val="20001"/>
                    </a:ext>
                  </a:extLst>
                </a:gridCol>
                <a:gridCol w="720785">
                  <a:extLst>
                    <a:ext uri="{9D8B030D-6E8A-4147-A177-3AD203B41FA5}">
                      <a16:colId xmlns:a16="http://schemas.microsoft.com/office/drawing/2014/main" xmlns="" val="20002"/>
                    </a:ext>
                  </a:extLst>
                </a:gridCol>
                <a:gridCol w="720785">
                  <a:extLst>
                    <a:ext uri="{9D8B030D-6E8A-4147-A177-3AD203B41FA5}">
                      <a16:colId xmlns:a16="http://schemas.microsoft.com/office/drawing/2014/main" xmlns="" val="20003"/>
                    </a:ext>
                  </a:extLst>
                </a:gridCol>
                <a:gridCol w="720785">
                  <a:extLst>
                    <a:ext uri="{9D8B030D-6E8A-4147-A177-3AD203B41FA5}">
                      <a16:colId xmlns:a16="http://schemas.microsoft.com/office/drawing/2014/main" xmlns="" val="20004"/>
                    </a:ext>
                  </a:extLst>
                </a:gridCol>
                <a:gridCol w="720785">
                  <a:extLst>
                    <a:ext uri="{9D8B030D-6E8A-4147-A177-3AD203B41FA5}">
                      <a16:colId xmlns:a16="http://schemas.microsoft.com/office/drawing/2014/main" xmlns="" val="20005"/>
                    </a:ext>
                  </a:extLst>
                </a:gridCol>
              </a:tblGrid>
              <a:tr h="396828">
                <a:tc>
                  <a:txBody>
                    <a:bodyPr/>
                    <a:lstStyle/>
                    <a:p>
                      <a:r>
                        <a:rPr lang="en-US" sz="1200" smtClean="0"/>
                        <a:t>Trạng</a:t>
                      </a:r>
                      <a:r>
                        <a:rPr lang="en-US" sz="1200" baseline="0" smtClean="0"/>
                        <a:t> thái hiện thời</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Ký</a:t>
                      </a:r>
                      <a:r>
                        <a:rPr lang="en-US" sz="1200" baseline="0" smtClean="0"/>
                        <a:t> tự đầu vào</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Trạng</a:t>
                      </a:r>
                      <a:r>
                        <a:rPr lang="en-US" sz="1200" baseline="0" smtClean="0"/>
                        <a:t> thái tiếp theo</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Trạng</a:t>
                      </a:r>
                      <a:r>
                        <a:rPr lang="en-US" sz="1200" baseline="0" smtClean="0"/>
                        <a:t> thái hiện thời</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Ký</a:t>
                      </a:r>
                      <a:r>
                        <a:rPr lang="en-US" sz="1200" baseline="0" smtClean="0"/>
                        <a:t> tự đầu vào</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Trạng</a:t>
                      </a:r>
                      <a:r>
                        <a:rPr lang="en-US" sz="1200" baseline="0" smtClean="0"/>
                        <a:t> thái tiếp theo</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21872">
                <a:tc rowSpan="3">
                  <a:txBody>
                    <a:bodyPr/>
                    <a:lstStyle/>
                    <a:p>
                      <a:r>
                        <a:rPr lang="en-US" sz="1200" smtClean="0"/>
                        <a:t>0</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h</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n-US" sz="1200" smtClean="0"/>
                        <a:t>3</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h</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4</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21872">
                <a:tc vMerge="1">
                  <a:txBody>
                    <a:bodyPr/>
                    <a:lstStyle/>
                    <a:p>
                      <a:endParaRPr lang="en-US"/>
                    </a:p>
                  </a:txBody>
                  <a:tcPr/>
                </a:tc>
                <a:tc>
                  <a:txBody>
                    <a:bodyPr/>
                    <a:lstStyle/>
                    <a:p>
                      <a:r>
                        <a:rPr lang="en-US" sz="1200" smtClean="0"/>
                        <a:t>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21872">
                <a:tc vMerge="1">
                  <a:txBody>
                    <a:bodyPr/>
                    <a:lstStyle/>
                    <a:p>
                      <a:endParaRPr lang="en-US"/>
                    </a:p>
                  </a:txBody>
                  <a:tcPr/>
                </a:tc>
                <a:tc>
                  <a:txBody>
                    <a:bodyPr/>
                    <a:lstStyle/>
                    <a:p>
                      <a:r>
                        <a:rPr lang="en-US" sz="1200" smtClean="0"/>
                        <a:t>.</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21872">
                <a:tc rowSpan="5">
                  <a:txBody>
                    <a:bodyPr/>
                    <a:lstStyle/>
                    <a:p>
                      <a:r>
                        <a:rPr lang="en-US" sz="1200" smtClean="0"/>
                        <a:t>1</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e</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2</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sz="1200" smtClean="0"/>
                        <a:t>4</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e</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5</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1872">
                <a:tc vMerge="1">
                  <a:txBody>
                    <a:bodyPr/>
                    <a:lstStyle/>
                    <a:p>
                      <a:endParaRPr lang="en-US"/>
                    </a:p>
                  </a:txBody>
                  <a:tcPr/>
                </a:tc>
                <a:tc>
                  <a:txBody>
                    <a:bodyPr/>
                    <a:lstStyle/>
                    <a:p>
                      <a:r>
                        <a:rPr lang="en-US" sz="1200" smtClean="0"/>
                        <a:t>i</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6</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i</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6</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21872">
                <a:tc vMerge="1">
                  <a:txBody>
                    <a:bodyPr/>
                    <a:lstStyle/>
                    <a:p>
                      <a:endParaRPr lang="en-US"/>
                    </a:p>
                  </a:txBody>
                  <a:tcPr/>
                </a:tc>
                <a:tc>
                  <a:txBody>
                    <a:bodyPr/>
                    <a:lstStyle/>
                    <a:p>
                      <a:r>
                        <a:rPr lang="en-US" sz="1200" smtClean="0"/>
                        <a:t>h</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h</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1</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21872">
                <a:tc vMerge="1">
                  <a:txBody>
                    <a:bodyPr/>
                    <a:lstStyle/>
                    <a:p>
                      <a:endParaRPr lang="en-US"/>
                    </a:p>
                  </a:txBody>
                  <a:tcPr/>
                </a:tc>
                <a:tc>
                  <a:txBody>
                    <a:bodyPr/>
                    <a:lstStyle/>
                    <a:p>
                      <a:r>
                        <a:rPr lang="en-US" sz="1200" smtClean="0"/>
                        <a:t>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3</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21872">
                <a:tc vMerge="1">
                  <a:txBody>
                    <a:bodyPr/>
                    <a:lstStyle/>
                    <a:p>
                      <a:endParaRPr lang="en-US"/>
                    </a:p>
                  </a:txBody>
                  <a:tcPr/>
                </a:tc>
                <a:tc>
                  <a:txBody>
                    <a:bodyPr/>
                    <a:lstStyle/>
                    <a:p>
                      <a:r>
                        <a:rPr lang="en-US" sz="1200" smtClean="0"/>
                        <a:t>.</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1200" smtClean="0"/>
                        <a:t>.</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0</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413757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885" y="188025"/>
            <a:ext cx="8229600" cy="1143000"/>
          </a:xfrm>
        </p:spPr>
        <p:txBody>
          <a:bodyPr>
            <a:normAutofit fontScale="90000"/>
          </a:bodyPr>
          <a:lstStyle/>
          <a:p>
            <a:r>
              <a:rPr lang="en-US" dirty="0" smtClean="0">
                <a:latin typeface="Times New Roman" pitchFamily="18" charset="0"/>
                <a:cs typeface="Times New Roman" pitchFamily="18" charset="0"/>
              </a:rPr>
              <a:t>So </a:t>
            </a:r>
            <a:r>
              <a:rPr lang="en-US" dirty="0" err="1" smtClean="0">
                <a:latin typeface="Times New Roman" pitchFamily="18" charset="0"/>
                <a:cs typeface="Times New Roman" pitchFamily="18" charset="0"/>
              </a:rPr>
              <a:t>sánh</a:t>
            </a:r>
            <a:r>
              <a:rPr lang="en-US" dirty="0" smtClean="0">
                <a:latin typeface="Times New Roman" pitchFamily="18" charset="0"/>
                <a:cs typeface="Times New Roman" pitchFamily="18" charset="0"/>
              </a:rPr>
              <a:t> Wu-</a:t>
            </a:r>
            <a:r>
              <a:rPr lang="en-US" dirty="0" err="1" smtClean="0">
                <a:latin typeface="Times New Roman" pitchFamily="18" charset="0"/>
                <a:cs typeface="Times New Roman" pitchFamily="18" charset="0"/>
              </a:rPr>
              <a:t>Manber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Aho-Corasick</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98295413"/>
              </p:ext>
            </p:extLst>
          </p:nvPr>
        </p:nvGraphicFramePr>
        <p:xfrm>
          <a:off x="2137272" y="1524000"/>
          <a:ext cx="7997328" cy="3810000"/>
        </p:xfrm>
        <a:graphic>
          <a:graphicData uri="http://schemas.openxmlformats.org/drawingml/2006/table">
            <a:tbl>
              <a:tblPr firstRow="1" bandRow="1">
                <a:tableStyleId>{2D5ABB26-0587-4C30-8999-92F81FD0307C}</a:tableStyleId>
              </a:tblPr>
              <a:tblGrid>
                <a:gridCol w="2284951">
                  <a:extLst>
                    <a:ext uri="{9D8B030D-6E8A-4147-A177-3AD203B41FA5}">
                      <a16:colId xmlns:a16="http://schemas.microsoft.com/office/drawing/2014/main" xmlns="" val="20000"/>
                    </a:ext>
                  </a:extLst>
                </a:gridCol>
                <a:gridCol w="3046601">
                  <a:extLst>
                    <a:ext uri="{9D8B030D-6E8A-4147-A177-3AD203B41FA5}">
                      <a16:colId xmlns:a16="http://schemas.microsoft.com/office/drawing/2014/main" xmlns="" val="20001"/>
                    </a:ext>
                  </a:extLst>
                </a:gridCol>
                <a:gridCol w="2665776">
                  <a:extLst>
                    <a:ext uri="{9D8B030D-6E8A-4147-A177-3AD203B41FA5}">
                      <a16:colId xmlns:a16="http://schemas.microsoft.com/office/drawing/2014/main" xmlns="" val="20002"/>
                    </a:ext>
                  </a:extLst>
                </a:gridCol>
              </a:tblGrid>
              <a:tr h="381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Wu-Manber</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Aho-Corasick</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85800">
                <a:tc>
                  <a:txBody>
                    <a:bodyPr/>
                    <a:lstStyle/>
                    <a:p>
                      <a:r>
                        <a:rPr lang="en-US" sz="2000" smtClean="0">
                          <a:latin typeface="Calibri" panose="020F0502020204030204" pitchFamily="34" charset="0"/>
                          <a:cs typeface="Calibri" panose="020F0502020204030204" pitchFamily="34" charset="0"/>
                        </a:rPr>
                        <a:t>Cấu</a:t>
                      </a:r>
                      <a:r>
                        <a:rPr lang="en-US" sz="2000" baseline="0" smtClean="0">
                          <a:latin typeface="Calibri" panose="020F0502020204030204" pitchFamily="34" charset="0"/>
                          <a:cs typeface="Calibri" panose="020F0502020204030204" pitchFamily="34" charset="0"/>
                        </a:rPr>
                        <a:t> trúc dữ liệu của chữ ký mã độc</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Đơn</a:t>
                      </a:r>
                      <a:r>
                        <a:rPr lang="en-US" sz="2000" baseline="0" smtClean="0">
                          <a:latin typeface="Calibri" panose="020F0502020204030204" pitchFamily="34" charset="0"/>
                          <a:cs typeface="Calibri" panose="020F0502020204030204" pitchFamily="34" charset="0"/>
                        </a:rPr>
                        <a:t> giản, chủ yếu là danh sách liên kết</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Phức</a:t>
                      </a:r>
                      <a:r>
                        <a:rPr lang="en-US" sz="2000" baseline="0" smtClean="0">
                          <a:latin typeface="Calibri" panose="020F0502020204030204" pitchFamily="34" charset="0"/>
                          <a:cs typeface="Calibri" panose="020F0502020204030204" pitchFamily="34" charset="0"/>
                        </a:rPr>
                        <a:t> tạp, chủ yếu là cây tiền tố (trie)</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81000">
                <a:tc>
                  <a:txBody>
                    <a:bodyPr/>
                    <a:lstStyle/>
                    <a:p>
                      <a:r>
                        <a:rPr lang="en-US" sz="2000" smtClean="0">
                          <a:latin typeface="Calibri" panose="020F0502020204030204" pitchFamily="34" charset="0"/>
                          <a:cs typeface="Calibri" panose="020F0502020204030204" pitchFamily="34" charset="0"/>
                        </a:rPr>
                        <a:t>Quá</a:t>
                      </a:r>
                      <a:r>
                        <a:rPr lang="en-US" sz="2000" baseline="0" smtClean="0">
                          <a:latin typeface="Calibri" panose="020F0502020204030204" pitchFamily="34" charset="0"/>
                          <a:cs typeface="Calibri" panose="020F0502020204030204" pitchFamily="34" charset="0"/>
                        </a:rPr>
                        <a:t> trình tiền xử lý</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Đơn</a:t>
                      </a:r>
                      <a:r>
                        <a:rPr lang="en-US" sz="2000" baseline="0" smtClean="0">
                          <a:latin typeface="Calibri" panose="020F0502020204030204" pitchFamily="34" charset="0"/>
                          <a:cs typeface="Calibri" panose="020F0502020204030204" pitchFamily="34" charset="0"/>
                        </a:rPr>
                        <a:t> giản</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Phức</a:t>
                      </a:r>
                      <a:r>
                        <a:rPr lang="en-US" sz="2000" baseline="0" smtClean="0">
                          <a:latin typeface="Calibri" panose="020F0502020204030204" pitchFamily="34" charset="0"/>
                          <a:cs typeface="Calibri" panose="020F0502020204030204" pitchFamily="34" charset="0"/>
                        </a:rPr>
                        <a:t> tạp</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85800">
                <a:tc>
                  <a:txBody>
                    <a:bodyPr/>
                    <a:lstStyle/>
                    <a:p>
                      <a:r>
                        <a:rPr lang="en-US" sz="2000" smtClean="0">
                          <a:latin typeface="Calibri" panose="020F0502020204030204" pitchFamily="34" charset="0"/>
                          <a:cs typeface="Calibri" panose="020F0502020204030204" pitchFamily="34" charset="0"/>
                        </a:rPr>
                        <a:t>Khả</a:t>
                      </a:r>
                      <a:r>
                        <a:rPr lang="en-US" sz="2000" baseline="0" smtClean="0">
                          <a:latin typeface="Calibri" panose="020F0502020204030204" pitchFamily="34" charset="0"/>
                          <a:cs typeface="Calibri" panose="020F0502020204030204" pitchFamily="34" charset="0"/>
                        </a:rPr>
                        <a:t> năng quét nhiều mẫu đồng thời</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smtClean="0">
                          <a:latin typeface="Calibri" panose="020F0502020204030204" pitchFamily="34" charset="0"/>
                          <a:cs typeface="Calibri" panose="020F0502020204030204" pitchFamily="34" charset="0"/>
                        </a:rPr>
                        <a:t>Không hiệu quả bằng Aho-Corasick</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Tối</a:t>
                      </a:r>
                      <a:r>
                        <a:rPr lang="en-US" sz="2000" baseline="0" smtClean="0">
                          <a:latin typeface="Calibri" panose="020F0502020204030204" pitchFamily="34" charset="0"/>
                          <a:cs typeface="Calibri" panose="020F0502020204030204" pitchFamily="34" charset="0"/>
                        </a:rPr>
                        <a:t> ưu cho việc quét nhiều mẫu đồng thời</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85800">
                <a:tc>
                  <a:txBody>
                    <a:bodyPr/>
                    <a:lstStyle/>
                    <a:p>
                      <a:r>
                        <a:rPr lang="en-US" sz="2000" smtClean="0">
                          <a:latin typeface="Calibri" panose="020F0502020204030204" pitchFamily="34" charset="0"/>
                          <a:cs typeface="Calibri" panose="020F0502020204030204" pitchFamily="34" charset="0"/>
                        </a:rPr>
                        <a:t>Format</a:t>
                      </a:r>
                      <a:r>
                        <a:rPr lang="en-US" sz="2000" baseline="0" smtClean="0">
                          <a:latin typeface="Calibri" panose="020F0502020204030204" pitchFamily="34" charset="0"/>
                          <a:cs typeface="Calibri" panose="020F0502020204030204" pitchFamily="34" charset="0"/>
                        </a:rPr>
                        <a:t> chữ ký mã độc</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Thích</a:t>
                      </a:r>
                      <a:r>
                        <a:rPr lang="en-US" sz="2000" baseline="0" smtClean="0">
                          <a:latin typeface="Calibri" panose="020F0502020204030204" pitchFamily="34" charset="0"/>
                          <a:cs typeface="Calibri" panose="020F0502020204030204" pitchFamily="34" charset="0"/>
                        </a:rPr>
                        <a:t> hợp với các chữ ký dài và cố định</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smtClean="0">
                          <a:latin typeface="Calibri" panose="020F0502020204030204" pitchFamily="34" charset="0"/>
                          <a:cs typeface="Calibri" panose="020F0502020204030204" pitchFamily="34" charset="0"/>
                        </a:rPr>
                        <a:t>Thích</a:t>
                      </a:r>
                      <a:r>
                        <a:rPr lang="en-US" sz="2000" baseline="0" smtClean="0">
                          <a:latin typeface="Calibri" panose="020F0502020204030204" pitchFamily="34" charset="0"/>
                          <a:cs typeface="Calibri" panose="020F0502020204030204" pitchFamily="34" charset="0"/>
                        </a:rPr>
                        <a:t> hợp với các chữ ký sử dụng ký tự thay thế (wildcard, có dạng </a:t>
                      </a:r>
                      <a:r>
                        <a:rPr lang="en-US" sz="2000" b="0" i="0" u="none" strike="noStrike" kern="1200" baseline="0" smtClean="0">
                          <a:solidFill>
                            <a:schemeClr val="tx1"/>
                          </a:solidFill>
                          <a:latin typeface="Calibri" panose="020F0502020204030204" pitchFamily="34" charset="0"/>
                          <a:ea typeface="+mn-ea"/>
                          <a:cs typeface="Calibri" panose="020F0502020204030204" pitchFamily="34" charset="0"/>
                        </a:rPr>
                        <a:t>aabbcc*bbaacc</a:t>
                      </a:r>
                      <a:r>
                        <a:rPr lang="en-US" sz="2000" baseline="0" smtClean="0">
                          <a:latin typeface="Calibri" panose="020F0502020204030204" pitchFamily="34" charset="0"/>
                          <a:cs typeface="Calibri" panose="020F0502020204030204" pitchFamily="34" charset="0"/>
                        </a:rPr>
                        <a:t> )</a:t>
                      </a:r>
                      <a:endParaRPr lang="en-US" sz="20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3055342" y="5398265"/>
            <a:ext cx="7432713" cy="400110"/>
          </a:xfrm>
          <a:prstGeom prst="rect">
            <a:avLst/>
          </a:prstGeom>
          <a:noFill/>
        </p:spPr>
        <p:txBody>
          <a:bodyPr wrap="square" rtlCol="0">
            <a:spAutoFit/>
          </a:bodyPr>
          <a:lstStyle/>
          <a:p>
            <a:r>
              <a:rPr lang="en-US" sz="2000">
                <a:solidFill>
                  <a:prstClr val="black"/>
                </a:solidFill>
                <a:latin typeface="Calibri" panose="020F0502020204030204" pitchFamily="34" charset="0"/>
                <a:cs typeface="Calibri" panose="020F0502020204030204" pitchFamily="34" charset="0"/>
              </a:rPr>
              <a:t>Bảng so sánh một số tính chất của Wu-Manber và Aho-Corasick</a:t>
            </a:r>
          </a:p>
        </p:txBody>
      </p:sp>
    </p:spTree>
    <p:extLst>
      <p:ext uri="{BB962C8B-B14F-4D97-AF65-F5344CB8AC3E}">
        <p14:creationId xmlns:p14="http://schemas.microsoft.com/office/powerpoint/2010/main" val="99287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200" y="1435100"/>
            <a:ext cx="6667500" cy="4762500"/>
          </a:xfrm>
          <a:prstGeom prst="rect">
            <a:avLst/>
          </a:prstGeom>
        </p:spPr>
      </p:pic>
      <p:sp>
        <p:nvSpPr>
          <p:cNvPr id="3" name="Title 2"/>
          <p:cNvSpPr>
            <a:spLocks noGrp="1"/>
          </p:cNvSpPr>
          <p:nvPr>
            <p:ph type="title"/>
          </p:nvPr>
        </p:nvSpPr>
        <p:spPr/>
        <p:txBody>
          <a:bodyPr/>
          <a:lstStyle/>
          <a:p>
            <a:r>
              <a:rPr lang="en-US" dirty="0" err="1" smtClean="0">
                <a:solidFill>
                  <a:schemeClr val="tx1"/>
                </a:solidFill>
              </a:rPr>
              <a:t>Vai</a:t>
            </a:r>
            <a:r>
              <a:rPr lang="en-US" dirty="0" smtClean="0">
                <a:solidFill>
                  <a:schemeClr val="tx1"/>
                </a:solidFill>
              </a:rPr>
              <a:t> </a:t>
            </a:r>
            <a:r>
              <a:rPr lang="en-US" dirty="0" err="1" smtClean="0">
                <a:solidFill>
                  <a:schemeClr val="tx1"/>
                </a:solidFill>
              </a:rPr>
              <a:t>trò</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sánh</a:t>
            </a:r>
            <a:r>
              <a:rPr lang="en-US" dirty="0" smtClean="0">
                <a:solidFill>
                  <a:schemeClr val="tx1"/>
                </a:solidFill>
              </a:rPr>
              <a:t> </a:t>
            </a:r>
            <a:r>
              <a:rPr lang="en-US" dirty="0" err="1" smtClean="0">
                <a:solidFill>
                  <a:schemeClr val="tx1"/>
                </a:solidFill>
              </a:rPr>
              <a:t>mẫu</a:t>
            </a:r>
            <a:r>
              <a:rPr lang="en-US" dirty="0" smtClean="0">
                <a:solidFill>
                  <a:schemeClr val="tx1"/>
                </a:solidFill>
              </a:rPr>
              <a:t> </a:t>
            </a:r>
            <a:r>
              <a:rPr lang="en-US" dirty="0" err="1" smtClean="0">
                <a:solidFill>
                  <a:schemeClr val="tx1"/>
                </a:solidFill>
              </a:rPr>
              <a:t>trong</a:t>
            </a:r>
            <a:r>
              <a:rPr lang="en-US" dirty="0" smtClean="0">
                <a:solidFill>
                  <a:schemeClr val="tx1"/>
                </a:solidFill>
              </a:rPr>
              <a:t> ATTT</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6616657" y="2070403"/>
            <a:ext cx="5504119" cy="3441094"/>
          </a:xfrm>
          <a:prstGeom prst="rect">
            <a:avLst/>
          </a:prstGeom>
        </p:spPr>
      </p:pic>
    </p:spTree>
    <p:extLst>
      <p:ext uri="{BB962C8B-B14F-4D97-AF65-F5344CB8AC3E}">
        <p14:creationId xmlns:p14="http://schemas.microsoft.com/office/powerpoint/2010/main" val="397678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p:txBody>
              <a:bodyPr/>
              <a:lstStyle/>
              <a:p>
                <a:r>
                  <a:rPr lang="th-TH" altLang="en-US" dirty="0" smtClean="0">
                    <a:solidFill>
                      <a:schemeClr val="tx1"/>
                    </a:solidFill>
                  </a:rPr>
                  <a:t>S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một</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a:t>
                </a:r>
                <a:r>
                  <a:rPr lang="en-US" altLang="en-US" dirty="0" err="1" smtClean="0">
                    <a:solidFill>
                      <a:schemeClr val="tx1"/>
                    </a:solidFill>
                  </a:rPr>
                  <a:t>ký</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kích</a:t>
                </a:r>
                <a:r>
                  <a:rPr lang="en-US" altLang="en-US" dirty="0" smtClean="0">
                    <a:solidFill>
                      <a:schemeClr val="tx1"/>
                    </a:solidFill>
                  </a:rPr>
                  <a:t> </a:t>
                </a:r>
                <a:r>
                  <a:rPr lang="en-US" altLang="en-US" dirty="0" err="1" smtClean="0">
                    <a:solidFill>
                      <a:schemeClr val="tx1"/>
                    </a:solidFill>
                  </a:rPr>
                  <a:t>thước</a:t>
                </a:r>
                <a:r>
                  <a:rPr lang="en-US" altLang="en-US" dirty="0" smtClean="0">
                    <a:solidFill>
                      <a:schemeClr val="tx1"/>
                    </a:solidFill>
                  </a:rPr>
                  <a:t> </a:t>
                </a:r>
                <a:r>
                  <a:rPr lang="en-US" altLang="en-US" dirty="0" err="1" smtClean="0">
                    <a:solidFill>
                      <a:schemeClr val="tx1"/>
                    </a:solidFill>
                  </a:rPr>
                  <a:t>là</a:t>
                </a:r>
                <a:r>
                  <a:rPr lang="en-US" altLang="en-US" dirty="0" smtClean="0">
                    <a:solidFill>
                      <a:schemeClr val="tx1"/>
                    </a:solidFill>
                  </a:rPr>
                  <a:t> </a:t>
                </a:r>
                <a:r>
                  <a:rPr lang="en-US" altLang="en-US" dirty="0">
                    <a:solidFill>
                      <a:schemeClr val="tx1"/>
                    </a:solidFill>
                  </a:rPr>
                  <a:t>n</a:t>
                </a:r>
                <a:r>
                  <a:rPr lang="th-TH" altLang="en-US" dirty="0" smtClean="0">
                    <a:solidFill>
                      <a:schemeClr val="tx1"/>
                    </a:solidFill>
                  </a:rPr>
                  <a:t>.</a:t>
                </a:r>
                <a:endParaRPr lang="th-TH" altLang="en-US" dirty="0">
                  <a:solidFill>
                    <a:schemeClr val="tx1"/>
                  </a:solidFill>
                </a:endParaRPr>
              </a:p>
              <a:p>
                <a:pPr>
                  <a:lnSpc>
                    <a:spcPct val="90000"/>
                  </a:lnSpc>
                </a:pPr>
                <a:r>
                  <a:rPr lang="en-US" altLang="en-US" dirty="0" err="1" smtClean="0">
                    <a:solidFill>
                      <a:schemeClr val="tx1"/>
                    </a:solidFill>
                  </a:rPr>
                  <a:t>Một</a:t>
                </a:r>
                <a:r>
                  <a:rPr lang="en-US" altLang="en-US" dirty="0" smtClean="0"/>
                  <a:t> </a:t>
                </a:r>
                <a:r>
                  <a:rPr lang="en-US" altLang="en-US" i="1" dirty="0" err="1">
                    <a:solidFill>
                      <a:schemeClr val="accent1"/>
                    </a:solidFill>
                  </a:rPr>
                  <a:t>chuỗi</a:t>
                </a:r>
                <a:r>
                  <a:rPr lang="en-US" altLang="en-US" i="1" dirty="0">
                    <a:solidFill>
                      <a:schemeClr val="accent1"/>
                    </a:solidFill>
                  </a:rPr>
                  <a:t> con </a:t>
                </a:r>
                <a:r>
                  <a:rPr lang="en-US" altLang="en-US" dirty="0" smtClean="0">
                    <a:solidFill>
                      <a:schemeClr val="tx1"/>
                    </a:solidFill>
                  </a:rPr>
                  <a:t>(</a:t>
                </a:r>
                <a:r>
                  <a:rPr lang="en-US" altLang="en-US" i="1" dirty="0" smtClean="0">
                    <a:solidFill>
                      <a:schemeClr val="accent1"/>
                    </a:solidFill>
                  </a:rPr>
                  <a:t>substring</a:t>
                </a:r>
                <a:r>
                  <a:rPr lang="en-US" altLang="en-US" dirty="0" smtClean="0"/>
                  <a:t> </a:t>
                </a:r>
                <a:r>
                  <a:rPr lang="en-US" altLang="en-US" dirty="0">
                    <a:solidFill>
                      <a:schemeClr val="tx1"/>
                    </a:solidFill>
                  </a:rPr>
                  <a:t>S[</a:t>
                </a:r>
                <a:r>
                  <a:rPr lang="en-US" altLang="en-US" dirty="0" err="1">
                    <a:solidFill>
                      <a:schemeClr val="tx1"/>
                    </a:solidFill>
                  </a:rPr>
                  <a:t>i</a:t>
                </a:r>
                <a:r>
                  <a:rPr lang="en-US" altLang="en-US" dirty="0">
                    <a:solidFill>
                      <a:schemeClr val="tx1"/>
                    </a:solidFill>
                  </a:rPr>
                  <a:t> .. j</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a:solidFill>
                      <a:schemeClr val="tx1"/>
                    </a:solidFill>
                  </a:rPr>
                  <a:t>S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một</a:t>
                </a:r>
                <a:r>
                  <a:rPr lang="en-US" altLang="en-US" dirty="0" smtClean="0">
                    <a:solidFill>
                      <a:schemeClr val="tx1"/>
                    </a:solidFill>
                  </a:rPr>
                  <a:t> </a:t>
                </a:r>
                <a:r>
                  <a:rPr lang="en-US" altLang="en-US" dirty="0" err="1" smtClean="0">
                    <a:solidFill>
                      <a:schemeClr val="tx1"/>
                    </a:solidFill>
                  </a:rPr>
                  <a:t>phần</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a:t>
                </a:r>
                <a:r>
                  <a:rPr lang="en-US" altLang="en-US" dirty="0" err="1" smtClean="0">
                    <a:solidFill>
                      <a:schemeClr val="tx1"/>
                    </a:solidFill>
                  </a:rPr>
                  <a:t>ký</a:t>
                </a:r>
                <a:r>
                  <a:rPr lang="en-US" altLang="en-US" dirty="0" smtClean="0">
                    <a:solidFill>
                      <a:schemeClr val="tx1"/>
                    </a:solidFill>
                  </a:rPr>
                  <a:t> </a:t>
                </a:r>
                <a:r>
                  <a:rPr lang="en-US" altLang="en-US" dirty="0" err="1" smtClean="0">
                    <a:solidFill>
                      <a:schemeClr val="tx1"/>
                    </a:solidFill>
                  </a:rPr>
                  <a:t>tự</a:t>
                </a:r>
                <a:r>
                  <a:rPr lang="en-US" altLang="en-US" dirty="0" smtClean="0">
                    <a:solidFill>
                      <a:schemeClr val="tx1"/>
                    </a:solidFill>
                  </a:rPr>
                  <a:t> S </a:t>
                </a:r>
                <a:r>
                  <a:rPr lang="en-US" altLang="en-US" dirty="0" err="1" smtClean="0">
                    <a:solidFill>
                      <a:schemeClr val="tx1"/>
                    </a:solidFill>
                  </a:rPr>
                  <a:t>bắt</a:t>
                </a:r>
                <a:r>
                  <a:rPr lang="en-US" altLang="en-US" dirty="0" smtClean="0">
                    <a:solidFill>
                      <a:schemeClr val="tx1"/>
                    </a:solidFill>
                  </a:rPr>
                  <a:t> </a:t>
                </a:r>
                <a:r>
                  <a:rPr lang="en-US" altLang="en-US" dirty="0" err="1" smtClean="0">
                    <a:solidFill>
                      <a:schemeClr val="tx1"/>
                    </a:solidFill>
                  </a:rPr>
                  <a:t>đầu</a:t>
                </a:r>
                <a:r>
                  <a:rPr lang="en-US" altLang="en-US" dirty="0" smtClean="0">
                    <a:solidFill>
                      <a:schemeClr val="tx1"/>
                    </a:solidFill>
                  </a:rPr>
                  <a:t> </a:t>
                </a:r>
                <a:r>
                  <a:rPr lang="en-US" altLang="en-US" dirty="0" err="1" smtClean="0">
                    <a:solidFill>
                      <a:schemeClr val="tx1"/>
                    </a:solidFill>
                  </a:rPr>
                  <a:t>từ</a:t>
                </a:r>
                <a:r>
                  <a:rPr lang="en-US" altLang="en-US" dirty="0" smtClean="0">
                    <a:solidFill>
                      <a:schemeClr val="tx1"/>
                    </a:solidFill>
                  </a:rPr>
                  <a:t> </a:t>
                </a:r>
                <a:r>
                  <a:rPr lang="en-US" altLang="en-US" dirty="0" err="1" smtClean="0">
                    <a:solidFill>
                      <a:schemeClr val="tx1"/>
                    </a:solidFill>
                  </a:rPr>
                  <a:t>chỉ</a:t>
                </a:r>
                <a:r>
                  <a:rPr lang="en-US" altLang="en-US" dirty="0" smtClean="0">
                    <a:solidFill>
                      <a:schemeClr val="tx1"/>
                    </a:solidFill>
                  </a:rPr>
                  <a:t> </a:t>
                </a:r>
                <a:r>
                  <a:rPr lang="en-US" altLang="en-US" dirty="0" err="1" smtClean="0">
                    <a:solidFill>
                      <a:schemeClr val="tx1"/>
                    </a:solidFill>
                  </a:rPr>
                  <a:t>số</a:t>
                </a:r>
                <a:r>
                  <a:rPr lang="en-US" altLang="en-US" dirty="0" smtClean="0">
                    <a:solidFill>
                      <a:schemeClr val="tx1"/>
                    </a:solidFill>
                  </a:rPr>
                  <a:t> </a:t>
                </a:r>
                <a:r>
                  <a:rPr lang="en-US" altLang="en-US" dirty="0" err="1">
                    <a:solidFill>
                      <a:schemeClr val="tx1"/>
                    </a:solidFill>
                  </a:rPr>
                  <a:t>i</a:t>
                </a:r>
                <a:r>
                  <a:rPr lang="en-US" altLang="en-US" dirty="0">
                    <a:solidFill>
                      <a:schemeClr val="tx1"/>
                    </a:solidFill>
                  </a:rPr>
                  <a:t> </a:t>
                </a:r>
                <a:r>
                  <a:rPr lang="en-US" altLang="en-US" dirty="0" err="1" smtClean="0">
                    <a:solidFill>
                      <a:schemeClr val="tx1"/>
                    </a:solidFill>
                  </a:rPr>
                  <a:t>và</a:t>
                </a:r>
                <a:r>
                  <a:rPr lang="en-US" altLang="en-US" dirty="0" smtClean="0">
                    <a:solidFill>
                      <a:schemeClr val="tx1"/>
                    </a:solidFill>
                  </a:rPr>
                  <a:t> </a:t>
                </a:r>
                <a:r>
                  <a:rPr lang="en-US" altLang="en-US" dirty="0" err="1" smtClean="0">
                    <a:solidFill>
                      <a:schemeClr val="tx1"/>
                    </a:solidFill>
                  </a:rPr>
                  <a:t>kết</a:t>
                </a:r>
                <a:r>
                  <a:rPr lang="en-US" altLang="en-US" dirty="0" smtClean="0">
                    <a:solidFill>
                      <a:schemeClr val="tx1"/>
                    </a:solidFill>
                  </a:rPr>
                  <a:t> </a:t>
                </a:r>
                <a:r>
                  <a:rPr lang="en-US" altLang="en-US" dirty="0" err="1" smtClean="0">
                    <a:solidFill>
                      <a:schemeClr val="tx1"/>
                    </a:solidFill>
                  </a:rPr>
                  <a:t>thúc</a:t>
                </a:r>
                <a:r>
                  <a:rPr lang="en-US" altLang="en-US" dirty="0" smtClean="0">
                    <a:solidFill>
                      <a:schemeClr val="tx1"/>
                    </a:solidFill>
                  </a:rPr>
                  <a:t> </a:t>
                </a:r>
                <a:r>
                  <a:rPr lang="en-US" altLang="en-US" dirty="0" err="1" smtClean="0">
                    <a:solidFill>
                      <a:schemeClr val="tx1"/>
                    </a:solidFill>
                  </a:rPr>
                  <a:t>tại</a:t>
                </a:r>
                <a:r>
                  <a:rPr lang="en-US" altLang="en-US" dirty="0" smtClean="0">
                    <a:solidFill>
                      <a:schemeClr val="tx1"/>
                    </a:solidFill>
                  </a:rPr>
                  <a:t> j, </a:t>
                </a:r>
                <a14:m>
                  <m:oMath xmlns:m="http://schemas.openxmlformats.org/officeDocument/2006/math">
                    <m:r>
                      <a:rPr lang="en-US" altLang="en-US" b="0" i="1" smtClean="0">
                        <a:solidFill>
                          <a:schemeClr val="tx1"/>
                        </a:solidFill>
                        <a:latin typeface="Cambria Math" panose="02040503050406030204" pitchFamily="18" charset="0"/>
                      </a:rPr>
                      <m:t>0</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𝑖</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𝑗</m:t>
                    </m:r>
                    <m:r>
                      <a:rPr lang="en-US" altLang="en-US" b="0" i="1" smtClean="0">
                        <a:solidFill>
                          <a:schemeClr val="tx1"/>
                        </a:solidFill>
                        <a:latin typeface="Cambria Math" panose="02040503050406030204" pitchFamily="18" charset="0"/>
                        <a:ea typeface="Cambria Math" panose="02040503050406030204" pitchFamily="18" charset="0"/>
                      </a:rPr>
                      <m:t>≤</m:t>
                    </m:r>
                    <m:r>
                      <a:rPr lang="en-US" altLang="en-US" b="0" i="1" smtClean="0">
                        <a:solidFill>
                          <a:schemeClr val="tx1"/>
                        </a:solidFill>
                        <a:latin typeface="Cambria Math" panose="02040503050406030204" pitchFamily="18" charset="0"/>
                        <a:ea typeface="Cambria Math" panose="02040503050406030204" pitchFamily="18" charset="0"/>
                      </a:rPr>
                      <m:t>𝑛</m:t>
                    </m:r>
                    <m:r>
                      <a:rPr lang="en-US" altLang="en-US" b="0" i="1" smtClean="0">
                        <a:solidFill>
                          <a:schemeClr val="tx1"/>
                        </a:solidFill>
                        <a:latin typeface="Cambria Math" panose="02040503050406030204" pitchFamily="18" charset="0"/>
                        <a:ea typeface="Cambria Math" panose="02040503050406030204" pitchFamily="18" charset="0"/>
                      </a:rPr>
                      <m:t>−1</m:t>
                    </m:r>
                  </m:oMath>
                </a14:m>
                <a:endParaRPr lang="en-US" altLang="en-US" dirty="0">
                  <a:solidFill>
                    <a:schemeClr val="tx1"/>
                  </a:solidFill>
                </a:endParaRPr>
              </a:p>
              <a:p>
                <a:pPr>
                  <a:lnSpc>
                    <a:spcPct val="90000"/>
                  </a:lnSpc>
                </a:pPr>
                <a:r>
                  <a:rPr lang="en-US" altLang="en-US" dirty="0">
                    <a:solidFill>
                      <a:schemeClr val="tx1"/>
                    </a:solidFill>
                  </a:rPr>
                  <a:t>với </a:t>
                </a:r>
                <a14:m>
                  <m:oMath xmlns:m="http://schemas.openxmlformats.org/officeDocument/2006/math">
                    <m:r>
                      <a:rPr lang="en-US" altLang="en-US" i="1">
                        <a:solidFill>
                          <a:schemeClr val="tx1"/>
                        </a:solidFill>
                        <a:latin typeface="Cambria Math" panose="02040503050406030204" pitchFamily="18" charset="0"/>
                      </a:rPr>
                      <m:t>𝑖</m:t>
                    </m:r>
                    <m:r>
                      <a:rPr lang="en-US" altLang="en-US" i="1">
                        <a:solidFill>
                          <a:schemeClr val="tx1"/>
                        </a:solidFill>
                        <a:latin typeface="Cambria Math" panose="02040503050406030204" pitchFamily="18" charset="0"/>
                        <a:ea typeface="Cambria Math" panose="02040503050406030204" pitchFamily="18" charset="0"/>
                      </a:rPr>
                      <m:t>∈[0, </m:t>
                    </m:r>
                    <m:r>
                      <a:rPr lang="en-US" altLang="en-US" i="1">
                        <a:solidFill>
                          <a:schemeClr val="tx1"/>
                        </a:solidFill>
                        <a:latin typeface="Cambria Math" panose="02040503050406030204" pitchFamily="18" charset="0"/>
                        <a:ea typeface="Cambria Math" panose="02040503050406030204" pitchFamily="18" charset="0"/>
                      </a:rPr>
                      <m:t>𝑛</m:t>
                    </m:r>
                    <m:r>
                      <a:rPr lang="en-US" altLang="en-US" i="1">
                        <a:solidFill>
                          <a:schemeClr val="tx1"/>
                        </a:solidFill>
                        <a:latin typeface="Cambria Math" panose="02040503050406030204" pitchFamily="18" charset="0"/>
                        <a:ea typeface="Cambria Math" panose="02040503050406030204" pitchFamily="18" charset="0"/>
                      </a:rPr>
                      <m:t>−1]</m:t>
                    </m:r>
                  </m:oMath>
                </a14:m>
                <a:r>
                  <a:rPr lang="en-US" altLang="en-US" dirty="0">
                    <a:solidFill>
                      <a:schemeClr val="tx1"/>
                    </a:solidFill>
                  </a:rPr>
                  <a:t> </a:t>
                </a:r>
                <a:r>
                  <a:rPr lang="en-US" altLang="en-US" dirty="0" smtClean="0">
                    <a:solidFill>
                      <a:schemeClr val="tx1"/>
                    </a:solidFill>
                  </a:rPr>
                  <a:t>ta </a:t>
                </a:r>
                <a:r>
                  <a:rPr lang="en-US" altLang="en-US" dirty="0" err="1" smtClean="0">
                    <a:solidFill>
                      <a:schemeClr val="tx1"/>
                    </a:solidFill>
                  </a:rPr>
                  <a:t>có</a:t>
                </a:r>
                <a:r>
                  <a:rPr lang="en-US" altLang="en-US" dirty="0" smtClean="0">
                    <a:solidFill>
                      <a:schemeClr val="tx1"/>
                    </a:solidFill>
                  </a:rPr>
                  <a:t>:</a:t>
                </a:r>
                <a:endParaRPr lang="en-US" altLang="en-US" i="1" dirty="0" smtClean="0">
                  <a:solidFill>
                    <a:schemeClr val="accent1"/>
                  </a:solidFill>
                </a:endParaRPr>
              </a:p>
              <a:p>
                <a:pPr lvl="1">
                  <a:lnSpc>
                    <a:spcPct val="90000"/>
                  </a:lnSpc>
                </a:pPr>
                <a:r>
                  <a:rPr lang="en-US" altLang="en-US" i="1" dirty="0" err="1" smtClean="0">
                    <a:solidFill>
                      <a:schemeClr val="accent1"/>
                    </a:solidFill>
                  </a:rPr>
                  <a:t>Tiền</a:t>
                </a:r>
                <a:r>
                  <a:rPr lang="en-US" altLang="en-US" i="1" dirty="0" smtClean="0">
                    <a:solidFill>
                      <a:schemeClr val="accent1"/>
                    </a:solidFill>
                  </a:rPr>
                  <a:t> </a:t>
                </a:r>
                <a:r>
                  <a:rPr lang="en-US" altLang="en-US" i="1" dirty="0" err="1">
                    <a:solidFill>
                      <a:schemeClr val="accent1"/>
                    </a:solidFill>
                  </a:rPr>
                  <a:t>tố</a:t>
                </a:r>
                <a:r>
                  <a:rPr lang="en-US" altLang="en-US" i="1" dirty="0">
                    <a:solidFill>
                      <a:schemeClr val="accent1"/>
                    </a:solidFill>
                  </a:rPr>
                  <a:t> (</a:t>
                </a:r>
                <a:r>
                  <a:rPr lang="en-US" altLang="en-US" i="1" dirty="0" smtClean="0">
                    <a:solidFill>
                      <a:schemeClr val="accent1"/>
                    </a:solidFill>
                  </a:rPr>
                  <a:t>prefix)</a:t>
                </a:r>
                <a:r>
                  <a:rPr lang="en-US" altLang="en-US" dirty="0" smtClean="0"/>
                  <a:t> </a:t>
                </a:r>
                <a:r>
                  <a:rPr lang="en-US" altLang="en-US" dirty="0" err="1" smtClean="0">
                    <a:solidFill>
                      <a:schemeClr val="tx1"/>
                    </a:solidFill>
                  </a:rPr>
                  <a:t>của</a:t>
                </a:r>
                <a:r>
                  <a:rPr lang="en-US" altLang="en-US" dirty="0" smtClean="0">
                    <a:solidFill>
                      <a:schemeClr val="tx1"/>
                    </a:solidFill>
                  </a:rPr>
                  <a:t> S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con S[0 </a:t>
                </a:r>
                <a:r>
                  <a:rPr lang="en-US" altLang="en-US" dirty="0">
                    <a:solidFill>
                      <a:schemeClr val="tx1"/>
                    </a:solidFill>
                  </a:rPr>
                  <a:t>.. </a:t>
                </a:r>
                <a:r>
                  <a:rPr lang="en-US" altLang="en-US" dirty="0" err="1">
                    <a:solidFill>
                      <a:schemeClr val="tx1"/>
                    </a:solidFill>
                  </a:rPr>
                  <a:t>i</a:t>
                </a:r>
                <a:r>
                  <a:rPr lang="en-US" altLang="en-US" dirty="0" smtClean="0">
                    <a:solidFill>
                      <a:schemeClr val="tx1"/>
                    </a:solidFill>
                  </a:rPr>
                  <a:t>]</a:t>
                </a:r>
                <a:endParaRPr lang="en-US" altLang="en-US" dirty="0">
                  <a:solidFill>
                    <a:schemeClr val="tx1"/>
                  </a:solidFill>
                </a:endParaRPr>
              </a:p>
              <a:p>
                <a:pPr lvl="1">
                  <a:lnSpc>
                    <a:spcPct val="90000"/>
                  </a:lnSpc>
                </a:pPr>
                <a:r>
                  <a:rPr lang="en-US" altLang="en-US" i="1" dirty="0" err="1">
                    <a:solidFill>
                      <a:schemeClr val="accent1"/>
                    </a:solidFill>
                  </a:rPr>
                  <a:t>Hậu</a:t>
                </a:r>
                <a:r>
                  <a:rPr lang="en-US" altLang="en-US" i="1" dirty="0">
                    <a:solidFill>
                      <a:schemeClr val="accent1"/>
                    </a:solidFill>
                  </a:rPr>
                  <a:t> </a:t>
                </a:r>
                <a:r>
                  <a:rPr lang="en-US" altLang="en-US" i="1" dirty="0" err="1">
                    <a:solidFill>
                      <a:schemeClr val="accent1"/>
                    </a:solidFill>
                  </a:rPr>
                  <a:t>tố</a:t>
                </a:r>
                <a:r>
                  <a:rPr lang="en-US" altLang="en-US" i="1" dirty="0">
                    <a:solidFill>
                      <a:schemeClr val="accent1"/>
                    </a:solidFill>
                  </a:rPr>
                  <a:t> (</a:t>
                </a:r>
                <a:r>
                  <a:rPr lang="en-US" altLang="en-US" i="1" dirty="0" smtClean="0">
                    <a:solidFill>
                      <a:schemeClr val="accent1"/>
                    </a:solidFill>
                  </a:rPr>
                  <a:t>suffix)</a:t>
                </a:r>
                <a:r>
                  <a:rPr lang="en-US" altLang="en-US" dirty="0" smtClean="0"/>
                  <a:t> </a:t>
                </a:r>
                <a:r>
                  <a:rPr lang="en-US" altLang="en-US" dirty="0" err="1" smtClean="0">
                    <a:solidFill>
                      <a:schemeClr val="tx1"/>
                    </a:solidFill>
                  </a:rPr>
                  <a:t>của</a:t>
                </a:r>
                <a:r>
                  <a:rPr lang="en-US" altLang="en-US" dirty="0" smtClean="0">
                    <a:solidFill>
                      <a:schemeClr val="tx1"/>
                    </a:solidFill>
                  </a:rPr>
                  <a:t> </a:t>
                </a:r>
                <a:r>
                  <a:rPr lang="en-US" altLang="en-US" dirty="0">
                    <a:solidFill>
                      <a:schemeClr val="tx1"/>
                    </a:solidFill>
                  </a:rPr>
                  <a:t>S </a:t>
                </a:r>
                <a:r>
                  <a:rPr lang="en-US" altLang="en-US" dirty="0" err="1" smtClean="0">
                    <a:solidFill>
                      <a:schemeClr val="tx1"/>
                    </a:solidFill>
                  </a:rPr>
                  <a:t>là</a:t>
                </a:r>
                <a:r>
                  <a:rPr lang="en-US" altLang="en-US" dirty="0" smtClean="0">
                    <a:solidFill>
                      <a:schemeClr val="tx1"/>
                    </a:solidFill>
                  </a:rPr>
                  <a:t> </a:t>
                </a:r>
                <a:r>
                  <a:rPr lang="en-US" altLang="en-US" dirty="0" err="1" smtClean="0">
                    <a:solidFill>
                      <a:schemeClr val="tx1"/>
                    </a:solidFill>
                  </a:rPr>
                  <a:t>chuỗi</a:t>
                </a:r>
                <a:r>
                  <a:rPr lang="en-US" altLang="en-US" dirty="0" smtClean="0">
                    <a:solidFill>
                      <a:schemeClr val="tx1"/>
                    </a:solidFill>
                  </a:rPr>
                  <a:t> con S[</a:t>
                </a:r>
                <a:r>
                  <a:rPr lang="en-US" altLang="en-US" dirty="0" err="1" smtClean="0">
                    <a:solidFill>
                      <a:schemeClr val="tx1"/>
                    </a:solidFill>
                  </a:rPr>
                  <a:t>i</a:t>
                </a:r>
                <a:r>
                  <a:rPr lang="en-US" altLang="en-US" dirty="0" smtClean="0">
                    <a:solidFill>
                      <a:schemeClr val="tx1"/>
                    </a:solidFill>
                  </a:rPr>
                  <a:t> </a:t>
                </a:r>
                <a:r>
                  <a:rPr lang="en-US" altLang="en-US" dirty="0">
                    <a:solidFill>
                      <a:schemeClr val="tx1"/>
                    </a:solidFill>
                  </a:rPr>
                  <a:t>.. n</a:t>
                </a:r>
                <a:r>
                  <a:rPr lang="en-US" altLang="en-US" dirty="0" smtClean="0">
                    <a:solidFill>
                      <a:schemeClr val="tx1"/>
                    </a:solidFill>
                  </a:rPr>
                  <a:t>-1]</a:t>
                </a:r>
              </a:p>
              <a:p>
                <a:pPr>
                  <a:lnSpc>
                    <a:spcPct val="90000"/>
                  </a:lnSpc>
                </a:pP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a:t>
                </a:r>
              </a:p>
              <a:p>
                <a:pPr marL="152396" indent="0">
                  <a:lnSpc>
                    <a:spcPct val="90000"/>
                  </a:lnSpc>
                  <a:buNone/>
                </a:pPr>
                <a:endParaRPr lang="en-US" dirty="0">
                  <a:solidFill>
                    <a:schemeClr val="tx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blipFill rotWithShape="0">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solidFill>
                  <a:schemeClr val="tx1"/>
                </a:solidFill>
              </a:rPr>
              <a:t>String </a:t>
            </a:r>
            <a:r>
              <a:rPr lang="en-US" dirty="0" err="1" smtClean="0">
                <a:solidFill>
                  <a:schemeClr val="tx1"/>
                </a:solidFill>
              </a:rPr>
              <a:t>và</a:t>
            </a:r>
            <a:r>
              <a:rPr lang="en-US" dirty="0" smtClean="0">
                <a:solidFill>
                  <a:schemeClr val="tx1"/>
                </a:solidFill>
              </a:rPr>
              <a:t> Substring</a:t>
            </a:r>
            <a:endParaRPr lang="en-US" dirty="0">
              <a:solidFill>
                <a:schemeClr val="tx1"/>
              </a:solidFill>
            </a:endParaRPr>
          </a:p>
        </p:txBody>
      </p:sp>
      <p:grpSp>
        <p:nvGrpSpPr>
          <p:cNvPr id="14" name="Group 13"/>
          <p:cNvGrpSpPr>
            <a:grpSpLocks/>
          </p:cNvGrpSpPr>
          <p:nvPr/>
        </p:nvGrpSpPr>
        <p:grpSpPr bwMode="auto">
          <a:xfrm>
            <a:off x="3994150" y="4779962"/>
            <a:ext cx="2743200" cy="685800"/>
            <a:chOff x="3264" y="624"/>
            <a:chExt cx="1728" cy="432"/>
          </a:xfrm>
        </p:grpSpPr>
        <p:sp>
          <p:nvSpPr>
            <p:cNvPr id="24" name="Rectangle 23"/>
            <p:cNvSpPr>
              <a:spLocks noChangeArrowheads="1"/>
            </p:cNvSpPr>
            <p:nvPr/>
          </p:nvSpPr>
          <p:spPr bwMode="auto">
            <a:xfrm>
              <a:off x="3264" y="624"/>
              <a:ext cx="172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5" name="Line 5"/>
            <p:cNvSpPr>
              <a:spLocks noChangeShapeType="1"/>
            </p:cNvSpPr>
            <p:nvPr/>
          </p:nvSpPr>
          <p:spPr bwMode="auto">
            <a:xfrm>
              <a:off x="3552"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6" name="Line 6"/>
            <p:cNvSpPr>
              <a:spLocks noChangeShapeType="1"/>
            </p:cNvSpPr>
            <p:nvPr/>
          </p:nvSpPr>
          <p:spPr bwMode="auto">
            <a:xfrm>
              <a:off x="3840"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7" name="Line 7"/>
            <p:cNvSpPr>
              <a:spLocks noChangeShapeType="1"/>
            </p:cNvSpPr>
            <p:nvPr/>
          </p:nvSpPr>
          <p:spPr bwMode="auto">
            <a:xfrm>
              <a:off x="4128"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8" name="Line 8"/>
            <p:cNvSpPr>
              <a:spLocks noChangeShapeType="1"/>
            </p:cNvSpPr>
            <p:nvPr/>
          </p:nvSpPr>
          <p:spPr bwMode="auto">
            <a:xfrm>
              <a:off x="4416"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9" name="Line 9"/>
            <p:cNvSpPr>
              <a:spLocks noChangeShapeType="1"/>
            </p:cNvSpPr>
            <p:nvPr/>
          </p:nvSpPr>
          <p:spPr bwMode="auto">
            <a:xfrm>
              <a:off x="4704"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grpSp>
      <p:sp>
        <p:nvSpPr>
          <p:cNvPr id="15" name="Text Box 11"/>
          <p:cNvSpPr txBox="1">
            <a:spLocks noChangeArrowheads="1"/>
          </p:cNvSpPr>
          <p:nvPr/>
        </p:nvSpPr>
        <p:spPr bwMode="auto">
          <a:xfrm>
            <a:off x="4070350" y="4779962"/>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dirty="0"/>
              <a:t>a</a:t>
            </a:r>
            <a:endParaRPr lang="th-TH" altLang="en-US" sz="2800" dirty="0">
              <a:latin typeface="Tahoma" panose="020B0604030504040204" pitchFamily="34" charset="0"/>
            </a:endParaRPr>
          </a:p>
        </p:txBody>
      </p:sp>
      <p:sp>
        <p:nvSpPr>
          <p:cNvPr id="16" name="Text Box 12"/>
          <p:cNvSpPr txBox="1">
            <a:spLocks noChangeArrowheads="1"/>
          </p:cNvSpPr>
          <p:nvPr/>
        </p:nvSpPr>
        <p:spPr bwMode="auto">
          <a:xfrm>
            <a:off x="4508500" y="4779962"/>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a:t>n</a:t>
            </a:r>
            <a:endParaRPr lang="th-TH" altLang="en-US" sz="2800">
              <a:latin typeface="Tahoma" panose="020B0604030504040204" pitchFamily="34" charset="0"/>
            </a:endParaRPr>
          </a:p>
        </p:txBody>
      </p:sp>
      <p:sp>
        <p:nvSpPr>
          <p:cNvPr id="17" name="Text Box 13"/>
          <p:cNvSpPr txBox="1">
            <a:spLocks noChangeArrowheads="1"/>
          </p:cNvSpPr>
          <p:nvPr/>
        </p:nvSpPr>
        <p:spPr bwMode="auto">
          <a:xfrm>
            <a:off x="5009272" y="4777472"/>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t</a:t>
            </a:r>
            <a:endParaRPr lang="th-TH" altLang="en-US" sz="2800" dirty="0">
              <a:latin typeface="Tahoma" panose="020B0604030504040204" pitchFamily="34" charset="0"/>
            </a:endParaRPr>
          </a:p>
        </p:txBody>
      </p:sp>
      <p:sp>
        <p:nvSpPr>
          <p:cNvPr id="18" name="Text Box 14"/>
          <p:cNvSpPr txBox="1">
            <a:spLocks noChangeArrowheads="1"/>
          </p:cNvSpPr>
          <p:nvPr/>
        </p:nvSpPr>
        <p:spPr bwMode="auto">
          <a:xfrm>
            <a:off x="5408826" y="4777472"/>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o</a:t>
            </a:r>
            <a:endParaRPr lang="th-TH" altLang="en-US" sz="2800" dirty="0">
              <a:latin typeface="Tahoma" panose="020B0604030504040204" pitchFamily="34" charset="0"/>
            </a:endParaRPr>
          </a:p>
        </p:txBody>
      </p:sp>
      <p:sp>
        <p:nvSpPr>
          <p:cNvPr id="19" name="Text Box 15"/>
          <p:cNvSpPr txBox="1">
            <a:spLocks noChangeArrowheads="1"/>
          </p:cNvSpPr>
          <p:nvPr/>
        </p:nvSpPr>
        <p:spPr bwMode="auto">
          <a:xfrm>
            <a:off x="5873750" y="4779962"/>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a</a:t>
            </a:r>
            <a:endParaRPr lang="th-TH" altLang="en-US" sz="2800" dirty="0">
              <a:latin typeface="Tahoma" panose="020B0604030504040204" pitchFamily="34" charset="0"/>
            </a:endParaRPr>
          </a:p>
        </p:txBody>
      </p:sp>
      <p:sp>
        <p:nvSpPr>
          <p:cNvPr id="20" name="Text Box 16"/>
          <p:cNvSpPr txBox="1">
            <a:spLocks noChangeArrowheads="1"/>
          </p:cNvSpPr>
          <p:nvPr/>
        </p:nvSpPr>
        <p:spPr bwMode="auto">
          <a:xfrm>
            <a:off x="6310526" y="4777472"/>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n</a:t>
            </a:r>
            <a:endParaRPr lang="th-TH" altLang="en-US" sz="2800" dirty="0">
              <a:latin typeface="Tahoma" panose="020B0604030504040204" pitchFamily="34" charset="0"/>
            </a:endParaRPr>
          </a:p>
        </p:txBody>
      </p:sp>
      <p:sp>
        <p:nvSpPr>
          <p:cNvPr id="21" name="Text Box 17"/>
          <p:cNvSpPr txBox="1">
            <a:spLocks noChangeArrowheads="1"/>
          </p:cNvSpPr>
          <p:nvPr/>
        </p:nvSpPr>
        <p:spPr bwMode="auto">
          <a:xfrm>
            <a:off x="3435350" y="4475162"/>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a:t>S</a:t>
            </a:r>
            <a:endParaRPr lang="th-TH" altLang="en-US" sz="2800">
              <a:latin typeface="Tahoma" panose="020B0604030504040204" pitchFamily="34" charset="0"/>
            </a:endParaRPr>
          </a:p>
        </p:txBody>
      </p:sp>
      <p:sp>
        <p:nvSpPr>
          <p:cNvPr id="22" name="Text Box 18"/>
          <p:cNvSpPr txBox="1">
            <a:spLocks noChangeArrowheads="1"/>
          </p:cNvSpPr>
          <p:nvPr/>
        </p:nvSpPr>
        <p:spPr bwMode="auto">
          <a:xfrm>
            <a:off x="4108450" y="546576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2000"/>
              <a:t>0</a:t>
            </a:r>
            <a:endParaRPr lang="th-TH" altLang="en-US" sz="2000">
              <a:latin typeface="Tahoma" panose="020B0604030504040204" pitchFamily="34" charset="0"/>
            </a:endParaRPr>
          </a:p>
        </p:txBody>
      </p:sp>
      <p:sp>
        <p:nvSpPr>
          <p:cNvPr id="23" name="Text Box 19"/>
          <p:cNvSpPr txBox="1">
            <a:spLocks noChangeArrowheads="1"/>
          </p:cNvSpPr>
          <p:nvPr/>
        </p:nvSpPr>
        <p:spPr bwMode="auto">
          <a:xfrm>
            <a:off x="6356350" y="5465762"/>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2000"/>
              <a:t>5</a:t>
            </a:r>
            <a:endParaRPr lang="th-TH" altLang="en-US" sz="2000">
              <a:latin typeface="Tahoma" panose="020B0604030504040204" pitchFamily="34" charset="0"/>
            </a:endParaRPr>
          </a:p>
        </p:txBody>
      </p:sp>
    </p:spTree>
    <p:extLst>
      <p:ext uri="{BB962C8B-B14F-4D97-AF65-F5344CB8AC3E}">
        <p14:creationId xmlns:p14="http://schemas.microsoft.com/office/powerpoint/2010/main" val="3291077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396" indent="0">
              <a:buNone/>
            </a:pPr>
            <a:endParaRPr lang="en-US" dirty="0" smtClean="0">
              <a:solidFill>
                <a:schemeClr val="tx1"/>
              </a:solidFill>
            </a:endParaRPr>
          </a:p>
          <a:p>
            <a:endParaRPr lang="en-US" altLang="en-US" dirty="0" smtClean="0"/>
          </a:p>
          <a:p>
            <a:r>
              <a:rPr lang="th-TH" altLang="en-US" dirty="0" smtClean="0">
                <a:solidFill>
                  <a:schemeClr val="tx1"/>
                </a:solidFill>
              </a:rPr>
              <a:t>Substring S[</a:t>
            </a:r>
            <a:r>
              <a:rPr lang="en-US" altLang="en-US" dirty="0" smtClean="0">
                <a:solidFill>
                  <a:schemeClr val="tx1"/>
                </a:solidFill>
              </a:rPr>
              <a:t>1</a:t>
            </a:r>
            <a:r>
              <a:rPr lang="th-TH" altLang="en-US" dirty="0" smtClean="0">
                <a:solidFill>
                  <a:schemeClr val="tx1"/>
                </a:solidFill>
              </a:rPr>
              <a:t>..</a:t>
            </a:r>
            <a:r>
              <a:rPr lang="th-TH" altLang="en-US" dirty="0">
                <a:solidFill>
                  <a:schemeClr val="tx1"/>
                </a:solidFill>
              </a:rPr>
              <a:t>3] == "</a:t>
            </a:r>
            <a:r>
              <a:rPr lang="th-TH" altLang="en-US" dirty="0" smtClean="0">
                <a:solidFill>
                  <a:schemeClr val="tx1"/>
                </a:solidFill>
              </a:rPr>
              <a:t>n</a:t>
            </a:r>
            <a:r>
              <a:rPr lang="en-US" altLang="en-US" dirty="0" smtClean="0">
                <a:solidFill>
                  <a:schemeClr val="tx1"/>
                </a:solidFill>
              </a:rPr>
              <a:t>to</a:t>
            </a:r>
            <a:r>
              <a:rPr lang="th-TH" altLang="en-US" dirty="0" smtClean="0">
                <a:solidFill>
                  <a:schemeClr val="tx1"/>
                </a:solidFill>
              </a:rPr>
              <a:t>"</a:t>
            </a:r>
            <a:endParaRPr lang="th-TH" altLang="en-US" dirty="0">
              <a:solidFill>
                <a:schemeClr val="tx1"/>
              </a:solidFill>
            </a:endParaRPr>
          </a:p>
          <a:p>
            <a:r>
              <a:rPr lang="en-US" altLang="en-US" dirty="0" err="1" smtClean="0">
                <a:solidFill>
                  <a:schemeClr val="tx1"/>
                </a:solidFill>
              </a:rPr>
              <a:t>Tất</a:t>
            </a:r>
            <a:r>
              <a:rPr lang="en-US" altLang="en-US" dirty="0" smtClean="0">
                <a:solidFill>
                  <a:schemeClr val="tx1"/>
                </a:solidFill>
              </a:rPr>
              <a:t> </a:t>
            </a:r>
            <a:r>
              <a:rPr lang="en-US" altLang="en-US" dirty="0" err="1" smtClean="0">
                <a:solidFill>
                  <a:schemeClr val="tx1"/>
                </a:solidFill>
              </a:rPr>
              <a:t>cả</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tiền</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thể</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của</a:t>
            </a:r>
            <a:r>
              <a:rPr lang="en-US" altLang="en-US" dirty="0" smtClean="0">
                <a:solidFill>
                  <a:schemeClr val="tx1"/>
                </a:solidFill>
              </a:rPr>
              <a:t> </a:t>
            </a:r>
            <a:r>
              <a:rPr lang="th-TH" altLang="en-US" dirty="0" smtClean="0">
                <a:solidFill>
                  <a:schemeClr val="tx1"/>
                </a:solidFill>
              </a:rPr>
              <a:t>S</a:t>
            </a:r>
            <a:r>
              <a:rPr lang="th-TH" altLang="en-US" dirty="0">
                <a:solidFill>
                  <a:schemeClr val="tx1"/>
                </a:solidFill>
              </a:rPr>
              <a:t>:</a:t>
            </a:r>
          </a:p>
          <a:p>
            <a:pPr lvl="1"/>
            <a:r>
              <a:rPr lang="th-TH" altLang="en-US" dirty="0">
                <a:solidFill>
                  <a:schemeClr val="tx1"/>
                </a:solidFill>
              </a:rPr>
              <a:t>"</a:t>
            </a:r>
            <a:r>
              <a:rPr lang="th-TH" altLang="en-US" dirty="0" smtClean="0">
                <a:solidFill>
                  <a:schemeClr val="tx1"/>
                </a:solidFill>
              </a:rPr>
              <a:t>an</a:t>
            </a:r>
            <a:r>
              <a:rPr lang="en-US" altLang="en-US" dirty="0" err="1" smtClean="0">
                <a:solidFill>
                  <a:schemeClr val="tx1"/>
                </a:solidFill>
              </a:rPr>
              <a:t>toan</a:t>
            </a:r>
            <a:r>
              <a:rPr lang="th-TH" altLang="en-US" dirty="0" smtClean="0">
                <a:solidFill>
                  <a:schemeClr val="tx1"/>
                </a:solidFill>
              </a:rPr>
              <a:t>", </a:t>
            </a:r>
            <a:r>
              <a:rPr lang="th-TH" altLang="en-US" dirty="0">
                <a:solidFill>
                  <a:schemeClr val="tx1"/>
                </a:solidFill>
              </a:rPr>
              <a:t>"</a:t>
            </a:r>
            <a:r>
              <a:rPr lang="th-TH" altLang="en-US" dirty="0" smtClean="0">
                <a:solidFill>
                  <a:schemeClr val="tx1"/>
                </a:solidFill>
              </a:rPr>
              <a:t>an</a:t>
            </a:r>
            <a:r>
              <a:rPr lang="en-US" altLang="en-US" dirty="0" err="1" smtClean="0">
                <a:solidFill>
                  <a:schemeClr val="tx1"/>
                </a:solidFill>
              </a:rPr>
              <a:t>toa</a:t>
            </a:r>
            <a:r>
              <a:rPr lang="th-TH" altLang="en-US" dirty="0" smtClean="0">
                <a:solidFill>
                  <a:schemeClr val="tx1"/>
                </a:solidFill>
              </a:rPr>
              <a:t>", </a:t>
            </a:r>
            <a:r>
              <a:rPr lang="th-TH" altLang="en-US" dirty="0">
                <a:solidFill>
                  <a:schemeClr val="tx1"/>
                </a:solidFill>
              </a:rPr>
              <a:t>"</a:t>
            </a:r>
            <a:r>
              <a:rPr lang="th-TH" altLang="en-US" dirty="0" smtClean="0">
                <a:solidFill>
                  <a:schemeClr val="tx1"/>
                </a:solidFill>
              </a:rPr>
              <a:t>an</a:t>
            </a:r>
            <a:r>
              <a:rPr lang="en-US" altLang="en-US" dirty="0" smtClean="0">
                <a:solidFill>
                  <a:schemeClr val="tx1"/>
                </a:solidFill>
              </a:rPr>
              <a:t>to</a:t>
            </a:r>
            <a:r>
              <a:rPr lang="th-TH" altLang="en-US" dirty="0" smtClean="0">
                <a:solidFill>
                  <a:schemeClr val="tx1"/>
                </a:solidFill>
              </a:rPr>
              <a:t>", </a:t>
            </a:r>
            <a:r>
              <a:rPr lang="th-TH" altLang="en-US" dirty="0">
                <a:solidFill>
                  <a:schemeClr val="tx1"/>
                </a:solidFill>
              </a:rPr>
              <a:t>"</a:t>
            </a:r>
            <a:r>
              <a:rPr lang="th-TH" altLang="en-US" dirty="0" smtClean="0">
                <a:solidFill>
                  <a:schemeClr val="tx1"/>
                </a:solidFill>
              </a:rPr>
              <a:t>an</a:t>
            </a:r>
            <a:r>
              <a:rPr lang="en-US" altLang="en-US" dirty="0" smtClean="0">
                <a:solidFill>
                  <a:schemeClr val="tx1"/>
                </a:solidFill>
              </a:rPr>
              <a:t>t</a:t>
            </a:r>
            <a:r>
              <a:rPr lang="th-TH" altLang="en-US" dirty="0" smtClean="0">
                <a:solidFill>
                  <a:schemeClr val="tx1"/>
                </a:solidFill>
              </a:rPr>
              <a:t>", </a:t>
            </a:r>
            <a:r>
              <a:rPr lang="th-TH" altLang="en-US" dirty="0">
                <a:solidFill>
                  <a:schemeClr val="tx1"/>
                </a:solidFill>
              </a:rPr>
              <a:t>"an”, "a"</a:t>
            </a:r>
          </a:p>
          <a:p>
            <a:r>
              <a:rPr lang="en-US" altLang="en-US" dirty="0" err="1" smtClean="0">
                <a:solidFill>
                  <a:schemeClr val="tx1"/>
                </a:solidFill>
              </a:rPr>
              <a:t>Tất</a:t>
            </a:r>
            <a:r>
              <a:rPr lang="en-US" altLang="en-US" dirty="0" smtClean="0">
                <a:solidFill>
                  <a:schemeClr val="tx1"/>
                </a:solidFill>
              </a:rPr>
              <a:t> </a:t>
            </a:r>
            <a:r>
              <a:rPr lang="en-US" altLang="en-US" dirty="0" err="1" smtClean="0">
                <a:solidFill>
                  <a:schemeClr val="tx1"/>
                </a:solidFill>
              </a:rPr>
              <a:t>cả</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hậu</a:t>
            </a:r>
            <a:r>
              <a:rPr lang="en-US" altLang="en-US" dirty="0" smtClean="0">
                <a:solidFill>
                  <a:schemeClr val="tx1"/>
                </a:solidFill>
              </a:rPr>
              <a:t> </a:t>
            </a:r>
            <a:r>
              <a:rPr lang="en-US" altLang="en-US" dirty="0" err="1" smtClean="0">
                <a:solidFill>
                  <a:schemeClr val="tx1"/>
                </a:solidFill>
              </a:rPr>
              <a:t>tố</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thể</a:t>
            </a:r>
            <a:r>
              <a:rPr lang="en-US" altLang="en-US" dirty="0" smtClean="0">
                <a:solidFill>
                  <a:schemeClr val="tx1"/>
                </a:solidFill>
              </a:rPr>
              <a:t> </a:t>
            </a:r>
            <a:r>
              <a:rPr lang="en-US" altLang="en-US" dirty="0" err="1" smtClean="0">
                <a:solidFill>
                  <a:schemeClr val="tx1"/>
                </a:solidFill>
              </a:rPr>
              <a:t>có</a:t>
            </a:r>
            <a:r>
              <a:rPr lang="en-US" altLang="en-US" dirty="0" smtClean="0">
                <a:solidFill>
                  <a:schemeClr val="tx1"/>
                </a:solidFill>
              </a:rPr>
              <a:t> </a:t>
            </a:r>
            <a:r>
              <a:rPr lang="en-US" altLang="en-US" dirty="0" err="1" smtClean="0">
                <a:solidFill>
                  <a:schemeClr val="tx1"/>
                </a:solidFill>
              </a:rPr>
              <a:t>của</a:t>
            </a:r>
            <a:r>
              <a:rPr lang="th-TH" altLang="en-US" dirty="0" smtClean="0">
                <a:solidFill>
                  <a:schemeClr val="tx1"/>
                </a:solidFill>
              </a:rPr>
              <a:t> </a:t>
            </a:r>
            <a:r>
              <a:rPr lang="th-TH" altLang="en-US" dirty="0">
                <a:solidFill>
                  <a:schemeClr val="tx1"/>
                </a:solidFill>
              </a:rPr>
              <a:t>S:</a:t>
            </a:r>
          </a:p>
          <a:p>
            <a:pPr lvl="1"/>
            <a:r>
              <a:rPr lang="th-TH" altLang="en-US" dirty="0">
                <a:solidFill>
                  <a:schemeClr val="tx1"/>
                </a:solidFill>
              </a:rPr>
              <a:t>"</a:t>
            </a:r>
            <a:r>
              <a:rPr lang="th-TH" altLang="en-US" dirty="0" smtClean="0">
                <a:solidFill>
                  <a:schemeClr val="tx1"/>
                </a:solidFill>
              </a:rPr>
              <a:t>an</a:t>
            </a:r>
            <a:r>
              <a:rPr lang="en-US" altLang="en-US" dirty="0" err="1" smtClean="0">
                <a:solidFill>
                  <a:schemeClr val="tx1"/>
                </a:solidFill>
              </a:rPr>
              <a:t>toan</a:t>
            </a:r>
            <a:r>
              <a:rPr lang="th-TH" altLang="en-US" dirty="0" smtClean="0">
                <a:solidFill>
                  <a:schemeClr val="tx1"/>
                </a:solidFill>
              </a:rPr>
              <a:t>", “</a:t>
            </a:r>
            <a:r>
              <a:rPr lang="en-US" altLang="en-US" dirty="0" err="1" smtClean="0">
                <a:solidFill>
                  <a:schemeClr val="tx1"/>
                </a:solidFill>
              </a:rPr>
              <a:t>ntoan</a:t>
            </a:r>
            <a:r>
              <a:rPr lang="th-TH" altLang="en-US" dirty="0" smtClean="0">
                <a:solidFill>
                  <a:schemeClr val="tx1"/>
                </a:solidFill>
              </a:rPr>
              <a:t>", “</a:t>
            </a:r>
            <a:r>
              <a:rPr lang="en-US" altLang="en-US" dirty="0" err="1" smtClean="0">
                <a:solidFill>
                  <a:schemeClr val="tx1"/>
                </a:solidFill>
              </a:rPr>
              <a:t>toan</a:t>
            </a:r>
            <a:r>
              <a:rPr lang="th-TH" altLang="en-US" dirty="0" smtClean="0">
                <a:solidFill>
                  <a:schemeClr val="tx1"/>
                </a:solidFill>
              </a:rPr>
              <a:t>", “</a:t>
            </a:r>
            <a:r>
              <a:rPr lang="en-US" altLang="en-US" dirty="0" err="1" smtClean="0">
                <a:solidFill>
                  <a:schemeClr val="tx1"/>
                </a:solidFill>
              </a:rPr>
              <a:t>oan</a:t>
            </a:r>
            <a:r>
              <a:rPr lang="th-TH" altLang="en-US" dirty="0" smtClean="0">
                <a:solidFill>
                  <a:schemeClr val="tx1"/>
                </a:solidFill>
              </a:rPr>
              <a:t>", “</a:t>
            </a:r>
            <a:r>
              <a:rPr lang="en-US" altLang="en-US" dirty="0" smtClean="0">
                <a:solidFill>
                  <a:schemeClr val="tx1"/>
                </a:solidFill>
              </a:rPr>
              <a:t>an</a:t>
            </a:r>
            <a:r>
              <a:rPr lang="th-TH" altLang="en-US" dirty="0" smtClean="0">
                <a:solidFill>
                  <a:schemeClr val="tx1"/>
                </a:solidFill>
              </a:rPr>
              <a:t>", “</a:t>
            </a:r>
            <a:r>
              <a:rPr lang="en-US" altLang="en-US" dirty="0" smtClean="0">
                <a:solidFill>
                  <a:schemeClr val="tx1"/>
                </a:solidFill>
              </a:rPr>
              <a:t>n</a:t>
            </a:r>
            <a:r>
              <a:rPr lang="th-TH" altLang="en-US" dirty="0" smtClean="0">
                <a:solidFill>
                  <a:schemeClr val="tx1"/>
                </a:solidFill>
              </a:rPr>
              <a:t>"</a:t>
            </a:r>
            <a:endParaRPr lang="th-TH" altLang="en-US" dirty="0">
              <a:solidFill>
                <a:schemeClr val="tx1"/>
              </a:solidFill>
            </a:endParaRPr>
          </a:p>
        </p:txBody>
      </p:sp>
      <p:sp>
        <p:nvSpPr>
          <p:cNvPr id="3" name="Title 2"/>
          <p:cNvSpPr>
            <a:spLocks noGrp="1"/>
          </p:cNvSpPr>
          <p:nvPr>
            <p:ph type="title"/>
          </p:nvPr>
        </p:nvSpPr>
        <p:spPr/>
        <p:txBody>
          <a:bodyPr/>
          <a:lstStyle/>
          <a:p>
            <a:r>
              <a:rPr lang="en-US" dirty="0">
                <a:solidFill>
                  <a:schemeClr val="tx1"/>
                </a:solidFill>
              </a:rPr>
              <a:t>String </a:t>
            </a:r>
            <a:r>
              <a:rPr lang="en-US" dirty="0" err="1">
                <a:solidFill>
                  <a:schemeClr val="tx1"/>
                </a:solidFill>
              </a:rPr>
              <a:t>và</a:t>
            </a:r>
            <a:r>
              <a:rPr lang="en-US" dirty="0">
                <a:solidFill>
                  <a:schemeClr val="tx1"/>
                </a:solidFill>
              </a:rPr>
              <a:t> </a:t>
            </a:r>
            <a:r>
              <a:rPr lang="en-US" dirty="0" smtClean="0">
                <a:solidFill>
                  <a:schemeClr val="tx1"/>
                </a:solidFill>
              </a:rPr>
              <a:t>Substring (</a:t>
            </a: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r>
              <a:rPr lang="en-US" dirty="0" smtClean="0">
                <a:solidFill>
                  <a:schemeClr val="tx1"/>
                </a:solidFill>
              </a:rPr>
              <a:t>)</a:t>
            </a:r>
            <a:endParaRPr lang="en-US" dirty="0">
              <a:solidFill>
                <a:schemeClr val="tx1"/>
              </a:solidFill>
            </a:endParaRPr>
          </a:p>
        </p:txBody>
      </p:sp>
      <p:grpSp>
        <p:nvGrpSpPr>
          <p:cNvPr id="21" name="Group 20"/>
          <p:cNvGrpSpPr/>
          <p:nvPr/>
        </p:nvGrpSpPr>
        <p:grpSpPr>
          <a:xfrm>
            <a:off x="4222750" y="1569007"/>
            <a:ext cx="2655675" cy="646331"/>
            <a:chOff x="4222750" y="1569007"/>
            <a:chExt cx="2655675" cy="646331"/>
          </a:xfrm>
        </p:grpSpPr>
        <p:sp>
          <p:nvSpPr>
            <p:cNvPr id="5" name="Text Box 11"/>
            <p:cNvSpPr txBox="1">
              <a:spLocks noChangeArrowheads="1"/>
            </p:cNvSpPr>
            <p:nvPr/>
          </p:nvSpPr>
          <p:spPr bwMode="auto">
            <a:xfrm>
              <a:off x="4222750" y="1571497"/>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a:t>a</a:t>
              </a:r>
              <a:endParaRPr lang="th-TH" altLang="en-US" sz="2800">
                <a:latin typeface="Tahoma" panose="020B0604030504040204" pitchFamily="34" charset="0"/>
              </a:endParaRPr>
            </a:p>
          </p:txBody>
        </p:sp>
        <p:sp>
          <p:nvSpPr>
            <p:cNvPr id="6" name="Text Box 12"/>
            <p:cNvSpPr txBox="1">
              <a:spLocks noChangeArrowheads="1"/>
            </p:cNvSpPr>
            <p:nvPr/>
          </p:nvSpPr>
          <p:spPr bwMode="auto">
            <a:xfrm>
              <a:off x="4660900" y="1571497"/>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a:t>n</a:t>
              </a:r>
              <a:endParaRPr lang="th-TH" altLang="en-US" sz="2800">
                <a:latin typeface="Tahoma" panose="020B0604030504040204" pitchFamily="34" charset="0"/>
              </a:endParaRPr>
            </a:p>
          </p:txBody>
        </p:sp>
        <p:sp>
          <p:nvSpPr>
            <p:cNvPr id="7" name="Text Box 13"/>
            <p:cNvSpPr txBox="1">
              <a:spLocks noChangeArrowheads="1"/>
            </p:cNvSpPr>
            <p:nvPr/>
          </p:nvSpPr>
          <p:spPr bwMode="auto">
            <a:xfrm>
              <a:off x="5161672" y="1569007"/>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t</a:t>
              </a:r>
              <a:endParaRPr lang="th-TH" altLang="en-US" sz="2800" dirty="0">
                <a:latin typeface="Tahoma" panose="020B0604030504040204" pitchFamily="34" charset="0"/>
              </a:endParaRPr>
            </a:p>
          </p:txBody>
        </p:sp>
        <p:sp>
          <p:nvSpPr>
            <p:cNvPr id="8" name="Text Box 14"/>
            <p:cNvSpPr txBox="1">
              <a:spLocks noChangeArrowheads="1"/>
            </p:cNvSpPr>
            <p:nvPr/>
          </p:nvSpPr>
          <p:spPr bwMode="auto">
            <a:xfrm>
              <a:off x="5561226" y="1569007"/>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o</a:t>
              </a:r>
              <a:endParaRPr lang="th-TH" altLang="en-US" sz="2800" dirty="0">
                <a:latin typeface="Tahoma" panose="020B0604030504040204" pitchFamily="34" charset="0"/>
              </a:endParaRPr>
            </a:p>
          </p:txBody>
        </p:sp>
        <p:sp>
          <p:nvSpPr>
            <p:cNvPr id="9" name="Text Box 15"/>
            <p:cNvSpPr txBox="1">
              <a:spLocks noChangeArrowheads="1"/>
            </p:cNvSpPr>
            <p:nvPr/>
          </p:nvSpPr>
          <p:spPr bwMode="auto">
            <a:xfrm>
              <a:off x="6026150" y="1571497"/>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smtClean="0"/>
                <a:t>a</a:t>
              </a:r>
              <a:endParaRPr lang="th-TH" altLang="en-US" sz="2800" dirty="0">
                <a:latin typeface="Tahoma" panose="020B0604030504040204" pitchFamily="34" charset="0"/>
              </a:endParaRPr>
            </a:p>
          </p:txBody>
        </p:sp>
        <p:sp>
          <p:nvSpPr>
            <p:cNvPr id="10" name="Text Box 16"/>
            <p:cNvSpPr txBox="1">
              <a:spLocks noChangeArrowheads="1"/>
            </p:cNvSpPr>
            <p:nvPr/>
          </p:nvSpPr>
          <p:spPr bwMode="auto">
            <a:xfrm>
              <a:off x="6462926" y="1569007"/>
              <a:ext cx="415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3600" dirty="0"/>
                <a:t>n</a:t>
              </a:r>
              <a:endParaRPr lang="th-TH" altLang="en-US" sz="2800" dirty="0">
                <a:latin typeface="Tahoma" panose="020B0604030504040204" pitchFamily="34" charset="0"/>
              </a:endParaRPr>
            </a:p>
          </p:txBody>
        </p:sp>
      </p:grpSp>
      <p:grpSp>
        <p:nvGrpSpPr>
          <p:cNvPr id="20" name="Group 19"/>
          <p:cNvGrpSpPr/>
          <p:nvPr/>
        </p:nvGrpSpPr>
        <p:grpSpPr>
          <a:xfrm>
            <a:off x="3587750" y="1314198"/>
            <a:ext cx="3302000" cy="1387475"/>
            <a:chOff x="3587750" y="886689"/>
            <a:chExt cx="3302000" cy="1387475"/>
          </a:xfrm>
        </p:grpSpPr>
        <p:grpSp>
          <p:nvGrpSpPr>
            <p:cNvPr id="4" name="Group 3"/>
            <p:cNvGrpSpPr>
              <a:grpSpLocks/>
            </p:cNvGrpSpPr>
            <p:nvPr/>
          </p:nvGrpSpPr>
          <p:grpSpPr bwMode="auto">
            <a:xfrm>
              <a:off x="4146550" y="1191489"/>
              <a:ext cx="2743200" cy="685800"/>
              <a:chOff x="3264" y="624"/>
              <a:chExt cx="1728" cy="432"/>
            </a:xfrm>
          </p:grpSpPr>
          <p:sp>
            <p:nvSpPr>
              <p:cNvPr id="14" name="Rectangle 13"/>
              <p:cNvSpPr>
                <a:spLocks noChangeArrowheads="1"/>
              </p:cNvSpPr>
              <p:nvPr/>
            </p:nvSpPr>
            <p:spPr bwMode="auto">
              <a:xfrm>
                <a:off x="3264" y="624"/>
                <a:ext cx="1728"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Line 5"/>
              <p:cNvSpPr>
                <a:spLocks noChangeShapeType="1"/>
              </p:cNvSpPr>
              <p:nvPr/>
            </p:nvSpPr>
            <p:spPr bwMode="auto">
              <a:xfrm>
                <a:off x="3552"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6" name="Line 6"/>
              <p:cNvSpPr>
                <a:spLocks noChangeShapeType="1"/>
              </p:cNvSpPr>
              <p:nvPr/>
            </p:nvSpPr>
            <p:spPr bwMode="auto">
              <a:xfrm>
                <a:off x="3840"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Line 7"/>
              <p:cNvSpPr>
                <a:spLocks noChangeShapeType="1"/>
              </p:cNvSpPr>
              <p:nvPr/>
            </p:nvSpPr>
            <p:spPr bwMode="auto">
              <a:xfrm>
                <a:off x="4128"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Line 8"/>
              <p:cNvSpPr>
                <a:spLocks noChangeShapeType="1"/>
              </p:cNvSpPr>
              <p:nvPr/>
            </p:nvSpPr>
            <p:spPr bwMode="auto">
              <a:xfrm>
                <a:off x="4416"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9" name="Line 9"/>
              <p:cNvSpPr>
                <a:spLocks noChangeShapeType="1"/>
              </p:cNvSpPr>
              <p:nvPr/>
            </p:nvSpPr>
            <p:spPr bwMode="auto">
              <a:xfrm>
                <a:off x="4704" y="62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grpSp>
        <p:sp>
          <p:nvSpPr>
            <p:cNvPr id="11" name="Text Box 17"/>
            <p:cNvSpPr txBox="1">
              <a:spLocks noChangeArrowheads="1"/>
            </p:cNvSpPr>
            <p:nvPr/>
          </p:nvSpPr>
          <p:spPr bwMode="auto">
            <a:xfrm>
              <a:off x="3587750" y="886689"/>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3600"/>
                <a:t>S</a:t>
              </a:r>
              <a:endParaRPr lang="th-TH" altLang="en-US" sz="2800">
                <a:latin typeface="Tahoma" panose="020B0604030504040204" pitchFamily="34" charset="0"/>
              </a:endParaRPr>
            </a:p>
          </p:txBody>
        </p:sp>
        <p:sp>
          <p:nvSpPr>
            <p:cNvPr id="12" name="Text Box 18"/>
            <p:cNvSpPr txBox="1">
              <a:spLocks noChangeArrowheads="1"/>
            </p:cNvSpPr>
            <p:nvPr/>
          </p:nvSpPr>
          <p:spPr bwMode="auto">
            <a:xfrm>
              <a:off x="4260850" y="187728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2000"/>
                <a:t>0</a:t>
              </a:r>
              <a:endParaRPr lang="th-TH" altLang="en-US" sz="2000">
                <a:latin typeface="Tahoma" panose="020B0604030504040204" pitchFamily="34" charset="0"/>
              </a:endParaRPr>
            </a:p>
          </p:txBody>
        </p:sp>
        <p:sp>
          <p:nvSpPr>
            <p:cNvPr id="13" name="Text Box 19"/>
            <p:cNvSpPr txBox="1">
              <a:spLocks noChangeArrowheads="1"/>
            </p:cNvSpPr>
            <p:nvPr/>
          </p:nvSpPr>
          <p:spPr bwMode="auto">
            <a:xfrm>
              <a:off x="6508750" y="187728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th-TH" altLang="en-US" sz="2000"/>
                <a:t>5</a:t>
              </a:r>
              <a:endParaRPr lang="th-TH" altLang="en-US" sz="2000">
                <a:latin typeface="Tahoma" panose="020B0604030504040204" pitchFamily="34" charset="0"/>
              </a:endParaRPr>
            </a:p>
          </p:txBody>
        </p:sp>
      </p:grpSp>
    </p:spTree>
    <p:extLst>
      <p:ext uri="{BB962C8B-B14F-4D97-AF65-F5344CB8AC3E}">
        <p14:creationId xmlns:p14="http://schemas.microsoft.com/office/powerpoint/2010/main" val="33933646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807BF793AC46D24F80087E812C8FBCE1" ma:contentTypeVersion="0" ma:contentTypeDescription="Tạo tài liệu mới." ma:contentTypeScope="" ma:versionID="68a172e743c8bb88519211f025d72a61">
  <xsd:schema xmlns:xsd="http://www.w3.org/2001/XMLSchema" xmlns:xs="http://www.w3.org/2001/XMLSchema" xmlns:p="http://schemas.microsoft.com/office/2006/metadata/properties" targetNamespace="http://schemas.microsoft.com/office/2006/metadata/properties" ma:root="true" ma:fieldsID="c93a662ac52fd50c50b58069886d8eb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BA1EA1-F66C-4025-8352-D13B7CCC1D50}"/>
</file>

<file path=customXml/itemProps2.xml><?xml version="1.0" encoding="utf-8"?>
<ds:datastoreItem xmlns:ds="http://schemas.openxmlformats.org/officeDocument/2006/customXml" ds:itemID="{1D1CBC89-6E12-47B6-BD6E-B403EC611D14}"/>
</file>

<file path=customXml/itemProps3.xml><?xml version="1.0" encoding="utf-8"?>
<ds:datastoreItem xmlns:ds="http://schemas.openxmlformats.org/officeDocument/2006/customXml" ds:itemID="{ED504256-E7EA-49FC-989E-920B64D421A3}"/>
</file>

<file path=docProps/app.xml><?xml version="1.0" encoding="utf-8"?>
<Properties xmlns="http://schemas.openxmlformats.org/officeDocument/2006/extended-properties" xmlns:vt="http://schemas.openxmlformats.org/officeDocument/2006/docPropsVTypes">
  <Template>包图主题2</Template>
  <TotalTime>10466</TotalTime>
  <Words>6552</Words>
  <Application>Microsoft Office PowerPoint</Application>
  <PresentationFormat>Widescreen</PresentationFormat>
  <Paragraphs>2468</Paragraphs>
  <Slides>67</Slides>
  <Notes>31</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84" baseType="lpstr">
      <vt:lpstr>Arial Unicode MS</vt:lpstr>
      <vt:lpstr>等线</vt:lpstr>
      <vt:lpstr>微软雅黑</vt:lpstr>
      <vt:lpstr>Muli</vt:lpstr>
      <vt:lpstr>SimSun</vt:lpstr>
      <vt:lpstr>时尚中黑简体</vt:lpstr>
      <vt:lpstr>经典综艺体简</vt:lpstr>
      <vt:lpstr>Arial</vt:lpstr>
      <vt:lpstr>Calibri</vt:lpstr>
      <vt:lpstr>Cambria Math</vt:lpstr>
      <vt:lpstr>Symbol</vt:lpstr>
      <vt:lpstr>Tahoma</vt:lpstr>
      <vt:lpstr>Times New Roman</vt:lpstr>
      <vt:lpstr>Wingdings</vt:lpstr>
      <vt:lpstr>Master</vt:lpstr>
      <vt:lpstr>VISIO</vt:lpstr>
      <vt:lpstr>Visio</vt:lpstr>
      <vt:lpstr>PowerPoint Presentation</vt:lpstr>
      <vt:lpstr>PowerPoint Presentation</vt:lpstr>
      <vt:lpstr>Bài 01 – Mục tiêu</vt:lpstr>
      <vt:lpstr>ĐỐI SÁNH MẪU TRÊN CHUỖI</vt:lpstr>
      <vt:lpstr>Đối sánh mẫu là gì?</vt:lpstr>
      <vt:lpstr>Ví dụ</vt:lpstr>
      <vt:lpstr>Vai trò của đối sánh mẫu trong ATTT</vt:lpstr>
      <vt:lpstr>String và Substring</vt:lpstr>
      <vt:lpstr>String và Substring (Ví dụ)</vt:lpstr>
      <vt:lpstr>Các thuật toán đối sánh mẫu</vt:lpstr>
      <vt:lpstr>ĐỐI SÁNH MẪU TRÊN CHUỖI</vt:lpstr>
      <vt:lpstr>Thuật toán vét cạn</vt:lpstr>
      <vt:lpstr>Phân tích độ phức tạp tính toán</vt:lpstr>
      <vt:lpstr>Phân tích độ phức tạp tính toán</vt:lpstr>
      <vt:lpstr>ĐỐI SÁNH MẪU TRÊN CHUỖI</vt:lpstr>
      <vt:lpstr>Thuật toán Boyer - Moore</vt:lpstr>
      <vt:lpstr>Thuật toán Boyer – Moore (Nhảy cách-Case 1)</vt:lpstr>
      <vt:lpstr>Thuật toán Boyer – Moore (Nhảy cách-Case 2)</vt:lpstr>
      <vt:lpstr>Thuật toán Boyer – Moore (Ví dụ 1)</vt:lpstr>
      <vt:lpstr>Thuật toán Boyer – Moore (Ví dụ 2)</vt:lpstr>
      <vt:lpstr>Tiền xử lý (hàm last occurrence)</vt:lpstr>
      <vt:lpstr>Tiền xử lý (hàm last occurrence) – Ví dụ</vt:lpstr>
      <vt:lpstr>Tiền xử lý (hàm last occurrence)</vt:lpstr>
      <vt:lpstr>Ví dụ minh họa</vt:lpstr>
      <vt:lpstr>Thuật toán Boyer – Moore (Ví dụ 2)</vt:lpstr>
      <vt:lpstr>Độ phức tạp</vt:lpstr>
      <vt:lpstr> Độ phức tạp (trường hợp tệ nhất)</vt:lpstr>
      <vt:lpstr>ĐỐI SÁNH MẪU TRÊN CHUỖI</vt:lpstr>
      <vt:lpstr>Knuth-Morris-Pratt (KMP) </vt:lpstr>
      <vt:lpstr>Knuth-Morris-Pratt (KMP) </vt:lpstr>
      <vt:lpstr>Ví dụ</vt:lpstr>
      <vt:lpstr>Ví dụ</vt:lpstr>
      <vt:lpstr>Hàm failure function</vt:lpstr>
      <vt:lpstr>Hàm failure function</vt:lpstr>
      <vt:lpstr>Ví dụ: Tính hàm failure function</vt:lpstr>
      <vt:lpstr>Ví dụ: Tính hàm failure function</vt:lpstr>
      <vt:lpstr>Ví dụ: Tính hàm failure function</vt:lpstr>
      <vt:lpstr>Ví dụ: Tính hàm failure function</vt:lpstr>
      <vt:lpstr>Ví dụ: Tính hàm failure function</vt:lpstr>
      <vt:lpstr>Knuth-Morris-Pratt</vt:lpstr>
      <vt:lpstr>Ví dụ</vt:lpstr>
      <vt:lpstr>Bài tập áp dụng</vt:lpstr>
      <vt:lpstr>Ưu nhược điểm của KMP</vt:lpstr>
      <vt:lpstr>Bài 02 – Mục tiêu</vt:lpstr>
      <vt:lpstr>ĐỐI SÁNH MẪU TRÊN CHUỖI</vt:lpstr>
      <vt:lpstr>Bài toán đối sánh mẫu</vt:lpstr>
      <vt:lpstr>Thuật toán Boyer-Moore (BM)</vt:lpstr>
      <vt:lpstr>Phương pháp duyệt toàn bộ</vt:lpstr>
      <vt:lpstr>Quy tắc dịch chuyển của BM (1)</vt:lpstr>
      <vt:lpstr>Quy tắc dịch chuyển của BM (2)</vt:lpstr>
      <vt:lpstr>Xây dựng bảng delta</vt:lpstr>
      <vt:lpstr>Ví dụ thuật toán Boyer-Moore</vt:lpstr>
      <vt:lpstr>        </vt:lpstr>
      <vt:lpstr>Quy tắc dịch chuyển</vt:lpstr>
      <vt:lpstr>Xây dựng bảng SHIFT</vt:lpstr>
      <vt:lpstr>Xây dựng bảng HASH</vt:lpstr>
      <vt:lpstr>Ví dụ thuật toán Wu-Manber</vt:lpstr>
      <vt:lpstr>ĐỐI SÁNH MẪU TRÊN CHUỖI</vt:lpstr>
      <vt:lpstr>          Thuật toán Aho-Corasick</vt:lpstr>
      <vt:lpstr>Automaton của Aho-Corasick</vt:lpstr>
      <vt:lpstr>Hoạt động của automaton Aho-Corasick</vt:lpstr>
      <vt:lpstr>Hàm chuyển trạng thái δ</vt:lpstr>
      <vt:lpstr>Hàm goto</vt:lpstr>
      <vt:lpstr>Hàm failure</vt:lpstr>
      <vt:lpstr>Hàm output</vt:lpstr>
      <vt:lpstr>Xây dựng hàm chuyển trạng thái</vt:lpstr>
      <vt:lpstr>So sánh Wu-Manber và Aho-Corasick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Microsoft account</cp:lastModifiedBy>
  <cp:revision>681</cp:revision>
  <dcterms:created xsi:type="dcterms:W3CDTF">2017-09-22T08:16:39Z</dcterms:created>
  <dcterms:modified xsi:type="dcterms:W3CDTF">2024-01-25T13:03:04Z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0x010100807BF793AC46D24F80087E812C8FBCE1</vt:lpwstr>
  </property>
</Properties>
</file>