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Lst>
  <p:sldSz cx="18288000" cy="10287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7027CB-E3AE-4AA2-AD54-76DCF5E42772}">
  <a:tblStyle styleId="{567027CB-E3AE-4AA2-AD54-76DCF5E427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78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152393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73153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65180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65314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03166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263611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47423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136139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37006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37373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22879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3293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319608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86947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9344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552941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34622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9197-E29D-83B4-A538-4D59F1D6FF75}"/>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PH"/>
          </a:p>
        </p:txBody>
      </p:sp>
      <p:sp>
        <p:nvSpPr>
          <p:cNvPr id="3" name="Subtitle 2">
            <a:extLst>
              <a:ext uri="{FF2B5EF4-FFF2-40B4-BE49-F238E27FC236}">
                <a16:creationId xmlns:a16="http://schemas.microsoft.com/office/drawing/2014/main" id="{0A627023-861F-8FE8-4FB0-8D8202365919}"/>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1A5D52A4-C288-696A-C0EA-C6292EFB1375}"/>
              </a:ext>
            </a:extLst>
          </p:cNvPr>
          <p:cNvSpPr>
            <a:spLocks noGrp="1"/>
          </p:cNvSpPr>
          <p:nvPr>
            <p:ph type="dt" sz="half" idx="10"/>
          </p:nvPr>
        </p:nvSpPr>
        <p:spPr/>
        <p:txBody>
          <a:bodyPr/>
          <a:lstStyle/>
          <a:p>
            <a:endParaRPr lang="en-PH"/>
          </a:p>
        </p:txBody>
      </p:sp>
      <p:sp>
        <p:nvSpPr>
          <p:cNvPr id="5" name="Footer Placeholder 4">
            <a:extLst>
              <a:ext uri="{FF2B5EF4-FFF2-40B4-BE49-F238E27FC236}">
                <a16:creationId xmlns:a16="http://schemas.microsoft.com/office/drawing/2014/main" id="{B38996C4-C616-A230-633E-70D652C6180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36671DB-F879-4D10-FF52-2E55D870E7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975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44BA-7788-1035-D6C7-BE044A72C1F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8BC1A2A-0DD4-1A7D-C811-3D878298D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9FAA093-5790-80FF-6F79-943D7A9EC5B9}"/>
              </a:ext>
            </a:extLst>
          </p:cNvPr>
          <p:cNvSpPr>
            <a:spLocks noGrp="1"/>
          </p:cNvSpPr>
          <p:nvPr>
            <p:ph type="dt" sz="half" idx="10"/>
          </p:nvPr>
        </p:nvSpPr>
        <p:spPr/>
        <p:txBody>
          <a:bodyPr/>
          <a:lstStyle/>
          <a:p>
            <a:endParaRPr lang="en-PH"/>
          </a:p>
        </p:txBody>
      </p:sp>
      <p:sp>
        <p:nvSpPr>
          <p:cNvPr id="5" name="Footer Placeholder 4">
            <a:extLst>
              <a:ext uri="{FF2B5EF4-FFF2-40B4-BE49-F238E27FC236}">
                <a16:creationId xmlns:a16="http://schemas.microsoft.com/office/drawing/2014/main" id="{9F8806ED-5742-B2F4-09A5-85C51C3463E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0B3976E-9FE5-7261-B93D-398A6455FC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135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CCEF7-934D-1E6E-C3DF-0261A714B48F}"/>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FB7CAE6-4E06-C851-EE25-B5B9EA23D030}"/>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C177DA3-B107-06BE-09BD-8493A09BA769}"/>
              </a:ext>
            </a:extLst>
          </p:cNvPr>
          <p:cNvSpPr>
            <a:spLocks noGrp="1"/>
          </p:cNvSpPr>
          <p:nvPr>
            <p:ph type="dt" sz="half" idx="10"/>
          </p:nvPr>
        </p:nvSpPr>
        <p:spPr/>
        <p:txBody>
          <a:bodyPr/>
          <a:lstStyle/>
          <a:p>
            <a:endParaRPr lang="en-PH"/>
          </a:p>
        </p:txBody>
      </p:sp>
      <p:sp>
        <p:nvSpPr>
          <p:cNvPr id="5" name="Footer Placeholder 4">
            <a:extLst>
              <a:ext uri="{FF2B5EF4-FFF2-40B4-BE49-F238E27FC236}">
                <a16:creationId xmlns:a16="http://schemas.microsoft.com/office/drawing/2014/main" id="{F9C9A240-A6FC-EF05-6476-61E4D53E03D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5C14D88-4D02-8EE5-4548-5734830223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193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253F-22CC-4DDE-8FA5-8D2C14D1300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36E0CAF-F6F6-D608-7F8D-231B824107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5E0838C-229F-7882-C087-9F1756DAF5B1}"/>
              </a:ext>
            </a:extLst>
          </p:cNvPr>
          <p:cNvSpPr>
            <a:spLocks noGrp="1"/>
          </p:cNvSpPr>
          <p:nvPr>
            <p:ph type="dt" sz="half" idx="10"/>
          </p:nvPr>
        </p:nvSpPr>
        <p:spPr/>
        <p:txBody>
          <a:bodyPr/>
          <a:lstStyle/>
          <a:p>
            <a:endParaRPr lang="en-PH"/>
          </a:p>
        </p:txBody>
      </p:sp>
      <p:sp>
        <p:nvSpPr>
          <p:cNvPr id="5" name="Footer Placeholder 4">
            <a:extLst>
              <a:ext uri="{FF2B5EF4-FFF2-40B4-BE49-F238E27FC236}">
                <a16:creationId xmlns:a16="http://schemas.microsoft.com/office/drawing/2014/main" id="{6F4164B7-C956-D0EA-E191-599D776A795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BA2BF83-63E8-6ED7-A0A0-918BF19FF0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547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9B9A-43A0-DCDB-A91E-F7D9825F5FC3}"/>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8342DEE2-C82D-8B8E-9331-9CDB73934A4C}"/>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8A7695-5432-57EA-E5C3-12C17CAA41DA}"/>
              </a:ext>
            </a:extLst>
          </p:cNvPr>
          <p:cNvSpPr>
            <a:spLocks noGrp="1"/>
          </p:cNvSpPr>
          <p:nvPr>
            <p:ph type="dt" sz="half" idx="10"/>
          </p:nvPr>
        </p:nvSpPr>
        <p:spPr/>
        <p:txBody>
          <a:bodyPr/>
          <a:lstStyle/>
          <a:p>
            <a:endParaRPr lang="en-PH"/>
          </a:p>
        </p:txBody>
      </p:sp>
      <p:sp>
        <p:nvSpPr>
          <p:cNvPr id="5" name="Footer Placeholder 4">
            <a:extLst>
              <a:ext uri="{FF2B5EF4-FFF2-40B4-BE49-F238E27FC236}">
                <a16:creationId xmlns:a16="http://schemas.microsoft.com/office/drawing/2014/main" id="{A6C96BC1-B587-B49D-DBEA-1D9F7A109DC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758C2C9-B49B-1770-5640-877CCA7802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80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12A9-505D-DF2F-24D7-15329AED558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666830B-58AC-D39E-6671-6EF28E964CC2}"/>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ECE3ADC-B8A5-1C9D-8703-C31A379B063B}"/>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82146DA-5E3B-2BD7-1157-CF0520DBFF46}"/>
              </a:ext>
            </a:extLst>
          </p:cNvPr>
          <p:cNvSpPr>
            <a:spLocks noGrp="1"/>
          </p:cNvSpPr>
          <p:nvPr>
            <p:ph type="dt" sz="half" idx="10"/>
          </p:nvPr>
        </p:nvSpPr>
        <p:spPr/>
        <p:txBody>
          <a:bodyPr/>
          <a:lstStyle/>
          <a:p>
            <a:endParaRPr lang="en-PH"/>
          </a:p>
        </p:txBody>
      </p:sp>
      <p:sp>
        <p:nvSpPr>
          <p:cNvPr id="6" name="Footer Placeholder 5">
            <a:extLst>
              <a:ext uri="{FF2B5EF4-FFF2-40B4-BE49-F238E27FC236}">
                <a16:creationId xmlns:a16="http://schemas.microsoft.com/office/drawing/2014/main" id="{7684897D-1851-0A82-7FCC-671AB8B9E48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0591EE1-164A-1CA7-59E1-08D23D56C9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152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B5B0-FD4E-55CE-4C0B-DCABBAB13857}"/>
              </a:ext>
            </a:extLst>
          </p:cNvPr>
          <p:cNvSpPr>
            <a:spLocks noGrp="1"/>
          </p:cNvSpPr>
          <p:nvPr>
            <p:ph type="title"/>
          </p:nvPr>
        </p:nvSpPr>
        <p:spPr>
          <a:xfrm>
            <a:off x="1259682" y="547688"/>
            <a:ext cx="15773400" cy="1988345"/>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512CB25-DE96-7ECF-6E51-1227F7793CA1}"/>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8B7F24FD-F55B-5216-D627-7B23682C59D1}"/>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CCF8D567-26FF-1E08-6EFA-BBD3E6152A7C}"/>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643F98D9-F8B3-C3F4-37C5-2DC4FC78FE1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FD0A47F-3FE7-2BE4-9B1D-6F3C034A8ACB}"/>
              </a:ext>
            </a:extLst>
          </p:cNvPr>
          <p:cNvSpPr>
            <a:spLocks noGrp="1"/>
          </p:cNvSpPr>
          <p:nvPr>
            <p:ph type="dt" sz="half" idx="10"/>
          </p:nvPr>
        </p:nvSpPr>
        <p:spPr/>
        <p:txBody>
          <a:bodyPr/>
          <a:lstStyle/>
          <a:p>
            <a:endParaRPr lang="en-PH"/>
          </a:p>
        </p:txBody>
      </p:sp>
      <p:sp>
        <p:nvSpPr>
          <p:cNvPr id="8" name="Footer Placeholder 7">
            <a:extLst>
              <a:ext uri="{FF2B5EF4-FFF2-40B4-BE49-F238E27FC236}">
                <a16:creationId xmlns:a16="http://schemas.microsoft.com/office/drawing/2014/main" id="{62603513-047B-03D9-3E4D-C722FDE3F135}"/>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A521535-AFA4-771F-129C-561131F932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606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D350-DA75-F993-22A8-7925D31FD01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A7A896E4-6124-7A6A-7E3F-2B4A12EBF712}"/>
              </a:ext>
            </a:extLst>
          </p:cNvPr>
          <p:cNvSpPr>
            <a:spLocks noGrp="1"/>
          </p:cNvSpPr>
          <p:nvPr>
            <p:ph type="dt" sz="half" idx="10"/>
          </p:nvPr>
        </p:nvSpPr>
        <p:spPr/>
        <p:txBody>
          <a:bodyPr/>
          <a:lstStyle/>
          <a:p>
            <a:endParaRPr lang="en-PH"/>
          </a:p>
        </p:txBody>
      </p:sp>
      <p:sp>
        <p:nvSpPr>
          <p:cNvPr id="4" name="Footer Placeholder 3">
            <a:extLst>
              <a:ext uri="{FF2B5EF4-FFF2-40B4-BE49-F238E27FC236}">
                <a16:creationId xmlns:a16="http://schemas.microsoft.com/office/drawing/2014/main" id="{92E60DD1-B298-C419-8145-BE1B36EE104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42204F33-6C88-B7A8-B4EB-ABB617634E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777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EC6A1-719A-F1D9-2A3A-8890F2C104E6}"/>
              </a:ext>
            </a:extLst>
          </p:cNvPr>
          <p:cNvSpPr>
            <a:spLocks noGrp="1"/>
          </p:cNvSpPr>
          <p:nvPr>
            <p:ph type="dt" sz="half" idx="10"/>
          </p:nvPr>
        </p:nvSpPr>
        <p:spPr/>
        <p:txBody>
          <a:bodyPr/>
          <a:lstStyle/>
          <a:p>
            <a:endParaRPr lang="en-PH"/>
          </a:p>
        </p:txBody>
      </p:sp>
      <p:sp>
        <p:nvSpPr>
          <p:cNvPr id="3" name="Footer Placeholder 2">
            <a:extLst>
              <a:ext uri="{FF2B5EF4-FFF2-40B4-BE49-F238E27FC236}">
                <a16:creationId xmlns:a16="http://schemas.microsoft.com/office/drawing/2014/main" id="{8EE71AEB-B59F-F86D-C102-D2F7B5E2F5A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37452C4F-030F-D27C-98D6-4F4D0E5D57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80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9ACC-4744-B9FB-5DF2-887A0270F0AB}"/>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8D3F64D1-2F9E-3E16-739A-6895FAA8092D}"/>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DB37EAB4-4DC4-35A7-86AE-294A4FA76537}"/>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39CA060C-768C-09D1-6B26-E6592D0EC928}"/>
              </a:ext>
            </a:extLst>
          </p:cNvPr>
          <p:cNvSpPr>
            <a:spLocks noGrp="1"/>
          </p:cNvSpPr>
          <p:nvPr>
            <p:ph type="dt" sz="half" idx="10"/>
          </p:nvPr>
        </p:nvSpPr>
        <p:spPr/>
        <p:txBody>
          <a:bodyPr/>
          <a:lstStyle/>
          <a:p>
            <a:endParaRPr lang="en-PH"/>
          </a:p>
        </p:txBody>
      </p:sp>
      <p:sp>
        <p:nvSpPr>
          <p:cNvPr id="6" name="Footer Placeholder 5">
            <a:extLst>
              <a:ext uri="{FF2B5EF4-FFF2-40B4-BE49-F238E27FC236}">
                <a16:creationId xmlns:a16="http://schemas.microsoft.com/office/drawing/2014/main" id="{B1663D04-68F6-86B1-6A73-A7A19A89242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465DEE7-9FCE-AC30-79DD-CC679A6505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414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7E90-73D3-68E0-FCC2-7302762D5B3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05A0BA7-337A-50BB-5296-D15117BA293D}"/>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PH"/>
          </a:p>
        </p:txBody>
      </p:sp>
      <p:sp>
        <p:nvSpPr>
          <p:cNvPr id="4" name="Text Placeholder 3">
            <a:extLst>
              <a:ext uri="{FF2B5EF4-FFF2-40B4-BE49-F238E27FC236}">
                <a16:creationId xmlns:a16="http://schemas.microsoft.com/office/drawing/2014/main" id="{796FBDEB-00E4-71C5-5928-804227C55E77}"/>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8F1852F1-6B2B-E978-14FE-5EE7CF160581}"/>
              </a:ext>
            </a:extLst>
          </p:cNvPr>
          <p:cNvSpPr>
            <a:spLocks noGrp="1"/>
          </p:cNvSpPr>
          <p:nvPr>
            <p:ph type="dt" sz="half" idx="10"/>
          </p:nvPr>
        </p:nvSpPr>
        <p:spPr/>
        <p:txBody>
          <a:bodyPr/>
          <a:lstStyle/>
          <a:p>
            <a:endParaRPr lang="en-PH"/>
          </a:p>
        </p:txBody>
      </p:sp>
      <p:sp>
        <p:nvSpPr>
          <p:cNvPr id="6" name="Footer Placeholder 5">
            <a:extLst>
              <a:ext uri="{FF2B5EF4-FFF2-40B4-BE49-F238E27FC236}">
                <a16:creationId xmlns:a16="http://schemas.microsoft.com/office/drawing/2014/main" id="{3A0D1015-3AB8-FFD2-43B8-CCC5F4E3729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63C5B31-3473-A894-D953-3DC18DC38C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393423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544FC-B85A-0E57-2461-C8E74611AB50}"/>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162D986-392B-B551-B52A-F024F6D1C8CB}"/>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73E1EB5-2192-D85A-91AA-A276CE1F5783}"/>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PH"/>
          </a:p>
        </p:txBody>
      </p:sp>
      <p:sp>
        <p:nvSpPr>
          <p:cNvPr id="5" name="Footer Placeholder 4">
            <a:extLst>
              <a:ext uri="{FF2B5EF4-FFF2-40B4-BE49-F238E27FC236}">
                <a16:creationId xmlns:a16="http://schemas.microsoft.com/office/drawing/2014/main" id="{8641DD20-B11F-5990-EA1B-DD4BF1B422EC}"/>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A24E73AA-5B15-551F-3749-E3EEB0F946FF}"/>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1986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2934403" y="670005"/>
            <a:ext cx="13128557" cy="193040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10383" kern="1200" dirty="0">
                <a:solidFill>
                  <a:srgbClr val="555555"/>
                </a:solidFill>
                <a:latin typeface="Arial"/>
                <a:ea typeface="+mn-ea"/>
                <a:cs typeface="Arial"/>
                <a:sym typeface="Arial"/>
              </a:rPr>
              <a:t>DATA PROCESSING</a:t>
            </a:r>
            <a:endParaRPr lang="en-US" dirty="0"/>
          </a:p>
        </p:txBody>
      </p:sp>
      <p:sp>
        <p:nvSpPr>
          <p:cNvPr id="3" name="Google Shape;148;p15">
            <a:extLst>
              <a:ext uri="{FF2B5EF4-FFF2-40B4-BE49-F238E27FC236}">
                <a16:creationId xmlns:a16="http://schemas.microsoft.com/office/drawing/2014/main" id="{2F60FFA2-F263-A2CA-1EE8-39DAC2C0D00A}"/>
              </a:ext>
            </a:extLst>
          </p:cNvPr>
          <p:cNvSpPr txBox="1"/>
          <p:nvPr/>
        </p:nvSpPr>
        <p:spPr>
          <a:xfrm>
            <a:off x="1386840" y="2678210"/>
            <a:ext cx="15528767" cy="2465290"/>
          </a:xfrm>
          <a:prstGeom prst="rect">
            <a:avLst/>
          </a:prstGeom>
          <a:noFill/>
          <a:ln>
            <a:noFill/>
          </a:ln>
        </p:spPr>
        <p:txBody>
          <a:bodyPr spcFirstLastPara="1" wrap="square" lIns="0" tIns="0" rIns="0" bIns="0" anchor="t" anchorCtr="0">
            <a:spAutoFit/>
          </a:bodyPr>
          <a:lstStyle/>
          <a:p>
            <a:pPr marL="0" marR="0" lvl="0" indent="0" algn="just" rtl="0">
              <a:lnSpc>
                <a:spcPct val="178038"/>
              </a:lnSpc>
              <a:spcBef>
                <a:spcPts val="0"/>
              </a:spcBef>
              <a:spcAft>
                <a:spcPts val="0"/>
              </a:spcAft>
              <a:buNone/>
            </a:pPr>
            <a:r>
              <a:rPr lang="en-US" sz="3000" b="1" i="0" u="none" strike="noStrike" cap="none" dirty="0">
                <a:latin typeface="Arial"/>
                <a:ea typeface="Arial"/>
                <a:cs typeface="Arial"/>
                <a:sym typeface="Arial"/>
              </a:rPr>
              <a:t>Data processing </a:t>
            </a:r>
            <a:r>
              <a:rPr lang="en-US" sz="3000" b="0" i="0" u="none" strike="noStrike" cap="none" dirty="0">
                <a:latin typeface="Arial"/>
                <a:ea typeface="Arial"/>
                <a:cs typeface="Arial"/>
                <a:sym typeface="Arial"/>
              </a:rPr>
              <a:t>refers to the manipulation and transformation of raw data into meaningful information through various techniques and methods. The goal of data processing is to extract useful insights, support decision-making, and facilitate the interpretation of data.</a:t>
            </a:r>
            <a:endParaRPr sz="3000" dirty="0"/>
          </a:p>
        </p:txBody>
      </p:sp>
      <p:sp>
        <p:nvSpPr>
          <p:cNvPr id="4" name="TextBox 3">
            <a:extLst>
              <a:ext uri="{FF2B5EF4-FFF2-40B4-BE49-F238E27FC236}">
                <a16:creationId xmlns:a16="http://schemas.microsoft.com/office/drawing/2014/main" id="{181C7E3C-DB0A-5845-6931-752A52CA4701}"/>
              </a:ext>
            </a:extLst>
          </p:cNvPr>
          <p:cNvSpPr txBox="1"/>
          <p:nvPr/>
        </p:nvSpPr>
        <p:spPr>
          <a:xfrm>
            <a:off x="1386840" y="5440680"/>
            <a:ext cx="4770120" cy="3323987"/>
          </a:xfrm>
          <a:prstGeom prst="rect">
            <a:avLst/>
          </a:prstGeom>
          <a:noFill/>
        </p:spPr>
        <p:txBody>
          <a:bodyPr wrap="square" rtlCol="0">
            <a:spAutoFit/>
          </a:bodyPr>
          <a:lstStyle/>
          <a:p>
            <a:pPr marL="285750" indent="-285750">
              <a:buFont typeface="Arial" panose="020B0604020202020204" pitchFamily="34" charset="0"/>
              <a:buChar char="•"/>
            </a:pPr>
            <a:r>
              <a:rPr lang="en-PH" sz="3000" dirty="0">
                <a:latin typeface="Arial" panose="020B0604020202020204" pitchFamily="34" charset="0"/>
                <a:cs typeface="Arial" panose="020B0604020202020204" pitchFamily="34" charset="0"/>
              </a:rPr>
              <a:t>data collection</a:t>
            </a:r>
          </a:p>
          <a:p>
            <a:pPr marL="285750" indent="-285750">
              <a:buFont typeface="Arial" panose="020B0604020202020204" pitchFamily="34" charset="0"/>
              <a:buChar char="•"/>
            </a:pPr>
            <a:r>
              <a:rPr lang="en-PH" sz="3000" dirty="0">
                <a:latin typeface="Arial" panose="020B0604020202020204" pitchFamily="34" charset="0"/>
                <a:cs typeface="Arial" panose="020B0604020202020204" pitchFamily="34" charset="0"/>
              </a:rPr>
              <a:t>data cleaning</a:t>
            </a:r>
          </a:p>
          <a:p>
            <a:pPr marL="285750" indent="-285750">
              <a:buFont typeface="Arial" panose="020B0604020202020204" pitchFamily="34" charset="0"/>
              <a:buChar char="•"/>
            </a:pPr>
            <a:r>
              <a:rPr lang="en-PH" sz="3000" dirty="0">
                <a:latin typeface="Arial" panose="020B0604020202020204" pitchFamily="34" charset="0"/>
                <a:cs typeface="Arial" panose="020B0604020202020204" pitchFamily="34" charset="0"/>
              </a:rPr>
              <a:t>data transformation</a:t>
            </a:r>
          </a:p>
          <a:p>
            <a:pPr marL="285750" indent="-285750">
              <a:buFont typeface="Arial" panose="020B0604020202020204" pitchFamily="34" charset="0"/>
              <a:buChar char="•"/>
            </a:pPr>
            <a:r>
              <a:rPr lang="en-PH" sz="3000" dirty="0">
                <a:latin typeface="Arial" panose="020B0604020202020204" pitchFamily="34" charset="0"/>
                <a:cs typeface="Arial" panose="020B0604020202020204" pitchFamily="34" charset="0"/>
              </a:rPr>
              <a:t>data storage</a:t>
            </a:r>
          </a:p>
          <a:p>
            <a:pPr marL="285750" indent="-285750">
              <a:buFont typeface="Arial" panose="020B0604020202020204" pitchFamily="34" charset="0"/>
              <a:buChar char="•"/>
            </a:pPr>
            <a:r>
              <a:rPr lang="en-PH" sz="3000" dirty="0">
                <a:latin typeface="Arial" panose="020B0604020202020204" pitchFamily="34" charset="0"/>
                <a:cs typeface="Arial" panose="020B0604020202020204" pitchFamily="34" charset="0"/>
              </a:rPr>
              <a:t>data analysis</a:t>
            </a:r>
          </a:p>
          <a:p>
            <a:pPr marL="285750" indent="-285750">
              <a:buFont typeface="Arial" panose="020B0604020202020204" pitchFamily="34" charset="0"/>
              <a:buChar char="•"/>
            </a:pPr>
            <a:r>
              <a:rPr lang="en-PH" sz="3000" dirty="0">
                <a:latin typeface="Arial" panose="020B0604020202020204" pitchFamily="34" charset="0"/>
                <a:cs typeface="Arial" panose="020B0604020202020204" pitchFamily="34" charset="0"/>
              </a:rPr>
              <a:t>data visualization</a:t>
            </a:r>
          </a:p>
          <a:p>
            <a:pPr marL="285750" indent="-285750">
              <a:buFont typeface="Arial" panose="020B0604020202020204" pitchFamily="34" charset="0"/>
              <a:buChar char="•"/>
            </a:pPr>
            <a:r>
              <a:rPr lang="en-PH" sz="3000" dirty="0">
                <a:latin typeface="Arial" panose="020B0604020202020204" pitchFamily="34" charset="0"/>
                <a:cs typeface="Arial" panose="020B0604020202020204" pitchFamily="34" charset="0"/>
              </a:rPr>
              <a:t>data interpretation</a:t>
            </a:r>
          </a:p>
        </p:txBody>
      </p:sp>
    </p:spTree>
    <p:extLst>
      <p:ext uri="{BB962C8B-B14F-4D97-AF65-F5344CB8AC3E}">
        <p14:creationId xmlns:p14="http://schemas.microsoft.com/office/powerpoint/2010/main" val="43087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341120" y="691622"/>
            <a:ext cx="15167259" cy="257609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7000" dirty="0">
                <a:latin typeface="Arial"/>
                <a:cs typeface="Arial"/>
                <a:sym typeface="Arial"/>
              </a:rPr>
              <a:t>SUMMARY OF DATABASE ADMINISTRATION (DBA) TASKS </a:t>
            </a:r>
            <a:endParaRPr lang="en-US" sz="7000" dirty="0"/>
          </a:p>
        </p:txBody>
      </p:sp>
      <p:sp>
        <p:nvSpPr>
          <p:cNvPr id="3" name="Google Shape;594;p38">
            <a:extLst>
              <a:ext uri="{FF2B5EF4-FFF2-40B4-BE49-F238E27FC236}">
                <a16:creationId xmlns:a16="http://schemas.microsoft.com/office/drawing/2014/main" id="{47A6A141-BC66-E1BA-EDDA-F032857908CB}"/>
              </a:ext>
            </a:extLst>
          </p:cNvPr>
          <p:cNvSpPr/>
          <p:nvPr/>
        </p:nvSpPr>
        <p:spPr>
          <a:xfrm>
            <a:off x="3320315" y="3267712"/>
            <a:ext cx="10883365" cy="6189206"/>
          </a:xfrm>
          <a:custGeom>
            <a:avLst/>
            <a:gdLst/>
            <a:ahLst/>
            <a:cxnLst/>
            <a:rect l="l" t="t" r="r" b="b"/>
            <a:pathLst>
              <a:path w="8287363" h="7788306" extrusionOk="0">
                <a:moveTo>
                  <a:pt x="0" y="0"/>
                </a:moveTo>
                <a:lnTo>
                  <a:pt x="8287362" y="0"/>
                </a:lnTo>
                <a:lnTo>
                  <a:pt x="8287362" y="7788306"/>
                </a:lnTo>
                <a:lnTo>
                  <a:pt x="0" y="7788306"/>
                </a:lnTo>
                <a:lnTo>
                  <a:pt x="0" y="0"/>
                </a:lnTo>
                <a:close/>
              </a:path>
            </a:pathLst>
          </a:custGeom>
          <a:blipFill rotWithShape="1">
            <a:blip r:embed="rId3">
              <a:alphaModFix/>
            </a:blip>
            <a:stretch>
              <a:fillRect/>
            </a:stretch>
          </a:blipFill>
          <a:ln>
            <a:noFill/>
          </a:ln>
        </p:spPr>
        <p:txBody>
          <a:bodyPr/>
          <a:lstStyle/>
          <a:p>
            <a:endParaRPr lang="en-PH"/>
          </a:p>
        </p:txBody>
      </p:sp>
    </p:spTree>
    <p:extLst>
      <p:ext uri="{BB962C8B-B14F-4D97-AF65-F5344CB8AC3E}">
        <p14:creationId xmlns:p14="http://schemas.microsoft.com/office/powerpoint/2010/main" val="379594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563880" y="523982"/>
            <a:ext cx="16520160" cy="344402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HOW IS A DATA MODEL </a:t>
            </a:r>
          </a:p>
          <a:p>
            <a:pPr algn="ctr" defTabSz="804672">
              <a:lnSpc>
                <a:spcPct val="116001"/>
              </a:lnSpc>
              <a:spcAft>
                <a:spcPts val="600"/>
              </a:spcAft>
            </a:pPr>
            <a:r>
              <a:rPr lang="en-US" sz="6000" b="0" i="0" u="none" strike="noStrike" cap="none" dirty="0">
                <a:latin typeface="Arial"/>
                <a:ea typeface="Arial"/>
                <a:cs typeface="Arial"/>
                <a:sym typeface="Arial"/>
              </a:rPr>
              <a:t>TRANSFORMED INTO A</a:t>
            </a:r>
          </a:p>
          <a:p>
            <a:pPr algn="ctr" defTabSz="804672">
              <a:lnSpc>
                <a:spcPct val="116001"/>
              </a:lnSpc>
              <a:spcAft>
                <a:spcPts val="600"/>
              </a:spcAft>
            </a:pPr>
            <a:r>
              <a:rPr lang="en-US" sz="6000" b="0" i="0" u="none" strike="noStrike" cap="none" dirty="0">
                <a:latin typeface="Arial"/>
                <a:ea typeface="Arial"/>
                <a:cs typeface="Arial"/>
                <a:sym typeface="Arial"/>
              </a:rPr>
              <a:t>Database Design?</a:t>
            </a:r>
          </a:p>
        </p:txBody>
      </p:sp>
      <p:sp>
        <p:nvSpPr>
          <p:cNvPr id="3" name="Google Shape;612;p39">
            <a:extLst>
              <a:ext uri="{FF2B5EF4-FFF2-40B4-BE49-F238E27FC236}">
                <a16:creationId xmlns:a16="http://schemas.microsoft.com/office/drawing/2014/main" id="{F4EF6EEF-5399-497C-0BC5-785395325B33}"/>
              </a:ext>
            </a:extLst>
          </p:cNvPr>
          <p:cNvSpPr txBox="1"/>
          <p:nvPr/>
        </p:nvSpPr>
        <p:spPr>
          <a:xfrm>
            <a:off x="1964655" y="4184776"/>
            <a:ext cx="14028347" cy="1917448"/>
          </a:xfrm>
          <a:prstGeom prst="rect">
            <a:avLst/>
          </a:prstGeom>
          <a:noFill/>
          <a:ln>
            <a:noFill/>
          </a:ln>
        </p:spPr>
        <p:txBody>
          <a:bodyPr spcFirstLastPara="1" wrap="square" lIns="0" tIns="0" rIns="0" bIns="0" anchor="t" anchorCtr="0">
            <a:spAutoFit/>
          </a:bodyPr>
          <a:lstStyle/>
          <a:p>
            <a:pPr marL="0" marR="0" lvl="0" indent="0" algn="l" rtl="0">
              <a:lnSpc>
                <a:spcPct val="178000"/>
              </a:lnSpc>
              <a:spcBef>
                <a:spcPts val="0"/>
              </a:spcBef>
              <a:spcAft>
                <a:spcPts val="0"/>
              </a:spcAft>
              <a:buNone/>
            </a:pPr>
            <a:r>
              <a:rPr lang="en-US" sz="3500" b="0" i="0" u="none" strike="noStrike" cap="none" dirty="0">
                <a:latin typeface="Arial"/>
                <a:ea typeface="Arial"/>
                <a:cs typeface="Arial"/>
                <a:sym typeface="Arial"/>
              </a:rPr>
              <a:t>Database design is the process of converting a data model into tables, relationships, and data constraints.</a:t>
            </a:r>
            <a:endParaRPr sz="3500" dirty="0"/>
          </a:p>
        </p:txBody>
      </p:sp>
      <p:sp>
        <p:nvSpPr>
          <p:cNvPr id="6" name="Google Shape;613;p39">
            <a:extLst>
              <a:ext uri="{FF2B5EF4-FFF2-40B4-BE49-F238E27FC236}">
                <a16:creationId xmlns:a16="http://schemas.microsoft.com/office/drawing/2014/main" id="{5186549F-FDFD-DDAA-9249-1F6A30905910}"/>
              </a:ext>
            </a:extLst>
          </p:cNvPr>
          <p:cNvSpPr txBox="1"/>
          <p:nvPr/>
        </p:nvSpPr>
        <p:spPr>
          <a:xfrm>
            <a:off x="1964655" y="6318998"/>
            <a:ext cx="14265945" cy="1917448"/>
          </a:xfrm>
          <a:prstGeom prst="rect">
            <a:avLst/>
          </a:prstGeom>
          <a:noFill/>
          <a:ln>
            <a:noFill/>
          </a:ln>
        </p:spPr>
        <p:txBody>
          <a:bodyPr spcFirstLastPara="1" wrap="square" lIns="0" tIns="0" rIns="0" bIns="0" anchor="t" anchorCtr="0">
            <a:spAutoFit/>
          </a:bodyPr>
          <a:lstStyle/>
          <a:p>
            <a:pPr marL="0" marR="0" lvl="0" indent="0" algn="l" rtl="0">
              <a:lnSpc>
                <a:spcPct val="178000"/>
              </a:lnSpc>
              <a:spcBef>
                <a:spcPts val="0"/>
              </a:spcBef>
              <a:spcAft>
                <a:spcPts val="0"/>
              </a:spcAft>
              <a:buNone/>
            </a:pPr>
            <a:r>
              <a:rPr lang="en-US" sz="3500" b="0" i="0" u="none" strike="noStrike" cap="none">
                <a:latin typeface="Arial"/>
                <a:ea typeface="Arial"/>
                <a:cs typeface="Arial"/>
                <a:sym typeface="Arial"/>
              </a:rPr>
              <a:t>The database design team transforms entities into tables and expresses relationships by defining foreign keys.</a:t>
            </a:r>
            <a:endParaRPr sz="3500"/>
          </a:p>
        </p:txBody>
      </p:sp>
    </p:spTree>
    <p:extLst>
      <p:ext uri="{BB962C8B-B14F-4D97-AF65-F5344CB8AC3E}">
        <p14:creationId xmlns:p14="http://schemas.microsoft.com/office/powerpoint/2010/main" val="214373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563880" y="523982"/>
            <a:ext cx="165201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RELATIONSHIP AMONG ROWS</a:t>
            </a:r>
          </a:p>
        </p:txBody>
      </p:sp>
      <p:sp>
        <p:nvSpPr>
          <p:cNvPr id="4" name="Google Shape;728;p46">
            <a:extLst>
              <a:ext uri="{FF2B5EF4-FFF2-40B4-BE49-F238E27FC236}">
                <a16:creationId xmlns:a16="http://schemas.microsoft.com/office/drawing/2014/main" id="{9C91A711-0099-D2A1-CAEF-B551F114DEA8}"/>
              </a:ext>
            </a:extLst>
          </p:cNvPr>
          <p:cNvSpPr txBox="1"/>
          <p:nvPr/>
        </p:nvSpPr>
        <p:spPr>
          <a:xfrm>
            <a:off x="1371551" y="2127818"/>
            <a:ext cx="15285769" cy="5752344"/>
          </a:xfrm>
          <a:prstGeom prst="rect">
            <a:avLst/>
          </a:prstGeom>
          <a:noFill/>
          <a:ln>
            <a:noFill/>
          </a:ln>
        </p:spPr>
        <p:txBody>
          <a:bodyPr spcFirstLastPara="1" wrap="square" lIns="0" tIns="0" rIns="0" bIns="0" anchor="t" anchorCtr="0">
            <a:spAutoFit/>
          </a:bodyPr>
          <a:lstStyle/>
          <a:p>
            <a:pPr marL="457200" marR="0" lvl="0" indent="-457200" algn="l" rtl="0">
              <a:lnSpc>
                <a:spcPct val="178028"/>
              </a:lnSpc>
              <a:spcBef>
                <a:spcPts val="0"/>
              </a:spcBef>
              <a:spcAft>
                <a:spcPts val="0"/>
              </a:spcAft>
              <a:buFont typeface="Arial" panose="020B0604020202020204" pitchFamily="34" charset="0"/>
              <a:buChar char="•"/>
            </a:pPr>
            <a:r>
              <a:rPr lang="en-US" sz="3500" b="0" i="0" u="none" strike="noStrike" cap="none" dirty="0">
                <a:latin typeface="Arial" panose="020B0604020202020204" pitchFamily="34" charset="0"/>
                <a:ea typeface="Arial"/>
                <a:cs typeface="Arial" panose="020B0604020202020204" pitchFamily="34" charset="0"/>
                <a:sym typeface="Arial"/>
              </a:rPr>
              <a:t>A </a:t>
            </a:r>
            <a:r>
              <a:rPr lang="en-US" sz="3500" b="1" i="0" u="none" strike="noStrike" cap="none" dirty="0">
                <a:latin typeface="Arial" panose="020B0604020202020204" pitchFamily="34" charset="0"/>
                <a:ea typeface="Arial"/>
                <a:cs typeface="Arial" panose="020B0604020202020204" pitchFamily="34" charset="0"/>
                <a:sym typeface="Arial"/>
              </a:rPr>
              <a:t>key</a:t>
            </a:r>
            <a:r>
              <a:rPr lang="en-US" sz="3500" b="0" i="0" u="none" strike="noStrike" cap="none" dirty="0">
                <a:latin typeface="Arial" panose="020B0604020202020204" pitchFamily="34" charset="0"/>
                <a:ea typeface="Arial"/>
                <a:cs typeface="Arial" panose="020B0604020202020204" pitchFamily="34" charset="0"/>
                <a:sym typeface="Arial"/>
              </a:rPr>
              <a:t> (also called a </a:t>
            </a:r>
            <a:r>
              <a:rPr lang="en-US" sz="3500" b="1" i="0" u="none" strike="noStrike" cap="none" dirty="0">
                <a:latin typeface="Arial" panose="020B0604020202020204" pitchFamily="34" charset="0"/>
                <a:ea typeface="Arial"/>
                <a:cs typeface="Arial" panose="020B0604020202020204" pitchFamily="34" charset="0"/>
                <a:sym typeface="Arial"/>
              </a:rPr>
              <a:t>Primary Key or PK</a:t>
            </a:r>
            <a:r>
              <a:rPr lang="en-US" sz="3500" b="0" i="0" u="none" strike="noStrike" cap="none" dirty="0">
                <a:latin typeface="Arial" panose="020B0604020202020204" pitchFamily="34" charset="0"/>
                <a:ea typeface="Arial"/>
                <a:cs typeface="Arial" panose="020B0604020202020204" pitchFamily="34" charset="0"/>
                <a:sym typeface="Arial"/>
              </a:rPr>
              <a:t>) is a column or group of columns that identifies a </a:t>
            </a:r>
            <a:r>
              <a:rPr lang="en-US" sz="3500" b="1" i="0" u="none" strike="noStrike" cap="none" dirty="0">
                <a:latin typeface="Arial" panose="020B0604020202020204" pitchFamily="34" charset="0"/>
                <a:ea typeface="Arial"/>
                <a:cs typeface="Arial" panose="020B0604020202020204" pitchFamily="34" charset="0"/>
                <a:sym typeface="Arial"/>
              </a:rPr>
              <a:t>"unique row" </a:t>
            </a:r>
            <a:r>
              <a:rPr lang="en-US" sz="3500" b="0" i="0" u="none" strike="noStrike" cap="none" dirty="0">
                <a:latin typeface="Arial" panose="020B0604020202020204" pitchFamily="34" charset="0"/>
                <a:ea typeface="Arial"/>
                <a:cs typeface="Arial" panose="020B0604020202020204" pitchFamily="34" charset="0"/>
                <a:sym typeface="Arial"/>
              </a:rPr>
              <a:t>in a table.</a:t>
            </a:r>
            <a:endParaRPr sz="3500" b="0" i="0" u="none" strike="noStrike" cap="none" dirty="0">
              <a:latin typeface="Arial" panose="020B0604020202020204" pitchFamily="34" charset="0"/>
              <a:ea typeface="Arial"/>
              <a:cs typeface="Arial" panose="020B0604020202020204" pitchFamily="34" charset="0"/>
              <a:sym typeface="Arial"/>
            </a:endParaRPr>
          </a:p>
          <a:p>
            <a:pPr marL="457200" marR="0" lvl="0" indent="-457200" algn="l" rtl="0">
              <a:lnSpc>
                <a:spcPct val="178028"/>
              </a:lnSpc>
              <a:spcBef>
                <a:spcPts val="0"/>
              </a:spcBef>
              <a:spcAft>
                <a:spcPts val="0"/>
              </a:spcAft>
              <a:buFont typeface="Arial" panose="020B0604020202020204" pitchFamily="34" charset="0"/>
              <a:buChar char="•"/>
            </a:pPr>
            <a:r>
              <a:rPr lang="en-US" sz="3500" b="0" i="0" u="none" strike="noStrike" cap="none" dirty="0">
                <a:latin typeface="Arial" panose="020B0604020202020204" pitchFamily="34" charset="0"/>
                <a:ea typeface="Arial"/>
                <a:cs typeface="Arial" panose="020B0604020202020204" pitchFamily="34" charset="0"/>
                <a:sym typeface="Arial"/>
              </a:rPr>
              <a:t>Every table must have a key.</a:t>
            </a:r>
          </a:p>
          <a:p>
            <a:pPr marL="457200" marR="0" lvl="0" indent="-457200" algn="l" rtl="0">
              <a:lnSpc>
                <a:spcPct val="178028"/>
              </a:lnSpc>
              <a:spcBef>
                <a:spcPts val="0"/>
              </a:spcBef>
              <a:spcAft>
                <a:spcPts val="0"/>
              </a:spcAft>
              <a:buFont typeface="Arial" panose="020B0604020202020204" pitchFamily="34" charset="0"/>
              <a:buChar char="•"/>
            </a:pPr>
            <a:r>
              <a:rPr lang="en-US" sz="3500" b="1" dirty="0">
                <a:latin typeface="Arial" panose="020B0604020202020204" pitchFamily="34" charset="0"/>
                <a:cs typeface="Arial" panose="020B0604020202020204" pitchFamily="34" charset="0"/>
              </a:rPr>
              <a:t>Foreign keys (FK) </a:t>
            </a:r>
            <a:r>
              <a:rPr lang="en-US" sz="3500" dirty="0">
                <a:latin typeface="Arial" panose="020B0604020202020204" pitchFamily="34" charset="0"/>
                <a:cs typeface="Arial" panose="020B0604020202020204" pitchFamily="34" charset="0"/>
              </a:rPr>
              <a:t>- This term is used because such columns are keys, but they are keys of a different (foreign) table than the one in which they reside.</a:t>
            </a:r>
          </a:p>
        </p:txBody>
      </p:sp>
    </p:spTree>
    <p:extLst>
      <p:ext uri="{BB962C8B-B14F-4D97-AF65-F5344CB8AC3E}">
        <p14:creationId xmlns:p14="http://schemas.microsoft.com/office/powerpoint/2010/main" val="205277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563880" y="523982"/>
            <a:ext cx="165201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RELATIONAL DATABASES</a:t>
            </a:r>
          </a:p>
        </p:txBody>
      </p:sp>
      <p:sp>
        <p:nvSpPr>
          <p:cNvPr id="4" name="Google Shape;728;p46">
            <a:extLst>
              <a:ext uri="{FF2B5EF4-FFF2-40B4-BE49-F238E27FC236}">
                <a16:creationId xmlns:a16="http://schemas.microsoft.com/office/drawing/2014/main" id="{9C91A711-0099-D2A1-CAEF-B551F114DEA8}"/>
              </a:ext>
            </a:extLst>
          </p:cNvPr>
          <p:cNvSpPr txBox="1"/>
          <p:nvPr/>
        </p:nvSpPr>
        <p:spPr>
          <a:xfrm>
            <a:off x="1371551" y="2127818"/>
            <a:ext cx="15285769" cy="1917448"/>
          </a:xfrm>
          <a:prstGeom prst="rect">
            <a:avLst/>
          </a:prstGeom>
          <a:noFill/>
          <a:ln>
            <a:noFill/>
          </a:ln>
        </p:spPr>
        <p:txBody>
          <a:bodyPr spcFirstLastPara="1" wrap="square" lIns="0" tIns="0" rIns="0" bIns="0" anchor="t" anchorCtr="0">
            <a:spAutoFit/>
          </a:bodyPr>
          <a:lstStyle/>
          <a:p>
            <a:pPr marL="457200" marR="0" lvl="0" indent="-457200" algn="l" rtl="0">
              <a:lnSpc>
                <a:spcPct val="178028"/>
              </a:lnSpc>
              <a:spcBef>
                <a:spcPts val="0"/>
              </a:spcBef>
              <a:spcAft>
                <a:spcPts val="0"/>
              </a:spcAft>
              <a:buFont typeface="Arial" panose="020B0604020202020204" pitchFamily="34" charset="0"/>
              <a:buChar char="•"/>
            </a:pPr>
            <a:r>
              <a:rPr lang="en-US" sz="3500" b="0" i="0" u="none" strike="noStrike" cap="none" dirty="0">
                <a:latin typeface="Arial" panose="020B0604020202020204" pitchFamily="34" charset="0"/>
                <a:ea typeface="Arial"/>
                <a:cs typeface="Arial" panose="020B0604020202020204" pitchFamily="34" charset="0"/>
                <a:sym typeface="Arial"/>
              </a:rPr>
              <a:t>Databases that carry their data in the form of tables and that represent relationships using foreign keys are called relational databases.</a:t>
            </a:r>
          </a:p>
        </p:txBody>
      </p:sp>
      <p:sp>
        <p:nvSpPr>
          <p:cNvPr id="3" name="Google Shape;97;p13">
            <a:extLst>
              <a:ext uri="{FF2B5EF4-FFF2-40B4-BE49-F238E27FC236}">
                <a16:creationId xmlns:a16="http://schemas.microsoft.com/office/drawing/2014/main" id="{2665688B-F2EB-02C6-0ABD-04B45CC64A4A}"/>
              </a:ext>
            </a:extLst>
          </p:cNvPr>
          <p:cNvSpPr txBox="1"/>
          <p:nvPr/>
        </p:nvSpPr>
        <p:spPr>
          <a:xfrm>
            <a:off x="2103095" y="4174004"/>
            <a:ext cx="13822680" cy="969496"/>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5000" b="0" i="0" u="none" strike="noStrike" cap="none" dirty="0">
                <a:latin typeface="Arial"/>
                <a:ea typeface="Arial"/>
                <a:cs typeface="Arial"/>
                <a:sym typeface="Arial"/>
              </a:rPr>
              <a:t>DATABASE MANAGEMENT SYSTEM (DBMS)</a:t>
            </a:r>
          </a:p>
        </p:txBody>
      </p:sp>
      <p:sp>
        <p:nvSpPr>
          <p:cNvPr id="6" name="TextBox 5">
            <a:extLst>
              <a:ext uri="{FF2B5EF4-FFF2-40B4-BE49-F238E27FC236}">
                <a16:creationId xmlns:a16="http://schemas.microsoft.com/office/drawing/2014/main" id="{D221749A-E347-3EEA-2180-9CA37C0C4797}"/>
              </a:ext>
            </a:extLst>
          </p:cNvPr>
          <p:cNvSpPr txBox="1"/>
          <p:nvPr/>
        </p:nvSpPr>
        <p:spPr>
          <a:xfrm>
            <a:off x="1371551" y="5272238"/>
            <a:ext cx="14919960" cy="1169551"/>
          </a:xfrm>
          <a:prstGeom prst="rect">
            <a:avLst/>
          </a:prstGeom>
          <a:noFill/>
        </p:spPr>
        <p:txBody>
          <a:bodyPr wrap="square">
            <a:spAutoFit/>
          </a:bodyPr>
          <a:lstStyle/>
          <a:p>
            <a:pPr marL="457200" marR="0" lvl="0" indent="-457200" algn="l" rtl="0">
              <a:spcBef>
                <a:spcPts val="0"/>
              </a:spcBef>
              <a:spcAft>
                <a:spcPts val="0"/>
              </a:spcAft>
              <a:buFont typeface="Arial" panose="020B0604020202020204" pitchFamily="34" charset="0"/>
              <a:buChar char="•"/>
            </a:pPr>
            <a:r>
              <a:rPr lang="en-US" sz="3500" b="0" i="0" u="none" strike="noStrike" cap="none" dirty="0">
                <a:latin typeface="Arial" panose="020B0604020202020204" pitchFamily="34" charset="0"/>
                <a:ea typeface="Arial"/>
                <a:cs typeface="Arial" panose="020B0604020202020204" pitchFamily="34" charset="0"/>
                <a:sym typeface="Arial"/>
              </a:rPr>
              <a:t>Is a program used to  CREATE, PROCESS, AND ADMINISTER a DATABASE.</a:t>
            </a:r>
          </a:p>
        </p:txBody>
      </p:sp>
      <p:sp>
        <p:nvSpPr>
          <p:cNvPr id="10" name="TextBox 9">
            <a:extLst>
              <a:ext uri="{FF2B5EF4-FFF2-40B4-BE49-F238E27FC236}">
                <a16:creationId xmlns:a16="http://schemas.microsoft.com/office/drawing/2014/main" id="{CF48DA88-1835-8698-3143-9210624D9C69}"/>
              </a:ext>
            </a:extLst>
          </p:cNvPr>
          <p:cNvSpPr txBox="1"/>
          <p:nvPr/>
        </p:nvSpPr>
        <p:spPr>
          <a:xfrm>
            <a:off x="1737360" y="6441789"/>
            <a:ext cx="13426440" cy="3323987"/>
          </a:xfrm>
          <a:prstGeom prst="rect">
            <a:avLst/>
          </a:prstGeom>
          <a:noFill/>
        </p:spPr>
        <p:txBody>
          <a:bodyPr wrap="square">
            <a:spAutoFit/>
          </a:bodyPr>
          <a:lstStyle/>
          <a:p>
            <a:r>
              <a:rPr lang="en-US" sz="3500" dirty="0">
                <a:latin typeface="Arial" panose="020B0604020202020204" pitchFamily="34" charset="0"/>
                <a:cs typeface="Arial" panose="020B0604020202020204" pitchFamily="34" charset="0"/>
              </a:rPr>
              <a:t>Companies license DBMS products from vendors such as:</a:t>
            </a:r>
          </a:p>
          <a:p>
            <a:endParaRPr lang="en-US" sz="3500"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 IBM - DB2</a:t>
            </a:r>
          </a:p>
          <a:p>
            <a:r>
              <a:rPr lang="en-US" sz="3500" dirty="0">
                <a:latin typeface="Arial" panose="020B0604020202020204" pitchFamily="34" charset="0"/>
                <a:cs typeface="Arial" panose="020B0604020202020204" pitchFamily="34" charset="0"/>
              </a:rPr>
              <a:t>• Microsoft - Access and SQL Server </a:t>
            </a:r>
          </a:p>
          <a:p>
            <a:r>
              <a:rPr lang="en-US" sz="3500" dirty="0">
                <a:latin typeface="Arial" panose="020B0604020202020204" pitchFamily="34" charset="0"/>
                <a:cs typeface="Arial" panose="020B0604020202020204" pitchFamily="34" charset="0"/>
              </a:rPr>
              <a:t>• Oracle - Oracle Database</a:t>
            </a:r>
          </a:p>
          <a:p>
            <a:r>
              <a:rPr lang="en-US" sz="3500" dirty="0">
                <a:latin typeface="Arial" panose="020B0604020202020204" pitchFamily="34" charset="0"/>
                <a:cs typeface="Arial" panose="020B0604020202020204" pitchFamily="34" charset="0"/>
              </a:rPr>
              <a:t>• MySQL</a:t>
            </a:r>
          </a:p>
        </p:txBody>
      </p:sp>
    </p:spTree>
    <p:extLst>
      <p:ext uri="{BB962C8B-B14F-4D97-AF65-F5344CB8AC3E}">
        <p14:creationId xmlns:p14="http://schemas.microsoft.com/office/powerpoint/2010/main" val="19152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883920" y="1164062"/>
            <a:ext cx="165201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DBMS vs DATABASES</a:t>
            </a:r>
          </a:p>
        </p:txBody>
      </p:sp>
      <p:sp>
        <p:nvSpPr>
          <p:cNvPr id="4" name="Google Shape;728;p46">
            <a:extLst>
              <a:ext uri="{FF2B5EF4-FFF2-40B4-BE49-F238E27FC236}">
                <a16:creationId xmlns:a16="http://schemas.microsoft.com/office/drawing/2014/main" id="{9C91A711-0099-D2A1-CAEF-B551F114DEA8}"/>
              </a:ext>
            </a:extLst>
          </p:cNvPr>
          <p:cNvSpPr txBox="1"/>
          <p:nvPr/>
        </p:nvSpPr>
        <p:spPr>
          <a:xfrm>
            <a:off x="3002231" y="2813618"/>
            <a:ext cx="15285769" cy="3834896"/>
          </a:xfrm>
          <a:prstGeom prst="rect">
            <a:avLst/>
          </a:prstGeom>
          <a:noFill/>
          <a:ln>
            <a:noFill/>
          </a:ln>
        </p:spPr>
        <p:txBody>
          <a:bodyPr spcFirstLastPara="1" wrap="square" lIns="0" tIns="0" rIns="0" bIns="0" anchor="t" anchorCtr="0">
            <a:spAutoFit/>
          </a:bodyPr>
          <a:lstStyle/>
          <a:p>
            <a:pPr marL="457200" marR="0" lvl="0" indent="-457200" algn="l" rtl="0">
              <a:lnSpc>
                <a:spcPct val="178028"/>
              </a:lnSpc>
              <a:spcBef>
                <a:spcPts val="0"/>
              </a:spcBef>
              <a:spcAft>
                <a:spcPts val="0"/>
              </a:spcAft>
              <a:buFont typeface="Arial" panose="020B0604020202020204" pitchFamily="34" charset="0"/>
              <a:buChar char="•"/>
            </a:pPr>
            <a:r>
              <a:rPr lang="en-US" sz="3500" b="1" i="0" u="none" strike="noStrike" cap="none" dirty="0">
                <a:latin typeface="Arial" panose="020B0604020202020204" pitchFamily="34" charset="0"/>
                <a:ea typeface="Arial"/>
                <a:cs typeface="Arial" panose="020B0604020202020204" pitchFamily="34" charset="0"/>
                <a:sym typeface="Arial"/>
              </a:rPr>
              <a:t>Database Management System </a:t>
            </a:r>
            <a:r>
              <a:rPr lang="en-US" sz="3500" b="0" i="0" u="none" strike="noStrike" cap="none" dirty="0">
                <a:latin typeface="Arial" panose="020B0604020202020204" pitchFamily="34" charset="0"/>
                <a:ea typeface="Arial"/>
                <a:cs typeface="Arial" panose="020B0604020202020204" pitchFamily="34" charset="0"/>
                <a:sym typeface="Arial"/>
              </a:rPr>
              <a:t>- software program.</a:t>
            </a:r>
          </a:p>
          <a:p>
            <a:pPr marL="457200" marR="0" lvl="0" indent="-457200" algn="l" rtl="0">
              <a:lnSpc>
                <a:spcPct val="178028"/>
              </a:lnSpc>
              <a:spcBef>
                <a:spcPts val="0"/>
              </a:spcBef>
              <a:spcAft>
                <a:spcPts val="0"/>
              </a:spcAft>
              <a:buFont typeface="Arial" panose="020B0604020202020204" pitchFamily="34" charset="0"/>
              <a:buChar char="•"/>
            </a:pPr>
            <a:endParaRPr lang="en-US" sz="3500" b="0" i="0" u="none" strike="noStrike" cap="none" dirty="0">
              <a:latin typeface="Arial" panose="020B0604020202020204" pitchFamily="34" charset="0"/>
              <a:ea typeface="Arial"/>
              <a:cs typeface="Arial" panose="020B0604020202020204" pitchFamily="34" charset="0"/>
              <a:sym typeface="Arial"/>
            </a:endParaRPr>
          </a:p>
          <a:p>
            <a:pPr marL="457200" marR="0" lvl="0" indent="-457200" algn="l" rtl="0">
              <a:lnSpc>
                <a:spcPct val="178028"/>
              </a:lnSpc>
              <a:spcBef>
                <a:spcPts val="0"/>
              </a:spcBef>
              <a:spcAft>
                <a:spcPts val="0"/>
              </a:spcAft>
              <a:buFont typeface="Arial" panose="020B0604020202020204" pitchFamily="34" charset="0"/>
              <a:buChar char="•"/>
            </a:pPr>
            <a:r>
              <a:rPr lang="en-US" sz="3500" b="1" i="0" u="none" strike="noStrike" cap="none" dirty="0">
                <a:latin typeface="Arial" panose="020B0604020202020204" pitchFamily="34" charset="0"/>
                <a:ea typeface="Arial"/>
                <a:cs typeface="Arial" panose="020B0604020202020204" pitchFamily="34" charset="0"/>
                <a:sym typeface="Arial"/>
              </a:rPr>
              <a:t>Database</a:t>
            </a:r>
            <a:r>
              <a:rPr lang="en-US" sz="3500" b="0" i="0" u="none" strike="noStrike" cap="none" dirty="0">
                <a:latin typeface="Arial" panose="020B0604020202020204" pitchFamily="34" charset="0"/>
                <a:ea typeface="Arial"/>
                <a:cs typeface="Arial" panose="020B0604020202020204" pitchFamily="34" charset="0"/>
                <a:sym typeface="Arial"/>
              </a:rPr>
              <a:t> - collection of tables, relationships, and metadata.</a:t>
            </a:r>
          </a:p>
          <a:p>
            <a:pPr marL="457200" marR="0" lvl="0" indent="-457200" algn="l" rtl="0">
              <a:lnSpc>
                <a:spcPct val="178028"/>
              </a:lnSpc>
              <a:spcBef>
                <a:spcPts val="0"/>
              </a:spcBef>
              <a:spcAft>
                <a:spcPts val="0"/>
              </a:spcAft>
              <a:buFont typeface="Arial" panose="020B0604020202020204" pitchFamily="34" charset="0"/>
              <a:buChar char="•"/>
            </a:pPr>
            <a:endParaRPr lang="en-US" sz="3500" b="0" i="0" u="none" strike="noStrike" cap="none" dirty="0">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13035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883920" y="1164062"/>
            <a:ext cx="16520160" cy="2219069"/>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HOW DO DATABASE APPLICATIONS MAKE DATABASE USEFUL?</a:t>
            </a:r>
          </a:p>
        </p:txBody>
      </p:sp>
      <p:sp>
        <p:nvSpPr>
          <p:cNvPr id="4" name="Google Shape;728;p46">
            <a:extLst>
              <a:ext uri="{FF2B5EF4-FFF2-40B4-BE49-F238E27FC236}">
                <a16:creationId xmlns:a16="http://schemas.microsoft.com/office/drawing/2014/main" id="{9C91A711-0099-D2A1-CAEF-B551F114DEA8}"/>
              </a:ext>
            </a:extLst>
          </p:cNvPr>
          <p:cNvSpPr txBox="1"/>
          <p:nvPr/>
        </p:nvSpPr>
        <p:spPr>
          <a:xfrm>
            <a:off x="1760220" y="3507294"/>
            <a:ext cx="14767560" cy="4542782"/>
          </a:xfrm>
          <a:prstGeom prst="rect">
            <a:avLst/>
          </a:prstGeom>
          <a:noFill/>
          <a:ln>
            <a:noFill/>
          </a:ln>
        </p:spPr>
        <p:txBody>
          <a:bodyPr spcFirstLastPara="1" wrap="square" lIns="0" tIns="0" rIns="0" bIns="0" anchor="t" anchorCtr="0">
            <a:spAutoFit/>
          </a:bodyPr>
          <a:lstStyle/>
          <a:p>
            <a:pPr marL="0" marR="0" lvl="0" indent="0" algn="just" rtl="0">
              <a:lnSpc>
                <a:spcPct val="205028"/>
              </a:lnSpc>
              <a:spcBef>
                <a:spcPts val="0"/>
              </a:spcBef>
              <a:spcAft>
                <a:spcPts val="0"/>
              </a:spcAft>
              <a:buNone/>
            </a:pPr>
            <a:r>
              <a:rPr lang="en-US" sz="3600" b="0" i="0" u="none" strike="noStrike" cap="none" dirty="0">
                <a:latin typeface="Arial"/>
                <a:ea typeface="Arial"/>
                <a:cs typeface="Arial"/>
                <a:sym typeface="Arial"/>
              </a:rPr>
              <a:t>A database application is a collection of forms, reports, queries, and application programs that serves as an intermediary between users and database data. Database applications reformat database table data to make it more informative and more easily updated.</a:t>
            </a:r>
            <a:endParaRPr lang="en-US" sz="3600" dirty="0"/>
          </a:p>
        </p:txBody>
      </p:sp>
    </p:spTree>
    <p:extLst>
      <p:ext uri="{BB962C8B-B14F-4D97-AF65-F5344CB8AC3E}">
        <p14:creationId xmlns:p14="http://schemas.microsoft.com/office/powerpoint/2010/main" val="64329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883920" y="1164062"/>
            <a:ext cx="16520160" cy="2219069"/>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HOW DO DATABASE APPLICATIONS MAKE DATABASE USEFUL?</a:t>
            </a:r>
          </a:p>
        </p:txBody>
      </p:sp>
      <p:sp>
        <p:nvSpPr>
          <p:cNvPr id="4" name="Google Shape;728;p46">
            <a:extLst>
              <a:ext uri="{FF2B5EF4-FFF2-40B4-BE49-F238E27FC236}">
                <a16:creationId xmlns:a16="http://schemas.microsoft.com/office/drawing/2014/main" id="{9C91A711-0099-D2A1-CAEF-B551F114DEA8}"/>
              </a:ext>
            </a:extLst>
          </p:cNvPr>
          <p:cNvSpPr txBox="1"/>
          <p:nvPr/>
        </p:nvSpPr>
        <p:spPr>
          <a:xfrm>
            <a:off x="1760220" y="3454972"/>
            <a:ext cx="14767560" cy="4542782"/>
          </a:xfrm>
          <a:prstGeom prst="rect">
            <a:avLst/>
          </a:prstGeom>
          <a:noFill/>
          <a:ln>
            <a:noFill/>
          </a:ln>
        </p:spPr>
        <p:txBody>
          <a:bodyPr spcFirstLastPara="1" wrap="square" lIns="0" tIns="0" rIns="0" bIns="0" anchor="t" anchorCtr="0">
            <a:spAutoFit/>
          </a:bodyPr>
          <a:lstStyle/>
          <a:p>
            <a:pPr marL="0" marR="0" lvl="0" indent="0" algn="just" rtl="0">
              <a:lnSpc>
                <a:spcPct val="205028"/>
              </a:lnSpc>
              <a:spcBef>
                <a:spcPts val="0"/>
              </a:spcBef>
              <a:spcAft>
                <a:spcPts val="0"/>
              </a:spcAft>
              <a:buNone/>
            </a:pPr>
            <a:r>
              <a:rPr lang="en-US" sz="3600" b="0" i="0" u="none" strike="noStrike" cap="none" dirty="0">
                <a:latin typeface="Arial"/>
                <a:ea typeface="Arial"/>
                <a:cs typeface="Arial"/>
                <a:sym typeface="Arial"/>
              </a:rPr>
              <a:t>The specific purposes of the four elements of a database application are:</a:t>
            </a:r>
          </a:p>
          <a:p>
            <a:pPr marL="0" marR="0" lvl="0" indent="0" algn="just" rtl="0">
              <a:lnSpc>
                <a:spcPct val="205028"/>
              </a:lnSpc>
              <a:spcBef>
                <a:spcPts val="0"/>
              </a:spcBef>
              <a:spcAft>
                <a:spcPts val="0"/>
              </a:spcAft>
              <a:buNone/>
            </a:pPr>
            <a:r>
              <a:rPr lang="en-US" sz="3600" b="1" i="0" u="none" strike="noStrike" cap="none" dirty="0">
                <a:latin typeface="Arial"/>
                <a:ea typeface="Arial"/>
                <a:cs typeface="Arial"/>
                <a:sym typeface="Arial"/>
              </a:rPr>
              <a:t>Forms</a:t>
            </a:r>
            <a:r>
              <a:rPr lang="en-US" sz="3600" b="0" i="0" u="none" strike="noStrike" cap="none" dirty="0">
                <a:latin typeface="Arial"/>
                <a:ea typeface="Arial"/>
                <a:cs typeface="Arial"/>
                <a:sym typeface="Arial"/>
              </a:rPr>
              <a:t> - View data; insert new, update existing, and delete existing data</a:t>
            </a:r>
          </a:p>
          <a:p>
            <a:pPr marL="0" marR="0" lvl="0" indent="0" algn="just" rtl="0">
              <a:lnSpc>
                <a:spcPct val="205028"/>
              </a:lnSpc>
              <a:spcBef>
                <a:spcPts val="0"/>
              </a:spcBef>
              <a:spcAft>
                <a:spcPts val="0"/>
              </a:spcAft>
              <a:buNone/>
            </a:pPr>
            <a:r>
              <a:rPr lang="en-US" sz="3600" b="1" i="0" u="none" strike="noStrike" cap="none" dirty="0">
                <a:latin typeface="Arial"/>
                <a:ea typeface="Arial"/>
                <a:cs typeface="Arial"/>
                <a:sym typeface="Arial"/>
              </a:rPr>
              <a:t>Reports</a:t>
            </a:r>
            <a:r>
              <a:rPr lang="en-US" sz="3600" b="0" i="0" u="none" strike="noStrike" cap="none" dirty="0">
                <a:latin typeface="Arial"/>
                <a:ea typeface="Arial"/>
                <a:cs typeface="Arial"/>
                <a:sym typeface="Arial"/>
              </a:rPr>
              <a:t> - Structured presentation of data using sorting, grouping, filtering, and other operations</a:t>
            </a:r>
            <a:r>
              <a:rPr lang="en-US" sz="3600" dirty="0">
                <a:latin typeface="Arial"/>
                <a:ea typeface="Arial"/>
                <a:cs typeface="Arial"/>
                <a:sym typeface="Arial"/>
              </a:rPr>
              <a:t>.</a:t>
            </a:r>
            <a:endParaRPr lang="en-US" sz="3600" b="0" i="0" u="none" strike="noStrike" cap="none" dirty="0">
              <a:latin typeface="Arial"/>
              <a:ea typeface="Arial"/>
              <a:cs typeface="Arial"/>
              <a:sym typeface="Arial"/>
            </a:endParaRPr>
          </a:p>
        </p:txBody>
      </p:sp>
    </p:spTree>
    <p:extLst>
      <p:ext uri="{BB962C8B-B14F-4D97-AF65-F5344CB8AC3E}">
        <p14:creationId xmlns:p14="http://schemas.microsoft.com/office/powerpoint/2010/main" val="381686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883920" y="1164062"/>
            <a:ext cx="16520160" cy="2219069"/>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HOW DO DATABASE APPLICATIONS MAKE DATABASE USEFUL?</a:t>
            </a:r>
          </a:p>
        </p:txBody>
      </p:sp>
      <p:sp>
        <p:nvSpPr>
          <p:cNvPr id="4" name="Google Shape;728;p46">
            <a:extLst>
              <a:ext uri="{FF2B5EF4-FFF2-40B4-BE49-F238E27FC236}">
                <a16:creationId xmlns:a16="http://schemas.microsoft.com/office/drawing/2014/main" id="{9C91A711-0099-D2A1-CAEF-B551F114DEA8}"/>
              </a:ext>
            </a:extLst>
          </p:cNvPr>
          <p:cNvSpPr txBox="1"/>
          <p:nvPr/>
        </p:nvSpPr>
        <p:spPr>
          <a:xfrm>
            <a:off x="1493520" y="3515932"/>
            <a:ext cx="15133320" cy="5493812"/>
          </a:xfrm>
          <a:prstGeom prst="rect">
            <a:avLst/>
          </a:prstGeom>
          <a:noFill/>
          <a:ln>
            <a:noFill/>
          </a:ln>
        </p:spPr>
        <p:txBody>
          <a:bodyPr spcFirstLastPara="1" wrap="square" lIns="0" tIns="0" rIns="0" bIns="0" anchor="t" anchorCtr="0">
            <a:spAutoFit/>
          </a:bodyPr>
          <a:lstStyle/>
          <a:p>
            <a:pPr marL="571500" marR="0" lvl="0" indent="-571500" algn="just" rtl="0">
              <a:lnSpc>
                <a:spcPct val="150000"/>
              </a:lnSpc>
              <a:spcBef>
                <a:spcPts val="0"/>
              </a:spcBef>
              <a:spcAft>
                <a:spcPts val="0"/>
              </a:spcAft>
              <a:buFont typeface="Arial" panose="020B0604020202020204" pitchFamily="34" charset="0"/>
              <a:buChar char="•"/>
            </a:pPr>
            <a:r>
              <a:rPr lang="en-US" sz="3400" b="0" i="0" u="none" strike="noStrike" cap="none" dirty="0">
                <a:latin typeface="Arial"/>
                <a:ea typeface="Arial"/>
                <a:cs typeface="Arial"/>
                <a:sym typeface="Arial"/>
              </a:rPr>
              <a:t>Queries - Search based on data values provided by the user</a:t>
            </a:r>
          </a:p>
          <a:p>
            <a:pPr marL="571500" marR="0" lvl="0" indent="-571500" algn="just" rtl="0">
              <a:lnSpc>
                <a:spcPct val="150000"/>
              </a:lnSpc>
              <a:spcBef>
                <a:spcPts val="0"/>
              </a:spcBef>
              <a:spcAft>
                <a:spcPts val="0"/>
              </a:spcAft>
              <a:buFont typeface="Arial" panose="020B0604020202020204" pitchFamily="34" charset="0"/>
              <a:buChar char="•"/>
            </a:pPr>
            <a:r>
              <a:rPr lang="en-US" sz="3400" b="1" i="0" u="none" strike="noStrike" cap="none" dirty="0">
                <a:latin typeface="Arial"/>
                <a:ea typeface="Arial"/>
                <a:cs typeface="Arial"/>
                <a:sym typeface="Arial"/>
              </a:rPr>
              <a:t>Application programs </a:t>
            </a:r>
            <a:r>
              <a:rPr lang="en-US" sz="3400" b="0" i="0" u="none" strike="noStrike" cap="none" dirty="0">
                <a:latin typeface="Arial"/>
                <a:ea typeface="Arial"/>
                <a:cs typeface="Arial"/>
                <a:sym typeface="Arial"/>
              </a:rPr>
              <a:t>- Provide security, data consistency, and special purpose processing.</a:t>
            </a:r>
            <a:endParaRPr lang="en-US" sz="3400" dirty="0">
              <a:latin typeface="Arial"/>
              <a:ea typeface="Arial"/>
              <a:cs typeface="Arial"/>
              <a:sym typeface="Arial"/>
            </a:endParaRPr>
          </a:p>
          <a:p>
            <a:pPr marL="571500" marR="0" lvl="0" indent="-571500" algn="just" rtl="0">
              <a:lnSpc>
                <a:spcPct val="150000"/>
              </a:lnSpc>
              <a:spcBef>
                <a:spcPts val="0"/>
              </a:spcBef>
              <a:spcAft>
                <a:spcPts val="0"/>
              </a:spcAft>
              <a:buFont typeface="Arial" panose="020B0604020202020204" pitchFamily="34" charset="0"/>
              <a:buChar char="•"/>
            </a:pPr>
            <a:r>
              <a:rPr lang="en-US" sz="3400" b="0" i="0" u="none" strike="noStrike" cap="none" dirty="0">
                <a:latin typeface="Arial"/>
                <a:ea typeface="Arial"/>
                <a:cs typeface="Arial"/>
                <a:sym typeface="Arial"/>
              </a:rPr>
              <a:t>Database applications emerged in the 1990s, with systems like ERP and SAP as enduring extensions. While some systems persist, today's versions use web technologies, like browsers, making them more dynamic and suitable for today's needs.</a:t>
            </a:r>
          </a:p>
        </p:txBody>
      </p:sp>
    </p:spTree>
    <p:extLst>
      <p:ext uri="{BB962C8B-B14F-4D97-AF65-F5344CB8AC3E}">
        <p14:creationId xmlns:p14="http://schemas.microsoft.com/office/powerpoint/2010/main" val="313127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883920" y="813542"/>
            <a:ext cx="165201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TRADITIONAL DATABASE</a:t>
            </a:r>
          </a:p>
        </p:txBody>
      </p:sp>
      <p:sp>
        <p:nvSpPr>
          <p:cNvPr id="4" name="Google Shape;728;p46">
            <a:extLst>
              <a:ext uri="{FF2B5EF4-FFF2-40B4-BE49-F238E27FC236}">
                <a16:creationId xmlns:a16="http://schemas.microsoft.com/office/drawing/2014/main" id="{9C91A711-0099-D2A1-CAEF-B551F114DEA8}"/>
              </a:ext>
            </a:extLst>
          </p:cNvPr>
          <p:cNvSpPr txBox="1"/>
          <p:nvPr/>
        </p:nvSpPr>
        <p:spPr>
          <a:xfrm>
            <a:off x="1455420" y="1984409"/>
            <a:ext cx="15133320" cy="2769989"/>
          </a:xfrm>
          <a:prstGeom prst="rect">
            <a:avLst/>
          </a:prstGeom>
          <a:noFill/>
          <a:ln>
            <a:noFill/>
          </a:ln>
        </p:spPr>
        <p:txBody>
          <a:bodyPr spcFirstLastPara="1" wrap="square" lIns="0" tIns="0" rIns="0" bIns="0" anchor="t" anchorCtr="0">
            <a:spAutoFit/>
          </a:bodyPr>
          <a:lstStyle/>
          <a:p>
            <a:pPr marL="571500" marR="0" lvl="0" indent="-571500" algn="just" rtl="0">
              <a:lnSpc>
                <a:spcPct val="150000"/>
              </a:lnSpc>
              <a:spcBef>
                <a:spcPts val="0"/>
              </a:spcBef>
              <a:spcAft>
                <a:spcPts val="0"/>
              </a:spcAft>
              <a:buFont typeface="Arial" panose="020B0604020202020204" pitchFamily="34" charset="0"/>
              <a:buChar char="•"/>
            </a:pPr>
            <a:r>
              <a:rPr lang="en-US" sz="3000" b="0" i="0" u="none" strike="noStrike" cap="none" dirty="0">
                <a:latin typeface="Arial"/>
                <a:ea typeface="Arial"/>
                <a:cs typeface="Arial"/>
                <a:sym typeface="Arial"/>
              </a:rPr>
              <a:t>Traditional DB apps are written in object-oriented languages such as C++ and </a:t>
            </a:r>
            <a:r>
              <a:rPr lang="en-US" sz="3000" b="0" i="0" u="none" strike="noStrike" cap="none" dirty="0" err="1">
                <a:latin typeface="Arial"/>
                <a:ea typeface="Arial"/>
                <a:cs typeface="Arial"/>
                <a:sym typeface="Arial"/>
              </a:rPr>
              <a:t>VisualBasic</a:t>
            </a:r>
            <a:r>
              <a:rPr lang="en-US" sz="3000" b="0" i="0" u="none" strike="noStrike" cap="none" dirty="0">
                <a:latin typeface="Arial"/>
                <a:ea typeface="Arial"/>
                <a:cs typeface="Arial"/>
                <a:sym typeface="Arial"/>
              </a:rPr>
              <a:t> (and even in earlier languages like COBOL) are thick and needs to be installed on users' computers. Even today, traditional apps, especially in ERP and CRM, still exist, but we might move towards browser-based applications in the future. </a:t>
            </a:r>
          </a:p>
        </p:txBody>
      </p:sp>
      <p:sp>
        <p:nvSpPr>
          <p:cNvPr id="3" name="Google Shape;955;p60">
            <a:extLst>
              <a:ext uri="{FF2B5EF4-FFF2-40B4-BE49-F238E27FC236}">
                <a16:creationId xmlns:a16="http://schemas.microsoft.com/office/drawing/2014/main" id="{85C65964-0EA6-B736-EBD4-0ECA904BFCD9}"/>
              </a:ext>
            </a:extLst>
          </p:cNvPr>
          <p:cNvSpPr/>
          <p:nvPr/>
        </p:nvSpPr>
        <p:spPr>
          <a:xfrm>
            <a:off x="3693935" y="5067783"/>
            <a:ext cx="10900130" cy="3900930"/>
          </a:xfrm>
          <a:custGeom>
            <a:avLst/>
            <a:gdLst/>
            <a:ahLst/>
            <a:cxnLst/>
            <a:rect l="l" t="t" r="r" b="b"/>
            <a:pathLst>
              <a:path w="10900130" h="3900930" extrusionOk="0">
                <a:moveTo>
                  <a:pt x="0" y="0"/>
                </a:moveTo>
                <a:lnTo>
                  <a:pt x="10900130" y="0"/>
                </a:lnTo>
                <a:lnTo>
                  <a:pt x="10900130" y="3900930"/>
                </a:lnTo>
                <a:lnTo>
                  <a:pt x="0" y="3900930"/>
                </a:lnTo>
                <a:lnTo>
                  <a:pt x="0" y="0"/>
                </a:lnTo>
                <a:close/>
              </a:path>
            </a:pathLst>
          </a:custGeom>
          <a:blipFill rotWithShape="1">
            <a:blip r:embed="rId3">
              <a:alphaModFix/>
            </a:blip>
            <a:stretch>
              <a:fillRect/>
            </a:stretch>
          </a:blipFill>
          <a:ln>
            <a:noFill/>
          </a:ln>
        </p:spPr>
        <p:txBody>
          <a:bodyPr/>
          <a:lstStyle/>
          <a:p>
            <a:endParaRPr lang="en-PH"/>
          </a:p>
        </p:txBody>
      </p:sp>
    </p:spTree>
    <p:extLst>
      <p:ext uri="{BB962C8B-B14F-4D97-AF65-F5344CB8AC3E}">
        <p14:creationId xmlns:p14="http://schemas.microsoft.com/office/powerpoint/2010/main" val="255248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883920" y="813542"/>
            <a:ext cx="165201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BROWSER FORMS, REPORTS, QUERIES</a:t>
            </a:r>
          </a:p>
        </p:txBody>
      </p:sp>
      <p:sp>
        <p:nvSpPr>
          <p:cNvPr id="5" name="Google Shape;1039;p65">
            <a:extLst>
              <a:ext uri="{FF2B5EF4-FFF2-40B4-BE49-F238E27FC236}">
                <a16:creationId xmlns:a16="http://schemas.microsoft.com/office/drawing/2014/main" id="{FF80232F-7A8B-34B2-D94E-1D19296FC937}"/>
              </a:ext>
            </a:extLst>
          </p:cNvPr>
          <p:cNvSpPr/>
          <p:nvPr/>
        </p:nvSpPr>
        <p:spPr>
          <a:xfrm>
            <a:off x="649304" y="3283520"/>
            <a:ext cx="9216991" cy="5862745"/>
          </a:xfrm>
          <a:custGeom>
            <a:avLst/>
            <a:gdLst/>
            <a:ahLst/>
            <a:cxnLst/>
            <a:rect l="l" t="t" r="r" b="b"/>
            <a:pathLst>
              <a:path w="9216991" h="5862745" extrusionOk="0">
                <a:moveTo>
                  <a:pt x="0" y="0"/>
                </a:moveTo>
                <a:lnTo>
                  <a:pt x="9216990" y="0"/>
                </a:lnTo>
                <a:lnTo>
                  <a:pt x="9216990" y="5862745"/>
                </a:lnTo>
                <a:lnTo>
                  <a:pt x="0" y="5862745"/>
                </a:lnTo>
                <a:lnTo>
                  <a:pt x="0" y="0"/>
                </a:lnTo>
                <a:close/>
              </a:path>
            </a:pathLst>
          </a:custGeom>
          <a:blipFill rotWithShape="1">
            <a:blip r:embed="rId3">
              <a:alphaModFix/>
            </a:blip>
            <a:stretch>
              <a:fillRect r="-40635" b="-24181"/>
            </a:stretch>
          </a:blipFill>
          <a:ln>
            <a:noFill/>
          </a:ln>
        </p:spPr>
        <p:txBody>
          <a:bodyPr/>
          <a:lstStyle/>
          <a:p>
            <a:endParaRPr lang="en-PH"/>
          </a:p>
        </p:txBody>
      </p:sp>
      <p:sp>
        <p:nvSpPr>
          <p:cNvPr id="6" name="Google Shape;1040;p65">
            <a:extLst>
              <a:ext uri="{FF2B5EF4-FFF2-40B4-BE49-F238E27FC236}">
                <a16:creationId xmlns:a16="http://schemas.microsoft.com/office/drawing/2014/main" id="{60A1E230-0152-18F7-935A-33D2E9C2D619}"/>
              </a:ext>
            </a:extLst>
          </p:cNvPr>
          <p:cNvSpPr txBox="1"/>
          <p:nvPr/>
        </p:nvSpPr>
        <p:spPr>
          <a:xfrm>
            <a:off x="3908310" y="2220774"/>
            <a:ext cx="9983698" cy="803810"/>
          </a:xfrm>
          <a:prstGeom prst="rect">
            <a:avLst/>
          </a:prstGeom>
          <a:noFill/>
          <a:ln>
            <a:noFill/>
          </a:ln>
        </p:spPr>
        <p:txBody>
          <a:bodyPr spcFirstLastPara="1" wrap="square" lIns="0" tIns="0" rIns="0" bIns="0" anchor="t" anchorCtr="0">
            <a:spAutoFit/>
          </a:bodyPr>
          <a:lstStyle/>
          <a:p>
            <a:pPr marL="0" marR="0" lvl="0" indent="0" algn="ctr" rtl="0">
              <a:lnSpc>
                <a:spcPct val="115989"/>
              </a:lnSpc>
              <a:spcBef>
                <a:spcPts val="0"/>
              </a:spcBef>
              <a:spcAft>
                <a:spcPts val="0"/>
              </a:spcAft>
              <a:buNone/>
            </a:pPr>
            <a:r>
              <a:rPr lang="en-US" sz="4503" b="0" i="0" u="none" strike="noStrike" cap="none" dirty="0">
                <a:latin typeface="Arial"/>
                <a:ea typeface="Arial"/>
                <a:cs typeface="Arial"/>
                <a:sym typeface="Arial"/>
              </a:rPr>
              <a:t>BROWSER-BASED APPLICATION</a:t>
            </a:r>
            <a:endParaRPr dirty="0"/>
          </a:p>
        </p:txBody>
      </p:sp>
      <p:sp>
        <p:nvSpPr>
          <p:cNvPr id="7" name="Google Shape;1057;p66">
            <a:extLst>
              <a:ext uri="{FF2B5EF4-FFF2-40B4-BE49-F238E27FC236}">
                <a16:creationId xmlns:a16="http://schemas.microsoft.com/office/drawing/2014/main" id="{AA25F49C-264B-D171-D920-FE2D205D05ED}"/>
              </a:ext>
            </a:extLst>
          </p:cNvPr>
          <p:cNvSpPr/>
          <p:nvPr/>
        </p:nvSpPr>
        <p:spPr>
          <a:xfrm>
            <a:off x="9748529" y="3283520"/>
            <a:ext cx="7655551" cy="5862745"/>
          </a:xfrm>
          <a:custGeom>
            <a:avLst/>
            <a:gdLst/>
            <a:ahLst/>
            <a:cxnLst/>
            <a:rect l="l" t="t" r="r" b="b"/>
            <a:pathLst>
              <a:path w="8522001" h="5863034" extrusionOk="0">
                <a:moveTo>
                  <a:pt x="0" y="0"/>
                </a:moveTo>
                <a:lnTo>
                  <a:pt x="8522001" y="0"/>
                </a:lnTo>
                <a:lnTo>
                  <a:pt x="8522001" y="5863034"/>
                </a:lnTo>
                <a:lnTo>
                  <a:pt x="0" y="5863034"/>
                </a:lnTo>
                <a:lnTo>
                  <a:pt x="0" y="0"/>
                </a:lnTo>
                <a:close/>
              </a:path>
            </a:pathLst>
          </a:custGeom>
          <a:blipFill rotWithShape="1">
            <a:blip r:embed="rId4">
              <a:alphaModFix/>
            </a:blip>
            <a:stretch>
              <a:fillRect r="-54328" b="-25990"/>
            </a:stretch>
          </a:blipFill>
          <a:ln>
            <a:noFill/>
          </a:ln>
        </p:spPr>
        <p:txBody>
          <a:bodyPr/>
          <a:lstStyle/>
          <a:p>
            <a:endParaRPr lang="en-PH"/>
          </a:p>
        </p:txBody>
      </p:sp>
    </p:spTree>
    <p:extLst>
      <p:ext uri="{BB962C8B-B14F-4D97-AF65-F5344CB8AC3E}">
        <p14:creationId xmlns:p14="http://schemas.microsoft.com/office/powerpoint/2010/main" val="245486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282643" y="691622"/>
            <a:ext cx="8419397" cy="1683538"/>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9000" kern="1200" dirty="0">
                <a:solidFill>
                  <a:srgbClr val="555555"/>
                </a:solidFill>
                <a:latin typeface="Arial"/>
                <a:ea typeface="+mn-ea"/>
                <a:cs typeface="Arial"/>
                <a:sym typeface="Arial"/>
              </a:rPr>
              <a:t>DATABASE</a:t>
            </a:r>
            <a:endParaRPr lang="en-US" sz="9000" dirty="0"/>
          </a:p>
        </p:txBody>
      </p:sp>
      <p:sp>
        <p:nvSpPr>
          <p:cNvPr id="3" name="Google Shape;148;p15">
            <a:extLst>
              <a:ext uri="{FF2B5EF4-FFF2-40B4-BE49-F238E27FC236}">
                <a16:creationId xmlns:a16="http://schemas.microsoft.com/office/drawing/2014/main" id="{2F60FFA2-F263-A2CA-1EE8-39DAC2C0D00A}"/>
              </a:ext>
            </a:extLst>
          </p:cNvPr>
          <p:cNvSpPr txBox="1"/>
          <p:nvPr/>
        </p:nvSpPr>
        <p:spPr>
          <a:xfrm>
            <a:off x="1334049" y="2233355"/>
            <a:ext cx="6316584" cy="999633"/>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2800" b="1" i="0" u="none" strike="noStrike" cap="none" dirty="0">
                <a:latin typeface="Arial"/>
                <a:ea typeface="Arial"/>
                <a:cs typeface="Arial"/>
                <a:sym typeface="Arial"/>
              </a:rPr>
              <a:t>A SELF-DESCRIBING COLLECTION OF INTEGRATED RECORDS. </a:t>
            </a:r>
            <a:endParaRPr lang="en-US" sz="2800" b="1" dirty="0"/>
          </a:p>
        </p:txBody>
      </p:sp>
      <p:sp>
        <p:nvSpPr>
          <p:cNvPr id="5" name="Google Shape;197;p17">
            <a:extLst>
              <a:ext uri="{FF2B5EF4-FFF2-40B4-BE49-F238E27FC236}">
                <a16:creationId xmlns:a16="http://schemas.microsoft.com/office/drawing/2014/main" id="{8CD9D1CB-6E1B-1C70-80BF-F2FCE582A71D}"/>
              </a:ext>
            </a:extLst>
          </p:cNvPr>
          <p:cNvSpPr txBox="1"/>
          <p:nvPr/>
        </p:nvSpPr>
        <p:spPr>
          <a:xfrm>
            <a:off x="770017" y="4386947"/>
            <a:ext cx="7932023" cy="3231654"/>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800" b="0" i="0" u="none" strike="noStrike" cap="none" dirty="0">
                <a:latin typeface="Arial"/>
                <a:ea typeface="Arial"/>
                <a:cs typeface="Arial"/>
                <a:sym typeface="Arial"/>
              </a:rPr>
              <a:t>It is a structured collection of data that is designed to store, manage, and efficiently retrieve information. They are used in various industries and fields, including business, healthcare, finance, education, government, and more.</a:t>
            </a:r>
            <a:endParaRPr sz="2800" dirty="0"/>
          </a:p>
        </p:txBody>
      </p:sp>
      <p:sp>
        <p:nvSpPr>
          <p:cNvPr id="6" name="Google Shape;97;p13">
            <a:extLst>
              <a:ext uri="{FF2B5EF4-FFF2-40B4-BE49-F238E27FC236}">
                <a16:creationId xmlns:a16="http://schemas.microsoft.com/office/drawing/2014/main" id="{8EEB52EA-3361-32E1-792C-716EC56C21F7}"/>
              </a:ext>
            </a:extLst>
          </p:cNvPr>
          <p:cNvSpPr txBox="1"/>
          <p:nvPr/>
        </p:nvSpPr>
        <p:spPr>
          <a:xfrm>
            <a:off x="9068106" y="691622"/>
            <a:ext cx="8419397" cy="1683538"/>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9000" kern="1200" dirty="0">
                <a:solidFill>
                  <a:srgbClr val="555555"/>
                </a:solidFill>
                <a:latin typeface="Arial"/>
                <a:ea typeface="+mn-ea"/>
                <a:cs typeface="Arial"/>
                <a:sym typeface="Arial"/>
              </a:rPr>
              <a:t>METADATA</a:t>
            </a:r>
            <a:endParaRPr lang="en-US" sz="9000" dirty="0"/>
          </a:p>
        </p:txBody>
      </p:sp>
      <p:sp>
        <p:nvSpPr>
          <p:cNvPr id="7" name="Google Shape;283;p21">
            <a:extLst>
              <a:ext uri="{FF2B5EF4-FFF2-40B4-BE49-F238E27FC236}">
                <a16:creationId xmlns:a16="http://schemas.microsoft.com/office/drawing/2014/main" id="{28D2EF34-B15D-C073-60F0-54DCA3027DAF}"/>
              </a:ext>
            </a:extLst>
          </p:cNvPr>
          <p:cNvSpPr txBox="1"/>
          <p:nvPr/>
        </p:nvSpPr>
        <p:spPr>
          <a:xfrm>
            <a:off x="9738362" y="2622022"/>
            <a:ext cx="7611981" cy="4930581"/>
          </a:xfrm>
          <a:prstGeom prst="rect">
            <a:avLst/>
          </a:prstGeom>
          <a:noFill/>
          <a:ln>
            <a:noFill/>
          </a:ln>
        </p:spPr>
        <p:txBody>
          <a:bodyPr spcFirstLastPara="1" wrap="square" lIns="0" tIns="0" rIns="0" bIns="0" anchor="t" anchorCtr="0">
            <a:spAutoFit/>
          </a:bodyPr>
          <a:lstStyle/>
          <a:p>
            <a:pPr marL="0" marR="0" lvl="0" indent="0" algn="just" rtl="0">
              <a:lnSpc>
                <a:spcPct val="178042"/>
              </a:lnSpc>
              <a:spcBef>
                <a:spcPts val="0"/>
              </a:spcBef>
              <a:spcAft>
                <a:spcPts val="0"/>
              </a:spcAft>
              <a:buNone/>
            </a:pPr>
            <a:r>
              <a:rPr lang="en-US" sz="3000" b="0" i="0" u="none" strike="noStrike" cap="none" dirty="0">
                <a:latin typeface="Arial"/>
                <a:ea typeface="Arial"/>
                <a:cs typeface="Arial"/>
                <a:sym typeface="Arial"/>
              </a:rPr>
              <a:t>refers to data that provides information about other data. It offers context and details about a particular piece of data, making it easier to understand, manage, and use. Metadata can describe various aspects of data, including its origin, format, structure, and content. </a:t>
            </a:r>
            <a:endParaRPr sz="3000" dirty="0"/>
          </a:p>
        </p:txBody>
      </p:sp>
      <p:sp>
        <p:nvSpPr>
          <p:cNvPr id="8" name="Google Shape;148;p15">
            <a:extLst>
              <a:ext uri="{FF2B5EF4-FFF2-40B4-BE49-F238E27FC236}">
                <a16:creationId xmlns:a16="http://schemas.microsoft.com/office/drawing/2014/main" id="{1B8304AA-36C1-74CC-3509-F30CFA9960F9}"/>
              </a:ext>
            </a:extLst>
          </p:cNvPr>
          <p:cNvSpPr txBox="1"/>
          <p:nvPr/>
        </p:nvSpPr>
        <p:spPr>
          <a:xfrm>
            <a:off x="1196737" y="3387314"/>
            <a:ext cx="6316584" cy="999633"/>
          </a:xfrm>
          <a:prstGeom prst="rect">
            <a:avLst/>
          </a:prstGeom>
          <a:noFill/>
          <a:ln>
            <a:noFill/>
          </a:ln>
        </p:spPr>
        <p:txBody>
          <a:bodyPr spcFirstLastPara="1" wrap="square" lIns="0" tIns="0" rIns="0" bIns="0" anchor="t" anchorCtr="0">
            <a:spAutoFit/>
          </a:bodyPr>
          <a:lstStyle/>
          <a:p>
            <a:pPr marL="0" marR="0" lvl="0" indent="0" algn="ctr" rtl="0">
              <a:lnSpc>
                <a:spcPct val="115966"/>
              </a:lnSpc>
              <a:spcBef>
                <a:spcPts val="0"/>
              </a:spcBef>
              <a:spcAft>
                <a:spcPts val="0"/>
              </a:spcAft>
              <a:buNone/>
            </a:pPr>
            <a:r>
              <a:rPr lang="en-US" sz="2800" b="1" i="0" u="none" strike="noStrike" cap="none" dirty="0">
                <a:latin typeface="Arial"/>
                <a:ea typeface="Arial"/>
                <a:cs typeface="Arial"/>
                <a:sym typeface="Arial"/>
              </a:rPr>
              <a:t>THE PURPOSE OF A DATABASE IS TO KEEP TRACK OF THINGS.</a:t>
            </a:r>
            <a:endParaRPr lang="en-US" sz="2800" b="1" dirty="0"/>
          </a:p>
        </p:txBody>
      </p:sp>
      <p:sp>
        <p:nvSpPr>
          <p:cNvPr id="9" name="Google Shape;148;p15">
            <a:extLst>
              <a:ext uri="{FF2B5EF4-FFF2-40B4-BE49-F238E27FC236}">
                <a16:creationId xmlns:a16="http://schemas.microsoft.com/office/drawing/2014/main" id="{92461AA9-510F-832C-B8A2-4F3EA370BAEA}"/>
              </a:ext>
            </a:extLst>
          </p:cNvPr>
          <p:cNvSpPr txBox="1"/>
          <p:nvPr/>
        </p:nvSpPr>
        <p:spPr>
          <a:xfrm>
            <a:off x="770017" y="7898989"/>
            <a:ext cx="8160623" cy="999633"/>
          </a:xfrm>
          <a:prstGeom prst="rect">
            <a:avLst/>
          </a:prstGeom>
          <a:noFill/>
          <a:ln>
            <a:noFill/>
          </a:ln>
        </p:spPr>
        <p:txBody>
          <a:bodyPr spcFirstLastPara="1" wrap="square" lIns="0" tIns="0" rIns="0" bIns="0" anchor="t" anchorCtr="0">
            <a:spAutoFit/>
          </a:bodyPr>
          <a:lstStyle/>
          <a:p>
            <a:pPr marL="0" marR="0" lvl="0" indent="0" algn="just" rtl="0">
              <a:lnSpc>
                <a:spcPct val="115966"/>
              </a:lnSpc>
              <a:spcBef>
                <a:spcPts val="0"/>
              </a:spcBef>
              <a:spcAft>
                <a:spcPts val="0"/>
              </a:spcAft>
              <a:buNone/>
            </a:pPr>
            <a:r>
              <a:rPr lang="en-US" sz="2800" i="0" u="none" strike="noStrike" cap="none" dirty="0">
                <a:latin typeface="Arial"/>
                <a:ea typeface="Arial"/>
                <a:cs typeface="Arial"/>
                <a:sym typeface="Arial"/>
              </a:rPr>
              <a:t>Collection of tables + relationships among rows in those tables + special data "metadata" = database</a:t>
            </a:r>
          </a:p>
        </p:txBody>
      </p:sp>
    </p:spTree>
    <p:extLst>
      <p:ext uri="{BB962C8B-B14F-4D97-AF65-F5344CB8AC3E}">
        <p14:creationId xmlns:p14="http://schemas.microsoft.com/office/powerpoint/2010/main" val="104529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883920" y="813542"/>
            <a:ext cx="165201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MULTI-USER PROCESSING</a:t>
            </a:r>
          </a:p>
        </p:txBody>
      </p:sp>
      <p:sp>
        <p:nvSpPr>
          <p:cNvPr id="3" name="Google Shape;1088;p68">
            <a:extLst>
              <a:ext uri="{FF2B5EF4-FFF2-40B4-BE49-F238E27FC236}">
                <a16:creationId xmlns:a16="http://schemas.microsoft.com/office/drawing/2014/main" id="{D325F7C3-5F04-3212-4152-CE81BFCC375A}"/>
              </a:ext>
            </a:extLst>
          </p:cNvPr>
          <p:cNvSpPr/>
          <p:nvPr/>
        </p:nvSpPr>
        <p:spPr>
          <a:xfrm>
            <a:off x="3597059" y="2433893"/>
            <a:ext cx="11093881" cy="6268359"/>
          </a:xfrm>
          <a:custGeom>
            <a:avLst/>
            <a:gdLst/>
            <a:ahLst/>
            <a:cxnLst/>
            <a:rect l="l" t="t" r="r" b="b"/>
            <a:pathLst>
              <a:path w="11093881" h="6268359" extrusionOk="0">
                <a:moveTo>
                  <a:pt x="0" y="0"/>
                </a:moveTo>
                <a:lnTo>
                  <a:pt x="11093881" y="0"/>
                </a:lnTo>
                <a:lnTo>
                  <a:pt x="11093881" y="6268359"/>
                </a:lnTo>
                <a:lnTo>
                  <a:pt x="0" y="6268359"/>
                </a:lnTo>
                <a:lnTo>
                  <a:pt x="0" y="0"/>
                </a:lnTo>
                <a:close/>
              </a:path>
            </a:pathLst>
          </a:custGeom>
          <a:blipFill rotWithShape="1">
            <a:blip r:embed="rId3">
              <a:alphaModFix/>
            </a:blip>
            <a:stretch>
              <a:fillRect r="-53188" b="-52271"/>
            </a:stretch>
          </a:blipFill>
          <a:ln>
            <a:noFill/>
          </a:ln>
        </p:spPr>
        <p:txBody>
          <a:bodyPr/>
          <a:lstStyle/>
          <a:p>
            <a:endParaRPr lang="en-PH"/>
          </a:p>
        </p:txBody>
      </p:sp>
    </p:spTree>
    <p:extLst>
      <p:ext uri="{BB962C8B-B14F-4D97-AF65-F5344CB8AC3E}">
        <p14:creationId xmlns:p14="http://schemas.microsoft.com/office/powerpoint/2010/main" val="3190993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097280" y="920222"/>
            <a:ext cx="649224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ER DATA MODEL</a:t>
            </a:r>
          </a:p>
        </p:txBody>
      </p:sp>
      <p:sp>
        <p:nvSpPr>
          <p:cNvPr id="8" name="TextBox 7">
            <a:extLst>
              <a:ext uri="{FF2B5EF4-FFF2-40B4-BE49-F238E27FC236}">
                <a16:creationId xmlns:a16="http://schemas.microsoft.com/office/drawing/2014/main" id="{9CAA44B1-0691-A2B4-EC34-9D2CDF08EEE1}"/>
              </a:ext>
            </a:extLst>
          </p:cNvPr>
          <p:cNvSpPr txBox="1"/>
          <p:nvPr/>
        </p:nvSpPr>
        <p:spPr>
          <a:xfrm>
            <a:off x="746760" y="2324100"/>
            <a:ext cx="6995160" cy="6649064"/>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The roles of entity relationship data model for database development.</a:t>
            </a:r>
          </a:p>
          <a:p>
            <a:pPr marL="457200" indent="-457200" algn="just">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It is a tool for constructing data models that defines the entities stored in a database and the relationships among those entities.</a:t>
            </a:r>
          </a:p>
          <a:p>
            <a:pPr marL="457200" indent="-457200">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Roles of ER Data model: conceptualization and communication </a:t>
            </a:r>
          </a:p>
        </p:txBody>
      </p:sp>
      <p:sp>
        <p:nvSpPr>
          <p:cNvPr id="9" name="Google Shape;97;p13">
            <a:extLst>
              <a:ext uri="{FF2B5EF4-FFF2-40B4-BE49-F238E27FC236}">
                <a16:creationId xmlns:a16="http://schemas.microsoft.com/office/drawing/2014/main" id="{7AD6219C-35AB-9379-55B7-E9FD24C9B220}"/>
              </a:ext>
            </a:extLst>
          </p:cNvPr>
          <p:cNvSpPr txBox="1"/>
          <p:nvPr/>
        </p:nvSpPr>
        <p:spPr>
          <a:xfrm>
            <a:off x="9372600" y="920221"/>
            <a:ext cx="649224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DATA MODEL</a:t>
            </a:r>
          </a:p>
        </p:txBody>
      </p:sp>
      <p:sp>
        <p:nvSpPr>
          <p:cNvPr id="13" name="TextBox 12">
            <a:extLst>
              <a:ext uri="{FF2B5EF4-FFF2-40B4-BE49-F238E27FC236}">
                <a16:creationId xmlns:a16="http://schemas.microsoft.com/office/drawing/2014/main" id="{D873A4EB-E9CE-DFD0-B8F4-C63D4DCCE460}"/>
              </a:ext>
            </a:extLst>
          </p:cNvPr>
          <p:cNvSpPr txBox="1"/>
          <p:nvPr/>
        </p:nvSpPr>
        <p:spPr>
          <a:xfrm>
            <a:off x="9144000" y="2217420"/>
            <a:ext cx="8732520" cy="2246769"/>
          </a:xfrm>
          <a:prstGeom prst="rect">
            <a:avLst/>
          </a:prstGeom>
          <a:noFill/>
        </p:spPr>
        <p:txBody>
          <a:bodyPr wrap="square">
            <a:spAutoFit/>
          </a:bodyPr>
          <a:lstStyle/>
          <a:p>
            <a:r>
              <a:rPr lang="en-US" sz="3500" dirty="0">
                <a:latin typeface="Arial" panose="020B0604020202020204" pitchFamily="34" charset="0"/>
                <a:cs typeface="Arial" panose="020B0604020202020204" pitchFamily="34" charset="0"/>
              </a:rPr>
              <a:t>It is a logical representation of database data which describes the data and relationships that will be stored in the database.</a:t>
            </a:r>
          </a:p>
        </p:txBody>
      </p:sp>
      <p:sp>
        <p:nvSpPr>
          <p:cNvPr id="18" name="TextBox 17">
            <a:extLst>
              <a:ext uri="{FF2B5EF4-FFF2-40B4-BE49-F238E27FC236}">
                <a16:creationId xmlns:a16="http://schemas.microsoft.com/office/drawing/2014/main" id="{1FEFFE5B-6154-191F-A357-272D2100968F}"/>
              </a:ext>
            </a:extLst>
          </p:cNvPr>
          <p:cNvSpPr txBox="1"/>
          <p:nvPr/>
        </p:nvSpPr>
        <p:spPr>
          <a:xfrm>
            <a:off x="8851058" y="5287406"/>
            <a:ext cx="3767662" cy="2776722"/>
          </a:xfrm>
          <a:prstGeom prst="rect">
            <a:avLst/>
          </a:prstGeom>
          <a:noFill/>
          <a:ln>
            <a:solidFill>
              <a:schemeClr val="tx1"/>
            </a:solidFill>
          </a:ln>
        </p:spPr>
        <p:txBody>
          <a:bodyPr wrap="square" rtlCol="0">
            <a:spAutoFit/>
          </a:bodyPr>
          <a:lstStyle/>
          <a:p>
            <a:pPr algn="ctr">
              <a:lnSpc>
                <a:spcPct val="150000"/>
              </a:lnSpc>
            </a:pPr>
            <a:r>
              <a:rPr lang="en-US" sz="3000" b="1" dirty="0">
                <a:latin typeface="Arial" panose="020B0604020202020204" pitchFamily="34" charset="0"/>
                <a:cs typeface="Arial" panose="020B0604020202020204" pitchFamily="34" charset="0"/>
              </a:rPr>
              <a:t>DATA MODEL</a:t>
            </a:r>
          </a:p>
          <a:p>
            <a:pPr algn="ctr">
              <a:lnSpc>
                <a:spcPct val="150000"/>
              </a:lnSpc>
            </a:pPr>
            <a:r>
              <a:rPr lang="en-US" sz="3000" dirty="0">
                <a:latin typeface="Arial" panose="020B0604020202020204" pitchFamily="34" charset="0"/>
                <a:cs typeface="Arial" panose="020B0604020202020204" pitchFamily="34" charset="0"/>
              </a:rPr>
              <a:t>Conceptualization and abstraction</a:t>
            </a:r>
          </a:p>
          <a:p>
            <a:pPr algn="ctr">
              <a:lnSpc>
                <a:spcPct val="150000"/>
              </a:lnSpc>
            </a:pPr>
            <a:endParaRPr lang="en-US" sz="30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D31F27E-3813-6A70-43EA-1F4AA002700D}"/>
              </a:ext>
            </a:extLst>
          </p:cNvPr>
          <p:cNvSpPr txBox="1"/>
          <p:nvPr/>
        </p:nvSpPr>
        <p:spPr>
          <a:xfrm>
            <a:off x="13103018" y="5287406"/>
            <a:ext cx="3767662" cy="2776722"/>
          </a:xfrm>
          <a:prstGeom prst="rect">
            <a:avLst/>
          </a:prstGeom>
          <a:noFill/>
          <a:ln>
            <a:solidFill>
              <a:schemeClr val="tx1"/>
            </a:solidFill>
          </a:ln>
        </p:spPr>
        <p:txBody>
          <a:bodyPr wrap="square" rtlCol="0">
            <a:spAutoFit/>
          </a:bodyPr>
          <a:lstStyle/>
          <a:p>
            <a:pPr algn="ctr">
              <a:lnSpc>
                <a:spcPct val="150000"/>
              </a:lnSpc>
            </a:pPr>
            <a:r>
              <a:rPr lang="en-US" sz="3000" b="1" dirty="0">
                <a:latin typeface="Arial" panose="020B0604020202020204" pitchFamily="34" charset="0"/>
                <a:cs typeface="Arial" panose="020B0604020202020204" pitchFamily="34" charset="0"/>
              </a:rPr>
              <a:t>DATABASE DESIGN</a:t>
            </a:r>
          </a:p>
          <a:p>
            <a:pPr algn="ctr">
              <a:lnSpc>
                <a:spcPct val="150000"/>
              </a:lnSpc>
            </a:pPr>
            <a:r>
              <a:rPr lang="en-US" sz="3000" dirty="0">
                <a:latin typeface="Arial" panose="020B0604020202020204" pitchFamily="34" charset="0"/>
                <a:cs typeface="Arial" panose="020B0604020202020204" pitchFamily="34" charset="0"/>
              </a:rPr>
              <a:t>Implementation and optimization</a:t>
            </a:r>
          </a:p>
        </p:txBody>
      </p:sp>
    </p:spTree>
    <p:extLst>
      <p:ext uri="{BB962C8B-B14F-4D97-AF65-F5344CB8AC3E}">
        <p14:creationId xmlns:p14="http://schemas.microsoft.com/office/powerpoint/2010/main" val="323329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2545080" y="920222"/>
            <a:ext cx="135483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dirty="0">
                <a:latin typeface="Arial"/>
                <a:ea typeface="Arial"/>
                <a:cs typeface="Arial"/>
                <a:sym typeface="Arial"/>
              </a:rPr>
              <a:t>DATABASE DEVELOPMENT MODEL</a:t>
            </a:r>
            <a:endParaRPr lang="en-US" sz="6000" b="0" i="0" u="none" strike="noStrike" cap="none" dirty="0">
              <a:latin typeface="Arial"/>
              <a:ea typeface="Arial"/>
              <a:cs typeface="Arial"/>
              <a:sym typeface="Arial"/>
            </a:endParaRPr>
          </a:p>
        </p:txBody>
      </p:sp>
      <p:sp>
        <p:nvSpPr>
          <p:cNvPr id="3" name="Google Shape;1173;p72">
            <a:extLst>
              <a:ext uri="{FF2B5EF4-FFF2-40B4-BE49-F238E27FC236}">
                <a16:creationId xmlns:a16="http://schemas.microsoft.com/office/drawing/2014/main" id="{617B6EA4-E621-B360-F1B5-D46F6E826EA3}"/>
              </a:ext>
            </a:extLst>
          </p:cNvPr>
          <p:cNvSpPr/>
          <p:nvPr/>
        </p:nvSpPr>
        <p:spPr>
          <a:xfrm>
            <a:off x="3014197" y="2068229"/>
            <a:ext cx="11665246" cy="4566723"/>
          </a:xfrm>
          <a:custGeom>
            <a:avLst/>
            <a:gdLst/>
            <a:ahLst/>
            <a:cxnLst/>
            <a:rect l="l" t="t" r="r" b="b"/>
            <a:pathLst>
              <a:path w="11665246" h="4972926" extrusionOk="0">
                <a:moveTo>
                  <a:pt x="0" y="0"/>
                </a:moveTo>
                <a:lnTo>
                  <a:pt x="11665247" y="0"/>
                </a:lnTo>
                <a:lnTo>
                  <a:pt x="11665247" y="4972926"/>
                </a:lnTo>
                <a:lnTo>
                  <a:pt x="0" y="4972926"/>
                </a:lnTo>
                <a:lnTo>
                  <a:pt x="0" y="0"/>
                </a:lnTo>
                <a:close/>
              </a:path>
            </a:pathLst>
          </a:custGeom>
          <a:blipFill rotWithShape="1">
            <a:blip r:embed="rId3">
              <a:alphaModFix/>
            </a:blip>
            <a:stretch>
              <a:fillRect t="-2275"/>
            </a:stretch>
          </a:blipFill>
          <a:ln>
            <a:noFill/>
          </a:ln>
        </p:spPr>
        <p:txBody>
          <a:bodyPr/>
          <a:lstStyle/>
          <a:p>
            <a:endParaRPr lang="en-PH"/>
          </a:p>
        </p:txBody>
      </p:sp>
      <p:sp>
        <p:nvSpPr>
          <p:cNvPr id="4" name="Google Shape;97;p13">
            <a:extLst>
              <a:ext uri="{FF2B5EF4-FFF2-40B4-BE49-F238E27FC236}">
                <a16:creationId xmlns:a16="http://schemas.microsoft.com/office/drawing/2014/main" id="{7F817E9F-DCED-A8BB-D1A4-4B3645C81A48}"/>
              </a:ext>
            </a:extLst>
          </p:cNvPr>
          <p:cNvSpPr txBox="1"/>
          <p:nvPr/>
        </p:nvSpPr>
        <p:spPr>
          <a:xfrm>
            <a:off x="2232660" y="5996420"/>
            <a:ext cx="135483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b="0" i="0" u="none" strike="noStrike" cap="none" dirty="0">
                <a:latin typeface="Arial"/>
                <a:ea typeface="Arial"/>
                <a:cs typeface="Arial"/>
                <a:sym typeface="Arial"/>
              </a:rPr>
              <a:t>NORMALIZATION</a:t>
            </a:r>
          </a:p>
        </p:txBody>
      </p:sp>
      <p:sp>
        <p:nvSpPr>
          <p:cNvPr id="5" name="Google Shape;1234;p75">
            <a:extLst>
              <a:ext uri="{FF2B5EF4-FFF2-40B4-BE49-F238E27FC236}">
                <a16:creationId xmlns:a16="http://schemas.microsoft.com/office/drawing/2014/main" id="{44E3E315-FA6C-8FC2-310B-94F38FBA65CC}"/>
              </a:ext>
            </a:extLst>
          </p:cNvPr>
          <p:cNvSpPr txBox="1"/>
          <p:nvPr/>
        </p:nvSpPr>
        <p:spPr>
          <a:xfrm>
            <a:off x="1859280" y="6961195"/>
            <a:ext cx="15026640" cy="1643527"/>
          </a:xfrm>
          <a:prstGeom prst="rect">
            <a:avLst/>
          </a:prstGeom>
          <a:noFill/>
          <a:ln>
            <a:noFill/>
          </a:ln>
        </p:spPr>
        <p:txBody>
          <a:bodyPr spcFirstLastPara="1" wrap="square" lIns="0" tIns="0" rIns="0" bIns="0" anchor="t" anchorCtr="0">
            <a:spAutoFit/>
          </a:bodyPr>
          <a:lstStyle/>
          <a:p>
            <a:pPr marL="457200" marR="0" lvl="0" indent="-457200" algn="l" rtl="0">
              <a:lnSpc>
                <a:spcPct val="177979"/>
              </a:lnSpc>
              <a:spcBef>
                <a:spcPts val="0"/>
              </a:spcBef>
              <a:spcAft>
                <a:spcPts val="0"/>
              </a:spcAft>
              <a:buFont typeface="Arial" panose="020B0604020202020204" pitchFamily="34" charset="0"/>
              <a:buChar char="•"/>
            </a:pPr>
            <a:r>
              <a:rPr lang="en-US" sz="3000" b="0" i="0" u="none" strike="noStrike" cap="none" dirty="0">
                <a:latin typeface="Arial"/>
                <a:ea typeface="Arial"/>
                <a:cs typeface="Arial"/>
                <a:sym typeface="Arial"/>
              </a:rPr>
              <a:t>It is the process of converting poorly structured tables into two or more better-structured tables.</a:t>
            </a:r>
            <a:endParaRPr sz="3000" dirty="0"/>
          </a:p>
        </p:txBody>
      </p:sp>
      <p:sp>
        <p:nvSpPr>
          <p:cNvPr id="6" name="Google Shape;1235;p75">
            <a:extLst>
              <a:ext uri="{FF2B5EF4-FFF2-40B4-BE49-F238E27FC236}">
                <a16:creationId xmlns:a16="http://schemas.microsoft.com/office/drawing/2014/main" id="{BD7791FC-D5B3-4CE6-972D-03E12A0A5A9B}"/>
              </a:ext>
            </a:extLst>
          </p:cNvPr>
          <p:cNvSpPr txBox="1"/>
          <p:nvPr/>
        </p:nvSpPr>
        <p:spPr>
          <a:xfrm>
            <a:off x="1859280" y="8604722"/>
            <a:ext cx="12604775" cy="821763"/>
          </a:xfrm>
          <a:prstGeom prst="rect">
            <a:avLst/>
          </a:prstGeom>
          <a:noFill/>
          <a:ln>
            <a:noFill/>
          </a:ln>
        </p:spPr>
        <p:txBody>
          <a:bodyPr spcFirstLastPara="1" wrap="square" lIns="0" tIns="0" rIns="0" bIns="0" anchor="t" anchorCtr="0">
            <a:spAutoFit/>
          </a:bodyPr>
          <a:lstStyle/>
          <a:p>
            <a:pPr marL="457200" marR="0" lvl="0" indent="-457200" algn="l" rtl="0">
              <a:lnSpc>
                <a:spcPct val="177979"/>
              </a:lnSpc>
              <a:spcBef>
                <a:spcPts val="0"/>
              </a:spcBef>
              <a:spcAft>
                <a:spcPts val="0"/>
              </a:spcAft>
              <a:buFont typeface="Arial" panose="020B0604020202020204" pitchFamily="34" charset="0"/>
              <a:buChar char="•"/>
            </a:pPr>
            <a:r>
              <a:rPr lang="en-US" sz="3000" b="0" i="0" u="none" strike="noStrike" cap="none" dirty="0">
                <a:latin typeface="Arial"/>
                <a:ea typeface="Arial"/>
                <a:cs typeface="Arial"/>
                <a:sym typeface="Arial"/>
              </a:rPr>
              <a:t>It aims to enhance data integrity.</a:t>
            </a:r>
            <a:endParaRPr sz="3000" dirty="0"/>
          </a:p>
        </p:txBody>
      </p:sp>
    </p:spTree>
    <p:extLst>
      <p:ext uri="{BB962C8B-B14F-4D97-AF65-F5344CB8AC3E}">
        <p14:creationId xmlns:p14="http://schemas.microsoft.com/office/powerpoint/2010/main" val="1322399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2369820" y="584942"/>
            <a:ext cx="13548360" cy="1148007"/>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6000" dirty="0">
                <a:latin typeface="Arial"/>
                <a:ea typeface="Arial"/>
                <a:cs typeface="Arial"/>
                <a:sym typeface="Arial"/>
              </a:rPr>
              <a:t>SUMMARY</a:t>
            </a:r>
            <a:endParaRPr lang="en-US" sz="6000" b="0" i="0" u="none" strike="noStrike" cap="none" dirty="0">
              <a:latin typeface="Arial"/>
              <a:ea typeface="Arial"/>
              <a:cs typeface="Arial"/>
              <a:sym typeface="Arial"/>
            </a:endParaRPr>
          </a:p>
        </p:txBody>
      </p:sp>
      <p:sp>
        <p:nvSpPr>
          <p:cNvPr id="10" name="TextBox 9">
            <a:extLst>
              <a:ext uri="{FF2B5EF4-FFF2-40B4-BE49-F238E27FC236}">
                <a16:creationId xmlns:a16="http://schemas.microsoft.com/office/drawing/2014/main" id="{ED151468-C4E9-57F1-E56B-E40ECE1D00AB}"/>
              </a:ext>
            </a:extLst>
          </p:cNvPr>
          <p:cNvSpPr txBox="1"/>
          <p:nvPr/>
        </p:nvSpPr>
        <p:spPr>
          <a:xfrm>
            <a:off x="1219200" y="1732949"/>
            <a:ext cx="15209520" cy="807163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3500" dirty="0">
                <a:latin typeface="Arial" panose="020B0604020202020204" pitchFamily="34" charset="0"/>
                <a:cs typeface="Arial" panose="020B0604020202020204" pitchFamily="34" charset="0"/>
              </a:rPr>
              <a:t>The </a:t>
            </a:r>
            <a:r>
              <a:rPr lang="en-US" sz="3500" b="1" dirty="0">
                <a:latin typeface="Arial" panose="020B0604020202020204" pitchFamily="34" charset="0"/>
                <a:cs typeface="Arial" panose="020B0604020202020204" pitchFamily="34" charset="0"/>
              </a:rPr>
              <a:t>goal of data processing </a:t>
            </a:r>
            <a:r>
              <a:rPr lang="en-US" sz="3500" dirty="0">
                <a:latin typeface="Arial" panose="020B0604020202020204" pitchFamily="34" charset="0"/>
                <a:cs typeface="Arial" panose="020B0604020202020204" pitchFamily="34" charset="0"/>
              </a:rPr>
              <a:t>is to extract useful insights, support decision-making, and facilitate the interpretation of data.</a:t>
            </a:r>
          </a:p>
          <a:p>
            <a:pPr marL="342900" indent="-342900" algn="just">
              <a:lnSpc>
                <a:spcPct val="150000"/>
              </a:lnSpc>
              <a:buFont typeface="Arial" panose="020B0604020202020204" pitchFamily="34" charset="0"/>
              <a:buChar char="•"/>
            </a:pPr>
            <a:r>
              <a:rPr lang="en-US" sz="3500" b="1" dirty="0">
                <a:latin typeface="Arial" panose="020B0604020202020204" pitchFamily="34" charset="0"/>
                <a:cs typeface="Arial" panose="020B0604020202020204" pitchFamily="34" charset="0"/>
              </a:rPr>
              <a:t>Database</a:t>
            </a:r>
            <a:r>
              <a:rPr lang="en-US" sz="3500" dirty="0">
                <a:latin typeface="Arial" panose="020B0604020202020204" pitchFamily="34" charset="0"/>
                <a:cs typeface="Arial" panose="020B0604020202020204" pitchFamily="34" charset="0"/>
              </a:rPr>
              <a:t> is a structured collection of data that is designed to store, manage, and efficiently retrieve information.</a:t>
            </a:r>
          </a:p>
          <a:p>
            <a:pPr marL="342900" indent="-342900" algn="just">
              <a:lnSpc>
                <a:spcPct val="150000"/>
              </a:lnSpc>
              <a:buFont typeface="Arial" panose="020B0604020202020204" pitchFamily="34" charset="0"/>
              <a:buChar char="•"/>
            </a:pPr>
            <a:r>
              <a:rPr lang="en-US" sz="3500" dirty="0">
                <a:latin typeface="Arial" panose="020B0604020202020204" pitchFamily="34" charset="0"/>
                <a:cs typeface="Arial" panose="020B0604020202020204" pitchFamily="34" charset="0"/>
              </a:rPr>
              <a:t>The </a:t>
            </a:r>
            <a:r>
              <a:rPr lang="en-US" sz="3500" b="1" dirty="0">
                <a:latin typeface="Arial" panose="020B0604020202020204" pitchFamily="34" charset="0"/>
                <a:cs typeface="Arial" panose="020B0604020202020204" pitchFamily="34" charset="0"/>
              </a:rPr>
              <a:t>purpose of a database</a:t>
            </a:r>
            <a:r>
              <a:rPr lang="en-US" sz="3500" dirty="0">
                <a:latin typeface="Arial" panose="020B0604020202020204" pitchFamily="34" charset="0"/>
                <a:cs typeface="Arial" panose="020B0604020202020204" pitchFamily="34" charset="0"/>
              </a:rPr>
              <a:t> is to efficiently and systematically organize, store, manage, and retrieve data. Databases serve as centralized repositories for data, providing a structured and organized way to store information. </a:t>
            </a:r>
          </a:p>
          <a:p>
            <a:pPr marL="342900" indent="-342900" algn="just">
              <a:lnSpc>
                <a:spcPct val="150000"/>
              </a:lnSpc>
              <a:buFont typeface="Arial" panose="020B0604020202020204" pitchFamily="34" charset="0"/>
              <a:buChar char="•"/>
            </a:pPr>
            <a:r>
              <a:rPr lang="en-US" sz="3500" dirty="0">
                <a:latin typeface="Arial" panose="020B0604020202020204" pitchFamily="34" charset="0"/>
                <a:cs typeface="Arial" panose="020B0604020202020204" pitchFamily="34" charset="0"/>
              </a:rPr>
              <a:t>The </a:t>
            </a:r>
            <a:r>
              <a:rPr lang="en-US" sz="3500" b="1" dirty="0">
                <a:latin typeface="Arial" panose="020B0604020202020204" pitchFamily="34" charset="0"/>
                <a:cs typeface="Arial" panose="020B0604020202020204" pitchFamily="34" charset="0"/>
              </a:rPr>
              <a:t>purpose of data processing </a:t>
            </a:r>
            <a:r>
              <a:rPr lang="en-US" sz="3500" dirty="0">
                <a:latin typeface="Arial" panose="020B0604020202020204" pitchFamily="34" charset="0"/>
                <a:cs typeface="Arial" panose="020B0604020202020204" pitchFamily="34" charset="0"/>
              </a:rPr>
              <a:t>is to transform raw data into meaningful information through a series of systematic steps and operations.</a:t>
            </a:r>
          </a:p>
        </p:txBody>
      </p:sp>
    </p:spTree>
    <p:extLst>
      <p:ext uri="{BB962C8B-B14F-4D97-AF65-F5344CB8AC3E}">
        <p14:creationId xmlns:p14="http://schemas.microsoft.com/office/powerpoint/2010/main" val="293341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185261" y="595711"/>
            <a:ext cx="15582197" cy="2539157"/>
          </a:xfrm>
          <a:prstGeom prst="rect">
            <a:avLst/>
          </a:prstGeom>
          <a:noFill/>
          <a:ln>
            <a:noFill/>
          </a:ln>
        </p:spPr>
        <p:txBody>
          <a:bodyPr spcFirstLastPara="1" wrap="square" lIns="0" tIns="0" rIns="0" bIns="0" anchor="t" anchorCtr="0">
            <a:spAutoFit/>
          </a:bodyPr>
          <a:lstStyle/>
          <a:p>
            <a:pPr algn="ctr" defTabSz="804672">
              <a:spcAft>
                <a:spcPts val="600"/>
              </a:spcAft>
            </a:pPr>
            <a:r>
              <a:rPr lang="en-US" sz="8000" kern="1200" dirty="0">
                <a:solidFill>
                  <a:srgbClr val="555555"/>
                </a:solidFill>
                <a:latin typeface="Arial"/>
                <a:ea typeface="+mn-ea"/>
                <a:cs typeface="Arial"/>
                <a:sym typeface="Arial"/>
              </a:rPr>
              <a:t>RELATIONSHIP AMONG DATABASE</a:t>
            </a:r>
            <a:endParaRPr lang="en-US" sz="8000" dirty="0"/>
          </a:p>
        </p:txBody>
      </p:sp>
      <p:sp>
        <p:nvSpPr>
          <p:cNvPr id="4" name="Google Shape;352;p24">
            <a:extLst>
              <a:ext uri="{FF2B5EF4-FFF2-40B4-BE49-F238E27FC236}">
                <a16:creationId xmlns:a16="http://schemas.microsoft.com/office/drawing/2014/main" id="{C6F5484A-6045-7FB0-3D0A-7B4FD89C3334}"/>
              </a:ext>
            </a:extLst>
          </p:cNvPr>
          <p:cNvSpPr/>
          <p:nvPr/>
        </p:nvSpPr>
        <p:spPr>
          <a:xfrm>
            <a:off x="4771371" y="2916966"/>
            <a:ext cx="8409976" cy="6210443"/>
          </a:xfrm>
          <a:custGeom>
            <a:avLst/>
            <a:gdLst/>
            <a:ahLst/>
            <a:cxnLst/>
            <a:rect l="l" t="t" r="r" b="b"/>
            <a:pathLst>
              <a:path w="8409976" h="6210443" extrusionOk="0">
                <a:moveTo>
                  <a:pt x="0" y="0"/>
                </a:moveTo>
                <a:lnTo>
                  <a:pt x="8409976" y="0"/>
                </a:lnTo>
                <a:lnTo>
                  <a:pt x="8409976" y="6210443"/>
                </a:lnTo>
                <a:lnTo>
                  <a:pt x="0" y="6210443"/>
                </a:lnTo>
                <a:lnTo>
                  <a:pt x="0" y="0"/>
                </a:lnTo>
                <a:close/>
              </a:path>
            </a:pathLst>
          </a:custGeom>
          <a:blipFill rotWithShape="1">
            <a:blip r:embed="rId2">
              <a:alphaModFix/>
            </a:blip>
            <a:stretch>
              <a:fillRect/>
            </a:stretch>
          </a:blipFill>
          <a:ln>
            <a:noFill/>
          </a:ln>
        </p:spPr>
        <p:txBody>
          <a:bodyPr/>
          <a:lstStyle/>
          <a:p>
            <a:endParaRPr lang="en-PH"/>
          </a:p>
        </p:txBody>
      </p:sp>
    </p:spTree>
    <p:extLst>
      <p:ext uri="{BB962C8B-B14F-4D97-AF65-F5344CB8AC3E}">
        <p14:creationId xmlns:p14="http://schemas.microsoft.com/office/powerpoint/2010/main" val="86196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341120" y="691622"/>
            <a:ext cx="15167259" cy="257609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7000" b="0" i="0" u="none" strike="noStrike" cap="none" dirty="0">
                <a:latin typeface="Arial"/>
                <a:ea typeface="Arial"/>
                <a:cs typeface="Arial"/>
                <a:sym typeface="Arial"/>
              </a:rPr>
              <a:t>UNDERSTAND THE TECHNIQUES FOR PROCESSING DATABASES.</a:t>
            </a:r>
            <a:endParaRPr lang="en-US" sz="7000" dirty="0"/>
          </a:p>
        </p:txBody>
      </p:sp>
      <p:sp>
        <p:nvSpPr>
          <p:cNvPr id="5" name="Google Shape;197;p17">
            <a:extLst>
              <a:ext uri="{FF2B5EF4-FFF2-40B4-BE49-F238E27FC236}">
                <a16:creationId xmlns:a16="http://schemas.microsoft.com/office/drawing/2014/main" id="{8CD9D1CB-6E1B-1C70-80BF-F2FCE582A71D}"/>
              </a:ext>
            </a:extLst>
          </p:cNvPr>
          <p:cNvSpPr txBox="1"/>
          <p:nvPr/>
        </p:nvSpPr>
        <p:spPr>
          <a:xfrm>
            <a:off x="830977" y="3650488"/>
            <a:ext cx="11284823" cy="571247"/>
          </a:xfrm>
          <a:prstGeom prst="rect">
            <a:avLst/>
          </a:prstGeom>
          <a:noFill/>
          <a:ln>
            <a:noFill/>
          </a:ln>
        </p:spPr>
        <p:txBody>
          <a:bodyPr spcFirstLastPara="1" wrap="square" lIns="0" tIns="0" rIns="0" bIns="0" anchor="t" anchorCtr="0">
            <a:spAutoFit/>
          </a:bodyPr>
          <a:lstStyle/>
          <a:p>
            <a:pPr marL="514350" marR="0" lvl="0" indent="-514350" algn="ctr" rtl="0">
              <a:lnSpc>
                <a:spcPct val="116011"/>
              </a:lnSpc>
              <a:spcBef>
                <a:spcPts val="0"/>
              </a:spcBef>
              <a:spcAft>
                <a:spcPts val="0"/>
              </a:spcAft>
              <a:buFont typeface="+mj-lt"/>
              <a:buAutoNum type="arabicPeriod"/>
            </a:pPr>
            <a:r>
              <a:rPr lang="en-US" sz="3200" b="1" i="0" u="none" strike="noStrike" cap="none" dirty="0">
                <a:latin typeface="Arial"/>
                <a:ea typeface="Arial"/>
                <a:cs typeface="Arial"/>
                <a:sym typeface="Arial"/>
              </a:rPr>
              <a:t>CREATING THE DATABASE AND ITS STRUCTURES</a:t>
            </a:r>
            <a:endParaRPr lang="en-US" sz="3200" b="1" dirty="0"/>
          </a:p>
        </p:txBody>
      </p:sp>
      <p:sp>
        <p:nvSpPr>
          <p:cNvPr id="4" name="Google Shape;283;p21">
            <a:extLst>
              <a:ext uri="{FF2B5EF4-FFF2-40B4-BE49-F238E27FC236}">
                <a16:creationId xmlns:a16="http://schemas.microsoft.com/office/drawing/2014/main" id="{504002F5-8843-E280-167F-1DC0053338CD}"/>
              </a:ext>
            </a:extLst>
          </p:cNvPr>
          <p:cNvSpPr txBox="1"/>
          <p:nvPr/>
        </p:nvSpPr>
        <p:spPr>
          <a:xfrm>
            <a:off x="1542701" y="4221735"/>
            <a:ext cx="14965678" cy="1477328"/>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200" b="0" i="0" u="none" strike="noStrike" cap="none" dirty="0">
                <a:latin typeface="Arial"/>
                <a:ea typeface="Arial"/>
                <a:cs typeface="Arial"/>
                <a:sym typeface="Arial"/>
              </a:rPr>
              <a:t>Database developers use the DBMS to create tables, relationships, and other structures in the database.</a:t>
            </a:r>
            <a:endParaRPr lang="en-US" sz="3200" dirty="0"/>
          </a:p>
        </p:txBody>
      </p:sp>
      <p:sp>
        <p:nvSpPr>
          <p:cNvPr id="9" name="Google Shape;451;p28">
            <a:extLst>
              <a:ext uri="{FF2B5EF4-FFF2-40B4-BE49-F238E27FC236}">
                <a16:creationId xmlns:a16="http://schemas.microsoft.com/office/drawing/2014/main" id="{1F9C925C-EC69-877A-39CC-0E54DFE704CD}"/>
              </a:ext>
            </a:extLst>
          </p:cNvPr>
          <p:cNvSpPr txBox="1"/>
          <p:nvPr/>
        </p:nvSpPr>
        <p:spPr>
          <a:xfrm>
            <a:off x="1542701" y="5859428"/>
            <a:ext cx="13684651" cy="821763"/>
          </a:xfrm>
          <a:prstGeom prst="rect">
            <a:avLst/>
          </a:prstGeom>
          <a:noFill/>
          <a:ln>
            <a:noFill/>
          </a:ln>
        </p:spPr>
        <p:txBody>
          <a:bodyPr spcFirstLastPara="1" wrap="square" lIns="0" tIns="0" rIns="0" bIns="0" anchor="t" anchorCtr="0">
            <a:spAutoFit/>
          </a:bodyPr>
          <a:lstStyle/>
          <a:p>
            <a:pPr marL="0" marR="0" lvl="0" indent="0" algn="l" rtl="0">
              <a:lnSpc>
                <a:spcPct val="178000"/>
              </a:lnSpc>
              <a:spcBef>
                <a:spcPts val="0"/>
              </a:spcBef>
              <a:spcAft>
                <a:spcPts val="0"/>
              </a:spcAft>
              <a:buNone/>
            </a:pPr>
            <a:r>
              <a:rPr lang="en-US" sz="3000" b="1" i="0" u="none" strike="noStrike" cap="none" dirty="0">
                <a:latin typeface="Arial"/>
                <a:ea typeface="Arial"/>
                <a:cs typeface="Arial"/>
                <a:sym typeface="Arial"/>
              </a:rPr>
              <a:t>Metadata</a:t>
            </a:r>
            <a:r>
              <a:rPr lang="en-US" sz="3000" b="0" i="0" u="none" strike="noStrike" cap="none" dirty="0">
                <a:latin typeface="Arial"/>
                <a:ea typeface="Arial"/>
                <a:cs typeface="Arial"/>
                <a:sym typeface="Arial"/>
              </a:rPr>
              <a:t> forms are used to define new tables or modify existing ones.</a:t>
            </a:r>
            <a:endParaRPr sz="3000" dirty="0"/>
          </a:p>
        </p:txBody>
      </p:sp>
      <p:sp>
        <p:nvSpPr>
          <p:cNvPr id="10" name="Google Shape;452;p28">
            <a:extLst>
              <a:ext uri="{FF2B5EF4-FFF2-40B4-BE49-F238E27FC236}">
                <a16:creationId xmlns:a16="http://schemas.microsoft.com/office/drawing/2014/main" id="{18F52363-3128-9C2A-9BA6-06A872113B0B}"/>
              </a:ext>
            </a:extLst>
          </p:cNvPr>
          <p:cNvSpPr txBox="1"/>
          <p:nvPr/>
        </p:nvSpPr>
        <p:spPr>
          <a:xfrm>
            <a:off x="1542701" y="6841556"/>
            <a:ext cx="13684651" cy="821763"/>
          </a:xfrm>
          <a:prstGeom prst="rect">
            <a:avLst/>
          </a:prstGeom>
          <a:noFill/>
          <a:ln>
            <a:noFill/>
          </a:ln>
        </p:spPr>
        <p:txBody>
          <a:bodyPr spcFirstLastPara="1" wrap="square" lIns="0" tIns="0" rIns="0" bIns="0" anchor="t" anchorCtr="0">
            <a:spAutoFit/>
          </a:bodyPr>
          <a:lstStyle/>
          <a:p>
            <a:pPr marL="0" marR="0" lvl="0" indent="0" algn="l" rtl="0">
              <a:lnSpc>
                <a:spcPct val="178000"/>
              </a:lnSpc>
              <a:spcBef>
                <a:spcPts val="0"/>
              </a:spcBef>
              <a:spcAft>
                <a:spcPts val="0"/>
              </a:spcAft>
              <a:buNone/>
            </a:pPr>
            <a:r>
              <a:rPr lang="en-US" sz="3000" b="1" i="0" u="none" strike="noStrike" cap="none" dirty="0">
                <a:latin typeface="Arial"/>
                <a:ea typeface="Arial"/>
                <a:cs typeface="Arial"/>
                <a:sym typeface="Arial"/>
              </a:rPr>
              <a:t>Developers</a:t>
            </a:r>
            <a:r>
              <a:rPr lang="en-US" sz="3000" b="0" i="0" u="none" strike="noStrike" cap="none" dirty="0">
                <a:latin typeface="Arial"/>
                <a:ea typeface="Arial"/>
                <a:cs typeface="Arial"/>
                <a:sym typeface="Arial"/>
              </a:rPr>
              <a:t> can add or remove columns using metadata forms.</a:t>
            </a:r>
            <a:endParaRPr sz="3000" dirty="0"/>
          </a:p>
        </p:txBody>
      </p:sp>
    </p:spTree>
    <p:extLst>
      <p:ext uri="{BB962C8B-B14F-4D97-AF65-F5344CB8AC3E}">
        <p14:creationId xmlns:p14="http://schemas.microsoft.com/office/powerpoint/2010/main" val="8816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341120" y="691622"/>
            <a:ext cx="15167259" cy="257609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7000" b="0" i="0" u="none" strike="noStrike" cap="none" dirty="0">
                <a:latin typeface="Arial"/>
                <a:ea typeface="Arial"/>
                <a:cs typeface="Arial"/>
                <a:sym typeface="Arial"/>
              </a:rPr>
              <a:t>UNDERSTAND THE TECHNIQUES FOR PROCESSING DATABASES.</a:t>
            </a:r>
            <a:endParaRPr lang="en-US" sz="7000" dirty="0"/>
          </a:p>
        </p:txBody>
      </p:sp>
      <p:sp>
        <p:nvSpPr>
          <p:cNvPr id="5" name="Google Shape;197;p17">
            <a:extLst>
              <a:ext uri="{FF2B5EF4-FFF2-40B4-BE49-F238E27FC236}">
                <a16:creationId xmlns:a16="http://schemas.microsoft.com/office/drawing/2014/main" id="{8CD9D1CB-6E1B-1C70-80BF-F2FCE582A71D}"/>
              </a:ext>
            </a:extLst>
          </p:cNvPr>
          <p:cNvSpPr txBox="1"/>
          <p:nvPr/>
        </p:nvSpPr>
        <p:spPr>
          <a:xfrm>
            <a:off x="1341120" y="3650488"/>
            <a:ext cx="11284823" cy="571247"/>
          </a:xfrm>
          <a:prstGeom prst="rect">
            <a:avLst/>
          </a:prstGeom>
          <a:noFill/>
          <a:ln>
            <a:noFill/>
          </a:ln>
        </p:spPr>
        <p:txBody>
          <a:bodyPr spcFirstLastPara="1" wrap="square" lIns="0" tIns="0" rIns="0" bIns="0" anchor="t" anchorCtr="0">
            <a:spAutoFit/>
          </a:bodyPr>
          <a:lstStyle/>
          <a:p>
            <a:pPr marR="0" lvl="0" rtl="0">
              <a:lnSpc>
                <a:spcPct val="116011"/>
              </a:lnSpc>
              <a:spcBef>
                <a:spcPts val="0"/>
              </a:spcBef>
              <a:spcAft>
                <a:spcPts val="0"/>
              </a:spcAft>
            </a:pPr>
            <a:r>
              <a:rPr lang="en-US" sz="3200" b="1" i="0" u="none" strike="noStrike" cap="none" dirty="0">
                <a:latin typeface="Arial"/>
                <a:ea typeface="Arial"/>
                <a:cs typeface="Arial"/>
                <a:sym typeface="Arial"/>
              </a:rPr>
              <a:t>2. PROCESSING THE DATABASE</a:t>
            </a:r>
          </a:p>
        </p:txBody>
      </p:sp>
      <p:sp>
        <p:nvSpPr>
          <p:cNvPr id="3" name="Google Shape;485;p31">
            <a:extLst>
              <a:ext uri="{FF2B5EF4-FFF2-40B4-BE49-F238E27FC236}">
                <a16:creationId xmlns:a16="http://schemas.microsoft.com/office/drawing/2014/main" id="{796FFA48-6B73-BF32-A82C-CCF7BB95F9C0}"/>
              </a:ext>
            </a:extLst>
          </p:cNvPr>
          <p:cNvSpPr txBox="1"/>
          <p:nvPr/>
        </p:nvSpPr>
        <p:spPr>
          <a:xfrm>
            <a:off x="1341120" y="4467306"/>
            <a:ext cx="12510303" cy="991041"/>
          </a:xfrm>
          <a:prstGeom prst="rect">
            <a:avLst/>
          </a:prstGeom>
          <a:noFill/>
          <a:ln>
            <a:noFill/>
          </a:ln>
        </p:spPr>
        <p:txBody>
          <a:bodyPr spcFirstLastPara="1" wrap="square" lIns="0" tIns="0" rIns="0" bIns="0" anchor="t" anchorCtr="0">
            <a:spAutoFit/>
          </a:bodyPr>
          <a:lstStyle/>
          <a:p>
            <a:pPr marL="0" marR="0" lvl="0" indent="0" algn="l" rtl="0">
              <a:lnSpc>
                <a:spcPct val="184000"/>
              </a:lnSpc>
              <a:spcBef>
                <a:spcPts val="0"/>
              </a:spcBef>
              <a:spcAft>
                <a:spcPts val="0"/>
              </a:spcAft>
              <a:buNone/>
            </a:pPr>
            <a:r>
              <a:rPr lang="en-US" sz="3500" b="0" i="0" u="none" strike="noStrike" cap="none" dirty="0">
                <a:latin typeface="Arial"/>
                <a:ea typeface="Arial"/>
                <a:cs typeface="Arial"/>
                <a:sym typeface="Arial"/>
              </a:rPr>
              <a:t>The </a:t>
            </a:r>
            <a:r>
              <a:rPr lang="en-US" sz="3500" b="0" i="0" strike="noStrike" cap="none" dirty="0">
                <a:latin typeface="Arial"/>
                <a:ea typeface="Arial"/>
                <a:cs typeface="Arial"/>
                <a:sym typeface="Arial"/>
              </a:rPr>
              <a:t>second function </a:t>
            </a:r>
            <a:r>
              <a:rPr lang="en-US" sz="3500" b="0" i="0" u="none" strike="noStrike" cap="none" dirty="0">
                <a:latin typeface="Arial"/>
                <a:ea typeface="Arial"/>
                <a:cs typeface="Arial"/>
                <a:sym typeface="Arial"/>
              </a:rPr>
              <a:t>of the DBMS is to process the database.</a:t>
            </a:r>
            <a:endParaRPr sz="3500" dirty="0"/>
          </a:p>
        </p:txBody>
      </p:sp>
      <p:sp>
        <p:nvSpPr>
          <p:cNvPr id="6" name="Google Shape;495;p31">
            <a:extLst>
              <a:ext uri="{FF2B5EF4-FFF2-40B4-BE49-F238E27FC236}">
                <a16:creationId xmlns:a16="http://schemas.microsoft.com/office/drawing/2014/main" id="{529FDF53-9C0B-AE37-6804-0479FA4BE2F3}"/>
              </a:ext>
            </a:extLst>
          </p:cNvPr>
          <p:cNvSpPr txBox="1"/>
          <p:nvPr/>
        </p:nvSpPr>
        <p:spPr>
          <a:xfrm>
            <a:off x="1341120" y="5703918"/>
            <a:ext cx="16301146" cy="1982081"/>
          </a:xfrm>
          <a:prstGeom prst="rect">
            <a:avLst/>
          </a:prstGeom>
          <a:noFill/>
          <a:ln>
            <a:noFill/>
          </a:ln>
        </p:spPr>
        <p:txBody>
          <a:bodyPr spcFirstLastPara="1" wrap="square" lIns="0" tIns="0" rIns="0" bIns="0" anchor="t" anchorCtr="0">
            <a:spAutoFit/>
          </a:bodyPr>
          <a:lstStyle/>
          <a:p>
            <a:pPr marL="0" marR="0" lvl="0" indent="0" algn="l" rtl="0">
              <a:lnSpc>
                <a:spcPct val="184000"/>
              </a:lnSpc>
              <a:spcBef>
                <a:spcPts val="0"/>
              </a:spcBef>
              <a:spcAft>
                <a:spcPts val="0"/>
              </a:spcAft>
              <a:buNone/>
            </a:pPr>
            <a:r>
              <a:rPr lang="en-US" sz="3500" b="0" i="0" u="none" strike="noStrike" cap="none" dirty="0">
                <a:latin typeface="Arial"/>
                <a:ea typeface="Arial"/>
                <a:cs typeface="Arial"/>
                <a:sym typeface="Arial"/>
              </a:rPr>
              <a:t>The DBMS provides applications for four processing operations: to </a:t>
            </a:r>
            <a:r>
              <a:rPr lang="en-US" sz="3500" b="0" i="0" strike="noStrike" cap="none" dirty="0">
                <a:latin typeface="Arial"/>
                <a:ea typeface="Arial"/>
                <a:cs typeface="Arial"/>
                <a:sym typeface="Arial"/>
              </a:rPr>
              <a:t>read, insert,</a:t>
            </a:r>
            <a:r>
              <a:rPr lang="en-US" sz="3500" dirty="0">
                <a:sym typeface="Arial"/>
              </a:rPr>
              <a:t> </a:t>
            </a:r>
            <a:r>
              <a:rPr lang="en-US" sz="3500" b="0" i="0" strike="noStrike" cap="none" dirty="0">
                <a:latin typeface="Arial"/>
                <a:ea typeface="Arial"/>
                <a:cs typeface="Arial"/>
                <a:sym typeface="Arial"/>
              </a:rPr>
              <a:t>modify, or delete data.</a:t>
            </a:r>
            <a:endParaRPr sz="3500" dirty="0"/>
          </a:p>
        </p:txBody>
      </p:sp>
    </p:spTree>
    <p:extLst>
      <p:ext uri="{BB962C8B-B14F-4D97-AF65-F5344CB8AC3E}">
        <p14:creationId xmlns:p14="http://schemas.microsoft.com/office/powerpoint/2010/main" val="283160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341120" y="691622"/>
            <a:ext cx="15167259" cy="257609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7000" b="0" i="0" u="none" strike="noStrike" cap="none" dirty="0">
                <a:latin typeface="Arial"/>
                <a:ea typeface="Arial"/>
                <a:cs typeface="Arial"/>
                <a:sym typeface="Arial"/>
              </a:rPr>
              <a:t>UNDERSTAND THE TECHNIQUES FOR PROCESSING DATABASES.</a:t>
            </a:r>
            <a:endParaRPr lang="en-US" sz="7000" dirty="0"/>
          </a:p>
        </p:txBody>
      </p:sp>
      <p:sp>
        <p:nvSpPr>
          <p:cNvPr id="5" name="Google Shape;197;p17">
            <a:extLst>
              <a:ext uri="{FF2B5EF4-FFF2-40B4-BE49-F238E27FC236}">
                <a16:creationId xmlns:a16="http://schemas.microsoft.com/office/drawing/2014/main" id="{8CD9D1CB-6E1B-1C70-80BF-F2FCE582A71D}"/>
              </a:ext>
            </a:extLst>
          </p:cNvPr>
          <p:cNvSpPr txBox="1"/>
          <p:nvPr/>
        </p:nvSpPr>
        <p:spPr>
          <a:xfrm>
            <a:off x="1341120" y="3650488"/>
            <a:ext cx="11284823" cy="571247"/>
          </a:xfrm>
          <a:prstGeom prst="rect">
            <a:avLst/>
          </a:prstGeom>
          <a:noFill/>
          <a:ln>
            <a:noFill/>
          </a:ln>
        </p:spPr>
        <p:txBody>
          <a:bodyPr spcFirstLastPara="1" wrap="square" lIns="0" tIns="0" rIns="0" bIns="0" anchor="t" anchorCtr="0">
            <a:spAutoFit/>
          </a:bodyPr>
          <a:lstStyle/>
          <a:p>
            <a:pPr marR="0" lvl="0" rtl="0">
              <a:lnSpc>
                <a:spcPct val="116011"/>
              </a:lnSpc>
              <a:spcBef>
                <a:spcPts val="0"/>
              </a:spcBef>
              <a:spcAft>
                <a:spcPts val="0"/>
              </a:spcAft>
            </a:pPr>
            <a:r>
              <a:rPr lang="en-US" sz="3200" b="1" dirty="0">
                <a:latin typeface="Arial"/>
                <a:ea typeface="Arial"/>
                <a:cs typeface="Arial"/>
                <a:sym typeface="Arial"/>
              </a:rPr>
              <a:t>3</a:t>
            </a:r>
            <a:r>
              <a:rPr lang="en-US" sz="3200" b="1" i="0" u="none" strike="noStrike" cap="none" dirty="0">
                <a:latin typeface="Arial"/>
                <a:ea typeface="Arial"/>
                <a:cs typeface="Arial"/>
                <a:sym typeface="Arial"/>
              </a:rPr>
              <a:t>. STRUCTURED QUERY LANGUAGE</a:t>
            </a:r>
          </a:p>
        </p:txBody>
      </p:sp>
      <p:sp>
        <p:nvSpPr>
          <p:cNvPr id="4" name="Google Shape;500;p32">
            <a:extLst>
              <a:ext uri="{FF2B5EF4-FFF2-40B4-BE49-F238E27FC236}">
                <a16:creationId xmlns:a16="http://schemas.microsoft.com/office/drawing/2014/main" id="{26676225-BE79-8418-E90E-CEF341EA62EF}"/>
              </a:ext>
            </a:extLst>
          </p:cNvPr>
          <p:cNvSpPr txBox="1"/>
          <p:nvPr/>
        </p:nvSpPr>
        <p:spPr>
          <a:xfrm>
            <a:off x="1813560" y="4286326"/>
            <a:ext cx="13416825" cy="991041"/>
          </a:xfrm>
          <a:prstGeom prst="rect">
            <a:avLst/>
          </a:prstGeom>
          <a:noFill/>
          <a:ln>
            <a:noFill/>
          </a:ln>
        </p:spPr>
        <p:txBody>
          <a:bodyPr spcFirstLastPara="1" wrap="square" lIns="0" tIns="0" rIns="0" bIns="0" anchor="t" anchorCtr="0">
            <a:spAutoFit/>
          </a:bodyPr>
          <a:lstStyle/>
          <a:p>
            <a:pPr marL="0" marR="0" lvl="0" indent="0" algn="l" rtl="0">
              <a:lnSpc>
                <a:spcPct val="184000"/>
              </a:lnSpc>
              <a:spcBef>
                <a:spcPts val="0"/>
              </a:spcBef>
              <a:spcAft>
                <a:spcPts val="0"/>
              </a:spcAft>
              <a:buNone/>
            </a:pPr>
            <a:r>
              <a:rPr lang="en-US" sz="3500" b="0" i="0" u="none" strike="noStrike" cap="none" dirty="0">
                <a:latin typeface="Arial"/>
                <a:ea typeface="Arial"/>
                <a:cs typeface="Arial"/>
                <a:sym typeface="Arial"/>
              </a:rPr>
              <a:t>It is an international standard language for processing a database.</a:t>
            </a:r>
            <a:endParaRPr sz="3500" dirty="0"/>
          </a:p>
        </p:txBody>
      </p:sp>
      <p:sp>
        <p:nvSpPr>
          <p:cNvPr id="7" name="Google Shape;510;p32">
            <a:extLst>
              <a:ext uri="{FF2B5EF4-FFF2-40B4-BE49-F238E27FC236}">
                <a16:creationId xmlns:a16="http://schemas.microsoft.com/office/drawing/2014/main" id="{3311DF27-837F-0768-D5DB-4DE09C160CEF}"/>
              </a:ext>
            </a:extLst>
          </p:cNvPr>
          <p:cNvSpPr txBox="1"/>
          <p:nvPr/>
        </p:nvSpPr>
        <p:spPr>
          <a:xfrm>
            <a:off x="1813560" y="5240349"/>
            <a:ext cx="14332989" cy="991041"/>
          </a:xfrm>
          <a:prstGeom prst="rect">
            <a:avLst/>
          </a:prstGeom>
          <a:noFill/>
          <a:ln>
            <a:noFill/>
          </a:ln>
        </p:spPr>
        <p:txBody>
          <a:bodyPr spcFirstLastPara="1" wrap="square" lIns="0" tIns="0" rIns="0" bIns="0" anchor="t" anchorCtr="0">
            <a:spAutoFit/>
          </a:bodyPr>
          <a:lstStyle/>
          <a:p>
            <a:pPr marL="0" marR="0" lvl="0" indent="0" algn="l" rtl="0">
              <a:lnSpc>
                <a:spcPct val="184000"/>
              </a:lnSpc>
              <a:spcBef>
                <a:spcPts val="0"/>
              </a:spcBef>
              <a:spcAft>
                <a:spcPts val="0"/>
              </a:spcAft>
              <a:buNone/>
            </a:pPr>
            <a:r>
              <a:rPr lang="en-US" sz="3500" b="0" i="0" u="none" strike="noStrike" cap="none">
                <a:latin typeface="Arial"/>
                <a:ea typeface="Arial"/>
                <a:cs typeface="Arial"/>
                <a:sym typeface="Arial"/>
              </a:rPr>
              <a:t>It can also be used to create databases and database structures.</a:t>
            </a:r>
            <a:endParaRPr sz="3500"/>
          </a:p>
        </p:txBody>
      </p:sp>
    </p:spTree>
    <p:extLst>
      <p:ext uri="{BB962C8B-B14F-4D97-AF65-F5344CB8AC3E}">
        <p14:creationId xmlns:p14="http://schemas.microsoft.com/office/powerpoint/2010/main" val="46668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341120" y="691622"/>
            <a:ext cx="15167259" cy="257609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7000" b="0" i="0" u="none" strike="noStrike" cap="none" dirty="0">
                <a:latin typeface="Arial"/>
                <a:ea typeface="Arial"/>
                <a:cs typeface="Arial"/>
                <a:sym typeface="Arial"/>
              </a:rPr>
              <a:t>UNDERSTAND THE TECHNIQUES FOR PROCESSING DATABASES.</a:t>
            </a:r>
            <a:endParaRPr lang="en-US" sz="7000" dirty="0"/>
          </a:p>
        </p:txBody>
      </p:sp>
      <p:sp>
        <p:nvSpPr>
          <p:cNvPr id="5" name="Google Shape;197;p17">
            <a:extLst>
              <a:ext uri="{FF2B5EF4-FFF2-40B4-BE49-F238E27FC236}">
                <a16:creationId xmlns:a16="http://schemas.microsoft.com/office/drawing/2014/main" id="{8CD9D1CB-6E1B-1C70-80BF-F2FCE582A71D}"/>
              </a:ext>
            </a:extLst>
          </p:cNvPr>
          <p:cNvSpPr txBox="1"/>
          <p:nvPr/>
        </p:nvSpPr>
        <p:spPr>
          <a:xfrm>
            <a:off x="1341120" y="3650488"/>
            <a:ext cx="11284823" cy="571247"/>
          </a:xfrm>
          <a:prstGeom prst="rect">
            <a:avLst/>
          </a:prstGeom>
          <a:noFill/>
          <a:ln>
            <a:noFill/>
          </a:ln>
        </p:spPr>
        <p:txBody>
          <a:bodyPr spcFirstLastPara="1" wrap="square" lIns="0" tIns="0" rIns="0" bIns="0" anchor="t" anchorCtr="0">
            <a:spAutoFit/>
          </a:bodyPr>
          <a:lstStyle/>
          <a:p>
            <a:pPr marR="0" lvl="0" rtl="0">
              <a:lnSpc>
                <a:spcPct val="116011"/>
              </a:lnSpc>
              <a:spcBef>
                <a:spcPts val="0"/>
              </a:spcBef>
              <a:spcAft>
                <a:spcPts val="0"/>
              </a:spcAft>
            </a:pPr>
            <a:r>
              <a:rPr lang="en-US" sz="3200" b="1" i="0" u="none" strike="noStrike" cap="none" dirty="0">
                <a:latin typeface="Arial"/>
                <a:ea typeface="Arial"/>
                <a:cs typeface="Arial"/>
                <a:sym typeface="Arial"/>
              </a:rPr>
              <a:t>4. ADMINISTERING THE DATABASE</a:t>
            </a:r>
          </a:p>
        </p:txBody>
      </p:sp>
      <p:sp>
        <p:nvSpPr>
          <p:cNvPr id="3" name="Google Shape;529;p34">
            <a:extLst>
              <a:ext uri="{FF2B5EF4-FFF2-40B4-BE49-F238E27FC236}">
                <a16:creationId xmlns:a16="http://schemas.microsoft.com/office/drawing/2014/main" id="{3F1DE96F-B9B9-8940-C503-5899C25C780C}"/>
              </a:ext>
            </a:extLst>
          </p:cNvPr>
          <p:cNvSpPr txBox="1"/>
          <p:nvPr/>
        </p:nvSpPr>
        <p:spPr>
          <a:xfrm>
            <a:off x="1535546" y="4328415"/>
            <a:ext cx="14271460" cy="1982081"/>
          </a:xfrm>
          <a:prstGeom prst="rect">
            <a:avLst/>
          </a:prstGeom>
          <a:noFill/>
          <a:ln>
            <a:noFill/>
          </a:ln>
        </p:spPr>
        <p:txBody>
          <a:bodyPr spcFirstLastPara="1" wrap="square" lIns="0" tIns="0" rIns="0" bIns="0" anchor="t" anchorCtr="0">
            <a:spAutoFit/>
          </a:bodyPr>
          <a:lstStyle/>
          <a:p>
            <a:pPr marL="0" marR="0" lvl="0" indent="0" algn="l" rtl="0">
              <a:lnSpc>
                <a:spcPct val="184000"/>
              </a:lnSpc>
              <a:spcBef>
                <a:spcPts val="0"/>
              </a:spcBef>
              <a:spcAft>
                <a:spcPts val="0"/>
              </a:spcAft>
              <a:buNone/>
            </a:pPr>
            <a:r>
              <a:rPr lang="en-US" sz="3500" b="0" i="0" u="none" strike="noStrike" cap="none" dirty="0">
                <a:latin typeface="Arial"/>
                <a:ea typeface="Arial"/>
                <a:cs typeface="Arial"/>
                <a:sym typeface="Arial"/>
              </a:rPr>
              <a:t>A </a:t>
            </a:r>
            <a:r>
              <a:rPr lang="en-US" sz="3500" b="0" i="0" strike="noStrike" cap="none" dirty="0">
                <a:latin typeface="Arial"/>
                <a:ea typeface="Arial"/>
                <a:cs typeface="Arial"/>
                <a:sym typeface="Arial"/>
              </a:rPr>
              <a:t>third DBMS function </a:t>
            </a:r>
            <a:r>
              <a:rPr lang="en-US" sz="3500" b="0" i="0" u="none" strike="noStrike" cap="none" dirty="0">
                <a:latin typeface="Arial"/>
                <a:ea typeface="Arial"/>
                <a:cs typeface="Arial"/>
                <a:sym typeface="Arial"/>
              </a:rPr>
              <a:t>is to provide tools to assist in the administration of the database.</a:t>
            </a:r>
            <a:endParaRPr sz="3500" dirty="0"/>
          </a:p>
        </p:txBody>
      </p:sp>
      <p:sp>
        <p:nvSpPr>
          <p:cNvPr id="6" name="Google Shape;539;p34">
            <a:extLst>
              <a:ext uri="{FF2B5EF4-FFF2-40B4-BE49-F238E27FC236}">
                <a16:creationId xmlns:a16="http://schemas.microsoft.com/office/drawing/2014/main" id="{AA53B7E8-4C72-6B1E-F2BB-52C3D6FADCC7}"/>
              </a:ext>
            </a:extLst>
          </p:cNvPr>
          <p:cNvSpPr txBox="1"/>
          <p:nvPr/>
        </p:nvSpPr>
        <p:spPr>
          <a:xfrm>
            <a:off x="1474017" y="6310496"/>
            <a:ext cx="14332989" cy="1982081"/>
          </a:xfrm>
          <a:prstGeom prst="rect">
            <a:avLst/>
          </a:prstGeom>
          <a:noFill/>
          <a:ln>
            <a:noFill/>
          </a:ln>
        </p:spPr>
        <p:txBody>
          <a:bodyPr spcFirstLastPara="1" wrap="square" lIns="0" tIns="0" rIns="0" bIns="0" anchor="t" anchorCtr="0">
            <a:spAutoFit/>
          </a:bodyPr>
          <a:lstStyle/>
          <a:p>
            <a:pPr marL="0" marR="0" lvl="0" indent="0" algn="l" rtl="0">
              <a:lnSpc>
                <a:spcPct val="184000"/>
              </a:lnSpc>
              <a:spcBef>
                <a:spcPts val="0"/>
              </a:spcBef>
              <a:spcAft>
                <a:spcPts val="0"/>
              </a:spcAft>
              <a:buNone/>
            </a:pPr>
            <a:r>
              <a:rPr lang="en-US" sz="3500" b="0" i="0" u="none" strike="noStrike" cap="none" dirty="0">
                <a:latin typeface="Arial"/>
                <a:ea typeface="Arial"/>
                <a:cs typeface="Arial"/>
                <a:sym typeface="Arial"/>
              </a:rPr>
              <a:t>Database administration includes activities such as </a:t>
            </a:r>
            <a:r>
              <a:rPr lang="en-US" sz="3500" b="0" i="0" strike="noStrike" cap="none" dirty="0">
                <a:latin typeface="Arial"/>
                <a:ea typeface="Arial"/>
                <a:cs typeface="Arial"/>
                <a:sym typeface="Arial"/>
              </a:rPr>
              <a:t>setting up security systems, user accounts, passwords, permissions, and limits.</a:t>
            </a:r>
            <a:endParaRPr sz="3500" dirty="0"/>
          </a:p>
        </p:txBody>
      </p:sp>
    </p:spTree>
    <p:extLst>
      <p:ext uri="{BB962C8B-B14F-4D97-AF65-F5344CB8AC3E}">
        <p14:creationId xmlns:p14="http://schemas.microsoft.com/office/powerpoint/2010/main" val="94948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341120" y="691622"/>
            <a:ext cx="15167259" cy="257609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7000" b="0" i="0" u="none" strike="noStrike" cap="none" dirty="0">
                <a:latin typeface="Arial"/>
                <a:ea typeface="Arial"/>
                <a:cs typeface="Arial"/>
                <a:sym typeface="Arial"/>
              </a:rPr>
              <a:t>UNDERSTAND THE TECHNIQUES FOR PROCESSING DATABASES.</a:t>
            </a:r>
            <a:endParaRPr lang="en-US" sz="7000" dirty="0"/>
          </a:p>
        </p:txBody>
      </p:sp>
      <p:sp>
        <p:nvSpPr>
          <p:cNvPr id="5" name="Google Shape;197;p17">
            <a:extLst>
              <a:ext uri="{FF2B5EF4-FFF2-40B4-BE49-F238E27FC236}">
                <a16:creationId xmlns:a16="http://schemas.microsoft.com/office/drawing/2014/main" id="{8CD9D1CB-6E1B-1C70-80BF-F2FCE582A71D}"/>
              </a:ext>
            </a:extLst>
          </p:cNvPr>
          <p:cNvSpPr txBox="1"/>
          <p:nvPr/>
        </p:nvSpPr>
        <p:spPr>
          <a:xfrm>
            <a:off x="1341120" y="3474595"/>
            <a:ext cx="11284823" cy="571247"/>
          </a:xfrm>
          <a:prstGeom prst="rect">
            <a:avLst/>
          </a:prstGeom>
          <a:noFill/>
          <a:ln>
            <a:noFill/>
          </a:ln>
        </p:spPr>
        <p:txBody>
          <a:bodyPr spcFirstLastPara="1" wrap="square" lIns="0" tIns="0" rIns="0" bIns="0" anchor="t" anchorCtr="0">
            <a:spAutoFit/>
          </a:bodyPr>
          <a:lstStyle/>
          <a:p>
            <a:pPr marR="0" lvl="0" rtl="0">
              <a:lnSpc>
                <a:spcPct val="116011"/>
              </a:lnSpc>
              <a:spcBef>
                <a:spcPts val="0"/>
              </a:spcBef>
              <a:spcAft>
                <a:spcPts val="0"/>
              </a:spcAft>
            </a:pPr>
            <a:r>
              <a:rPr lang="en-US" sz="3200" b="1" i="0" u="none" strike="noStrike" cap="none" dirty="0">
                <a:latin typeface="Arial"/>
                <a:ea typeface="Arial"/>
                <a:cs typeface="Arial"/>
                <a:sym typeface="Arial"/>
              </a:rPr>
              <a:t>5. DATABASE SECURITY</a:t>
            </a:r>
          </a:p>
        </p:txBody>
      </p:sp>
      <p:sp>
        <p:nvSpPr>
          <p:cNvPr id="4" name="Google Shape;544;p35">
            <a:extLst>
              <a:ext uri="{FF2B5EF4-FFF2-40B4-BE49-F238E27FC236}">
                <a16:creationId xmlns:a16="http://schemas.microsoft.com/office/drawing/2014/main" id="{3387E5A7-BC9F-E836-DE27-BB9A49779E3E}"/>
              </a:ext>
            </a:extLst>
          </p:cNvPr>
          <p:cNvSpPr txBox="1"/>
          <p:nvPr/>
        </p:nvSpPr>
        <p:spPr>
          <a:xfrm>
            <a:off x="1590899" y="4045842"/>
            <a:ext cx="14271460" cy="3624326"/>
          </a:xfrm>
          <a:prstGeom prst="rect">
            <a:avLst/>
          </a:prstGeom>
          <a:noFill/>
          <a:ln>
            <a:noFill/>
          </a:ln>
        </p:spPr>
        <p:txBody>
          <a:bodyPr spcFirstLastPara="1" wrap="square" lIns="0" tIns="0" rIns="0" bIns="0" anchor="t" anchorCtr="0">
            <a:spAutoFit/>
          </a:bodyPr>
          <a:lstStyle/>
          <a:p>
            <a:pPr marL="457200" marR="0" lvl="0" indent="-457200" algn="just" rtl="0">
              <a:lnSpc>
                <a:spcPct val="184000"/>
              </a:lnSpc>
              <a:spcBef>
                <a:spcPts val="0"/>
              </a:spcBef>
              <a:spcAft>
                <a:spcPts val="0"/>
              </a:spcAft>
              <a:buFont typeface="Arial" panose="020B0604020202020204" pitchFamily="34" charset="0"/>
              <a:buChar char="•"/>
            </a:pPr>
            <a:r>
              <a:rPr lang="en-US" sz="3200" b="0" i="0" u="none" strike="noStrike" cap="none" dirty="0">
                <a:latin typeface="Arial"/>
                <a:ea typeface="Arial"/>
                <a:cs typeface="Arial"/>
                <a:sym typeface="Arial"/>
              </a:rPr>
              <a:t>To provide database security, users must sign in with valid accounts for database access, and permissions can be specified in detail.</a:t>
            </a:r>
            <a:endParaRPr sz="3200" dirty="0"/>
          </a:p>
          <a:p>
            <a:pPr marL="457200" marR="0" lvl="0" indent="-457200" algn="just" rtl="0">
              <a:lnSpc>
                <a:spcPct val="184000"/>
              </a:lnSpc>
              <a:spcBef>
                <a:spcPts val="0"/>
              </a:spcBef>
              <a:spcAft>
                <a:spcPts val="0"/>
              </a:spcAft>
              <a:buFont typeface="Arial" panose="020B0604020202020204" pitchFamily="34" charset="0"/>
              <a:buChar char="•"/>
            </a:pPr>
            <a:r>
              <a:rPr lang="en-US" sz="3200" b="0" i="0" u="none" strike="noStrike" cap="none" dirty="0">
                <a:latin typeface="Arial"/>
                <a:ea typeface="Arial"/>
                <a:cs typeface="Arial"/>
                <a:sym typeface="Arial"/>
              </a:rPr>
              <a:t>DBMS allows the establishment of a security system with user accounts, passwords, and permissions.</a:t>
            </a:r>
            <a:endParaRPr sz="3200" dirty="0"/>
          </a:p>
        </p:txBody>
      </p:sp>
      <p:sp>
        <p:nvSpPr>
          <p:cNvPr id="7" name="Google Shape;567;p36">
            <a:extLst>
              <a:ext uri="{FF2B5EF4-FFF2-40B4-BE49-F238E27FC236}">
                <a16:creationId xmlns:a16="http://schemas.microsoft.com/office/drawing/2014/main" id="{496C93C3-46D6-5CED-C368-EC81BD9AA422}"/>
              </a:ext>
            </a:extLst>
          </p:cNvPr>
          <p:cNvSpPr txBox="1"/>
          <p:nvPr/>
        </p:nvSpPr>
        <p:spPr>
          <a:xfrm>
            <a:off x="1590899" y="7731787"/>
            <a:ext cx="14271460" cy="1812163"/>
          </a:xfrm>
          <a:prstGeom prst="rect">
            <a:avLst/>
          </a:prstGeom>
          <a:noFill/>
          <a:ln>
            <a:noFill/>
          </a:ln>
        </p:spPr>
        <p:txBody>
          <a:bodyPr spcFirstLastPara="1" wrap="square" lIns="0" tIns="0" rIns="0" bIns="0" anchor="t" anchorCtr="0">
            <a:spAutoFit/>
          </a:bodyPr>
          <a:lstStyle/>
          <a:p>
            <a:pPr marL="457200" marR="0" lvl="0" indent="-457200" algn="just" rtl="0">
              <a:lnSpc>
                <a:spcPct val="184000"/>
              </a:lnSpc>
              <a:spcBef>
                <a:spcPts val="0"/>
              </a:spcBef>
              <a:spcAft>
                <a:spcPts val="0"/>
              </a:spcAft>
              <a:buFont typeface="Arial" panose="020B0604020202020204" pitchFamily="34" charset="0"/>
              <a:buChar char="•"/>
            </a:pPr>
            <a:r>
              <a:rPr lang="en-US" sz="3200" b="0" i="0" u="none" strike="noStrike" cap="none" dirty="0">
                <a:latin typeface="Arial"/>
                <a:ea typeface="Arial"/>
                <a:cs typeface="Arial"/>
                <a:sym typeface="Arial"/>
              </a:rPr>
              <a:t>Permissions can be finely tuned, restricting users to specific operations on certain parts of the database (e.g., read-only access to specific columns)</a:t>
            </a:r>
            <a:endParaRPr sz="3200" dirty="0"/>
          </a:p>
        </p:txBody>
      </p:sp>
    </p:spTree>
    <p:extLst>
      <p:ext uri="{BB962C8B-B14F-4D97-AF65-F5344CB8AC3E}">
        <p14:creationId xmlns:p14="http://schemas.microsoft.com/office/powerpoint/2010/main" val="301819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13">
            <a:extLst>
              <a:ext uri="{FF2B5EF4-FFF2-40B4-BE49-F238E27FC236}">
                <a16:creationId xmlns:a16="http://schemas.microsoft.com/office/drawing/2014/main" id="{14D55AAB-FE9E-8A06-1EE0-4A32B11674D1}"/>
              </a:ext>
            </a:extLst>
          </p:cNvPr>
          <p:cNvSpPr txBox="1"/>
          <p:nvPr/>
        </p:nvSpPr>
        <p:spPr>
          <a:xfrm>
            <a:off x="1341120" y="691622"/>
            <a:ext cx="15167259" cy="2576090"/>
          </a:xfrm>
          <a:prstGeom prst="rect">
            <a:avLst/>
          </a:prstGeom>
          <a:noFill/>
          <a:ln>
            <a:noFill/>
          </a:ln>
        </p:spPr>
        <p:txBody>
          <a:bodyPr spcFirstLastPara="1" wrap="square" lIns="0" tIns="0" rIns="0" bIns="0" anchor="t" anchorCtr="0">
            <a:spAutoFit/>
          </a:bodyPr>
          <a:lstStyle/>
          <a:p>
            <a:pPr algn="ctr" defTabSz="804672">
              <a:lnSpc>
                <a:spcPct val="116001"/>
              </a:lnSpc>
              <a:spcAft>
                <a:spcPts val="600"/>
              </a:spcAft>
            </a:pPr>
            <a:r>
              <a:rPr lang="en-US" sz="7000" b="0" i="0" u="none" strike="noStrike" cap="none" dirty="0">
                <a:latin typeface="Arial"/>
                <a:ea typeface="Arial"/>
                <a:cs typeface="Arial"/>
                <a:sym typeface="Arial"/>
              </a:rPr>
              <a:t>UNDERSTAND THE TECHNIQUES FOR PROCESSING DATABASES.</a:t>
            </a:r>
            <a:endParaRPr lang="en-US" sz="7000" dirty="0"/>
          </a:p>
        </p:txBody>
      </p:sp>
      <p:sp>
        <p:nvSpPr>
          <p:cNvPr id="5" name="Google Shape;197;p17">
            <a:extLst>
              <a:ext uri="{FF2B5EF4-FFF2-40B4-BE49-F238E27FC236}">
                <a16:creationId xmlns:a16="http://schemas.microsoft.com/office/drawing/2014/main" id="{8CD9D1CB-6E1B-1C70-80BF-F2FCE582A71D}"/>
              </a:ext>
            </a:extLst>
          </p:cNvPr>
          <p:cNvSpPr txBox="1"/>
          <p:nvPr/>
        </p:nvSpPr>
        <p:spPr>
          <a:xfrm>
            <a:off x="1341120" y="3474595"/>
            <a:ext cx="11284823" cy="571247"/>
          </a:xfrm>
          <a:prstGeom prst="rect">
            <a:avLst/>
          </a:prstGeom>
          <a:noFill/>
          <a:ln>
            <a:noFill/>
          </a:ln>
        </p:spPr>
        <p:txBody>
          <a:bodyPr spcFirstLastPara="1" wrap="square" lIns="0" tIns="0" rIns="0" bIns="0" anchor="t" anchorCtr="0">
            <a:spAutoFit/>
          </a:bodyPr>
          <a:lstStyle/>
          <a:p>
            <a:pPr marR="0" lvl="0" rtl="0">
              <a:lnSpc>
                <a:spcPct val="116011"/>
              </a:lnSpc>
              <a:spcBef>
                <a:spcPts val="0"/>
              </a:spcBef>
              <a:spcAft>
                <a:spcPts val="0"/>
              </a:spcAft>
            </a:pPr>
            <a:r>
              <a:rPr lang="en-US" sz="3200" b="1" dirty="0">
                <a:latin typeface="Arial"/>
                <a:ea typeface="Arial"/>
                <a:cs typeface="Arial"/>
                <a:sym typeface="Arial"/>
              </a:rPr>
              <a:t>6</a:t>
            </a:r>
            <a:r>
              <a:rPr lang="en-US" sz="3200" b="1" i="0" u="none" strike="noStrike" cap="none" dirty="0">
                <a:latin typeface="Arial"/>
                <a:ea typeface="Arial"/>
                <a:cs typeface="Arial"/>
                <a:sym typeface="Arial"/>
              </a:rPr>
              <a:t>. DBMS ADMINISTRATIVE FUNCTIONS</a:t>
            </a:r>
          </a:p>
        </p:txBody>
      </p:sp>
      <p:sp>
        <p:nvSpPr>
          <p:cNvPr id="4" name="Google Shape;544;p35">
            <a:extLst>
              <a:ext uri="{FF2B5EF4-FFF2-40B4-BE49-F238E27FC236}">
                <a16:creationId xmlns:a16="http://schemas.microsoft.com/office/drawing/2014/main" id="{3387E5A7-BC9F-E836-DE27-BB9A49779E3E}"/>
              </a:ext>
            </a:extLst>
          </p:cNvPr>
          <p:cNvSpPr txBox="1"/>
          <p:nvPr/>
        </p:nvSpPr>
        <p:spPr>
          <a:xfrm>
            <a:off x="1606139" y="4252725"/>
            <a:ext cx="14271460" cy="2718245"/>
          </a:xfrm>
          <a:prstGeom prst="rect">
            <a:avLst/>
          </a:prstGeom>
          <a:noFill/>
          <a:ln>
            <a:noFill/>
          </a:ln>
        </p:spPr>
        <p:txBody>
          <a:bodyPr spcFirstLastPara="1" wrap="square" lIns="0" tIns="0" rIns="0" bIns="0" anchor="t" anchorCtr="0">
            <a:spAutoFit/>
          </a:bodyPr>
          <a:lstStyle/>
          <a:p>
            <a:pPr marL="0" marR="0" lvl="0" indent="0" algn="just" rtl="0">
              <a:lnSpc>
                <a:spcPct val="184000"/>
              </a:lnSpc>
              <a:spcBef>
                <a:spcPts val="0"/>
              </a:spcBef>
              <a:spcAft>
                <a:spcPts val="0"/>
              </a:spcAft>
              <a:buNone/>
            </a:pPr>
            <a:r>
              <a:rPr lang="en-US" sz="3200" b="0" i="0" u="none" strike="noStrike" cap="none" dirty="0">
                <a:latin typeface="Arial"/>
                <a:ea typeface="Arial"/>
                <a:cs typeface="Arial"/>
                <a:sym typeface="Arial"/>
              </a:rPr>
              <a:t>It include backing up database data, adding structures to improve the performance of database applications, removing data that are no longer wanted or needed, and similar tasks.</a:t>
            </a:r>
            <a:endParaRPr lang="en-US" sz="3200" dirty="0"/>
          </a:p>
        </p:txBody>
      </p:sp>
    </p:spTree>
    <p:extLst>
      <p:ext uri="{BB962C8B-B14F-4D97-AF65-F5344CB8AC3E}">
        <p14:creationId xmlns:p14="http://schemas.microsoft.com/office/powerpoint/2010/main" val="2443514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1180</Words>
  <Application>Microsoft Office PowerPoint</Application>
  <PresentationFormat>Custom</PresentationFormat>
  <Paragraphs>100</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Ana Linda Garcia</cp:lastModifiedBy>
  <cp:revision>2</cp:revision>
  <dcterms:modified xsi:type="dcterms:W3CDTF">2023-11-27T06:44:45Z</dcterms:modified>
</cp:coreProperties>
</file>