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261" r:id="rId3"/>
    <p:sldId id="263" r:id="rId4"/>
    <p:sldId id="264" r:id="rId5"/>
    <p:sldId id="265" r:id="rId6"/>
    <p:sldId id="268" r:id="rId7"/>
    <p:sldId id="269" r:id="rId8"/>
    <p:sldId id="270" r:id="rId9"/>
    <p:sldId id="273" r:id="rId10"/>
    <p:sldId id="275" r:id="rId11"/>
    <p:sldId id="276" r:id="rId12"/>
    <p:sldId id="277" r:id="rId13"/>
    <p:sldId id="278" r:id="rId14"/>
    <p:sldId id="279" r:id="rId15"/>
    <p:sldId id="280" r:id="rId16"/>
    <p:sldId id="281" r:id="rId17"/>
    <p:sldId id="283" r:id="rId18"/>
    <p:sldId id="284" r:id="rId19"/>
    <p:sldId id="285" r:id="rId20"/>
    <p:sldId id="286" r:id="rId21"/>
    <p:sldId id="287" r:id="rId22"/>
    <p:sldId id="289" r:id="rId23"/>
    <p:sldId id="290" r:id="rId24"/>
    <p:sldId id="293" r:id="rId25"/>
  </p:sldIdLst>
  <p:sldSz cx="18288000" cy="10287000"/>
  <p:notesSz cx="9144000" cy="6858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Libre Baskerville" panose="02000000000000000000" pitchFamily="2" charset="0"/>
      <p:regular r:id="rId33"/>
      <p:bold r:id="rId34"/>
      <p:italic r:id="rId35"/>
    </p:embeddedFont>
    <p:embeddedFont>
      <p:font typeface="Yeseva One" panose="020B0604020202020204" charset="0"/>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78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2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2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2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3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3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3" name="Google Shape;463;p3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3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1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365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487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227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829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429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870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8970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927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948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08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164277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PH"/>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9327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165.193.140.14"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3389862" y="605155"/>
            <a:ext cx="11721636" cy="166999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2500" b="0" i="0" u="none" strike="noStrike" cap="none" dirty="0">
                <a:solidFill>
                  <a:srgbClr val="000000"/>
                </a:solidFill>
                <a:latin typeface="Yeseva One"/>
                <a:ea typeface="Yeseva One"/>
                <a:cs typeface="Yeseva One"/>
                <a:sym typeface="Yeseva One"/>
              </a:rPr>
              <a:t>The Cloud</a:t>
            </a:r>
            <a:endParaRPr dirty="0"/>
          </a:p>
        </p:txBody>
      </p:sp>
      <p:sp>
        <p:nvSpPr>
          <p:cNvPr id="88" name="Google Shape;88;p13"/>
          <p:cNvSpPr txBox="1"/>
          <p:nvPr/>
        </p:nvSpPr>
        <p:spPr>
          <a:xfrm>
            <a:off x="3146022" y="2689225"/>
            <a:ext cx="11721636" cy="40005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000" b="0" i="0" u="none" strike="noStrike" cap="none" dirty="0">
                <a:solidFill>
                  <a:srgbClr val="000000"/>
                </a:solidFill>
                <a:latin typeface="Libre Baskerville"/>
                <a:ea typeface="Libre Baskerville"/>
                <a:cs typeface="Libre Baskerville"/>
                <a:sym typeface="Libre Baskerville"/>
              </a:rPr>
              <a:t>CHAPTER 6 | The Cloud Part 1</a:t>
            </a:r>
            <a:endParaRPr dirty="0"/>
          </a:p>
        </p:txBody>
      </p:sp>
      <p:sp>
        <p:nvSpPr>
          <p:cNvPr id="2" name="Google Shape;159;p17">
            <a:extLst>
              <a:ext uri="{FF2B5EF4-FFF2-40B4-BE49-F238E27FC236}">
                <a16:creationId xmlns:a16="http://schemas.microsoft.com/office/drawing/2014/main" id="{C860DDF7-7E01-8A4C-FDF3-5975D97EEE8A}"/>
              </a:ext>
            </a:extLst>
          </p:cNvPr>
          <p:cNvSpPr txBox="1"/>
          <p:nvPr/>
        </p:nvSpPr>
        <p:spPr>
          <a:xfrm>
            <a:off x="2307850" y="3503349"/>
            <a:ext cx="13885660" cy="4524315"/>
          </a:xfrm>
          <a:prstGeom prst="rect">
            <a:avLst/>
          </a:prstGeom>
          <a:noFill/>
          <a:ln>
            <a:noFill/>
          </a:ln>
        </p:spPr>
        <p:txBody>
          <a:bodyPr spcFirstLastPara="1" wrap="square" lIns="0" tIns="0" rIns="0" bIns="0" anchor="t" anchorCtr="0">
            <a:spAutoFit/>
          </a:bodyPr>
          <a:lstStyle/>
          <a:p>
            <a:pPr marL="0" marR="0" lvl="0" indent="0" algn="just" rtl="0">
              <a:lnSpc>
                <a:spcPct val="140008"/>
              </a:lnSpc>
              <a:spcBef>
                <a:spcPts val="0"/>
              </a:spcBef>
              <a:spcAft>
                <a:spcPts val="0"/>
              </a:spcAft>
              <a:buNone/>
            </a:pPr>
            <a:r>
              <a:rPr lang="en-US" sz="3500" b="0" i="0" u="none" strike="noStrike" cap="none" dirty="0">
                <a:solidFill>
                  <a:srgbClr val="000000"/>
                </a:solidFill>
                <a:latin typeface="Libre Baskerville"/>
                <a:ea typeface="Libre Baskerville"/>
                <a:cs typeface="Libre Baskerville"/>
                <a:sym typeface="Libre Baskerville"/>
              </a:rPr>
              <a:t>The Cloud is the </a:t>
            </a:r>
            <a:r>
              <a:rPr lang="en-US" sz="3500" b="1" i="0" u="none" strike="noStrike" cap="none" dirty="0">
                <a:solidFill>
                  <a:srgbClr val="000000"/>
                </a:solidFill>
                <a:latin typeface="Libre Baskerville"/>
                <a:ea typeface="Libre Baskerville"/>
                <a:cs typeface="Libre Baskerville"/>
                <a:sym typeface="Libre Baskerville"/>
              </a:rPr>
              <a:t>elastic </a:t>
            </a:r>
            <a:r>
              <a:rPr lang="en-US" sz="3500" b="0" i="0" u="none" strike="noStrike" cap="none" dirty="0">
                <a:solidFill>
                  <a:srgbClr val="000000"/>
                </a:solidFill>
                <a:latin typeface="Libre Baskerville"/>
                <a:ea typeface="Libre Baskerville"/>
                <a:cs typeface="Libre Baskerville"/>
                <a:sym typeface="Libre Baskerville"/>
              </a:rPr>
              <a:t>leasing of pooled computer resources over the internet. The term cloud is used because most early diagrams of three-tier and other internet-based systems used a cloud symbol to represent the Internet and organizations came to view their infrastructure as being “somewhere in the cloud”. </a:t>
            </a:r>
            <a:endParaRPr sz="3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7" name="Google Shape;307;p32"/>
          <p:cNvSpPr txBox="1"/>
          <p:nvPr/>
        </p:nvSpPr>
        <p:spPr>
          <a:xfrm>
            <a:off x="1521981" y="659157"/>
            <a:ext cx="15244039" cy="207951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a:solidFill>
                  <a:srgbClr val="000000"/>
                </a:solidFill>
                <a:latin typeface="Yeseva One"/>
                <a:ea typeface="Yeseva One"/>
                <a:cs typeface="Yeseva One"/>
                <a:sym typeface="Yeseva One"/>
              </a:rPr>
              <a:t> “How do organizations use the cloud?”</a:t>
            </a:r>
            <a:endParaRPr/>
          </a:p>
        </p:txBody>
      </p:sp>
      <p:sp>
        <p:nvSpPr>
          <p:cNvPr id="308" name="Google Shape;308;p32"/>
          <p:cNvSpPr txBox="1"/>
          <p:nvPr/>
        </p:nvSpPr>
        <p:spPr>
          <a:xfrm>
            <a:off x="1112520" y="3214296"/>
            <a:ext cx="15438120" cy="2376228"/>
          </a:xfrm>
          <a:prstGeom prst="rect">
            <a:avLst/>
          </a:prstGeom>
          <a:noFill/>
          <a:ln>
            <a:noFill/>
          </a:ln>
        </p:spPr>
        <p:txBody>
          <a:bodyPr spcFirstLastPara="1" wrap="square" lIns="0" tIns="0" rIns="0" bIns="0" anchor="t" anchorCtr="0">
            <a:spAutoFit/>
          </a:bodyPr>
          <a:lstStyle/>
          <a:p>
            <a:pPr marL="949952" marR="0" lvl="1" indent="-474976" algn="just" rtl="0">
              <a:lnSpc>
                <a:spcPct val="117003"/>
              </a:lnSpc>
              <a:spcBef>
                <a:spcPts val="0"/>
              </a:spcBef>
              <a:spcAft>
                <a:spcPts val="0"/>
              </a:spcAft>
              <a:buClr>
                <a:srgbClr val="000000"/>
              </a:buClr>
              <a:buSzPts val="4399"/>
              <a:buFont typeface="Arial"/>
              <a:buChar char="•"/>
            </a:pPr>
            <a:r>
              <a:rPr lang="en-US" sz="4399" b="1" i="0" u="none" strike="noStrike" cap="none" dirty="0">
                <a:solidFill>
                  <a:srgbClr val="000000"/>
                </a:solidFill>
                <a:latin typeface="Libre Baskerville"/>
                <a:ea typeface="Libre Baskerville"/>
                <a:cs typeface="Libre Baskerville"/>
                <a:sym typeface="Libre Baskerville"/>
              </a:rPr>
              <a:t>Cloud-based platforms</a:t>
            </a:r>
            <a:r>
              <a:rPr lang="en-US" sz="4399" b="0" i="0" u="none" strike="noStrike" cap="none" dirty="0">
                <a:solidFill>
                  <a:srgbClr val="000000"/>
                </a:solidFill>
                <a:latin typeface="Libre Baskerville"/>
                <a:ea typeface="Libre Baskerville"/>
                <a:cs typeface="Libre Baskerville"/>
                <a:sym typeface="Libre Baskerville"/>
              </a:rPr>
              <a:t> enable large enterprise businesses to </a:t>
            </a:r>
            <a:r>
              <a:rPr lang="en-US" sz="4399" b="1" i="0" u="none" strike="noStrike" cap="none" dirty="0">
                <a:solidFill>
                  <a:srgbClr val="000000"/>
                </a:solidFill>
                <a:latin typeface="Libre Baskerville"/>
                <a:ea typeface="Libre Baskerville"/>
                <a:cs typeface="Libre Baskerville"/>
                <a:sym typeface="Libre Baskerville"/>
              </a:rPr>
              <a:t>build</a:t>
            </a:r>
            <a:r>
              <a:rPr lang="en-US" sz="4399" b="0" i="0" u="none" strike="noStrike" cap="none" dirty="0">
                <a:solidFill>
                  <a:srgbClr val="000000"/>
                </a:solidFill>
                <a:latin typeface="Libre Baskerville"/>
                <a:ea typeface="Libre Baskerville"/>
                <a:cs typeface="Libre Baskerville"/>
                <a:sym typeface="Libre Baskerville"/>
              </a:rPr>
              <a:t>, </a:t>
            </a:r>
            <a:r>
              <a:rPr lang="en-US" sz="4399" b="1" i="0" u="none" strike="noStrike" cap="none" dirty="0">
                <a:solidFill>
                  <a:srgbClr val="000000"/>
                </a:solidFill>
                <a:latin typeface="Libre Baskerville"/>
                <a:ea typeface="Libre Baskerville"/>
                <a:cs typeface="Libre Baskerville"/>
                <a:sym typeface="Libre Baskerville"/>
              </a:rPr>
              <a:t>test</a:t>
            </a:r>
            <a:r>
              <a:rPr lang="en-US" sz="4399" b="0" i="0" u="none" strike="noStrike" cap="none" dirty="0">
                <a:solidFill>
                  <a:srgbClr val="000000"/>
                </a:solidFill>
                <a:latin typeface="Libre Baskerville"/>
                <a:ea typeface="Libre Baskerville"/>
                <a:cs typeface="Libre Baskerville"/>
                <a:sym typeface="Libre Baskerville"/>
              </a:rPr>
              <a:t> and </a:t>
            </a:r>
            <a:r>
              <a:rPr lang="en-US" sz="4399" b="1" i="0" u="none" strike="noStrike" cap="none" dirty="0">
                <a:solidFill>
                  <a:srgbClr val="000000"/>
                </a:solidFill>
                <a:latin typeface="Libre Baskerville"/>
                <a:ea typeface="Libre Baskerville"/>
                <a:cs typeface="Libre Baskerville"/>
                <a:sym typeface="Libre Baskerville"/>
              </a:rPr>
              <a:t>deploy applications</a:t>
            </a:r>
            <a:r>
              <a:rPr lang="en-US" sz="4399" b="0" i="0" u="none" strike="noStrike" cap="none" dirty="0">
                <a:solidFill>
                  <a:srgbClr val="000000"/>
                </a:solidFill>
                <a:latin typeface="Libre Baskerville"/>
                <a:ea typeface="Libre Baskerville"/>
                <a:cs typeface="Libre Baskerville"/>
                <a:sym typeface="Libre Baskerville"/>
              </a:rPr>
              <a:t>, and </a:t>
            </a:r>
            <a:r>
              <a:rPr lang="en-US" sz="4399" b="1" i="0" u="none" strike="noStrike" cap="none" dirty="0">
                <a:solidFill>
                  <a:srgbClr val="000000"/>
                </a:solidFill>
                <a:latin typeface="Libre Baskerville"/>
                <a:ea typeface="Libre Baskerville"/>
                <a:cs typeface="Libre Baskerville"/>
                <a:sym typeface="Libre Baskerville"/>
              </a:rPr>
              <a:t>store, back up, and recover data.</a:t>
            </a:r>
            <a:r>
              <a:rPr lang="en-US" sz="4399" b="0" i="0" u="none" strike="noStrike" cap="none" dirty="0">
                <a:solidFill>
                  <a:srgbClr val="000000"/>
                </a:solidFill>
                <a:latin typeface="Libre Baskerville"/>
                <a:ea typeface="Libre Baskerville"/>
                <a:cs typeface="Libre Baskerville"/>
                <a:sym typeface="Libre Baskerville"/>
              </a:rPr>
              <a:t> </a:t>
            </a:r>
            <a:endParaRPr dirty="0"/>
          </a:p>
        </p:txBody>
      </p:sp>
      <p:sp>
        <p:nvSpPr>
          <p:cNvPr id="309" name="Google Shape;309;p32"/>
          <p:cNvSpPr txBox="1"/>
          <p:nvPr/>
        </p:nvSpPr>
        <p:spPr>
          <a:xfrm>
            <a:off x="1112520" y="5938287"/>
            <a:ext cx="15438120" cy="3245739"/>
          </a:xfrm>
          <a:prstGeom prst="rect">
            <a:avLst/>
          </a:prstGeom>
          <a:noFill/>
          <a:ln>
            <a:noFill/>
          </a:ln>
        </p:spPr>
        <p:txBody>
          <a:bodyPr spcFirstLastPara="1" wrap="square" lIns="0" tIns="0" rIns="0" bIns="0" anchor="t" anchorCtr="0">
            <a:spAutoFit/>
          </a:bodyPr>
          <a:lstStyle/>
          <a:p>
            <a:pPr marL="949952" marR="0" lvl="1" indent="-474976" algn="l" rtl="0">
              <a:lnSpc>
                <a:spcPct val="117003"/>
              </a:lnSpc>
              <a:spcBef>
                <a:spcPts val="0"/>
              </a:spcBef>
              <a:spcAft>
                <a:spcPts val="0"/>
              </a:spcAft>
              <a:buClr>
                <a:srgbClr val="000000"/>
              </a:buClr>
              <a:buSzPts val="4399"/>
              <a:buFont typeface="Arial"/>
              <a:buChar char="•"/>
            </a:pPr>
            <a:r>
              <a:rPr lang="en-US" sz="4399" b="0" i="0" u="none" strike="noStrike" cap="none" dirty="0">
                <a:solidFill>
                  <a:srgbClr val="000000"/>
                </a:solidFill>
                <a:latin typeface="Libre Baskerville"/>
                <a:ea typeface="Libre Baskerville"/>
                <a:cs typeface="Libre Baskerville"/>
                <a:sym typeface="Libre Baskerville"/>
              </a:rPr>
              <a:t>Types of cloud-based platforms include: </a:t>
            </a:r>
          </a:p>
          <a:p>
            <a:pPr marL="474976" marR="0" lvl="1" algn="l" rtl="0">
              <a:lnSpc>
                <a:spcPct val="117003"/>
              </a:lnSpc>
              <a:spcBef>
                <a:spcPts val="0"/>
              </a:spcBef>
              <a:spcAft>
                <a:spcPts val="0"/>
              </a:spcAft>
              <a:buClr>
                <a:srgbClr val="000000"/>
              </a:buClr>
              <a:buSzPts val="4399"/>
            </a:pPr>
            <a:r>
              <a:rPr lang="en-US" sz="4399" b="1" i="0" u="none" strike="noStrike" cap="none" dirty="0">
                <a:solidFill>
                  <a:srgbClr val="000000"/>
                </a:solidFill>
                <a:latin typeface="Libre Baskerville"/>
                <a:ea typeface="Libre Baskerville"/>
                <a:cs typeface="Libre Baskerville"/>
                <a:sym typeface="Libre Baskerville"/>
              </a:rPr>
              <a:t>Public cloud</a:t>
            </a:r>
            <a:r>
              <a:rPr lang="en-US" sz="4399" b="0" i="0" u="none" strike="noStrike" cap="none" dirty="0">
                <a:solidFill>
                  <a:srgbClr val="000000"/>
                </a:solidFill>
                <a:latin typeface="Libre Baskerville"/>
                <a:ea typeface="Libre Baskerville"/>
                <a:cs typeface="Libre Baskerville"/>
                <a:sym typeface="Libre Baskerville"/>
              </a:rPr>
              <a:t>: Third-party providers that deliver computing resources over the internet for multiple businesses.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8" name="Google Shape;318;p33"/>
          <p:cNvSpPr txBox="1"/>
          <p:nvPr/>
        </p:nvSpPr>
        <p:spPr>
          <a:xfrm>
            <a:off x="437841" y="3153152"/>
            <a:ext cx="8049469" cy="4861331"/>
          </a:xfrm>
          <a:prstGeom prst="rect">
            <a:avLst/>
          </a:prstGeom>
          <a:noFill/>
          <a:ln>
            <a:noFill/>
          </a:ln>
        </p:spPr>
        <p:txBody>
          <a:bodyPr spcFirstLastPara="1" wrap="square" lIns="0" tIns="0" rIns="0" bIns="0" anchor="t" anchorCtr="0">
            <a:spAutoFit/>
          </a:bodyPr>
          <a:lstStyle/>
          <a:p>
            <a:pPr marL="1101079" marR="0" lvl="1" indent="-550539" algn="just" rtl="0">
              <a:lnSpc>
                <a:spcPct val="117003"/>
              </a:lnSpc>
              <a:spcBef>
                <a:spcPts val="0"/>
              </a:spcBef>
              <a:spcAft>
                <a:spcPts val="0"/>
              </a:spcAft>
              <a:buClr>
                <a:srgbClr val="000000"/>
              </a:buClr>
              <a:buSzPts val="5099"/>
              <a:buFont typeface="Arial"/>
              <a:buChar char="•"/>
            </a:pPr>
            <a:r>
              <a:rPr lang="en-US" sz="4500" i="0" u="none" strike="noStrike" cap="none" dirty="0">
                <a:solidFill>
                  <a:srgbClr val="000000"/>
                </a:solidFill>
                <a:latin typeface="Libre Baskerville"/>
                <a:ea typeface="Libre Baskerville"/>
                <a:cs typeface="Libre Baskerville"/>
                <a:sym typeface="Libre Baskerville"/>
              </a:rPr>
              <a:t>Elastic resources are applications and infrastructure that can be summoned on demand when traffic or workloads get high. </a:t>
            </a:r>
            <a:endParaRPr sz="4500" dirty="0"/>
          </a:p>
        </p:txBody>
      </p:sp>
      <p:sp>
        <p:nvSpPr>
          <p:cNvPr id="319" name="Google Shape;319;p33"/>
          <p:cNvSpPr/>
          <p:nvPr/>
        </p:nvSpPr>
        <p:spPr>
          <a:xfrm>
            <a:off x="9144000" y="2286000"/>
            <a:ext cx="8117851" cy="6866349"/>
          </a:xfrm>
          <a:custGeom>
            <a:avLst/>
            <a:gdLst/>
            <a:ahLst/>
            <a:cxnLst/>
            <a:rect l="l" t="t" r="r" b="b"/>
            <a:pathLst>
              <a:path w="8117851" h="6866349" extrusionOk="0">
                <a:moveTo>
                  <a:pt x="0" y="0"/>
                </a:moveTo>
                <a:lnTo>
                  <a:pt x="8117851" y="0"/>
                </a:lnTo>
                <a:lnTo>
                  <a:pt x="8117851" y="6866349"/>
                </a:lnTo>
                <a:lnTo>
                  <a:pt x="0" y="6866349"/>
                </a:lnTo>
                <a:lnTo>
                  <a:pt x="0" y="0"/>
                </a:lnTo>
                <a:close/>
              </a:path>
            </a:pathLst>
          </a:custGeom>
          <a:blipFill rotWithShape="1">
            <a:blip r:embed="rId3">
              <a:alphaModFix/>
            </a:blip>
            <a:stretch>
              <a:fillRect/>
            </a:stretch>
          </a:blipFill>
          <a:ln>
            <a:noFill/>
          </a:ln>
        </p:spPr>
        <p:txBody>
          <a:bodyPr/>
          <a:lstStyle/>
          <a:p>
            <a:endParaRPr lang="en-PH"/>
          </a:p>
        </p:txBody>
      </p:sp>
      <p:sp>
        <p:nvSpPr>
          <p:cNvPr id="320" name="Google Shape;320;p33"/>
          <p:cNvSpPr txBox="1"/>
          <p:nvPr/>
        </p:nvSpPr>
        <p:spPr>
          <a:xfrm>
            <a:off x="1521981" y="598556"/>
            <a:ext cx="15244039" cy="207962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a:solidFill>
                  <a:srgbClr val="000000"/>
                </a:solidFill>
                <a:latin typeface="Yeseva One"/>
                <a:ea typeface="Yeseva One"/>
                <a:cs typeface="Yeseva One"/>
                <a:sym typeface="Yeseva One"/>
              </a:rPr>
              <a:t>“What is Elastic Resources?”</a:t>
            </a:r>
            <a:endParaRPr/>
          </a:p>
          <a:p>
            <a:pPr marL="0" marR="0" lvl="0" indent="0" algn="ctr" rtl="0">
              <a:lnSpc>
                <a:spcPct val="100000"/>
              </a:lnSpc>
              <a:spcBef>
                <a:spcPts val="0"/>
              </a:spcBef>
              <a:spcAft>
                <a:spcPts val="0"/>
              </a:spcAft>
              <a:buNone/>
            </a:pPr>
            <a:endParaRPr sz="8000" b="0" i="0" u="none" strike="noStrike" cap="none">
              <a:solidFill>
                <a:srgbClr val="000000"/>
              </a:solidFill>
              <a:latin typeface="Yeseva One"/>
              <a:ea typeface="Yeseva One"/>
              <a:cs typeface="Yeseva One"/>
              <a:sym typeface="Yesev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9" name="Google Shape;329;p34"/>
          <p:cNvSpPr/>
          <p:nvPr/>
        </p:nvSpPr>
        <p:spPr>
          <a:xfrm>
            <a:off x="9116289" y="2866285"/>
            <a:ext cx="8703570" cy="5442476"/>
          </a:xfrm>
          <a:custGeom>
            <a:avLst/>
            <a:gdLst/>
            <a:ahLst/>
            <a:cxnLst/>
            <a:rect l="l" t="t" r="r" b="b"/>
            <a:pathLst>
              <a:path w="9329960" h="5442476" extrusionOk="0">
                <a:moveTo>
                  <a:pt x="0" y="0"/>
                </a:moveTo>
                <a:lnTo>
                  <a:pt x="9329959" y="0"/>
                </a:lnTo>
                <a:lnTo>
                  <a:pt x="9329959" y="5442476"/>
                </a:lnTo>
                <a:lnTo>
                  <a:pt x="0" y="5442476"/>
                </a:lnTo>
                <a:lnTo>
                  <a:pt x="0" y="0"/>
                </a:lnTo>
                <a:close/>
              </a:path>
            </a:pathLst>
          </a:custGeom>
          <a:blipFill rotWithShape="1">
            <a:blip r:embed="rId3">
              <a:alphaModFix/>
            </a:blip>
            <a:stretch>
              <a:fillRect/>
            </a:stretch>
          </a:blipFill>
          <a:ln>
            <a:noFill/>
          </a:ln>
        </p:spPr>
        <p:txBody>
          <a:bodyPr/>
          <a:lstStyle/>
          <a:p>
            <a:endParaRPr lang="en-PH"/>
          </a:p>
        </p:txBody>
      </p:sp>
      <p:sp>
        <p:nvSpPr>
          <p:cNvPr id="330" name="Google Shape;330;p34"/>
          <p:cNvSpPr txBox="1"/>
          <p:nvPr/>
        </p:nvSpPr>
        <p:spPr>
          <a:xfrm>
            <a:off x="1521981" y="659157"/>
            <a:ext cx="15244039" cy="207962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a:solidFill>
                  <a:srgbClr val="000000"/>
                </a:solidFill>
                <a:latin typeface="Yeseva One"/>
                <a:ea typeface="Yeseva One"/>
                <a:cs typeface="Yeseva One"/>
                <a:sym typeface="Yeseva One"/>
              </a:rPr>
              <a:t>“Pooling resources”</a:t>
            </a:r>
            <a:endParaRPr/>
          </a:p>
          <a:p>
            <a:pPr marL="0" marR="0" lvl="0" indent="0" algn="ctr" rtl="0">
              <a:lnSpc>
                <a:spcPct val="100000"/>
              </a:lnSpc>
              <a:spcBef>
                <a:spcPts val="0"/>
              </a:spcBef>
              <a:spcAft>
                <a:spcPts val="0"/>
              </a:spcAft>
              <a:buNone/>
            </a:pPr>
            <a:endParaRPr sz="8000" b="0" i="0" u="none" strike="noStrike" cap="none">
              <a:solidFill>
                <a:srgbClr val="000000"/>
              </a:solidFill>
              <a:latin typeface="Yeseva One"/>
              <a:ea typeface="Yeseva One"/>
              <a:cs typeface="Yeseva One"/>
              <a:sym typeface="Yeseva One"/>
            </a:endParaRPr>
          </a:p>
        </p:txBody>
      </p:sp>
      <p:sp>
        <p:nvSpPr>
          <p:cNvPr id="331" name="Google Shape;331;p34"/>
          <p:cNvSpPr txBox="1"/>
          <p:nvPr/>
        </p:nvSpPr>
        <p:spPr>
          <a:xfrm>
            <a:off x="468141" y="2866285"/>
            <a:ext cx="8049469" cy="5671553"/>
          </a:xfrm>
          <a:prstGeom prst="rect">
            <a:avLst/>
          </a:prstGeom>
          <a:noFill/>
          <a:ln>
            <a:noFill/>
          </a:ln>
        </p:spPr>
        <p:txBody>
          <a:bodyPr spcFirstLastPara="1" wrap="square" lIns="0" tIns="0" rIns="0" bIns="0" anchor="t" anchorCtr="0">
            <a:spAutoFit/>
          </a:bodyPr>
          <a:lstStyle/>
          <a:p>
            <a:pPr marL="906774" marR="0" lvl="1" indent="-453387" algn="just" rtl="0">
              <a:lnSpc>
                <a:spcPct val="117004"/>
              </a:lnSpc>
              <a:spcBef>
                <a:spcPts val="0"/>
              </a:spcBef>
              <a:spcAft>
                <a:spcPts val="0"/>
              </a:spcAft>
              <a:buClr>
                <a:srgbClr val="000000"/>
              </a:buClr>
              <a:buSzPts val="4199"/>
              <a:buFont typeface="Arial"/>
              <a:buChar char="•"/>
            </a:pPr>
            <a:r>
              <a:rPr lang="en-US" sz="3500" i="0" u="none" strike="noStrike" cap="none" dirty="0">
                <a:solidFill>
                  <a:srgbClr val="000000"/>
                </a:solidFill>
                <a:latin typeface="Libre Baskerville"/>
                <a:ea typeface="Libre Baskerville"/>
                <a:cs typeface="Libre Baskerville"/>
                <a:sym typeface="Libre Baskerville"/>
              </a:rPr>
              <a:t>Describe a situation in which providers serve multiple clients, customers or “tenants” with provisional and scalable services. These services can be adjusted to suit each client’s needs without any changes being apparent to the client or end user.</a:t>
            </a:r>
            <a:endParaRPr sz="3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40" name="Google Shape;340;p35"/>
          <p:cNvSpPr/>
          <p:nvPr/>
        </p:nvSpPr>
        <p:spPr>
          <a:xfrm>
            <a:off x="8253378" y="3850528"/>
            <a:ext cx="9510966" cy="4969480"/>
          </a:xfrm>
          <a:custGeom>
            <a:avLst/>
            <a:gdLst/>
            <a:ahLst/>
            <a:cxnLst/>
            <a:rect l="l" t="t" r="r" b="b"/>
            <a:pathLst>
              <a:path w="9510966" h="4969480" extrusionOk="0">
                <a:moveTo>
                  <a:pt x="0" y="0"/>
                </a:moveTo>
                <a:lnTo>
                  <a:pt x="9510966" y="0"/>
                </a:lnTo>
                <a:lnTo>
                  <a:pt x="9510966" y="4969480"/>
                </a:lnTo>
                <a:lnTo>
                  <a:pt x="0" y="4969480"/>
                </a:lnTo>
                <a:lnTo>
                  <a:pt x="0" y="0"/>
                </a:lnTo>
                <a:close/>
              </a:path>
            </a:pathLst>
          </a:custGeom>
          <a:blipFill rotWithShape="1">
            <a:blip r:embed="rId3">
              <a:alphaModFix/>
            </a:blip>
            <a:stretch>
              <a:fillRect/>
            </a:stretch>
          </a:blipFill>
          <a:ln>
            <a:noFill/>
          </a:ln>
        </p:spPr>
        <p:txBody>
          <a:bodyPr/>
          <a:lstStyle/>
          <a:p>
            <a:endParaRPr lang="en-PH"/>
          </a:p>
        </p:txBody>
      </p:sp>
      <p:sp>
        <p:nvSpPr>
          <p:cNvPr id="341" name="Google Shape;341;p35"/>
          <p:cNvSpPr txBox="1"/>
          <p:nvPr/>
        </p:nvSpPr>
        <p:spPr>
          <a:xfrm>
            <a:off x="1521981" y="1171575"/>
            <a:ext cx="15244039" cy="207962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a:solidFill>
                  <a:srgbClr val="000000"/>
                </a:solidFill>
                <a:latin typeface="Yeseva One"/>
                <a:ea typeface="Yeseva One"/>
                <a:cs typeface="Yeseva One"/>
                <a:sym typeface="Yeseva One"/>
              </a:rPr>
              <a:t>“Content delivery networks”</a:t>
            </a:r>
            <a:endParaRPr/>
          </a:p>
          <a:p>
            <a:pPr marL="0" marR="0" lvl="0" indent="0" algn="ctr" rtl="0">
              <a:lnSpc>
                <a:spcPct val="100000"/>
              </a:lnSpc>
              <a:spcBef>
                <a:spcPts val="0"/>
              </a:spcBef>
              <a:spcAft>
                <a:spcPts val="0"/>
              </a:spcAft>
              <a:buNone/>
            </a:pPr>
            <a:endParaRPr sz="8000" b="0" i="0" u="none" strike="noStrike" cap="none">
              <a:solidFill>
                <a:srgbClr val="000000"/>
              </a:solidFill>
              <a:latin typeface="Yeseva One"/>
              <a:ea typeface="Yeseva One"/>
              <a:cs typeface="Yeseva One"/>
              <a:sym typeface="Yeseva One"/>
            </a:endParaRPr>
          </a:p>
        </p:txBody>
      </p:sp>
      <p:sp>
        <p:nvSpPr>
          <p:cNvPr id="342" name="Google Shape;342;p35"/>
          <p:cNvSpPr txBox="1"/>
          <p:nvPr/>
        </p:nvSpPr>
        <p:spPr>
          <a:xfrm>
            <a:off x="0" y="3489653"/>
            <a:ext cx="7716164" cy="5655394"/>
          </a:xfrm>
          <a:prstGeom prst="rect">
            <a:avLst/>
          </a:prstGeom>
          <a:noFill/>
          <a:ln>
            <a:noFill/>
          </a:ln>
        </p:spPr>
        <p:txBody>
          <a:bodyPr spcFirstLastPara="1" wrap="square" lIns="0" tIns="0" rIns="0" bIns="0" anchor="t" anchorCtr="0">
            <a:spAutoFit/>
          </a:bodyPr>
          <a:lstStyle/>
          <a:p>
            <a:pPr marL="949952" marR="0" lvl="1" indent="-474976" algn="just" rtl="0">
              <a:lnSpc>
                <a:spcPct val="150000"/>
              </a:lnSpc>
              <a:spcBef>
                <a:spcPts val="0"/>
              </a:spcBef>
              <a:spcAft>
                <a:spcPts val="0"/>
              </a:spcAft>
              <a:buClr>
                <a:srgbClr val="000000"/>
              </a:buClr>
              <a:buSzPts val="4399"/>
              <a:buFont typeface="Arial"/>
              <a:buChar char="•"/>
            </a:pPr>
            <a:r>
              <a:rPr lang="en-US" sz="3500" i="0" u="none" strike="noStrike" cap="none" dirty="0">
                <a:solidFill>
                  <a:srgbClr val="000000"/>
                </a:solidFill>
                <a:latin typeface="Libre Baskerville"/>
                <a:ea typeface="Libre Baskerville"/>
                <a:cs typeface="Libre Baskerville"/>
                <a:sym typeface="Libre Baskerville"/>
              </a:rPr>
              <a:t>A content delivery network (CDN) is a system of hardware and software that stores user data in many different geographical locations and makes those data available on demand.</a:t>
            </a:r>
            <a:endParaRPr sz="3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51" name="Google Shape;351;p36"/>
          <p:cNvSpPr/>
          <p:nvPr/>
        </p:nvSpPr>
        <p:spPr>
          <a:xfrm>
            <a:off x="6827520" y="3449384"/>
            <a:ext cx="10772193" cy="5401442"/>
          </a:xfrm>
          <a:custGeom>
            <a:avLst/>
            <a:gdLst/>
            <a:ahLst/>
            <a:cxnLst/>
            <a:rect l="l" t="t" r="r" b="b"/>
            <a:pathLst>
              <a:path w="10772193" h="5401442" extrusionOk="0">
                <a:moveTo>
                  <a:pt x="0" y="0"/>
                </a:moveTo>
                <a:lnTo>
                  <a:pt x="10772193" y="0"/>
                </a:lnTo>
                <a:lnTo>
                  <a:pt x="10772193" y="5401441"/>
                </a:lnTo>
                <a:lnTo>
                  <a:pt x="0" y="5401441"/>
                </a:lnTo>
                <a:lnTo>
                  <a:pt x="0" y="0"/>
                </a:lnTo>
                <a:close/>
              </a:path>
            </a:pathLst>
          </a:custGeom>
          <a:blipFill rotWithShape="1">
            <a:blip r:embed="rId3">
              <a:alphaModFix/>
            </a:blip>
            <a:stretch>
              <a:fillRect l="-26244" t="-68976" r="-31703" b="-67268"/>
            </a:stretch>
          </a:blipFill>
          <a:ln>
            <a:noFill/>
          </a:ln>
        </p:spPr>
        <p:txBody>
          <a:bodyPr/>
          <a:lstStyle/>
          <a:p>
            <a:endParaRPr lang="en-PH"/>
          </a:p>
        </p:txBody>
      </p:sp>
      <p:sp>
        <p:nvSpPr>
          <p:cNvPr id="352" name="Google Shape;352;p36"/>
          <p:cNvSpPr txBox="1"/>
          <p:nvPr/>
        </p:nvSpPr>
        <p:spPr>
          <a:xfrm>
            <a:off x="1521981" y="390852"/>
            <a:ext cx="15244039" cy="308927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a:solidFill>
                  <a:srgbClr val="000000"/>
                </a:solidFill>
                <a:latin typeface="Yeseva One"/>
                <a:ea typeface="Yeseva One"/>
                <a:cs typeface="Yeseva One"/>
                <a:sym typeface="Yeseva One"/>
              </a:rPr>
              <a:t>“Using the Web Services Internally”</a:t>
            </a:r>
            <a:endParaRPr/>
          </a:p>
          <a:p>
            <a:pPr marL="0" marR="0" lvl="0" indent="0" algn="ctr" rtl="0">
              <a:lnSpc>
                <a:spcPct val="100000"/>
              </a:lnSpc>
              <a:spcBef>
                <a:spcPts val="0"/>
              </a:spcBef>
              <a:spcAft>
                <a:spcPts val="0"/>
              </a:spcAft>
              <a:buNone/>
            </a:pPr>
            <a:endParaRPr sz="8000" b="0" i="0" u="none" strike="noStrike" cap="none">
              <a:solidFill>
                <a:srgbClr val="000000"/>
              </a:solidFill>
              <a:latin typeface="Yeseva One"/>
              <a:ea typeface="Yeseva One"/>
              <a:cs typeface="Yeseva One"/>
              <a:sym typeface="Yeseva One"/>
            </a:endParaRPr>
          </a:p>
        </p:txBody>
      </p:sp>
      <p:sp>
        <p:nvSpPr>
          <p:cNvPr id="353" name="Google Shape;353;p36"/>
          <p:cNvSpPr txBox="1"/>
          <p:nvPr/>
        </p:nvSpPr>
        <p:spPr>
          <a:xfrm>
            <a:off x="0" y="3449384"/>
            <a:ext cx="6827520" cy="4847481"/>
          </a:xfrm>
          <a:prstGeom prst="rect">
            <a:avLst/>
          </a:prstGeom>
          <a:noFill/>
          <a:ln>
            <a:noFill/>
          </a:ln>
        </p:spPr>
        <p:txBody>
          <a:bodyPr spcFirstLastPara="1" wrap="square" lIns="0" tIns="0" rIns="0" bIns="0" anchor="t" anchorCtr="0">
            <a:spAutoFit/>
          </a:bodyPr>
          <a:lstStyle/>
          <a:p>
            <a:pPr marL="1057900" marR="0" lvl="1" indent="-528950" rtl="0">
              <a:lnSpc>
                <a:spcPct val="150000"/>
              </a:lnSpc>
              <a:spcBef>
                <a:spcPts val="0"/>
              </a:spcBef>
              <a:spcAft>
                <a:spcPts val="0"/>
              </a:spcAft>
              <a:buClr>
                <a:srgbClr val="000000"/>
              </a:buClr>
              <a:buSzPts val="4899"/>
              <a:buFont typeface="Arial"/>
              <a:buChar char="•"/>
            </a:pPr>
            <a:r>
              <a:rPr lang="en-US" sz="3500" i="0" u="none" strike="noStrike" cap="none" dirty="0">
                <a:solidFill>
                  <a:srgbClr val="000000"/>
                </a:solidFill>
                <a:latin typeface="Libre Baskerville"/>
                <a:ea typeface="Libre Baskerville"/>
                <a:cs typeface="Libre Baskerville"/>
                <a:sym typeface="Libre Baskerville"/>
              </a:rPr>
              <a:t>The final way that organizations can use cloud technology is to build internal information systems using Web services.</a:t>
            </a:r>
            <a:endParaRPr sz="3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2" name="Google Shape;362;p37"/>
          <p:cNvSpPr/>
          <p:nvPr/>
        </p:nvSpPr>
        <p:spPr>
          <a:xfrm>
            <a:off x="3981801" y="4577907"/>
            <a:ext cx="10324397" cy="4680393"/>
          </a:xfrm>
          <a:custGeom>
            <a:avLst/>
            <a:gdLst/>
            <a:ahLst/>
            <a:cxnLst/>
            <a:rect l="l" t="t" r="r" b="b"/>
            <a:pathLst>
              <a:path w="10324397" h="4680393" extrusionOk="0">
                <a:moveTo>
                  <a:pt x="0" y="0"/>
                </a:moveTo>
                <a:lnTo>
                  <a:pt x="10324398" y="0"/>
                </a:lnTo>
                <a:lnTo>
                  <a:pt x="10324398" y="4680393"/>
                </a:lnTo>
                <a:lnTo>
                  <a:pt x="0" y="4680393"/>
                </a:lnTo>
                <a:lnTo>
                  <a:pt x="0" y="0"/>
                </a:lnTo>
                <a:close/>
              </a:path>
            </a:pathLst>
          </a:custGeom>
          <a:blipFill rotWithShape="1">
            <a:blip r:embed="rId3">
              <a:alphaModFix/>
            </a:blip>
            <a:stretch>
              <a:fillRect/>
            </a:stretch>
          </a:blipFill>
          <a:ln>
            <a:noFill/>
          </a:ln>
        </p:spPr>
        <p:txBody>
          <a:bodyPr/>
          <a:lstStyle/>
          <a:p>
            <a:endParaRPr lang="en-PH"/>
          </a:p>
        </p:txBody>
      </p:sp>
      <p:sp>
        <p:nvSpPr>
          <p:cNvPr id="363" name="Google Shape;363;p37"/>
          <p:cNvSpPr txBox="1"/>
          <p:nvPr/>
        </p:nvSpPr>
        <p:spPr>
          <a:xfrm>
            <a:off x="1521981" y="1704524"/>
            <a:ext cx="15244039" cy="2079517"/>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a:solidFill>
                  <a:srgbClr val="000000"/>
                </a:solidFill>
                <a:latin typeface="Yeseva One"/>
                <a:ea typeface="Yeseva One"/>
                <a:cs typeface="Yeseva One"/>
                <a:sym typeface="Yeseva One"/>
              </a:rPr>
              <a:t>“What Network Technology supports the cloud?”</a:t>
            </a:r>
            <a:endParaRPr/>
          </a:p>
        </p:txBody>
      </p:sp>
      <p:sp>
        <p:nvSpPr>
          <p:cNvPr id="364" name="Google Shape;364;p37"/>
          <p:cNvSpPr txBox="1"/>
          <p:nvPr/>
        </p:nvSpPr>
        <p:spPr>
          <a:xfrm>
            <a:off x="7716160" y="9485454"/>
            <a:ext cx="2855679" cy="34218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600" b="0" i="0" u="none" strike="noStrike" cap="none">
                <a:solidFill>
                  <a:srgbClr val="000000"/>
                </a:solidFill>
                <a:latin typeface="Libre Baskerville"/>
                <a:ea typeface="Libre Baskerville"/>
                <a:cs typeface="Libre Baskerville"/>
                <a:sym typeface="Libre Baskerville"/>
              </a:rPr>
              <a:t>Figure 6-15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3" name="Google Shape;373;p38"/>
          <p:cNvSpPr txBox="1"/>
          <p:nvPr/>
        </p:nvSpPr>
        <p:spPr>
          <a:xfrm>
            <a:off x="1521980" y="733722"/>
            <a:ext cx="15244039" cy="184665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Yeseva One"/>
                <a:ea typeface="Yeseva One"/>
                <a:cs typeface="Yeseva One"/>
                <a:sym typeface="Yeseva One"/>
              </a:rPr>
              <a:t>“What Network Technology supports the cloud?”</a:t>
            </a:r>
            <a:endParaRPr sz="6000" dirty="0"/>
          </a:p>
        </p:txBody>
      </p:sp>
      <p:sp>
        <p:nvSpPr>
          <p:cNvPr id="374" name="Google Shape;374;p38"/>
          <p:cNvSpPr txBox="1"/>
          <p:nvPr/>
        </p:nvSpPr>
        <p:spPr>
          <a:xfrm>
            <a:off x="954504" y="2765937"/>
            <a:ext cx="16378990" cy="6924973"/>
          </a:xfrm>
          <a:prstGeom prst="rect">
            <a:avLst/>
          </a:prstGeom>
          <a:noFill/>
          <a:ln>
            <a:noFill/>
          </a:ln>
        </p:spPr>
        <p:txBody>
          <a:bodyPr spcFirstLastPara="1" wrap="square" lIns="0" tIns="0" rIns="0" bIns="0" anchor="t" anchorCtr="0">
            <a:spAutoFit/>
          </a:bodyPr>
          <a:lstStyle/>
          <a:p>
            <a:pPr marL="457200" marR="0" lvl="0" indent="-457200" algn="just" rtl="0">
              <a:lnSpc>
                <a:spcPct val="150000"/>
              </a:lnSpc>
              <a:spcBef>
                <a:spcPts val="0"/>
              </a:spcBef>
              <a:spcAft>
                <a:spcPts val="0"/>
              </a:spcAft>
              <a:buFont typeface="Arial" panose="020B0604020202020204" pitchFamily="34" charset="0"/>
              <a:buChar char="•"/>
            </a:pPr>
            <a:r>
              <a:rPr lang="en-US" sz="3000" b="0" i="0" u="none" strike="noStrike" cap="none" dirty="0">
                <a:solidFill>
                  <a:srgbClr val="000000"/>
                </a:solidFill>
                <a:latin typeface="Libre Baskerville"/>
                <a:ea typeface="Libre Baskerville"/>
                <a:cs typeface="Libre Baskerville"/>
                <a:sym typeface="Libre Baskerville"/>
              </a:rPr>
              <a:t>The </a:t>
            </a:r>
            <a:r>
              <a:rPr lang="en-US" sz="3000" b="1" i="0" u="none" strike="noStrike" cap="none" dirty="0">
                <a:solidFill>
                  <a:srgbClr val="000000"/>
                </a:solidFill>
                <a:latin typeface="Libre Baskerville"/>
                <a:ea typeface="Libre Baskerville"/>
                <a:cs typeface="Libre Baskerville"/>
                <a:sym typeface="Libre Baskerville"/>
              </a:rPr>
              <a:t>internet </a:t>
            </a:r>
            <a:r>
              <a:rPr lang="en-US" sz="3000" b="0" i="0" u="none" strike="noStrike" cap="none" dirty="0">
                <a:solidFill>
                  <a:srgbClr val="000000"/>
                </a:solidFill>
                <a:latin typeface="Libre Baskerville"/>
                <a:ea typeface="Libre Baskerville"/>
                <a:cs typeface="Libre Baskerville"/>
                <a:sym typeface="Libre Baskerville"/>
              </a:rPr>
              <a:t>is a network of networks. Internets connect LANs, WANs, and other internets. The most famous internet is </a:t>
            </a:r>
            <a:r>
              <a:rPr lang="en-US" sz="3000" b="1" i="0" u="none" strike="noStrike" cap="none" dirty="0">
                <a:solidFill>
                  <a:srgbClr val="000000"/>
                </a:solidFill>
                <a:latin typeface="Libre Baskerville"/>
                <a:ea typeface="Libre Baskerville"/>
                <a:cs typeface="Libre Baskerville"/>
                <a:sym typeface="Libre Baskerville"/>
              </a:rPr>
              <a:t>“the Internet” (with an uppercase letter I)</a:t>
            </a:r>
            <a:r>
              <a:rPr lang="en-US" sz="3000" b="0" i="0" u="none" strike="noStrike" cap="none" dirty="0">
                <a:solidFill>
                  <a:srgbClr val="000000"/>
                </a:solidFill>
                <a:latin typeface="Libre Baskerville"/>
                <a:ea typeface="Libre Baskerville"/>
                <a:cs typeface="Libre Baskerville"/>
                <a:sym typeface="Libre Baskerville"/>
              </a:rPr>
              <a:t>, the collection of networks you use when you send email or access a Web site. In addition to the Internet, private networks of networks, called internets, also exist.</a:t>
            </a:r>
            <a:endParaRPr sz="3000" b="0" i="0" u="none" strike="noStrike" cap="none" dirty="0">
              <a:solidFill>
                <a:srgbClr val="000000"/>
              </a:solidFill>
              <a:latin typeface="Libre Baskerville"/>
              <a:ea typeface="Libre Baskerville"/>
              <a:cs typeface="Libre Baskerville"/>
              <a:sym typeface="Libre Baskerville"/>
            </a:endParaRPr>
          </a:p>
          <a:p>
            <a:pPr marL="457200" marR="0" lvl="0" indent="-457200" algn="just" rtl="0">
              <a:lnSpc>
                <a:spcPct val="150000"/>
              </a:lnSpc>
              <a:spcBef>
                <a:spcPts val="0"/>
              </a:spcBef>
              <a:spcAft>
                <a:spcPts val="0"/>
              </a:spcAft>
              <a:buFont typeface="Arial" panose="020B0604020202020204" pitchFamily="34" charset="0"/>
              <a:buChar char="•"/>
            </a:pPr>
            <a:r>
              <a:rPr lang="en-US" sz="3000" b="0" i="0" u="none" strike="noStrike" cap="none" dirty="0">
                <a:solidFill>
                  <a:srgbClr val="000000"/>
                </a:solidFill>
                <a:latin typeface="Libre Baskerville"/>
                <a:ea typeface="Libre Baskerville"/>
                <a:cs typeface="Libre Baskerville"/>
                <a:sym typeface="Libre Baskerville"/>
              </a:rPr>
              <a:t>A </a:t>
            </a:r>
            <a:r>
              <a:rPr lang="en-US" sz="3000" b="1" i="0" u="none" strike="noStrike" cap="none" dirty="0">
                <a:solidFill>
                  <a:srgbClr val="000000"/>
                </a:solidFill>
                <a:latin typeface="Libre Baskerville"/>
                <a:ea typeface="Libre Baskerville"/>
                <a:cs typeface="Libre Baskerville"/>
                <a:sym typeface="Libre Baskerville"/>
              </a:rPr>
              <a:t>private internet</a:t>
            </a:r>
            <a:r>
              <a:rPr lang="en-US" sz="3000" b="0" i="0" u="none" strike="noStrike" cap="none" dirty="0">
                <a:solidFill>
                  <a:srgbClr val="000000"/>
                </a:solidFill>
                <a:latin typeface="Libre Baskerville"/>
                <a:ea typeface="Libre Baskerville"/>
                <a:cs typeface="Libre Baskerville"/>
                <a:sym typeface="Libre Baskerville"/>
              </a:rPr>
              <a:t> used exclusively within an organization is sometimes called an </a:t>
            </a:r>
            <a:r>
              <a:rPr lang="en-US" sz="3000" b="1" i="0" u="none" strike="noStrike" cap="none" dirty="0">
                <a:solidFill>
                  <a:srgbClr val="000000"/>
                </a:solidFill>
                <a:latin typeface="Libre Baskerville"/>
                <a:ea typeface="Libre Baskerville"/>
                <a:cs typeface="Libre Baskerville"/>
                <a:sym typeface="Libre Baskerville"/>
              </a:rPr>
              <a:t>intranet</a:t>
            </a:r>
            <a:r>
              <a:rPr lang="en-US" sz="3000" b="0" i="0" u="none" strike="noStrike" cap="none" dirty="0">
                <a:solidFill>
                  <a:srgbClr val="000000"/>
                </a:solidFill>
                <a:latin typeface="Libre Baskerville"/>
                <a:ea typeface="Libre Baskerville"/>
                <a:cs typeface="Libre Baskerville"/>
                <a:sym typeface="Libre Baskerville"/>
              </a:rPr>
              <a:t>.</a:t>
            </a:r>
            <a:endParaRPr lang="en-US" sz="3000" b="0" i="0" u="none" strike="noStrike" cap="none" dirty="0">
              <a:solidFill>
                <a:schemeClr val="dk1"/>
              </a:solidFill>
              <a:latin typeface="Calibri"/>
              <a:ea typeface="Calibri"/>
              <a:cs typeface="Calibri"/>
              <a:sym typeface="Calibri"/>
            </a:endParaRPr>
          </a:p>
          <a:p>
            <a:pPr marL="457200" marR="0" lvl="0" indent="-457200" algn="just" rtl="0">
              <a:lnSpc>
                <a:spcPct val="150000"/>
              </a:lnSpc>
              <a:spcBef>
                <a:spcPts val="0"/>
              </a:spcBef>
              <a:spcAft>
                <a:spcPts val="0"/>
              </a:spcAft>
              <a:buFont typeface="Arial" panose="020B0604020202020204" pitchFamily="34" charset="0"/>
              <a:buChar char="•"/>
            </a:pPr>
            <a:r>
              <a:rPr lang="en-US" sz="3000" b="0" i="0" u="none" strike="noStrike" cap="none" dirty="0">
                <a:solidFill>
                  <a:srgbClr val="000000"/>
                </a:solidFill>
                <a:latin typeface="Libre Baskerville"/>
                <a:ea typeface="Libre Baskerville"/>
                <a:cs typeface="Libre Baskerville"/>
                <a:sym typeface="Libre Baskerville"/>
              </a:rPr>
              <a:t>The </a:t>
            </a:r>
            <a:r>
              <a:rPr lang="en-US" sz="3000" b="1" i="0" u="none" strike="noStrike" cap="none" dirty="0">
                <a:solidFill>
                  <a:srgbClr val="000000"/>
                </a:solidFill>
                <a:latin typeface="Libre Baskerville"/>
                <a:ea typeface="Libre Baskerville"/>
                <a:cs typeface="Libre Baskerville"/>
                <a:sym typeface="Libre Baskerville"/>
              </a:rPr>
              <a:t>networks </a:t>
            </a:r>
            <a:r>
              <a:rPr lang="en-US" sz="3000" b="0" i="0" u="none" strike="noStrike" cap="none" dirty="0">
                <a:solidFill>
                  <a:srgbClr val="000000"/>
                </a:solidFill>
                <a:latin typeface="Libre Baskerville"/>
                <a:ea typeface="Libre Baskerville"/>
                <a:cs typeface="Libre Baskerville"/>
                <a:sym typeface="Libre Baskerville"/>
              </a:rPr>
              <a:t>that make up the internet use a large variety of communication methods and conventions, and data must flow seamlessly across them. To provide seamless flow, an elaborate scheme called a </a:t>
            </a:r>
            <a:r>
              <a:rPr lang="en-US" sz="3000" b="1" i="0" u="none" strike="noStrike" cap="none" dirty="0">
                <a:solidFill>
                  <a:srgbClr val="000000"/>
                </a:solidFill>
                <a:latin typeface="Libre Baskerville"/>
                <a:ea typeface="Libre Baskerville"/>
                <a:cs typeface="Libre Baskerville"/>
                <a:sym typeface="Libre Baskerville"/>
              </a:rPr>
              <a:t>layered protocol</a:t>
            </a:r>
            <a:r>
              <a:rPr lang="en-US" sz="3000" b="0" i="0" u="none" strike="noStrike" cap="none" dirty="0">
                <a:solidFill>
                  <a:srgbClr val="000000"/>
                </a:solidFill>
                <a:latin typeface="Libre Baskerville"/>
                <a:ea typeface="Libre Baskerville"/>
                <a:cs typeface="Libre Baskerville"/>
                <a:sym typeface="Libre Baskerville"/>
              </a:rPr>
              <a:t> is used.</a:t>
            </a:r>
          </a:p>
          <a:p>
            <a:pPr marL="457200" marR="0" lvl="0" indent="-457200" algn="just" rtl="0">
              <a:lnSpc>
                <a:spcPct val="150000"/>
              </a:lnSpc>
              <a:spcBef>
                <a:spcPts val="0"/>
              </a:spcBef>
              <a:spcAft>
                <a:spcPts val="0"/>
              </a:spcAft>
              <a:buFont typeface="Arial" panose="020B0604020202020204" pitchFamily="34" charset="0"/>
              <a:buChar char="•"/>
            </a:pPr>
            <a:r>
              <a:rPr lang="en-US" sz="3000" b="1" i="0" u="none" strike="noStrike" cap="none" dirty="0">
                <a:solidFill>
                  <a:srgbClr val="000000"/>
                </a:solidFill>
                <a:latin typeface="Libre Baskerville"/>
                <a:ea typeface="Libre Baskerville"/>
                <a:cs typeface="Libre Baskerville"/>
                <a:sym typeface="Libre Baskerville"/>
              </a:rPr>
              <a:t>Protocol </a:t>
            </a:r>
            <a:r>
              <a:rPr lang="en-US" sz="3000" b="0" i="0" u="none" strike="noStrike" cap="none" dirty="0">
                <a:solidFill>
                  <a:srgbClr val="000000"/>
                </a:solidFill>
                <a:latin typeface="Libre Baskerville"/>
                <a:ea typeface="Libre Baskerville"/>
                <a:cs typeface="Libre Baskerville"/>
                <a:sym typeface="Libre Baskerville"/>
              </a:rPr>
              <a:t>is a set of rules and data structures for organizing communication.</a:t>
            </a:r>
            <a:endParaRPr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3" name="Google Shape;393;p40"/>
          <p:cNvSpPr/>
          <p:nvPr/>
        </p:nvSpPr>
        <p:spPr>
          <a:xfrm>
            <a:off x="944465" y="2511444"/>
            <a:ext cx="7181770" cy="5836545"/>
          </a:xfrm>
          <a:custGeom>
            <a:avLst/>
            <a:gdLst/>
            <a:ahLst/>
            <a:cxnLst/>
            <a:rect l="l" t="t" r="r" b="b"/>
            <a:pathLst>
              <a:path w="7181770" h="5836545" extrusionOk="0">
                <a:moveTo>
                  <a:pt x="0" y="0"/>
                </a:moveTo>
                <a:lnTo>
                  <a:pt x="7181770" y="0"/>
                </a:lnTo>
                <a:lnTo>
                  <a:pt x="7181770" y="5836544"/>
                </a:lnTo>
                <a:lnTo>
                  <a:pt x="0" y="5836544"/>
                </a:lnTo>
                <a:lnTo>
                  <a:pt x="0" y="0"/>
                </a:lnTo>
                <a:close/>
              </a:path>
            </a:pathLst>
          </a:custGeom>
          <a:blipFill rotWithShape="1">
            <a:blip r:embed="rId3">
              <a:alphaModFix/>
            </a:blip>
            <a:stretch>
              <a:fillRect/>
            </a:stretch>
          </a:blipFill>
          <a:ln>
            <a:noFill/>
          </a:ln>
        </p:spPr>
        <p:txBody>
          <a:bodyPr/>
          <a:lstStyle/>
          <a:p>
            <a:endParaRPr lang="en-PH"/>
          </a:p>
        </p:txBody>
      </p:sp>
      <p:sp>
        <p:nvSpPr>
          <p:cNvPr id="394" name="Google Shape;394;p40"/>
          <p:cNvSpPr txBox="1"/>
          <p:nvPr/>
        </p:nvSpPr>
        <p:spPr>
          <a:xfrm>
            <a:off x="1521981" y="1124168"/>
            <a:ext cx="15244039" cy="81915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00" b="0" i="0" u="none" strike="noStrike" cap="none">
                <a:solidFill>
                  <a:srgbClr val="000000"/>
                </a:solidFill>
                <a:latin typeface="Yeseva One"/>
                <a:ea typeface="Yeseva One"/>
                <a:cs typeface="Yeseva One"/>
                <a:sym typeface="Yeseva One"/>
              </a:rPr>
              <a:t>Components of LAN</a:t>
            </a:r>
            <a:endParaRPr/>
          </a:p>
        </p:txBody>
      </p:sp>
      <p:sp>
        <p:nvSpPr>
          <p:cNvPr id="395" name="Google Shape;395;p40"/>
          <p:cNvSpPr txBox="1"/>
          <p:nvPr/>
        </p:nvSpPr>
        <p:spPr>
          <a:xfrm>
            <a:off x="2963132" y="8711143"/>
            <a:ext cx="2855679" cy="34218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600" b="0" i="0" u="none" strike="noStrike" cap="none">
                <a:solidFill>
                  <a:srgbClr val="000000"/>
                </a:solidFill>
                <a:latin typeface="Libre Baskerville"/>
                <a:ea typeface="Libre Baskerville"/>
                <a:cs typeface="Libre Baskerville"/>
                <a:sym typeface="Libre Baskerville"/>
              </a:rPr>
              <a:t>Figure 6-16</a:t>
            </a:r>
            <a:endParaRPr/>
          </a:p>
        </p:txBody>
      </p:sp>
      <p:sp>
        <p:nvSpPr>
          <p:cNvPr id="396" name="Google Shape;396;p40"/>
          <p:cNvSpPr txBox="1"/>
          <p:nvPr/>
        </p:nvSpPr>
        <p:spPr>
          <a:xfrm>
            <a:off x="8671112" y="2911636"/>
            <a:ext cx="8672423" cy="382905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000" b="1" i="0" u="none" strike="noStrike" cap="none" dirty="0">
                <a:solidFill>
                  <a:srgbClr val="000000"/>
                </a:solidFill>
                <a:latin typeface="Libre Baskerville"/>
                <a:ea typeface="Libre Baskerville"/>
                <a:cs typeface="Libre Baskerville"/>
                <a:sym typeface="Libre Baskerville"/>
              </a:rPr>
              <a:t>Figure 6-16 shows a LAN typical of those in a small office or home office (SOHO).</a:t>
            </a:r>
            <a:endParaRPr dirty="0"/>
          </a:p>
          <a:p>
            <a:pPr marL="0" marR="0" lvl="0" indent="0" algn="just" rtl="0">
              <a:lnSpc>
                <a:spcPct val="100000"/>
              </a:lnSpc>
              <a:spcBef>
                <a:spcPts val="0"/>
              </a:spcBef>
              <a:spcAft>
                <a:spcPts val="0"/>
              </a:spcAft>
              <a:buNone/>
            </a:pPr>
            <a:endParaRPr sz="3000" b="1" i="0" u="none" strike="noStrike" cap="none" dirty="0">
              <a:solidFill>
                <a:srgbClr val="000000"/>
              </a:solidFill>
              <a:latin typeface="Libre Baskerville"/>
              <a:ea typeface="Libre Baskerville"/>
              <a:cs typeface="Libre Baskerville"/>
              <a:sym typeface="Libre Baskerville"/>
            </a:endParaRPr>
          </a:p>
          <a:p>
            <a:pPr marL="0" marR="0" lvl="0" indent="0" algn="just" rtl="0">
              <a:lnSpc>
                <a:spcPct val="100000"/>
              </a:lnSpc>
              <a:spcBef>
                <a:spcPts val="0"/>
              </a:spcBef>
              <a:spcAft>
                <a:spcPts val="0"/>
              </a:spcAft>
              <a:buNone/>
            </a:pPr>
            <a:r>
              <a:rPr lang="en-US" sz="3000" b="0" i="0" u="none" strike="noStrike" cap="none" dirty="0">
                <a:solidFill>
                  <a:srgbClr val="000000"/>
                </a:solidFill>
                <a:latin typeface="Libre Baskerville"/>
                <a:ea typeface="Libre Baskerville"/>
                <a:cs typeface="Libre Baskerville"/>
                <a:sym typeface="Libre Baskerville"/>
              </a:rPr>
              <a:t>The computers and printers communicate via a mixture of wired and wireless connections. Some devices use wired connections, and others use wireless connections. The devices and protocols used differ for wired and wireless connectivity.</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5" name="Google Shape;405;p41"/>
          <p:cNvSpPr txBox="1"/>
          <p:nvPr/>
        </p:nvSpPr>
        <p:spPr>
          <a:xfrm>
            <a:off x="1028700" y="1095375"/>
            <a:ext cx="16230600" cy="1815032"/>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599" b="1" i="0" u="none" strike="noStrike" cap="none">
                <a:solidFill>
                  <a:srgbClr val="000000"/>
                </a:solidFill>
                <a:latin typeface="Libre Baskerville"/>
                <a:ea typeface="Libre Baskerville"/>
                <a:cs typeface="Libre Baskerville"/>
                <a:sym typeface="Libre Baskerville"/>
              </a:rPr>
              <a:t>The Institute for Electrical and Electronics Engineers (IEEE, pronounced “I triple E”) </a:t>
            </a:r>
            <a:r>
              <a:rPr lang="en-US" sz="3599" b="0" i="0" u="none" strike="noStrike" cap="none">
                <a:solidFill>
                  <a:srgbClr val="000000"/>
                </a:solidFill>
                <a:latin typeface="Libre Baskerville"/>
                <a:ea typeface="Libre Baskerville"/>
                <a:cs typeface="Libre Baskerville"/>
                <a:sym typeface="Libre Baskerville"/>
              </a:rPr>
              <a:t>sponsors committees that create and publish protocols and other standards. </a:t>
            </a:r>
            <a:r>
              <a:rPr lang="en-US" sz="3599" b="1" i="0" u="none" strike="noStrike" cap="none">
                <a:solidFill>
                  <a:srgbClr val="000000"/>
                </a:solidFill>
                <a:latin typeface="Libre Baskerville"/>
                <a:ea typeface="Libre Baskerville"/>
                <a:cs typeface="Libre Baskerville"/>
                <a:sym typeface="Libre Baskerville"/>
              </a:rPr>
              <a:t>The committee that addresses LAN standards is called the IEEE 802 Committee</a:t>
            </a:r>
            <a:r>
              <a:rPr lang="en-US" sz="3599" b="0" i="0" u="none" strike="noStrike" cap="none">
                <a:solidFill>
                  <a:srgbClr val="000000"/>
                </a:solidFill>
                <a:latin typeface="Libre Baskerville"/>
                <a:ea typeface="Libre Baskerville"/>
                <a:cs typeface="Libre Baskerville"/>
                <a:sym typeface="Libre Baskerville"/>
              </a:rPr>
              <a:t>. </a:t>
            </a:r>
            <a:endParaRPr/>
          </a:p>
        </p:txBody>
      </p:sp>
      <p:sp>
        <p:nvSpPr>
          <p:cNvPr id="406" name="Google Shape;406;p41"/>
          <p:cNvSpPr txBox="1"/>
          <p:nvPr/>
        </p:nvSpPr>
        <p:spPr>
          <a:xfrm>
            <a:off x="1028700" y="3659049"/>
            <a:ext cx="16230600" cy="2710165"/>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599" b="0" i="0" u="none" strike="noStrike" cap="none">
                <a:solidFill>
                  <a:srgbClr val="000000"/>
                </a:solidFill>
                <a:latin typeface="Libre Baskerville"/>
                <a:ea typeface="Libre Baskerville"/>
                <a:cs typeface="Libre Baskerville"/>
                <a:sym typeface="Libre Baskerville"/>
              </a:rPr>
              <a:t>The </a:t>
            </a:r>
            <a:r>
              <a:rPr lang="en-US" sz="3599" b="1" i="0" u="none" strike="noStrike" cap="none">
                <a:solidFill>
                  <a:srgbClr val="000000"/>
                </a:solidFill>
                <a:latin typeface="Libre Baskerville"/>
                <a:ea typeface="Libre Baskerville"/>
                <a:cs typeface="Libre Baskerville"/>
                <a:sym typeface="Libre Baskerville"/>
              </a:rPr>
              <a:t>IEEE 802.3 protocol</a:t>
            </a:r>
            <a:r>
              <a:rPr lang="en-US" sz="3599" b="0" i="0" u="none" strike="noStrike" cap="none">
                <a:solidFill>
                  <a:srgbClr val="000000"/>
                </a:solidFill>
                <a:latin typeface="Libre Baskerville"/>
                <a:ea typeface="Libre Baskerville"/>
                <a:cs typeface="Libre Baskerville"/>
                <a:sym typeface="Libre Baskerville"/>
              </a:rPr>
              <a:t> is used for </a:t>
            </a:r>
            <a:r>
              <a:rPr lang="en-US" sz="3599" b="1" i="0" u="none" strike="noStrike" cap="none">
                <a:solidFill>
                  <a:srgbClr val="000000"/>
                </a:solidFill>
                <a:latin typeface="Libre Baskerville"/>
                <a:ea typeface="Libre Baskerville"/>
                <a:cs typeface="Libre Baskerville"/>
                <a:sym typeface="Libre Baskerville"/>
              </a:rPr>
              <a:t>wired LAN connections</a:t>
            </a:r>
            <a:r>
              <a:rPr lang="en-US" sz="3599" b="0" i="0" u="none" strike="noStrike" cap="none">
                <a:solidFill>
                  <a:srgbClr val="000000"/>
                </a:solidFill>
                <a:latin typeface="Libre Baskerville"/>
                <a:ea typeface="Libre Baskerville"/>
                <a:cs typeface="Libre Baskerville"/>
                <a:sym typeface="Libre Baskerville"/>
              </a:rPr>
              <a:t>. This protocol standard, also called </a:t>
            </a:r>
            <a:r>
              <a:rPr lang="en-US" sz="3599" b="1" i="0" u="none" strike="noStrike" cap="none">
                <a:solidFill>
                  <a:srgbClr val="000000"/>
                </a:solidFill>
                <a:latin typeface="Libre Baskerville"/>
                <a:ea typeface="Libre Baskerville"/>
                <a:cs typeface="Libre Baskerville"/>
                <a:sym typeface="Libre Baskerville"/>
              </a:rPr>
              <a:t>Ethernet</a:t>
            </a:r>
            <a:r>
              <a:rPr lang="en-US" sz="3599" b="0" i="0" u="none" strike="noStrike" cap="none">
                <a:solidFill>
                  <a:srgbClr val="000000"/>
                </a:solidFill>
                <a:latin typeface="Libre Baskerville"/>
                <a:ea typeface="Libre Baskerville"/>
                <a:cs typeface="Libre Baskerville"/>
                <a:sym typeface="Libre Baskerville"/>
              </a:rPr>
              <a:t>, specifies hardware characteristics, such as which wire carries which signals. It also describes how messages are to be packaged and processed for wired transmission over the LAN.</a:t>
            </a:r>
            <a:endParaRPr/>
          </a:p>
          <a:p>
            <a:pPr marL="0" marR="0" lvl="0" indent="0" algn="just" rtl="0">
              <a:lnSpc>
                <a:spcPct val="100000"/>
              </a:lnSpc>
              <a:spcBef>
                <a:spcPts val="0"/>
              </a:spcBef>
              <a:spcAft>
                <a:spcPts val="0"/>
              </a:spcAft>
              <a:buNone/>
            </a:pPr>
            <a:endParaRPr sz="3599" b="0" i="0" u="none" strike="noStrike" cap="none">
              <a:solidFill>
                <a:srgbClr val="000000"/>
              </a:solidFill>
              <a:latin typeface="Libre Baskerville"/>
              <a:ea typeface="Libre Baskerville"/>
              <a:cs typeface="Libre Baskerville"/>
              <a:sym typeface="Libre Baskerville"/>
            </a:endParaRPr>
          </a:p>
        </p:txBody>
      </p:sp>
      <p:sp>
        <p:nvSpPr>
          <p:cNvPr id="407" name="Google Shape;407;p41"/>
          <p:cNvSpPr txBox="1"/>
          <p:nvPr/>
        </p:nvSpPr>
        <p:spPr>
          <a:xfrm>
            <a:off x="1028700" y="6548135"/>
            <a:ext cx="16230600" cy="1815032"/>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599" b="1" i="0" u="none" strike="noStrike" cap="none">
                <a:solidFill>
                  <a:srgbClr val="000000"/>
                </a:solidFill>
                <a:latin typeface="Libre Baskerville"/>
                <a:ea typeface="Libre Baskerville"/>
                <a:cs typeface="Libre Baskerville"/>
                <a:sym typeface="Libre Baskerville"/>
              </a:rPr>
              <a:t>Wireless LAN connections</a:t>
            </a:r>
            <a:r>
              <a:rPr lang="en-US" sz="3599" b="0" i="0" u="none" strike="noStrike" cap="none">
                <a:solidFill>
                  <a:srgbClr val="000000"/>
                </a:solidFill>
                <a:latin typeface="Libre Baskerville"/>
                <a:ea typeface="Libre Baskerville"/>
                <a:cs typeface="Libre Baskerville"/>
                <a:sym typeface="Libre Baskerville"/>
              </a:rPr>
              <a:t> use the </a:t>
            </a:r>
            <a:r>
              <a:rPr lang="en-US" sz="3599" b="1" i="0" u="none" strike="noStrike" cap="none">
                <a:solidFill>
                  <a:srgbClr val="000000"/>
                </a:solidFill>
                <a:latin typeface="Libre Baskerville"/>
                <a:ea typeface="Libre Baskerville"/>
                <a:cs typeface="Libre Baskerville"/>
                <a:sym typeface="Libre Baskerville"/>
              </a:rPr>
              <a:t>IEEE 802.11 protocol</a:t>
            </a:r>
            <a:r>
              <a:rPr lang="en-US" sz="3599" b="0" i="0" u="none" strike="noStrike" cap="none">
                <a:solidFill>
                  <a:srgbClr val="000000"/>
                </a:solidFill>
                <a:latin typeface="Libre Baskerville"/>
                <a:ea typeface="Libre Baskerville"/>
                <a:cs typeface="Libre Baskerville"/>
                <a:sym typeface="Libre Baskerville"/>
              </a:rPr>
              <a:t>. Several versions of 802.11 exist, and as of 2018, the most current one is </a:t>
            </a:r>
            <a:r>
              <a:rPr lang="en-US" sz="3599" b="1" i="0" u="none" strike="noStrike" cap="none">
                <a:solidFill>
                  <a:srgbClr val="000000"/>
                </a:solidFill>
                <a:latin typeface="Libre Baskerville"/>
                <a:ea typeface="Libre Baskerville"/>
                <a:cs typeface="Libre Baskerville"/>
                <a:sym typeface="Libre Baskerville"/>
              </a:rPr>
              <a:t>IEEE 802.11ac. IEEE </a:t>
            </a:r>
            <a:r>
              <a:rPr lang="en-US" sz="3599" b="0" i="0" u="none" strike="noStrike" cap="none">
                <a:solidFill>
                  <a:srgbClr val="000000"/>
                </a:solidFill>
                <a:latin typeface="Libre Baskerville"/>
                <a:ea typeface="Libre Baskerville"/>
                <a:cs typeface="Libre Baskerville"/>
                <a:sym typeface="Libre Baskerville"/>
              </a:rPr>
              <a:t>802.11ac, allows speeds of up to 1.3 Gbps. The next version, 802.11ax, promises speeds around 10 Gbps.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6" name="Google Shape;416;p42"/>
          <p:cNvSpPr/>
          <p:nvPr/>
        </p:nvSpPr>
        <p:spPr>
          <a:xfrm>
            <a:off x="6130198" y="2187234"/>
            <a:ext cx="11671490" cy="6631225"/>
          </a:xfrm>
          <a:custGeom>
            <a:avLst/>
            <a:gdLst/>
            <a:ahLst/>
            <a:cxnLst/>
            <a:rect l="l" t="t" r="r" b="b"/>
            <a:pathLst>
              <a:path w="11671490" h="6631225" extrusionOk="0">
                <a:moveTo>
                  <a:pt x="0" y="0"/>
                </a:moveTo>
                <a:lnTo>
                  <a:pt x="11671491" y="0"/>
                </a:lnTo>
                <a:lnTo>
                  <a:pt x="11671491" y="6631224"/>
                </a:lnTo>
                <a:lnTo>
                  <a:pt x="0" y="6631224"/>
                </a:lnTo>
                <a:lnTo>
                  <a:pt x="0" y="0"/>
                </a:lnTo>
                <a:close/>
              </a:path>
            </a:pathLst>
          </a:custGeom>
          <a:blipFill rotWithShape="1">
            <a:blip r:embed="rId3">
              <a:alphaModFix/>
            </a:blip>
            <a:stretch>
              <a:fillRect/>
            </a:stretch>
          </a:blipFill>
          <a:ln>
            <a:noFill/>
          </a:ln>
        </p:spPr>
        <p:txBody>
          <a:bodyPr/>
          <a:lstStyle/>
          <a:p>
            <a:endParaRPr lang="en-PH"/>
          </a:p>
        </p:txBody>
      </p:sp>
      <p:sp>
        <p:nvSpPr>
          <p:cNvPr id="417" name="Google Shape;417;p42"/>
          <p:cNvSpPr txBox="1"/>
          <p:nvPr/>
        </p:nvSpPr>
        <p:spPr>
          <a:xfrm>
            <a:off x="1521981" y="928263"/>
            <a:ext cx="15244039" cy="81915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00" b="0" i="0" u="none" strike="noStrike" cap="none">
                <a:solidFill>
                  <a:srgbClr val="000000"/>
                </a:solidFill>
                <a:latin typeface="Yeseva One"/>
                <a:ea typeface="Yeseva One"/>
                <a:cs typeface="Yeseva One"/>
                <a:sym typeface="Yeseva One"/>
              </a:rPr>
              <a:t>Connecting your LAN to the Internet</a:t>
            </a:r>
            <a:endParaRPr/>
          </a:p>
        </p:txBody>
      </p:sp>
      <p:sp>
        <p:nvSpPr>
          <p:cNvPr id="418" name="Google Shape;418;p42"/>
          <p:cNvSpPr txBox="1"/>
          <p:nvPr/>
        </p:nvSpPr>
        <p:spPr>
          <a:xfrm>
            <a:off x="10538104" y="9111020"/>
            <a:ext cx="2855679" cy="34218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600" b="0" i="0" u="none" strike="noStrike" cap="none">
                <a:solidFill>
                  <a:srgbClr val="000000"/>
                </a:solidFill>
                <a:latin typeface="Libre Baskerville"/>
                <a:ea typeface="Libre Baskerville"/>
                <a:cs typeface="Libre Baskerville"/>
                <a:sym typeface="Libre Baskerville"/>
              </a:rPr>
              <a:t>Figure 6-17</a:t>
            </a:r>
            <a:endParaRPr/>
          </a:p>
        </p:txBody>
      </p:sp>
      <p:sp>
        <p:nvSpPr>
          <p:cNvPr id="419" name="Google Shape;419;p42"/>
          <p:cNvSpPr txBox="1"/>
          <p:nvPr/>
        </p:nvSpPr>
        <p:spPr>
          <a:xfrm>
            <a:off x="437959" y="3045396"/>
            <a:ext cx="5351134" cy="497205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000" b="1" i="0" u="none" strike="noStrike" cap="none">
                <a:solidFill>
                  <a:srgbClr val="000000"/>
                </a:solidFill>
                <a:latin typeface="Libre Baskerville"/>
                <a:ea typeface="Libre Baskerville"/>
                <a:cs typeface="Libre Baskerville"/>
                <a:sym typeface="Libre Baskerville"/>
              </a:rPr>
              <a:t>Figure 6-17</a:t>
            </a:r>
            <a:r>
              <a:rPr lang="en-US" sz="3000" b="0" i="0" u="none" strike="noStrike" cap="none">
                <a:solidFill>
                  <a:srgbClr val="000000"/>
                </a:solidFill>
                <a:latin typeface="Libre Baskerville"/>
                <a:ea typeface="Libre Baskerville"/>
                <a:cs typeface="Libre Baskerville"/>
                <a:sym typeface="Libre Baskerville"/>
              </a:rPr>
              <a:t> shows the three common alternatives for connecting to the Internet. Notice that we are discussing </a:t>
            </a:r>
            <a:r>
              <a:rPr lang="en-US" sz="3000" b="1" i="0" u="none" strike="noStrike" cap="none">
                <a:solidFill>
                  <a:srgbClr val="000000"/>
                </a:solidFill>
                <a:latin typeface="Libre Baskerville"/>
                <a:ea typeface="Libre Baskerville"/>
                <a:cs typeface="Libre Baskerville"/>
                <a:sym typeface="Libre Baskerville"/>
              </a:rPr>
              <a:t>how your computer connects to the Internet via a WAN</a:t>
            </a:r>
            <a:r>
              <a:rPr lang="en-US" sz="3000" b="0" i="0" u="none" strike="noStrike" cap="none">
                <a:solidFill>
                  <a:srgbClr val="000000"/>
                </a:solidFill>
                <a:latin typeface="Libre Baskerville"/>
                <a:ea typeface="Libre Baskerville"/>
                <a:cs typeface="Libre Baskerville"/>
                <a:sym typeface="Libre Baskerville"/>
              </a:rPr>
              <a:t>; we are not discussing the structure of the WAN itself. WAN architectures and their protocols are beyond the scope of this 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8" name="Google Shape;168;p18"/>
          <p:cNvSpPr txBox="1"/>
          <p:nvPr/>
        </p:nvSpPr>
        <p:spPr>
          <a:xfrm>
            <a:off x="1293381" y="654739"/>
            <a:ext cx="15244039" cy="207962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dirty="0">
                <a:solidFill>
                  <a:srgbClr val="000000"/>
                </a:solidFill>
                <a:latin typeface="Yeseva One"/>
                <a:ea typeface="Yeseva One"/>
                <a:cs typeface="Yeseva One"/>
                <a:sym typeface="Yeseva One"/>
              </a:rPr>
              <a:t>  “Why are organizations moving to the cloud?”</a:t>
            </a:r>
            <a:endParaRPr dirty="0"/>
          </a:p>
        </p:txBody>
      </p:sp>
      <p:sp>
        <p:nvSpPr>
          <p:cNvPr id="2" name="Google Shape;177;p19">
            <a:extLst>
              <a:ext uri="{FF2B5EF4-FFF2-40B4-BE49-F238E27FC236}">
                <a16:creationId xmlns:a16="http://schemas.microsoft.com/office/drawing/2014/main" id="{8C2500DA-0CBD-8967-F451-90CDC8C0132A}"/>
              </a:ext>
            </a:extLst>
          </p:cNvPr>
          <p:cNvSpPr txBox="1"/>
          <p:nvPr/>
        </p:nvSpPr>
        <p:spPr>
          <a:xfrm>
            <a:off x="1293381" y="3217545"/>
            <a:ext cx="15244039" cy="5278368"/>
          </a:xfrm>
          <a:prstGeom prst="rect">
            <a:avLst/>
          </a:prstGeom>
          <a:noFill/>
          <a:ln>
            <a:noFill/>
          </a:ln>
        </p:spPr>
        <p:txBody>
          <a:bodyPr spcFirstLastPara="1" wrap="square" lIns="0" tIns="0" rIns="0" bIns="0" anchor="t" anchorCtr="0">
            <a:spAutoFit/>
          </a:bodyPr>
          <a:lstStyle/>
          <a:p>
            <a:pPr marL="0" marR="0" lvl="0" indent="0" algn="just" rtl="0">
              <a:lnSpc>
                <a:spcPct val="140008"/>
              </a:lnSpc>
              <a:spcBef>
                <a:spcPts val="0"/>
              </a:spcBef>
              <a:spcAft>
                <a:spcPts val="0"/>
              </a:spcAft>
              <a:buNone/>
            </a:pPr>
            <a:r>
              <a:rPr lang="en-US" sz="3500" b="0" i="0" u="none" strike="noStrike" cap="none" dirty="0">
                <a:solidFill>
                  <a:srgbClr val="000000"/>
                </a:solidFill>
                <a:latin typeface="Libre Baskerville"/>
                <a:ea typeface="Libre Baskerville"/>
                <a:cs typeface="Libre Baskerville"/>
                <a:sym typeface="Libre Baskerville"/>
              </a:rPr>
              <a:t>The client-server model appealed to organizations for its cost-effectiveness and scalability. Servers, costing thousands, were more affordable and easily scalable than million-dollar mainframes. This architecture allowed global access via the Internet, resembling early cloud concepts. While modern cloud computing emerged shortly after, some large organizations, like banks, still use mainframes for daily transactions.</a:t>
            </a:r>
            <a:endParaRPr sz="3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43"/>
          <p:cNvSpPr txBox="1"/>
          <p:nvPr/>
        </p:nvSpPr>
        <p:spPr>
          <a:xfrm>
            <a:off x="1028700" y="1095375"/>
            <a:ext cx="16230600" cy="2262598"/>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599" b="0" i="0" u="none" strike="noStrike" cap="none">
                <a:solidFill>
                  <a:srgbClr val="000000"/>
                </a:solidFill>
                <a:latin typeface="Libre Baskerville"/>
                <a:ea typeface="Libre Baskerville"/>
                <a:cs typeface="Libre Baskerville"/>
                <a:sym typeface="Libre Baskerville"/>
              </a:rPr>
              <a:t>A </a:t>
            </a:r>
            <a:r>
              <a:rPr lang="en-US" sz="3599" b="1" i="0" u="none" strike="noStrike" cap="none">
                <a:solidFill>
                  <a:srgbClr val="000000"/>
                </a:solidFill>
                <a:latin typeface="Libre Baskerville"/>
                <a:ea typeface="Libre Baskerville"/>
                <a:cs typeface="Libre Baskerville"/>
                <a:sym typeface="Libre Baskerville"/>
              </a:rPr>
              <a:t>Digital subscriber line (DSL)</a:t>
            </a:r>
            <a:r>
              <a:rPr lang="en-US" sz="3599" b="0" i="0" u="none" strike="noStrike" cap="none">
                <a:solidFill>
                  <a:srgbClr val="000000"/>
                </a:solidFill>
                <a:latin typeface="Libre Baskerville"/>
                <a:ea typeface="Libre Baskerville"/>
                <a:cs typeface="Libre Baskerville"/>
                <a:sym typeface="Libre Baskerville"/>
              </a:rPr>
              <a:t> operates on the same lines as voice telephones, but it operates so it does not interfere with voice telephone service. Because DSL signals do not interfere with telephone signals, DSL data transmission and telephone conversations can occur simultaneously. </a:t>
            </a:r>
            <a:endParaRPr/>
          </a:p>
        </p:txBody>
      </p:sp>
      <p:sp>
        <p:nvSpPr>
          <p:cNvPr id="429" name="Google Shape;429;p43"/>
          <p:cNvSpPr txBox="1"/>
          <p:nvPr/>
        </p:nvSpPr>
        <p:spPr>
          <a:xfrm>
            <a:off x="1028700" y="4269322"/>
            <a:ext cx="16230600" cy="1815032"/>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599" b="0" i="0" u="none" strike="noStrike" cap="none">
                <a:solidFill>
                  <a:srgbClr val="000000"/>
                </a:solidFill>
                <a:latin typeface="Libre Baskerville"/>
                <a:ea typeface="Libre Baskerville"/>
                <a:cs typeface="Libre Baskerville"/>
                <a:sym typeface="Libre Baskerville"/>
              </a:rPr>
              <a:t>A </a:t>
            </a:r>
            <a:r>
              <a:rPr lang="en-US" sz="3599" b="1" i="0" u="none" strike="noStrike" cap="none">
                <a:solidFill>
                  <a:srgbClr val="000000"/>
                </a:solidFill>
                <a:latin typeface="Libre Baskerville"/>
                <a:ea typeface="Libre Baskerville"/>
                <a:cs typeface="Libre Baskerville"/>
                <a:sym typeface="Libre Baskerville"/>
              </a:rPr>
              <a:t>Cable line</a:t>
            </a:r>
            <a:r>
              <a:rPr lang="en-US" sz="3599" b="0" i="0" u="none" strike="noStrike" cap="none">
                <a:solidFill>
                  <a:srgbClr val="000000"/>
                </a:solidFill>
                <a:latin typeface="Libre Baskerville"/>
                <a:ea typeface="Libre Baskerville"/>
                <a:cs typeface="Libre Baskerville"/>
                <a:sym typeface="Libre Baskerville"/>
              </a:rPr>
              <a:t> is the second type of WAN connection. Cable lines provide high-speed data transmission using cable television lines. The cable company installs a fast, high-capacity optical fiber cable to a distribution center in each neighborhood it serves.</a:t>
            </a:r>
            <a:endParaRPr/>
          </a:p>
        </p:txBody>
      </p:sp>
      <p:sp>
        <p:nvSpPr>
          <p:cNvPr id="430" name="Google Shape;430;p43"/>
          <p:cNvSpPr txBox="1"/>
          <p:nvPr/>
        </p:nvSpPr>
        <p:spPr>
          <a:xfrm>
            <a:off x="1028700" y="6995702"/>
            <a:ext cx="16230600" cy="1367465"/>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599" b="1" i="0" u="none" strike="noStrike" cap="none">
                <a:solidFill>
                  <a:srgbClr val="000000"/>
                </a:solidFill>
                <a:latin typeface="Libre Baskerville"/>
                <a:ea typeface="Libre Baskerville"/>
                <a:cs typeface="Libre Baskerville"/>
                <a:sym typeface="Libre Baskerville"/>
              </a:rPr>
              <a:t>WAN Wireless Connection</a:t>
            </a:r>
            <a:r>
              <a:rPr lang="en-US" sz="3599" b="0" i="0" u="none" strike="noStrike" cap="none">
                <a:solidFill>
                  <a:srgbClr val="000000"/>
                </a:solidFill>
                <a:latin typeface="Libre Baskerville"/>
                <a:ea typeface="Libre Baskerville"/>
                <a:cs typeface="Libre Baskerville"/>
                <a:sym typeface="Libre Baskerville"/>
              </a:rPr>
              <a:t>. A third way you can connect your computer, mobile device, or other communicating device is via a WAN wireless connection.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9" name="Google Shape;439;p44"/>
          <p:cNvSpPr txBox="1"/>
          <p:nvPr/>
        </p:nvSpPr>
        <p:spPr>
          <a:xfrm>
            <a:off x="1562162" y="716474"/>
            <a:ext cx="15163675" cy="92333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Yeseva One"/>
                <a:ea typeface="Yeseva One"/>
                <a:cs typeface="Yeseva One"/>
                <a:sym typeface="Yeseva One"/>
              </a:rPr>
              <a:t> “How Does the Internet Work?”</a:t>
            </a:r>
            <a:endParaRPr sz="6000" dirty="0"/>
          </a:p>
        </p:txBody>
      </p:sp>
      <p:sp>
        <p:nvSpPr>
          <p:cNvPr id="440" name="Google Shape;440;p44"/>
          <p:cNvSpPr txBox="1"/>
          <p:nvPr/>
        </p:nvSpPr>
        <p:spPr>
          <a:xfrm>
            <a:off x="1445781" y="1993963"/>
            <a:ext cx="15978827" cy="1077218"/>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500" b="0" i="0" u="none" strike="noStrike" cap="none" dirty="0">
                <a:solidFill>
                  <a:srgbClr val="000000"/>
                </a:solidFill>
                <a:latin typeface="Libre Baskerville"/>
                <a:ea typeface="Libre Baskerville"/>
                <a:cs typeface="Libre Baskerville"/>
                <a:sym typeface="Libre Baskerville"/>
              </a:rPr>
              <a:t>The cloud resides on the Internet. So, in order to learn how the cloud works, you need a basic understanding of how the Internet works.</a:t>
            </a:r>
            <a:endParaRPr sz="3500" dirty="0"/>
          </a:p>
        </p:txBody>
      </p:sp>
      <p:sp>
        <p:nvSpPr>
          <p:cNvPr id="3" name="TextBox 2">
            <a:extLst>
              <a:ext uri="{FF2B5EF4-FFF2-40B4-BE49-F238E27FC236}">
                <a16:creationId xmlns:a16="http://schemas.microsoft.com/office/drawing/2014/main" id="{5F5D7573-25CD-903A-D375-AC7D68A82CE1}"/>
              </a:ext>
            </a:extLst>
          </p:cNvPr>
          <p:cNvSpPr txBox="1"/>
          <p:nvPr/>
        </p:nvSpPr>
        <p:spPr>
          <a:xfrm>
            <a:off x="2362200" y="3512284"/>
            <a:ext cx="12740640" cy="1631216"/>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5000" b="0" i="0" u="none" strike="noStrike" cap="none" dirty="0">
                <a:solidFill>
                  <a:srgbClr val="000000"/>
                </a:solidFill>
                <a:latin typeface="Yeseva One"/>
                <a:ea typeface="Yeseva One"/>
                <a:cs typeface="Yeseva One"/>
                <a:sym typeface="Yeseva One"/>
              </a:rPr>
              <a:t> The Internet and the U.S. Postal System</a:t>
            </a:r>
            <a:endParaRPr lang="en-US" sz="5000" dirty="0"/>
          </a:p>
        </p:txBody>
      </p:sp>
      <p:sp>
        <p:nvSpPr>
          <p:cNvPr id="4" name="Google Shape;450;p45">
            <a:extLst>
              <a:ext uri="{FF2B5EF4-FFF2-40B4-BE49-F238E27FC236}">
                <a16:creationId xmlns:a16="http://schemas.microsoft.com/office/drawing/2014/main" id="{56DEB678-F9FD-8A64-1273-21911D581CF3}"/>
              </a:ext>
            </a:extLst>
          </p:cNvPr>
          <p:cNvSpPr txBox="1"/>
          <p:nvPr/>
        </p:nvSpPr>
        <p:spPr>
          <a:xfrm>
            <a:off x="1445781" y="5422898"/>
            <a:ext cx="15244039" cy="3231654"/>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500" b="0" i="0" u="none" strike="noStrike" cap="none" dirty="0">
                <a:solidFill>
                  <a:srgbClr val="000000"/>
                </a:solidFill>
                <a:latin typeface="Libre Baskerville"/>
                <a:ea typeface="Libre Baskerville"/>
                <a:cs typeface="Libre Baskerville"/>
                <a:sym typeface="Libre Baskerville"/>
              </a:rPr>
              <a:t>The Internet works much like the U.S. postal system in that both systems transport things from one location to another. The Internet transports email, while the U.S. postal system sends paper mail. Comparing the Internet to the U.S. postal system allows you to relate new Internet terms to a system with which you’re already familiar (the U.S. postal system).</a:t>
            </a:r>
            <a:endParaRPr sz="3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9" name="Google Shape;459;p46"/>
          <p:cNvSpPr/>
          <p:nvPr/>
        </p:nvSpPr>
        <p:spPr>
          <a:xfrm>
            <a:off x="1115103" y="2644621"/>
            <a:ext cx="16057794" cy="6385079"/>
          </a:xfrm>
          <a:custGeom>
            <a:avLst/>
            <a:gdLst/>
            <a:ahLst/>
            <a:cxnLst/>
            <a:rect l="l" t="t" r="r" b="b"/>
            <a:pathLst>
              <a:path w="16057794" h="6385079" extrusionOk="0">
                <a:moveTo>
                  <a:pt x="0" y="0"/>
                </a:moveTo>
                <a:lnTo>
                  <a:pt x="16057794" y="0"/>
                </a:lnTo>
                <a:lnTo>
                  <a:pt x="16057794" y="6385079"/>
                </a:lnTo>
                <a:lnTo>
                  <a:pt x="0" y="6385079"/>
                </a:lnTo>
                <a:lnTo>
                  <a:pt x="0" y="0"/>
                </a:lnTo>
                <a:close/>
              </a:path>
            </a:pathLst>
          </a:custGeom>
          <a:blipFill rotWithShape="1">
            <a:blip r:embed="rId3">
              <a:alphaModFix/>
            </a:blip>
            <a:stretch>
              <a:fillRect/>
            </a:stretch>
          </a:blipFill>
          <a:ln>
            <a:noFill/>
          </a:ln>
        </p:spPr>
        <p:txBody>
          <a:bodyPr/>
          <a:lstStyle/>
          <a:p>
            <a:endParaRPr lang="en-PH"/>
          </a:p>
        </p:txBody>
      </p:sp>
      <p:sp>
        <p:nvSpPr>
          <p:cNvPr id="460" name="Google Shape;460;p46"/>
          <p:cNvSpPr txBox="1"/>
          <p:nvPr/>
        </p:nvSpPr>
        <p:spPr>
          <a:xfrm>
            <a:off x="1115103" y="1662590"/>
            <a:ext cx="11870894" cy="78071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600" b="0" i="0" u="none" strike="noStrike" cap="none">
                <a:solidFill>
                  <a:srgbClr val="000000"/>
                </a:solidFill>
                <a:latin typeface="Yeseva One"/>
                <a:ea typeface="Yeseva One"/>
                <a:cs typeface="Yeseva One"/>
                <a:sym typeface="Yeseva One"/>
              </a:rPr>
              <a:t>Comparison of the Postal System and the Internet</a:t>
            </a:r>
            <a:endParaRPr/>
          </a:p>
          <a:p>
            <a:pPr marL="0" marR="0" lvl="0" indent="0" algn="ctr" rtl="0">
              <a:lnSpc>
                <a:spcPct val="65916"/>
              </a:lnSpc>
              <a:spcBef>
                <a:spcPts val="0"/>
              </a:spcBef>
              <a:spcAft>
                <a:spcPts val="0"/>
              </a:spcAft>
              <a:buNone/>
            </a:pPr>
            <a:endParaRPr sz="3600" b="0" i="0" u="none" strike="noStrike" cap="none">
              <a:solidFill>
                <a:srgbClr val="000000"/>
              </a:solidFill>
              <a:latin typeface="Yeseva One"/>
              <a:ea typeface="Yeseva One"/>
              <a:cs typeface="Yeseva One"/>
              <a:sym typeface="Yeseva On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9" name="Google Shape;469;p47"/>
          <p:cNvSpPr txBox="1"/>
          <p:nvPr/>
        </p:nvSpPr>
        <p:spPr>
          <a:xfrm>
            <a:off x="1578777" y="748030"/>
            <a:ext cx="5294463" cy="92333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Yeseva One"/>
                <a:ea typeface="Yeseva One"/>
                <a:cs typeface="Yeseva One"/>
                <a:sym typeface="Yeseva One"/>
              </a:rPr>
              <a:t>IP Addresses</a:t>
            </a:r>
            <a:endParaRPr sz="6000" dirty="0"/>
          </a:p>
        </p:txBody>
      </p:sp>
      <p:sp>
        <p:nvSpPr>
          <p:cNvPr id="470" name="Google Shape;470;p47"/>
          <p:cNvSpPr txBox="1"/>
          <p:nvPr/>
        </p:nvSpPr>
        <p:spPr>
          <a:xfrm>
            <a:off x="953937" y="2181150"/>
            <a:ext cx="7137140" cy="5924699"/>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500" b="0" i="0" u="none" strike="noStrike" cap="none" dirty="0">
                <a:solidFill>
                  <a:srgbClr val="000000"/>
                </a:solidFill>
                <a:latin typeface="Libre Baskerville"/>
                <a:ea typeface="Libre Baskerville"/>
                <a:cs typeface="Libre Baskerville"/>
                <a:sym typeface="Libre Baskerville"/>
              </a:rPr>
              <a:t>IP </a:t>
            </a:r>
            <a:r>
              <a:rPr lang="en-US" sz="3500" b="0" i="0" u="none" strike="noStrike" cap="none" dirty="0" err="1">
                <a:solidFill>
                  <a:srgbClr val="000000"/>
                </a:solidFill>
                <a:latin typeface="Libre Baskerville"/>
                <a:ea typeface="Libre Baskerville"/>
                <a:cs typeface="Libre Baskerville"/>
                <a:sym typeface="Libre Baskerville"/>
              </a:rPr>
              <a:t>AddressesIP</a:t>
            </a:r>
            <a:r>
              <a:rPr lang="en-US" sz="3500" b="0" i="0" u="none" strike="noStrike" cap="none" dirty="0">
                <a:solidFill>
                  <a:srgbClr val="000000"/>
                </a:solidFill>
                <a:latin typeface="Libre Baskerville"/>
                <a:ea typeface="Libre Baskerville"/>
                <a:cs typeface="Libre Baskerville"/>
                <a:sym typeface="Libre Baskerville"/>
              </a:rPr>
              <a:t> addresses have two formats. The most common form, called IPv4, has a four-decimal dotted notation such as 137.190.8.10.a second format of IP addresses called IPv6 is being adopted—slowly. It has a longer format (e.g., 0:0:0:0:0:ffff:89be:80a), which accommodates 340 undecillion addresses.</a:t>
            </a:r>
            <a:endParaRPr sz="3500" dirty="0"/>
          </a:p>
        </p:txBody>
      </p:sp>
      <p:sp>
        <p:nvSpPr>
          <p:cNvPr id="2" name="Google Shape;479;p48">
            <a:extLst>
              <a:ext uri="{FF2B5EF4-FFF2-40B4-BE49-F238E27FC236}">
                <a16:creationId xmlns:a16="http://schemas.microsoft.com/office/drawing/2014/main" id="{5B7CC184-7674-91AA-FA3B-F970C8A1718A}"/>
              </a:ext>
            </a:extLst>
          </p:cNvPr>
          <p:cNvSpPr txBox="1"/>
          <p:nvPr/>
        </p:nvSpPr>
        <p:spPr>
          <a:xfrm>
            <a:off x="10182991" y="780675"/>
            <a:ext cx="4932418" cy="92333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Yeseva One"/>
                <a:ea typeface="Yeseva One"/>
                <a:cs typeface="Yeseva One"/>
                <a:sym typeface="Yeseva One"/>
              </a:rPr>
              <a:t>DNS</a:t>
            </a:r>
            <a:endParaRPr sz="6000" dirty="0"/>
          </a:p>
        </p:txBody>
      </p:sp>
      <p:sp>
        <p:nvSpPr>
          <p:cNvPr id="3" name="Google Shape;480;p48">
            <a:extLst>
              <a:ext uri="{FF2B5EF4-FFF2-40B4-BE49-F238E27FC236}">
                <a16:creationId xmlns:a16="http://schemas.microsoft.com/office/drawing/2014/main" id="{7A347B74-62DE-C15A-8498-13E427C0C202}"/>
              </a:ext>
            </a:extLst>
          </p:cNvPr>
          <p:cNvSpPr txBox="1"/>
          <p:nvPr/>
        </p:nvSpPr>
        <p:spPr>
          <a:xfrm>
            <a:off x="9354960" y="1901190"/>
            <a:ext cx="7979103" cy="519372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2500" b="0" i="0" u="none" strike="noStrike" cap="none" dirty="0">
                <a:solidFill>
                  <a:srgbClr val="000000"/>
                </a:solidFill>
                <a:latin typeface="Libre Baskerville"/>
                <a:ea typeface="Libre Baskerville"/>
                <a:cs typeface="Libre Baskerville"/>
                <a:sym typeface="Libre Baskerville"/>
              </a:rPr>
              <a:t>Most people don’t remember addresses. It’s easier to remember a name like Jane Smith or Big-Bank Inc. and look up the mailing address in a phone book (or an Internet-based phone book).The Internet works the same way. Nobody wants to type IP addresses like </a:t>
            </a:r>
            <a:r>
              <a:rPr lang="en-US" sz="2500" b="0" i="0" u="sng" strike="noStrike" cap="none" dirty="0">
                <a:solidFill>
                  <a:schemeClr val="hlink"/>
                </a:solidFill>
                <a:latin typeface="Libre Baskerville"/>
                <a:ea typeface="Libre Baskerville"/>
                <a:cs typeface="Libre Baskerville"/>
                <a:sym typeface="Libre Baskerville"/>
                <a:hlinkClick r:id="rId3"/>
              </a:rPr>
              <a:t>http://165.193.140.14</a:t>
            </a:r>
            <a:r>
              <a:rPr lang="en-US" sz="2500" b="0" i="0" u="none" strike="noStrike" cap="none" dirty="0">
                <a:solidFill>
                  <a:srgbClr val="000000"/>
                </a:solidFill>
                <a:latin typeface="Libre Baskerville"/>
                <a:ea typeface="Libre Baskerville"/>
                <a:cs typeface="Libre Baskerville"/>
                <a:sym typeface="Libre Baskerville"/>
              </a:rPr>
              <a:t> to find a particular site. It is easier to enter names like www.pandora.com or www.woot.com or www .pearsonhighered.com.</a:t>
            </a:r>
            <a:endParaRPr sz="2500" dirty="0"/>
          </a:p>
        </p:txBody>
      </p:sp>
      <p:sp>
        <p:nvSpPr>
          <p:cNvPr id="4" name="Google Shape;481;p48">
            <a:extLst>
              <a:ext uri="{FF2B5EF4-FFF2-40B4-BE49-F238E27FC236}">
                <a16:creationId xmlns:a16="http://schemas.microsoft.com/office/drawing/2014/main" id="{EF0D618A-C9CC-1F52-4551-CADC99127CA6}"/>
              </a:ext>
            </a:extLst>
          </p:cNvPr>
          <p:cNvSpPr txBox="1"/>
          <p:nvPr/>
        </p:nvSpPr>
        <p:spPr>
          <a:xfrm>
            <a:off x="9354960" y="7293251"/>
            <a:ext cx="7979103" cy="1538883"/>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2500" b="0" i="0" u="none" strike="noStrike" cap="none" dirty="0">
                <a:solidFill>
                  <a:srgbClr val="000000"/>
                </a:solidFill>
                <a:latin typeface="Libre Baskerville"/>
                <a:ea typeface="Libre Baskerville"/>
                <a:cs typeface="Libre Baskerville"/>
                <a:sym typeface="Libre Baskerville"/>
              </a:rPr>
              <a:t>Public IP addresses must be unique worldwide, their assignment is controlled by a centralized organization named ICANN (Internet Corporation for Assigned Names and Numbers).</a:t>
            </a:r>
            <a:endParaRPr sz="2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9" name="Google Shape;499;p50"/>
          <p:cNvSpPr txBox="1"/>
          <p:nvPr/>
        </p:nvSpPr>
        <p:spPr>
          <a:xfrm>
            <a:off x="1213105" y="920199"/>
            <a:ext cx="4029456" cy="92333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Yeseva One"/>
                <a:ea typeface="Yeseva One"/>
                <a:cs typeface="Yeseva One"/>
                <a:sym typeface="Yeseva One"/>
              </a:rPr>
              <a:t>Carriers</a:t>
            </a:r>
            <a:endParaRPr sz="6000" dirty="0"/>
          </a:p>
        </p:txBody>
      </p:sp>
      <p:sp>
        <p:nvSpPr>
          <p:cNvPr id="500" name="Google Shape;500;p50"/>
          <p:cNvSpPr txBox="1"/>
          <p:nvPr/>
        </p:nvSpPr>
        <p:spPr>
          <a:xfrm>
            <a:off x="781463" y="2272404"/>
            <a:ext cx="7295737" cy="6924973"/>
          </a:xfrm>
          <a:prstGeom prst="rect">
            <a:avLst/>
          </a:prstGeom>
          <a:noFill/>
          <a:ln>
            <a:noFill/>
          </a:ln>
        </p:spPr>
        <p:txBody>
          <a:bodyPr spcFirstLastPara="1" wrap="square" lIns="0" tIns="0" rIns="0" bIns="0" anchor="t" anchorCtr="0">
            <a:spAutoFit/>
          </a:bodyPr>
          <a:lstStyle/>
          <a:p>
            <a:pPr marL="457200" marR="0" lvl="0" indent="-457200" algn="just" rtl="0">
              <a:lnSpc>
                <a:spcPct val="150000"/>
              </a:lnSpc>
              <a:spcBef>
                <a:spcPts val="0"/>
              </a:spcBef>
              <a:spcAft>
                <a:spcPts val="0"/>
              </a:spcAft>
              <a:buFont typeface="Arial" panose="020B0604020202020204" pitchFamily="34" charset="0"/>
              <a:buChar char="•"/>
            </a:pPr>
            <a:r>
              <a:rPr lang="en-US" sz="3000" b="0" i="0" u="none" strike="noStrike" cap="none" dirty="0">
                <a:solidFill>
                  <a:srgbClr val="000000"/>
                </a:solidFill>
                <a:latin typeface="Libre Baskerville"/>
                <a:ea typeface="Libre Baskerville"/>
                <a:cs typeface="Libre Baskerville"/>
                <a:sym typeface="Libre Baskerville"/>
              </a:rPr>
              <a:t>In the U.S. postal system, your package weaves its way toward its destination through multiple airports.</a:t>
            </a:r>
          </a:p>
          <a:p>
            <a:pPr marL="457200" marR="0" lvl="0" indent="-457200" algn="just" rtl="0">
              <a:lnSpc>
                <a:spcPct val="150000"/>
              </a:lnSpc>
              <a:spcBef>
                <a:spcPts val="0"/>
              </a:spcBef>
              <a:spcAft>
                <a:spcPts val="0"/>
              </a:spcAft>
              <a:buFont typeface="Arial" panose="020B0604020202020204" pitchFamily="34" charset="0"/>
              <a:buChar char="•"/>
            </a:pPr>
            <a:r>
              <a:rPr lang="en-US" sz="3000" b="0" i="0" u="none" strike="noStrike" cap="none" dirty="0">
                <a:solidFill>
                  <a:srgbClr val="000000"/>
                </a:solidFill>
                <a:latin typeface="Libre Baskerville"/>
                <a:ea typeface="Libre Baskerville"/>
                <a:cs typeface="Libre Baskerville"/>
                <a:sym typeface="Libre Baskerville"/>
              </a:rPr>
              <a:t>Large carriers exchange traffic without charging each other access fees via peering agreements. Carriers make revenue by collecting subscription fees from end users but not from peers.</a:t>
            </a:r>
            <a:endParaRPr lang="en-US" sz="3000" dirty="0"/>
          </a:p>
        </p:txBody>
      </p:sp>
      <p:sp>
        <p:nvSpPr>
          <p:cNvPr id="2" name="Google Shape;510;p51">
            <a:extLst>
              <a:ext uri="{FF2B5EF4-FFF2-40B4-BE49-F238E27FC236}">
                <a16:creationId xmlns:a16="http://schemas.microsoft.com/office/drawing/2014/main" id="{55392EE1-B8C2-362A-8653-6F8BE9E69E1B}"/>
              </a:ext>
            </a:extLst>
          </p:cNvPr>
          <p:cNvSpPr txBox="1"/>
          <p:nvPr/>
        </p:nvSpPr>
        <p:spPr>
          <a:xfrm>
            <a:off x="9284262" y="758519"/>
            <a:ext cx="7677857" cy="92333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Yeseva One"/>
                <a:ea typeface="Yeseva One"/>
                <a:cs typeface="Yeseva One"/>
                <a:sym typeface="Yeseva One"/>
              </a:rPr>
              <a:t>Net Neutrality</a:t>
            </a:r>
            <a:endParaRPr sz="6000" dirty="0"/>
          </a:p>
        </p:txBody>
      </p:sp>
      <p:sp>
        <p:nvSpPr>
          <p:cNvPr id="3" name="Google Shape;511;p51">
            <a:extLst>
              <a:ext uri="{FF2B5EF4-FFF2-40B4-BE49-F238E27FC236}">
                <a16:creationId xmlns:a16="http://schemas.microsoft.com/office/drawing/2014/main" id="{A6087EF9-547B-9804-75BB-8CD1ED8170EF}"/>
              </a:ext>
            </a:extLst>
          </p:cNvPr>
          <p:cNvSpPr txBox="1"/>
          <p:nvPr/>
        </p:nvSpPr>
        <p:spPr>
          <a:xfrm>
            <a:off x="9284262" y="2272404"/>
            <a:ext cx="8043618" cy="6924973"/>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3000" b="0" i="0" u="none" strike="noStrike" cap="none" dirty="0">
                <a:solidFill>
                  <a:srgbClr val="000000"/>
                </a:solidFill>
                <a:latin typeface="Libre Baskerville"/>
                <a:ea typeface="Libre Baskerville"/>
                <a:cs typeface="Libre Baskerville"/>
                <a:sym typeface="Libre Baskerville"/>
              </a:rPr>
              <a:t>Netflix, eBay, Yahoo!, and Amazon say that allowing carriers to charge these varying rates could hurt consumers and innovation. They believe in the net neutrality principle, where all data is treated equally. They argue that carriers should not be allowed to decide which sites load quickly, which apps are allowed on a network, and which content is acceptable.</a:t>
            </a: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6" name="Google Shape;186;p20"/>
          <p:cNvSpPr/>
          <p:nvPr/>
        </p:nvSpPr>
        <p:spPr>
          <a:xfrm>
            <a:off x="3739850" y="5529449"/>
            <a:ext cx="10808300" cy="4005526"/>
          </a:xfrm>
          <a:custGeom>
            <a:avLst/>
            <a:gdLst/>
            <a:ahLst/>
            <a:cxnLst/>
            <a:rect l="l" t="t" r="r" b="b"/>
            <a:pathLst>
              <a:path w="10808300" h="4005526" extrusionOk="0">
                <a:moveTo>
                  <a:pt x="0" y="0"/>
                </a:moveTo>
                <a:lnTo>
                  <a:pt x="10808300" y="0"/>
                </a:lnTo>
                <a:lnTo>
                  <a:pt x="10808300" y="4005526"/>
                </a:lnTo>
                <a:lnTo>
                  <a:pt x="0" y="4005526"/>
                </a:lnTo>
                <a:lnTo>
                  <a:pt x="0" y="0"/>
                </a:lnTo>
                <a:close/>
              </a:path>
            </a:pathLst>
          </a:custGeom>
          <a:blipFill rotWithShape="1">
            <a:blip r:embed="rId3">
              <a:alphaModFix/>
            </a:blip>
            <a:stretch>
              <a:fillRect/>
            </a:stretch>
          </a:blipFill>
          <a:ln>
            <a:noFill/>
          </a:ln>
        </p:spPr>
        <p:txBody>
          <a:bodyPr/>
          <a:lstStyle/>
          <a:p>
            <a:endParaRPr lang="en-PH"/>
          </a:p>
        </p:txBody>
      </p:sp>
      <p:sp>
        <p:nvSpPr>
          <p:cNvPr id="187" name="Google Shape;187;p20"/>
          <p:cNvSpPr txBox="1"/>
          <p:nvPr/>
        </p:nvSpPr>
        <p:spPr>
          <a:xfrm>
            <a:off x="1521981" y="892679"/>
            <a:ext cx="15244039" cy="4451985"/>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600" b="0" i="0" u="none" strike="noStrike" cap="none">
                <a:solidFill>
                  <a:srgbClr val="000000"/>
                </a:solidFill>
                <a:latin typeface="Libre Baskerville"/>
                <a:ea typeface="Libre Baskerville"/>
                <a:cs typeface="Libre Baskerville"/>
                <a:sym typeface="Libre Baskerville"/>
              </a:rPr>
              <a:t>From the early 1960s to the late 1980s, organizations relied on mainframes for internal data processing. Mainframe architecture connected a central unit to thin clients (computer terminals) with screens, keyboards, and network connections. All processing, data, and applications were centralized on the mainframe. The absence of the modern cloud was due to the absence of the Internet during this period.</a:t>
            </a:r>
            <a:endParaRPr/>
          </a:p>
        </p:txBody>
      </p:sp>
      <p:sp>
        <p:nvSpPr>
          <p:cNvPr id="188" name="Google Shape;188;p20"/>
          <p:cNvSpPr txBox="1"/>
          <p:nvPr/>
        </p:nvSpPr>
        <p:spPr>
          <a:xfrm>
            <a:off x="1754603" y="8801100"/>
            <a:ext cx="15244039" cy="49149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Libre Baskerville"/>
                <a:ea typeface="Libre Baskerville"/>
                <a:cs typeface="Libre Baskerville"/>
                <a:sym typeface="Libre Baskerville"/>
              </a:rPr>
              <a:t>The Mainframe era (1960's-1980's)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7" name="Google Shape;197;p21"/>
          <p:cNvSpPr/>
          <p:nvPr/>
        </p:nvSpPr>
        <p:spPr>
          <a:xfrm>
            <a:off x="2331192" y="5548499"/>
            <a:ext cx="13625616" cy="4005526"/>
          </a:xfrm>
          <a:custGeom>
            <a:avLst/>
            <a:gdLst/>
            <a:ahLst/>
            <a:cxnLst/>
            <a:rect l="l" t="t" r="r" b="b"/>
            <a:pathLst>
              <a:path w="13625616" h="4005526" extrusionOk="0">
                <a:moveTo>
                  <a:pt x="0" y="0"/>
                </a:moveTo>
                <a:lnTo>
                  <a:pt x="13625616" y="0"/>
                </a:lnTo>
                <a:lnTo>
                  <a:pt x="13625616" y="4005526"/>
                </a:lnTo>
                <a:lnTo>
                  <a:pt x="0" y="4005526"/>
                </a:lnTo>
                <a:lnTo>
                  <a:pt x="0" y="0"/>
                </a:lnTo>
                <a:close/>
              </a:path>
            </a:pathLst>
          </a:custGeom>
          <a:blipFill rotWithShape="1">
            <a:blip r:embed="rId3">
              <a:alphaModFix/>
            </a:blip>
            <a:stretch>
              <a:fillRect l="-4410" r="-45"/>
            </a:stretch>
          </a:blipFill>
          <a:ln>
            <a:noFill/>
          </a:ln>
        </p:spPr>
        <p:txBody>
          <a:bodyPr/>
          <a:lstStyle/>
          <a:p>
            <a:endParaRPr lang="en-PH"/>
          </a:p>
        </p:txBody>
      </p:sp>
      <p:sp>
        <p:nvSpPr>
          <p:cNvPr id="198" name="Google Shape;198;p21"/>
          <p:cNvSpPr txBox="1"/>
          <p:nvPr/>
        </p:nvSpPr>
        <p:spPr>
          <a:xfrm>
            <a:off x="1521981" y="892679"/>
            <a:ext cx="15244039" cy="4451985"/>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600" b="0" i="0" u="none" strike="noStrike" cap="none">
                <a:solidFill>
                  <a:srgbClr val="000000"/>
                </a:solidFill>
                <a:latin typeface="Libre Baskerville"/>
                <a:ea typeface="Libre Baskerville"/>
                <a:cs typeface="Libre Baskerville"/>
                <a:sym typeface="Libre Baskerville"/>
              </a:rPr>
              <a:t>In the early '90s, as Internet usage surged, users connected personal computers to the Internet, and organizations adopted servers for web hosting. The client-server architecture facilitated users sending requests to servers across the Internet, with servers responding by sending data back. This allowed applications and data storage to be distributed between clients and servers, sharing processing load.</a:t>
            </a:r>
            <a:endParaRPr/>
          </a:p>
        </p:txBody>
      </p:sp>
      <p:sp>
        <p:nvSpPr>
          <p:cNvPr id="199" name="Google Shape;199;p21"/>
          <p:cNvSpPr txBox="1"/>
          <p:nvPr/>
        </p:nvSpPr>
        <p:spPr>
          <a:xfrm>
            <a:off x="1754603" y="9050655"/>
            <a:ext cx="15244039" cy="49149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600" b="1" i="0" u="none" strike="noStrike" cap="none">
                <a:solidFill>
                  <a:srgbClr val="000000"/>
                </a:solidFill>
                <a:latin typeface="Libre Baskerville"/>
                <a:ea typeface="Libre Baskerville"/>
                <a:cs typeface="Libre Baskerville"/>
                <a:sym typeface="Libre Baskerville"/>
              </a:rPr>
              <a:t>The Client-Server era (1990's-2000's)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8" name="Google Shape;208;p22"/>
          <p:cNvSpPr txBox="1"/>
          <p:nvPr/>
        </p:nvSpPr>
        <p:spPr>
          <a:xfrm>
            <a:off x="1119429" y="2133413"/>
            <a:ext cx="15244039" cy="3231654"/>
          </a:xfrm>
          <a:prstGeom prst="rect">
            <a:avLst/>
          </a:prstGeom>
          <a:noFill/>
          <a:ln>
            <a:noFill/>
          </a:ln>
        </p:spPr>
        <p:txBody>
          <a:bodyPr spcFirstLastPara="1" wrap="square" lIns="0" tIns="0" rIns="0" bIns="0" anchor="t" anchorCtr="0">
            <a:spAutoFit/>
          </a:bodyPr>
          <a:lstStyle/>
          <a:p>
            <a:pPr marL="842008" marR="0" lvl="1" indent="-421004" algn="just" rtl="0">
              <a:lnSpc>
                <a:spcPct val="100000"/>
              </a:lnSpc>
              <a:spcBef>
                <a:spcPts val="0"/>
              </a:spcBef>
              <a:spcAft>
                <a:spcPts val="0"/>
              </a:spcAft>
              <a:buClr>
                <a:srgbClr val="000000"/>
              </a:buClr>
              <a:buSzPts val="3899"/>
              <a:buFont typeface="Arial"/>
              <a:buChar char="•"/>
            </a:pPr>
            <a:r>
              <a:rPr lang="en-US" sz="3500" b="0" i="0" u="none" strike="noStrike" cap="none" dirty="0">
                <a:solidFill>
                  <a:srgbClr val="000000"/>
                </a:solidFill>
                <a:latin typeface="Libre Baskerville"/>
                <a:ea typeface="Libre Baskerville"/>
                <a:cs typeface="Libre Baskerville"/>
                <a:sym typeface="Libre Baskerville"/>
              </a:rPr>
              <a:t>Until around 2008, organizations managed their own computing infrastructure, acquiring and maintaining hardware on-premises for various purposes, including email, websites, e-commerce, and in-house applications. However, post-2008, there was a shift as organizations started migrating their computing infrastructure to the cloud.</a:t>
            </a:r>
            <a:endParaRPr sz="3500" dirty="0"/>
          </a:p>
        </p:txBody>
      </p:sp>
      <p:sp>
        <p:nvSpPr>
          <p:cNvPr id="209" name="Google Shape;209;p22"/>
          <p:cNvSpPr txBox="1"/>
          <p:nvPr/>
        </p:nvSpPr>
        <p:spPr>
          <a:xfrm>
            <a:off x="3020139" y="668655"/>
            <a:ext cx="11442621" cy="123110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dirty="0">
                <a:solidFill>
                  <a:srgbClr val="000000"/>
                </a:solidFill>
                <a:latin typeface="Yeseva One"/>
                <a:ea typeface="Yeseva One"/>
                <a:cs typeface="Yeseva One"/>
                <a:sym typeface="Yeseva One"/>
              </a:rPr>
              <a:t>Cloud Computing</a:t>
            </a:r>
            <a:endParaRPr dirty="0"/>
          </a:p>
        </p:txBody>
      </p:sp>
      <p:sp>
        <p:nvSpPr>
          <p:cNvPr id="210" name="Google Shape;210;p22"/>
          <p:cNvSpPr txBox="1"/>
          <p:nvPr/>
        </p:nvSpPr>
        <p:spPr>
          <a:xfrm>
            <a:off x="1119428" y="6243824"/>
            <a:ext cx="15244039" cy="2693045"/>
          </a:xfrm>
          <a:prstGeom prst="rect">
            <a:avLst/>
          </a:prstGeom>
          <a:noFill/>
          <a:ln>
            <a:noFill/>
          </a:ln>
        </p:spPr>
        <p:txBody>
          <a:bodyPr spcFirstLastPara="1" wrap="square" lIns="0" tIns="0" rIns="0" bIns="0" anchor="t" anchorCtr="0">
            <a:spAutoFit/>
          </a:bodyPr>
          <a:lstStyle/>
          <a:p>
            <a:pPr marL="842008" marR="0" lvl="1" indent="-421004" algn="just" rtl="0">
              <a:lnSpc>
                <a:spcPct val="100000"/>
              </a:lnSpc>
              <a:spcBef>
                <a:spcPts val="0"/>
              </a:spcBef>
              <a:spcAft>
                <a:spcPts val="0"/>
              </a:spcAft>
              <a:buClr>
                <a:srgbClr val="000000"/>
              </a:buClr>
              <a:buSzPts val="3899"/>
              <a:buFont typeface="Arial"/>
              <a:buChar char="•"/>
            </a:pPr>
            <a:r>
              <a:rPr lang="en-US" sz="3500" b="0" i="0" u="none" strike="noStrike" cap="none" dirty="0">
                <a:solidFill>
                  <a:srgbClr val="000000"/>
                </a:solidFill>
                <a:latin typeface="Libre Baskerville"/>
                <a:ea typeface="Libre Baskerville"/>
                <a:cs typeface="Libre Baskerville"/>
                <a:sym typeface="Libre Baskerville"/>
              </a:rPr>
              <a:t>Cloud computing enables remote access to organizational data and applications via various devices, eliminating the need for costly computing infrastructure. This shift mirrors the move to client-server architectures, driven by reduced costs and enhanced scalability.</a:t>
            </a:r>
            <a:endParaRPr sz="3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9" name="Google Shape;239;p25"/>
          <p:cNvSpPr txBox="1"/>
          <p:nvPr/>
        </p:nvSpPr>
        <p:spPr>
          <a:xfrm>
            <a:off x="1110501" y="2436364"/>
            <a:ext cx="7103860" cy="5816977"/>
          </a:xfrm>
          <a:prstGeom prst="rect">
            <a:avLst/>
          </a:prstGeom>
          <a:noFill/>
          <a:ln>
            <a:noFill/>
          </a:ln>
        </p:spPr>
        <p:txBody>
          <a:bodyPr spcFirstLastPara="1" wrap="square" lIns="0" tIns="0" rIns="0" bIns="0" anchor="t" anchorCtr="0">
            <a:spAutoFit/>
          </a:bodyPr>
          <a:lstStyle/>
          <a:p>
            <a:pPr marL="0" marR="0" lvl="0" indent="0" algn="just" rtl="0">
              <a:lnSpc>
                <a:spcPct val="140009"/>
              </a:lnSpc>
              <a:spcBef>
                <a:spcPts val="0"/>
              </a:spcBef>
              <a:spcAft>
                <a:spcPts val="0"/>
              </a:spcAft>
              <a:buNone/>
            </a:pPr>
            <a:r>
              <a:rPr lang="en-US" sz="3000" b="0" i="0" u="none" strike="noStrike" cap="none" dirty="0">
                <a:solidFill>
                  <a:srgbClr val="000000"/>
                </a:solidFill>
                <a:latin typeface="Libre Baskerville"/>
                <a:ea typeface="Libre Baskerville"/>
                <a:cs typeface="Libre Baskerville"/>
                <a:sym typeface="Libre Baskerville"/>
              </a:rPr>
              <a:t>The second key in the definition of the cloud is </a:t>
            </a:r>
            <a:r>
              <a:rPr lang="en-US" sz="3000" b="1" i="0" u="none" strike="noStrike" cap="none" dirty="0">
                <a:solidFill>
                  <a:srgbClr val="000000"/>
                </a:solidFill>
                <a:latin typeface="Libre Baskerville"/>
                <a:ea typeface="Libre Baskerville"/>
                <a:cs typeface="Libre Baskerville"/>
                <a:sym typeface="Libre Baskerville"/>
              </a:rPr>
              <a:t>pooled</a:t>
            </a:r>
            <a:r>
              <a:rPr lang="en-US" sz="3000" b="0" i="0" u="none" strike="noStrike" cap="none" dirty="0">
                <a:solidFill>
                  <a:srgbClr val="000000"/>
                </a:solidFill>
                <a:latin typeface="Libre Baskerville"/>
                <a:ea typeface="Libre Baskerville"/>
                <a:cs typeface="Libre Baskerville"/>
                <a:sym typeface="Libre Baskerville"/>
              </a:rPr>
              <a:t>. Cloud resources are pooled because many different organizations use the same physical hardware; they share that hardware through virtualization. Virtualization technology enables the rapid creation of new virtual machines.</a:t>
            </a:r>
            <a:endParaRPr sz="3000" dirty="0"/>
          </a:p>
        </p:txBody>
      </p:sp>
      <p:sp>
        <p:nvSpPr>
          <p:cNvPr id="240" name="Google Shape;240;p25"/>
          <p:cNvSpPr txBox="1"/>
          <p:nvPr/>
        </p:nvSpPr>
        <p:spPr>
          <a:xfrm>
            <a:off x="2927631" y="786130"/>
            <a:ext cx="3469600" cy="106997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dirty="0">
                <a:solidFill>
                  <a:srgbClr val="000000"/>
                </a:solidFill>
                <a:latin typeface="Yeseva One"/>
                <a:ea typeface="Yeseva One"/>
                <a:cs typeface="Yeseva One"/>
                <a:sym typeface="Yeseva One"/>
              </a:rPr>
              <a:t>Pooled</a:t>
            </a:r>
            <a:endParaRPr dirty="0"/>
          </a:p>
        </p:txBody>
      </p:sp>
      <p:sp>
        <p:nvSpPr>
          <p:cNvPr id="2" name="Google Shape;229;p24">
            <a:extLst>
              <a:ext uri="{FF2B5EF4-FFF2-40B4-BE49-F238E27FC236}">
                <a16:creationId xmlns:a16="http://schemas.microsoft.com/office/drawing/2014/main" id="{C276DB65-CFDA-95A3-A589-0B7159A90562}"/>
              </a:ext>
            </a:extLst>
          </p:cNvPr>
          <p:cNvSpPr txBox="1"/>
          <p:nvPr/>
        </p:nvSpPr>
        <p:spPr>
          <a:xfrm>
            <a:off x="9311640" y="2436364"/>
            <a:ext cx="8033499" cy="4524315"/>
          </a:xfrm>
          <a:prstGeom prst="rect">
            <a:avLst/>
          </a:prstGeom>
          <a:noFill/>
          <a:ln>
            <a:noFill/>
          </a:ln>
        </p:spPr>
        <p:txBody>
          <a:bodyPr spcFirstLastPara="1" wrap="square" lIns="0" tIns="0" rIns="0" bIns="0" anchor="t" anchorCtr="0">
            <a:spAutoFit/>
          </a:bodyPr>
          <a:lstStyle/>
          <a:p>
            <a:pPr marL="0" marR="0" lvl="0" indent="0" algn="just" rtl="0">
              <a:lnSpc>
                <a:spcPct val="140008"/>
              </a:lnSpc>
              <a:spcBef>
                <a:spcPts val="0"/>
              </a:spcBef>
              <a:spcAft>
                <a:spcPts val="0"/>
              </a:spcAft>
              <a:buNone/>
            </a:pPr>
            <a:r>
              <a:rPr lang="en-US" sz="3000" b="0" i="0" u="none" strike="noStrike" cap="none" dirty="0">
                <a:solidFill>
                  <a:srgbClr val="000000"/>
                </a:solidFill>
                <a:latin typeface="Libre Baskerville"/>
                <a:ea typeface="Libre Baskerville"/>
                <a:cs typeface="Libre Baskerville"/>
                <a:sym typeface="Libre Baskerville"/>
              </a:rPr>
              <a:t>The term </a:t>
            </a:r>
            <a:r>
              <a:rPr lang="en-US" sz="3000" b="1" i="0" u="none" strike="noStrike" cap="none" dirty="0">
                <a:solidFill>
                  <a:srgbClr val="000000"/>
                </a:solidFill>
                <a:latin typeface="Libre Baskerville"/>
                <a:ea typeface="Libre Baskerville"/>
                <a:cs typeface="Libre Baskerville"/>
                <a:sym typeface="Libre Baskerville"/>
              </a:rPr>
              <a:t>elastic</a:t>
            </a:r>
            <a:r>
              <a:rPr lang="en-US" sz="3000" b="0" i="0" u="none" strike="noStrike" cap="none" dirty="0">
                <a:solidFill>
                  <a:srgbClr val="000000"/>
                </a:solidFill>
                <a:latin typeface="Libre Baskerville"/>
                <a:ea typeface="Libre Baskerville"/>
                <a:cs typeface="Libre Baskerville"/>
                <a:sym typeface="Libre Baskerville"/>
              </a:rPr>
              <a:t>, which was first used this way by Amazon.com, means that leased computing resources can be increased or decreased dynamically, programmatically, in a short span of time and that organizations pay for only the resources they use.</a:t>
            </a:r>
            <a:endParaRPr sz="3000" dirty="0"/>
          </a:p>
        </p:txBody>
      </p:sp>
      <p:sp>
        <p:nvSpPr>
          <p:cNvPr id="3" name="Google Shape;230;p24">
            <a:extLst>
              <a:ext uri="{FF2B5EF4-FFF2-40B4-BE49-F238E27FC236}">
                <a16:creationId xmlns:a16="http://schemas.microsoft.com/office/drawing/2014/main" id="{D32FAEF3-A2FE-D2D8-6CE9-7A6383C42361}"/>
              </a:ext>
            </a:extLst>
          </p:cNvPr>
          <p:cNvSpPr txBox="1"/>
          <p:nvPr/>
        </p:nvSpPr>
        <p:spPr>
          <a:xfrm>
            <a:off x="10575009" y="786130"/>
            <a:ext cx="4785360" cy="123110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dirty="0">
                <a:solidFill>
                  <a:srgbClr val="000000"/>
                </a:solidFill>
                <a:latin typeface="Yeseva One"/>
                <a:ea typeface="Yeseva One"/>
                <a:cs typeface="Yeseva One"/>
                <a:sym typeface="Yeseva One"/>
              </a:rPr>
              <a:t>Elastic</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9" name="Google Shape;249;p26"/>
          <p:cNvSpPr txBox="1"/>
          <p:nvPr/>
        </p:nvSpPr>
        <p:spPr>
          <a:xfrm>
            <a:off x="1521980" y="2324392"/>
            <a:ext cx="15244039" cy="4660266"/>
          </a:xfrm>
          <a:prstGeom prst="rect">
            <a:avLst/>
          </a:prstGeom>
          <a:noFill/>
          <a:ln>
            <a:noFill/>
          </a:ln>
        </p:spPr>
        <p:txBody>
          <a:bodyPr spcFirstLastPara="1" wrap="square" lIns="0" tIns="0" rIns="0" bIns="0" anchor="t" anchorCtr="0">
            <a:spAutoFit/>
          </a:bodyPr>
          <a:lstStyle/>
          <a:p>
            <a:pPr marL="0" marR="0" lvl="0" indent="0" algn="just" rtl="0">
              <a:lnSpc>
                <a:spcPct val="140009"/>
              </a:lnSpc>
              <a:spcBef>
                <a:spcPts val="0"/>
              </a:spcBef>
              <a:spcAft>
                <a:spcPts val="0"/>
              </a:spcAft>
              <a:buNone/>
            </a:pPr>
            <a:r>
              <a:rPr lang="en-US" sz="4399" b="0" i="0" u="none" strike="noStrike" cap="none" dirty="0">
                <a:solidFill>
                  <a:srgbClr val="000000"/>
                </a:solidFill>
                <a:latin typeface="Libre Baskerville"/>
                <a:ea typeface="Libre Baskerville"/>
                <a:cs typeface="Libre Baskerville"/>
                <a:sym typeface="Libre Baskerville"/>
              </a:rPr>
              <a:t>With the cloud, resources are accessed over the Internet, eliminating the need for local storage. This means organizations can do away with on-premises servers, associated costs like power, backup generators, extra space, climate control, and specialized fire suppression systems.</a:t>
            </a:r>
            <a:endParaRPr dirty="0"/>
          </a:p>
        </p:txBody>
      </p:sp>
      <p:sp>
        <p:nvSpPr>
          <p:cNvPr id="250" name="Google Shape;250;p26"/>
          <p:cNvSpPr txBox="1"/>
          <p:nvPr/>
        </p:nvSpPr>
        <p:spPr>
          <a:xfrm>
            <a:off x="4653379" y="654049"/>
            <a:ext cx="8981242" cy="1069976"/>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8000" b="0" i="0" u="none" strike="noStrike" cap="none">
                <a:solidFill>
                  <a:srgbClr val="000000"/>
                </a:solidFill>
                <a:latin typeface="Yeseva One"/>
                <a:ea typeface="Yeseva One"/>
                <a:cs typeface="Yeseva One"/>
                <a:sym typeface="Yeseva One"/>
              </a:rPr>
              <a:t>Over the Internet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9" name="Google Shape;259;p27"/>
          <p:cNvSpPr txBox="1"/>
          <p:nvPr/>
        </p:nvSpPr>
        <p:spPr>
          <a:xfrm>
            <a:off x="1278140" y="791845"/>
            <a:ext cx="15244039" cy="76944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5000" b="0" i="0" u="none" strike="noStrike" cap="none" dirty="0">
                <a:solidFill>
                  <a:srgbClr val="000000"/>
                </a:solidFill>
                <a:latin typeface="Yeseva One"/>
                <a:ea typeface="Yeseva One"/>
                <a:cs typeface="Yeseva One"/>
                <a:sym typeface="Yeseva One"/>
              </a:rPr>
              <a:t>“Why do Organizations prefer the Cloud?”</a:t>
            </a:r>
            <a:endParaRPr sz="5000" dirty="0"/>
          </a:p>
        </p:txBody>
      </p:sp>
      <p:sp>
        <p:nvSpPr>
          <p:cNvPr id="2" name="Google Shape;268;p28">
            <a:extLst>
              <a:ext uri="{FF2B5EF4-FFF2-40B4-BE49-F238E27FC236}">
                <a16:creationId xmlns:a16="http://schemas.microsoft.com/office/drawing/2014/main" id="{9C275E15-580E-3AC5-AF63-185068533EEB}"/>
              </a:ext>
            </a:extLst>
          </p:cNvPr>
          <p:cNvSpPr txBox="1"/>
          <p:nvPr/>
        </p:nvSpPr>
        <p:spPr>
          <a:xfrm>
            <a:off x="1278140" y="2132128"/>
            <a:ext cx="15244039" cy="1938992"/>
          </a:xfrm>
          <a:prstGeom prst="rect">
            <a:avLst/>
          </a:prstGeom>
          <a:noFill/>
          <a:ln>
            <a:noFill/>
          </a:ln>
        </p:spPr>
        <p:txBody>
          <a:bodyPr spcFirstLastPara="1" wrap="square" lIns="0" tIns="0" rIns="0" bIns="0" anchor="t" anchorCtr="0">
            <a:spAutoFit/>
          </a:bodyPr>
          <a:lstStyle/>
          <a:p>
            <a:pPr marL="777240" marR="0" lvl="1" indent="-388620" algn="just" rtl="0">
              <a:lnSpc>
                <a:spcPct val="140000"/>
              </a:lnSpc>
              <a:spcBef>
                <a:spcPts val="0"/>
              </a:spcBef>
              <a:spcAft>
                <a:spcPts val="0"/>
              </a:spcAft>
              <a:buClr>
                <a:srgbClr val="000000"/>
              </a:buClr>
              <a:buSzPts val="3600"/>
              <a:buFont typeface="Arial"/>
              <a:buChar char="•"/>
            </a:pPr>
            <a:r>
              <a:rPr lang="en-US" sz="3000" b="0" i="0" u="none" strike="noStrike" cap="none" dirty="0">
                <a:solidFill>
                  <a:srgbClr val="000000"/>
                </a:solidFill>
                <a:latin typeface="Libre Baskerville"/>
                <a:ea typeface="Libre Baskerville"/>
                <a:cs typeface="Libre Baskerville"/>
                <a:sym typeface="Libre Baskerville"/>
              </a:rPr>
              <a:t>Several factors have pushed organizations toward cloud-based hosting, including lower costs, ubiquitous access, improved scalability, and elasticity.</a:t>
            </a:r>
            <a:endParaRPr sz="3000" dirty="0"/>
          </a:p>
        </p:txBody>
      </p:sp>
      <p:sp>
        <p:nvSpPr>
          <p:cNvPr id="3" name="Google Shape;269;p28">
            <a:extLst>
              <a:ext uri="{FF2B5EF4-FFF2-40B4-BE49-F238E27FC236}">
                <a16:creationId xmlns:a16="http://schemas.microsoft.com/office/drawing/2014/main" id="{E63AEE23-AF0E-A178-0E99-C8640CA6E984}"/>
              </a:ext>
            </a:extLst>
          </p:cNvPr>
          <p:cNvSpPr txBox="1"/>
          <p:nvPr/>
        </p:nvSpPr>
        <p:spPr>
          <a:xfrm>
            <a:off x="1278140" y="4071120"/>
            <a:ext cx="15244039" cy="2585323"/>
          </a:xfrm>
          <a:prstGeom prst="rect">
            <a:avLst/>
          </a:prstGeom>
          <a:noFill/>
          <a:ln>
            <a:noFill/>
          </a:ln>
        </p:spPr>
        <p:txBody>
          <a:bodyPr spcFirstLastPara="1" wrap="square" lIns="0" tIns="0" rIns="0" bIns="0" anchor="t" anchorCtr="0">
            <a:spAutoFit/>
          </a:bodyPr>
          <a:lstStyle/>
          <a:p>
            <a:pPr marL="777240" marR="0" lvl="1" indent="-388620" algn="just" rtl="0">
              <a:lnSpc>
                <a:spcPct val="140000"/>
              </a:lnSpc>
              <a:spcBef>
                <a:spcPts val="0"/>
              </a:spcBef>
              <a:spcAft>
                <a:spcPts val="0"/>
              </a:spcAft>
              <a:buClr>
                <a:srgbClr val="000000"/>
              </a:buClr>
              <a:buSzPts val="3600"/>
              <a:buFont typeface="Arial"/>
              <a:buChar char="•"/>
            </a:pPr>
            <a:r>
              <a:rPr lang="en-US" sz="3000" b="0" i="0" u="none" strike="noStrike" cap="none" dirty="0">
                <a:solidFill>
                  <a:srgbClr val="000000"/>
                </a:solidFill>
                <a:latin typeface="Libre Baskerville"/>
                <a:ea typeface="Libre Baskerville"/>
                <a:cs typeface="Libre Baskerville"/>
                <a:sym typeface="Libre Baskerville"/>
              </a:rPr>
              <a:t>Not all organizations have fully embraced cloud computing. But the list of companies that have embraced cloud computing is growing rapidly. Well-known organizations like Netflix, Verizon, Disney, GE, and Comcast have all shifted to the cloud.</a:t>
            </a:r>
            <a:endParaRPr sz="3000" dirty="0"/>
          </a:p>
        </p:txBody>
      </p:sp>
      <p:sp>
        <p:nvSpPr>
          <p:cNvPr id="4" name="Google Shape;270;p28">
            <a:extLst>
              <a:ext uri="{FF2B5EF4-FFF2-40B4-BE49-F238E27FC236}">
                <a16:creationId xmlns:a16="http://schemas.microsoft.com/office/drawing/2014/main" id="{2C77C352-E159-3072-E4C9-908CA57A2FAE}"/>
              </a:ext>
            </a:extLst>
          </p:cNvPr>
          <p:cNvSpPr txBox="1"/>
          <p:nvPr/>
        </p:nvSpPr>
        <p:spPr>
          <a:xfrm>
            <a:off x="1278140" y="6862210"/>
            <a:ext cx="15244039" cy="2585323"/>
          </a:xfrm>
          <a:prstGeom prst="rect">
            <a:avLst/>
          </a:prstGeom>
          <a:noFill/>
          <a:ln>
            <a:noFill/>
          </a:ln>
        </p:spPr>
        <p:txBody>
          <a:bodyPr spcFirstLastPara="1" wrap="square" lIns="0" tIns="0" rIns="0" bIns="0" anchor="t" anchorCtr="0">
            <a:spAutoFit/>
          </a:bodyPr>
          <a:lstStyle/>
          <a:p>
            <a:pPr marL="777240" marR="0" lvl="1" indent="-388620" algn="just" rtl="0">
              <a:lnSpc>
                <a:spcPct val="140000"/>
              </a:lnSpc>
              <a:spcBef>
                <a:spcPts val="0"/>
              </a:spcBef>
              <a:spcAft>
                <a:spcPts val="0"/>
              </a:spcAft>
              <a:buClr>
                <a:srgbClr val="000000"/>
              </a:buClr>
              <a:buSzPts val="3600"/>
              <a:buFont typeface="Arial"/>
              <a:buChar char="•"/>
            </a:pPr>
            <a:r>
              <a:rPr lang="en-US" sz="3000" b="0" i="0" u="none" strike="noStrike" cap="none" dirty="0">
                <a:solidFill>
                  <a:srgbClr val="000000"/>
                </a:solidFill>
                <a:latin typeface="Libre Baskerville"/>
                <a:ea typeface="Libre Baskerville"/>
                <a:cs typeface="Libre Baskerville"/>
                <a:sym typeface="Libre Baskerville"/>
              </a:rPr>
              <a:t>Cloud computing allows organizations to focus on their businesses, not spend time maintaining infrastructure. Organizations can outsource functions that are not their core competency and focus on those that give them a competitive advantage.</a:t>
            </a:r>
            <a:endParaRPr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8" name="Google Shape;288;p30"/>
          <p:cNvSpPr txBox="1"/>
          <p:nvPr/>
        </p:nvSpPr>
        <p:spPr>
          <a:xfrm>
            <a:off x="1097281" y="807085"/>
            <a:ext cx="16567900" cy="92333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00" b="0" i="0" u="none" strike="noStrike" cap="none" dirty="0">
                <a:solidFill>
                  <a:srgbClr val="000000"/>
                </a:solidFill>
                <a:latin typeface="Yeseva One"/>
                <a:ea typeface="Yeseva One"/>
                <a:cs typeface="Yeseva One"/>
                <a:sym typeface="Yeseva One"/>
              </a:rPr>
              <a:t>“When does the Cloud not make Sense?”</a:t>
            </a:r>
            <a:endParaRPr sz="6000" dirty="0"/>
          </a:p>
        </p:txBody>
      </p:sp>
      <p:sp>
        <p:nvSpPr>
          <p:cNvPr id="2" name="Google Shape;297;p31">
            <a:extLst>
              <a:ext uri="{FF2B5EF4-FFF2-40B4-BE49-F238E27FC236}">
                <a16:creationId xmlns:a16="http://schemas.microsoft.com/office/drawing/2014/main" id="{BA53CDA7-4320-78A1-874B-CABE8FFED99F}"/>
              </a:ext>
            </a:extLst>
          </p:cNvPr>
          <p:cNvSpPr txBox="1"/>
          <p:nvPr/>
        </p:nvSpPr>
        <p:spPr>
          <a:xfrm>
            <a:off x="1521980" y="2059048"/>
            <a:ext cx="15244039" cy="2537460"/>
          </a:xfrm>
          <a:prstGeom prst="rect">
            <a:avLst/>
          </a:prstGeom>
          <a:noFill/>
          <a:ln>
            <a:noFill/>
          </a:ln>
        </p:spPr>
        <p:txBody>
          <a:bodyPr spcFirstLastPara="1" wrap="square" lIns="0" tIns="0" rIns="0" bIns="0" anchor="t" anchorCtr="0">
            <a:spAutoFit/>
          </a:bodyPr>
          <a:lstStyle/>
          <a:p>
            <a:pPr marL="777240" marR="0" lvl="1" indent="-388620" algn="just" rtl="0">
              <a:lnSpc>
                <a:spcPct val="140000"/>
              </a:lnSpc>
              <a:spcBef>
                <a:spcPts val="0"/>
              </a:spcBef>
              <a:spcAft>
                <a:spcPts val="0"/>
              </a:spcAft>
              <a:buClr>
                <a:srgbClr val="000000"/>
              </a:buClr>
              <a:buSzPts val="3600"/>
              <a:buFont typeface="Arial"/>
              <a:buChar char="•"/>
            </a:pPr>
            <a:r>
              <a:rPr lang="en-US" sz="3600" b="0" i="0" u="none" strike="noStrike" cap="none">
                <a:solidFill>
                  <a:srgbClr val="000000"/>
                </a:solidFill>
                <a:latin typeface="Libre Baskerville"/>
                <a:ea typeface="Libre Baskerville"/>
                <a:cs typeface="Libre Baskerville"/>
                <a:sym typeface="Libre Baskerville"/>
              </a:rPr>
              <a:t>Cloud-based hosting makes sense for most organizations. The only organizations for which it may not make sense are those required by law or by industry standard practice to have physical control over their data.</a:t>
            </a:r>
            <a:endParaRPr/>
          </a:p>
        </p:txBody>
      </p:sp>
      <p:sp>
        <p:nvSpPr>
          <p:cNvPr id="3" name="Google Shape;298;p31">
            <a:extLst>
              <a:ext uri="{FF2B5EF4-FFF2-40B4-BE49-F238E27FC236}">
                <a16:creationId xmlns:a16="http://schemas.microsoft.com/office/drawing/2014/main" id="{AA6F83BF-30D5-A89A-8A15-CFD879781D8F}"/>
              </a:ext>
            </a:extLst>
          </p:cNvPr>
          <p:cNvSpPr txBox="1"/>
          <p:nvPr/>
        </p:nvSpPr>
        <p:spPr>
          <a:xfrm>
            <a:off x="1521980" y="5143500"/>
            <a:ext cx="15244039" cy="3175635"/>
          </a:xfrm>
          <a:prstGeom prst="rect">
            <a:avLst/>
          </a:prstGeom>
          <a:noFill/>
          <a:ln>
            <a:noFill/>
          </a:ln>
        </p:spPr>
        <p:txBody>
          <a:bodyPr spcFirstLastPara="1" wrap="square" lIns="0" tIns="0" rIns="0" bIns="0" anchor="t" anchorCtr="0">
            <a:spAutoFit/>
          </a:bodyPr>
          <a:lstStyle/>
          <a:p>
            <a:pPr marL="777240" marR="0" lvl="1" indent="-388620" algn="just" rtl="0">
              <a:lnSpc>
                <a:spcPct val="140000"/>
              </a:lnSpc>
              <a:spcBef>
                <a:spcPts val="0"/>
              </a:spcBef>
              <a:spcAft>
                <a:spcPts val="0"/>
              </a:spcAft>
              <a:buClr>
                <a:srgbClr val="000000"/>
              </a:buClr>
              <a:buSzPts val="3600"/>
              <a:buFont typeface="Arial"/>
              <a:buChar char="•"/>
            </a:pPr>
            <a:r>
              <a:rPr lang="en-US" sz="3600" b="0" i="0" u="none" strike="noStrike" cap="none" dirty="0">
                <a:solidFill>
                  <a:srgbClr val="000000"/>
                </a:solidFill>
                <a:latin typeface="Libre Baskerville"/>
                <a:ea typeface="Libre Baskerville"/>
                <a:cs typeface="Libre Baskerville"/>
                <a:sym typeface="Libre Baskerville"/>
              </a:rPr>
              <a:t>A financial institution, for example, might be legally required to maintain physical control over its data. Even in this circumstance, however, it is possible to gain many of the benefits of cloud computing using private clouds and virtual private clouds.</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1867</Words>
  <Application>Microsoft Office PowerPoint</Application>
  <PresentationFormat>Custom</PresentationFormat>
  <Paragraphs>73</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Arial</vt:lpstr>
      <vt:lpstr>Yeseva One</vt:lpstr>
      <vt:lpstr>Calibri Light</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Ana Linda Garcia</cp:lastModifiedBy>
  <cp:revision>1</cp:revision>
  <dcterms:modified xsi:type="dcterms:W3CDTF">2023-11-27T06:44:38Z</dcterms:modified>
</cp:coreProperties>
</file>