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257" r:id="rId3"/>
    <p:sldId id="258" r:id="rId4"/>
    <p:sldId id="262" r:id="rId5"/>
    <p:sldId id="311" r:id="rId6"/>
    <p:sldId id="312" r:id="rId7"/>
    <p:sldId id="339" r:id="rId8"/>
    <p:sldId id="314" r:id="rId9"/>
    <p:sldId id="315" r:id="rId10"/>
    <p:sldId id="316" r:id="rId11"/>
    <p:sldId id="317" r:id="rId12"/>
    <p:sldId id="318" r:id="rId13"/>
    <p:sldId id="319" r:id="rId14"/>
    <p:sldId id="320" r:id="rId15"/>
    <p:sldId id="321" r:id="rId16"/>
    <p:sldId id="322" r:id="rId17"/>
    <p:sldId id="323" r:id="rId18"/>
    <p:sldId id="324" r:id="rId19"/>
    <p:sldId id="325" r:id="rId20"/>
    <p:sldId id="330" r:id="rId21"/>
    <p:sldId id="331" r:id="rId22"/>
    <p:sldId id="344" r:id="rId23"/>
    <p:sldId id="333" r:id="rId24"/>
    <p:sldId id="342" r:id="rId25"/>
    <p:sldId id="345" r:id="rId26"/>
    <p:sldId id="340" r:id="rId27"/>
    <p:sldId id="341" r:id="rId28"/>
    <p:sldId id="343" r:id="rId29"/>
    <p:sldId id="337" r:id="rId30"/>
    <p:sldId id="263" r:id="rId31"/>
    <p:sldId id="264" r:id="rId32"/>
    <p:sldId id="265" r:id="rId33"/>
    <p:sldId id="266" r:id="rId34"/>
    <p:sldId id="267" r:id="rId35"/>
    <p:sldId id="268" r:id="rId36"/>
    <p:sldId id="269" r:id="rId37"/>
    <p:sldId id="270" r:id="rId38"/>
    <p:sldId id="271" r:id="rId39"/>
    <p:sldId id="274" r:id="rId40"/>
    <p:sldId id="275" r:id="rId41"/>
    <p:sldId id="277" r:id="rId42"/>
    <p:sldId id="276" r:id="rId43"/>
    <p:sldId id="306" r:id="rId44"/>
    <p:sldId id="309" r:id="rId45"/>
    <p:sldId id="305" r:id="rId46"/>
    <p:sldId id="307" r:id="rId47"/>
    <p:sldId id="308"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7396" autoAdjust="0"/>
  </p:normalViewPr>
  <p:slideViewPr>
    <p:cSldViewPr snapToGrid="0">
      <p:cViewPr varScale="1">
        <p:scale>
          <a:sx n="68" d="100"/>
          <a:sy n="68" d="100"/>
        </p:scale>
        <p:origin x="12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EFCF60-826F-4AAA-8458-4C0AF518B391}" type="datetimeFigureOut">
              <a:rPr lang="en-US" smtClean="0"/>
              <a:t>5/10/2016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430A32-6482-493A-AC9A-1DFE1B9F09B6}" type="slidenum">
              <a:rPr lang="en-US" smtClean="0"/>
              <a:t>‹#›</a:t>
            </a:fld>
            <a:endParaRPr lang="en-US"/>
          </a:p>
        </p:txBody>
      </p:sp>
    </p:spTree>
    <p:extLst>
      <p:ext uri="{BB962C8B-B14F-4D97-AF65-F5344CB8AC3E}">
        <p14:creationId xmlns:p14="http://schemas.microsoft.com/office/powerpoint/2010/main" val="2962618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430A32-6482-493A-AC9A-1DFE1B9F09B6}" type="slidenum">
              <a:rPr lang="en-US" smtClean="0"/>
              <a:t>1</a:t>
            </a:fld>
            <a:endParaRPr lang="en-US"/>
          </a:p>
        </p:txBody>
      </p:sp>
    </p:spTree>
    <p:extLst>
      <p:ext uri="{BB962C8B-B14F-4D97-AF65-F5344CB8AC3E}">
        <p14:creationId xmlns:p14="http://schemas.microsoft.com/office/powerpoint/2010/main" val="27535780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Now, the hidden layer of neurons are used to produce</a:t>
            </a:r>
            <a:r>
              <a:rPr lang="en-US" baseline="0" dirty="0" smtClean="0"/>
              <a:t> an erase vector and an add vector of dimension M </a:t>
            </a:r>
            <a:r>
              <a:rPr lang="en-US" baseline="0" dirty="0" smtClean="0"/>
              <a:t>using </a:t>
            </a:r>
            <a:r>
              <a:rPr lang="en-US" baseline="0" dirty="0" smtClean="0"/>
              <a:t>the formula shown. Here, </a:t>
            </a:r>
            <a:r>
              <a:rPr lang="en-US" dirty="0" err="1" smtClean="0"/>
              <a:t>W</a:t>
            </a:r>
            <a:r>
              <a:rPr lang="en-US" baseline="-25000" dirty="0" err="1" smtClean="0"/>
              <a:t>eC</a:t>
            </a:r>
            <a:r>
              <a:rPr lang="en-US" dirty="0" smtClean="0"/>
              <a:t>, </a:t>
            </a:r>
            <a:r>
              <a:rPr lang="en-US" dirty="0" err="1" smtClean="0"/>
              <a:t>W</a:t>
            </a:r>
            <a:r>
              <a:rPr lang="en-US" baseline="-25000" dirty="0" err="1" smtClean="0"/>
              <a:t>aC</a:t>
            </a:r>
            <a:r>
              <a:rPr lang="en-US" dirty="0" smtClean="0"/>
              <a:t>, </a:t>
            </a:r>
            <a:r>
              <a:rPr lang="en-US" dirty="0" err="1" smtClean="0"/>
              <a:t>b</a:t>
            </a:r>
            <a:r>
              <a:rPr lang="en-US" baseline="-25000" dirty="0" err="1" smtClean="0"/>
              <a:t>eC</a:t>
            </a:r>
            <a:r>
              <a:rPr lang="en-US" dirty="0" smtClean="0"/>
              <a:t>, </a:t>
            </a:r>
            <a:r>
              <a:rPr lang="en-US" dirty="0" err="1" smtClean="0"/>
              <a:t>b</a:t>
            </a:r>
            <a:r>
              <a:rPr lang="en-US" baseline="-25000" dirty="0" err="1" smtClean="0"/>
              <a:t>aC</a:t>
            </a:r>
            <a:r>
              <a:rPr lang="en-US" baseline="0" dirty="0" smtClean="0"/>
              <a:t> are the parameters of appropriate dimension.</a:t>
            </a:r>
            <a:endParaRPr lang="en-US" dirty="0"/>
          </a:p>
        </p:txBody>
      </p:sp>
      <p:sp>
        <p:nvSpPr>
          <p:cNvPr id="4" name="Slide Number Placeholder 3"/>
          <p:cNvSpPr>
            <a:spLocks noGrp="1"/>
          </p:cNvSpPr>
          <p:nvPr>
            <p:ph type="sldNum" sz="quarter" idx="10"/>
          </p:nvPr>
        </p:nvSpPr>
        <p:spPr/>
        <p:txBody>
          <a:bodyPr/>
          <a:lstStyle/>
          <a:p>
            <a:fld id="{7E6E9D47-54C4-4C84-9CE1-4ED0F309702A}" type="slidenum">
              <a:rPr lang="en-US" smtClean="0"/>
              <a:t>10</a:t>
            </a:fld>
            <a:endParaRPr lang="en-US"/>
          </a:p>
        </p:txBody>
      </p:sp>
    </p:spTree>
    <p:extLst>
      <p:ext uri="{BB962C8B-B14F-4D97-AF65-F5344CB8AC3E}">
        <p14:creationId xmlns:p14="http://schemas.microsoft.com/office/powerpoint/2010/main" val="28035625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these erase </a:t>
            </a:r>
            <a:r>
              <a:rPr lang="en-US" baseline="0" dirty="0" smtClean="0"/>
              <a:t>and add vectors combined with the write weighting vector and the previous state of the memory matrix are used to produce new state of the memory matrix. One can imagine that the write weighting vector first chooses the memory slots to write in and then the erase and add vectors are used to erase some content and add some content to </a:t>
            </a:r>
            <a:r>
              <a:rPr lang="en-US" baseline="0" dirty="0" smtClean="0"/>
              <a:t>these </a:t>
            </a:r>
            <a:r>
              <a:rPr lang="en-US" baseline="0" dirty="0" smtClean="0"/>
              <a:t>memory slots. These erase and add operations together form a write operation.</a:t>
            </a:r>
            <a:endParaRPr lang="en-US" dirty="0"/>
          </a:p>
        </p:txBody>
      </p:sp>
      <p:sp>
        <p:nvSpPr>
          <p:cNvPr id="4" name="Slide Number Placeholder 3"/>
          <p:cNvSpPr>
            <a:spLocks noGrp="1"/>
          </p:cNvSpPr>
          <p:nvPr>
            <p:ph type="sldNum" sz="quarter" idx="10"/>
          </p:nvPr>
        </p:nvSpPr>
        <p:spPr/>
        <p:txBody>
          <a:bodyPr/>
          <a:lstStyle/>
          <a:p>
            <a:fld id="{7E6E9D47-54C4-4C84-9CE1-4ED0F309702A}" type="slidenum">
              <a:rPr lang="en-US" smtClean="0"/>
              <a:t>11</a:t>
            </a:fld>
            <a:endParaRPr lang="en-US"/>
          </a:p>
        </p:txBody>
      </p:sp>
    </p:spTree>
    <p:extLst>
      <p:ext uri="{BB962C8B-B14F-4D97-AF65-F5344CB8AC3E}">
        <p14:creationId xmlns:p14="http://schemas.microsoft.com/office/powerpoint/2010/main" val="13783497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is the mathematics behind the </a:t>
            </a:r>
            <a:r>
              <a:rPr lang="en-US" baseline="0" dirty="0" err="1" smtClean="0"/>
              <a:t>updation</a:t>
            </a:r>
            <a:r>
              <a:rPr lang="en-US" baseline="0" dirty="0" smtClean="0"/>
              <a:t> of memory</a:t>
            </a:r>
            <a:r>
              <a:rPr lang="en-US" baseline="0" dirty="0" smtClean="0"/>
              <a:t>. it’s quite simple and I’ve already told you the intuition behind these equations.</a:t>
            </a:r>
            <a:endParaRPr lang="en-US" dirty="0"/>
          </a:p>
        </p:txBody>
      </p:sp>
      <p:sp>
        <p:nvSpPr>
          <p:cNvPr id="4" name="Slide Number Placeholder 3"/>
          <p:cNvSpPr>
            <a:spLocks noGrp="1"/>
          </p:cNvSpPr>
          <p:nvPr>
            <p:ph type="sldNum" sz="quarter" idx="10"/>
          </p:nvPr>
        </p:nvSpPr>
        <p:spPr/>
        <p:txBody>
          <a:bodyPr/>
          <a:lstStyle/>
          <a:p>
            <a:fld id="{7E6E9D47-54C4-4C84-9CE1-4ED0F309702A}" type="slidenum">
              <a:rPr lang="en-US" smtClean="0"/>
              <a:t>12</a:t>
            </a:fld>
            <a:endParaRPr lang="en-US"/>
          </a:p>
        </p:txBody>
      </p:sp>
    </p:spTree>
    <p:extLst>
      <p:ext uri="{BB962C8B-B14F-4D97-AF65-F5344CB8AC3E}">
        <p14:creationId xmlns:p14="http://schemas.microsoft.com/office/powerpoint/2010/main" val="15711779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now, we have our</a:t>
            </a:r>
            <a:r>
              <a:rPr lang="en-US" baseline="0" dirty="0" smtClean="0"/>
              <a:t> updated memory M</a:t>
            </a:r>
            <a:r>
              <a:rPr lang="en-US" baseline="-25000" dirty="0" smtClean="0"/>
              <a:t>1</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E6E9D47-54C4-4C84-9CE1-4ED0F309702A}" type="slidenum">
              <a:rPr lang="en-US" smtClean="0"/>
              <a:t>13</a:t>
            </a:fld>
            <a:endParaRPr lang="en-US"/>
          </a:p>
        </p:txBody>
      </p:sp>
    </p:spTree>
    <p:extLst>
      <p:ext uri="{BB962C8B-B14F-4D97-AF65-F5344CB8AC3E}">
        <p14:creationId xmlns:p14="http://schemas.microsoft.com/office/powerpoint/2010/main" val="31291342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updated memory M1 and the read weighting vector rw1 are used to form a read vector</a:t>
            </a:r>
            <a:r>
              <a:rPr lang="en-US" baseline="0" dirty="0" smtClean="0"/>
              <a:t>. </a:t>
            </a:r>
            <a:r>
              <a:rPr lang="en-US" baseline="0" dirty="0" smtClean="0"/>
              <a:t>And Here</a:t>
            </a:r>
            <a:r>
              <a:rPr lang="en-US" baseline="0" dirty="0" smtClean="0"/>
              <a:t>, X</a:t>
            </a:r>
            <a:r>
              <a:rPr lang="en-US" baseline="-25000" dirty="0" smtClean="0"/>
              <a:t>1</a:t>
            </a:r>
            <a:r>
              <a:rPr lang="en-US" baseline="0" dirty="0" smtClean="0"/>
              <a:t> is the external output.</a:t>
            </a:r>
            <a:endParaRPr lang="en-US" dirty="0"/>
          </a:p>
        </p:txBody>
      </p:sp>
      <p:sp>
        <p:nvSpPr>
          <p:cNvPr id="4" name="Slide Number Placeholder 3"/>
          <p:cNvSpPr>
            <a:spLocks noGrp="1"/>
          </p:cNvSpPr>
          <p:nvPr>
            <p:ph type="sldNum" sz="quarter" idx="10"/>
          </p:nvPr>
        </p:nvSpPr>
        <p:spPr/>
        <p:txBody>
          <a:bodyPr/>
          <a:lstStyle/>
          <a:p>
            <a:fld id="{7E6E9D47-54C4-4C84-9CE1-4ED0F309702A}" type="slidenum">
              <a:rPr lang="en-US" smtClean="0"/>
              <a:t>14</a:t>
            </a:fld>
            <a:endParaRPr lang="en-US"/>
          </a:p>
        </p:txBody>
      </p:sp>
    </p:spTree>
    <p:extLst>
      <p:ext uri="{BB962C8B-B14F-4D97-AF65-F5344CB8AC3E}">
        <p14:creationId xmlns:p14="http://schemas.microsoft.com/office/powerpoint/2010/main" val="32171719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Mathematics behind read vector formation. This</a:t>
            </a:r>
            <a:r>
              <a:rPr lang="en-US" baseline="0" dirty="0" smtClean="0"/>
              <a:t> just a weighted sum of memory slots weighted by the read weighting vector.</a:t>
            </a:r>
            <a:endParaRPr lang="en-US" dirty="0"/>
          </a:p>
        </p:txBody>
      </p:sp>
      <p:sp>
        <p:nvSpPr>
          <p:cNvPr id="4" name="Slide Number Placeholder 3"/>
          <p:cNvSpPr>
            <a:spLocks noGrp="1"/>
          </p:cNvSpPr>
          <p:nvPr>
            <p:ph type="sldNum" sz="quarter" idx="10"/>
          </p:nvPr>
        </p:nvSpPr>
        <p:spPr/>
        <p:txBody>
          <a:bodyPr/>
          <a:lstStyle/>
          <a:p>
            <a:fld id="{7E6E9D47-54C4-4C84-9CE1-4ED0F309702A}" type="slidenum">
              <a:rPr lang="en-US" smtClean="0"/>
              <a:t>15</a:t>
            </a:fld>
            <a:endParaRPr lang="en-US"/>
          </a:p>
        </p:txBody>
      </p:sp>
    </p:spTree>
    <p:extLst>
      <p:ext uri="{BB962C8B-B14F-4D97-AF65-F5344CB8AC3E}">
        <p14:creationId xmlns:p14="http://schemas.microsoft.com/office/powerpoint/2010/main" val="17462113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the external input and the read vector are used to compute the new</a:t>
            </a:r>
            <a:r>
              <a:rPr lang="en-US" baseline="0" dirty="0" smtClean="0"/>
              <a:t> state of hidden layer of neurons (just like forward pass in Neural Network</a:t>
            </a:r>
            <a:r>
              <a:rPr lang="en-US" baseline="0" dirty="0" smtClean="0"/>
              <a:t>) using the formula shown. Here. </a:t>
            </a:r>
            <a:r>
              <a:rPr lang="en-US" baseline="0" dirty="0" err="1" smtClean="0"/>
              <a:t>Wcx</a:t>
            </a:r>
            <a:r>
              <a:rPr lang="en-US" baseline="0" dirty="0" smtClean="0"/>
              <a:t> </a:t>
            </a:r>
            <a:r>
              <a:rPr lang="en-US" baseline="0" dirty="0" err="1" smtClean="0"/>
              <a:t>Wcr</a:t>
            </a:r>
            <a:r>
              <a:rPr lang="en-US" baseline="0" dirty="0" smtClean="0"/>
              <a:t>, </a:t>
            </a:r>
            <a:r>
              <a:rPr lang="en-US" baseline="0" dirty="0" err="1" smtClean="0"/>
              <a:t>bcx</a:t>
            </a:r>
            <a:r>
              <a:rPr lang="en-US" baseline="0" dirty="0" smtClean="0"/>
              <a:t> and </a:t>
            </a:r>
            <a:r>
              <a:rPr lang="en-US" baseline="0" dirty="0" err="1" smtClean="0"/>
              <a:t>bcr</a:t>
            </a:r>
            <a:r>
              <a:rPr lang="en-US" baseline="0" dirty="0" smtClean="0"/>
              <a:t> are parameters of the model.</a:t>
            </a:r>
            <a:endParaRPr lang="en-US" dirty="0"/>
          </a:p>
        </p:txBody>
      </p:sp>
      <p:sp>
        <p:nvSpPr>
          <p:cNvPr id="4" name="Slide Number Placeholder 3"/>
          <p:cNvSpPr>
            <a:spLocks noGrp="1"/>
          </p:cNvSpPr>
          <p:nvPr>
            <p:ph type="sldNum" sz="quarter" idx="10"/>
          </p:nvPr>
        </p:nvSpPr>
        <p:spPr/>
        <p:txBody>
          <a:bodyPr/>
          <a:lstStyle/>
          <a:p>
            <a:fld id="{7E6E9D47-54C4-4C84-9CE1-4ED0F309702A}" type="slidenum">
              <a:rPr lang="en-US" smtClean="0"/>
              <a:t>16</a:t>
            </a:fld>
            <a:endParaRPr lang="en-US"/>
          </a:p>
        </p:txBody>
      </p:sp>
    </p:spTree>
    <p:extLst>
      <p:ext uri="{BB962C8B-B14F-4D97-AF65-F5344CB8AC3E}">
        <p14:creationId xmlns:p14="http://schemas.microsoft.com/office/powerpoint/2010/main" val="29452380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the updated hidden layer is used to produce external</a:t>
            </a:r>
            <a:r>
              <a:rPr lang="en-US" baseline="0" dirty="0" smtClean="0"/>
              <a:t> </a:t>
            </a:r>
            <a:r>
              <a:rPr lang="en-US" baseline="0" dirty="0" smtClean="0"/>
              <a:t>output, basically a prediction, P</a:t>
            </a:r>
            <a:r>
              <a:rPr lang="en-US" baseline="-25000" dirty="0" smtClean="0"/>
              <a:t>1</a:t>
            </a:r>
            <a:r>
              <a:rPr lang="en-US" baseline="0" dirty="0" smtClean="0"/>
              <a:t> </a:t>
            </a:r>
            <a:r>
              <a:rPr lang="en-US" baseline="0" dirty="0" smtClean="0"/>
              <a:t>and two sets of outputs, one for updating read weighting vector and other for updating write weighting vector. </a:t>
            </a:r>
            <a:r>
              <a:rPr lang="en-US" baseline="0" dirty="0" smtClean="0"/>
              <a:t> Again these W’s and b’s are parameters of the model and the way the outputs are computed are shown,</a:t>
            </a:r>
            <a:endParaRPr lang="en-US" dirty="0"/>
          </a:p>
        </p:txBody>
      </p:sp>
      <p:sp>
        <p:nvSpPr>
          <p:cNvPr id="4" name="Slide Number Placeholder 3"/>
          <p:cNvSpPr>
            <a:spLocks noGrp="1"/>
          </p:cNvSpPr>
          <p:nvPr>
            <p:ph type="sldNum" sz="quarter" idx="10"/>
          </p:nvPr>
        </p:nvSpPr>
        <p:spPr/>
        <p:txBody>
          <a:bodyPr/>
          <a:lstStyle/>
          <a:p>
            <a:fld id="{7E6E9D47-54C4-4C84-9CE1-4ED0F309702A}" type="slidenum">
              <a:rPr lang="en-US" smtClean="0"/>
              <a:t>17</a:t>
            </a:fld>
            <a:endParaRPr lang="en-US"/>
          </a:p>
        </p:txBody>
      </p:sp>
    </p:spTree>
    <p:extLst>
      <p:ext uri="{BB962C8B-B14F-4D97-AF65-F5344CB8AC3E}">
        <p14:creationId xmlns:p14="http://schemas.microsoft.com/office/powerpoint/2010/main" val="21343089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sets</a:t>
            </a:r>
            <a:r>
              <a:rPr lang="en-US" baseline="0" dirty="0" smtClean="0"/>
              <a:t> of outputs with the memory matrix and previous state of weightings are used to produce new weightings.</a:t>
            </a:r>
            <a:endParaRPr lang="en-US" dirty="0"/>
          </a:p>
        </p:txBody>
      </p:sp>
      <p:sp>
        <p:nvSpPr>
          <p:cNvPr id="4" name="Slide Number Placeholder 3"/>
          <p:cNvSpPr>
            <a:spLocks noGrp="1"/>
          </p:cNvSpPr>
          <p:nvPr>
            <p:ph type="sldNum" sz="quarter" idx="10"/>
          </p:nvPr>
        </p:nvSpPr>
        <p:spPr/>
        <p:txBody>
          <a:bodyPr/>
          <a:lstStyle/>
          <a:p>
            <a:fld id="{7E6E9D47-54C4-4C84-9CE1-4ED0F309702A}" type="slidenum">
              <a:rPr lang="en-US" smtClean="0"/>
              <a:t>18</a:t>
            </a:fld>
            <a:endParaRPr lang="en-US"/>
          </a:p>
        </p:txBody>
      </p:sp>
    </p:spTree>
    <p:extLst>
      <p:ext uri="{BB962C8B-B14F-4D97-AF65-F5344CB8AC3E}">
        <p14:creationId xmlns:p14="http://schemas.microsoft.com/office/powerpoint/2010/main" val="30944159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what</a:t>
            </a:r>
            <a:r>
              <a:rPr lang="en-US" baseline="0" dirty="0" smtClean="0"/>
              <a:t> these set of outputs mean and how these outputs are used to produce the new weighting vector are </a:t>
            </a:r>
            <a:r>
              <a:rPr lang="en-US" baseline="0" dirty="0" smtClean="0"/>
              <a:t>described in </a:t>
            </a:r>
            <a:r>
              <a:rPr lang="en-US" baseline="0" dirty="0" smtClean="0"/>
              <a:t>the thesis. And, I’ll skip this part as it is quite time consuming.</a:t>
            </a:r>
            <a:endParaRPr lang="en-US" dirty="0"/>
          </a:p>
        </p:txBody>
      </p:sp>
      <p:sp>
        <p:nvSpPr>
          <p:cNvPr id="4" name="Slide Number Placeholder 3"/>
          <p:cNvSpPr>
            <a:spLocks noGrp="1"/>
          </p:cNvSpPr>
          <p:nvPr>
            <p:ph type="sldNum" sz="quarter" idx="10"/>
          </p:nvPr>
        </p:nvSpPr>
        <p:spPr/>
        <p:txBody>
          <a:bodyPr/>
          <a:lstStyle/>
          <a:p>
            <a:fld id="{7E6E9D47-54C4-4C84-9CE1-4ED0F309702A}" type="slidenum">
              <a:rPr lang="en-US" smtClean="0"/>
              <a:t>19</a:t>
            </a:fld>
            <a:endParaRPr lang="en-US"/>
          </a:p>
        </p:txBody>
      </p:sp>
    </p:spTree>
    <p:extLst>
      <p:ext uri="{BB962C8B-B14F-4D97-AF65-F5344CB8AC3E}">
        <p14:creationId xmlns:p14="http://schemas.microsoft.com/office/powerpoint/2010/main" val="28290631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Following</a:t>
            </a:r>
            <a:r>
              <a:rPr lang="en-US" baseline="0" dirty="0" smtClean="0"/>
              <a:t> is the content of this presentation. First, the introduction, then we’ll discuss 4 aspects of Neural Turing Machine and End to End memory Networks, i.e. the tasks in which they are used, elaborating on the models itself, little bit on training the models and finally the results that we obtained. Then we’ll see the similarity b/w NTM and E2EMemNN and finally we’ll discuss some points on building game playing agent with RAM based machine learning models.</a:t>
            </a:r>
            <a:endParaRPr lang="en-US" dirty="0"/>
          </a:p>
        </p:txBody>
      </p:sp>
      <p:sp>
        <p:nvSpPr>
          <p:cNvPr id="4" name="Slide Number Placeholder 3"/>
          <p:cNvSpPr>
            <a:spLocks noGrp="1"/>
          </p:cNvSpPr>
          <p:nvPr>
            <p:ph type="sldNum" sz="quarter" idx="10"/>
          </p:nvPr>
        </p:nvSpPr>
        <p:spPr/>
        <p:txBody>
          <a:bodyPr/>
          <a:lstStyle/>
          <a:p>
            <a:fld id="{43430A32-6482-493A-AC9A-1DFE1B9F09B6}" type="slidenum">
              <a:rPr lang="en-US" smtClean="0"/>
              <a:t>2</a:t>
            </a:fld>
            <a:endParaRPr lang="en-US"/>
          </a:p>
        </p:txBody>
      </p:sp>
    </p:spTree>
    <p:extLst>
      <p:ext uri="{BB962C8B-B14F-4D97-AF65-F5344CB8AC3E}">
        <p14:creationId xmlns:p14="http://schemas.microsoft.com/office/powerpoint/2010/main" val="20945432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now we have got our updated read and write</a:t>
            </a:r>
            <a:r>
              <a:rPr lang="en-US" baseline="0" dirty="0" smtClean="0"/>
              <a:t> </a:t>
            </a:r>
            <a:r>
              <a:rPr lang="en-US" baseline="0" dirty="0" smtClean="0"/>
              <a:t>weighting vectors. </a:t>
            </a:r>
            <a:r>
              <a:rPr lang="en-US" baseline="0" dirty="0" smtClean="0"/>
              <a:t>Again the hidden layer is used to produce the erase and add vectors.</a:t>
            </a:r>
            <a:endParaRPr lang="en-US" dirty="0"/>
          </a:p>
        </p:txBody>
      </p:sp>
      <p:sp>
        <p:nvSpPr>
          <p:cNvPr id="4" name="Slide Number Placeholder 3"/>
          <p:cNvSpPr>
            <a:spLocks noGrp="1"/>
          </p:cNvSpPr>
          <p:nvPr>
            <p:ph type="sldNum" sz="quarter" idx="10"/>
          </p:nvPr>
        </p:nvSpPr>
        <p:spPr/>
        <p:txBody>
          <a:bodyPr/>
          <a:lstStyle/>
          <a:p>
            <a:fld id="{7E6E9D47-54C4-4C84-9CE1-4ED0F309702A}" type="slidenum">
              <a:rPr lang="en-US" smtClean="0"/>
              <a:t>20</a:t>
            </a:fld>
            <a:endParaRPr lang="en-US"/>
          </a:p>
        </p:txBody>
      </p:sp>
    </p:spTree>
    <p:extLst>
      <p:ext uri="{BB962C8B-B14F-4D97-AF65-F5344CB8AC3E}">
        <p14:creationId xmlns:p14="http://schemas.microsoft.com/office/powerpoint/2010/main" val="18854812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430A32-6482-493A-AC9A-1DFE1B9F09B6}" type="slidenum">
              <a:rPr lang="en-US" smtClean="0"/>
              <a:t>23</a:t>
            </a:fld>
            <a:endParaRPr lang="en-US"/>
          </a:p>
        </p:txBody>
      </p:sp>
    </p:spTree>
    <p:extLst>
      <p:ext uri="{BB962C8B-B14F-4D97-AF65-F5344CB8AC3E}">
        <p14:creationId xmlns:p14="http://schemas.microsoft.com/office/powerpoint/2010/main" val="32860589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t>
            </a:r>
            <a:r>
              <a:rPr lang="en-US" dirty="0" smtClean="0"/>
              <a:t>is </a:t>
            </a:r>
            <a:r>
              <a:rPr lang="en-US" dirty="0" smtClean="0"/>
              <a:t>the plot of</a:t>
            </a:r>
            <a:r>
              <a:rPr lang="en-US" baseline="0" dirty="0" smtClean="0"/>
              <a:t> the simulation of NTM on an input sequence of length 34. Before understanding this plot, let us understand how interpret the results</a:t>
            </a:r>
            <a:r>
              <a:rPr lang="en-US" baseline="0" dirty="0" smtClean="0"/>
              <a:t>.</a:t>
            </a:r>
          </a:p>
          <a:p>
            <a:endParaRPr lang="en-US" baseline="0" dirty="0" smtClean="0"/>
          </a:p>
          <a:p>
            <a:r>
              <a:rPr lang="en-US" baseline="0" dirty="0" smtClean="0"/>
              <a:t>Now, let’s look at this figure. You can observe that X is a sequence of external inputs which are binary vectors starting from a delimiter and the actual content of the sequence ends with an ending delimiter. Y is the target sequence of external outputs which is blank till the second delimiter of the input sequence and after second delimiter has the actual content of the input sequence. And then we have sequence of add vectors, read vectors, read and write weighting vectors. Now, you can see that till the second delimiter, the add vectors has some non constant pattern and read vectors have constant pattern while after the second delimiter the read vector has non constant pattern while the add vector has constant pattern. Also, the sequences of read and write weighting vectors has the same form as was expected.</a:t>
            </a:r>
            <a:endParaRPr lang="en-US" dirty="0"/>
          </a:p>
        </p:txBody>
      </p:sp>
      <p:sp>
        <p:nvSpPr>
          <p:cNvPr id="4" name="Slide Number Placeholder 3"/>
          <p:cNvSpPr>
            <a:spLocks noGrp="1"/>
          </p:cNvSpPr>
          <p:nvPr>
            <p:ph type="sldNum" sz="quarter" idx="10"/>
          </p:nvPr>
        </p:nvSpPr>
        <p:spPr/>
        <p:txBody>
          <a:bodyPr/>
          <a:lstStyle/>
          <a:p>
            <a:fld id="{92102107-FFDD-4934-9AF2-7E5D2523F413}" type="slidenum">
              <a:rPr lang="en-US"/>
              <a:t>24</a:t>
            </a:fld>
            <a:endParaRPr lang="en-US"/>
          </a:p>
        </p:txBody>
      </p:sp>
    </p:spTree>
    <p:extLst>
      <p:ext uri="{BB962C8B-B14F-4D97-AF65-F5344CB8AC3E}">
        <p14:creationId xmlns:p14="http://schemas.microsoft.com/office/powerpoint/2010/main" val="5993463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t>
            </a:r>
            <a:r>
              <a:rPr lang="en-US" dirty="0" smtClean="0"/>
              <a:t>is </a:t>
            </a:r>
            <a:r>
              <a:rPr lang="en-US" dirty="0" smtClean="0"/>
              <a:t>the plot of</a:t>
            </a:r>
            <a:r>
              <a:rPr lang="en-US" baseline="0" dirty="0" smtClean="0"/>
              <a:t> the simulation of NTM on an input sequence of length 34. Before understanding this plot, let us understand how interpret the results</a:t>
            </a:r>
            <a:r>
              <a:rPr lang="en-US" baseline="0" dirty="0" smtClean="0"/>
              <a:t>.</a:t>
            </a:r>
          </a:p>
          <a:p>
            <a:endParaRPr lang="en-US" baseline="0" dirty="0" smtClean="0"/>
          </a:p>
          <a:p>
            <a:r>
              <a:rPr lang="en-US" baseline="0" dirty="0" smtClean="0"/>
              <a:t>Now, let’s look at this figure. You can observe that X is a sequence of external inputs which are binary vectors starting from a delimiter and the actual content of the sequence ends with an ending delimiter. Y is the target sequence of external outputs which is blank till the second delimiter of the input sequence and after second delimiter has the actual content of the input sequence. And then we have sequence of add vectors, read vectors, read and write weighting vectors. Now, you can see that till the second delimiter, the add vectors has some non constant pattern and read vectors have constant pattern while after the second delimiter the read vectors have non constant pattern while the add vectors have constant pattern. Also, the sequences of read and write weighting vectors have the same form as was expected.</a:t>
            </a:r>
            <a:endParaRPr lang="en-US" dirty="0"/>
          </a:p>
        </p:txBody>
      </p:sp>
      <p:sp>
        <p:nvSpPr>
          <p:cNvPr id="4" name="Slide Number Placeholder 3"/>
          <p:cNvSpPr>
            <a:spLocks noGrp="1"/>
          </p:cNvSpPr>
          <p:nvPr>
            <p:ph type="sldNum" sz="quarter" idx="10"/>
          </p:nvPr>
        </p:nvSpPr>
        <p:spPr/>
        <p:txBody>
          <a:bodyPr/>
          <a:lstStyle/>
          <a:p>
            <a:fld id="{92102107-FFDD-4934-9AF2-7E5D2523F413}" type="slidenum">
              <a:rPr lang="en-US"/>
              <a:t>25</a:t>
            </a:fld>
            <a:endParaRPr lang="en-US"/>
          </a:p>
        </p:txBody>
      </p:sp>
    </p:spTree>
    <p:extLst>
      <p:ext uri="{BB962C8B-B14F-4D97-AF65-F5344CB8AC3E}">
        <p14:creationId xmlns:p14="http://schemas.microsoft.com/office/powerpoint/2010/main" val="37290315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are some of the elements </a:t>
            </a:r>
            <a:r>
              <a:rPr lang="en-US" dirty="0" smtClean="0"/>
              <a:t>of </a:t>
            </a:r>
            <a:r>
              <a:rPr lang="en-US" dirty="0" smtClean="0"/>
              <a:t>our model.</a:t>
            </a:r>
            <a:endParaRPr lang="en-US" dirty="0"/>
          </a:p>
        </p:txBody>
      </p:sp>
      <p:sp>
        <p:nvSpPr>
          <p:cNvPr id="4" name="Slide Number Placeholder 3"/>
          <p:cNvSpPr>
            <a:spLocks noGrp="1"/>
          </p:cNvSpPr>
          <p:nvPr>
            <p:ph type="sldNum" sz="quarter" idx="10"/>
          </p:nvPr>
        </p:nvSpPr>
        <p:spPr/>
        <p:txBody>
          <a:bodyPr/>
          <a:lstStyle/>
          <a:p>
            <a:fld id="{43430A32-6482-493A-AC9A-1DFE1B9F09B6}" type="slidenum">
              <a:rPr lang="en-US" smtClean="0"/>
              <a:t>26</a:t>
            </a:fld>
            <a:endParaRPr lang="en-US"/>
          </a:p>
        </p:txBody>
      </p:sp>
    </p:spTree>
    <p:extLst>
      <p:ext uri="{BB962C8B-B14F-4D97-AF65-F5344CB8AC3E}">
        <p14:creationId xmlns:p14="http://schemas.microsoft.com/office/powerpoint/2010/main" val="42801289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the plot that I showed you before, the external input is a sequence of binary vectors where </a:t>
            </a:r>
            <a:r>
              <a:rPr lang="en-US" baseline="0" dirty="0" smtClean="0"/>
              <a:t>a single </a:t>
            </a:r>
            <a:r>
              <a:rPr lang="en-US" baseline="0" dirty="0" smtClean="0"/>
              <a:t>vector is shown </a:t>
            </a:r>
            <a:r>
              <a:rPr lang="en-US" baseline="0" dirty="0" smtClean="0"/>
              <a:t>in </a:t>
            </a:r>
            <a:r>
              <a:rPr lang="en-US" baseline="0" dirty="0" smtClean="0"/>
              <a:t>this figure. Red = 1 and Blue = 0. Similarly, we’ll get a sequence of external outputs, add vectors, read vectors, read weighting vector and write weighting vector. An element of each of these sequences are shown in this slide. Note that the black color in the weighting vector </a:t>
            </a:r>
            <a:r>
              <a:rPr lang="en-US" baseline="0" dirty="0" smtClean="0"/>
              <a:t>represents a value </a:t>
            </a:r>
            <a:r>
              <a:rPr lang="en-US" baseline="0" dirty="0" smtClean="0"/>
              <a:t>close to 0 and white </a:t>
            </a:r>
            <a:r>
              <a:rPr lang="en-US" baseline="0" dirty="0" smtClean="0"/>
              <a:t>represents a value </a:t>
            </a:r>
            <a:r>
              <a:rPr lang="en-US" baseline="0" dirty="0" smtClean="0"/>
              <a:t>close to 1.</a:t>
            </a:r>
            <a:endParaRPr lang="en-US" dirty="0"/>
          </a:p>
        </p:txBody>
      </p:sp>
      <p:sp>
        <p:nvSpPr>
          <p:cNvPr id="4" name="Slide Number Placeholder 3"/>
          <p:cNvSpPr>
            <a:spLocks noGrp="1"/>
          </p:cNvSpPr>
          <p:nvPr>
            <p:ph type="sldNum" sz="quarter" idx="10"/>
          </p:nvPr>
        </p:nvSpPr>
        <p:spPr/>
        <p:txBody>
          <a:bodyPr/>
          <a:lstStyle/>
          <a:p>
            <a:fld id="{43430A32-6482-493A-AC9A-1DFE1B9F09B6}" type="slidenum">
              <a:rPr lang="en-US" smtClean="0"/>
              <a:t>27</a:t>
            </a:fld>
            <a:endParaRPr lang="en-US"/>
          </a:p>
        </p:txBody>
      </p:sp>
    </p:spTree>
    <p:extLst>
      <p:ext uri="{BB962C8B-B14F-4D97-AF65-F5344CB8AC3E}">
        <p14:creationId xmlns:p14="http://schemas.microsoft.com/office/powerpoint/2010/main" val="18685801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430A32-6482-493A-AC9A-1DFE1B9F09B6}" type="slidenum">
              <a:rPr lang="en-US" smtClean="0"/>
              <a:t>28</a:t>
            </a:fld>
            <a:endParaRPr lang="en-US"/>
          </a:p>
        </p:txBody>
      </p:sp>
    </p:spTree>
    <p:extLst>
      <p:ext uri="{BB962C8B-B14F-4D97-AF65-F5344CB8AC3E}">
        <p14:creationId xmlns:p14="http://schemas.microsoft.com/office/powerpoint/2010/main" val="30986583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the learning curve. X axis denotes the iteration number where each iteration comprises of a forward pass to compute prediction and a backward pass to compute gradients and </a:t>
            </a:r>
            <a:r>
              <a:rPr lang="en-US" baseline="0" dirty="0" err="1" smtClean="0"/>
              <a:t>updation</a:t>
            </a:r>
            <a:r>
              <a:rPr lang="en-US" baseline="0" dirty="0" smtClean="0"/>
              <a:t> of parameters. The Y axis denotes the Hamming distance between the prediction and the target. After 150000 iterations the hamming distance becomes zero.</a:t>
            </a:r>
            <a:endParaRPr lang="en-US" dirty="0"/>
          </a:p>
        </p:txBody>
      </p:sp>
      <p:sp>
        <p:nvSpPr>
          <p:cNvPr id="4" name="Slide Number Placeholder 3"/>
          <p:cNvSpPr>
            <a:spLocks noGrp="1"/>
          </p:cNvSpPr>
          <p:nvPr>
            <p:ph type="sldNum" sz="quarter" idx="10"/>
          </p:nvPr>
        </p:nvSpPr>
        <p:spPr/>
        <p:txBody>
          <a:bodyPr/>
          <a:lstStyle/>
          <a:p>
            <a:fld id="{92102107-FFDD-4934-9AF2-7E5D2523F413}" type="slidenum">
              <a:rPr lang="en-US"/>
              <a:t>29</a:t>
            </a:fld>
            <a:endParaRPr lang="en-US"/>
          </a:p>
        </p:txBody>
      </p:sp>
    </p:spTree>
    <p:extLst>
      <p:ext uri="{BB962C8B-B14F-4D97-AF65-F5344CB8AC3E}">
        <p14:creationId xmlns:p14="http://schemas.microsoft.com/office/powerpoint/2010/main" val="21972362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task that we consider for end to end</a:t>
            </a:r>
            <a:r>
              <a:rPr lang="en-US" baseline="0" dirty="0" smtClean="0"/>
              <a:t> memory networks is the task of question answering where the input comprises of a comprehension and a query and the output is a single one word answer to the query and the sentences used in computing the answer.</a:t>
            </a:r>
            <a:endParaRPr lang="en-US" dirty="0"/>
          </a:p>
        </p:txBody>
      </p:sp>
      <p:sp>
        <p:nvSpPr>
          <p:cNvPr id="4" name="Slide Number Placeholder 3"/>
          <p:cNvSpPr>
            <a:spLocks noGrp="1"/>
          </p:cNvSpPr>
          <p:nvPr>
            <p:ph type="sldNum" sz="quarter" idx="10"/>
          </p:nvPr>
        </p:nvSpPr>
        <p:spPr/>
        <p:txBody>
          <a:bodyPr/>
          <a:lstStyle/>
          <a:p>
            <a:fld id="{43430A32-6482-493A-AC9A-1DFE1B9F09B6}" type="slidenum">
              <a:rPr lang="en-US" smtClean="0"/>
              <a:t>30</a:t>
            </a:fld>
            <a:endParaRPr lang="en-US"/>
          </a:p>
        </p:txBody>
      </p:sp>
    </p:spTree>
    <p:extLst>
      <p:ext uri="{BB962C8B-B14F-4D97-AF65-F5344CB8AC3E}">
        <p14:creationId xmlns:p14="http://schemas.microsoft.com/office/powerpoint/2010/main" val="4357621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Suppose s</a:t>
            </a:r>
            <a:r>
              <a:rPr lang="en-US" baseline="-25000" dirty="0" smtClean="0"/>
              <a:t>1</a:t>
            </a:r>
            <a:r>
              <a:rPr lang="en-US" dirty="0" smtClean="0"/>
              <a:t>, s</a:t>
            </a:r>
            <a:r>
              <a:rPr lang="en-US" baseline="-25000" dirty="0" smtClean="0"/>
              <a:t>2</a:t>
            </a:r>
            <a:r>
              <a:rPr lang="en-US" dirty="0" smtClean="0"/>
              <a:t>, …, </a:t>
            </a:r>
            <a:r>
              <a:rPr lang="en-US" dirty="0" err="1" smtClean="0"/>
              <a:t>s</a:t>
            </a:r>
            <a:r>
              <a:rPr lang="en-US" baseline="-25000" dirty="0" err="1" smtClean="0"/>
              <a:t>n</a:t>
            </a:r>
            <a:r>
              <a:rPr lang="en-US" dirty="0" smtClean="0"/>
              <a:t> be the sentences in our comprehension, q be the query sentence and y be the answer to the query.</a:t>
            </a:r>
          </a:p>
          <a:p>
            <a:r>
              <a:rPr lang="en-US" dirty="0" smtClean="0"/>
              <a:t>Step 1</a:t>
            </a:r>
            <a:r>
              <a:rPr lang="en-US" baseline="0" dirty="0" smtClean="0"/>
              <a:t> is to</a:t>
            </a:r>
            <a:r>
              <a:rPr lang="en-US" dirty="0" smtClean="0"/>
              <a:t> Convert </a:t>
            </a:r>
            <a:r>
              <a:rPr lang="en-US" dirty="0" err="1" smtClean="0"/>
              <a:t>s</a:t>
            </a:r>
            <a:r>
              <a:rPr lang="en-US" baseline="-25000" dirty="0" err="1" smtClean="0"/>
              <a:t>ij</a:t>
            </a:r>
            <a:r>
              <a:rPr lang="en-US" dirty="0" smtClean="0"/>
              <a:t> (a word) to </a:t>
            </a:r>
            <a:r>
              <a:rPr lang="en-US" dirty="0" err="1" smtClean="0"/>
              <a:t>x</a:t>
            </a:r>
            <a:r>
              <a:rPr lang="en-US" baseline="-25000" dirty="0" err="1" smtClean="0"/>
              <a:t>ij</a:t>
            </a:r>
            <a:r>
              <a:rPr lang="en-US" dirty="0" smtClean="0"/>
              <a:t> where </a:t>
            </a:r>
            <a:r>
              <a:rPr lang="en-US" dirty="0" err="1" smtClean="0"/>
              <a:t>x</a:t>
            </a:r>
            <a:r>
              <a:rPr lang="en-US" baseline="-25000" dirty="0" err="1" smtClean="0"/>
              <a:t>ij</a:t>
            </a:r>
            <a:r>
              <a:rPr lang="en-US" dirty="0" smtClean="0"/>
              <a:t> = BOW(</a:t>
            </a:r>
            <a:r>
              <a:rPr lang="en-US" dirty="0" err="1" smtClean="0"/>
              <a:t>s</a:t>
            </a:r>
            <a:r>
              <a:rPr lang="en-US" baseline="-25000" dirty="0" err="1" smtClean="0"/>
              <a:t>ij</a:t>
            </a:r>
            <a:r>
              <a:rPr lang="en-US" dirty="0" smtClean="0"/>
              <a:t>)</a:t>
            </a:r>
          </a:p>
        </p:txBody>
      </p:sp>
      <p:sp>
        <p:nvSpPr>
          <p:cNvPr id="4" name="Slide Number Placeholder 3"/>
          <p:cNvSpPr>
            <a:spLocks noGrp="1"/>
          </p:cNvSpPr>
          <p:nvPr>
            <p:ph type="sldNum" sz="quarter" idx="10"/>
          </p:nvPr>
        </p:nvSpPr>
        <p:spPr/>
        <p:txBody>
          <a:bodyPr/>
          <a:lstStyle/>
          <a:p>
            <a:fld id="{43430A32-6482-493A-AC9A-1DFE1B9F09B6}" type="slidenum">
              <a:rPr lang="en-US" smtClean="0"/>
              <a:t>31</a:t>
            </a:fld>
            <a:endParaRPr lang="en-US"/>
          </a:p>
        </p:txBody>
      </p:sp>
    </p:spTree>
    <p:extLst>
      <p:ext uri="{BB962C8B-B14F-4D97-AF65-F5344CB8AC3E}">
        <p14:creationId xmlns:p14="http://schemas.microsoft.com/office/powerpoint/2010/main" val="13878272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models discussed here comprises</a:t>
            </a:r>
            <a:r>
              <a:rPr lang="en-US" baseline="0" dirty="0" smtClean="0"/>
              <a:t> of two components, a memory and a controller. The controller takes input from the external world, stores a representation or encoding of those inputs into the memory, interacts with the memory using a defined mechanism called attention process, and finally produces outputs for the external world with reasoning where the reasoning follows from the graphical visualization of the interaction between the controller and the memory. By interaction we mean reading and writing operations.</a:t>
            </a:r>
            <a:endParaRPr lang="en-US" dirty="0"/>
          </a:p>
        </p:txBody>
      </p:sp>
      <p:sp>
        <p:nvSpPr>
          <p:cNvPr id="4" name="Slide Number Placeholder 3"/>
          <p:cNvSpPr>
            <a:spLocks noGrp="1"/>
          </p:cNvSpPr>
          <p:nvPr>
            <p:ph type="sldNum" sz="quarter" idx="10"/>
          </p:nvPr>
        </p:nvSpPr>
        <p:spPr/>
        <p:txBody>
          <a:bodyPr/>
          <a:lstStyle/>
          <a:p>
            <a:fld id="{43430A32-6482-493A-AC9A-1DFE1B9F09B6}" type="slidenum">
              <a:rPr lang="en-US" smtClean="0"/>
              <a:t>3</a:t>
            </a:fld>
            <a:endParaRPr lang="en-US"/>
          </a:p>
        </p:txBody>
      </p:sp>
    </p:spTree>
    <p:extLst>
      <p:ext uri="{BB962C8B-B14F-4D97-AF65-F5344CB8AC3E}">
        <p14:creationId xmlns:p14="http://schemas.microsoft.com/office/powerpoint/2010/main" val="19872986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ctr"/>
            <a:r>
              <a:rPr lang="en-US" dirty="0" smtClean="0"/>
              <a:t>Step 2</a:t>
            </a:r>
            <a:r>
              <a:rPr lang="en-US" baseline="0" dirty="0" smtClean="0"/>
              <a:t> is to</a:t>
            </a:r>
            <a:r>
              <a:rPr lang="en-US" dirty="0" smtClean="0"/>
              <a:t> Compute memory vectors m</a:t>
            </a:r>
            <a:r>
              <a:rPr lang="en-US" baseline="-25000" dirty="0" smtClean="0"/>
              <a:t>i</a:t>
            </a:r>
            <a:r>
              <a:rPr lang="en-US" dirty="0" smtClean="0"/>
              <a:t> from x</a:t>
            </a:r>
            <a:r>
              <a:rPr lang="en-US" baseline="-25000" dirty="0" smtClean="0"/>
              <a:t>i</a:t>
            </a:r>
            <a:r>
              <a:rPr lang="en-US" dirty="0" smtClean="0"/>
              <a:t> using an embedding, A</a:t>
            </a:r>
            <a:r>
              <a:rPr lang="en-US" baseline="0" dirty="0" smtClean="0"/>
              <a:t> where </a:t>
            </a:r>
            <a:r>
              <a:rPr lang="en-US" baseline="0" dirty="0" err="1" smtClean="0"/>
              <a:t>l</a:t>
            </a:r>
            <a:r>
              <a:rPr lang="en-US" baseline="-25000" dirty="0" err="1" smtClean="0"/>
              <a:t>j</a:t>
            </a:r>
            <a:r>
              <a:rPr lang="en-US" baseline="0" dirty="0" smtClean="0"/>
              <a:t> is defined in the following manner</a:t>
            </a:r>
            <a:r>
              <a:rPr lang="en-US" baseline="0" dirty="0" smtClean="0"/>
              <a:t>. The basic intuition behind the formation of the memory vectors is to capture the contextual and the word ordering information from the sentence.</a:t>
            </a:r>
            <a:endParaRPr lang="en-US" dirty="0"/>
          </a:p>
        </p:txBody>
      </p:sp>
      <p:sp>
        <p:nvSpPr>
          <p:cNvPr id="4" name="Slide Number Placeholder 3"/>
          <p:cNvSpPr>
            <a:spLocks noGrp="1"/>
          </p:cNvSpPr>
          <p:nvPr>
            <p:ph type="sldNum" sz="quarter" idx="10"/>
          </p:nvPr>
        </p:nvSpPr>
        <p:spPr/>
        <p:txBody>
          <a:bodyPr/>
          <a:lstStyle/>
          <a:p>
            <a:fld id="{43430A32-6482-493A-AC9A-1DFE1B9F09B6}" type="slidenum">
              <a:rPr lang="en-US" smtClean="0"/>
              <a:t>32</a:t>
            </a:fld>
            <a:endParaRPr lang="en-US"/>
          </a:p>
        </p:txBody>
      </p:sp>
    </p:spTree>
    <p:extLst>
      <p:ext uri="{BB962C8B-B14F-4D97-AF65-F5344CB8AC3E}">
        <p14:creationId xmlns:p14="http://schemas.microsoft.com/office/powerpoint/2010/main" val="368819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430A32-6482-493A-AC9A-1DFE1B9F09B6}" type="slidenum">
              <a:rPr lang="en-US" smtClean="0"/>
              <a:t>33</a:t>
            </a:fld>
            <a:endParaRPr lang="en-US"/>
          </a:p>
        </p:txBody>
      </p:sp>
    </p:spTree>
    <p:extLst>
      <p:ext uri="{BB962C8B-B14F-4D97-AF65-F5344CB8AC3E}">
        <p14:creationId xmlns:p14="http://schemas.microsoft.com/office/powerpoint/2010/main" val="41848595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ctr"/>
            <a:r>
              <a:rPr lang="en-US" dirty="0" smtClean="0"/>
              <a:t>On Left hand side,</a:t>
            </a:r>
            <a:r>
              <a:rPr lang="en-US" baseline="0" dirty="0" smtClean="0"/>
              <a:t> you can see a single layer of memory networks. These layers can be stacked to form a multi layer memory network. One can note this model is end to end differentiable with respect to the parameters of the model.</a:t>
            </a:r>
          </a:p>
          <a:p>
            <a:pPr fontAlgn="ctr"/>
            <a:endParaRPr lang="en-US" dirty="0" smtClean="0"/>
          </a:p>
          <a:p>
            <a:pPr fontAlgn="ctr"/>
            <a:r>
              <a:rPr lang="en-US" dirty="0" smtClean="0"/>
              <a:t>The above procedure explains a single layer of memory networks. This is incapable of answering questions which require transitive implications. For ex:</a:t>
            </a:r>
            <a:endParaRPr lang="en-US" sz="1000" dirty="0" smtClean="0"/>
          </a:p>
          <a:p>
            <a:pPr marL="457200" lvl="1" indent="0" fontAlgn="ctr">
              <a:buNone/>
            </a:pPr>
            <a:r>
              <a:rPr lang="en-US" dirty="0" smtClean="0"/>
              <a:t>Mice are afraid of wolves.</a:t>
            </a:r>
          </a:p>
          <a:p>
            <a:pPr marL="457200" lvl="1" indent="0" fontAlgn="ctr">
              <a:buNone/>
            </a:pPr>
            <a:r>
              <a:rPr lang="en-US" dirty="0" smtClean="0"/>
              <a:t>Jerry is a mouse.</a:t>
            </a:r>
          </a:p>
          <a:p>
            <a:pPr marL="457200" lvl="1" indent="0" fontAlgn="ctr">
              <a:buNone/>
            </a:pPr>
            <a:r>
              <a:rPr lang="en-US" dirty="0" smtClean="0"/>
              <a:t>What is Jerry afraid of? wolf</a:t>
            </a:r>
          </a:p>
          <a:p>
            <a:r>
              <a:rPr lang="en-US" dirty="0" smtClean="0"/>
              <a:t>To overcome this, concept of Multiple Hops is proposed.</a:t>
            </a:r>
          </a:p>
          <a:p>
            <a:pPr fontAlgn="ctr"/>
            <a:r>
              <a:rPr lang="en-US" dirty="0" smtClean="0"/>
              <a:t>The intermediate response generated, o, and the internal representation of query, u are summed and the summed vector acts as the new internal representation of the query. </a:t>
            </a:r>
          </a:p>
          <a:p>
            <a:pPr fontAlgn="ctr"/>
            <a:r>
              <a:rPr lang="en-US" dirty="0" smtClean="0"/>
              <a:t>THIS SUMMATION is important so that the model doesn't forget the context of the query itself.</a:t>
            </a:r>
          </a:p>
          <a:p>
            <a:pPr fontAlgn="ctr"/>
            <a:r>
              <a:rPr lang="en-US" dirty="0" smtClean="0"/>
              <a:t>Now, with this new internal representation of the query, step 2 to 7 are repeated and for the final hop (layer) step 8 is performed.</a:t>
            </a:r>
          </a:p>
          <a:p>
            <a:endParaRPr lang="en-US" dirty="0"/>
          </a:p>
        </p:txBody>
      </p:sp>
      <p:sp>
        <p:nvSpPr>
          <p:cNvPr id="4" name="Slide Number Placeholder 3"/>
          <p:cNvSpPr>
            <a:spLocks noGrp="1"/>
          </p:cNvSpPr>
          <p:nvPr>
            <p:ph type="sldNum" sz="quarter" idx="10"/>
          </p:nvPr>
        </p:nvSpPr>
        <p:spPr/>
        <p:txBody>
          <a:bodyPr/>
          <a:lstStyle/>
          <a:p>
            <a:fld id="{43430A32-6482-493A-AC9A-1DFE1B9F09B6}" type="slidenum">
              <a:rPr lang="en-US" smtClean="0"/>
              <a:t>39</a:t>
            </a:fld>
            <a:endParaRPr lang="en-US"/>
          </a:p>
        </p:txBody>
      </p:sp>
    </p:spTree>
    <p:extLst>
      <p:ext uri="{BB962C8B-B14F-4D97-AF65-F5344CB8AC3E}">
        <p14:creationId xmlns:p14="http://schemas.microsoft.com/office/powerpoint/2010/main" val="27923523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can observe from</a:t>
            </a:r>
            <a:r>
              <a:rPr lang="en-US" baseline="0" dirty="0" smtClean="0"/>
              <a:t> the confusion matrix that the model predicts the correct class with very high frequency, or probability.</a:t>
            </a:r>
            <a:endParaRPr lang="en-US" dirty="0"/>
          </a:p>
        </p:txBody>
      </p:sp>
      <p:sp>
        <p:nvSpPr>
          <p:cNvPr id="4" name="Slide Number Placeholder 3"/>
          <p:cNvSpPr>
            <a:spLocks noGrp="1"/>
          </p:cNvSpPr>
          <p:nvPr>
            <p:ph type="sldNum" sz="quarter" idx="10"/>
          </p:nvPr>
        </p:nvSpPr>
        <p:spPr/>
        <p:txBody>
          <a:bodyPr/>
          <a:lstStyle/>
          <a:p>
            <a:fld id="{43430A32-6482-493A-AC9A-1DFE1B9F09B6}" type="slidenum">
              <a:rPr lang="en-US" smtClean="0"/>
              <a:t>42</a:t>
            </a:fld>
            <a:endParaRPr lang="en-US"/>
          </a:p>
        </p:txBody>
      </p:sp>
    </p:spTree>
    <p:extLst>
      <p:ext uri="{BB962C8B-B14F-4D97-AF65-F5344CB8AC3E}">
        <p14:creationId xmlns:p14="http://schemas.microsoft.com/office/powerpoint/2010/main" val="25239601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Sorry, I haven’t explained</a:t>
            </a:r>
            <a:r>
              <a:rPr lang="en-US" baseline="0" dirty="0" smtClean="0"/>
              <a:t> the content addressing module and the location based addressing module of NTM.</a:t>
            </a:r>
            <a:endParaRPr lang="en-US" dirty="0"/>
          </a:p>
        </p:txBody>
      </p:sp>
      <p:sp>
        <p:nvSpPr>
          <p:cNvPr id="4" name="Slide Number Placeholder 3"/>
          <p:cNvSpPr>
            <a:spLocks noGrp="1"/>
          </p:cNvSpPr>
          <p:nvPr>
            <p:ph type="sldNum" sz="quarter" idx="10"/>
          </p:nvPr>
        </p:nvSpPr>
        <p:spPr/>
        <p:txBody>
          <a:bodyPr/>
          <a:lstStyle/>
          <a:p>
            <a:fld id="{43430A32-6482-493A-AC9A-1DFE1B9F09B6}" type="slidenum">
              <a:rPr lang="en-US" smtClean="0"/>
              <a:t>43</a:t>
            </a:fld>
            <a:endParaRPr lang="en-US"/>
          </a:p>
        </p:txBody>
      </p:sp>
    </p:spTree>
    <p:extLst>
      <p:ext uri="{BB962C8B-B14F-4D97-AF65-F5344CB8AC3E}">
        <p14:creationId xmlns:p14="http://schemas.microsoft.com/office/powerpoint/2010/main" val="33342095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430A32-6482-493A-AC9A-1DFE1B9F09B6}" type="slidenum">
              <a:rPr lang="en-US" smtClean="0"/>
              <a:t>45</a:t>
            </a:fld>
            <a:endParaRPr lang="en-US"/>
          </a:p>
        </p:txBody>
      </p:sp>
    </p:spTree>
    <p:extLst>
      <p:ext uri="{BB962C8B-B14F-4D97-AF65-F5344CB8AC3E}">
        <p14:creationId xmlns:p14="http://schemas.microsoft.com/office/powerpoint/2010/main" val="25815818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430A32-6482-493A-AC9A-1DFE1B9F09B6}" type="slidenum">
              <a:rPr lang="en-US" smtClean="0"/>
              <a:t>46</a:t>
            </a:fld>
            <a:endParaRPr lang="en-US"/>
          </a:p>
        </p:txBody>
      </p:sp>
    </p:spTree>
    <p:extLst>
      <p:ext uri="{BB962C8B-B14F-4D97-AF65-F5344CB8AC3E}">
        <p14:creationId xmlns:p14="http://schemas.microsoft.com/office/powerpoint/2010/main" val="175532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this thesis, I focus on applying RAM based machine learning models in the domain of sequence to sequence learning, question answering task and building game playing agents.</a:t>
            </a:r>
          </a:p>
          <a:p>
            <a:endParaRPr lang="en-US" dirty="0"/>
          </a:p>
        </p:txBody>
      </p:sp>
      <p:sp>
        <p:nvSpPr>
          <p:cNvPr id="4" name="Slide Number Placeholder 3"/>
          <p:cNvSpPr>
            <a:spLocks noGrp="1"/>
          </p:cNvSpPr>
          <p:nvPr>
            <p:ph type="sldNum" sz="quarter" idx="10"/>
          </p:nvPr>
        </p:nvSpPr>
        <p:spPr/>
        <p:txBody>
          <a:bodyPr/>
          <a:lstStyle/>
          <a:p>
            <a:fld id="{43430A32-6482-493A-AC9A-1DFE1B9F09B6}" type="slidenum">
              <a:rPr lang="en-US" smtClean="0"/>
              <a:t>4</a:t>
            </a:fld>
            <a:endParaRPr lang="en-US"/>
          </a:p>
        </p:txBody>
      </p:sp>
    </p:spTree>
    <p:extLst>
      <p:ext uri="{BB962C8B-B14F-4D97-AF65-F5344CB8AC3E}">
        <p14:creationId xmlns:p14="http://schemas.microsoft.com/office/powerpoint/2010/main" val="32470944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with Neural Turing Machine,</a:t>
            </a:r>
            <a:r>
              <a:rPr lang="en-US" baseline="0" dirty="0" smtClean="0"/>
              <a:t> the task that we are considering is the task of sequence to sequence learning, where the aim is to find the mapping between a sequence of inputs to a sequence of outputs. The copy task is an example of sequence to sequence learning. For instance the input sequence in copy task can be B10110BB… and the corresponding output sequence will be Blank till the second Blank of the input sequence and the 10110 i.e. the main content of the input sequence. Following is the transition diagram of copy task.</a:t>
            </a:r>
            <a:endParaRPr lang="en-US" dirty="0"/>
          </a:p>
        </p:txBody>
      </p:sp>
      <p:sp>
        <p:nvSpPr>
          <p:cNvPr id="4" name="Slide Number Placeholder 3"/>
          <p:cNvSpPr>
            <a:spLocks noGrp="1"/>
          </p:cNvSpPr>
          <p:nvPr>
            <p:ph type="sldNum" sz="quarter" idx="10"/>
          </p:nvPr>
        </p:nvSpPr>
        <p:spPr/>
        <p:txBody>
          <a:bodyPr/>
          <a:lstStyle/>
          <a:p>
            <a:fld id="{43430A32-6482-493A-AC9A-1DFE1B9F09B6}" type="slidenum">
              <a:rPr lang="en-US" smtClean="0"/>
              <a:t>5</a:t>
            </a:fld>
            <a:endParaRPr lang="en-US"/>
          </a:p>
        </p:txBody>
      </p:sp>
    </p:spTree>
    <p:extLst>
      <p:ext uri="{BB962C8B-B14F-4D97-AF65-F5344CB8AC3E}">
        <p14:creationId xmlns:p14="http://schemas.microsoft.com/office/powerpoint/2010/main" val="18902258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Unlike Turing Machine where the controller</a:t>
            </a:r>
            <a:r>
              <a:rPr lang="en-US" baseline="0" dirty="0" smtClean="0"/>
              <a:t> is defined in the sense that the controller knows the transition function, in NTM, the controller is learnt (in the sense that the transition function is learnt). And learning a function in statistical terms is same as approximating a function </a:t>
            </a:r>
            <a:r>
              <a:rPr lang="en-US" sz="1200" dirty="0" smtClean="0">
                <a:solidFill>
                  <a:prstClr val="black"/>
                </a:solidFill>
              </a:rPr>
              <a:t>which further reduces to “approximating the parameters of the function” given that the approach being followed for approximating the function is parametric.</a:t>
            </a:r>
          </a:p>
        </p:txBody>
      </p:sp>
      <p:sp>
        <p:nvSpPr>
          <p:cNvPr id="4" name="Slide Number Placeholder 3"/>
          <p:cNvSpPr>
            <a:spLocks noGrp="1"/>
          </p:cNvSpPr>
          <p:nvPr>
            <p:ph type="sldNum" sz="quarter" idx="10"/>
          </p:nvPr>
        </p:nvSpPr>
        <p:spPr/>
        <p:txBody>
          <a:bodyPr/>
          <a:lstStyle/>
          <a:p>
            <a:fld id="{43430A32-6482-493A-AC9A-1DFE1B9F09B6}" type="slidenum">
              <a:rPr lang="en-US" smtClean="0"/>
              <a:t>6</a:t>
            </a:fld>
            <a:endParaRPr lang="en-US"/>
          </a:p>
        </p:txBody>
      </p:sp>
    </p:spTree>
    <p:extLst>
      <p:ext uri="{BB962C8B-B14F-4D97-AF65-F5344CB8AC3E}">
        <p14:creationId xmlns:p14="http://schemas.microsoft.com/office/powerpoint/2010/main" val="31762037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I’ll elaborate on the model.</a:t>
            </a:r>
            <a:r>
              <a:rPr lang="en-US" baseline="0" dirty="0" smtClean="0"/>
              <a:t> </a:t>
            </a:r>
          </a:p>
          <a:p>
            <a:endParaRPr lang="en-US" baseline="0" dirty="0" smtClean="0"/>
          </a:p>
          <a:p>
            <a:r>
              <a:rPr lang="en-US" baseline="0" dirty="0" smtClean="0"/>
              <a:t>The controller in NTM is a neural network with a hidden layer of H neurons which are initialized with random values. The memory is a real matrix of dimension </a:t>
            </a:r>
            <a:r>
              <a:rPr lang="en-US" baseline="0" dirty="0" err="1" smtClean="0"/>
              <a:t>MxN</a:t>
            </a:r>
            <a:r>
              <a:rPr lang="en-US" baseline="0" dirty="0" smtClean="0"/>
              <a:t> where N is the number of memory slots or vectors and M is the width of each slot. The memory is also initialized with random values.</a:t>
            </a:r>
            <a:endParaRPr lang="en-US" dirty="0"/>
          </a:p>
        </p:txBody>
      </p:sp>
      <p:sp>
        <p:nvSpPr>
          <p:cNvPr id="4" name="Slide Number Placeholder 3"/>
          <p:cNvSpPr>
            <a:spLocks noGrp="1"/>
          </p:cNvSpPr>
          <p:nvPr>
            <p:ph type="sldNum" sz="quarter" idx="10"/>
          </p:nvPr>
        </p:nvSpPr>
        <p:spPr/>
        <p:txBody>
          <a:bodyPr/>
          <a:lstStyle/>
          <a:p>
            <a:fld id="{7E6E9D47-54C4-4C84-9CE1-4ED0F309702A}" type="slidenum">
              <a:rPr lang="en-US" smtClean="0"/>
              <a:t>7</a:t>
            </a:fld>
            <a:endParaRPr lang="en-US"/>
          </a:p>
        </p:txBody>
      </p:sp>
    </p:spTree>
    <p:extLst>
      <p:ext uri="{BB962C8B-B14F-4D97-AF65-F5344CB8AC3E}">
        <p14:creationId xmlns:p14="http://schemas.microsoft.com/office/powerpoint/2010/main" val="23962303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the </a:t>
            </a:r>
            <a:r>
              <a:rPr lang="en-US" baseline="0" dirty="0" smtClean="0"/>
              <a:t>controller </a:t>
            </a:r>
            <a:r>
              <a:rPr lang="en-US" baseline="0" dirty="0" smtClean="0"/>
              <a:t>read and write into the memory using read and write heads which are weighting vectors over the memory slots of dimension N where each entry of the vector is greater than equal to zero and the sum of entries equal 1. These weighting vectors are used to either strongly focus on single slot of the memory (when the </a:t>
            </a:r>
            <a:r>
              <a:rPr lang="en-US" baseline="0" dirty="0" smtClean="0"/>
              <a:t>weighting vector </a:t>
            </a:r>
            <a:r>
              <a:rPr lang="en-US" baseline="0" dirty="0" smtClean="0"/>
              <a:t>has a 1 corresponding to that slot and zeros corresponding to all other slots) or weakly focus on multiple slots when the weighting vector is non </a:t>
            </a:r>
            <a:r>
              <a:rPr lang="en-US" baseline="0" dirty="0" smtClean="0"/>
              <a:t>zero </a:t>
            </a:r>
            <a:r>
              <a:rPr lang="en-US" baseline="0" dirty="0" smtClean="0"/>
              <a:t>for multiple slots.</a:t>
            </a:r>
            <a:endParaRPr lang="en-US" dirty="0" smtClean="0"/>
          </a:p>
        </p:txBody>
      </p:sp>
      <p:sp>
        <p:nvSpPr>
          <p:cNvPr id="4" name="Slide Number Placeholder 3"/>
          <p:cNvSpPr>
            <a:spLocks noGrp="1"/>
          </p:cNvSpPr>
          <p:nvPr>
            <p:ph type="sldNum" sz="quarter" idx="10"/>
          </p:nvPr>
        </p:nvSpPr>
        <p:spPr/>
        <p:txBody>
          <a:bodyPr/>
          <a:lstStyle/>
          <a:p>
            <a:fld id="{7E6E9D47-54C4-4C84-9CE1-4ED0F309702A}" type="slidenum">
              <a:rPr lang="en-US" smtClean="0"/>
              <a:t>8</a:t>
            </a:fld>
            <a:endParaRPr lang="en-US"/>
          </a:p>
        </p:txBody>
      </p:sp>
    </p:spTree>
    <p:extLst>
      <p:ext uri="{BB962C8B-B14F-4D97-AF65-F5344CB8AC3E}">
        <p14:creationId xmlns:p14="http://schemas.microsoft.com/office/powerpoint/2010/main" val="30529530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Following is the naming</a:t>
            </a:r>
            <a:r>
              <a:rPr lang="en-US" baseline="0" dirty="0" smtClean="0"/>
              <a:t> convention for the initial state of NTM.</a:t>
            </a:r>
            <a:endParaRPr lang="en-US" dirty="0"/>
          </a:p>
        </p:txBody>
      </p:sp>
      <p:sp>
        <p:nvSpPr>
          <p:cNvPr id="4" name="Slide Number Placeholder 3"/>
          <p:cNvSpPr>
            <a:spLocks noGrp="1"/>
          </p:cNvSpPr>
          <p:nvPr>
            <p:ph type="sldNum" sz="quarter" idx="10"/>
          </p:nvPr>
        </p:nvSpPr>
        <p:spPr/>
        <p:txBody>
          <a:bodyPr/>
          <a:lstStyle/>
          <a:p>
            <a:fld id="{7E6E9D47-54C4-4C84-9CE1-4ED0F309702A}" type="slidenum">
              <a:rPr lang="en-US" smtClean="0"/>
              <a:t>9</a:t>
            </a:fld>
            <a:endParaRPr lang="en-US"/>
          </a:p>
        </p:txBody>
      </p:sp>
    </p:spTree>
    <p:extLst>
      <p:ext uri="{BB962C8B-B14F-4D97-AF65-F5344CB8AC3E}">
        <p14:creationId xmlns:p14="http://schemas.microsoft.com/office/powerpoint/2010/main" val="8565856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C77A9F1-2158-4C88-9BDB-A7044D93D4B6}" type="datetimeFigureOut">
              <a:rPr lang="en-US" smtClean="0"/>
              <a:t>5/10/2016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3C1ED7-5AA6-4E6E-AEF2-EC890830B3E2}" type="slidenum">
              <a:rPr lang="en-US" smtClean="0"/>
              <a:t>‹#›</a:t>
            </a:fld>
            <a:endParaRPr lang="en-US"/>
          </a:p>
        </p:txBody>
      </p:sp>
    </p:spTree>
    <p:extLst>
      <p:ext uri="{BB962C8B-B14F-4D97-AF65-F5344CB8AC3E}">
        <p14:creationId xmlns:p14="http://schemas.microsoft.com/office/powerpoint/2010/main" val="1235426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77A9F1-2158-4C88-9BDB-A7044D93D4B6}" type="datetimeFigureOut">
              <a:rPr lang="en-US" smtClean="0"/>
              <a:t>5/10/2016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3C1ED7-5AA6-4E6E-AEF2-EC890830B3E2}" type="slidenum">
              <a:rPr lang="en-US" smtClean="0"/>
              <a:t>‹#›</a:t>
            </a:fld>
            <a:endParaRPr lang="en-US"/>
          </a:p>
        </p:txBody>
      </p:sp>
    </p:spTree>
    <p:extLst>
      <p:ext uri="{BB962C8B-B14F-4D97-AF65-F5344CB8AC3E}">
        <p14:creationId xmlns:p14="http://schemas.microsoft.com/office/powerpoint/2010/main" val="745754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77A9F1-2158-4C88-9BDB-A7044D93D4B6}" type="datetimeFigureOut">
              <a:rPr lang="en-US" smtClean="0"/>
              <a:t>5/10/2016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3C1ED7-5AA6-4E6E-AEF2-EC890830B3E2}" type="slidenum">
              <a:rPr lang="en-US" smtClean="0"/>
              <a:t>‹#›</a:t>
            </a:fld>
            <a:endParaRPr lang="en-US"/>
          </a:p>
        </p:txBody>
      </p:sp>
    </p:spTree>
    <p:extLst>
      <p:ext uri="{BB962C8B-B14F-4D97-AF65-F5344CB8AC3E}">
        <p14:creationId xmlns:p14="http://schemas.microsoft.com/office/powerpoint/2010/main" val="1044598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77A9F1-2158-4C88-9BDB-A7044D93D4B6}" type="datetimeFigureOut">
              <a:rPr lang="en-US" smtClean="0"/>
              <a:t>5/10/2016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3C1ED7-5AA6-4E6E-AEF2-EC890830B3E2}" type="slidenum">
              <a:rPr lang="en-US" smtClean="0"/>
              <a:t>‹#›</a:t>
            </a:fld>
            <a:endParaRPr lang="en-US"/>
          </a:p>
        </p:txBody>
      </p:sp>
    </p:spTree>
    <p:extLst>
      <p:ext uri="{BB962C8B-B14F-4D97-AF65-F5344CB8AC3E}">
        <p14:creationId xmlns:p14="http://schemas.microsoft.com/office/powerpoint/2010/main" val="592094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77A9F1-2158-4C88-9BDB-A7044D93D4B6}" type="datetimeFigureOut">
              <a:rPr lang="en-US" smtClean="0"/>
              <a:t>5/10/2016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3C1ED7-5AA6-4E6E-AEF2-EC890830B3E2}" type="slidenum">
              <a:rPr lang="en-US" smtClean="0"/>
              <a:t>‹#›</a:t>
            </a:fld>
            <a:endParaRPr lang="en-US"/>
          </a:p>
        </p:txBody>
      </p:sp>
    </p:spTree>
    <p:extLst>
      <p:ext uri="{BB962C8B-B14F-4D97-AF65-F5344CB8AC3E}">
        <p14:creationId xmlns:p14="http://schemas.microsoft.com/office/powerpoint/2010/main" val="3094071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C77A9F1-2158-4C88-9BDB-A7044D93D4B6}" type="datetimeFigureOut">
              <a:rPr lang="en-US" smtClean="0"/>
              <a:t>5/10/2016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3C1ED7-5AA6-4E6E-AEF2-EC890830B3E2}" type="slidenum">
              <a:rPr lang="en-US" smtClean="0"/>
              <a:t>‹#›</a:t>
            </a:fld>
            <a:endParaRPr lang="en-US"/>
          </a:p>
        </p:txBody>
      </p:sp>
    </p:spTree>
    <p:extLst>
      <p:ext uri="{BB962C8B-B14F-4D97-AF65-F5344CB8AC3E}">
        <p14:creationId xmlns:p14="http://schemas.microsoft.com/office/powerpoint/2010/main" val="147960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C77A9F1-2158-4C88-9BDB-A7044D93D4B6}" type="datetimeFigureOut">
              <a:rPr lang="en-US" smtClean="0"/>
              <a:t>5/10/2016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3C1ED7-5AA6-4E6E-AEF2-EC890830B3E2}" type="slidenum">
              <a:rPr lang="en-US" smtClean="0"/>
              <a:t>‹#›</a:t>
            </a:fld>
            <a:endParaRPr lang="en-US"/>
          </a:p>
        </p:txBody>
      </p:sp>
    </p:spTree>
    <p:extLst>
      <p:ext uri="{BB962C8B-B14F-4D97-AF65-F5344CB8AC3E}">
        <p14:creationId xmlns:p14="http://schemas.microsoft.com/office/powerpoint/2010/main" val="686712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C77A9F1-2158-4C88-9BDB-A7044D93D4B6}" type="datetimeFigureOut">
              <a:rPr lang="en-US" smtClean="0"/>
              <a:t>5/10/2016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3C1ED7-5AA6-4E6E-AEF2-EC890830B3E2}" type="slidenum">
              <a:rPr lang="en-US" smtClean="0"/>
              <a:t>‹#›</a:t>
            </a:fld>
            <a:endParaRPr lang="en-US"/>
          </a:p>
        </p:txBody>
      </p:sp>
    </p:spTree>
    <p:extLst>
      <p:ext uri="{BB962C8B-B14F-4D97-AF65-F5344CB8AC3E}">
        <p14:creationId xmlns:p14="http://schemas.microsoft.com/office/powerpoint/2010/main" val="3980883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77A9F1-2158-4C88-9BDB-A7044D93D4B6}" type="datetimeFigureOut">
              <a:rPr lang="en-US" smtClean="0"/>
              <a:t>5/10/2016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3C1ED7-5AA6-4E6E-AEF2-EC890830B3E2}" type="slidenum">
              <a:rPr lang="en-US" smtClean="0"/>
              <a:t>‹#›</a:t>
            </a:fld>
            <a:endParaRPr lang="en-US"/>
          </a:p>
        </p:txBody>
      </p:sp>
    </p:spTree>
    <p:extLst>
      <p:ext uri="{BB962C8B-B14F-4D97-AF65-F5344CB8AC3E}">
        <p14:creationId xmlns:p14="http://schemas.microsoft.com/office/powerpoint/2010/main" val="1937226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C77A9F1-2158-4C88-9BDB-A7044D93D4B6}" type="datetimeFigureOut">
              <a:rPr lang="en-US" smtClean="0"/>
              <a:t>5/10/2016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3C1ED7-5AA6-4E6E-AEF2-EC890830B3E2}" type="slidenum">
              <a:rPr lang="en-US" smtClean="0"/>
              <a:t>‹#›</a:t>
            </a:fld>
            <a:endParaRPr lang="en-US"/>
          </a:p>
        </p:txBody>
      </p:sp>
    </p:spTree>
    <p:extLst>
      <p:ext uri="{BB962C8B-B14F-4D97-AF65-F5344CB8AC3E}">
        <p14:creationId xmlns:p14="http://schemas.microsoft.com/office/powerpoint/2010/main" val="1325198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C77A9F1-2158-4C88-9BDB-A7044D93D4B6}" type="datetimeFigureOut">
              <a:rPr lang="en-US" smtClean="0"/>
              <a:t>5/10/2016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3C1ED7-5AA6-4E6E-AEF2-EC890830B3E2}" type="slidenum">
              <a:rPr lang="en-US" smtClean="0"/>
              <a:t>‹#›</a:t>
            </a:fld>
            <a:endParaRPr lang="en-US"/>
          </a:p>
        </p:txBody>
      </p:sp>
    </p:spTree>
    <p:extLst>
      <p:ext uri="{BB962C8B-B14F-4D97-AF65-F5344CB8AC3E}">
        <p14:creationId xmlns:p14="http://schemas.microsoft.com/office/powerpoint/2010/main" val="1313362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77A9F1-2158-4C88-9BDB-A7044D93D4B6}" type="datetimeFigureOut">
              <a:rPr lang="en-US" smtClean="0"/>
              <a:t>5/10/2016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3C1ED7-5AA6-4E6E-AEF2-EC890830B3E2}" type="slidenum">
              <a:rPr lang="en-US" smtClean="0"/>
              <a:t>‹#›</a:t>
            </a:fld>
            <a:endParaRPr lang="en-US"/>
          </a:p>
        </p:txBody>
      </p:sp>
    </p:spTree>
    <p:extLst>
      <p:ext uri="{BB962C8B-B14F-4D97-AF65-F5344CB8AC3E}">
        <p14:creationId xmlns:p14="http://schemas.microsoft.com/office/powerpoint/2010/main" val="35684443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Reasoning, Attention and Memory Based Machine Learning Models</a:t>
            </a:r>
            <a:endParaRPr lang="en-US" dirty="0"/>
          </a:p>
        </p:txBody>
      </p:sp>
      <p:sp>
        <p:nvSpPr>
          <p:cNvPr id="3" name="Subtitle 2"/>
          <p:cNvSpPr>
            <a:spLocks noGrp="1"/>
          </p:cNvSpPr>
          <p:nvPr>
            <p:ph type="subTitle" idx="1"/>
          </p:nvPr>
        </p:nvSpPr>
        <p:spPr>
          <a:xfrm>
            <a:off x="1524000" y="3602038"/>
            <a:ext cx="9144000" cy="2471384"/>
          </a:xfrm>
        </p:spPr>
        <p:txBody>
          <a:bodyPr anchor="b">
            <a:normAutofit/>
          </a:bodyPr>
          <a:lstStyle/>
          <a:p>
            <a:pPr algn="r"/>
            <a:endParaRPr lang="en-US" sz="1600" dirty="0" smtClean="0"/>
          </a:p>
          <a:p>
            <a:pPr algn="r"/>
            <a:r>
              <a:rPr lang="en-US" sz="1600" dirty="0" smtClean="0"/>
              <a:t>Prepared </a:t>
            </a:r>
            <a:r>
              <a:rPr lang="en-US" sz="1600" dirty="0" smtClean="0"/>
              <a:t>By:</a:t>
            </a:r>
          </a:p>
          <a:p>
            <a:pPr algn="r"/>
            <a:r>
              <a:rPr lang="en-US" sz="1600" dirty="0" smtClean="0"/>
              <a:t>Dhruv Kohli, Dept. of Mathematics</a:t>
            </a:r>
          </a:p>
        </p:txBody>
      </p:sp>
    </p:spTree>
    <p:extLst>
      <p:ext uri="{BB962C8B-B14F-4D97-AF65-F5344CB8AC3E}">
        <p14:creationId xmlns:p14="http://schemas.microsoft.com/office/powerpoint/2010/main" val="19775109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Neural Turing Machine - Model</a:t>
            </a:r>
            <a:endParaRPr lang="en-US" dirty="0"/>
          </a:p>
        </p:txBody>
      </p:sp>
      <p:sp>
        <p:nvSpPr>
          <p:cNvPr id="7" name="Rectangle 6"/>
          <p:cNvSpPr/>
          <p:nvPr/>
        </p:nvSpPr>
        <p:spPr>
          <a:xfrm>
            <a:off x="5103222" y="1690688"/>
            <a:ext cx="992777" cy="21858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r>
              <a:rPr lang="en-US" baseline="-25000" dirty="0" smtClean="0">
                <a:effectLst>
                  <a:outerShdw blurRad="38100" dist="38100" dir="2700000" algn="tl">
                    <a:srgbClr val="000000">
                      <a:alpha val="43137"/>
                    </a:srgbClr>
                  </a:outerShdw>
                </a:effectLst>
              </a:rPr>
              <a:t>0</a:t>
            </a:r>
            <a:endParaRPr lang="en-US" baseline="-25000" dirty="0">
              <a:effectLst>
                <a:outerShdw blurRad="38100" dist="38100" dir="2700000" algn="tl">
                  <a:srgbClr val="000000">
                    <a:alpha val="43137"/>
                  </a:srgbClr>
                </a:outerShdw>
              </a:effectLst>
            </a:endParaRPr>
          </a:p>
        </p:txBody>
      </p:sp>
      <p:sp>
        <p:nvSpPr>
          <p:cNvPr id="8" name="Rectangle 7"/>
          <p:cNvSpPr/>
          <p:nvPr/>
        </p:nvSpPr>
        <p:spPr>
          <a:xfrm>
            <a:off x="4637313" y="4236721"/>
            <a:ext cx="1924594" cy="5355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rw</a:t>
            </a:r>
            <a:r>
              <a:rPr lang="en-US" baseline="-25000" dirty="0" smtClean="0"/>
              <a:t>1</a:t>
            </a:r>
            <a:endParaRPr lang="en-US" baseline="-25000" dirty="0"/>
          </a:p>
        </p:txBody>
      </p:sp>
      <p:sp>
        <p:nvSpPr>
          <p:cNvPr id="9" name="Rectangle 8"/>
          <p:cNvSpPr/>
          <p:nvPr/>
        </p:nvSpPr>
        <p:spPr>
          <a:xfrm>
            <a:off x="4637313" y="6154784"/>
            <a:ext cx="1924594" cy="5355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ww</a:t>
            </a:r>
            <a:r>
              <a:rPr lang="en-US" baseline="-25000" dirty="0" smtClean="0"/>
              <a:t>1</a:t>
            </a:r>
            <a:endParaRPr lang="en-US" baseline="-25000" dirty="0"/>
          </a:p>
        </p:txBody>
      </p:sp>
      <p:sp>
        <p:nvSpPr>
          <p:cNvPr id="10" name="Rectangle 9"/>
          <p:cNvSpPr/>
          <p:nvPr/>
        </p:nvSpPr>
        <p:spPr>
          <a:xfrm>
            <a:off x="4606829" y="5262147"/>
            <a:ext cx="1924594" cy="5355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t>
            </a:r>
            <a:r>
              <a:rPr lang="en-US" baseline="-25000" dirty="0" smtClean="0"/>
              <a:t>0</a:t>
            </a:r>
            <a:endParaRPr lang="en-US" baseline="-25000" dirty="0"/>
          </a:p>
        </p:txBody>
      </p:sp>
      <p:cxnSp>
        <p:nvCxnSpPr>
          <p:cNvPr id="4" name="Straight Arrow Connector 3"/>
          <p:cNvCxnSpPr>
            <a:stCxn id="7" idx="3"/>
          </p:cNvCxnSpPr>
          <p:nvPr/>
        </p:nvCxnSpPr>
        <p:spPr>
          <a:xfrm>
            <a:off x="6095999" y="2783614"/>
            <a:ext cx="3274424" cy="6998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9431383" y="2936486"/>
            <a:ext cx="435427" cy="10798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e</a:t>
            </a:r>
            <a:r>
              <a:rPr lang="en-US" sz="1200" baseline="-25000" dirty="0" smtClean="0"/>
              <a:t>1</a:t>
            </a:r>
            <a:endParaRPr lang="en-US" sz="1200" baseline="-25000" dirty="0"/>
          </a:p>
        </p:txBody>
      </p:sp>
      <p:sp>
        <p:nvSpPr>
          <p:cNvPr id="11" name="Rectangle 10"/>
          <p:cNvSpPr/>
          <p:nvPr/>
        </p:nvSpPr>
        <p:spPr>
          <a:xfrm>
            <a:off x="9962608" y="2943498"/>
            <a:ext cx="461551" cy="10798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a</a:t>
            </a:r>
            <a:r>
              <a:rPr lang="en-US" sz="1200" baseline="-25000" dirty="0" smtClean="0"/>
              <a:t>1</a:t>
            </a:r>
            <a:endParaRPr lang="en-US" sz="1200" baseline="-25000" dirty="0"/>
          </a:p>
        </p:txBody>
      </p:sp>
      <p:sp>
        <p:nvSpPr>
          <p:cNvPr id="6" name="TextBox 5"/>
          <p:cNvSpPr txBox="1"/>
          <p:nvPr/>
        </p:nvSpPr>
        <p:spPr>
          <a:xfrm>
            <a:off x="7088776" y="2628728"/>
            <a:ext cx="1791367" cy="369332"/>
          </a:xfrm>
          <a:prstGeom prst="rect">
            <a:avLst/>
          </a:prstGeom>
          <a:noFill/>
        </p:spPr>
        <p:txBody>
          <a:bodyPr wrap="square" rtlCol="0">
            <a:spAutoFit/>
          </a:bodyPr>
          <a:lstStyle/>
          <a:p>
            <a:r>
              <a:rPr lang="en-US" dirty="0" err="1" smtClean="0"/>
              <a:t>W</a:t>
            </a:r>
            <a:r>
              <a:rPr lang="en-US" baseline="-25000" dirty="0" err="1" smtClean="0"/>
              <a:t>eC</a:t>
            </a:r>
            <a:r>
              <a:rPr lang="en-US" dirty="0" smtClean="0"/>
              <a:t>, </a:t>
            </a:r>
            <a:r>
              <a:rPr lang="en-US" dirty="0" err="1" smtClean="0"/>
              <a:t>W</a:t>
            </a:r>
            <a:r>
              <a:rPr lang="en-US" baseline="-25000" dirty="0" err="1" smtClean="0"/>
              <a:t>aC</a:t>
            </a:r>
            <a:r>
              <a:rPr lang="en-US" dirty="0" smtClean="0"/>
              <a:t>, </a:t>
            </a:r>
            <a:r>
              <a:rPr lang="en-US" dirty="0" err="1" smtClean="0"/>
              <a:t>b</a:t>
            </a:r>
            <a:r>
              <a:rPr lang="en-US" baseline="-25000" dirty="0" err="1" smtClean="0"/>
              <a:t>eC</a:t>
            </a:r>
            <a:r>
              <a:rPr lang="en-US" dirty="0" smtClean="0"/>
              <a:t>, </a:t>
            </a:r>
            <a:r>
              <a:rPr lang="en-US" dirty="0" err="1" smtClean="0"/>
              <a:t>b</a:t>
            </a:r>
            <a:r>
              <a:rPr lang="en-US" baseline="-25000" dirty="0" err="1" smtClean="0"/>
              <a:t>aC</a:t>
            </a:r>
            <a:endParaRPr lang="en-US" dirty="0"/>
          </a:p>
        </p:txBody>
      </p:sp>
      <p:sp>
        <p:nvSpPr>
          <p:cNvPr id="12" name="TextBox 11"/>
          <p:cNvSpPr txBox="1"/>
          <p:nvPr/>
        </p:nvSpPr>
        <p:spPr>
          <a:xfrm>
            <a:off x="9344295" y="4089909"/>
            <a:ext cx="2330254" cy="646331"/>
          </a:xfrm>
          <a:prstGeom prst="rect">
            <a:avLst/>
          </a:prstGeom>
          <a:noFill/>
        </p:spPr>
        <p:txBody>
          <a:bodyPr wrap="square" rtlCol="0">
            <a:spAutoFit/>
          </a:bodyPr>
          <a:lstStyle/>
          <a:p>
            <a:r>
              <a:rPr lang="en-US" dirty="0" smtClean="0"/>
              <a:t>e</a:t>
            </a:r>
            <a:r>
              <a:rPr lang="en-US" baseline="-25000" dirty="0" smtClean="0"/>
              <a:t>1</a:t>
            </a:r>
            <a:r>
              <a:rPr lang="en-US" dirty="0" smtClean="0"/>
              <a:t>: Erase vector (Mx1)</a:t>
            </a:r>
          </a:p>
          <a:p>
            <a:r>
              <a:rPr lang="en-US" dirty="0" smtClean="0"/>
              <a:t>a</a:t>
            </a:r>
            <a:r>
              <a:rPr lang="en-US" baseline="-25000" dirty="0" smtClean="0"/>
              <a:t>1</a:t>
            </a:r>
            <a:r>
              <a:rPr lang="en-US" dirty="0" smtClean="0"/>
              <a:t>: Add vector (Mx1)</a:t>
            </a:r>
            <a:endParaRPr lang="en-US" dirty="0"/>
          </a:p>
        </p:txBody>
      </p:sp>
      <p:pic>
        <p:nvPicPr>
          <p:cNvPr id="3" name="Picture 2"/>
          <p:cNvPicPr>
            <a:picLocks noChangeAspect="1"/>
          </p:cNvPicPr>
          <p:nvPr/>
        </p:nvPicPr>
        <p:blipFill>
          <a:blip r:embed="rId3"/>
          <a:stretch>
            <a:fillRect/>
          </a:stretch>
        </p:blipFill>
        <p:spPr>
          <a:xfrm>
            <a:off x="8880143" y="1690688"/>
            <a:ext cx="2164930" cy="833983"/>
          </a:xfrm>
          <a:prstGeom prst="rect">
            <a:avLst/>
          </a:prstGeom>
        </p:spPr>
      </p:pic>
    </p:spTree>
    <p:extLst>
      <p:ext uri="{BB962C8B-B14F-4D97-AF65-F5344CB8AC3E}">
        <p14:creationId xmlns:p14="http://schemas.microsoft.com/office/powerpoint/2010/main" val="18051918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Neural Turing Machine - Model</a:t>
            </a:r>
            <a:endParaRPr lang="en-US" dirty="0"/>
          </a:p>
        </p:txBody>
      </p:sp>
      <p:sp>
        <p:nvSpPr>
          <p:cNvPr id="7" name="Rectangle 6"/>
          <p:cNvSpPr/>
          <p:nvPr/>
        </p:nvSpPr>
        <p:spPr>
          <a:xfrm>
            <a:off x="5103222" y="1690688"/>
            <a:ext cx="992777" cy="21858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r>
              <a:rPr lang="en-US" baseline="-25000" dirty="0" smtClean="0">
                <a:effectLst>
                  <a:outerShdw blurRad="38100" dist="38100" dir="2700000" algn="tl">
                    <a:srgbClr val="000000">
                      <a:alpha val="43137"/>
                    </a:srgbClr>
                  </a:outerShdw>
                </a:effectLst>
              </a:rPr>
              <a:t>0</a:t>
            </a:r>
            <a:endParaRPr lang="en-US" baseline="-25000" dirty="0">
              <a:effectLst>
                <a:outerShdw blurRad="38100" dist="38100" dir="2700000" algn="tl">
                  <a:srgbClr val="000000">
                    <a:alpha val="43137"/>
                  </a:srgbClr>
                </a:outerShdw>
              </a:effectLst>
            </a:endParaRPr>
          </a:p>
        </p:txBody>
      </p:sp>
      <p:sp>
        <p:nvSpPr>
          <p:cNvPr id="8" name="Rectangle 7"/>
          <p:cNvSpPr/>
          <p:nvPr/>
        </p:nvSpPr>
        <p:spPr>
          <a:xfrm>
            <a:off x="4637313" y="4236721"/>
            <a:ext cx="1924594" cy="5355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rw</a:t>
            </a:r>
            <a:r>
              <a:rPr lang="en-US" baseline="-25000" dirty="0" smtClean="0"/>
              <a:t>1</a:t>
            </a:r>
            <a:endParaRPr lang="en-US" baseline="-25000" dirty="0"/>
          </a:p>
        </p:txBody>
      </p:sp>
      <p:sp>
        <p:nvSpPr>
          <p:cNvPr id="9" name="Rectangle 8"/>
          <p:cNvSpPr/>
          <p:nvPr/>
        </p:nvSpPr>
        <p:spPr>
          <a:xfrm>
            <a:off x="4637313" y="6154784"/>
            <a:ext cx="1924594" cy="5355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ww</a:t>
            </a:r>
            <a:r>
              <a:rPr lang="en-US" baseline="-25000" dirty="0" smtClean="0"/>
              <a:t>1</a:t>
            </a:r>
            <a:endParaRPr lang="en-US" baseline="-25000" dirty="0"/>
          </a:p>
        </p:txBody>
      </p:sp>
      <p:sp>
        <p:nvSpPr>
          <p:cNvPr id="10" name="Rectangle 9"/>
          <p:cNvSpPr/>
          <p:nvPr/>
        </p:nvSpPr>
        <p:spPr>
          <a:xfrm>
            <a:off x="4606829" y="5262147"/>
            <a:ext cx="1924594" cy="5355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t>
            </a:r>
            <a:r>
              <a:rPr lang="en-US" baseline="-25000" dirty="0" smtClean="0"/>
              <a:t>0</a:t>
            </a:r>
            <a:endParaRPr lang="en-US" baseline="-25000" dirty="0"/>
          </a:p>
        </p:txBody>
      </p:sp>
      <p:cxnSp>
        <p:nvCxnSpPr>
          <p:cNvPr id="4" name="Straight Arrow Connector 3"/>
          <p:cNvCxnSpPr>
            <a:stCxn id="7" idx="3"/>
          </p:cNvCxnSpPr>
          <p:nvPr/>
        </p:nvCxnSpPr>
        <p:spPr>
          <a:xfrm>
            <a:off x="6095999" y="2783614"/>
            <a:ext cx="3274424" cy="6998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9431383" y="2936486"/>
            <a:ext cx="435427" cy="10798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e</a:t>
            </a:r>
            <a:r>
              <a:rPr lang="en-US" sz="1200" baseline="-25000" dirty="0" smtClean="0"/>
              <a:t>1</a:t>
            </a:r>
            <a:endParaRPr lang="en-US" sz="1200" baseline="-25000" dirty="0"/>
          </a:p>
        </p:txBody>
      </p:sp>
      <p:sp>
        <p:nvSpPr>
          <p:cNvPr id="11" name="Rectangle 10"/>
          <p:cNvSpPr/>
          <p:nvPr/>
        </p:nvSpPr>
        <p:spPr>
          <a:xfrm>
            <a:off x="9962608" y="2943498"/>
            <a:ext cx="461551" cy="10798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a</a:t>
            </a:r>
            <a:r>
              <a:rPr lang="en-US" sz="1200" baseline="-25000" dirty="0" smtClean="0"/>
              <a:t>1</a:t>
            </a:r>
            <a:endParaRPr lang="en-US" sz="1200" baseline="-25000" dirty="0"/>
          </a:p>
        </p:txBody>
      </p:sp>
      <p:sp>
        <p:nvSpPr>
          <p:cNvPr id="12" name="TextBox 11"/>
          <p:cNvSpPr txBox="1"/>
          <p:nvPr/>
        </p:nvSpPr>
        <p:spPr>
          <a:xfrm>
            <a:off x="9344295" y="4089909"/>
            <a:ext cx="2547261" cy="646331"/>
          </a:xfrm>
          <a:prstGeom prst="rect">
            <a:avLst/>
          </a:prstGeom>
          <a:noFill/>
        </p:spPr>
        <p:txBody>
          <a:bodyPr wrap="square" rtlCol="0">
            <a:spAutoFit/>
          </a:bodyPr>
          <a:lstStyle/>
          <a:p>
            <a:r>
              <a:rPr lang="en-US" dirty="0" smtClean="0"/>
              <a:t>e</a:t>
            </a:r>
            <a:r>
              <a:rPr lang="en-US" baseline="-25000" dirty="0" smtClean="0"/>
              <a:t>1</a:t>
            </a:r>
            <a:r>
              <a:rPr lang="en-US" dirty="0" smtClean="0"/>
              <a:t>: Erase vector (Mx1)</a:t>
            </a:r>
          </a:p>
          <a:p>
            <a:r>
              <a:rPr lang="en-US" dirty="0" smtClean="0"/>
              <a:t>a</a:t>
            </a:r>
            <a:r>
              <a:rPr lang="en-US" baseline="-25000" dirty="0" smtClean="0"/>
              <a:t>1</a:t>
            </a:r>
            <a:r>
              <a:rPr lang="en-US" dirty="0" smtClean="0"/>
              <a:t>: Add vector (Mx1)</a:t>
            </a:r>
            <a:endParaRPr lang="en-US" dirty="0"/>
          </a:p>
        </p:txBody>
      </p:sp>
      <p:cxnSp>
        <p:nvCxnSpPr>
          <p:cNvPr id="13" name="Straight Arrow Connector 12"/>
          <p:cNvCxnSpPr>
            <a:stCxn id="5" idx="1"/>
            <a:endCxn id="10" idx="3"/>
          </p:cNvCxnSpPr>
          <p:nvPr/>
        </p:nvCxnSpPr>
        <p:spPr>
          <a:xfrm flipH="1">
            <a:off x="6531423" y="3476417"/>
            <a:ext cx="2899960" cy="2053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10" idx="3"/>
          </p:cNvCxnSpPr>
          <p:nvPr/>
        </p:nvCxnSpPr>
        <p:spPr>
          <a:xfrm flipH="1">
            <a:off x="6531423" y="3480768"/>
            <a:ext cx="3435539" cy="20491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733210" y="4963886"/>
            <a:ext cx="1227909" cy="646331"/>
          </a:xfrm>
          <a:prstGeom prst="rect">
            <a:avLst/>
          </a:prstGeom>
          <a:noFill/>
        </p:spPr>
        <p:txBody>
          <a:bodyPr wrap="square" rtlCol="0">
            <a:spAutoFit/>
          </a:bodyPr>
          <a:lstStyle/>
          <a:p>
            <a:r>
              <a:rPr lang="en-US" dirty="0" smtClean="0"/>
              <a:t>Memory Updation</a:t>
            </a:r>
            <a:endParaRPr lang="en-US" dirty="0"/>
          </a:p>
        </p:txBody>
      </p:sp>
      <p:cxnSp>
        <p:nvCxnSpPr>
          <p:cNvPr id="19" name="Elbow Connector 18"/>
          <p:cNvCxnSpPr>
            <a:stCxn id="9" idx="3"/>
            <a:endCxn id="10" idx="3"/>
          </p:cNvCxnSpPr>
          <p:nvPr/>
        </p:nvCxnSpPr>
        <p:spPr>
          <a:xfrm flipH="1" flipV="1">
            <a:off x="6531423" y="5529935"/>
            <a:ext cx="30484" cy="892637"/>
          </a:xfrm>
          <a:prstGeom prst="bentConnector3">
            <a:avLst>
              <a:gd name="adj1" fmla="val -749902"/>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088776" y="2628728"/>
            <a:ext cx="1791367" cy="369332"/>
          </a:xfrm>
          <a:prstGeom prst="rect">
            <a:avLst/>
          </a:prstGeom>
          <a:noFill/>
        </p:spPr>
        <p:txBody>
          <a:bodyPr wrap="square" rtlCol="0">
            <a:spAutoFit/>
          </a:bodyPr>
          <a:lstStyle/>
          <a:p>
            <a:r>
              <a:rPr lang="en-US" dirty="0" err="1" smtClean="0"/>
              <a:t>W</a:t>
            </a:r>
            <a:r>
              <a:rPr lang="en-US" baseline="-25000" dirty="0" err="1" smtClean="0"/>
              <a:t>eC</a:t>
            </a:r>
            <a:r>
              <a:rPr lang="en-US" dirty="0" smtClean="0"/>
              <a:t>, </a:t>
            </a:r>
            <a:r>
              <a:rPr lang="en-US" dirty="0" err="1" smtClean="0"/>
              <a:t>W</a:t>
            </a:r>
            <a:r>
              <a:rPr lang="en-US" baseline="-25000" dirty="0" err="1" smtClean="0"/>
              <a:t>aC</a:t>
            </a:r>
            <a:r>
              <a:rPr lang="en-US" dirty="0" smtClean="0"/>
              <a:t>, </a:t>
            </a:r>
            <a:r>
              <a:rPr lang="en-US" dirty="0" err="1" smtClean="0"/>
              <a:t>b</a:t>
            </a:r>
            <a:r>
              <a:rPr lang="en-US" baseline="-25000" dirty="0" err="1" smtClean="0"/>
              <a:t>eC</a:t>
            </a:r>
            <a:r>
              <a:rPr lang="en-US" dirty="0" smtClean="0"/>
              <a:t>, </a:t>
            </a:r>
            <a:r>
              <a:rPr lang="en-US" dirty="0" err="1" smtClean="0"/>
              <a:t>b</a:t>
            </a:r>
            <a:r>
              <a:rPr lang="en-US" baseline="-25000" dirty="0" err="1" smtClean="0"/>
              <a:t>aC</a:t>
            </a:r>
            <a:endParaRPr lang="en-US" dirty="0"/>
          </a:p>
        </p:txBody>
      </p:sp>
    </p:spTree>
    <p:extLst>
      <p:ext uri="{BB962C8B-B14F-4D97-AF65-F5344CB8AC3E}">
        <p14:creationId xmlns:p14="http://schemas.microsoft.com/office/powerpoint/2010/main" val="4393692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Neural Turing Machine – Model</a:t>
            </a:r>
            <a:br>
              <a:rPr lang="en-US" dirty="0" smtClean="0"/>
            </a:br>
            <a:r>
              <a:rPr lang="en-US" dirty="0" smtClean="0"/>
              <a:t>(Memory Updation)</a:t>
            </a:r>
            <a:endParaRPr lang="en-US" dirty="0"/>
          </a:p>
        </p:txBody>
      </p:sp>
      <p:pic>
        <p:nvPicPr>
          <p:cNvPr id="5" name="Picture 4"/>
          <p:cNvPicPr>
            <a:picLocks noChangeAspect="1"/>
          </p:cNvPicPr>
          <p:nvPr/>
        </p:nvPicPr>
        <p:blipFill>
          <a:blip r:embed="rId3"/>
          <a:stretch>
            <a:fillRect/>
          </a:stretch>
        </p:blipFill>
        <p:spPr>
          <a:xfrm>
            <a:off x="3991990" y="3197751"/>
            <a:ext cx="4124325" cy="590550"/>
          </a:xfrm>
          <a:prstGeom prst="rect">
            <a:avLst/>
          </a:prstGeom>
        </p:spPr>
      </p:pic>
      <p:pic>
        <p:nvPicPr>
          <p:cNvPr id="6" name="Picture 5"/>
          <p:cNvPicPr>
            <a:picLocks noChangeAspect="1"/>
          </p:cNvPicPr>
          <p:nvPr/>
        </p:nvPicPr>
        <p:blipFill>
          <a:blip r:embed="rId4"/>
          <a:stretch>
            <a:fillRect/>
          </a:stretch>
        </p:blipFill>
        <p:spPr>
          <a:xfrm>
            <a:off x="4352925" y="3836378"/>
            <a:ext cx="3486150" cy="457200"/>
          </a:xfrm>
          <a:prstGeom prst="rect">
            <a:avLst/>
          </a:prstGeom>
        </p:spPr>
      </p:pic>
    </p:spTree>
    <p:extLst>
      <p:ext uri="{BB962C8B-B14F-4D97-AF65-F5344CB8AC3E}">
        <p14:creationId xmlns:p14="http://schemas.microsoft.com/office/powerpoint/2010/main" val="6352365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Neural Turing Machine - Model</a:t>
            </a:r>
            <a:endParaRPr lang="en-US" dirty="0"/>
          </a:p>
        </p:txBody>
      </p:sp>
      <p:sp>
        <p:nvSpPr>
          <p:cNvPr id="7" name="Rectangle 6"/>
          <p:cNvSpPr/>
          <p:nvPr/>
        </p:nvSpPr>
        <p:spPr>
          <a:xfrm>
            <a:off x="5103222" y="1690688"/>
            <a:ext cx="992777" cy="21858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r>
              <a:rPr lang="en-US" baseline="-25000" dirty="0" smtClean="0">
                <a:effectLst>
                  <a:outerShdw blurRad="38100" dist="38100" dir="2700000" algn="tl">
                    <a:srgbClr val="000000">
                      <a:alpha val="43137"/>
                    </a:srgbClr>
                  </a:outerShdw>
                </a:effectLst>
              </a:rPr>
              <a:t>0</a:t>
            </a:r>
            <a:endParaRPr lang="en-US" baseline="-25000" dirty="0">
              <a:effectLst>
                <a:outerShdw blurRad="38100" dist="38100" dir="2700000" algn="tl">
                  <a:srgbClr val="000000">
                    <a:alpha val="43137"/>
                  </a:srgbClr>
                </a:outerShdw>
              </a:effectLst>
            </a:endParaRPr>
          </a:p>
        </p:txBody>
      </p:sp>
      <p:sp>
        <p:nvSpPr>
          <p:cNvPr id="8" name="Rectangle 7"/>
          <p:cNvSpPr/>
          <p:nvPr/>
        </p:nvSpPr>
        <p:spPr>
          <a:xfrm>
            <a:off x="4637313" y="4236721"/>
            <a:ext cx="1924594" cy="5355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rw</a:t>
            </a:r>
            <a:r>
              <a:rPr lang="en-US" baseline="-25000" dirty="0" smtClean="0"/>
              <a:t>1</a:t>
            </a:r>
            <a:endParaRPr lang="en-US" baseline="-25000" dirty="0"/>
          </a:p>
        </p:txBody>
      </p:sp>
      <p:sp>
        <p:nvSpPr>
          <p:cNvPr id="9" name="Rectangle 8"/>
          <p:cNvSpPr/>
          <p:nvPr/>
        </p:nvSpPr>
        <p:spPr>
          <a:xfrm>
            <a:off x="4637313" y="6154784"/>
            <a:ext cx="1924594" cy="5355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ww</a:t>
            </a:r>
            <a:r>
              <a:rPr lang="en-US" baseline="-25000" dirty="0" smtClean="0"/>
              <a:t>1</a:t>
            </a:r>
            <a:endParaRPr lang="en-US" baseline="-25000" dirty="0"/>
          </a:p>
        </p:txBody>
      </p:sp>
      <p:sp>
        <p:nvSpPr>
          <p:cNvPr id="10" name="Rectangle 9"/>
          <p:cNvSpPr/>
          <p:nvPr/>
        </p:nvSpPr>
        <p:spPr>
          <a:xfrm>
            <a:off x="4606829" y="5262147"/>
            <a:ext cx="1924594" cy="5355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t>
            </a:r>
            <a:r>
              <a:rPr lang="en-US" baseline="-25000" dirty="0" smtClean="0"/>
              <a:t>1</a:t>
            </a:r>
            <a:endParaRPr lang="en-US" baseline="-25000" dirty="0"/>
          </a:p>
        </p:txBody>
      </p:sp>
    </p:spTree>
    <p:extLst>
      <p:ext uri="{BB962C8B-B14F-4D97-AF65-F5344CB8AC3E}">
        <p14:creationId xmlns:p14="http://schemas.microsoft.com/office/powerpoint/2010/main" val="20294415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Neural Turing Machine - Model</a:t>
            </a:r>
            <a:endParaRPr lang="en-US" dirty="0"/>
          </a:p>
        </p:txBody>
      </p:sp>
      <p:sp>
        <p:nvSpPr>
          <p:cNvPr id="7" name="Rectangle 6"/>
          <p:cNvSpPr/>
          <p:nvPr/>
        </p:nvSpPr>
        <p:spPr>
          <a:xfrm>
            <a:off x="5103222" y="1690688"/>
            <a:ext cx="992777" cy="21858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r>
              <a:rPr lang="en-US" baseline="-25000" dirty="0" smtClean="0">
                <a:effectLst>
                  <a:outerShdw blurRad="38100" dist="38100" dir="2700000" algn="tl">
                    <a:srgbClr val="000000">
                      <a:alpha val="43137"/>
                    </a:srgbClr>
                  </a:outerShdw>
                </a:effectLst>
              </a:rPr>
              <a:t>0</a:t>
            </a:r>
            <a:endParaRPr lang="en-US" baseline="-25000" dirty="0">
              <a:effectLst>
                <a:outerShdw blurRad="38100" dist="38100" dir="2700000" algn="tl">
                  <a:srgbClr val="000000">
                    <a:alpha val="43137"/>
                  </a:srgbClr>
                </a:outerShdw>
              </a:effectLst>
            </a:endParaRPr>
          </a:p>
        </p:txBody>
      </p:sp>
      <p:sp>
        <p:nvSpPr>
          <p:cNvPr id="8" name="Rectangle 7"/>
          <p:cNvSpPr/>
          <p:nvPr/>
        </p:nvSpPr>
        <p:spPr>
          <a:xfrm>
            <a:off x="4637313" y="4236721"/>
            <a:ext cx="1924594" cy="5355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rw</a:t>
            </a:r>
            <a:r>
              <a:rPr lang="en-US" baseline="-25000" dirty="0" smtClean="0"/>
              <a:t>1</a:t>
            </a:r>
            <a:endParaRPr lang="en-US" baseline="-25000" dirty="0"/>
          </a:p>
        </p:txBody>
      </p:sp>
      <p:sp>
        <p:nvSpPr>
          <p:cNvPr id="9" name="Rectangle 8"/>
          <p:cNvSpPr/>
          <p:nvPr/>
        </p:nvSpPr>
        <p:spPr>
          <a:xfrm>
            <a:off x="4637313" y="6154784"/>
            <a:ext cx="1924594" cy="5355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ww</a:t>
            </a:r>
            <a:r>
              <a:rPr lang="en-US" baseline="-25000" dirty="0" smtClean="0"/>
              <a:t>1</a:t>
            </a:r>
            <a:endParaRPr lang="en-US" baseline="-25000" dirty="0"/>
          </a:p>
        </p:txBody>
      </p:sp>
      <p:sp>
        <p:nvSpPr>
          <p:cNvPr id="10" name="Rectangle 9"/>
          <p:cNvSpPr/>
          <p:nvPr/>
        </p:nvSpPr>
        <p:spPr>
          <a:xfrm>
            <a:off x="4606829" y="5262147"/>
            <a:ext cx="1924594" cy="5355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t>
            </a:r>
            <a:r>
              <a:rPr lang="en-US" baseline="-25000" dirty="0" smtClean="0"/>
              <a:t>1</a:t>
            </a:r>
            <a:endParaRPr lang="en-US" baseline="-25000" dirty="0"/>
          </a:p>
        </p:txBody>
      </p:sp>
      <p:sp>
        <p:nvSpPr>
          <p:cNvPr id="3" name="Rectangle 2"/>
          <p:cNvSpPr/>
          <p:nvPr/>
        </p:nvSpPr>
        <p:spPr>
          <a:xfrm>
            <a:off x="2882538" y="1581830"/>
            <a:ext cx="409303" cy="12017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t>X</a:t>
            </a:r>
            <a:r>
              <a:rPr lang="en-US" sz="1000" b="1" baseline="-25000" dirty="0" smtClean="0"/>
              <a:t>1</a:t>
            </a:r>
            <a:endParaRPr lang="en-US" sz="1000" b="1" baseline="-25000" dirty="0"/>
          </a:p>
        </p:txBody>
      </p:sp>
      <p:sp>
        <p:nvSpPr>
          <p:cNvPr id="11" name="Rectangle 10"/>
          <p:cNvSpPr/>
          <p:nvPr/>
        </p:nvSpPr>
        <p:spPr>
          <a:xfrm>
            <a:off x="2882538" y="2907393"/>
            <a:ext cx="409303" cy="12017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r</a:t>
            </a:r>
            <a:r>
              <a:rPr lang="en-US" sz="1000" b="1" baseline="-25000" dirty="0" smtClean="0"/>
              <a:t>1</a:t>
            </a:r>
            <a:endParaRPr lang="en-US" sz="1000" b="1" baseline="-25000" dirty="0"/>
          </a:p>
        </p:txBody>
      </p:sp>
      <p:cxnSp>
        <p:nvCxnSpPr>
          <p:cNvPr id="5" name="Straight Arrow Connector 4"/>
          <p:cNvCxnSpPr>
            <a:stCxn id="8" idx="1"/>
            <a:endCxn id="11" idx="2"/>
          </p:cNvCxnSpPr>
          <p:nvPr/>
        </p:nvCxnSpPr>
        <p:spPr>
          <a:xfrm flipH="1" flipV="1">
            <a:off x="3087190" y="4109176"/>
            <a:ext cx="1550123" cy="3953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10" idx="1"/>
            <a:endCxn id="11" idx="2"/>
          </p:cNvCxnSpPr>
          <p:nvPr/>
        </p:nvCxnSpPr>
        <p:spPr>
          <a:xfrm flipH="1" flipV="1">
            <a:off x="3087190" y="4109176"/>
            <a:ext cx="1519639" cy="1420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393371" y="4236721"/>
            <a:ext cx="1375955" cy="646331"/>
          </a:xfrm>
          <a:prstGeom prst="rect">
            <a:avLst/>
          </a:prstGeom>
          <a:noFill/>
        </p:spPr>
        <p:txBody>
          <a:bodyPr wrap="square" rtlCol="0">
            <a:spAutoFit/>
          </a:bodyPr>
          <a:lstStyle/>
          <a:p>
            <a:r>
              <a:rPr lang="en-US" dirty="0" smtClean="0"/>
              <a:t>Read vector formation</a:t>
            </a:r>
            <a:endParaRPr lang="en-US" dirty="0"/>
          </a:p>
        </p:txBody>
      </p:sp>
      <p:sp>
        <p:nvSpPr>
          <p:cNvPr id="14" name="TextBox 13"/>
          <p:cNvSpPr txBox="1"/>
          <p:nvPr/>
        </p:nvSpPr>
        <p:spPr>
          <a:xfrm>
            <a:off x="1288870" y="1690688"/>
            <a:ext cx="1375955" cy="646331"/>
          </a:xfrm>
          <a:prstGeom prst="rect">
            <a:avLst/>
          </a:prstGeom>
          <a:noFill/>
        </p:spPr>
        <p:txBody>
          <a:bodyPr wrap="square" rtlCol="0">
            <a:spAutoFit/>
          </a:bodyPr>
          <a:lstStyle/>
          <a:p>
            <a:r>
              <a:rPr lang="en-US" dirty="0" smtClean="0"/>
              <a:t>External Input</a:t>
            </a:r>
            <a:endParaRPr lang="en-US" dirty="0"/>
          </a:p>
        </p:txBody>
      </p:sp>
    </p:spTree>
    <p:extLst>
      <p:ext uri="{BB962C8B-B14F-4D97-AF65-F5344CB8AC3E}">
        <p14:creationId xmlns:p14="http://schemas.microsoft.com/office/powerpoint/2010/main" val="17690584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Neural Turing Machine – Model</a:t>
            </a:r>
            <a:br>
              <a:rPr lang="en-US" dirty="0" smtClean="0"/>
            </a:br>
            <a:r>
              <a:rPr lang="en-US" dirty="0" smtClean="0"/>
              <a:t>(Read </a:t>
            </a:r>
            <a:r>
              <a:rPr lang="en-US" dirty="0"/>
              <a:t>V</a:t>
            </a:r>
            <a:r>
              <a:rPr lang="en-US" dirty="0" smtClean="0"/>
              <a:t>ector </a:t>
            </a:r>
            <a:r>
              <a:rPr lang="en-US" dirty="0"/>
              <a:t>F</a:t>
            </a:r>
            <a:r>
              <a:rPr lang="en-US" dirty="0" smtClean="0"/>
              <a:t>ormation)</a:t>
            </a:r>
            <a:endParaRPr lang="en-US" dirty="0"/>
          </a:p>
        </p:txBody>
      </p:sp>
      <p:pic>
        <p:nvPicPr>
          <p:cNvPr id="4" name="Picture 3"/>
          <p:cNvPicPr>
            <a:picLocks noChangeAspect="1"/>
          </p:cNvPicPr>
          <p:nvPr/>
        </p:nvPicPr>
        <p:blipFill>
          <a:blip r:embed="rId3"/>
          <a:stretch>
            <a:fillRect/>
          </a:stretch>
        </p:blipFill>
        <p:spPr>
          <a:xfrm>
            <a:off x="4591050" y="3619611"/>
            <a:ext cx="3009900" cy="809625"/>
          </a:xfrm>
          <a:prstGeom prst="rect">
            <a:avLst/>
          </a:prstGeom>
        </p:spPr>
      </p:pic>
    </p:spTree>
    <p:extLst>
      <p:ext uri="{BB962C8B-B14F-4D97-AF65-F5344CB8AC3E}">
        <p14:creationId xmlns:p14="http://schemas.microsoft.com/office/powerpoint/2010/main" val="2304852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Neural Turing Machine - Model</a:t>
            </a:r>
            <a:endParaRPr lang="en-US" dirty="0"/>
          </a:p>
        </p:txBody>
      </p:sp>
      <p:sp>
        <p:nvSpPr>
          <p:cNvPr id="7" name="Rectangle 6"/>
          <p:cNvSpPr/>
          <p:nvPr/>
        </p:nvSpPr>
        <p:spPr>
          <a:xfrm>
            <a:off x="5103222" y="1690688"/>
            <a:ext cx="992777" cy="21858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r>
              <a:rPr lang="en-US" baseline="-25000" dirty="0" smtClean="0">
                <a:effectLst>
                  <a:outerShdw blurRad="38100" dist="38100" dir="2700000" algn="tl">
                    <a:srgbClr val="000000">
                      <a:alpha val="43137"/>
                    </a:srgbClr>
                  </a:outerShdw>
                </a:effectLst>
              </a:rPr>
              <a:t>0</a:t>
            </a:r>
            <a:endParaRPr lang="en-US" baseline="-25000" dirty="0">
              <a:effectLst>
                <a:outerShdw blurRad="38100" dist="38100" dir="2700000" algn="tl">
                  <a:srgbClr val="000000">
                    <a:alpha val="43137"/>
                  </a:srgbClr>
                </a:outerShdw>
              </a:effectLst>
            </a:endParaRPr>
          </a:p>
        </p:txBody>
      </p:sp>
      <p:sp>
        <p:nvSpPr>
          <p:cNvPr id="8" name="Rectangle 7"/>
          <p:cNvSpPr/>
          <p:nvPr/>
        </p:nvSpPr>
        <p:spPr>
          <a:xfrm>
            <a:off x="4637313" y="4236721"/>
            <a:ext cx="1924594" cy="5355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rw</a:t>
            </a:r>
            <a:r>
              <a:rPr lang="en-US" baseline="-25000" dirty="0" smtClean="0"/>
              <a:t>1</a:t>
            </a:r>
            <a:endParaRPr lang="en-US" baseline="-25000" dirty="0"/>
          </a:p>
        </p:txBody>
      </p:sp>
      <p:sp>
        <p:nvSpPr>
          <p:cNvPr id="9" name="Rectangle 8"/>
          <p:cNvSpPr/>
          <p:nvPr/>
        </p:nvSpPr>
        <p:spPr>
          <a:xfrm>
            <a:off x="4637313" y="6154784"/>
            <a:ext cx="1924594" cy="5355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ww</a:t>
            </a:r>
            <a:r>
              <a:rPr lang="en-US" baseline="-25000" dirty="0" smtClean="0"/>
              <a:t>1</a:t>
            </a:r>
            <a:endParaRPr lang="en-US" baseline="-25000" dirty="0"/>
          </a:p>
        </p:txBody>
      </p:sp>
      <p:sp>
        <p:nvSpPr>
          <p:cNvPr id="10" name="Rectangle 9"/>
          <p:cNvSpPr/>
          <p:nvPr/>
        </p:nvSpPr>
        <p:spPr>
          <a:xfrm>
            <a:off x="4606829" y="5262147"/>
            <a:ext cx="1924594" cy="5355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t>
            </a:r>
            <a:r>
              <a:rPr lang="en-US" baseline="-25000" dirty="0" smtClean="0"/>
              <a:t>1</a:t>
            </a:r>
            <a:endParaRPr lang="en-US" baseline="-25000" dirty="0"/>
          </a:p>
        </p:txBody>
      </p:sp>
      <p:sp>
        <p:nvSpPr>
          <p:cNvPr id="3" name="Rectangle 2"/>
          <p:cNvSpPr/>
          <p:nvPr/>
        </p:nvSpPr>
        <p:spPr>
          <a:xfrm>
            <a:off x="2882538" y="1581830"/>
            <a:ext cx="409303" cy="12017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t>X</a:t>
            </a:r>
            <a:r>
              <a:rPr lang="en-US" sz="1000" b="1" baseline="-25000" dirty="0" smtClean="0"/>
              <a:t>1</a:t>
            </a:r>
            <a:endParaRPr lang="en-US" sz="1000" b="1" dirty="0"/>
          </a:p>
        </p:txBody>
      </p:sp>
      <p:sp>
        <p:nvSpPr>
          <p:cNvPr id="11" name="Rectangle 10"/>
          <p:cNvSpPr/>
          <p:nvPr/>
        </p:nvSpPr>
        <p:spPr>
          <a:xfrm>
            <a:off x="2882538" y="2907393"/>
            <a:ext cx="409303" cy="12017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r</a:t>
            </a:r>
            <a:r>
              <a:rPr lang="en-US" sz="1000" b="1" baseline="-25000" dirty="0" smtClean="0"/>
              <a:t>1</a:t>
            </a:r>
            <a:endParaRPr lang="en-US" sz="1000" b="1" dirty="0"/>
          </a:p>
        </p:txBody>
      </p:sp>
      <p:cxnSp>
        <p:nvCxnSpPr>
          <p:cNvPr id="6" name="Straight Arrow Connector 5"/>
          <p:cNvCxnSpPr>
            <a:stCxn id="3" idx="3"/>
            <a:endCxn id="7" idx="1"/>
          </p:cNvCxnSpPr>
          <p:nvPr/>
        </p:nvCxnSpPr>
        <p:spPr>
          <a:xfrm>
            <a:off x="3291841" y="2182722"/>
            <a:ext cx="1811381" cy="6008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1" idx="3"/>
            <a:endCxn id="7" idx="1"/>
          </p:cNvCxnSpPr>
          <p:nvPr/>
        </p:nvCxnSpPr>
        <p:spPr>
          <a:xfrm flipV="1">
            <a:off x="3291841" y="2783614"/>
            <a:ext cx="1811381" cy="7246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435787" y="2469516"/>
            <a:ext cx="1912390" cy="646331"/>
          </a:xfrm>
          <a:prstGeom prst="rect">
            <a:avLst/>
          </a:prstGeom>
          <a:noFill/>
        </p:spPr>
        <p:txBody>
          <a:bodyPr wrap="square" rtlCol="0">
            <a:spAutoFit/>
          </a:bodyPr>
          <a:lstStyle/>
          <a:p>
            <a:r>
              <a:rPr lang="en-US" dirty="0" smtClean="0"/>
              <a:t>W</a:t>
            </a:r>
            <a:r>
              <a:rPr lang="en-US" baseline="-25000" dirty="0" smtClean="0"/>
              <a:t>CX</a:t>
            </a:r>
            <a:r>
              <a:rPr lang="en-US" dirty="0" smtClean="0"/>
              <a:t>, </a:t>
            </a:r>
            <a:r>
              <a:rPr lang="en-US" dirty="0" err="1" smtClean="0"/>
              <a:t>W</a:t>
            </a:r>
            <a:r>
              <a:rPr lang="en-US" baseline="-25000" dirty="0" err="1" smtClean="0"/>
              <a:t>Cr</a:t>
            </a:r>
            <a:r>
              <a:rPr lang="en-US" dirty="0"/>
              <a:t> , </a:t>
            </a:r>
            <a:endParaRPr lang="en-US" dirty="0" smtClean="0"/>
          </a:p>
          <a:p>
            <a:r>
              <a:rPr lang="en-US" dirty="0" err="1" smtClean="0"/>
              <a:t>b</a:t>
            </a:r>
            <a:r>
              <a:rPr lang="en-US" baseline="-25000" dirty="0" err="1" smtClean="0"/>
              <a:t>CX</a:t>
            </a:r>
            <a:r>
              <a:rPr lang="en-US" dirty="0" smtClean="0"/>
              <a:t>, </a:t>
            </a:r>
            <a:r>
              <a:rPr lang="en-US" dirty="0" err="1" smtClean="0"/>
              <a:t>b</a:t>
            </a:r>
            <a:r>
              <a:rPr lang="en-US" baseline="-25000" dirty="0" err="1" smtClean="0"/>
              <a:t>Cr</a:t>
            </a:r>
            <a:endParaRPr lang="en-US" dirty="0"/>
          </a:p>
        </p:txBody>
      </p:sp>
      <p:pic>
        <p:nvPicPr>
          <p:cNvPr id="4" name="Picture 3"/>
          <p:cNvPicPr>
            <a:picLocks noChangeAspect="1"/>
          </p:cNvPicPr>
          <p:nvPr/>
        </p:nvPicPr>
        <p:blipFill>
          <a:blip r:embed="rId3"/>
          <a:stretch>
            <a:fillRect/>
          </a:stretch>
        </p:blipFill>
        <p:spPr>
          <a:xfrm>
            <a:off x="265814" y="4471779"/>
            <a:ext cx="3554206" cy="300518"/>
          </a:xfrm>
          <a:prstGeom prst="rect">
            <a:avLst/>
          </a:prstGeom>
        </p:spPr>
      </p:pic>
    </p:spTree>
    <p:extLst>
      <p:ext uri="{BB962C8B-B14F-4D97-AF65-F5344CB8AC3E}">
        <p14:creationId xmlns:p14="http://schemas.microsoft.com/office/powerpoint/2010/main" val="7534262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7708"/>
            <a:ext cx="10515600" cy="1325563"/>
          </a:xfrm>
        </p:spPr>
        <p:txBody>
          <a:bodyPr/>
          <a:lstStyle/>
          <a:p>
            <a:r>
              <a:rPr lang="en-US" dirty="0" smtClean="0"/>
              <a:t>Neural Turing Machine - Model</a:t>
            </a:r>
            <a:endParaRPr lang="en-US" dirty="0"/>
          </a:p>
        </p:txBody>
      </p:sp>
      <p:sp>
        <p:nvSpPr>
          <p:cNvPr id="7" name="Rectangle 6"/>
          <p:cNvSpPr/>
          <p:nvPr/>
        </p:nvSpPr>
        <p:spPr>
          <a:xfrm>
            <a:off x="5103222" y="1690688"/>
            <a:ext cx="992777" cy="21858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r>
              <a:rPr lang="en-US" baseline="-25000" dirty="0" smtClean="0">
                <a:effectLst>
                  <a:outerShdw blurRad="38100" dist="38100" dir="2700000" algn="tl">
                    <a:srgbClr val="000000">
                      <a:alpha val="43137"/>
                    </a:srgbClr>
                  </a:outerShdw>
                </a:effectLst>
              </a:rPr>
              <a:t>1</a:t>
            </a:r>
            <a:endParaRPr lang="en-US" baseline="-25000" dirty="0">
              <a:effectLst>
                <a:outerShdw blurRad="38100" dist="38100" dir="2700000" algn="tl">
                  <a:srgbClr val="000000">
                    <a:alpha val="43137"/>
                  </a:srgbClr>
                </a:outerShdw>
              </a:effectLst>
            </a:endParaRPr>
          </a:p>
        </p:txBody>
      </p:sp>
      <p:sp>
        <p:nvSpPr>
          <p:cNvPr id="8" name="Rectangle 7"/>
          <p:cNvSpPr/>
          <p:nvPr/>
        </p:nvSpPr>
        <p:spPr>
          <a:xfrm>
            <a:off x="4637313" y="4236721"/>
            <a:ext cx="1924594" cy="5355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rw</a:t>
            </a:r>
            <a:r>
              <a:rPr lang="en-US" baseline="-25000" dirty="0" smtClean="0"/>
              <a:t>1</a:t>
            </a:r>
            <a:endParaRPr lang="en-US" baseline="-25000" dirty="0"/>
          </a:p>
        </p:txBody>
      </p:sp>
      <p:sp>
        <p:nvSpPr>
          <p:cNvPr id="9" name="Rectangle 8"/>
          <p:cNvSpPr/>
          <p:nvPr/>
        </p:nvSpPr>
        <p:spPr>
          <a:xfrm>
            <a:off x="4637313" y="6154784"/>
            <a:ext cx="1924594" cy="5355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ww</a:t>
            </a:r>
            <a:r>
              <a:rPr lang="en-US" baseline="-25000" dirty="0" smtClean="0"/>
              <a:t>1</a:t>
            </a:r>
            <a:endParaRPr lang="en-US" baseline="-25000" dirty="0"/>
          </a:p>
        </p:txBody>
      </p:sp>
      <p:sp>
        <p:nvSpPr>
          <p:cNvPr id="10" name="Rectangle 9"/>
          <p:cNvSpPr/>
          <p:nvPr/>
        </p:nvSpPr>
        <p:spPr>
          <a:xfrm>
            <a:off x="4606829" y="5262147"/>
            <a:ext cx="1924594" cy="5355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t>
            </a:r>
            <a:r>
              <a:rPr lang="en-US" baseline="-25000" dirty="0" smtClean="0"/>
              <a:t>1</a:t>
            </a:r>
            <a:endParaRPr lang="en-US" baseline="-25000" dirty="0"/>
          </a:p>
        </p:txBody>
      </p:sp>
      <p:cxnSp>
        <p:nvCxnSpPr>
          <p:cNvPr id="17" name="Straight Arrow Connector 16"/>
          <p:cNvCxnSpPr>
            <a:stCxn id="7" idx="3"/>
          </p:cNvCxnSpPr>
          <p:nvPr/>
        </p:nvCxnSpPr>
        <p:spPr>
          <a:xfrm flipV="1">
            <a:off x="6095999" y="1930650"/>
            <a:ext cx="2194561" cy="8529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6095999" y="2833214"/>
            <a:ext cx="2194561" cy="5021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8382001" y="1254053"/>
            <a:ext cx="409303" cy="12017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P</a:t>
            </a:r>
            <a:r>
              <a:rPr lang="en-US" sz="1000" baseline="-25000" dirty="0" smtClean="0"/>
              <a:t>1</a:t>
            </a:r>
            <a:endParaRPr lang="en-US" sz="1000" baseline="-25000" dirty="0"/>
          </a:p>
        </p:txBody>
      </p:sp>
      <p:sp>
        <p:nvSpPr>
          <p:cNvPr id="23" name="TextBox 22"/>
          <p:cNvSpPr txBox="1"/>
          <p:nvPr/>
        </p:nvSpPr>
        <p:spPr>
          <a:xfrm>
            <a:off x="6670765" y="1844311"/>
            <a:ext cx="1045029" cy="553998"/>
          </a:xfrm>
          <a:prstGeom prst="rect">
            <a:avLst/>
          </a:prstGeom>
          <a:noFill/>
        </p:spPr>
        <p:txBody>
          <a:bodyPr wrap="square" rtlCol="0">
            <a:spAutoFit/>
          </a:bodyPr>
          <a:lstStyle/>
          <a:p>
            <a:r>
              <a:rPr lang="en-US" dirty="0" smtClean="0"/>
              <a:t>W</a:t>
            </a:r>
            <a:r>
              <a:rPr lang="en-US" baseline="-25000" dirty="0" smtClean="0"/>
              <a:t>P</a:t>
            </a:r>
            <a:r>
              <a:rPr lang="en-US" baseline="-25000" dirty="0"/>
              <a:t>C</a:t>
            </a:r>
            <a:r>
              <a:rPr lang="en-US" dirty="0" smtClean="0"/>
              <a:t>, </a:t>
            </a:r>
            <a:r>
              <a:rPr lang="en-US" dirty="0" err="1" smtClean="0"/>
              <a:t>b</a:t>
            </a:r>
            <a:r>
              <a:rPr lang="en-US" baseline="-25000" dirty="0" err="1" smtClean="0"/>
              <a:t>PC</a:t>
            </a:r>
            <a:endParaRPr lang="en-US" dirty="0"/>
          </a:p>
          <a:p>
            <a:endParaRPr lang="en-US" baseline="-25000" dirty="0"/>
          </a:p>
        </p:txBody>
      </p:sp>
      <p:sp>
        <p:nvSpPr>
          <p:cNvPr id="24" name="Rectangle 23"/>
          <p:cNvSpPr/>
          <p:nvPr/>
        </p:nvSpPr>
        <p:spPr>
          <a:xfrm>
            <a:off x="8429899" y="2851856"/>
            <a:ext cx="409303" cy="12237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k</a:t>
            </a:r>
            <a:r>
              <a:rPr lang="en-US" sz="1000" baseline="-25000" dirty="0" smtClean="0"/>
              <a:t>1</a:t>
            </a:r>
            <a:endParaRPr lang="en-US" sz="1000" baseline="-25000" dirty="0"/>
          </a:p>
        </p:txBody>
      </p:sp>
      <p:sp>
        <p:nvSpPr>
          <p:cNvPr id="25" name="Rectangle 24"/>
          <p:cNvSpPr/>
          <p:nvPr/>
        </p:nvSpPr>
        <p:spPr>
          <a:xfrm>
            <a:off x="8956771" y="2833214"/>
            <a:ext cx="409303" cy="406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1200" b="1" dirty="0" smtClean="0"/>
              <a:t>ᵝ</a:t>
            </a:r>
            <a:r>
              <a:rPr lang="en-US" sz="1000" baseline="-25000" dirty="0" smtClean="0"/>
              <a:t>1</a:t>
            </a:r>
            <a:endParaRPr lang="en-US" sz="1000" baseline="-25000" dirty="0"/>
          </a:p>
        </p:txBody>
      </p:sp>
      <p:sp>
        <p:nvSpPr>
          <p:cNvPr id="26" name="Rectangle 25"/>
          <p:cNvSpPr/>
          <p:nvPr/>
        </p:nvSpPr>
        <p:spPr>
          <a:xfrm>
            <a:off x="9566365" y="2833214"/>
            <a:ext cx="409303" cy="4063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g</a:t>
            </a:r>
            <a:r>
              <a:rPr lang="en-US" sz="1000" baseline="-25000" dirty="0" smtClean="0"/>
              <a:t>1</a:t>
            </a:r>
            <a:endParaRPr lang="en-US" sz="1000" baseline="-25000" dirty="0"/>
          </a:p>
        </p:txBody>
      </p:sp>
      <p:sp>
        <p:nvSpPr>
          <p:cNvPr id="27" name="Rectangle 26"/>
          <p:cNvSpPr/>
          <p:nvPr/>
        </p:nvSpPr>
        <p:spPr>
          <a:xfrm>
            <a:off x="10136778" y="2833212"/>
            <a:ext cx="409303" cy="12017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s</a:t>
            </a:r>
            <a:r>
              <a:rPr lang="en-US" sz="1000" baseline="-25000" dirty="0" smtClean="0"/>
              <a:t>1</a:t>
            </a:r>
            <a:endParaRPr lang="en-US" sz="1000" baseline="-25000" dirty="0"/>
          </a:p>
        </p:txBody>
      </p:sp>
      <p:sp>
        <p:nvSpPr>
          <p:cNvPr id="28" name="Rectangle 27"/>
          <p:cNvSpPr/>
          <p:nvPr/>
        </p:nvSpPr>
        <p:spPr>
          <a:xfrm>
            <a:off x="10685420" y="2833212"/>
            <a:ext cx="409303" cy="406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1400" b="1" dirty="0" smtClean="0"/>
              <a:t>ᵞ</a:t>
            </a:r>
            <a:r>
              <a:rPr lang="en-US" sz="1000" baseline="-25000" dirty="0" smtClean="0"/>
              <a:t>1</a:t>
            </a:r>
            <a:endParaRPr lang="en-US" sz="1000" baseline="-25000" dirty="0"/>
          </a:p>
        </p:txBody>
      </p:sp>
      <p:sp>
        <p:nvSpPr>
          <p:cNvPr id="29" name="TextBox 28"/>
          <p:cNvSpPr txBox="1"/>
          <p:nvPr/>
        </p:nvSpPr>
        <p:spPr>
          <a:xfrm>
            <a:off x="9091749" y="1057125"/>
            <a:ext cx="1045029" cy="646331"/>
          </a:xfrm>
          <a:prstGeom prst="rect">
            <a:avLst/>
          </a:prstGeom>
          <a:noFill/>
        </p:spPr>
        <p:txBody>
          <a:bodyPr wrap="square" rtlCol="0">
            <a:spAutoFit/>
          </a:bodyPr>
          <a:lstStyle/>
          <a:p>
            <a:r>
              <a:rPr lang="en-US" dirty="0" smtClean="0"/>
              <a:t>External Output</a:t>
            </a:r>
            <a:endParaRPr lang="en-US" dirty="0"/>
          </a:p>
        </p:txBody>
      </p:sp>
      <p:sp>
        <p:nvSpPr>
          <p:cNvPr id="30" name="TextBox 29"/>
          <p:cNvSpPr txBox="1"/>
          <p:nvPr/>
        </p:nvSpPr>
        <p:spPr>
          <a:xfrm>
            <a:off x="8649790" y="4379980"/>
            <a:ext cx="2651755" cy="923330"/>
          </a:xfrm>
          <a:prstGeom prst="rect">
            <a:avLst/>
          </a:prstGeom>
          <a:noFill/>
        </p:spPr>
        <p:txBody>
          <a:bodyPr wrap="square" rtlCol="0">
            <a:spAutoFit/>
          </a:bodyPr>
          <a:lstStyle/>
          <a:p>
            <a:r>
              <a:rPr lang="en-US" dirty="0" smtClean="0"/>
              <a:t>Outputs for updating read and write weightings (two sets, u={</a:t>
            </a:r>
            <a:r>
              <a:rPr lang="en-US" dirty="0" err="1" smtClean="0"/>
              <a:t>r,w</a:t>
            </a:r>
            <a:r>
              <a:rPr lang="en-US" dirty="0" smtClean="0"/>
              <a:t>})</a:t>
            </a:r>
            <a:endParaRPr lang="en-US" dirty="0"/>
          </a:p>
        </p:txBody>
      </p:sp>
      <p:sp>
        <p:nvSpPr>
          <p:cNvPr id="19" name="TextBox 18"/>
          <p:cNvSpPr txBox="1"/>
          <p:nvPr/>
        </p:nvSpPr>
        <p:spPr>
          <a:xfrm>
            <a:off x="6457409" y="3015725"/>
            <a:ext cx="1245327" cy="1384995"/>
          </a:xfrm>
          <a:prstGeom prst="rect">
            <a:avLst/>
          </a:prstGeom>
          <a:noFill/>
        </p:spPr>
        <p:txBody>
          <a:bodyPr wrap="square" rtlCol="0">
            <a:spAutoFit/>
          </a:bodyPr>
          <a:lstStyle/>
          <a:p>
            <a:r>
              <a:rPr lang="en-US" dirty="0" err="1" smtClean="0"/>
              <a:t>W</a:t>
            </a:r>
            <a:r>
              <a:rPr lang="en-US" baseline="-25000" dirty="0" err="1" smtClean="0"/>
              <a:t>k</a:t>
            </a:r>
            <a:r>
              <a:rPr lang="en-US" dirty="0" smtClean="0"/>
              <a:t>, W</a:t>
            </a:r>
            <a:r>
              <a:rPr lang="el-GR" b="1" baseline="-25000" dirty="0" smtClean="0"/>
              <a:t>ᵝ</a:t>
            </a:r>
            <a:r>
              <a:rPr lang="en-US" dirty="0" smtClean="0"/>
              <a:t>,</a:t>
            </a:r>
          </a:p>
          <a:p>
            <a:r>
              <a:rPr lang="en-US" dirty="0" err="1" smtClean="0"/>
              <a:t>W</a:t>
            </a:r>
            <a:r>
              <a:rPr lang="en-US" baseline="-25000" dirty="0" err="1" smtClean="0"/>
              <a:t>g</a:t>
            </a:r>
            <a:r>
              <a:rPr lang="en-US" dirty="0" smtClean="0"/>
              <a:t>, </a:t>
            </a:r>
            <a:r>
              <a:rPr lang="en-US" dirty="0" err="1" smtClean="0"/>
              <a:t>W</a:t>
            </a:r>
            <a:r>
              <a:rPr lang="en-US" baseline="-25000" dirty="0" err="1" smtClean="0"/>
              <a:t>s</a:t>
            </a:r>
            <a:r>
              <a:rPr lang="en-US" dirty="0" smtClean="0"/>
              <a:t>,</a:t>
            </a:r>
          </a:p>
          <a:p>
            <a:r>
              <a:rPr lang="en-US" dirty="0" smtClean="0"/>
              <a:t>W</a:t>
            </a:r>
            <a:r>
              <a:rPr lang="el-GR" b="1" baseline="-25000" dirty="0" smtClean="0"/>
              <a:t>ᵞ</a:t>
            </a:r>
            <a:r>
              <a:rPr lang="en-US" dirty="0"/>
              <a:t>, </a:t>
            </a:r>
            <a:r>
              <a:rPr lang="en-US" dirty="0" err="1" smtClean="0"/>
              <a:t>b</a:t>
            </a:r>
            <a:r>
              <a:rPr lang="en-US" baseline="-25000" dirty="0" err="1" smtClean="0"/>
              <a:t>k</a:t>
            </a:r>
            <a:r>
              <a:rPr lang="en-US" dirty="0" smtClean="0"/>
              <a:t>, b</a:t>
            </a:r>
            <a:r>
              <a:rPr lang="el-GR" b="1" baseline="-25000" dirty="0"/>
              <a:t> ᵝ</a:t>
            </a:r>
            <a:r>
              <a:rPr lang="en-US" dirty="0" smtClean="0"/>
              <a:t>, </a:t>
            </a:r>
            <a:r>
              <a:rPr lang="en-US" dirty="0" err="1" smtClean="0"/>
              <a:t>b</a:t>
            </a:r>
            <a:r>
              <a:rPr lang="en-US" baseline="-25000" dirty="0" err="1"/>
              <a:t>g</a:t>
            </a:r>
            <a:r>
              <a:rPr lang="en-US" dirty="0" smtClean="0"/>
              <a:t>, </a:t>
            </a:r>
            <a:r>
              <a:rPr lang="en-US" dirty="0" err="1" smtClean="0"/>
              <a:t>b</a:t>
            </a:r>
            <a:r>
              <a:rPr lang="en-US" baseline="-25000" dirty="0" err="1" smtClean="0"/>
              <a:t>s</a:t>
            </a:r>
            <a:r>
              <a:rPr lang="en-US" dirty="0" smtClean="0"/>
              <a:t>, b</a:t>
            </a:r>
            <a:r>
              <a:rPr lang="el-GR" b="1" baseline="-25000" dirty="0"/>
              <a:t> ᵞ</a:t>
            </a:r>
            <a:endParaRPr lang="en-US" dirty="0"/>
          </a:p>
          <a:p>
            <a:endParaRPr lang="en-US" baseline="-25000" dirty="0"/>
          </a:p>
        </p:txBody>
      </p:sp>
      <p:pic>
        <p:nvPicPr>
          <p:cNvPr id="3" name="Picture 2"/>
          <p:cNvPicPr>
            <a:picLocks noChangeAspect="1"/>
          </p:cNvPicPr>
          <p:nvPr/>
        </p:nvPicPr>
        <p:blipFill>
          <a:blip r:embed="rId3"/>
          <a:stretch>
            <a:fillRect/>
          </a:stretch>
        </p:blipFill>
        <p:spPr>
          <a:xfrm>
            <a:off x="598050" y="2357132"/>
            <a:ext cx="3315649" cy="3571261"/>
          </a:xfrm>
          <a:prstGeom prst="rect">
            <a:avLst/>
          </a:prstGeom>
        </p:spPr>
      </p:pic>
    </p:spTree>
    <p:extLst>
      <p:ext uri="{BB962C8B-B14F-4D97-AF65-F5344CB8AC3E}">
        <p14:creationId xmlns:p14="http://schemas.microsoft.com/office/powerpoint/2010/main" val="1442087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7708"/>
            <a:ext cx="10515600" cy="1325563"/>
          </a:xfrm>
        </p:spPr>
        <p:txBody>
          <a:bodyPr/>
          <a:lstStyle/>
          <a:p>
            <a:r>
              <a:rPr lang="en-US" dirty="0" smtClean="0"/>
              <a:t>Neural Turing Machine - Model</a:t>
            </a:r>
            <a:endParaRPr lang="en-US" dirty="0"/>
          </a:p>
        </p:txBody>
      </p:sp>
      <p:cxnSp>
        <p:nvCxnSpPr>
          <p:cNvPr id="17" name="Straight Arrow Connector 16"/>
          <p:cNvCxnSpPr>
            <a:stCxn id="7" idx="3"/>
          </p:cNvCxnSpPr>
          <p:nvPr/>
        </p:nvCxnSpPr>
        <p:spPr>
          <a:xfrm flipV="1">
            <a:off x="6095999" y="1930650"/>
            <a:ext cx="2194561" cy="8529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6095999" y="2833214"/>
            <a:ext cx="2194561" cy="5021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p:cNvCxnSpPr/>
          <p:nvPr/>
        </p:nvCxnSpPr>
        <p:spPr>
          <a:xfrm rot="16200000" flipH="1">
            <a:off x="5946865" y="3803450"/>
            <a:ext cx="267788" cy="962297"/>
          </a:xfrm>
          <a:prstGeom prst="bentConnector4">
            <a:avLst>
              <a:gd name="adj1" fmla="val -85366"/>
              <a:gd name="adj2" fmla="val 12375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p:cNvCxnSpPr/>
          <p:nvPr/>
        </p:nvCxnSpPr>
        <p:spPr>
          <a:xfrm flipV="1">
            <a:off x="6531423" y="4574771"/>
            <a:ext cx="30484" cy="1025426"/>
          </a:xfrm>
          <a:prstGeom prst="bentConnector3">
            <a:avLst>
              <a:gd name="adj1" fmla="val 8499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Elbow Connector 44"/>
          <p:cNvCxnSpPr/>
          <p:nvPr/>
        </p:nvCxnSpPr>
        <p:spPr>
          <a:xfrm rot="5400000" flipH="1" flipV="1">
            <a:off x="5962105" y="6003423"/>
            <a:ext cx="267788" cy="962297"/>
          </a:xfrm>
          <a:prstGeom prst="bentConnector4">
            <a:avLst>
              <a:gd name="adj1" fmla="val -85366"/>
              <a:gd name="adj2" fmla="val 12375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p:cNvCxnSpPr/>
          <p:nvPr/>
        </p:nvCxnSpPr>
        <p:spPr>
          <a:xfrm>
            <a:off x="6523802" y="5364635"/>
            <a:ext cx="30484" cy="809588"/>
          </a:xfrm>
          <a:prstGeom prst="bentConnector3">
            <a:avLst>
              <a:gd name="adj1" fmla="val 62136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H="1">
            <a:off x="6561908" y="3851406"/>
            <a:ext cx="3209108" cy="653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H="1">
            <a:off x="6561909" y="3833600"/>
            <a:ext cx="3209107" cy="24636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p:cNvCxnSpPr/>
          <p:nvPr/>
        </p:nvCxnSpPr>
        <p:spPr>
          <a:xfrm rot="16200000" flipH="1">
            <a:off x="5946866" y="3803450"/>
            <a:ext cx="267788" cy="962297"/>
          </a:xfrm>
          <a:prstGeom prst="bentConnector4">
            <a:avLst>
              <a:gd name="adj1" fmla="val -85366"/>
              <a:gd name="adj2" fmla="val 12375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p:cNvCxnSpPr/>
          <p:nvPr/>
        </p:nvCxnSpPr>
        <p:spPr>
          <a:xfrm flipV="1">
            <a:off x="6531424" y="4574771"/>
            <a:ext cx="30484" cy="1025426"/>
          </a:xfrm>
          <a:prstGeom prst="bentConnector3">
            <a:avLst>
              <a:gd name="adj1" fmla="val 8499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Elbow Connector 52"/>
          <p:cNvCxnSpPr/>
          <p:nvPr/>
        </p:nvCxnSpPr>
        <p:spPr>
          <a:xfrm rot="5400000" flipH="1" flipV="1">
            <a:off x="5962106" y="6003423"/>
            <a:ext cx="267788" cy="962297"/>
          </a:xfrm>
          <a:prstGeom prst="bentConnector4">
            <a:avLst>
              <a:gd name="adj1" fmla="val -85366"/>
              <a:gd name="adj2" fmla="val 12375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Elbow Connector 53"/>
          <p:cNvCxnSpPr/>
          <p:nvPr/>
        </p:nvCxnSpPr>
        <p:spPr>
          <a:xfrm>
            <a:off x="6523803" y="5364635"/>
            <a:ext cx="30484" cy="809588"/>
          </a:xfrm>
          <a:prstGeom prst="bentConnector3">
            <a:avLst>
              <a:gd name="adj1" fmla="val 621362"/>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8429899" y="2851856"/>
            <a:ext cx="409303" cy="12237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k</a:t>
            </a:r>
            <a:r>
              <a:rPr lang="en-US" sz="1000" baseline="-25000" dirty="0" smtClean="0"/>
              <a:t>1</a:t>
            </a:r>
            <a:endParaRPr lang="en-US" sz="1000" baseline="-25000" dirty="0"/>
          </a:p>
        </p:txBody>
      </p:sp>
      <p:sp>
        <p:nvSpPr>
          <p:cNvPr id="30" name="Rectangle 29"/>
          <p:cNvSpPr/>
          <p:nvPr/>
        </p:nvSpPr>
        <p:spPr>
          <a:xfrm>
            <a:off x="8956771" y="2833214"/>
            <a:ext cx="409303" cy="406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1200" b="1" dirty="0" smtClean="0"/>
              <a:t>ᵝ</a:t>
            </a:r>
            <a:r>
              <a:rPr lang="en-US" sz="1000" baseline="-25000" dirty="0" smtClean="0"/>
              <a:t>1</a:t>
            </a:r>
            <a:endParaRPr lang="en-US" sz="1000" baseline="-25000" dirty="0"/>
          </a:p>
        </p:txBody>
      </p:sp>
      <p:sp>
        <p:nvSpPr>
          <p:cNvPr id="33" name="Rectangle 32"/>
          <p:cNvSpPr/>
          <p:nvPr/>
        </p:nvSpPr>
        <p:spPr>
          <a:xfrm>
            <a:off x="9566365" y="2833214"/>
            <a:ext cx="409303" cy="4063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g</a:t>
            </a:r>
            <a:r>
              <a:rPr lang="en-US" sz="1000" baseline="-25000" dirty="0" smtClean="0"/>
              <a:t>1</a:t>
            </a:r>
            <a:endParaRPr lang="en-US" sz="1000" baseline="-25000" dirty="0"/>
          </a:p>
        </p:txBody>
      </p:sp>
      <p:sp>
        <p:nvSpPr>
          <p:cNvPr id="34" name="Rectangle 33"/>
          <p:cNvSpPr/>
          <p:nvPr/>
        </p:nvSpPr>
        <p:spPr>
          <a:xfrm>
            <a:off x="10136778" y="2833212"/>
            <a:ext cx="409303" cy="12017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s</a:t>
            </a:r>
            <a:r>
              <a:rPr lang="en-US" sz="1000" baseline="-25000" dirty="0" smtClean="0"/>
              <a:t>1</a:t>
            </a:r>
            <a:endParaRPr lang="en-US" sz="1000" baseline="-25000" dirty="0"/>
          </a:p>
        </p:txBody>
      </p:sp>
      <p:sp>
        <p:nvSpPr>
          <p:cNvPr id="35" name="Rectangle 34"/>
          <p:cNvSpPr/>
          <p:nvPr/>
        </p:nvSpPr>
        <p:spPr>
          <a:xfrm>
            <a:off x="10685420" y="2833212"/>
            <a:ext cx="409303" cy="406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1400" b="1" dirty="0" smtClean="0"/>
              <a:t>ᵞ</a:t>
            </a:r>
            <a:r>
              <a:rPr lang="en-US" sz="1000" baseline="-25000" dirty="0" smtClean="0"/>
              <a:t>1</a:t>
            </a:r>
            <a:endParaRPr lang="en-US" sz="1000" baseline="-25000" dirty="0"/>
          </a:p>
        </p:txBody>
      </p:sp>
      <p:sp>
        <p:nvSpPr>
          <p:cNvPr id="37" name="TextBox 36"/>
          <p:cNvSpPr txBox="1"/>
          <p:nvPr/>
        </p:nvSpPr>
        <p:spPr>
          <a:xfrm>
            <a:off x="9359542" y="4479009"/>
            <a:ext cx="2651755" cy="646331"/>
          </a:xfrm>
          <a:prstGeom prst="rect">
            <a:avLst/>
          </a:prstGeom>
          <a:noFill/>
        </p:spPr>
        <p:txBody>
          <a:bodyPr wrap="square" rtlCol="0">
            <a:spAutoFit/>
          </a:bodyPr>
          <a:lstStyle/>
          <a:p>
            <a:r>
              <a:rPr lang="en-US" dirty="0" smtClean="0"/>
              <a:t>Outputs for updating read and write weightings</a:t>
            </a:r>
            <a:endParaRPr lang="en-US" dirty="0"/>
          </a:p>
        </p:txBody>
      </p:sp>
      <p:sp>
        <p:nvSpPr>
          <p:cNvPr id="39" name="Rectangle 38"/>
          <p:cNvSpPr/>
          <p:nvPr/>
        </p:nvSpPr>
        <p:spPr>
          <a:xfrm>
            <a:off x="5103222" y="1690688"/>
            <a:ext cx="992777" cy="21858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r>
              <a:rPr lang="en-US" baseline="-25000" dirty="0" smtClean="0">
                <a:effectLst>
                  <a:outerShdw blurRad="38100" dist="38100" dir="2700000" algn="tl">
                    <a:srgbClr val="000000">
                      <a:alpha val="43137"/>
                    </a:srgbClr>
                  </a:outerShdw>
                </a:effectLst>
              </a:rPr>
              <a:t>1</a:t>
            </a:r>
            <a:endParaRPr lang="en-US" baseline="-25000" dirty="0">
              <a:effectLst>
                <a:outerShdw blurRad="38100" dist="38100" dir="2700000" algn="tl">
                  <a:srgbClr val="000000">
                    <a:alpha val="43137"/>
                  </a:srgbClr>
                </a:outerShdw>
              </a:effectLst>
            </a:endParaRPr>
          </a:p>
        </p:txBody>
      </p:sp>
      <p:sp>
        <p:nvSpPr>
          <p:cNvPr id="40" name="Rectangle 39"/>
          <p:cNvSpPr/>
          <p:nvPr/>
        </p:nvSpPr>
        <p:spPr>
          <a:xfrm>
            <a:off x="4637313" y="4236721"/>
            <a:ext cx="1924594" cy="5355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rw</a:t>
            </a:r>
            <a:r>
              <a:rPr lang="en-US" baseline="-25000" dirty="0" smtClean="0"/>
              <a:t>1</a:t>
            </a:r>
            <a:endParaRPr lang="en-US" baseline="-25000" dirty="0"/>
          </a:p>
        </p:txBody>
      </p:sp>
      <p:sp>
        <p:nvSpPr>
          <p:cNvPr id="41" name="Rectangle 40"/>
          <p:cNvSpPr/>
          <p:nvPr/>
        </p:nvSpPr>
        <p:spPr>
          <a:xfrm>
            <a:off x="4637313" y="6154784"/>
            <a:ext cx="1924594" cy="5355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ww</a:t>
            </a:r>
            <a:r>
              <a:rPr lang="en-US" baseline="-25000" dirty="0" smtClean="0"/>
              <a:t>1</a:t>
            </a:r>
            <a:endParaRPr lang="en-US" baseline="-25000" dirty="0"/>
          </a:p>
        </p:txBody>
      </p:sp>
      <p:sp>
        <p:nvSpPr>
          <p:cNvPr id="42" name="Rectangle 41"/>
          <p:cNvSpPr/>
          <p:nvPr/>
        </p:nvSpPr>
        <p:spPr>
          <a:xfrm>
            <a:off x="4606829" y="5262147"/>
            <a:ext cx="1924594" cy="5355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t>
            </a:r>
            <a:r>
              <a:rPr lang="en-US" baseline="-25000" dirty="0" smtClean="0"/>
              <a:t>1</a:t>
            </a:r>
            <a:endParaRPr lang="en-US" baseline="-25000" dirty="0"/>
          </a:p>
        </p:txBody>
      </p:sp>
      <p:sp>
        <p:nvSpPr>
          <p:cNvPr id="43" name="Rectangle 42"/>
          <p:cNvSpPr/>
          <p:nvPr/>
        </p:nvSpPr>
        <p:spPr>
          <a:xfrm>
            <a:off x="8382001" y="1243420"/>
            <a:ext cx="409303" cy="12017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P</a:t>
            </a:r>
            <a:r>
              <a:rPr lang="en-US" sz="1000" baseline="-25000" dirty="0" smtClean="0"/>
              <a:t>1</a:t>
            </a:r>
            <a:endParaRPr lang="en-US" sz="1000" baseline="-25000" dirty="0"/>
          </a:p>
        </p:txBody>
      </p:sp>
    </p:spTree>
    <p:extLst>
      <p:ext uri="{BB962C8B-B14F-4D97-AF65-F5344CB8AC3E}">
        <p14:creationId xmlns:p14="http://schemas.microsoft.com/office/powerpoint/2010/main" val="557986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7708"/>
            <a:ext cx="10515600" cy="1325563"/>
          </a:xfrm>
        </p:spPr>
        <p:txBody>
          <a:bodyPr/>
          <a:lstStyle/>
          <a:p>
            <a:r>
              <a:rPr lang="en-US" dirty="0" smtClean="0"/>
              <a:t>Neural Turing Machine – Model</a:t>
            </a:r>
            <a:br>
              <a:rPr lang="en-US" dirty="0" smtClean="0"/>
            </a:br>
            <a:r>
              <a:rPr lang="en-US" dirty="0" smtClean="0"/>
              <a:t>(Weight Updation)</a:t>
            </a:r>
            <a:endParaRPr lang="en-US" dirty="0"/>
          </a:p>
        </p:txBody>
      </p:sp>
      <p:sp>
        <p:nvSpPr>
          <p:cNvPr id="29" name="TextBox 28"/>
          <p:cNvSpPr txBox="1"/>
          <p:nvPr/>
        </p:nvSpPr>
        <p:spPr>
          <a:xfrm>
            <a:off x="830263" y="1728788"/>
            <a:ext cx="6254189" cy="2032000"/>
          </a:xfrm>
          <a:prstGeom prst="rect">
            <a:avLst/>
          </a:prstGeom>
        </p:spPr>
        <p:txBody>
          <a:bodyPr rtlCol="0">
            <a:spAutoFit/>
          </a:bodyPr>
          <a:lstStyle/>
          <a:p>
            <a:r>
              <a:rPr lang="en-US" dirty="0"/>
              <a:t>Updation outputs, </a:t>
            </a:r>
            <a:r>
              <a:rPr lang="en-US" b="1" dirty="0"/>
              <a:t>k</a:t>
            </a:r>
            <a:r>
              <a:rPr lang="en-US" sz="1200" b="1" dirty="0"/>
              <a:t>t</a:t>
            </a:r>
            <a:r>
              <a:rPr lang="en-US" dirty="0"/>
              <a:t>, </a:t>
            </a:r>
            <a:r>
              <a:rPr lang="en-US" b="1" dirty="0"/>
              <a:t>β</a:t>
            </a:r>
            <a:r>
              <a:rPr lang="en-US" sz="1200" b="1" dirty="0"/>
              <a:t>t</a:t>
            </a:r>
            <a:r>
              <a:rPr lang="en-US" dirty="0"/>
              <a:t>, </a:t>
            </a:r>
            <a:r>
              <a:rPr lang="en-US" b="1" dirty="0"/>
              <a:t>g</a:t>
            </a:r>
            <a:r>
              <a:rPr lang="en-US" sz="1200" b="1" dirty="0"/>
              <a:t>t</a:t>
            </a:r>
            <a:r>
              <a:rPr lang="en-US" dirty="0"/>
              <a:t>, </a:t>
            </a:r>
            <a:r>
              <a:rPr lang="en-US" b="1" dirty="0" err="1"/>
              <a:t>s</a:t>
            </a:r>
            <a:r>
              <a:rPr lang="en-US" sz="1200" b="1" dirty="0" err="1"/>
              <a:t>t</a:t>
            </a:r>
            <a:r>
              <a:rPr lang="en-US" dirty="0"/>
              <a:t> and </a:t>
            </a:r>
            <a:r>
              <a:rPr lang="el-GR" b="1" dirty="0" smtClean="0"/>
              <a:t>ᵞ</a:t>
            </a:r>
            <a:r>
              <a:rPr lang="en-US" sz="1200" b="1" dirty="0" smtClean="0"/>
              <a:t>t</a:t>
            </a:r>
            <a:r>
              <a:rPr lang="en-US" dirty="0" smtClean="0"/>
              <a:t> </a:t>
            </a:r>
            <a:r>
              <a:rPr lang="en-US" dirty="0"/>
              <a:t>are used.</a:t>
            </a:r>
          </a:p>
          <a:p>
            <a:r>
              <a:rPr lang="en-US" b="1" dirty="0"/>
              <a:t>k</a:t>
            </a:r>
            <a:r>
              <a:rPr lang="en-US" sz="1200" b="1" dirty="0"/>
              <a:t>t</a:t>
            </a:r>
            <a:r>
              <a:rPr lang="en-US" dirty="0"/>
              <a:t> = Key </a:t>
            </a:r>
            <a:r>
              <a:rPr lang="en-US" dirty="0" smtClean="0"/>
              <a:t>vector (Mx1)</a:t>
            </a:r>
            <a:endParaRPr lang="en-US" dirty="0"/>
          </a:p>
          <a:p>
            <a:r>
              <a:rPr lang="el-GR" b="1" dirty="0" smtClean="0"/>
              <a:t>ᵝ</a:t>
            </a:r>
            <a:r>
              <a:rPr lang="en-US" sz="1200" b="1" dirty="0" smtClean="0"/>
              <a:t>t</a:t>
            </a:r>
            <a:r>
              <a:rPr lang="en-US" dirty="0" smtClean="0"/>
              <a:t> </a:t>
            </a:r>
            <a:r>
              <a:rPr lang="en-US" dirty="0"/>
              <a:t>= Key strength scalar</a:t>
            </a:r>
          </a:p>
          <a:p>
            <a:r>
              <a:rPr lang="en-US" b="1" dirty="0"/>
              <a:t>g</a:t>
            </a:r>
            <a:r>
              <a:rPr lang="en-US" sz="1200" b="1" dirty="0"/>
              <a:t>t</a:t>
            </a:r>
            <a:r>
              <a:rPr lang="en-US" dirty="0"/>
              <a:t> = Gate scalar for interpolation</a:t>
            </a:r>
          </a:p>
          <a:p>
            <a:r>
              <a:rPr lang="en-US" b="1" dirty="0" err="1"/>
              <a:t>s</a:t>
            </a:r>
            <a:r>
              <a:rPr lang="en-US" sz="1200" b="1" dirty="0" err="1"/>
              <a:t>t</a:t>
            </a:r>
            <a:r>
              <a:rPr lang="en-US" dirty="0"/>
              <a:t> = Shift weighting </a:t>
            </a:r>
            <a:r>
              <a:rPr lang="en-US" dirty="0" smtClean="0"/>
              <a:t>vector (number-of-allowed-shiftx1)</a:t>
            </a:r>
            <a:endParaRPr lang="en-US" dirty="0"/>
          </a:p>
          <a:p>
            <a:r>
              <a:rPr lang="el-GR" b="1" dirty="0" smtClean="0"/>
              <a:t>ᵞ</a:t>
            </a:r>
            <a:r>
              <a:rPr lang="en-US" sz="1100" b="1" dirty="0" smtClean="0"/>
              <a:t>t</a:t>
            </a:r>
            <a:r>
              <a:rPr lang="en-US" dirty="0" smtClean="0"/>
              <a:t> </a:t>
            </a:r>
            <a:r>
              <a:rPr lang="en-US" dirty="0"/>
              <a:t>= sharpening scalar</a:t>
            </a:r>
          </a:p>
          <a:p>
            <a:pPr algn="ctr"/>
            <a:endParaRPr lang="en-US" dirty="0">
              <a:latin typeface="Calibri" charset="0"/>
            </a:endParaRPr>
          </a:p>
        </p:txBody>
      </p:sp>
      <p:pic>
        <p:nvPicPr>
          <p:cNvPr id="30" name="Picture 29" descr="6.png"/>
          <p:cNvPicPr>
            <a:picLocks noChangeAspect="1"/>
          </p:cNvPicPr>
          <p:nvPr/>
        </p:nvPicPr>
        <p:blipFill>
          <a:blip r:embed="rId3"/>
          <a:stretch>
            <a:fillRect/>
          </a:stretch>
        </p:blipFill>
        <p:spPr>
          <a:xfrm>
            <a:off x="3604626" y="3395028"/>
            <a:ext cx="7627390" cy="2948332"/>
          </a:xfrm>
          <a:prstGeom prst="rect">
            <a:avLst/>
          </a:prstGeom>
        </p:spPr>
      </p:pic>
      <p:cxnSp>
        <p:nvCxnSpPr>
          <p:cNvPr id="4" name="Straight Arrow Connector 3"/>
          <p:cNvCxnSpPr/>
          <p:nvPr/>
        </p:nvCxnSpPr>
        <p:spPr>
          <a:xfrm flipV="1">
            <a:off x="4789714" y="2664823"/>
            <a:ext cx="4554583" cy="191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9413965" y="2440923"/>
            <a:ext cx="1818051" cy="369332"/>
          </a:xfrm>
          <a:prstGeom prst="rect">
            <a:avLst/>
          </a:prstGeom>
          <a:noFill/>
        </p:spPr>
        <p:txBody>
          <a:bodyPr wrap="square" rtlCol="0">
            <a:spAutoFit/>
          </a:bodyPr>
          <a:lstStyle/>
          <a:p>
            <a:r>
              <a:rPr lang="en-US" dirty="0" smtClean="0"/>
              <a:t>Hyper-parameter</a:t>
            </a:r>
            <a:endParaRPr lang="en-US" dirty="0"/>
          </a:p>
        </p:txBody>
      </p:sp>
    </p:spTree>
    <p:extLst>
      <p:ext uri="{BB962C8B-B14F-4D97-AF65-F5344CB8AC3E}">
        <p14:creationId xmlns:p14="http://schemas.microsoft.com/office/powerpoint/2010/main" val="68715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US" dirty="0"/>
          </a:p>
        </p:txBody>
      </p:sp>
      <p:sp>
        <p:nvSpPr>
          <p:cNvPr id="3" name="Content Placeholder 2"/>
          <p:cNvSpPr>
            <a:spLocks noGrp="1"/>
          </p:cNvSpPr>
          <p:nvPr>
            <p:ph idx="1"/>
          </p:nvPr>
        </p:nvSpPr>
        <p:spPr/>
        <p:txBody>
          <a:bodyPr/>
          <a:lstStyle/>
          <a:p>
            <a:r>
              <a:rPr lang="en-US" dirty="0" smtClean="0"/>
              <a:t>Introduction</a:t>
            </a:r>
            <a:endParaRPr lang="en-US" dirty="0"/>
          </a:p>
          <a:p>
            <a:r>
              <a:rPr lang="en-US" dirty="0" smtClean="0"/>
              <a:t>Neural Turing Machine</a:t>
            </a:r>
          </a:p>
          <a:p>
            <a:r>
              <a:rPr lang="en-US" dirty="0"/>
              <a:t>End to End Memory </a:t>
            </a:r>
            <a:r>
              <a:rPr lang="en-US" dirty="0" smtClean="0"/>
              <a:t>Networks</a:t>
            </a:r>
          </a:p>
          <a:p>
            <a:r>
              <a:rPr lang="en-US" dirty="0" smtClean="0"/>
              <a:t>Similarity between NTM and E2EMemNN</a:t>
            </a:r>
          </a:p>
          <a:p>
            <a:r>
              <a:rPr lang="en-US" dirty="0" smtClean="0"/>
              <a:t>Game Playing Agent with RAM</a:t>
            </a:r>
          </a:p>
        </p:txBody>
      </p:sp>
      <p:sp>
        <p:nvSpPr>
          <p:cNvPr id="4" name="TextBox 3"/>
          <p:cNvSpPr txBox="1"/>
          <p:nvPr/>
        </p:nvSpPr>
        <p:spPr>
          <a:xfrm>
            <a:off x="7628711" y="2187963"/>
            <a:ext cx="2386149" cy="1200329"/>
          </a:xfrm>
          <a:prstGeom prst="rect">
            <a:avLst/>
          </a:prstGeom>
          <a:noFill/>
        </p:spPr>
        <p:txBody>
          <a:bodyPr wrap="square" rtlCol="0">
            <a:spAutoFit/>
          </a:bodyPr>
          <a:lstStyle/>
          <a:p>
            <a:r>
              <a:rPr lang="en-US" dirty="0" smtClean="0"/>
              <a:t>Task</a:t>
            </a:r>
          </a:p>
          <a:p>
            <a:r>
              <a:rPr lang="en-US" dirty="0" smtClean="0"/>
              <a:t>Model</a:t>
            </a:r>
          </a:p>
          <a:p>
            <a:r>
              <a:rPr lang="en-US" dirty="0" smtClean="0"/>
              <a:t>Training</a:t>
            </a:r>
          </a:p>
          <a:p>
            <a:r>
              <a:rPr lang="en-US" dirty="0" smtClean="0"/>
              <a:t>Results</a:t>
            </a:r>
            <a:endParaRPr lang="en-US" dirty="0"/>
          </a:p>
        </p:txBody>
      </p:sp>
      <p:cxnSp>
        <p:nvCxnSpPr>
          <p:cNvPr id="6" name="Straight Arrow Connector 5"/>
          <p:cNvCxnSpPr/>
          <p:nvPr/>
        </p:nvCxnSpPr>
        <p:spPr>
          <a:xfrm>
            <a:off x="6174378" y="2792812"/>
            <a:ext cx="137595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ight Brace 6"/>
          <p:cNvSpPr/>
          <p:nvPr/>
        </p:nvSpPr>
        <p:spPr>
          <a:xfrm>
            <a:off x="5712823" y="2325189"/>
            <a:ext cx="383177" cy="93524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7550332" y="4152379"/>
            <a:ext cx="2729741" cy="923330"/>
          </a:xfrm>
          <a:prstGeom prst="rect">
            <a:avLst/>
          </a:prstGeom>
          <a:noFill/>
        </p:spPr>
        <p:txBody>
          <a:bodyPr wrap="square" rtlCol="0">
            <a:spAutoFit/>
          </a:bodyPr>
          <a:lstStyle/>
          <a:p>
            <a:r>
              <a:rPr lang="en-US" dirty="0" smtClean="0"/>
              <a:t>Aim</a:t>
            </a:r>
          </a:p>
          <a:p>
            <a:r>
              <a:rPr lang="en-US" dirty="0" smtClean="0"/>
              <a:t>Issue with state-of-the-art</a:t>
            </a:r>
          </a:p>
          <a:p>
            <a:r>
              <a:rPr lang="en-US" dirty="0" smtClean="0"/>
              <a:t>Resolution with RAM</a:t>
            </a:r>
          </a:p>
        </p:txBody>
      </p:sp>
      <p:cxnSp>
        <p:nvCxnSpPr>
          <p:cNvPr id="10" name="Elbow Connector 9"/>
          <p:cNvCxnSpPr>
            <a:endCxn id="8" idx="1"/>
          </p:cNvCxnSpPr>
          <p:nvPr/>
        </p:nvCxnSpPr>
        <p:spPr>
          <a:xfrm>
            <a:off x="5791200" y="4152379"/>
            <a:ext cx="1759132" cy="46166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33354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7708"/>
            <a:ext cx="10515600" cy="1325563"/>
          </a:xfrm>
        </p:spPr>
        <p:txBody>
          <a:bodyPr/>
          <a:lstStyle/>
          <a:p>
            <a:r>
              <a:rPr lang="en-US" dirty="0" smtClean="0"/>
              <a:t>Neural Turing Machine - Model</a:t>
            </a:r>
            <a:endParaRPr lang="en-US" dirty="0"/>
          </a:p>
        </p:txBody>
      </p:sp>
      <p:sp>
        <p:nvSpPr>
          <p:cNvPr id="7" name="Rectangle 6"/>
          <p:cNvSpPr/>
          <p:nvPr/>
        </p:nvSpPr>
        <p:spPr>
          <a:xfrm>
            <a:off x="5103222" y="1690688"/>
            <a:ext cx="992777" cy="21858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r>
              <a:rPr lang="en-US" baseline="-25000" dirty="0" smtClean="0">
                <a:effectLst>
                  <a:outerShdw blurRad="38100" dist="38100" dir="2700000" algn="tl">
                    <a:srgbClr val="000000">
                      <a:alpha val="43137"/>
                    </a:srgbClr>
                  </a:outerShdw>
                </a:effectLst>
              </a:rPr>
              <a:t>1</a:t>
            </a:r>
            <a:endParaRPr lang="en-US" baseline="-25000" dirty="0">
              <a:effectLst>
                <a:outerShdw blurRad="38100" dist="38100" dir="2700000" algn="tl">
                  <a:srgbClr val="000000">
                    <a:alpha val="43137"/>
                  </a:srgbClr>
                </a:outerShdw>
              </a:effectLst>
            </a:endParaRPr>
          </a:p>
        </p:txBody>
      </p:sp>
      <p:sp>
        <p:nvSpPr>
          <p:cNvPr id="8" name="Rectangle 7"/>
          <p:cNvSpPr/>
          <p:nvPr/>
        </p:nvSpPr>
        <p:spPr>
          <a:xfrm>
            <a:off x="4637313" y="4236721"/>
            <a:ext cx="1924594" cy="5355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rw</a:t>
            </a:r>
            <a:r>
              <a:rPr lang="en-US" baseline="-25000" dirty="0" smtClean="0"/>
              <a:t>2</a:t>
            </a:r>
            <a:endParaRPr lang="en-US" baseline="-25000" dirty="0"/>
          </a:p>
        </p:txBody>
      </p:sp>
      <p:sp>
        <p:nvSpPr>
          <p:cNvPr id="9" name="Rectangle 8"/>
          <p:cNvSpPr/>
          <p:nvPr/>
        </p:nvSpPr>
        <p:spPr>
          <a:xfrm>
            <a:off x="4637313" y="6071735"/>
            <a:ext cx="1924594" cy="5355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ww</a:t>
            </a:r>
            <a:r>
              <a:rPr lang="en-US" baseline="-25000" dirty="0" smtClean="0"/>
              <a:t>2</a:t>
            </a:r>
            <a:endParaRPr lang="en-US" baseline="-25000" dirty="0"/>
          </a:p>
        </p:txBody>
      </p:sp>
      <p:sp>
        <p:nvSpPr>
          <p:cNvPr id="10" name="Rectangle 9"/>
          <p:cNvSpPr/>
          <p:nvPr/>
        </p:nvSpPr>
        <p:spPr>
          <a:xfrm>
            <a:off x="4606829" y="5262147"/>
            <a:ext cx="1924594" cy="5355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t>
            </a:r>
            <a:r>
              <a:rPr lang="en-US" baseline="-25000" dirty="0" smtClean="0"/>
              <a:t>1</a:t>
            </a:r>
            <a:endParaRPr lang="en-US" baseline="-25000" dirty="0"/>
          </a:p>
        </p:txBody>
      </p:sp>
      <p:cxnSp>
        <p:nvCxnSpPr>
          <p:cNvPr id="29" name="Straight Arrow Connector 28"/>
          <p:cNvCxnSpPr/>
          <p:nvPr/>
        </p:nvCxnSpPr>
        <p:spPr>
          <a:xfrm>
            <a:off x="6095999" y="2783614"/>
            <a:ext cx="3274424" cy="6998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9431383" y="2936486"/>
            <a:ext cx="435427" cy="10798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e</a:t>
            </a:r>
            <a:r>
              <a:rPr lang="en-US" sz="1200" baseline="-25000" dirty="0" smtClean="0"/>
              <a:t>2</a:t>
            </a:r>
            <a:endParaRPr lang="en-US" sz="1200" baseline="-25000" dirty="0"/>
          </a:p>
        </p:txBody>
      </p:sp>
      <p:sp>
        <p:nvSpPr>
          <p:cNvPr id="33" name="Rectangle 32"/>
          <p:cNvSpPr/>
          <p:nvPr/>
        </p:nvSpPr>
        <p:spPr>
          <a:xfrm>
            <a:off x="9962608" y="2943498"/>
            <a:ext cx="461551" cy="10798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a</a:t>
            </a:r>
            <a:r>
              <a:rPr lang="en-US" sz="1200" baseline="-25000" dirty="0" smtClean="0"/>
              <a:t>2</a:t>
            </a:r>
            <a:endParaRPr lang="en-US" sz="1200" baseline="-25000" dirty="0"/>
          </a:p>
        </p:txBody>
      </p:sp>
      <p:sp>
        <p:nvSpPr>
          <p:cNvPr id="34" name="TextBox 33"/>
          <p:cNvSpPr txBox="1"/>
          <p:nvPr/>
        </p:nvSpPr>
        <p:spPr>
          <a:xfrm>
            <a:off x="7419701" y="2783613"/>
            <a:ext cx="1045029" cy="369332"/>
          </a:xfrm>
          <a:prstGeom prst="rect">
            <a:avLst/>
          </a:prstGeom>
          <a:noFill/>
        </p:spPr>
        <p:txBody>
          <a:bodyPr wrap="square" rtlCol="0">
            <a:spAutoFit/>
          </a:bodyPr>
          <a:lstStyle/>
          <a:p>
            <a:r>
              <a:rPr lang="en-US" dirty="0" smtClean="0"/>
              <a:t>W</a:t>
            </a:r>
            <a:r>
              <a:rPr lang="en-US" baseline="-25000" dirty="0" smtClean="0"/>
              <a:t>e</a:t>
            </a:r>
            <a:r>
              <a:rPr lang="en-US" dirty="0" smtClean="0"/>
              <a:t>, W</a:t>
            </a:r>
            <a:r>
              <a:rPr lang="en-US" baseline="-25000" dirty="0" smtClean="0"/>
              <a:t>a</a:t>
            </a:r>
            <a:endParaRPr lang="en-US" baseline="-25000" dirty="0"/>
          </a:p>
        </p:txBody>
      </p:sp>
      <p:sp>
        <p:nvSpPr>
          <p:cNvPr id="35" name="TextBox 34"/>
          <p:cNvSpPr txBox="1"/>
          <p:nvPr/>
        </p:nvSpPr>
        <p:spPr>
          <a:xfrm>
            <a:off x="9344295" y="4089909"/>
            <a:ext cx="2009505" cy="646331"/>
          </a:xfrm>
          <a:prstGeom prst="rect">
            <a:avLst/>
          </a:prstGeom>
          <a:noFill/>
        </p:spPr>
        <p:txBody>
          <a:bodyPr wrap="square" rtlCol="0">
            <a:spAutoFit/>
          </a:bodyPr>
          <a:lstStyle/>
          <a:p>
            <a:r>
              <a:rPr lang="en-US" dirty="0" smtClean="0"/>
              <a:t>e</a:t>
            </a:r>
            <a:r>
              <a:rPr lang="en-US" baseline="-25000" dirty="0" smtClean="0"/>
              <a:t>2</a:t>
            </a:r>
            <a:r>
              <a:rPr lang="en-US" dirty="0" smtClean="0"/>
              <a:t>: Erase vector</a:t>
            </a:r>
          </a:p>
          <a:p>
            <a:r>
              <a:rPr lang="en-US" dirty="0" smtClean="0"/>
              <a:t>a</a:t>
            </a:r>
            <a:r>
              <a:rPr lang="en-US" baseline="-25000" dirty="0" smtClean="0"/>
              <a:t>2</a:t>
            </a:r>
            <a:r>
              <a:rPr lang="en-US" dirty="0" smtClean="0"/>
              <a:t>: Add vector</a:t>
            </a:r>
            <a:endParaRPr lang="en-US" dirty="0"/>
          </a:p>
        </p:txBody>
      </p:sp>
    </p:spTree>
    <p:extLst>
      <p:ext uri="{BB962C8B-B14F-4D97-AF65-F5344CB8AC3E}">
        <p14:creationId xmlns:p14="http://schemas.microsoft.com/office/powerpoint/2010/main" val="41456340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7708"/>
            <a:ext cx="10515600" cy="1325563"/>
          </a:xfrm>
        </p:spPr>
        <p:txBody>
          <a:bodyPr/>
          <a:lstStyle/>
          <a:p>
            <a:r>
              <a:rPr lang="en-US" dirty="0" smtClean="0"/>
              <a:t>Neural Turing Machine - Model</a:t>
            </a:r>
            <a:endParaRPr lang="en-US" dirty="0"/>
          </a:p>
        </p:txBody>
      </p:sp>
      <p:sp>
        <p:nvSpPr>
          <p:cNvPr id="35" name="TextBox 34"/>
          <p:cNvSpPr txBox="1"/>
          <p:nvPr/>
        </p:nvSpPr>
        <p:spPr>
          <a:xfrm>
            <a:off x="2865120" y="3340972"/>
            <a:ext cx="8081555" cy="369332"/>
          </a:xfrm>
          <a:prstGeom prst="rect">
            <a:avLst/>
          </a:prstGeom>
          <a:noFill/>
        </p:spPr>
        <p:txBody>
          <a:bodyPr wrap="square" rtlCol="0">
            <a:spAutoFit/>
          </a:bodyPr>
          <a:lstStyle/>
          <a:p>
            <a:r>
              <a:rPr lang="en-US" dirty="0" smtClean="0"/>
              <a:t>And the whole process repeats until the external input is exhausted</a:t>
            </a:r>
            <a:r>
              <a:rPr lang="en-US" dirty="0" smtClean="0"/>
              <a:t>.</a:t>
            </a:r>
          </a:p>
        </p:txBody>
      </p:sp>
    </p:spTree>
    <p:extLst>
      <p:ext uri="{BB962C8B-B14F-4D97-AF65-F5344CB8AC3E}">
        <p14:creationId xmlns:p14="http://schemas.microsoft.com/office/powerpoint/2010/main" val="13596561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7708"/>
            <a:ext cx="10515600" cy="1325563"/>
          </a:xfrm>
        </p:spPr>
        <p:txBody>
          <a:bodyPr/>
          <a:lstStyle/>
          <a:p>
            <a:r>
              <a:rPr lang="en-US" dirty="0" smtClean="0"/>
              <a:t>Neural Turing Machine - Model</a:t>
            </a:r>
            <a:endParaRPr lang="en-US" dirty="0"/>
          </a:p>
        </p:txBody>
      </p:sp>
      <p:sp>
        <p:nvSpPr>
          <p:cNvPr id="35" name="TextBox 34"/>
          <p:cNvSpPr txBox="1"/>
          <p:nvPr/>
        </p:nvSpPr>
        <p:spPr>
          <a:xfrm>
            <a:off x="838200" y="1673270"/>
            <a:ext cx="10515600" cy="2677656"/>
          </a:xfrm>
          <a:prstGeom prst="rect">
            <a:avLst/>
          </a:prstGeom>
          <a:noFill/>
        </p:spPr>
        <p:txBody>
          <a:bodyPr wrap="square" rtlCol="0">
            <a:spAutoFit/>
          </a:bodyPr>
          <a:lstStyle/>
          <a:p>
            <a:pPr marL="457200" indent="-457200">
              <a:buFont typeface="Arial" panose="020B0604020202020204" pitchFamily="34" charset="0"/>
              <a:buChar char="•"/>
            </a:pPr>
            <a:r>
              <a:rPr lang="en-US" sz="2800" dirty="0" smtClean="0"/>
              <a:t>Now we have a sequence of predictions and a sequence of external outputs (target sequence).</a:t>
            </a:r>
          </a:p>
          <a:p>
            <a:pPr marL="457200" indent="-457200">
              <a:buFont typeface="Arial" panose="020B0604020202020204" pitchFamily="34" charset="0"/>
              <a:buChar char="•"/>
            </a:pPr>
            <a:r>
              <a:rPr lang="en-US" sz="2800" dirty="0" smtClean="0"/>
              <a:t>The error between the prediction sequence and the target sequence is computed and propagated back.</a:t>
            </a:r>
          </a:p>
          <a:p>
            <a:pPr marL="457200" indent="-457200">
              <a:buFont typeface="Arial" panose="020B0604020202020204" pitchFamily="34" charset="0"/>
              <a:buChar char="•"/>
            </a:pPr>
            <a:r>
              <a:rPr lang="en-US" sz="2800" dirty="0" smtClean="0"/>
              <a:t>Then, using these errors the parameters of the model are updated to a value that reduces the prediction error. </a:t>
            </a:r>
          </a:p>
        </p:txBody>
      </p:sp>
    </p:spTree>
    <p:extLst>
      <p:ext uri="{BB962C8B-B14F-4D97-AF65-F5344CB8AC3E}">
        <p14:creationId xmlns:p14="http://schemas.microsoft.com/office/powerpoint/2010/main" val="29386339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Neural Turing Machine - Training</a:t>
            </a:r>
            <a:endParaRPr lang="en-US" dirty="0"/>
          </a:p>
        </p:txBody>
      </p:sp>
      <p:sp>
        <p:nvSpPr>
          <p:cNvPr id="3" name="Content Placeholder 2"/>
          <p:cNvSpPr>
            <a:spLocks noGrp="1"/>
          </p:cNvSpPr>
          <p:nvPr>
            <p:ph idx="1"/>
          </p:nvPr>
        </p:nvSpPr>
        <p:spPr/>
        <p:txBody>
          <a:bodyPr>
            <a:normAutofit fontScale="92500"/>
          </a:bodyPr>
          <a:lstStyle/>
          <a:p>
            <a:r>
              <a:rPr lang="en-US" dirty="0"/>
              <a:t>T</a:t>
            </a:r>
            <a:r>
              <a:rPr lang="en-US" dirty="0" smtClean="0"/>
              <a:t>he model is end to end differentiable with respect to the parameters, so backpropagation algorithm can be </a:t>
            </a:r>
            <a:r>
              <a:rPr lang="en-US" dirty="0" smtClean="0"/>
              <a:t>used to compute the derivative of loss with respect to the parameters.</a:t>
            </a:r>
            <a:endParaRPr lang="en-US" dirty="0" smtClean="0"/>
          </a:p>
          <a:p>
            <a:r>
              <a:rPr lang="en-US" dirty="0" smtClean="0"/>
              <a:t>We used </a:t>
            </a:r>
            <a:r>
              <a:rPr lang="en-US" dirty="0" err="1" smtClean="0"/>
              <a:t>RMSProp</a:t>
            </a:r>
            <a:r>
              <a:rPr lang="en-US" dirty="0" smtClean="0"/>
              <a:t> version of Gradient </a:t>
            </a:r>
            <a:r>
              <a:rPr lang="en-US" dirty="0" smtClean="0"/>
              <a:t>Descent to update the parameters.</a:t>
            </a:r>
            <a:endParaRPr lang="en-US" dirty="0" smtClean="0"/>
          </a:p>
          <a:p>
            <a:r>
              <a:rPr lang="en-US" dirty="0" smtClean="0"/>
              <a:t>Previous </a:t>
            </a:r>
            <a:r>
              <a:rPr lang="en-US" dirty="0" smtClean="0"/>
              <a:t>semester code:</a:t>
            </a:r>
          </a:p>
          <a:p>
            <a:pPr lvl="1"/>
            <a:r>
              <a:rPr lang="en-US" dirty="0" smtClean="0"/>
              <a:t>CPP, gradient computation from scratch, was not getting good </a:t>
            </a:r>
            <a:r>
              <a:rPr lang="en-US" dirty="0" smtClean="0"/>
              <a:t>generalization in copy task.</a:t>
            </a:r>
            <a:endParaRPr lang="en-US" dirty="0" smtClean="0"/>
          </a:p>
          <a:p>
            <a:r>
              <a:rPr lang="en-US" dirty="0" smtClean="0"/>
              <a:t>This semester code:</a:t>
            </a:r>
          </a:p>
          <a:p>
            <a:pPr lvl="1"/>
            <a:r>
              <a:rPr lang="en-US" dirty="0" smtClean="0"/>
              <a:t>Python-</a:t>
            </a:r>
            <a:r>
              <a:rPr lang="en-US" dirty="0" err="1" smtClean="0"/>
              <a:t>Theano</a:t>
            </a:r>
            <a:r>
              <a:rPr lang="en-US" dirty="0" smtClean="0"/>
              <a:t>, </a:t>
            </a:r>
            <a:r>
              <a:rPr lang="en-US" dirty="0" err="1" smtClean="0"/>
              <a:t>Theano</a:t>
            </a:r>
            <a:r>
              <a:rPr lang="en-US" dirty="0" smtClean="0"/>
              <a:t> computes gradients, excellent </a:t>
            </a:r>
            <a:r>
              <a:rPr lang="en-US" dirty="0" smtClean="0"/>
              <a:t>generalization in copy task.</a:t>
            </a:r>
          </a:p>
          <a:p>
            <a:pPr lvl="1"/>
            <a:r>
              <a:rPr lang="en-US" dirty="0" smtClean="0"/>
              <a:t>By excellent generalization, we mean that we trained on sequences of length till 20 and got zero hamming distance on sequences of length till 116.</a:t>
            </a:r>
            <a:endParaRPr lang="en-US" dirty="0"/>
          </a:p>
        </p:txBody>
      </p:sp>
    </p:spTree>
    <p:extLst>
      <p:ext uri="{BB962C8B-B14F-4D97-AF65-F5344CB8AC3E}">
        <p14:creationId xmlns:p14="http://schemas.microsoft.com/office/powerpoint/2010/main" val="4092960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Neural Turing Machine – Results (Copy Task)</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5691" y="1485281"/>
            <a:ext cx="7600617" cy="5248230"/>
          </a:xfrm>
          <a:prstGeom prst="rect">
            <a:avLst/>
          </a:prstGeom>
        </p:spPr>
      </p:pic>
    </p:spTree>
    <p:extLst>
      <p:ext uri="{BB962C8B-B14F-4D97-AF65-F5344CB8AC3E}">
        <p14:creationId xmlns:p14="http://schemas.microsoft.com/office/powerpoint/2010/main" val="17220667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41132206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Neural Turing Machine - Results</a:t>
            </a:r>
            <a:endParaRPr lang="en-US" dirty="0"/>
          </a:p>
        </p:txBody>
      </p:sp>
      <p:sp>
        <p:nvSpPr>
          <p:cNvPr id="4" name="Rectangle 3"/>
          <p:cNvSpPr/>
          <p:nvPr/>
        </p:nvSpPr>
        <p:spPr>
          <a:xfrm>
            <a:off x="5103222" y="1690688"/>
            <a:ext cx="992777" cy="21858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baseline="-25000" dirty="0">
              <a:effectLst>
                <a:outerShdw blurRad="38100" dist="38100" dir="2700000" algn="tl">
                  <a:srgbClr val="000000">
                    <a:alpha val="43137"/>
                  </a:srgbClr>
                </a:outerShdw>
              </a:effectLst>
            </a:endParaRPr>
          </a:p>
        </p:txBody>
      </p:sp>
      <p:sp>
        <p:nvSpPr>
          <p:cNvPr id="5" name="Rectangle 4"/>
          <p:cNvSpPr/>
          <p:nvPr/>
        </p:nvSpPr>
        <p:spPr>
          <a:xfrm>
            <a:off x="4637313" y="4236721"/>
            <a:ext cx="1924594" cy="5355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rw</a:t>
            </a:r>
            <a:endParaRPr lang="en-US" baseline="-25000" dirty="0"/>
          </a:p>
        </p:txBody>
      </p:sp>
      <p:sp>
        <p:nvSpPr>
          <p:cNvPr id="6" name="Rectangle 5"/>
          <p:cNvSpPr/>
          <p:nvPr/>
        </p:nvSpPr>
        <p:spPr>
          <a:xfrm>
            <a:off x="4637313" y="6071735"/>
            <a:ext cx="1924594" cy="5355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ww</a:t>
            </a:r>
            <a:endParaRPr lang="en-US" baseline="-25000" dirty="0"/>
          </a:p>
        </p:txBody>
      </p:sp>
      <p:sp>
        <p:nvSpPr>
          <p:cNvPr id="7" name="Rectangle 6"/>
          <p:cNvSpPr/>
          <p:nvPr/>
        </p:nvSpPr>
        <p:spPr>
          <a:xfrm>
            <a:off x="4606829" y="5262147"/>
            <a:ext cx="1924594" cy="5355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t>
            </a:r>
            <a:endParaRPr lang="en-US" baseline="-25000" dirty="0"/>
          </a:p>
        </p:txBody>
      </p:sp>
      <p:sp>
        <p:nvSpPr>
          <p:cNvPr id="10" name="Rectangle 9"/>
          <p:cNvSpPr/>
          <p:nvPr/>
        </p:nvSpPr>
        <p:spPr>
          <a:xfrm>
            <a:off x="9962608" y="2943498"/>
            <a:ext cx="461551" cy="10798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a</a:t>
            </a:r>
            <a:endParaRPr lang="en-US" sz="1200" baseline="-25000" dirty="0"/>
          </a:p>
        </p:txBody>
      </p:sp>
      <p:sp>
        <p:nvSpPr>
          <p:cNvPr id="12" name="Rectangle 11"/>
          <p:cNvSpPr/>
          <p:nvPr/>
        </p:nvSpPr>
        <p:spPr>
          <a:xfrm>
            <a:off x="8382001" y="1243420"/>
            <a:ext cx="409303" cy="12017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P</a:t>
            </a:r>
            <a:r>
              <a:rPr lang="en-US" sz="1000" baseline="-25000" dirty="0" smtClean="0"/>
              <a:t>1</a:t>
            </a:r>
            <a:endParaRPr lang="en-US" sz="1000" baseline="-25000" dirty="0"/>
          </a:p>
        </p:txBody>
      </p:sp>
      <p:sp>
        <p:nvSpPr>
          <p:cNvPr id="13" name="TextBox 12"/>
          <p:cNvSpPr txBox="1"/>
          <p:nvPr/>
        </p:nvSpPr>
        <p:spPr>
          <a:xfrm>
            <a:off x="9091749" y="1046492"/>
            <a:ext cx="1045029" cy="646331"/>
          </a:xfrm>
          <a:prstGeom prst="rect">
            <a:avLst/>
          </a:prstGeom>
          <a:noFill/>
        </p:spPr>
        <p:txBody>
          <a:bodyPr wrap="square" rtlCol="0">
            <a:spAutoFit/>
          </a:bodyPr>
          <a:lstStyle/>
          <a:p>
            <a:r>
              <a:rPr lang="en-US" dirty="0" smtClean="0"/>
              <a:t>External Output</a:t>
            </a:r>
            <a:endParaRPr lang="en-US" dirty="0"/>
          </a:p>
        </p:txBody>
      </p:sp>
      <p:sp>
        <p:nvSpPr>
          <p:cNvPr id="14" name="Rectangle 13"/>
          <p:cNvSpPr/>
          <p:nvPr/>
        </p:nvSpPr>
        <p:spPr>
          <a:xfrm>
            <a:off x="2882538" y="1581830"/>
            <a:ext cx="409303" cy="12017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t>X</a:t>
            </a:r>
            <a:r>
              <a:rPr lang="en-US" sz="1000" b="1" baseline="-25000" dirty="0" smtClean="0"/>
              <a:t>1</a:t>
            </a:r>
            <a:endParaRPr lang="en-US" sz="1000" b="1" dirty="0"/>
          </a:p>
        </p:txBody>
      </p:sp>
      <p:sp>
        <p:nvSpPr>
          <p:cNvPr id="15" name="Rectangle 14"/>
          <p:cNvSpPr/>
          <p:nvPr/>
        </p:nvSpPr>
        <p:spPr>
          <a:xfrm>
            <a:off x="2882538" y="2907393"/>
            <a:ext cx="409303" cy="12017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r</a:t>
            </a:r>
            <a:r>
              <a:rPr lang="en-US" sz="1000" b="1" baseline="-25000" dirty="0" smtClean="0"/>
              <a:t>1</a:t>
            </a:r>
            <a:endParaRPr lang="en-US" sz="1000" b="1" dirty="0"/>
          </a:p>
        </p:txBody>
      </p:sp>
      <p:sp>
        <p:nvSpPr>
          <p:cNvPr id="22" name="TextBox 21"/>
          <p:cNvSpPr txBox="1"/>
          <p:nvPr/>
        </p:nvSpPr>
        <p:spPr>
          <a:xfrm>
            <a:off x="1537064" y="1859555"/>
            <a:ext cx="1045029" cy="646331"/>
          </a:xfrm>
          <a:prstGeom prst="rect">
            <a:avLst/>
          </a:prstGeom>
          <a:noFill/>
        </p:spPr>
        <p:txBody>
          <a:bodyPr wrap="square" rtlCol="0">
            <a:spAutoFit/>
          </a:bodyPr>
          <a:lstStyle/>
          <a:p>
            <a:r>
              <a:rPr lang="en-US" dirty="0" smtClean="0"/>
              <a:t>External Input</a:t>
            </a:r>
            <a:endParaRPr lang="en-US" dirty="0"/>
          </a:p>
        </p:txBody>
      </p:sp>
      <p:sp>
        <p:nvSpPr>
          <p:cNvPr id="23" name="TextBox 22"/>
          <p:cNvSpPr txBox="1"/>
          <p:nvPr/>
        </p:nvSpPr>
        <p:spPr>
          <a:xfrm>
            <a:off x="1605669" y="3185118"/>
            <a:ext cx="1045029" cy="646331"/>
          </a:xfrm>
          <a:prstGeom prst="rect">
            <a:avLst/>
          </a:prstGeom>
          <a:noFill/>
        </p:spPr>
        <p:txBody>
          <a:bodyPr wrap="square" rtlCol="0">
            <a:spAutoFit/>
          </a:bodyPr>
          <a:lstStyle/>
          <a:p>
            <a:r>
              <a:rPr lang="en-US" dirty="0" smtClean="0"/>
              <a:t>Read vector</a:t>
            </a:r>
            <a:endParaRPr lang="en-US" dirty="0"/>
          </a:p>
        </p:txBody>
      </p:sp>
      <p:sp>
        <p:nvSpPr>
          <p:cNvPr id="24" name="TextBox 23"/>
          <p:cNvSpPr txBox="1"/>
          <p:nvPr/>
        </p:nvSpPr>
        <p:spPr>
          <a:xfrm>
            <a:off x="10768352" y="3133521"/>
            <a:ext cx="1045029" cy="646331"/>
          </a:xfrm>
          <a:prstGeom prst="rect">
            <a:avLst/>
          </a:prstGeom>
          <a:noFill/>
        </p:spPr>
        <p:txBody>
          <a:bodyPr wrap="square" rtlCol="0">
            <a:spAutoFit/>
          </a:bodyPr>
          <a:lstStyle/>
          <a:p>
            <a:r>
              <a:rPr lang="en-US" dirty="0" smtClean="0"/>
              <a:t>Add vector</a:t>
            </a:r>
            <a:endParaRPr lang="en-US" dirty="0"/>
          </a:p>
        </p:txBody>
      </p:sp>
      <p:sp>
        <p:nvSpPr>
          <p:cNvPr id="25" name="TextBox 24"/>
          <p:cNvSpPr txBox="1"/>
          <p:nvPr/>
        </p:nvSpPr>
        <p:spPr>
          <a:xfrm>
            <a:off x="6891012" y="4181343"/>
            <a:ext cx="1806421" cy="646331"/>
          </a:xfrm>
          <a:prstGeom prst="rect">
            <a:avLst/>
          </a:prstGeom>
          <a:noFill/>
        </p:spPr>
        <p:txBody>
          <a:bodyPr wrap="square" rtlCol="0">
            <a:spAutoFit/>
          </a:bodyPr>
          <a:lstStyle/>
          <a:p>
            <a:r>
              <a:rPr lang="en-US" dirty="0" smtClean="0"/>
              <a:t>Read weighting vector</a:t>
            </a:r>
            <a:endParaRPr lang="en-US" dirty="0"/>
          </a:p>
        </p:txBody>
      </p:sp>
      <p:sp>
        <p:nvSpPr>
          <p:cNvPr id="26" name="TextBox 25"/>
          <p:cNvSpPr txBox="1"/>
          <p:nvPr/>
        </p:nvSpPr>
        <p:spPr>
          <a:xfrm>
            <a:off x="6891011" y="6016357"/>
            <a:ext cx="1806421" cy="646331"/>
          </a:xfrm>
          <a:prstGeom prst="rect">
            <a:avLst/>
          </a:prstGeom>
          <a:noFill/>
        </p:spPr>
        <p:txBody>
          <a:bodyPr wrap="square" rtlCol="0">
            <a:spAutoFit/>
          </a:bodyPr>
          <a:lstStyle/>
          <a:p>
            <a:r>
              <a:rPr lang="en-US" dirty="0" smtClean="0"/>
              <a:t>Write weighting vector</a:t>
            </a:r>
            <a:endParaRPr lang="en-US" dirty="0"/>
          </a:p>
        </p:txBody>
      </p:sp>
      <p:sp>
        <p:nvSpPr>
          <p:cNvPr id="27" name="TextBox 26"/>
          <p:cNvSpPr txBox="1"/>
          <p:nvPr/>
        </p:nvSpPr>
        <p:spPr>
          <a:xfrm>
            <a:off x="6891010" y="5340922"/>
            <a:ext cx="1806421" cy="369332"/>
          </a:xfrm>
          <a:prstGeom prst="rect">
            <a:avLst/>
          </a:prstGeom>
          <a:noFill/>
        </p:spPr>
        <p:txBody>
          <a:bodyPr wrap="square" rtlCol="0">
            <a:spAutoFit/>
          </a:bodyPr>
          <a:lstStyle/>
          <a:p>
            <a:r>
              <a:rPr lang="en-US" dirty="0" smtClean="0"/>
              <a:t>Memory</a:t>
            </a:r>
            <a:endParaRPr lang="en-US" dirty="0"/>
          </a:p>
        </p:txBody>
      </p:sp>
    </p:spTree>
    <p:extLst>
      <p:ext uri="{BB962C8B-B14F-4D97-AF65-F5344CB8AC3E}">
        <p14:creationId xmlns:p14="http://schemas.microsoft.com/office/powerpoint/2010/main" val="11817593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Neural Turing Machine - Results</a:t>
            </a:r>
            <a:endParaRPr lang="en-US" dirty="0"/>
          </a:p>
        </p:txBody>
      </p:sp>
      <p:sp>
        <p:nvSpPr>
          <p:cNvPr id="4" name="Rectangle 3"/>
          <p:cNvSpPr/>
          <p:nvPr/>
        </p:nvSpPr>
        <p:spPr>
          <a:xfrm>
            <a:off x="5103222" y="1690688"/>
            <a:ext cx="992777" cy="21858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baseline="-25000" dirty="0">
              <a:effectLst>
                <a:outerShdw blurRad="38100" dist="38100" dir="2700000" algn="tl">
                  <a:srgbClr val="000000">
                    <a:alpha val="43137"/>
                  </a:srgbClr>
                </a:outerShdw>
              </a:effectLst>
            </a:endParaRPr>
          </a:p>
        </p:txBody>
      </p:sp>
      <p:sp>
        <p:nvSpPr>
          <p:cNvPr id="7" name="Rectangle 6"/>
          <p:cNvSpPr/>
          <p:nvPr/>
        </p:nvSpPr>
        <p:spPr>
          <a:xfrm>
            <a:off x="333374" y="5262147"/>
            <a:ext cx="11525250" cy="5355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t>
            </a:r>
            <a:endParaRPr lang="en-US" baseline="-25000" dirty="0"/>
          </a:p>
        </p:txBody>
      </p:sp>
      <p:sp>
        <p:nvSpPr>
          <p:cNvPr id="13" name="TextBox 12"/>
          <p:cNvSpPr txBox="1"/>
          <p:nvPr/>
        </p:nvSpPr>
        <p:spPr>
          <a:xfrm>
            <a:off x="9091749" y="1046492"/>
            <a:ext cx="1045029" cy="646331"/>
          </a:xfrm>
          <a:prstGeom prst="rect">
            <a:avLst/>
          </a:prstGeom>
          <a:noFill/>
        </p:spPr>
        <p:txBody>
          <a:bodyPr wrap="square" rtlCol="0">
            <a:spAutoFit/>
          </a:bodyPr>
          <a:lstStyle/>
          <a:p>
            <a:r>
              <a:rPr lang="en-US" dirty="0" smtClean="0"/>
              <a:t>External Output</a:t>
            </a:r>
            <a:endParaRPr lang="en-US" dirty="0"/>
          </a:p>
        </p:txBody>
      </p:sp>
      <p:sp>
        <p:nvSpPr>
          <p:cNvPr id="22" name="TextBox 21"/>
          <p:cNvSpPr txBox="1"/>
          <p:nvPr/>
        </p:nvSpPr>
        <p:spPr>
          <a:xfrm>
            <a:off x="1537064" y="1859555"/>
            <a:ext cx="1045029" cy="646331"/>
          </a:xfrm>
          <a:prstGeom prst="rect">
            <a:avLst/>
          </a:prstGeom>
          <a:noFill/>
        </p:spPr>
        <p:txBody>
          <a:bodyPr wrap="square" rtlCol="0">
            <a:spAutoFit/>
          </a:bodyPr>
          <a:lstStyle/>
          <a:p>
            <a:r>
              <a:rPr lang="en-US" dirty="0" smtClean="0"/>
              <a:t>External Input</a:t>
            </a:r>
            <a:endParaRPr lang="en-US" dirty="0"/>
          </a:p>
        </p:txBody>
      </p:sp>
      <p:sp>
        <p:nvSpPr>
          <p:cNvPr id="23" name="TextBox 22"/>
          <p:cNvSpPr txBox="1"/>
          <p:nvPr/>
        </p:nvSpPr>
        <p:spPr>
          <a:xfrm>
            <a:off x="1605669" y="3185118"/>
            <a:ext cx="1045029" cy="646331"/>
          </a:xfrm>
          <a:prstGeom prst="rect">
            <a:avLst/>
          </a:prstGeom>
          <a:noFill/>
        </p:spPr>
        <p:txBody>
          <a:bodyPr wrap="square" rtlCol="0">
            <a:spAutoFit/>
          </a:bodyPr>
          <a:lstStyle/>
          <a:p>
            <a:r>
              <a:rPr lang="en-US" dirty="0" smtClean="0"/>
              <a:t>Read vector</a:t>
            </a:r>
            <a:endParaRPr lang="en-US" dirty="0"/>
          </a:p>
        </p:txBody>
      </p:sp>
      <p:sp>
        <p:nvSpPr>
          <p:cNvPr id="24" name="TextBox 23"/>
          <p:cNvSpPr txBox="1"/>
          <p:nvPr/>
        </p:nvSpPr>
        <p:spPr>
          <a:xfrm>
            <a:off x="10768352" y="3133521"/>
            <a:ext cx="1045029" cy="646331"/>
          </a:xfrm>
          <a:prstGeom prst="rect">
            <a:avLst/>
          </a:prstGeom>
          <a:noFill/>
        </p:spPr>
        <p:txBody>
          <a:bodyPr wrap="square" rtlCol="0">
            <a:spAutoFit/>
          </a:bodyPr>
          <a:lstStyle/>
          <a:p>
            <a:r>
              <a:rPr lang="en-US" dirty="0" smtClean="0"/>
              <a:t>Add vector</a:t>
            </a:r>
            <a:endParaRPr lang="en-US" dirty="0"/>
          </a:p>
        </p:txBody>
      </p:sp>
      <p:sp>
        <p:nvSpPr>
          <p:cNvPr id="25" name="TextBox 24"/>
          <p:cNvSpPr txBox="1"/>
          <p:nvPr/>
        </p:nvSpPr>
        <p:spPr>
          <a:xfrm>
            <a:off x="4895077" y="4635221"/>
            <a:ext cx="2401843" cy="369332"/>
          </a:xfrm>
          <a:prstGeom prst="rect">
            <a:avLst/>
          </a:prstGeom>
          <a:noFill/>
        </p:spPr>
        <p:txBody>
          <a:bodyPr wrap="square" rtlCol="0">
            <a:spAutoFit/>
          </a:bodyPr>
          <a:lstStyle/>
          <a:p>
            <a:r>
              <a:rPr lang="en-US" dirty="0" smtClean="0"/>
              <a:t>Read weighting vector</a:t>
            </a:r>
            <a:endParaRPr lang="en-US" dirty="0"/>
          </a:p>
        </p:txBody>
      </p:sp>
      <p:sp>
        <p:nvSpPr>
          <p:cNvPr id="26" name="TextBox 25"/>
          <p:cNvSpPr txBox="1"/>
          <p:nvPr/>
        </p:nvSpPr>
        <p:spPr>
          <a:xfrm>
            <a:off x="4895077" y="6248675"/>
            <a:ext cx="2401843" cy="369332"/>
          </a:xfrm>
          <a:prstGeom prst="rect">
            <a:avLst/>
          </a:prstGeom>
          <a:noFill/>
        </p:spPr>
        <p:txBody>
          <a:bodyPr wrap="square" rtlCol="0">
            <a:spAutoFit/>
          </a:bodyPr>
          <a:lstStyle/>
          <a:p>
            <a:r>
              <a:rPr lang="en-US" dirty="0" smtClean="0"/>
              <a:t>Write weighting vector</a:t>
            </a:r>
            <a:endParaRPr lang="en-US" dirty="0"/>
          </a:p>
        </p:txBody>
      </p:sp>
      <p:pic>
        <p:nvPicPr>
          <p:cNvPr id="3" name="Picture 2"/>
          <p:cNvPicPr>
            <a:picLocks noChangeAspect="1"/>
          </p:cNvPicPr>
          <p:nvPr/>
        </p:nvPicPr>
        <p:blipFill>
          <a:blip r:embed="rId3"/>
          <a:stretch>
            <a:fillRect/>
          </a:stretch>
        </p:blipFill>
        <p:spPr>
          <a:xfrm>
            <a:off x="2944687" y="1471417"/>
            <a:ext cx="285004" cy="1193057"/>
          </a:xfrm>
          <a:prstGeom prst="rect">
            <a:avLst/>
          </a:prstGeom>
        </p:spPr>
      </p:pic>
      <p:pic>
        <p:nvPicPr>
          <p:cNvPr id="8" name="Picture 7"/>
          <p:cNvPicPr>
            <a:picLocks noChangeAspect="1"/>
          </p:cNvPicPr>
          <p:nvPr/>
        </p:nvPicPr>
        <p:blipFill>
          <a:blip r:embed="rId4"/>
          <a:stretch>
            <a:fillRect/>
          </a:stretch>
        </p:blipFill>
        <p:spPr>
          <a:xfrm>
            <a:off x="2944687" y="2943498"/>
            <a:ext cx="285004" cy="1990036"/>
          </a:xfrm>
          <a:prstGeom prst="rect">
            <a:avLst/>
          </a:prstGeom>
        </p:spPr>
      </p:pic>
      <p:pic>
        <p:nvPicPr>
          <p:cNvPr id="20" name="Picture 19"/>
          <p:cNvPicPr>
            <a:picLocks noChangeAspect="1"/>
          </p:cNvPicPr>
          <p:nvPr/>
        </p:nvPicPr>
        <p:blipFill>
          <a:blip r:embed="rId3"/>
          <a:stretch>
            <a:fillRect/>
          </a:stretch>
        </p:blipFill>
        <p:spPr>
          <a:xfrm>
            <a:off x="8554929" y="1244845"/>
            <a:ext cx="285004" cy="1193057"/>
          </a:xfrm>
          <a:prstGeom prst="rect">
            <a:avLst/>
          </a:prstGeom>
        </p:spPr>
      </p:pic>
      <p:pic>
        <p:nvPicPr>
          <p:cNvPr id="9" name="Picture 8"/>
          <p:cNvPicPr>
            <a:picLocks noChangeAspect="1"/>
          </p:cNvPicPr>
          <p:nvPr/>
        </p:nvPicPr>
        <p:blipFill>
          <a:blip r:embed="rId5"/>
          <a:stretch>
            <a:fillRect/>
          </a:stretch>
        </p:blipFill>
        <p:spPr>
          <a:xfrm>
            <a:off x="10069614" y="2836430"/>
            <a:ext cx="233743" cy="1990037"/>
          </a:xfrm>
          <a:prstGeom prst="rect">
            <a:avLst/>
          </a:prstGeom>
        </p:spPr>
      </p:pic>
      <p:pic>
        <p:nvPicPr>
          <p:cNvPr id="11" name="Picture 10"/>
          <p:cNvPicPr>
            <a:picLocks noChangeAspect="1"/>
          </p:cNvPicPr>
          <p:nvPr/>
        </p:nvPicPr>
        <p:blipFill>
          <a:blip r:embed="rId6"/>
          <a:stretch>
            <a:fillRect/>
          </a:stretch>
        </p:blipFill>
        <p:spPr>
          <a:xfrm>
            <a:off x="333374" y="5075571"/>
            <a:ext cx="11525250" cy="66675"/>
          </a:xfrm>
          <a:prstGeom prst="rect">
            <a:avLst/>
          </a:prstGeom>
        </p:spPr>
      </p:pic>
      <p:pic>
        <p:nvPicPr>
          <p:cNvPr id="28" name="Picture 27"/>
          <p:cNvPicPr>
            <a:picLocks noChangeAspect="1"/>
          </p:cNvPicPr>
          <p:nvPr/>
        </p:nvPicPr>
        <p:blipFill>
          <a:blip r:embed="rId6"/>
          <a:stretch>
            <a:fillRect/>
          </a:stretch>
        </p:blipFill>
        <p:spPr>
          <a:xfrm rot="10800000">
            <a:off x="333374" y="6088848"/>
            <a:ext cx="11525250" cy="66675"/>
          </a:xfrm>
          <a:prstGeom prst="rect">
            <a:avLst/>
          </a:prstGeom>
        </p:spPr>
      </p:pic>
    </p:spTree>
    <p:extLst>
      <p:ext uri="{BB962C8B-B14F-4D97-AF65-F5344CB8AC3E}">
        <p14:creationId xmlns:p14="http://schemas.microsoft.com/office/powerpoint/2010/main" val="27824065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Neural Turing Machine - Results</a:t>
            </a:r>
            <a:endParaRPr lang="en-US" dirty="0"/>
          </a:p>
        </p:txBody>
      </p:sp>
      <p:sp>
        <p:nvSpPr>
          <p:cNvPr id="3" name="Content Placeholder 2"/>
          <p:cNvSpPr>
            <a:spLocks noGrp="1"/>
          </p:cNvSpPr>
          <p:nvPr>
            <p:ph idx="1"/>
          </p:nvPr>
        </p:nvSpPr>
        <p:spPr/>
        <p:txBody>
          <a:bodyPr>
            <a:normAutofit fontScale="92500"/>
          </a:bodyPr>
          <a:lstStyle/>
          <a:p>
            <a:r>
              <a:rPr lang="en-US" dirty="0" smtClean="0"/>
              <a:t>If the NTM has really learnt the transition function of the copy task then</a:t>
            </a:r>
          </a:p>
          <a:p>
            <a:pPr lvl="1"/>
            <a:r>
              <a:rPr lang="en-US" dirty="0" smtClean="0"/>
              <a:t>Till the second delimiter, the write operation (into memory) should be dominant and hence plotting the add vectors should show some non constant pattern whereas plotting the read vectors should show some constant pattern. Also the write weighting vector should focus on consecutive slots of the memory and the focus by read weighting vector is of no significance till second delimiter.</a:t>
            </a:r>
          </a:p>
          <a:p>
            <a:pPr lvl="1"/>
            <a:r>
              <a:rPr lang="en-US" dirty="0" smtClean="0"/>
              <a:t>After the second delimiter, the read operation (from memory) becomes dominant and hence </a:t>
            </a:r>
            <a:r>
              <a:rPr lang="en-US" dirty="0"/>
              <a:t>plotting the </a:t>
            </a:r>
            <a:r>
              <a:rPr lang="en-US" dirty="0" smtClean="0"/>
              <a:t>read </a:t>
            </a:r>
            <a:r>
              <a:rPr lang="en-US" dirty="0"/>
              <a:t>vectors should show some non constant pattern whereas plotting the </a:t>
            </a:r>
            <a:r>
              <a:rPr lang="en-US" dirty="0" smtClean="0"/>
              <a:t>add </a:t>
            </a:r>
            <a:r>
              <a:rPr lang="en-US" dirty="0"/>
              <a:t>vectors should show some constant pattern</a:t>
            </a:r>
            <a:r>
              <a:rPr lang="en-US" dirty="0" smtClean="0"/>
              <a:t>. </a:t>
            </a:r>
            <a:r>
              <a:rPr lang="en-US" dirty="0"/>
              <a:t>Also the </a:t>
            </a:r>
            <a:r>
              <a:rPr lang="en-US" dirty="0" smtClean="0"/>
              <a:t>read </a:t>
            </a:r>
            <a:r>
              <a:rPr lang="en-US" dirty="0"/>
              <a:t>weighting vector should focus on consecutive slots of the memory </a:t>
            </a:r>
            <a:r>
              <a:rPr lang="en-US" dirty="0" smtClean="0">
                <a:solidFill>
                  <a:srgbClr val="FF0000"/>
                </a:solidFill>
              </a:rPr>
              <a:t>in the same order </a:t>
            </a:r>
            <a:r>
              <a:rPr lang="en-US" dirty="0" smtClean="0"/>
              <a:t>as the write weighting vector before second delimiter and </a:t>
            </a:r>
            <a:r>
              <a:rPr lang="en-US" dirty="0"/>
              <a:t>the focus by </a:t>
            </a:r>
            <a:r>
              <a:rPr lang="en-US" dirty="0" smtClean="0"/>
              <a:t>write </a:t>
            </a:r>
            <a:r>
              <a:rPr lang="en-US" dirty="0"/>
              <a:t>weighting vector is of no significance </a:t>
            </a:r>
            <a:r>
              <a:rPr lang="en-US" dirty="0" smtClean="0"/>
              <a:t>after </a:t>
            </a:r>
            <a:r>
              <a:rPr lang="en-US" dirty="0"/>
              <a:t>second delimiter.</a:t>
            </a:r>
          </a:p>
          <a:p>
            <a:pPr lvl="1"/>
            <a:endParaRPr lang="en-US" dirty="0"/>
          </a:p>
        </p:txBody>
      </p:sp>
    </p:spTree>
    <p:extLst>
      <p:ext uri="{BB962C8B-B14F-4D97-AF65-F5344CB8AC3E}">
        <p14:creationId xmlns:p14="http://schemas.microsoft.com/office/powerpoint/2010/main" val="10303814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Neural Turing Machine – Results (Copy Task)</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392" y="1371589"/>
            <a:ext cx="7315215" cy="5486411"/>
          </a:xfrm>
          <a:prstGeom prst="rect">
            <a:avLst/>
          </a:prstGeom>
        </p:spPr>
      </p:pic>
    </p:spTree>
    <p:extLst>
      <p:ext uri="{BB962C8B-B14F-4D97-AF65-F5344CB8AC3E}">
        <p14:creationId xmlns:p14="http://schemas.microsoft.com/office/powerpoint/2010/main" val="37930141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838200" y="1825625"/>
            <a:ext cx="6593958" cy="4351338"/>
          </a:xfrm>
        </p:spPr>
        <p:txBody>
          <a:bodyPr>
            <a:normAutofit lnSpcReduction="10000"/>
          </a:bodyPr>
          <a:lstStyle/>
          <a:p>
            <a:r>
              <a:rPr lang="en-US" dirty="0"/>
              <a:t>The models discussed </a:t>
            </a:r>
            <a:r>
              <a:rPr lang="en-US" dirty="0" smtClean="0"/>
              <a:t>comprises </a:t>
            </a:r>
            <a:r>
              <a:rPr lang="en-US" dirty="0"/>
              <a:t>of a memory component and a controller, such as an artificial neural network, which </a:t>
            </a:r>
            <a:endParaRPr lang="en-US" dirty="0" smtClean="0"/>
          </a:p>
          <a:p>
            <a:pPr lvl="1"/>
            <a:r>
              <a:rPr lang="en-US" dirty="0" smtClean="0"/>
              <a:t>Takes </a:t>
            </a:r>
            <a:r>
              <a:rPr lang="en-US" dirty="0"/>
              <a:t>inputs from external </a:t>
            </a:r>
            <a:r>
              <a:rPr lang="en-US" dirty="0" smtClean="0"/>
              <a:t>world</a:t>
            </a:r>
          </a:p>
          <a:p>
            <a:pPr lvl="1"/>
            <a:r>
              <a:rPr lang="en-US" dirty="0"/>
              <a:t>S</a:t>
            </a:r>
            <a:r>
              <a:rPr lang="en-US" dirty="0" smtClean="0"/>
              <a:t>tores </a:t>
            </a:r>
            <a:r>
              <a:rPr lang="en-US" dirty="0"/>
              <a:t>a representation or encoding of those inputs into the </a:t>
            </a:r>
            <a:r>
              <a:rPr lang="en-US" b="1" dirty="0" smtClean="0"/>
              <a:t>memory</a:t>
            </a:r>
            <a:endParaRPr lang="en-US" dirty="0"/>
          </a:p>
          <a:p>
            <a:pPr lvl="1"/>
            <a:r>
              <a:rPr lang="en-US" dirty="0" smtClean="0"/>
              <a:t>Interacts </a:t>
            </a:r>
            <a:r>
              <a:rPr lang="en-US" dirty="0"/>
              <a:t>with the memory using a defined mechanism called </a:t>
            </a:r>
            <a:r>
              <a:rPr lang="en-US" b="1" dirty="0"/>
              <a:t>attention </a:t>
            </a:r>
            <a:r>
              <a:rPr lang="en-US" b="1" dirty="0" smtClean="0"/>
              <a:t>process</a:t>
            </a:r>
            <a:endParaRPr lang="en-US" dirty="0" smtClean="0"/>
          </a:p>
          <a:p>
            <a:pPr lvl="1"/>
            <a:r>
              <a:rPr lang="en-US" dirty="0" smtClean="0"/>
              <a:t>produces </a:t>
            </a:r>
            <a:r>
              <a:rPr lang="en-US" dirty="0"/>
              <a:t>outputs for the external world with </a:t>
            </a:r>
            <a:r>
              <a:rPr lang="en-US" b="1" dirty="0"/>
              <a:t>reasoning </a:t>
            </a:r>
            <a:r>
              <a:rPr lang="en-US" dirty="0"/>
              <a:t>where the reasoning follows from the graphical visualization of the interaction between controller and memory.</a:t>
            </a:r>
          </a:p>
        </p:txBody>
      </p:sp>
      <p:pic>
        <p:nvPicPr>
          <p:cNvPr id="4"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2595" y="2776384"/>
            <a:ext cx="4447772" cy="1928404"/>
          </a:xfrm>
          <a:prstGeom prst="rect">
            <a:avLst/>
          </a:prstGeom>
        </p:spPr>
      </p:pic>
    </p:spTree>
    <p:extLst>
      <p:ext uri="{BB962C8B-B14F-4D97-AF65-F5344CB8AC3E}">
        <p14:creationId xmlns:p14="http://schemas.microsoft.com/office/powerpoint/2010/main" val="12373963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to End Memory Networks - Task</a:t>
            </a:r>
            <a:endParaRPr lang="en-US" dirty="0"/>
          </a:p>
        </p:txBody>
      </p:sp>
      <p:sp>
        <p:nvSpPr>
          <p:cNvPr id="3" name="Content Placeholder 2"/>
          <p:cNvSpPr>
            <a:spLocks noGrp="1"/>
          </p:cNvSpPr>
          <p:nvPr>
            <p:ph idx="1"/>
          </p:nvPr>
        </p:nvSpPr>
        <p:spPr/>
        <p:txBody>
          <a:bodyPr>
            <a:normAutofit/>
          </a:bodyPr>
          <a:lstStyle/>
          <a:p>
            <a:r>
              <a:rPr lang="en-US" dirty="0" smtClean="0"/>
              <a:t>Input:</a:t>
            </a:r>
          </a:p>
          <a:p>
            <a:pPr lvl="1"/>
            <a:r>
              <a:rPr lang="en-US" dirty="0" smtClean="0"/>
              <a:t>Comprehension:</a:t>
            </a:r>
          </a:p>
          <a:p>
            <a:pPr marL="914400" lvl="2" indent="0">
              <a:buNone/>
            </a:pPr>
            <a:r>
              <a:rPr lang="en-US" dirty="0" smtClean="0"/>
              <a:t>1 Mary got the milk there.</a:t>
            </a:r>
          </a:p>
          <a:p>
            <a:pPr marL="914400" lvl="2" indent="0">
              <a:buNone/>
            </a:pPr>
            <a:r>
              <a:rPr lang="en-US" dirty="0" smtClean="0"/>
              <a:t>2 John moved to the bedroom.</a:t>
            </a:r>
          </a:p>
          <a:p>
            <a:pPr marL="914400" lvl="2" indent="0">
              <a:buNone/>
            </a:pPr>
            <a:r>
              <a:rPr lang="en-US" dirty="0" smtClean="0"/>
              <a:t>3 Sandra went back to the kitchen.</a:t>
            </a:r>
          </a:p>
          <a:p>
            <a:pPr marL="914400" lvl="2" indent="0">
              <a:buNone/>
            </a:pPr>
            <a:r>
              <a:rPr lang="en-US" dirty="0" smtClean="0"/>
              <a:t>4 Mary travelled to the hallway.</a:t>
            </a:r>
          </a:p>
          <a:p>
            <a:pPr lvl="1"/>
            <a:r>
              <a:rPr lang="en-US" dirty="0" smtClean="0"/>
              <a:t>Query:</a:t>
            </a:r>
          </a:p>
          <a:p>
            <a:pPr marL="914400" lvl="2" indent="0">
              <a:buNone/>
            </a:pPr>
            <a:r>
              <a:rPr lang="en-US" dirty="0" smtClean="0"/>
              <a:t>5 Where is the milk?</a:t>
            </a:r>
          </a:p>
          <a:p>
            <a:r>
              <a:rPr lang="en-US" dirty="0" smtClean="0"/>
              <a:t>Output:</a:t>
            </a:r>
          </a:p>
          <a:p>
            <a:pPr lvl="1"/>
            <a:r>
              <a:rPr lang="en-US" dirty="0" smtClean="0"/>
              <a:t>Answer: hallway</a:t>
            </a:r>
          </a:p>
          <a:p>
            <a:pPr lvl="1"/>
            <a:r>
              <a:rPr lang="en-US" dirty="0" smtClean="0"/>
              <a:t>Sentences used in computing answer: 1, 4</a:t>
            </a:r>
            <a:endParaRPr lang="en-US" dirty="0"/>
          </a:p>
        </p:txBody>
      </p:sp>
    </p:spTree>
    <p:extLst>
      <p:ext uri="{BB962C8B-B14F-4D97-AF65-F5344CB8AC3E}">
        <p14:creationId xmlns:p14="http://schemas.microsoft.com/office/powerpoint/2010/main" val="164740886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to End Memory Networks - Model</a:t>
            </a:r>
            <a:endParaRPr lang="en-US" dirty="0"/>
          </a:p>
        </p:txBody>
      </p:sp>
      <p:sp>
        <p:nvSpPr>
          <p:cNvPr id="3" name="Content Placeholder 2"/>
          <p:cNvSpPr>
            <a:spLocks noGrp="1"/>
          </p:cNvSpPr>
          <p:nvPr>
            <p:ph idx="1"/>
          </p:nvPr>
        </p:nvSpPr>
        <p:spPr/>
        <p:txBody>
          <a:bodyPr/>
          <a:lstStyle/>
          <a:p>
            <a:r>
              <a:rPr lang="en-US" dirty="0"/>
              <a:t>Suppose </a:t>
            </a:r>
            <a:r>
              <a:rPr lang="en-US" dirty="0" smtClean="0"/>
              <a:t>s</a:t>
            </a:r>
            <a:r>
              <a:rPr lang="en-US" baseline="-25000" dirty="0" smtClean="0"/>
              <a:t>1</a:t>
            </a:r>
            <a:r>
              <a:rPr lang="en-US" dirty="0" smtClean="0"/>
              <a:t>, s</a:t>
            </a:r>
            <a:r>
              <a:rPr lang="en-US" baseline="-25000" dirty="0" smtClean="0"/>
              <a:t>2</a:t>
            </a:r>
            <a:r>
              <a:rPr lang="en-US" dirty="0" smtClean="0"/>
              <a:t>, </a:t>
            </a:r>
            <a:r>
              <a:rPr lang="en-US" dirty="0"/>
              <a:t>…, </a:t>
            </a:r>
            <a:r>
              <a:rPr lang="en-US" dirty="0" err="1" smtClean="0"/>
              <a:t>s</a:t>
            </a:r>
            <a:r>
              <a:rPr lang="en-US" baseline="-25000" dirty="0" err="1" smtClean="0"/>
              <a:t>n</a:t>
            </a:r>
            <a:r>
              <a:rPr lang="en-US" dirty="0" smtClean="0"/>
              <a:t> </a:t>
            </a:r>
            <a:r>
              <a:rPr lang="en-US" dirty="0"/>
              <a:t>be the sentences in our comprehension, q be the query sentence and y be the answer to the query</a:t>
            </a:r>
            <a:r>
              <a:rPr lang="en-US" dirty="0" smtClean="0"/>
              <a:t>.</a:t>
            </a:r>
          </a:p>
          <a:p>
            <a:r>
              <a:rPr lang="en-US" dirty="0" smtClean="0"/>
              <a:t>Step 1: </a:t>
            </a:r>
            <a:r>
              <a:rPr lang="en-US" dirty="0"/>
              <a:t> </a:t>
            </a:r>
            <a:r>
              <a:rPr lang="en-US" dirty="0" smtClean="0"/>
              <a:t>Convert </a:t>
            </a:r>
            <a:r>
              <a:rPr lang="en-US" dirty="0" err="1" smtClean="0"/>
              <a:t>s</a:t>
            </a:r>
            <a:r>
              <a:rPr lang="en-US" baseline="-25000" dirty="0" err="1" smtClean="0"/>
              <a:t>ij</a:t>
            </a:r>
            <a:r>
              <a:rPr lang="en-US" dirty="0" smtClean="0"/>
              <a:t> (a word) </a:t>
            </a:r>
            <a:r>
              <a:rPr lang="en-US" dirty="0"/>
              <a:t>to </a:t>
            </a:r>
            <a:r>
              <a:rPr lang="en-US" dirty="0" err="1" smtClean="0"/>
              <a:t>x</a:t>
            </a:r>
            <a:r>
              <a:rPr lang="en-US" baseline="-25000" dirty="0" err="1" smtClean="0"/>
              <a:t>ij</a:t>
            </a:r>
            <a:r>
              <a:rPr lang="en-US" dirty="0" smtClean="0"/>
              <a:t> </a:t>
            </a:r>
            <a:r>
              <a:rPr lang="en-US" dirty="0"/>
              <a:t>where </a:t>
            </a:r>
            <a:r>
              <a:rPr lang="en-US" dirty="0" err="1" smtClean="0"/>
              <a:t>x</a:t>
            </a:r>
            <a:r>
              <a:rPr lang="en-US" baseline="-25000" dirty="0" err="1" smtClean="0"/>
              <a:t>ij</a:t>
            </a:r>
            <a:r>
              <a:rPr lang="en-US" dirty="0" smtClean="0"/>
              <a:t> </a:t>
            </a:r>
            <a:r>
              <a:rPr lang="en-US" dirty="0"/>
              <a:t>= </a:t>
            </a:r>
            <a:r>
              <a:rPr lang="en-US" dirty="0" smtClean="0"/>
              <a:t>BOW(</a:t>
            </a:r>
            <a:r>
              <a:rPr lang="en-US" dirty="0" err="1" smtClean="0"/>
              <a:t>s</a:t>
            </a:r>
            <a:r>
              <a:rPr lang="en-US" baseline="-25000" dirty="0" err="1" smtClean="0"/>
              <a:t>ij</a:t>
            </a:r>
            <a:r>
              <a:rPr lang="en-US" dirty="0" smtClean="0"/>
              <a:t>)</a:t>
            </a:r>
          </a:p>
          <a:p>
            <a:r>
              <a:rPr lang="en-US" dirty="0" smtClean="0"/>
              <a:t>BOW means “Bag </a:t>
            </a:r>
            <a:r>
              <a:rPr lang="en-US" dirty="0"/>
              <a:t>O</a:t>
            </a:r>
            <a:r>
              <a:rPr lang="en-US" dirty="0" smtClean="0"/>
              <a:t>f Words”.</a:t>
            </a:r>
          </a:p>
          <a:p>
            <a:r>
              <a:rPr lang="en-US" dirty="0" smtClean="0"/>
              <a:t>Let V = size of vocabulary.</a:t>
            </a:r>
          </a:p>
        </p:txBody>
      </p:sp>
    </p:spTree>
    <p:extLst>
      <p:ext uri="{BB962C8B-B14F-4D97-AF65-F5344CB8AC3E}">
        <p14:creationId xmlns:p14="http://schemas.microsoft.com/office/powerpoint/2010/main" val="17385277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to End Memory Networks - Model</a:t>
            </a:r>
            <a:endParaRPr lang="en-US" dirty="0"/>
          </a:p>
        </p:txBody>
      </p:sp>
      <p:sp>
        <p:nvSpPr>
          <p:cNvPr id="3" name="Content Placeholder 2"/>
          <p:cNvSpPr>
            <a:spLocks noGrp="1"/>
          </p:cNvSpPr>
          <p:nvPr>
            <p:ph idx="1"/>
          </p:nvPr>
        </p:nvSpPr>
        <p:spPr>
          <a:xfrm>
            <a:off x="838200" y="1825625"/>
            <a:ext cx="5867400" cy="4351338"/>
          </a:xfrm>
        </p:spPr>
        <p:txBody>
          <a:bodyPr>
            <a:normAutofit/>
          </a:bodyPr>
          <a:lstStyle/>
          <a:p>
            <a:pPr fontAlgn="ctr"/>
            <a:r>
              <a:rPr lang="en-US" dirty="0" smtClean="0"/>
              <a:t>Step 2: </a:t>
            </a:r>
            <a:r>
              <a:rPr lang="en-US" dirty="0"/>
              <a:t> </a:t>
            </a:r>
            <a:r>
              <a:rPr lang="en-US" dirty="0" smtClean="0"/>
              <a:t>Compute </a:t>
            </a:r>
            <a:r>
              <a:rPr lang="en-US" dirty="0"/>
              <a:t>memory vectors </a:t>
            </a:r>
            <a:r>
              <a:rPr lang="en-US" dirty="0" smtClean="0"/>
              <a:t>m</a:t>
            </a:r>
            <a:r>
              <a:rPr lang="en-US" baseline="-25000" dirty="0" smtClean="0"/>
              <a:t>i</a:t>
            </a:r>
            <a:r>
              <a:rPr lang="en-US" dirty="0" smtClean="0"/>
              <a:t> </a:t>
            </a:r>
            <a:r>
              <a:rPr lang="en-US" dirty="0"/>
              <a:t>from </a:t>
            </a:r>
            <a:r>
              <a:rPr lang="en-US" dirty="0" smtClean="0"/>
              <a:t>x</a:t>
            </a:r>
            <a:r>
              <a:rPr lang="en-US" baseline="-25000" dirty="0"/>
              <a:t>i</a:t>
            </a:r>
            <a:r>
              <a:rPr lang="en-US" dirty="0" smtClean="0"/>
              <a:t> </a:t>
            </a:r>
            <a:r>
              <a:rPr lang="en-US" dirty="0"/>
              <a:t>using an embedding, </a:t>
            </a:r>
            <a:r>
              <a:rPr lang="en-US" dirty="0" smtClean="0"/>
              <a:t>A (</a:t>
            </a:r>
            <a:r>
              <a:rPr lang="en-US" dirty="0" err="1" smtClean="0"/>
              <a:t>dxV</a:t>
            </a:r>
            <a:r>
              <a:rPr lang="en-US" dirty="0" smtClean="0"/>
              <a:t>). </a:t>
            </a:r>
          </a:p>
          <a:p>
            <a:pPr marL="0" indent="0" fontAlgn="ctr">
              <a:buNone/>
            </a:pPr>
            <a:endParaRPr lang="en-US" dirty="0"/>
          </a:p>
          <a:p>
            <a:pPr marL="457200" lvl="1" indent="0" fontAlgn="ctr">
              <a:buNone/>
            </a:pPr>
            <a:r>
              <a:rPr lang="en-US" dirty="0" smtClean="0"/>
              <a:t>where </a:t>
            </a:r>
          </a:p>
          <a:p>
            <a:pPr marL="457200" lvl="1" indent="0" fontAlgn="ctr">
              <a:buNone/>
            </a:pPr>
            <a:endParaRPr lang="en-US" dirty="0" smtClean="0"/>
          </a:p>
          <a:p>
            <a:pPr marL="914400" lvl="2" indent="0" fontAlgn="ctr">
              <a:buNone/>
            </a:pPr>
            <a:r>
              <a:rPr lang="en-US" dirty="0" smtClean="0"/>
              <a:t>where </a:t>
            </a:r>
            <a:r>
              <a:rPr lang="en-US" dirty="0"/>
              <a:t>J = total number of words in sentence </a:t>
            </a:r>
            <a:r>
              <a:rPr lang="en-US" dirty="0" err="1" smtClean="0"/>
              <a:t>s</a:t>
            </a:r>
            <a:r>
              <a:rPr lang="en-US" baseline="-25000" dirty="0" err="1" smtClean="0"/>
              <a:t>i</a:t>
            </a:r>
            <a:r>
              <a:rPr lang="en-US" dirty="0" smtClean="0"/>
              <a:t> </a:t>
            </a:r>
            <a:r>
              <a:rPr lang="en-US" dirty="0"/>
              <a:t>and </a:t>
            </a:r>
            <a:r>
              <a:rPr lang="en-US" dirty="0" smtClean="0"/>
              <a:t>d </a:t>
            </a:r>
            <a:r>
              <a:rPr lang="en-US" dirty="0"/>
              <a:t>is the dimension of the embedding A.</a:t>
            </a:r>
          </a:p>
          <a:p>
            <a:pPr marL="457200" lvl="1" indent="0" fontAlgn="ctr">
              <a:buNone/>
            </a:pPr>
            <a:r>
              <a:rPr lang="en-US" sz="1400" dirty="0"/>
              <a:t>Note: This was something new that I</a:t>
            </a:r>
            <a:r>
              <a:rPr lang="en-US" sz="1400" dirty="0" smtClean="0"/>
              <a:t> </a:t>
            </a:r>
            <a:r>
              <a:rPr lang="en-US" sz="1400" dirty="0"/>
              <a:t>never saw </a:t>
            </a:r>
            <a:r>
              <a:rPr lang="en-US" sz="1400" dirty="0" smtClean="0"/>
              <a:t>before. </a:t>
            </a:r>
            <a:r>
              <a:rPr lang="en-US" sz="1400" dirty="0"/>
              <a:t>The above representation contains the information regarding context as well as order of </a:t>
            </a:r>
            <a:r>
              <a:rPr lang="en-US" sz="1400" dirty="0" smtClean="0"/>
              <a:t>words (Positional Encoding).</a:t>
            </a:r>
            <a:endParaRPr lang="en-US" sz="1400" dirty="0"/>
          </a:p>
        </p:txBody>
      </p:sp>
      <p:pic>
        <p:nvPicPr>
          <p:cNvPr id="5" name="Picture 4"/>
          <p:cNvPicPr>
            <a:picLocks noChangeAspect="1"/>
          </p:cNvPicPr>
          <p:nvPr/>
        </p:nvPicPr>
        <p:blipFill>
          <a:blip r:embed="rId3"/>
          <a:stretch>
            <a:fillRect/>
          </a:stretch>
        </p:blipFill>
        <p:spPr>
          <a:xfrm>
            <a:off x="2243001" y="2684986"/>
            <a:ext cx="2348590" cy="469718"/>
          </a:xfrm>
          <a:prstGeom prst="rect">
            <a:avLst/>
          </a:prstGeom>
        </p:spPr>
      </p:pic>
      <p:pic>
        <p:nvPicPr>
          <p:cNvPr id="6" name="Picture 5"/>
          <p:cNvPicPr>
            <a:picLocks noChangeAspect="1"/>
          </p:cNvPicPr>
          <p:nvPr/>
        </p:nvPicPr>
        <p:blipFill>
          <a:blip r:embed="rId4"/>
          <a:stretch>
            <a:fillRect/>
          </a:stretch>
        </p:blipFill>
        <p:spPr>
          <a:xfrm>
            <a:off x="1834994" y="3525199"/>
            <a:ext cx="3873811" cy="372699"/>
          </a:xfrm>
          <a:prstGeom prst="rect">
            <a:avLst/>
          </a:prstGeom>
        </p:spPr>
      </p:pic>
      <p:pic>
        <p:nvPicPr>
          <p:cNvPr id="7" name="Picture 6"/>
          <p:cNvPicPr>
            <a:picLocks noChangeAspect="1"/>
          </p:cNvPicPr>
          <p:nvPr/>
        </p:nvPicPr>
        <p:blipFill>
          <a:blip r:embed="rId5"/>
          <a:stretch>
            <a:fillRect/>
          </a:stretch>
        </p:blipFill>
        <p:spPr>
          <a:xfrm>
            <a:off x="6559728" y="2111410"/>
            <a:ext cx="5512886" cy="2827577"/>
          </a:xfrm>
          <a:prstGeom prst="rect">
            <a:avLst/>
          </a:prstGeom>
        </p:spPr>
      </p:pic>
    </p:spTree>
    <p:extLst>
      <p:ext uri="{BB962C8B-B14F-4D97-AF65-F5344CB8AC3E}">
        <p14:creationId xmlns:p14="http://schemas.microsoft.com/office/powerpoint/2010/main" val="332883123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to End Memory Networks - Model</a:t>
            </a:r>
            <a:endParaRPr lang="en-US" dirty="0"/>
          </a:p>
        </p:txBody>
      </p:sp>
      <p:sp>
        <p:nvSpPr>
          <p:cNvPr id="3" name="Content Placeholder 2"/>
          <p:cNvSpPr>
            <a:spLocks noGrp="1"/>
          </p:cNvSpPr>
          <p:nvPr>
            <p:ph idx="1"/>
          </p:nvPr>
        </p:nvSpPr>
        <p:spPr>
          <a:xfrm>
            <a:off x="838200" y="1825625"/>
            <a:ext cx="5867400" cy="4351338"/>
          </a:xfrm>
        </p:spPr>
        <p:txBody>
          <a:bodyPr>
            <a:normAutofit/>
          </a:bodyPr>
          <a:lstStyle/>
          <a:p>
            <a:pPr fontAlgn="ctr"/>
            <a:r>
              <a:rPr lang="en-US" dirty="0" smtClean="0"/>
              <a:t>Step 3: </a:t>
            </a:r>
            <a:r>
              <a:rPr lang="en-US" dirty="0"/>
              <a:t>In the same </a:t>
            </a:r>
            <a:r>
              <a:rPr lang="en-US" dirty="0" smtClean="0"/>
              <a:t>manner, output </a:t>
            </a:r>
            <a:r>
              <a:rPr lang="en-US" dirty="0"/>
              <a:t>vectors </a:t>
            </a:r>
            <a:r>
              <a:rPr lang="en-US" dirty="0" smtClean="0"/>
              <a:t>c</a:t>
            </a:r>
            <a:r>
              <a:rPr lang="en-US" baseline="-25000" dirty="0" smtClean="0"/>
              <a:t>i</a:t>
            </a:r>
            <a:r>
              <a:rPr lang="en-US" dirty="0" smtClean="0"/>
              <a:t> are computed from x</a:t>
            </a:r>
            <a:r>
              <a:rPr lang="en-US" baseline="-25000" dirty="0" smtClean="0"/>
              <a:t>i</a:t>
            </a:r>
            <a:r>
              <a:rPr lang="en-US" dirty="0" smtClean="0"/>
              <a:t> </a:t>
            </a:r>
            <a:r>
              <a:rPr lang="en-US" dirty="0"/>
              <a:t>using an embedding, C </a:t>
            </a:r>
            <a:r>
              <a:rPr lang="en-US" dirty="0" smtClean="0"/>
              <a:t>and </a:t>
            </a:r>
            <a:r>
              <a:rPr lang="en-US" dirty="0"/>
              <a:t>internal representation, u,  of query q using an </a:t>
            </a:r>
            <a:r>
              <a:rPr lang="en-US" dirty="0" smtClean="0"/>
              <a:t>embedding B.</a:t>
            </a:r>
          </a:p>
          <a:p>
            <a:pPr lvl="1" fontAlgn="ctr"/>
            <a:r>
              <a:rPr lang="en-US" dirty="0" smtClean="0"/>
              <a:t>Both C and B are of dimension </a:t>
            </a:r>
            <a:r>
              <a:rPr lang="en-US" dirty="0" err="1" smtClean="0"/>
              <a:t>dxV</a:t>
            </a:r>
            <a:r>
              <a:rPr lang="en-US" dirty="0" smtClean="0"/>
              <a:t>.</a:t>
            </a:r>
            <a:r>
              <a:rPr lang="en-US" dirty="0"/>
              <a:t> </a:t>
            </a:r>
            <a:endParaRPr lang="en-US" sz="1000" dirty="0"/>
          </a:p>
        </p:txBody>
      </p:sp>
      <p:pic>
        <p:nvPicPr>
          <p:cNvPr id="7" name="Picture 6"/>
          <p:cNvPicPr>
            <a:picLocks noChangeAspect="1"/>
          </p:cNvPicPr>
          <p:nvPr/>
        </p:nvPicPr>
        <p:blipFill>
          <a:blip r:embed="rId3"/>
          <a:stretch>
            <a:fillRect/>
          </a:stretch>
        </p:blipFill>
        <p:spPr>
          <a:xfrm>
            <a:off x="6559728" y="2111410"/>
            <a:ext cx="5512886" cy="2827577"/>
          </a:xfrm>
          <a:prstGeom prst="rect">
            <a:avLst/>
          </a:prstGeom>
        </p:spPr>
      </p:pic>
    </p:spTree>
    <p:extLst>
      <p:ext uri="{BB962C8B-B14F-4D97-AF65-F5344CB8AC3E}">
        <p14:creationId xmlns:p14="http://schemas.microsoft.com/office/powerpoint/2010/main" val="79401522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to End Memory Networks - Model</a:t>
            </a:r>
            <a:endParaRPr lang="en-US" dirty="0"/>
          </a:p>
        </p:txBody>
      </p:sp>
      <p:sp>
        <p:nvSpPr>
          <p:cNvPr id="3" name="Content Placeholder 2"/>
          <p:cNvSpPr>
            <a:spLocks noGrp="1"/>
          </p:cNvSpPr>
          <p:nvPr>
            <p:ph idx="1"/>
          </p:nvPr>
        </p:nvSpPr>
        <p:spPr>
          <a:xfrm>
            <a:off x="838200" y="1825625"/>
            <a:ext cx="5867400" cy="4351338"/>
          </a:xfrm>
        </p:spPr>
        <p:txBody>
          <a:bodyPr>
            <a:normAutofit/>
          </a:bodyPr>
          <a:lstStyle/>
          <a:p>
            <a:pPr fontAlgn="ctr"/>
            <a:r>
              <a:rPr lang="en-US" dirty="0" smtClean="0"/>
              <a:t>Step 4: </a:t>
            </a:r>
            <a:r>
              <a:rPr lang="en-US" dirty="0"/>
              <a:t>Then a weighting, p, over the memory vectors is computed by computing the similarity between the memory vectors and the internal representation of query by </a:t>
            </a:r>
            <a:r>
              <a:rPr lang="en-US" dirty="0" err="1" smtClean="0"/>
              <a:t>softmax</a:t>
            </a:r>
            <a:r>
              <a:rPr lang="en-US" dirty="0" smtClean="0"/>
              <a:t>.</a:t>
            </a:r>
            <a:r>
              <a:rPr lang="en-US" dirty="0"/>
              <a:t> </a:t>
            </a:r>
            <a:endParaRPr lang="en-US" dirty="0" smtClean="0"/>
          </a:p>
          <a:p>
            <a:pPr lvl="1" fontAlgn="ctr"/>
            <a:endParaRPr lang="en-US" dirty="0"/>
          </a:p>
          <a:p>
            <a:pPr lvl="1" fontAlgn="ctr"/>
            <a:endParaRPr lang="en-US" dirty="0" smtClean="0"/>
          </a:p>
          <a:p>
            <a:pPr lvl="1" fontAlgn="ctr"/>
            <a:r>
              <a:rPr lang="en-US" dirty="0" smtClean="0"/>
              <a:t>One </a:t>
            </a:r>
            <a:r>
              <a:rPr lang="en-US" dirty="0"/>
              <a:t>can easily observe that, the higher the value of </a:t>
            </a:r>
            <a:r>
              <a:rPr lang="en-US" dirty="0" smtClean="0"/>
              <a:t>p</a:t>
            </a:r>
            <a:r>
              <a:rPr lang="en-US" baseline="-25000" dirty="0" smtClean="0"/>
              <a:t>i,</a:t>
            </a:r>
            <a:r>
              <a:rPr lang="en-US" dirty="0" smtClean="0"/>
              <a:t> </a:t>
            </a:r>
            <a:r>
              <a:rPr lang="en-US" dirty="0"/>
              <a:t>more relevant is the memory vector </a:t>
            </a:r>
            <a:r>
              <a:rPr lang="en-US" dirty="0" smtClean="0"/>
              <a:t>m</a:t>
            </a:r>
            <a:r>
              <a:rPr lang="en-US" baseline="-25000" dirty="0"/>
              <a:t>i</a:t>
            </a:r>
            <a:r>
              <a:rPr lang="en-US" dirty="0" smtClean="0"/>
              <a:t> </a:t>
            </a:r>
            <a:r>
              <a:rPr lang="en-US" dirty="0"/>
              <a:t>in answering the query.</a:t>
            </a:r>
          </a:p>
          <a:p>
            <a:pPr fontAlgn="ctr"/>
            <a:endParaRPr lang="en-US" sz="1000" dirty="0"/>
          </a:p>
        </p:txBody>
      </p:sp>
      <p:pic>
        <p:nvPicPr>
          <p:cNvPr id="7" name="Picture 6"/>
          <p:cNvPicPr>
            <a:picLocks noChangeAspect="1"/>
          </p:cNvPicPr>
          <p:nvPr/>
        </p:nvPicPr>
        <p:blipFill>
          <a:blip r:embed="rId2"/>
          <a:stretch>
            <a:fillRect/>
          </a:stretch>
        </p:blipFill>
        <p:spPr>
          <a:xfrm>
            <a:off x="6559728" y="2111410"/>
            <a:ext cx="5512886" cy="2827577"/>
          </a:xfrm>
          <a:prstGeom prst="rect">
            <a:avLst/>
          </a:prstGeom>
        </p:spPr>
      </p:pic>
      <p:pic>
        <p:nvPicPr>
          <p:cNvPr id="4" name="Picture 3"/>
          <p:cNvPicPr>
            <a:picLocks noChangeAspect="1"/>
          </p:cNvPicPr>
          <p:nvPr/>
        </p:nvPicPr>
        <p:blipFill>
          <a:blip r:embed="rId3"/>
          <a:stretch>
            <a:fillRect/>
          </a:stretch>
        </p:blipFill>
        <p:spPr>
          <a:xfrm>
            <a:off x="1958067" y="3888082"/>
            <a:ext cx="3218170" cy="581434"/>
          </a:xfrm>
          <a:prstGeom prst="rect">
            <a:avLst/>
          </a:prstGeom>
        </p:spPr>
      </p:pic>
    </p:spTree>
    <p:extLst>
      <p:ext uri="{BB962C8B-B14F-4D97-AF65-F5344CB8AC3E}">
        <p14:creationId xmlns:p14="http://schemas.microsoft.com/office/powerpoint/2010/main" val="42919937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to End Memory Networks - Model</a:t>
            </a:r>
            <a:endParaRPr lang="en-US" dirty="0"/>
          </a:p>
        </p:txBody>
      </p:sp>
      <p:sp>
        <p:nvSpPr>
          <p:cNvPr id="3" name="Content Placeholder 2"/>
          <p:cNvSpPr>
            <a:spLocks noGrp="1"/>
          </p:cNvSpPr>
          <p:nvPr>
            <p:ph idx="1"/>
          </p:nvPr>
        </p:nvSpPr>
        <p:spPr>
          <a:xfrm>
            <a:off x="838200" y="1825625"/>
            <a:ext cx="5867400" cy="4351338"/>
          </a:xfrm>
        </p:spPr>
        <p:txBody>
          <a:bodyPr>
            <a:normAutofit/>
          </a:bodyPr>
          <a:lstStyle/>
          <a:p>
            <a:pPr fontAlgn="ctr"/>
            <a:r>
              <a:rPr lang="en-US" dirty="0" smtClean="0"/>
              <a:t>Step 5: An </a:t>
            </a:r>
            <a:r>
              <a:rPr lang="en-US" dirty="0"/>
              <a:t>intermediate response, o, is generated by weighted sum of the output vectors </a:t>
            </a:r>
            <a:r>
              <a:rPr lang="en-US" dirty="0" smtClean="0"/>
              <a:t>c</a:t>
            </a:r>
            <a:r>
              <a:rPr lang="en-US" baseline="-25000" dirty="0"/>
              <a:t>i</a:t>
            </a:r>
            <a:r>
              <a:rPr lang="en-US" dirty="0" smtClean="0"/>
              <a:t> </a:t>
            </a:r>
            <a:r>
              <a:rPr lang="en-US" dirty="0"/>
              <a:t>with </a:t>
            </a:r>
            <a:r>
              <a:rPr lang="en-US" dirty="0" smtClean="0"/>
              <a:t>p</a:t>
            </a:r>
            <a:r>
              <a:rPr lang="en-US" baseline="-25000" dirty="0"/>
              <a:t>i</a:t>
            </a:r>
            <a:r>
              <a:rPr lang="en-US" dirty="0" smtClean="0"/>
              <a:t> </a:t>
            </a:r>
            <a:r>
              <a:rPr lang="en-US" dirty="0"/>
              <a:t>as weight corresponding to </a:t>
            </a:r>
            <a:r>
              <a:rPr lang="en-US" dirty="0" smtClean="0"/>
              <a:t>c</a:t>
            </a:r>
            <a:r>
              <a:rPr lang="en-US" baseline="-25000" dirty="0" smtClean="0"/>
              <a:t>i.</a:t>
            </a:r>
            <a:endParaRPr lang="en-US" sz="1000" dirty="0"/>
          </a:p>
        </p:txBody>
      </p:sp>
      <p:pic>
        <p:nvPicPr>
          <p:cNvPr id="7" name="Picture 6"/>
          <p:cNvPicPr>
            <a:picLocks noChangeAspect="1"/>
          </p:cNvPicPr>
          <p:nvPr/>
        </p:nvPicPr>
        <p:blipFill>
          <a:blip r:embed="rId2"/>
          <a:stretch>
            <a:fillRect/>
          </a:stretch>
        </p:blipFill>
        <p:spPr>
          <a:xfrm>
            <a:off x="6559728" y="2111410"/>
            <a:ext cx="5512886" cy="2827577"/>
          </a:xfrm>
          <a:prstGeom prst="rect">
            <a:avLst/>
          </a:prstGeom>
        </p:spPr>
      </p:pic>
      <p:pic>
        <p:nvPicPr>
          <p:cNvPr id="4" name="Picture 3"/>
          <p:cNvPicPr>
            <a:picLocks noChangeAspect="1"/>
          </p:cNvPicPr>
          <p:nvPr/>
        </p:nvPicPr>
        <p:blipFill>
          <a:blip r:embed="rId3"/>
          <a:stretch>
            <a:fillRect/>
          </a:stretch>
        </p:blipFill>
        <p:spPr>
          <a:xfrm>
            <a:off x="2969486" y="3672681"/>
            <a:ext cx="1323975" cy="657225"/>
          </a:xfrm>
          <a:prstGeom prst="rect">
            <a:avLst/>
          </a:prstGeom>
        </p:spPr>
      </p:pic>
    </p:spTree>
    <p:extLst>
      <p:ext uri="{BB962C8B-B14F-4D97-AF65-F5344CB8AC3E}">
        <p14:creationId xmlns:p14="http://schemas.microsoft.com/office/powerpoint/2010/main" val="234597042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to End Memory Networks - Model</a:t>
            </a:r>
            <a:endParaRPr lang="en-US" dirty="0"/>
          </a:p>
        </p:txBody>
      </p:sp>
      <p:sp>
        <p:nvSpPr>
          <p:cNvPr id="3" name="Content Placeholder 2"/>
          <p:cNvSpPr>
            <a:spLocks noGrp="1"/>
          </p:cNvSpPr>
          <p:nvPr>
            <p:ph idx="1"/>
          </p:nvPr>
        </p:nvSpPr>
        <p:spPr>
          <a:xfrm>
            <a:off x="838200" y="1825625"/>
            <a:ext cx="5867400" cy="4351338"/>
          </a:xfrm>
        </p:spPr>
        <p:txBody>
          <a:bodyPr>
            <a:normAutofit/>
          </a:bodyPr>
          <a:lstStyle/>
          <a:p>
            <a:pPr fontAlgn="ctr"/>
            <a:r>
              <a:rPr lang="en-US" dirty="0" smtClean="0"/>
              <a:t>Step 6: </a:t>
            </a:r>
            <a:r>
              <a:rPr lang="en-US" dirty="0"/>
              <a:t>This intermediate response is o, is summed with the internal representation of query u</a:t>
            </a:r>
            <a:r>
              <a:rPr lang="en-US" dirty="0" smtClean="0"/>
              <a:t>.</a:t>
            </a:r>
            <a:endParaRPr lang="en-US" sz="1000" dirty="0"/>
          </a:p>
        </p:txBody>
      </p:sp>
      <p:pic>
        <p:nvPicPr>
          <p:cNvPr id="7" name="Picture 6"/>
          <p:cNvPicPr>
            <a:picLocks noChangeAspect="1"/>
          </p:cNvPicPr>
          <p:nvPr/>
        </p:nvPicPr>
        <p:blipFill>
          <a:blip r:embed="rId2"/>
          <a:stretch>
            <a:fillRect/>
          </a:stretch>
        </p:blipFill>
        <p:spPr>
          <a:xfrm>
            <a:off x="6559728" y="2111410"/>
            <a:ext cx="5512886" cy="2827577"/>
          </a:xfrm>
          <a:prstGeom prst="rect">
            <a:avLst/>
          </a:prstGeom>
        </p:spPr>
      </p:pic>
    </p:spTree>
    <p:extLst>
      <p:ext uri="{BB962C8B-B14F-4D97-AF65-F5344CB8AC3E}">
        <p14:creationId xmlns:p14="http://schemas.microsoft.com/office/powerpoint/2010/main" val="385876407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to End Memory Networks - Model</a:t>
            </a:r>
            <a:endParaRPr lang="en-US" dirty="0"/>
          </a:p>
        </p:txBody>
      </p:sp>
      <p:sp>
        <p:nvSpPr>
          <p:cNvPr id="3" name="Content Placeholder 2"/>
          <p:cNvSpPr>
            <a:spLocks noGrp="1"/>
          </p:cNvSpPr>
          <p:nvPr>
            <p:ph idx="1"/>
          </p:nvPr>
        </p:nvSpPr>
        <p:spPr>
          <a:xfrm>
            <a:off x="838200" y="1825625"/>
            <a:ext cx="5867400" cy="4351338"/>
          </a:xfrm>
        </p:spPr>
        <p:txBody>
          <a:bodyPr>
            <a:normAutofit/>
          </a:bodyPr>
          <a:lstStyle/>
          <a:p>
            <a:pPr fontAlgn="ctr"/>
            <a:r>
              <a:rPr lang="en-US" dirty="0" smtClean="0"/>
              <a:t>Step 7: </a:t>
            </a:r>
            <a:r>
              <a:rPr lang="en-US" dirty="0"/>
              <a:t>The summed vector is </a:t>
            </a:r>
            <a:r>
              <a:rPr lang="en-US" dirty="0" smtClean="0"/>
              <a:t>transformed </a:t>
            </a:r>
            <a:r>
              <a:rPr lang="en-US" dirty="0"/>
              <a:t>using a decoding matrix W of dimension </a:t>
            </a:r>
            <a:r>
              <a:rPr lang="en-US" dirty="0" smtClean="0"/>
              <a:t>Vxd and </a:t>
            </a:r>
            <a:r>
              <a:rPr lang="en-US" dirty="0" err="1" smtClean="0"/>
              <a:t>softmax-ed</a:t>
            </a:r>
            <a:r>
              <a:rPr lang="en-US" dirty="0" smtClean="0"/>
              <a:t> </a:t>
            </a:r>
            <a:r>
              <a:rPr lang="en-US" dirty="0"/>
              <a:t>to a V dimensional final response </a:t>
            </a:r>
            <a:r>
              <a:rPr lang="en-US" dirty="0" smtClean="0"/>
              <a:t>â.</a:t>
            </a:r>
            <a:endParaRPr lang="en-US" sz="1000" dirty="0"/>
          </a:p>
        </p:txBody>
      </p:sp>
      <p:pic>
        <p:nvPicPr>
          <p:cNvPr id="7" name="Picture 6"/>
          <p:cNvPicPr>
            <a:picLocks noChangeAspect="1"/>
          </p:cNvPicPr>
          <p:nvPr/>
        </p:nvPicPr>
        <p:blipFill>
          <a:blip r:embed="rId2"/>
          <a:stretch>
            <a:fillRect/>
          </a:stretch>
        </p:blipFill>
        <p:spPr>
          <a:xfrm>
            <a:off x="6559728" y="2111410"/>
            <a:ext cx="5512886" cy="2827577"/>
          </a:xfrm>
          <a:prstGeom prst="rect">
            <a:avLst/>
          </a:prstGeom>
        </p:spPr>
      </p:pic>
      <p:pic>
        <p:nvPicPr>
          <p:cNvPr id="4" name="Picture 3"/>
          <p:cNvPicPr>
            <a:picLocks noChangeAspect="1"/>
          </p:cNvPicPr>
          <p:nvPr/>
        </p:nvPicPr>
        <p:blipFill>
          <a:blip r:embed="rId3"/>
          <a:stretch>
            <a:fillRect/>
          </a:stretch>
        </p:blipFill>
        <p:spPr>
          <a:xfrm>
            <a:off x="2095637" y="4161608"/>
            <a:ext cx="3164341" cy="500291"/>
          </a:xfrm>
          <a:prstGeom prst="rect">
            <a:avLst/>
          </a:prstGeom>
        </p:spPr>
      </p:pic>
    </p:spTree>
    <p:extLst>
      <p:ext uri="{BB962C8B-B14F-4D97-AF65-F5344CB8AC3E}">
        <p14:creationId xmlns:p14="http://schemas.microsoft.com/office/powerpoint/2010/main" val="324200313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6559728" y="2111410"/>
            <a:ext cx="5512886" cy="2827577"/>
          </a:xfrm>
          <a:prstGeom prst="rect">
            <a:avLst/>
          </a:prstGeom>
        </p:spPr>
      </p:pic>
      <p:sp>
        <p:nvSpPr>
          <p:cNvPr id="2" name="Title 1"/>
          <p:cNvSpPr>
            <a:spLocks noGrp="1"/>
          </p:cNvSpPr>
          <p:nvPr>
            <p:ph type="title"/>
          </p:nvPr>
        </p:nvSpPr>
        <p:spPr/>
        <p:txBody>
          <a:bodyPr/>
          <a:lstStyle/>
          <a:p>
            <a:r>
              <a:rPr lang="en-US" dirty="0" smtClean="0"/>
              <a:t>End to End Memory Networks - Model</a:t>
            </a:r>
            <a:endParaRPr lang="en-US" dirty="0"/>
          </a:p>
        </p:txBody>
      </p:sp>
      <p:sp>
        <p:nvSpPr>
          <p:cNvPr id="3" name="Content Placeholder 2"/>
          <p:cNvSpPr>
            <a:spLocks noGrp="1"/>
          </p:cNvSpPr>
          <p:nvPr>
            <p:ph idx="1"/>
          </p:nvPr>
        </p:nvSpPr>
        <p:spPr>
          <a:xfrm>
            <a:off x="838200" y="1825625"/>
            <a:ext cx="5867400" cy="4351338"/>
          </a:xfrm>
        </p:spPr>
        <p:txBody>
          <a:bodyPr>
            <a:normAutofit/>
          </a:bodyPr>
          <a:lstStyle/>
          <a:p>
            <a:pPr fontAlgn="ctr"/>
            <a:r>
              <a:rPr lang="en-US" dirty="0" smtClean="0"/>
              <a:t>Loss: </a:t>
            </a:r>
            <a:r>
              <a:rPr lang="en-US" dirty="0"/>
              <a:t>B</a:t>
            </a:r>
            <a:r>
              <a:rPr lang="en-US" dirty="0" smtClean="0"/>
              <a:t>inary </a:t>
            </a:r>
            <a:r>
              <a:rPr lang="en-US" dirty="0"/>
              <a:t>cross-entropy error between </a:t>
            </a:r>
            <a:r>
              <a:rPr lang="en-US" dirty="0" smtClean="0"/>
              <a:t>â </a:t>
            </a:r>
            <a:r>
              <a:rPr lang="en-US" dirty="0"/>
              <a:t>and </a:t>
            </a:r>
            <a:r>
              <a:rPr lang="en-US" dirty="0" smtClean="0"/>
              <a:t>BOW(y) where y is the target one-word answer.</a:t>
            </a:r>
            <a:endParaRPr lang="en-US" sz="1000" dirty="0"/>
          </a:p>
        </p:txBody>
      </p:sp>
    </p:spTree>
    <p:extLst>
      <p:ext uri="{BB962C8B-B14F-4D97-AF65-F5344CB8AC3E}">
        <p14:creationId xmlns:p14="http://schemas.microsoft.com/office/powerpoint/2010/main" val="183163947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to End Memory Networks - Model</a:t>
            </a:r>
            <a:endParaRPr lang="en-US" dirty="0"/>
          </a:p>
        </p:txBody>
      </p:sp>
      <p:pic>
        <p:nvPicPr>
          <p:cNvPr id="7" name="Picture 6"/>
          <p:cNvPicPr>
            <a:picLocks noChangeAspect="1"/>
          </p:cNvPicPr>
          <p:nvPr/>
        </p:nvPicPr>
        <p:blipFill>
          <a:blip r:embed="rId3"/>
          <a:stretch>
            <a:fillRect/>
          </a:stretch>
        </p:blipFill>
        <p:spPr>
          <a:xfrm>
            <a:off x="1821178" y="1841445"/>
            <a:ext cx="8549643" cy="4385139"/>
          </a:xfrm>
          <a:prstGeom prst="rect">
            <a:avLst/>
          </a:prstGeom>
        </p:spPr>
      </p:pic>
    </p:spTree>
    <p:extLst>
      <p:ext uri="{BB962C8B-B14F-4D97-AF65-F5344CB8AC3E}">
        <p14:creationId xmlns:p14="http://schemas.microsoft.com/office/powerpoint/2010/main" val="37017140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a:t>In this thesis, </a:t>
            </a:r>
            <a:r>
              <a:rPr lang="en-US" dirty="0" smtClean="0"/>
              <a:t>I </a:t>
            </a:r>
            <a:r>
              <a:rPr lang="en-US" dirty="0"/>
              <a:t>focus on applying RAM </a:t>
            </a:r>
            <a:r>
              <a:rPr lang="en-US" dirty="0" smtClean="0"/>
              <a:t>based machine learning </a:t>
            </a:r>
            <a:r>
              <a:rPr lang="en-US" dirty="0"/>
              <a:t>models in the domain of sequence to sequence </a:t>
            </a:r>
            <a:r>
              <a:rPr lang="en-US" dirty="0" smtClean="0"/>
              <a:t>learning, question answering task and building </a:t>
            </a:r>
            <a:r>
              <a:rPr lang="en-US" dirty="0"/>
              <a:t>game playing </a:t>
            </a:r>
            <a:r>
              <a:rPr lang="en-US" dirty="0" smtClean="0"/>
              <a:t>agents.</a:t>
            </a:r>
            <a:endParaRPr lang="en-US" dirty="0"/>
          </a:p>
        </p:txBody>
      </p:sp>
    </p:spTree>
    <p:extLst>
      <p:ext uri="{BB962C8B-B14F-4D97-AF65-F5344CB8AC3E}">
        <p14:creationId xmlns:p14="http://schemas.microsoft.com/office/powerpoint/2010/main" val="27188722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to End Memory Networks - Model</a:t>
            </a:r>
            <a:endParaRPr lang="en-US" dirty="0"/>
          </a:p>
        </p:txBody>
      </p:sp>
      <p:sp>
        <p:nvSpPr>
          <p:cNvPr id="3" name="Content Placeholder 2"/>
          <p:cNvSpPr>
            <a:spLocks noGrp="1"/>
          </p:cNvSpPr>
          <p:nvPr>
            <p:ph idx="1"/>
          </p:nvPr>
        </p:nvSpPr>
        <p:spPr>
          <a:xfrm>
            <a:off x="838200" y="1825625"/>
            <a:ext cx="5867400" cy="4351338"/>
          </a:xfrm>
        </p:spPr>
        <p:txBody>
          <a:bodyPr>
            <a:normAutofit/>
          </a:bodyPr>
          <a:lstStyle/>
          <a:p>
            <a:pPr fontAlgn="ctr"/>
            <a:r>
              <a:rPr lang="en-US" dirty="0"/>
              <a:t>Observe that the parameter space is too high, B, W, </a:t>
            </a:r>
            <a:r>
              <a:rPr lang="en-US" dirty="0" smtClean="0"/>
              <a:t>A</a:t>
            </a:r>
            <a:r>
              <a:rPr lang="en-US" baseline="-25000" dirty="0" smtClean="0"/>
              <a:t>i</a:t>
            </a:r>
            <a:r>
              <a:rPr lang="en-US" dirty="0" smtClean="0"/>
              <a:t>, C</a:t>
            </a:r>
            <a:r>
              <a:rPr lang="en-US" baseline="-25000" dirty="0"/>
              <a:t>i</a:t>
            </a:r>
            <a:r>
              <a:rPr lang="en-US" dirty="0" smtClean="0"/>
              <a:t>, </a:t>
            </a:r>
            <a:r>
              <a:rPr lang="en-US" dirty="0" err="1"/>
              <a:t>i</a:t>
            </a:r>
            <a:r>
              <a:rPr lang="en-US" dirty="0"/>
              <a:t>=1..</a:t>
            </a:r>
            <a:r>
              <a:rPr lang="en-US" dirty="0" smtClean="0"/>
              <a:t>number-of-hops/layers.</a:t>
            </a:r>
            <a:endParaRPr lang="en-US" dirty="0" smtClean="0"/>
          </a:p>
          <a:p>
            <a:pPr fontAlgn="ctr"/>
            <a:r>
              <a:rPr lang="en-US" dirty="0" smtClean="0"/>
              <a:t>To </a:t>
            </a:r>
            <a:r>
              <a:rPr lang="en-US" dirty="0"/>
              <a:t>tackle </a:t>
            </a:r>
            <a:r>
              <a:rPr lang="en-US" dirty="0" smtClean="0"/>
              <a:t>this, </a:t>
            </a:r>
            <a:r>
              <a:rPr lang="en-US" dirty="0"/>
              <a:t>two types of parameter tying is used:</a:t>
            </a:r>
          </a:p>
          <a:p>
            <a:pPr lvl="1" fontAlgn="ctr"/>
            <a:r>
              <a:rPr lang="en-US" dirty="0"/>
              <a:t>RNN like: </a:t>
            </a:r>
            <a:r>
              <a:rPr lang="en-US" dirty="0" smtClean="0"/>
              <a:t>A</a:t>
            </a:r>
            <a:r>
              <a:rPr lang="en-US" baseline="-25000" dirty="0" smtClean="0"/>
              <a:t>1</a:t>
            </a:r>
            <a:r>
              <a:rPr lang="en-US" dirty="0" smtClean="0"/>
              <a:t>= A</a:t>
            </a:r>
            <a:r>
              <a:rPr lang="en-US" baseline="-25000" dirty="0" smtClean="0"/>
              <a:t>2</a:t>
            </a:r>
            <a:r>
              <a:rPr lang="en-US" dirty="0" smtClean="0"/>
              <a:t>= </a:t>
            </a:r>
            <a:r>
              <a:rPr lang="en-US" dirty="0"/>
              <a:t>… = </a:t>
            </a:r>
            <a:r>
              <a:rPr lang="en-US" dirty="0" smtClean="0"/>
              <a:t>A</a:t>
            </a:r>
            <a:r>
              <a:rPr lang="en-US" baseline="-25000" dirty="0" smtClean="0"/>
              <a:t>n</a:t>
            </a:r>
            <a:r>
              <a:rPr lang="en-US" dirty="0" smtClean="0"/>
              <a:t>= </a:t>
            </a:r>
            <a:r>
              <a:rPr lang="en-US" dirty="0"/>
              <a:t>A and </a:t>
            </a:r>
            <a:r>
              <a:rPr lang="en-US" dirty="0" smtClean="0"/>
              <a:t>C</a:t>
            </a:r>
            <a:r>
              <a:rPr lang="en-US" baseline="-25000" dirty="0" smtClean="0"/>
              <a:t>1</a:t>
            </a:r>
            <a:r>
              <a:rPr lang="en-US" dirty="0" smtClean="0"/>
              <a:t> </a:t>
            </a:r>
            <a:r>
              <a:rPr lang="en-US" dirty="0"/>
              <a:t>= </a:t>
            </a:r>
            <a:r>
              <a:rPr lang="en-US" dirty="0" smtClean="0"/>
              <a:t>C</a:t>
            </a:r>
            <a:r>
              <a:rPr lang="en-US" baseline="-25000" dirty="0" smtClean="0"/>
              <a:t>2</a:t>
            </a:r>
            <a:r>
              <a:rPr lang="en-US" dirty="0" smtClean="0"/>
              <a:t> </a:t>
            </a:r>
            <a:r>
              <a:rPr lang="en-US" dirty="0"/>
              <a:t>= … = </a:t>
            </a:r>
            <a:r>
              <a:rPr lang="en-US" dirty="0" smtClean="0"/>
              <a:t>C</a:t>
            </a:r>
            <a:r>
              <a:rPr lang="en-US" baseline="-25000" dirty="0"/>
              <a:t>n</a:t>
            </a:r>
          </a:p>
          <a:p>
            <a:pPr lvl="1" fontAlgn="ctr"/>
            <a:r>
              <a:rPr lang="en-US" dirty="0"/>
              <a:t>Adjacent: </a:t>
            </a:r>
            <a:r>
              <a:rPr lang="en-US" dirty="0" smtClean="0"/>
              <a:t>C</a:t>
            </a:r>
            <a:r>
              <a:rPr lang="en-US" baseline="-25000" dirty="0" smtClean="0"/>
              <a:t>k+1</a:t>
            </a:r>
            <a:r>
              <a:rPr lang="en-US" dirty="0" smtClean="0"/>
              <a:t> </a:t>
            </a:r>
            <a:r>
              <a:rPr lang="en-US" dirty="0"/>
              <a:t>= </a:t>
            </a:r>
            <a:r>
              <a:rPr lang="en-US" dirty="0" err="1" smtClean="0"/>
              <a:t>A</a:t>
            </a:r>
            <a:r>
              <a:rPr lang="en-US" baseline="-25000" dirty="0" err="1" smtClean="0"/>
              <a:t>k</a:t>
            </a:r>
            <a:r>
              <a:rPr lang="en-US" dirty="0" smtClean="0"/>
              <a:t>, B = A</a:t>
            </a:r>
            <a:r>
              <a:rPr lang="en-US" baseline="-25000" dirty="0" smtClean="0"/>
              <a:t>1</a:t>
            </a:r>
            <a:r>
              <a:rPr lang="en-US" dirty="0" smtClean="0"/>
              <a:t> and W</a:t>
            </a:r>
            <a:r>
              <a:rPr lang="en-US" baseline="30000" dirty="0"/>
              <a:t>T</a:t>
            </a:r>
            <a:r>
              <a:rPr lang="en-US" dirty="0" smtClean="0"/>
              <a:t> </a:t>
            </a:r>
            <a:r>
              <a:rPr lang="en-US" dirty="0"/>
              <a:t>= </a:t>
            </a:r>
            <a:r>
              <a:rPr lang="en-US" dirty="0" smtClean="0"/>
              <a:t>C</a:t>
            </a:r>
            <a:r>
              <a:rPr lang="en-US" baseline="-25000" dirty="0" smtClean="0"/>
              <a:t>N</a:t>
            </a:r>
            <a:r>
              <a:rPr lang="en-US" dirty="0" smtClean="0"/>
              <a:t>  </a:t>
            </a:r>
            <a:r>
              <a:rPr lang="en-US" dirty="0" smtClean="0">
                <a:solidFill>
                  <a:schemeClr val="accent2">
                    <a:lumMod val="75000"/>
                  </a:schemeClr>
                </a:solidFill>
              </a:rPr>
              <a:t>(We </a:t>
            </a:r>
            <a:r>
              <a:rPr lang="en-US" dirty="0">
                <a:solidFill>
                  <a:schemeClr val="accent2">
                    <a:lumMod val="75000"/>
                  </a:schemeClr>
                </a:solidFill>
              </a:rPr>
              <a:t>used this in </a:t>
            </a:r>
            <a:r>
              <a:rPr lang="en-US" dirty="0" smtClean="0">
                <a:solidFill>
                  <a:schemeClr val="accent2">
                    <a:lumMod val="75000"/>
                  </a:schemeClr>
                </a:solidFill>
              </a:rPr>
              <a:t>our </a:t>
            </a:r>
            <a:r>
              <a:rPr lang="en-US" dirty="0">
                <a:solidFill>
                  <a:schemeClr val="accent2">
                    <a:lumMod val="75000"/>
                  </a:schemeClr>
                </a:solidFill>
              </a:rPr>
              <a:t>model)</a:t>
            </a:r>
          </a:p>
        </p:txBody>
      </p:sp>
      <p:pic>
        <p:nvPicPr>
          <p:cNvPr id="7" name="Picture 6"/>
          <p:cNvPicPr>
            <a:picLocks noChangeAspect="1"/>
          </p:cNvPicPr>
          <p:nvPr/>
        </p:nvPicPr>
        <p:blipFill>
          <a:blip r:embed="rId2"/>
          <a:stretch>
            <a:fillRect/>
          </a:stretch>
        </p:blipFill>
        <p:spPr>
          <a:xfrm>
            <a:off x="6559728" y="2111410"/>
            <a:ext cx="5512886" cy="2827577"/>
          </a:xfrm>
          <a:prstGeom prst="rect">
            <a:avLst/>
          </a:prstGeom>
        </p:spPr>
      </p:pic>
    </p:spTree>
    <p:extLst>
      <p:ext uri="{BB962C8B-B14F-4D97-AF65-F5344CB8AC3E}">
        <p14:creationId xmlns:p14="http://schemas.microsoft.com/office/powerpoint/2010/main" val="225052240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to End Memory Networks - Training</a:t>
            </a:r>
            <a:endParaRPr lang="en-US" dirty="0"/>
          </a:p>
        </p:txBody>
      </p:sp>
      <p:sp>
        <p:nvSpPr>
          <p:cNvPr id="3" name="Content Placeholder 2"/>
          <p:cNvSpPr>
            <a:spLocks noGrp="1"/>
          </p:cNvSpPr>
          <p:nvPr>
            <p:ph idx="1"/>
          </p:nvPr>
        </p:nvSpPr>
        <p:spPr/>
        <p:txBody>
          <a:bodyPr/>
          <a:lstStyle/>
          <a:p>
            <a:r>
              <a:rPr lang="en-US" dirty="0" smtClean="0"/>
              <a:t>Since the model is end to end differentiable with respect to the parameters, one can easily use backpropagation algorithm for </a:t>
            </a:r>
            <a:r>
              <a:rPr lang="en-US" dirty="0" smtClean="0"/>
              <a:t>computing the derivative of loss with respect to the parameters.</a:t>
            </a:r>
            <a:endParaRPr lang="en-US" dirty="0" smtClean="0"/>
          </a:p>
          <a:p>
            <a:r>
              <a:rPr lang="en-US" dirty="0" smtClean="0"/>
              <a:t>Stochastic Gradient Descent is used to update the parameters.</a:t>
            </a:r>
            <a:endParaRPr lang="en-US" dirty="0" smtClean="0"/>
          </a:p>
        </p:txBody>
      </p:sp>
    </p:spTree>
    <p:extLst>
      <p:ext uri="{BB962C8B-B14F-4D97-AF65-F5344CB8AC3E}">
        <p14:creationId xmlns:p14="http://schemas.microsoft.com/office/powerpoint/2010/main" val="6908207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to End Memory Networks - Results</a:t>
            </a:r>
            <a:endParaRPr lang="en-US" dirty="0"/>
          </a:p>
        </p:txBody>
      </p:sp>
      <p:sp>
        <p:nvSpPr>
          <p:cNvPr id="3" name="Content Placeholder 2"/>
          <p:cNvSpPr>
            <a:spLocks noGrp="1"/>
          </p:cNvSpPr>
          <p:nvPr>
            <p:ph idx="1"/>
          </p:nvPr>
        </p:nvSpPr>
        <p:spPr/>
        <p:txBody>
          <a:bodyPr/>
          <a:lstStyle/>
          <a:p>
            <a:r>
              <a:rPr lang="en-US" dirty="0" smtClean="0"/>
              <a:t>We used Babi Project Dataset from FB-AI research.</a:t>
            </a:r>
          </a:p>
          <a:p>
            <a:r>
              <a:rPr lang="en-US" dirty="0" smtClean="0"/>
              <a:t>To </a:t>
            </a:r>
            <a:r>
              <a:rPr lang="en-US" dirty="0"/>
              <a:t>test whether, </a:t>
            </a:r>
            <a:r>
              <a:rPr lang="en-US" dirty="0" smtClean="0"/>
              <a:t>the </a:t>
            </a:r>
            <a:r>
              <a:rPr lang="en-US" dirty="0"/>
              <a:t>network is able to reproduce the results in </a:t>
            </a:r>
            <a:r>
              <a:rPr lang="en-US" dirty="0" smtClean="0"/>
              <a:t>toy tasks, we </a:t>
            </a:r>
            <a:r>
              <a:rPr lang="en-US" dirty="0"/>
              <a:t>tested with </a:t>
            </a:r>
            <a:r>
              <a:rPr lang="en-US" dirty="0" smtClean="0"/>
              <a:t>20 toy tasks </a:t>
            </a:r>
          </a:p>
          <a:p>
            <a:r>
              <a:rPr lang="en-US" dirty="0" smtClean="0"/>
              <a:t>With </a:t>
            </a:r>
            <a:r>
              <a:rPr lang="en-US" dirty="0" smtClean="0"/>
              <a:t>Single </a:t>
            </a:r>
            <a:r>
              <a:rPr lang="en-US" dirty="0"/>
              <a:t>supporting </a:t>
            </a:r>
            <a:r>
              <a:rPr lang="en-US" dirty="0" smtClean="0"/>
              <a:t>fact toy task we </a:t>
            </a:r>
            <a:r>
              <a:rPr lang="en-US" dirty="0"/>
              <a:t>got following </a:t>
            </a:r>
            <a:r>
              <a:rPr lang="en-US" dirty="0" smtClean="0"/>
              <a:t>results: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325752591"/>
              </p:ext>
            </p:extLst>
          </p:nvPr>
        </p:nvGraphicFramePr>
        <p:xfrm>
          <a:off x="2211163" y="3751580"/>
          <a:ext cx="3777340" cy="2560320"/>
        </p:xfrm>
        <a:graphic>
          <a:graphicData uri="http://schemas.openxmlformats.org/drawingml/2006/table">
            <a:tbl>
              <a:tblPr firstRow="1" bandRow="1">
                <a:tableStyleId>{8A107856-5554-42FB-B03E-39F5DBC370BA}</a:tableStyleId>
              </a:tblPr>
              <a:tblGrid>
                <a:gridCol w="539620">
                  <a:extLst>
                    <a:ext uri="{9D8B030D-6E8A-4147-A177-3AD203B41FA5}">
                      <a16:colId xmlns:a16="http://schemas.microsoft.com/office/drawing/2014/main" val="1142331998"/>
                    </a:ext>
                  </a:extLst>
                </a:gridCol>
                <a:gridCol w="539620">
                  <a:extLst>
                    <a:ext uri="{9D8B030D-6E8A-4147-A177-3AD203B41FA5}">
                      <a16:colId xmlns:a16="http://schemas.microsoft.com/office/drawing/2014/main" val="866606372"/>
                    </a:ext>
                  </a:extLst>
                </a:gridCol>
                <a:gridCol w="539620">
                  <a:extLst>
                    <a:ext uri="{9D8B030D-6E8A-4147-A177-3AD203B41FA5}">
                      <a16:colId xmlns:a16="http://schemas.microsoft.com/office/drawing/2014/main" val="825784804"/>
                    </a:ext>
                  </a:extLst>
                </a:gridCol>
                <a:gridCol w="539620">
                  <a:extLst>
                    <a:ext uri="{9D8B030D-6E8A-4147-A177-3AD203B41FA5}">
                      <a16:colId xmlns:a16="http://schemas.microsoft.com/office/drawing/2014/main" val="1032701657"/>
                    </a:ext>
                  </a:extLst>
                </a:gridCol>
                <a:gridCol w="539620">
                  <a:extLst>
                    <a:ext uri="{9D8B030D-6E8A-4147-A177-3AD203B41FA5}">
                      <a16:colId xmlns:a16="http://schemas.microsoft.com/office/drawing/2014/main" val="1659298137"/>
                    </a:ext>
                  </a:extLst>
                </a:gridCol>
                <a:gridCol w="539620">
                  <a:extLst>
                    <a:ext uri="{9D8B030D-6E8A-4147-A177-3AD203B41FA5}">
                      <a16:colId xmlns:a16="http://schemas.microsoft.com/office/drawing/2014/main" val="2109583917"/>
                    </a:ext>
                  </a:extLst>
                </a:gridCol>
                <a:gridCol w="539620">
                  <a:extLst>
                    <a:ext uri="{9D8B030D-6E8A-4147-A177-3AD203B41FA5}">
                      <a16:colId xmlns:a16="http://schemas.microsoft.com/office/drawing/2014/main" val="3528920969"/>
                    </a:ext>
                  </a:extLst>
                </a:gridCol>
              </a:tblGrid>
              <a:tr h="262235">
                <a:tc>
                  <a:txBody>
                    <a:bodyPr/>
                    <a:lstStyle/>
                    <a:p>
                      <a:pPr algn="ctr"/>
                      <a:endParaRPr lang="en-US" dirty="0"/>
                    </a:p>
                  </a:txBody>
                  <a:tcPr/>
                </a:tc>
                <a:tc>
                  <a:txBody>
                    <a:bodyPr/>
                    <a:lstStyle/>
                    <a:p>
                      <a:pPr algn="ctr"/>
                      <a:r>
                        <a:rPr lang="en-US" dirty="0" smtClean="0"/>
                        <a:t>C1</a:t>
                      </a:r>
                      <a:endParaRPr lang="en-US" dirty="0"/>
                    </a:p>
                  </a:txBody>
                  <a:tcPr/>
                </a:tc>
                <a:tc>
                  <a:txBody>
                    <a:bodyPr/>
                    <a:lstStyle/>
                    <a:p>
                      <a:pPr algn="ctr"/>
                      <a:r>
                        <a:rPr lang="en-US" dirty="0" smtClean="0"/>
                        <a:t>C2</a:t>
                      </a:r>
                      <a:endParaRPr lang="en-US" dirty="0"/>
                    </a:p>
                  </a:txBody>
                  <a:tcPr/>
                </a:tc>
                <a:tc>
                  <a:txBody>
                    <a:bodyPr/>
                    <a:lstStyle/>
                    <a:p>
                      <a:pPr algn="ctr"/>
                      <a:r>
                        <a:rPr lang="en-US" dirty="0" smtClean="0"/>
                        <a:t>C3</a:t>
                      </a:r>
                      <a:endParaRPr lang="en-US" dirty="0"/>
                    </a:p>
                  </a:txBody>
                  <a:tcPr/>
                </a:tc>
                <a:tc>
                  <a:txBody>
                    <a:bodyPr/>
                    <a:lstStyle/>
                    <a:p>
                      <a:pPr algn="ctr"/>
                      <a:r>
                        <a:rPr lang="en-US" dirty="0" smtClean="0"/>
                        <a:t>C4</a:t>
                      </a:r>
                      <a:endParaRPr lang="en-US" dirty="0"/>
                    </a:p>
                  </a:txBody>
                  <a:tcPr/>
                </a:tc>
                <a:tc>
                  <a:txBody>
                    <a:bodyPr/>
                    <a:lstStyle/>
                    <a:p>
                      <a:pPr algn="ctr"/>
                      <a:r>
                        <a:rPr lang="en-US" dirty="0" smtClean="0"/>
                        <a:t>C5</a:t>
                      </a:r>
                      <a:endParaRPr lang="en-US" dirty="0"/>
                    </a:p>
                  </a:txBody>
                  <a:tcPr/>
                </a:tc>
                <a:tc>
                  <a:txBody>
                    <a:bodyPr/>
                    <a:lstStyle/>
                    <a:p>
                      <a:pPr algn="ctr"/>
                      <a:r>
                        <a:rPr lang="en-US" dirty="0" smtClean="0"/>
                        <a:t>C6</a:t>
                      </a:r>
                      <a:endParaRPr lang="en-US" dirty="0"/>
                    </a:p>
                  </a:txBody>
                  <a:tcPr/>
                </a:tc>
                <a:extLst>
                  <a:ext uri="{0D108BD9-81ED-4DB2-BD59-A6C34878D82A}">
                    <a16:rowId xmlns:a16="http://schemas.microsoft.com/office/drawing/2014/main" val="3719973290"/>
                  </a:ext>
                </a:extLst>
              </a:tr>
              <a:tr h="262235">
                <a:tc>
                  <a:txBody>
                    <a:bodyPr/>
                    <a:lstStyle/>
                    <a:p>
                      <a:pPr algn="ctr"/>
                      <a:r>
                        <a:rPr lang="en-US" b="1" dirty="0" smtClean="0"/>
                        <a:t>C1</a:t>
                      </a:r>
                      <a:endParaRPr lang="en-US" b="1" dirty="0"/>
                    </a:p>
                  </a:txBody>
                  <a:tcPr/>
                </a:tc>
                <a:tc>
                  <a:txBody>
                    <a:bodyPr/>
                    <a:lstStyle/>
                    <a:p>
                      <a:pPr algn="ctr"/>
                      <a:r>
                        <a:rPr lang="en-US" dirty="0" smtClean="0"/>
                        <a:t>148</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extLst>
                  <a:ext uri="{0D108BD9-81ED-4DB2-BD59-A6C34878D82A}">
                    <a16:rowId xmlns:a16="http://schemas.microsoft.com/office/drawing/2014/main" val="860995951"/>
                  </a:ext>
                </a:extLst>
              </a:tr>
              <a:tr h="262235">
                <a:tc>
                  <a:txBody>
                    <a:bodyPr/>
                    <a:lstStyle/>
                    <a:p>
                      <a:pPr algn="ctr"/>
                      <a:r>
                        <a:rPr lang="en-US" b="1" dirty="0" smtClean="0"/>
                        <a:t>C2</a:t>
                      </a:r>
                      <a:endParaRPr lang="en-US" b="1" dirty="0"/>
                    </a:p>
                  </a:txBody>
                  <a:tcPr/>
                </a:tc>
                <a:tc>
                  <a:txBody>
                    <a:bodyPr/>
                    <a:lstStyle/>
                    <a:p>
                      <a:pPr algn="ctr"/>
                      <a:r>
                        <a:rPr lang="en-US" dirty="0" smtClean="0"/>
                        <a:t>0</a:t>
                      </a:r>
                      <a:endParaRPr lang="en-US" dirty="0"/>
                    </a:p>
                  </a:txBody>
                  <a:tcPr/>
                </a:tc>
                <a:tc>
                  <a:txBody>
                    <a:bodyPr/>
                    <a:lstStyle/>
                    <a:p>
                      <a:pPr algn="ctr"/>
                      <a:r>
                        <a:rPr lang="en-US" dirty="0" smtClean="0"/>
                        <a:t>168</a:t>
                      </a:r>
                      <a:endParaRPr lang="en-US" dirty="0"/>
                    </a:p>
                  </a:txBody>
                  <a:tcPr/>
                </a:tc>
                <a:tc>
                  <a:txBody>
                    <a:bodyPr/>
                    <a:lstStyle/>
                    <a:p>
                      <a:pPr algn="ctr"/>
                      <a:r>
                        <a:rPr lang="en-US" dirty="0" smtClean="0"/>
                        <a:t>0</a:t>
                      </a:r>
                      <a:endParaRPr lang="en-US" dirty="0"/>
                    </a:p>
                  </a:txBody>
                  <a:tcPr/>
                </a:tc>
                <a:tc>
                  <a:txBody>
                    <a:bodyPr/>
                    <a:lstStyle/>
                    <a:p>
                      <a:pPr algn="ctr"/>
                      <a:r>
                        <a:rPr lang="en-US" dirty="0" smtClean="0"/>
                        <a:t>2</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extLst>
                  <a:ext uri="{0D108BD9-81ED-4DB2-BD59-A6C34878D82A}">
                    <a16:rowId xmlns:a16="http://schemas.microsoft.com/office/drawing/2014/main" val="181928362"/>
                  </a:ext>
                </a:extLst>
              </a:tr>
              <a:tr h="262235">
                <a:tc>
                  <a:txBody>
                    <a:bodyPr/>
                    <a:lstStyle/>
                    <a:p>
                      <a:pPr algn="ctr"/>
                      <a:r>
                        <a:rPr lang="en-US" b="1" dirty="0" smtClean="0"/>
                        <a:t>C3</a:t>
                      </a:r>
                      <a:endParaRPr lang="en-US" b="1"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180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2624041714"/>
                  </a:ext>
                </a:extLst>
              </a:tr>
              <a:tr h="262235">
                <a:tc>
                  <a:txBody>
                    <a:bodyPr/>
                    <a:lstStyle/>
                    <a:p>
                      <a:pPr algn="ctr"/>
                      <a:r>
                        <a:rPr lang="en-US" b="1" dirty="0" smtClean="0"/>
                        <a:t>C4</a:t>
                      </a:r>
                      <a:endParaRPr lang="en-US" b="1"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153</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extLst>
                  <a:ext uri="{0D108BD9-81ED-4DB2-BD59-A6C34878D82A}">
                    <a16:rowId xmlns:a16="http://schemas.microsoft.com/office/drawing/2014/main" val="1647003282"/>
                  </a:ext>
                </a:extLst>
              </a:tr>
              <a:tr h="262235">
                <a:tc>
                  <a:txBody>
                    <a:bodyPr/>
                    <a:lstStyle/>
                    <a:p>
                      <a:pPr algn="ctr"/>
                      <a:r>
                        <a:rPr lang="en-US" b="1" dirty="0" smtClean="0"/>
                        <a:t>C5</a:t>
                      </a:r>
                      <a:endParaRPr lang="en-US" b="1"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156</a:t>
                      </a:r>
                      <a:endParaRPr lang="en-US" dirty="0"/>
                    </a:p>
                  </a:txBody>
                  <a:tcPr/>
                </a:tc>
                <a:tc>
                  <a:txBody>
                    <a:bodyPr/>
                    <a:lstStyle/>
                    <a:p>
                      <a:pPr algn="ctr"/>
                      <a:r>
                        <a:rPr lang="en-US" dirty="0" smtClean="0"/>
                        <a:t>0</a:t>
                      </a:r>
                      <a:endParaRPr lang="en-US" dirty="0"/>
                    </a:p>
                  </a:txBody>
                  <a:tcPr/>
                </a:tc>
                <a:extLst>
                  <a:ext uri="{0D108BD9-81ED-4DB2-BD59-A6C34878D82A}">
                    <a16:rowId xmlns:a16="http://schemas.microsoft.com/office/drawing/2014/main" val="560844172"/>
                  </a:ext>
                </a:extLst>
              </a:tr>
              <a:tr h="262235">
                <a:tc>
                  <a:txBody>
                    <a:bodyPr/>
                    <a:lstStyle/>
                    <a:p>
                      <a:pPr algn="ctr"/>
                      <a:r>
                        <a:rPr lang="en-US" b="1" dirty="0" smtClean="0"/>
                        <a:t>C6</a:t>
                      </a:r>
                      <a:endParaRPr lang="en-US" b="1"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180</a:t>
                      </a:r>
                      <a:endParaRPr lang="en-US" dirty="0"/>
                    </a:p>
                  </a:txBody>
                  <a:tcPr/>
                </a:tc>
                <a:extLst>
                  <a:ext uri="{0D108BD9-81ED-4DB2-BD59-A6C34878D82A}">
                    <a16:rowId xmlns:a16="http://schemas.microsoft.com/office/drawing/2014/main" val="1459935598"/>
                  </a:ext>
                </a:extLst>
              </a:tr>
            </a:tbl>
          </a:graphicData>
        </a:graphic>
      </p:graphicFrame>
      <p:sp>
        <p:nvSpPr>
          <p:cNvPr id="5" name="TextBox 4"/>
          <p:cNvSpPr txBox="1"/>
          <p:nvPr/>
        </p:nvSpPr>
        <p:spPr>
          <a:xfrm>
            <a:off x="3225571" y="6311900"/>
            <a:ext cx="2063931" cy="369332"/>
          </a:xfrm>
          <a:prstGeom prst="rect">
            <a:avLst/>
          </a:prstGeom>
          <a:noFill/>
        </p:spPr>
        <p:txBody>
          <a:bodyPr wrap="square" rtlCol="0">
            <a:spAutoFit/>
          </a:bodyPr>
          <a:lstStyle/>
          <a:p>
            <a:r>
              <a:rPr lang="en-US" dirty="0" smtClean="0"/>
              <a:t>Confusion Matrix</a:t>
            </a:r>
            <a:endParaRPr lang="en-US" dirty="0"/>
          </a:p>
        </p:txBody>
      </p:sp>
      <p:sp>
        <p:nvSpPr>
          <p:cNvPr id="6" name="TextBox 5"/>
          <p:cNvSpPr txBox="1"/>
          <p:nvPr/>
        </p:nvSpPr>
        <p:spPr>
          <a:xfrm>
            <a:off x="6923314" y="3656012"/>
            <a:ext cx="4328160" cy="1477328"/>
          </a:xfrm>
          <a:prstGeom prst="rect">
            <a:avLst/>
          </a:prstGeom>
          <a:noFill/>
        </p:spPr>
        <p:txBody>
          <a:bodyPr wrap="square" rtlCol="0">
            <a:spAutoFit/>
          </a:bodyPr>
          <a:lstStyle/>
          <a:p>
            <a:r>
              <a:rPr lang="en-US" dirty="0" smtClean="0"/>
              <a:t>Precision, recall and f1-score calculated using this matrix are consistent with the results shown by FB-AI.</a:t>
            </a:r>
          </a:p>
          <a:p>
            <a:endParaRPr lang="en-US" dirty="0"/>
          </a:p>
          <a:p>
            <a:endParaRPr lang="en-US" dirty="0"/>
          </a:p>
        </p:txBody>
      </p:sp>
      <p:pic>
        <p:nvPicPr>
          <p:cNvPr id="7" name="Picture 6"/>
          <p:cNvPicPr>
            <a:picLocks noChangeAspect="1"/>
          </p:cNvPicPr>
          <p:nvPr/>
        </p:nvPicPr>
        <p:blipFill>
          <a:blip r:embed="rId3"/>
          <a:stretch>
            <a:fillRect/>
          </a:stretch>
        </p:blipFill>
        <p:spPr>
          <a:xfrm>
            <a:off x="6923314" y="4661377"/>
            <a:ext cx="3495675" cy="1885950"/>
          </a:xfrm>
          <a:prstGeom prst="rect">
            <a:avLst/>
          </a:prstGeom>
        </p:spPr>
      </p:pic>
    </p:spTree>
    <p:extLst>
      <p:ext uri="{BB962C8B-B14F-4D97-AF65-F5344CB8AC3E}">
        <p14:creationId xmlns:p14="http://schemas.microsoft.com/office/powerpoint/2010/main" val="267086196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Similarity between Neural Turing Machine and End to End Memory Network</a:t>
            </a:r>
            <a:endParaRPr lang="en-US" dirty="0"/>
          </a:p>
        </p:txBody>
      </p:sp>
      <p:sp>
        <p:nvSpPr>
          <p:cNvPr id="3" name="Content Placeholder 2"/>
          <p:cNvSpPr>
            <a:spLocks noGrp="1"/>
          </p:cNvSpPr>
          <p:nvPr>
            <p:ph idx="1"/>
          </p:nvPr>
        </p:nvSpPr>
        <p:spPr/>
        <p:txBody>
          <a:bodyPr/>
          <a:lstStyle/>
          <a:p>
            <a:pPr fontAlgn="ctr"/>
            <a:r>
              <a:rPr lang="en-US" dirty="0"/>
              <a:t>The content addressing module of NTM is similar to the similarity finding between memory vectors and internal representation of query.</a:t>
            </a:r>
          </a:p>
          <a:p>
            <a:pPr fontAlgn="ctr"/>
            <a:r>
              <a:rPr lang="en-US" dirty="0"/>
              <a:t>The location based addressing module of NTM seems to be implementing the multiple hops concept of end to end memory networks.</a:t>
            </a:r>
          </a:p>
        </p:txBody>
      </p:sp>
    </p:spTree>
    <p:extLst>
      <p:ext uri="{BB962C8B-B14F-4D97-AF65-F5344CB8AC3E}">
        <p14:creationId xmlns:p14="http://schemas.microsoft.com/office/powerpoint/2010/main" val="223347976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Playing Agent with RAM – Aim</a:t>
            </a:r>
            <a:endParaRPr lang="en-US" dirty="0"/>
          </a:p>
        </p:txBody>
      </p:sp>
      <p:sp>
        <p:nvSpPr>
          <p:cNvPr id="3" name="Content Placeholder 2"/>
          <p:cNvSpPr>
            <a:spLocks noGrp="1"/>
          </p:cNvSpPr>
          <p:nvPr>
            <p:ph idx="1"/>
          </p:nvPr>
        </p:nvSpPr>
        <p:spPr/>
        <p:txBody>
          <a:bodyPr/>
          <a:lstStyle/>
          <a:p>
            <a:pPr fontAlgn="ctr"/>
            <a:r>
              <a:rPr lang="en-US" dirty="0" smtClean="0"/>
              <a:t>To build a model</a:t>
            </a:r>
          </a:p>
          <a:p>
            <a:pPr lvl="1" fontAlgn="ctr"/>
            <a:r>
              <a:rPr lang="en-US" dirty="0" smtClean="0"/>
              <a:t>that can learn to play any game from the sensory input only</a:t>
            </a:r>
          </a:p>
          <a:p>
            <a:pPr lvl="1" fontAlgn="ctr"/>
            <a:r>
              <a:rPr lang="en-US" dirty="0" smtClean="0"/>
              <a:t>in an optimal manner (better than humans)</a:t>
            </a:r>
          </a:p>
          <a:p>
            <a:pPr fontAlgn="ctr"/>
            <a:r>
              <a:rPr lang="en-US" dirty="0" smtClean="0"/>
              <a:t>Using</a:t>
            </a:r>
          </a:p>
          <a:p>
            <a:pPr lvl="1" fontAlgn="ctr"/>
            <a:r>
              <a:rPr lang="en-US" dirty="0" smtClean="0"/>
              <a:t>Reinforcement Learning</a:t>
            </a:r>
          </a:p>
          <a:p>
            <a:pPr lvl="2" fontAlgn="ctr"/>
            <a:r>
              <a:rPr lang="en-US" dirty="0" smtClean="0"/>
              <a:t>Markov Decision Process</a:t>
            </a:r>
          </a:p>
          <a:p>
            <a:pPr lvl="2" fontAlgn="ctr"/>
            <a:r>
              <a:rPr lang="en-US" dirty="0" smtClean="0"/>
              <a:t>Q-Learning</a:t>
            </a:r>
          </a:p>
          <a:p>
            <a:pPr lvl="1" fontAlgn="ctr"/>
            <a:r>
              <a:rPr lang="en-US" dirty="0" smtClean="0"/>
              <a:t>Deep Learning</a:t>
            </a:r>
          </a:p>
          <a:p>
            <a:pPr lvl="2" fontAlgn="ctr"/>
            <a:r>
              <a:rPr lang="en-US" dirty="0" smtClean="0"/>
              <a:t>Convolution Neural Networks</a:t>
            </a:r>
          </a:p>
        </p:txBody>
      </p:sp>
    </p:spTree>
    <p:extLst>
      <p:ext uri="{BB962C8B-B14F-4D97-AF65-F5344CB8AC3E}">
        <p14:creationId xmlns:p14="http://schemas.microsoft.com/office/powerpoint/2010/main" val="227522177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Playing Agent with RAM – </a:t>
            </a:r>
            <a:br>
              <a:rPr lang="en-US" dirty="0" smtClean="0"/>
            </a:br>
            <a:r>
              <a:rPr lang="en-US" dirty="0" smtClean="0"/>
              <a:t>Problem with state-of-the-art</a:t>
            </a:r>
            <a:endParaRPr lang="en-US" dirty="0"/>
          </a:p>
        </p:txBody>
      </p:sp>
      <p:sp>
        <p:nvSpPr>
          <p:cNvPr id="3" name="Content Placeholder 2"/>
          <p:cNvSpPr>
            <a:spLocks noGrp="1"/>
          </p:cNvSpPr>
          <p:nvPr>
            <p:ph idx="1"/>
          </p:nvPr>
        </p:nvSpPr>
        <p:spPr/>
        <p:txBody>
          <a:bodyPr/>
          <a:lstStyle/>
          <a:p>
            <a:r>
              <a:rPr lang="en-US" dirty="0" smtClean="0"/>
              <a:t>Problem with current state of the art?</a:t>
            </a:r>
          </a:p>
          <a:p>
            <a:r>
              <a:rPr lang="en-US" dirty="0" smtClean="0"/>
              <a:t>Consider the game </a:t>
            </a:r>
            <a:r>
              <a:rPr lang="en-US" i="1" dirty="0" smtClean="0"/>
              <a:t>Breakout</a:t>
            </a:r>
            <a:r>
              <a:rPr lang="en-US" dirty="0" smtClean="0"/>
              <a:t> and the following sequence of frames observed by an agent.</a:t>
            </a:r>
          </a:p>
          <a:p>
            <a:endParaRPr lang="en-US" dirty="0"/>
          </a:p>
        </p:txBody>
      </p:sp>
      <p:pic>
        <p:nvPicPr>
          <p:cNvPr id="4" name="Content Placeholder 3"/>
          <p:cNvPicPr>
            <a:picLocks noChangeAspect="1"/>
          </p:cNvPicPr>
          <p:nvPr/>
        </p:nvPicPr>
        <p:blipFill>
          <a:blip r:embed="rId3"/>
          <a:stretch>
            <a:fillRect/>
          </a:stretch>
        </p:blipFill>
        <p:spPr>
          <a:xfrm>
            <a:off x="2802774" y="3177309"/>
            <a:ext cx="6030067" cy="3680691"/>
          </a:xfrm>
          <a:prstGeom prst="rect">
            <a:avLst/>
          </a:prstGeom>
        </p:spPr>
      </p:pic>
    </p:spTree>
    <p:extLst>
      <p:ext uri="{BB962C8B-B14F-4D97-AF65-F5344CB8AC3E}">
        <p14:creationId xmlns:p14="http://schemas.microsoft.com/office/powerpoint/2010/main" val="346742341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Playing Agent with RAM – </a:t>
            </a:r>
            <a:br>
              <a:rPr lang="en-US" dirty="0" smtClean="0"/>
            </a:br>
            <a:r>
              <a:rPr lang="en-US" dirty="0" smtClean="0"/>
              <a:t>Problem with state-of-the-art</a:t>
            </a:r>
            <a:endParaRPr lang="en-US" dirty="0"/>
          </a:p>
        </p:txBody>
      </p:sp>
      <p:sp>
        <p:nvSpPr>
          <p:cNvPr id="3" name="Content Placeholder 2"/>
          <p:cNvSpPr>
            <a:spLocks noGrp="1"/>
          </p:cNvSpPr>
          <p:nvPr>
            <p:ph idx="1"/>
          </p:nvPr>
        </p:nvSpPr>
        <p:spPr/>
        <p:txBody>
          <a:bodyPr>
            <a:normAutofit lnSpcReduction="10000"/>
          </a:bodyPr>
          <a:lstStyle/>
          <a:p>
            <a:r>
              <a:rPr lang="en-US" dirty="0" smtClean="0"/>
              <a:t>State-of-the-art agent (based on deep learning) moves </a:t>
            </a:r>
            <a:r>
              <a:rPr lang="en-US" dirty="0"/>
              <a:t>to the </a:t>
            </a:r>
            <a:r>
              <a:rPr lang="en-US" dirty="0" smtClean="0"/>
              <a:t>left.</a:t>
            </a:r>
          </a:p>
          <a:p>
            <a:r>
              <a:rPr lang="en-US" dirty="0" smtClean="0"/>
              <a:t>But why?</a:t>
            </a:r>
          </a:p>
          <a:p>
            <a:r>
              <a:rPr lang="en-US" dirty="0" smtClean="0"/>
              <a:t>A </a:t>
            </a:r>
            <a:r>
              <a:rPr lang="en-US" dirty="0"/>
              <a:t>human agent might answer that since the ball is moving towards left the action taken is to move </a:t>
            </a:r>
            <a:r>
              <a:rPr lang="en-US" dirty="0" smtClean="0"/>
              <a:t>left.</a:t>
            </a:r>
          </a:p>
          <a:p>
            <a:r>
              <a:rPr lang="en-US" dirty="0" smtClean="0"/>
              <a:t>This </a:t>
            </a:r>
            <a:r>
              <a:rPr lang="en-US" dirty="0"/>
              <a:t>is the part that </a:t>
            </a:r>
            <a:r>
              <a:rPr lang="en-US" dirty="0" smtClean="0"/>
              <a:t>the state-of-the-art agent </a:t>
            </a:r>
            <a:r>
              <a:rPr lang="en-US" dirty="0"/>
              <a:t>doesn’t answer. It has just learnt some set of parameters that once fitted in the neural network predicts optimal action to </a:t>
            </a:r>
            <a:r>
              <a:rPr lang="en-US" dirty="0" smtClean="0"/>
              <a:t>take.</a:t>
            </a:r>
          </a:p>
          <a:p>
            <a:r>
              <a:rPr lang="en-US" dirty="0" smtClean="0"/>
              <a:t>But </a:t>
            </a:r>
            <a:r>
              <a:rPr lang="en-US" dirty="0"/>
              <a:t>hopefully the RAM-based agent will be able to reason that ”since the ball is moving towards left, I should also move towards left to prevent death”.</a:t>
            </a:r>
          </a:p>
          <a:p>
            <a:endParaRPr lang="en-US" dirty="0"/>
          </a:p>
        </p:txBody>
      </p:sp>
    </p:spTree>
    <p:extLst>
      <p:ext uri="{BB962C8B-B14F-4D97-AF65-F5344CB8AC3E}">
        <p14:creationId xmlns:p14="http://schemas.microsoft.com/office/powerpoint/2010/main" val="424628100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Playing Agent with RAM – </a:t>
            </a:r>
            <a:br>
              <a:rPr lang="en-US" dirty="0" smtClean="0"/>
            </a:br>
            <a:r>
              <a:rPr lang="en-US" dirty="0" smtClean="0"/>
              <a:t>Resolution with RAM (Ideas)</a:t>
            </a:r>
            <a:endParaRPr lang="en-US" dirty="0"/>
          </a:p>
        </p:txBody>
      </p:sp>
      <p:sp>
        <p:nvSpPr>
          <p:cNvPr id="3" name="Content Placeholder 2"/>
          <p:cNvSpPr>
            <a:spLocks noGrp="1"/>
          </p:cNvSpPr>
          <p:nvPr>
            <p:ph idx="1"/>
          </p:nvPr>
        </p:nvSpPr>
        <p:spPr/>
        <p:txBody>
          <a:bodyPr/>
          <a:lstStyle/>
          <a:p>
            <a:r>
              <a:rPr lang="en-US" dirty="0" smtClean="0"/>
              <a:t>Weighting over memory slots as well as over the information (bits) in a slot itself.</a:t>
            </a:r>
          </a:p>
          <a:p>
            <a:pPr lvl="1"/>
            <a:r>
              <a:rPr lang="en-US" dirty="0" smtClean="0"/>
              <a:t>Hope is that: the ball and the slider in the frame will be focused by modified NTM.</a:t>
            </a:r>
          </a:p>
          <a:p>
            <a:pPr lvl="1"/>
            <a:r>
              <a:rPr lang="en-US" dirty="0" smtClean="0"/>
              <a:t>That’ll provide reasoning to some extent that the decision (choice of action) by modified NTM is taken based on the position of ball and the slider.</a:t>
            </a:r>
          </a:p>
          <a:p>
            <a:r>
              <a:rPr lang="en-US" dirty="0" smtClean="0"/>
              <a:t>Increasing the number of allowed shifts in NTM to be equal to the number of memory slots so that the focus can shift from one memory slot to arbitrarily any slot.</a:t>
            </a:r>
          </a:p>
        </p:txBody>
      </p:sp>
    </p:spTree>
    <p:extLst>
      <p:ext uri="{BB962C8B-B14F-4D97-AF65-F5344CB8AC3E}">
        <p14:creationId xmlns:p14="http://schemas.microsoft.com/office/powerpoint/2010/main" val="7113248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Neural Turing Machine - Task</a:t>
            </a:r>
            <a:endParaRPr lang="en-US" dirty="0"/>
          </a:p>
        </p:txBody>
      </p:sp>
      <p:sp>
        <p:nvSpPr>
          <p:cNvPr id="3" name="Content Placeholder 2"/>
          <p:cNvSpPr>
            <a:spLocks noGrp="1"/>
          </p:cNvSpPr>
          <p:nvPr>
            <p:ph idx="1"/>
          </p:nvPr>
        </p:nvSpPr>
        <p:spPr/>
        <p:txBody>
          <a:bodyPr>
            <a:normAutofit/>
          </a:bodyPr>
          <a:lstStyle/>
          <a:p>
            <a:r>
              <a:rPr lang="en-US" sz="1800" dirty="0"/>
              <a:t>NTM is used to learn algorithm mapping an </a:t>
            </a:r>
            <a:r>
              <a:rPr lang="en-US" sz="1800" dirty="0" smtClean="0"/>
              <a:t>sequence of inputs </a:t>
            </a:r>
            <a:r>
              <a:rPr lang="en-US" sz="1800" dirty="0"/>
              <a:t>to </a:t>
            </a:r>
            <a:r>
              <a:rPr lang="en-US" sz="1800" dirty="0" smtClean="0"/>
              <a:t>a sequence of outputs.</a:t>
            </a:r>
          </a:p>
          <a:p>
            <a:r>
              <a:rPr lang="en-US" sz="1800" dirty="0"/>
              <a:t>For ex: in Copy </a:t>
            </a:r>
            <a:r>
              <a:rPr lang="en-US" sz="1800" dirty="0" smtClean="0"/>
              <a:t>Task, where</a:t>
            </a:r>
          </a:p>
          <a:p>
            <a:pPr lvl="1"/>
            <a:r>
              <a:rPr lang="en-US" sz="1800" dirty="0" smtClean="0"/>
              <a:t>input </a:t>
            </a:r>
            <a:r>
              <a:rPr lang="en-US" sz="1800" dirty="0"/>
              <a:t>is </a:t>
            </a:r>
            <a:r>
              <a:rPr lang="en-US" sz="1800" dirty="0" smtClean="0"/>
              <a:t>	B10110B BBBBB</a:t>
            </a:r>
          </a:p>
          <a:p>
            <a:pPr lvl="1"/>
            <a:r>
              <a:rPr lang="en-US" sz="1800" dirty="0" smtClean="0"/>
              <a:t>output should be 	BBB……B 10110 </a:t>
            </a:r>
          </a:p>
          <a:p>
            <a:pPr marL="0" indent="0">
              <a:buNone/>
            </a:pPr>
            <a:r>
              <a:rPr lang="en-US" sz="1800" dirty="0" smtClean="0"/>
              <a:t>Following is the transition diagram for the copy task:</a:t>
            </a:r>
            <a:endParaRPr lang="en-US" sz="1800" dirty="0"/>
          </a:p>
        </p:txBody>
      </p:sp>
      <p:pic>
        <p:nvPicPr>
          <p:cNvPr id="5" name="Picture 4"/>
          <p:cNvPicPr>
            <a:picLocks noChangeAspect="1"/>
          </p:cNvPicPr>
          <p:nvPr/>
        </p:nvPicPr>
        <p:blipFill>
          <a:blip r:embed="rId3"/>
          <a:stretch>
            <a:fillRect/>
          </a:stretch>
        </p:blipFill>
        <p:spPr>
          <a:xfrm>
            <a:off x="3317966" y="3635341"/>
            <a:ext cx="4314313" cy="2676559"/>
          </a:xfrm>
          <a:prstGeom prst="rect">
            <a:avLst/>
          </a:prstGeom>
        </p:spPr>
      </p:pic>
    </p:spTree>
    <p:extLst>
      <p:ext uri="{BB962C8B-B14F-4D97-AF65-F5344CB8AC3E}">
        <p14:creationId xmlns:p14="http://schemas.microsoft.com/office/powerpoint/2010/main" val="2666564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Neural Turing Machine - Model</a:t>
            </a:r>
            <a:endParaRPr lang="en-US" dirty="0"/>
          </a:p>
        </p:txBody>
      </p:sp>
      <p:sp>
        <p:nvSpPr>
          <p:cNvPr id="3" name="Content Placeholder 2"/>
          <p:cNvSpPr>
            <a:spLocks noGrp="1"/>
          </p:cNvSpPr>
          <p:nvPr>
            <p:ph idx="1"/>
          </p:nvPr>
        </p:nvSpPr>
        <p:spPr/>
        <p:txBody>
          <a:bodyPr>
            <a:normAutofit/>
          </a:bodyPr>
          <a:lstStyle/>
          <a:p>
            <a:r>
              <a:rPr lang="en-US" dirty="0" smtClean="0">
                <a:solidFill>
                  <a:prstClr val="black"/>
                </a:solidFill>
              </a:rPr>
              <a:t>Unlike Turing Machine where the controller is defined (in the sense that the controller know the transition function), in NTM, the controller is learnt (in the sense that the transition function is learnt).</a:t>
            </a:r>
          </a:p>
        </p:txBody>
      </p:sp>
      <p:pic>
        <p:nvPicPr>
          <p:cNvPr id="6"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4682" y="3850027"/>
            <a:ext cx="4839118" cy="2098079"/>
          </a:xfrm>
          <a:prstGeom prst="rect">
            <a:avLst/>
          </a:prstGeom>
        </p:spPr>
      </p:pic>
      <p:sp>
        <p:nvSpPr>
          <p:cNvPr id="4" name="TextBox 3"/>
          <p:cNvSpPr txBox="1"/>
          <p:nvPr/>
        </p:nvSpPr>
        <p:spPr>
          <a:xfrm>
            <a:off x="6624889" y="6138528"/>
            <a:ext cx="4618703" cy="369332"/>
          </a:xfrm>
          <a:prstGeom prst="rect">
            <a:avLst/>
          </a:prstGeom>
          <a:noFill/>
        </p:spPr>
        <p:txBody>
          <a:bodyPr wrap="square" rtlCol="0">
            <a:spAutoFit/>
          </a:bodyPr>
          <a:lstStyle/>
          <a:p>
            <a:pPr algn="ctr"/>
            <a:r>
              <a:rPr lang="en-US" dirty="0" smtClean="0"/>
              <a:t>Architecture of NTM.</a:t>
            </a:r>
            <a:endParaRPr lang="en-US" dirty="0"/>
          </a:p>
        </p:txBody>
      </p:sp>
      <p:sp>
        <p:nvSpPr>
          <p:cNvPr id="5" name="TextBox 4"/>
          <p:cNvSpPr txBox="1"/>
          <p:nvPr/>
        </p:nvSpPr>
        <p:spPr>
          <a:xfrm>
            <a:off x="838200" y="3129351"/>
            <a:ext cx="5579016" cy="3539430"/>
          </a:xfrm>
          <a:prstGeom prst="rect">
            <a:avLst/>
          </a:prstGeom>
          <a:noFill/>
        </p:spPr>
        <p:txBody>
          <a:bodyPr wrap="square" rtlCol="0">
            <a:spAutoFit/>
          </a:bodyPr>
          <a:lstStyle/>
          <a:p>
            <a:pPr marL="285750" indent="-285750">
              <a:buFont typeface="Arial" panose="020B0604020202020204" pitchFamily="34" charset="0"/>
              <a:buChar char="•"/>
            </a:pPr>
            <a:r>
              <a:rPr lang="en-US" sz="2800" dirty="0" smtClean="0">
                <a:solidFill>
                  <a:prstClr val="black"/>
                </a:solidFill>
              </a:rPr>
              <a:t>“</a:t>
            </a:r>
            <a:r>
              <a:rPr lang="en-US" sz="2800" dirty="0">
                <a:solidFill>
                  <a:prstClr val="black"/>
                </a:solidFill>
              </a:rPr>
              <a:t>Learning a function”, in statistical terms, is same </a:t>
            </a:r>
            <a:r>
              <a:rPr lang="en-US" sz="2800" dirty="0" smtClean="0">
                <a:solidFill>
                  <a:prstClr val="black"/>
                </a:solidFill>
              </a:rPr>
              <a:t>as “approximating </a:t>
            </a:r>
            <a:r>
              <a:rPr lang="en-US" sz="2800" dirty="0">
                <a:solidFill>
                  <a:prstClr val="black"/>
                </a:solidFill>
              </a:rPr>
              <a:t>a function”, which further reduces </a:t>
            </a:r>
            <a:r>
              <a:rPr lang="en-US" sz="2800" dirty="0" smtClean="0">
                <a:solidFill>
                  <a:prstClr val="black"/>
                </a:solidFill>
              </a:rPr>
              <a:t>to “approximating </a:t>
            </a:r>
            <a:r>
              <a:rPr lang="en-US" sz="2800" dirty="0">
                <a:solidFill>
                  <a:prstClr val="black"/>
                </a:solidFill>
              </a:rPr>
              <a:t>the </a:t>
            </a:r>
            <a:r>
              <a:rPr lang="en-US" sz="2800" dirty="0" smtClean="0">
                <a:solidFill>
                  <a:prstClr val="black"/>
                </a:solidFill>
              </a:rPr>
              <a:t>parameters of the </a:t>
            </a:r>
            <a:r>
              <a:rPr lang="en-US" sz="2800" dirty="0">
                <a:solidFill>
                  <a:prstClr val="black"/>
                </a:solidFill>
              </a:rPr>
              <a:t>function” given that </a:t>
            </a:r>
            <a:r>
              <a:rPr lang="en-US" sz="2800" dirty="0" smtClean="0">
                <a:solidFill>
                  <a:prstClr val="black"/>
                </a:solidFill>
              </a:rPr>
              <a:t>the approach being followed for approximating the function is parametric.</a:t>
            </a:r>
            <a:endParaRPr lang="en-US" sz="2800" dirty="0">
              <a:solidFill>
                <a:prstClr val="black"/>
              </a:solidFill>
            </a:endParaRPr>
          </a:p>
        </p:txBody>
      </p:sp>
    </p:spTree>
    <p:extLst>
      <p:ext uri="{BB962C8B-B14F-4D97-AF65-F5344CB8AC3E}">
        <p14:creationId xmlns:p14="http://schemas.microsoft.com/office/powerpoint/2010/main" val="29400862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Neural Turing Machine - Model</a:t>
            </a:r>
            <a:endParaRPr lang="en-US" dirty="0"/>
          </a:p>
        </p:txBody>
      </p:sp>
      <p:sp>
        <p:nvSpPr>
          <p:cNvPr id="7" name="Rectangle 6"/>
          <p:cNvSpPr/>
          <p:nvPr/>
        </p:nvSpPr>
        <p:spPr>
          <a:xfrm>
            <a:off x="5103222" y="1690688"/>
            <a:ext cx="992777" cy="21858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Biased Hidden Layer of Neurons</a:t>
            </a:r>
          </a:p>
        </p:txBody>
      </p:sp>
      <p:sp>
        <p:nvSpPr>
          <p:cNvPr id="10" name="Rectangle 9"/>
          <p:cNvSpPr/>
          <p:nvPr/>
        </p:nvSpPr>
        <p:spPr>
          <a:xfrm>
            <a:off x="4606829" y="5262147"/>
            <a:ext cx="1924594" cy="5355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Biased Memory Matrix</a:t>
            </a:r>
            <a:endParaRPr lang="en-US" dirty="0"/>
          </a:p>
        </p:txBody>
      </p:sp>
      <p:cxnSp>
        <p:nvCxnSpPr>
          <p:cNvPr id="12" name="Straight Arrow Connector 11"/>
          <p:cNvCxnSpPr>
            <a:stCxn id="7" idx="3"/>
          </p:cNvCxnSpPr>
          <p:nvPr/>
        </p:nvCxnSpPr>
        <p:spPr>
          <a:xfrm flipV="1">
            <a:off x="6095999" y="2508069"/>
            <a:ext cx="2316481" cy="2755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0" idx="3"/>
          </p:cNvCxnSpPr>
          <p:nvPr/>
        </p:nvCxnSpPr>
        <p:spPr>
          <a:xfrm flipV="1">
            <a:off x="6531423" y="5172891"/>
            <a:ext cx="2159731" cy="3570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flipH="1">
            <a:off x="8876210" y="2351314"/>
            <a:ext cx="964476" cy="369332"/>
          </a:xfrm>
          <a:prstGeom prst="rect">
            <a:avLst/>
          </a:prstGeom>
          <a:noFill/>
        </p:spPr>
        <p:txBody>
          <a:bodyPr wrap="square" rtlCol="0">
            <a:spAutoFit/>
          </a:bodyPr>
          <a:lstStyle/>
          <a:p>
            <a:r>
              <a:rPr lang="en-US" dirty="0" smtClean="0"/>
              <a:t>H units</a:t>
            </a:r>
            <a:endParaRPr lang="en-US" dirty="0"/>
          </a:p>
        </p:txBody>
      </p:sp>
      <p:sp>
        <p:nvSpPr>
          <p:cNvPr id="19" name="TextBox 18"/>
          <p:cNvSpPr txBox="1"/>
          <p:nvPr/>
        </p:nvSpPr>
        <p:spPr>
          <a:xfrm flipH="1">
            <a:off x="8876208" y="4973373"/>
            <a:ext cx="2375265" cy="923330"/>
          </a:xfrm>
          <a:prstGeom prst="rect">
            <a:avLst/>
          </a:prstGeom>
          <a:noFill/>
        </p:spPr>
        <p:txBody>
          <a:bodyPr wrap="square" rtlCol="0">
            <a:spAutoFit/>
          </a:bodyPr>
          <a:lstStyle/>
          <a:p>
            <a:r>
              <a:rPr lang="en-US" dirty="0" smtClean="0"/>
              <a:t>Dimension: (</a:t>
            </a:r>
            <a:r>
              <a:rPr lang="en-US" dirty="0" err="1" smtClean="0"/>
              <a:t>MxN</a:t>
            </a:r>
            <a:r>
              <a:rPr lang="en-US" dirty="0" smtClean="0"/>
              <a:t>)</a:t>
            </a:r>
          </a:p>
          <a:p>
            <a:r>
              <a:rPr lang="en-US" dirty="0" smtClean="0"/>
              <a:t>N memory slots of size M each</a:t>
            </a:r>
            <a:endParaRPr lang="en-US" dirty="0"/>
          </a:p>
        </p:txBody>
      </p:sp>
    </p:spTree>
    <p:extLst>
      <p:ext uri="{BB962C8B-B14F-4D97-AF65-F5344CB8AC3E}">
        <p14:creationId xmlns:p14="http://schemas.microsoft.com/office/powerpoint/2010/main" val="9171551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Neural Turing Machine - Model</a:t>
            </a:r>
            <a:endParaRPr lang="en-US" dirty="0"/>
          </a:p>
        </p:txBody>
      </p:sp>
      <p:sp>
        <p:nvSpPr>
          <p:cNvPr id="7" name="Rectangle 6"/>
          <p:cNvSpPr/>
          <p:nvPr/>
        </p:nvSpPr>
        <p:spPr>
          <a:xfrm>
            <a:off x="5103222" y="1690688"/>
            <a:ext cx="992777" cy="21858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Biased Hidden Layer</a:t>
            </a:r>
            <a:endParaRPr lang="en-US" dirty="0"/>
          </a:p>
        </p:txBody>
      </p:sp>
      <p:sp>
        <p:nvSpPr>
          <p:cNvPr id="8" name="Rectangle 7"/>
          <p:cNvSpPr/>
          <p:nvPr/>
        </p:nvSpPr>
        <p:spPr>
          <a:xfrm>
            <a:off x="4637313" y="4236721"/>
            <a:ext cx="1924594" cy="5355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Biased Read Weighting</a:t>
            </a:r>
            <a:endParaRPr lang="en-US" dirty="0"/>
          </a:p>
        </p:txBody>
      </p:sp>
      <p:sp>
        <p:nvSpPr>
          <p:cNvPr id="9" name="Rectangle 8"/>
          <p:cNvSpPr/>
          <p:nvPr/>
        </p:nvSpPr>
        <p:spPr>
          <a:xfrm>
            <a:off x="4637313" y="6154784"/>
            <a:ext cx="1924594" cy="5355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Biased Write Weighting</a:t>
            </a:r>
            <a:endParaRPr lang="en-US" dirty="0"/>
          </a:p>
        </p:txBody>
      </p:sp>
      <p:sp>
        <p:nvSpPr>
          <p:cNvPr id="10" name="Rectangle 9"/>
          <p:cNvSpPr/>
          <p:nvPr/>
        </p:nvSpPr>
        <p:spPr>
          <a:xfrm>
            <a:off x="4606829" y="5262147"/>
            <a:ext cx="1924594" cy="5355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Biased Memory Matrix</a:t>
            </a:r>
            <a:endParaRPr lang="en-US" dirty="0"/>
          </a:p>
        </p:txBody>
      </p:sp>
      <p:cxnSp>
        <p:nvCxnSpPr>
          <p:cNvPr id="12" name="Straight Arrow Connector 11"/>
          <p:cNvCxnSpPr>
            <a:stCxn id="7" idx="3"/>
          </p:cNvCxnSpPr>
          <p:nvPr/>
        </p:nvCxnSpPr>
        <p:spPr>
          <a:xfrm flipV="1">
            <a:off x="6095999" y="2508069"/>
            <a:ext cx="2316481" cy="2755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0" idx="3"/>
          </p:cNvCxnSpPr>
          <p:nvPr/>
        </p:nvCxnSpPr>
        <p:spPr>
          <a:xfrm flipV="1">
            <a:off x="6531423" y="5172891"/>
            <a:ext cx="2159731" cy="3570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flipH="1">
            <a:off x="8876210" y="2351314"/>
            <a:ext cx="964476" cy="369332"/>
          </a:xfrm>
          <a:prstGeom prst="rect">
            <a:avLst/>
          </a:prstGeom>
          <a:noFill/>
        </p:spPr>
        <p:txBody>
          <a:bodyPr wrap="square" rtlCol="0">
            <a:spAutoFit/>
          </a:bodyPr>
          <a:lstStyle/>
          <a:p>
            <a:r>
              <a:rPr lang="en-US" dirty="0" smtClean="0"/>
              <a:t>H units</a:t>
            </a:r>
            <a:endParaRPr lang="en-US" dirty="0"/>
          </a:p>
        </p:txBody>
      </p:sp>
      <p:sp>
        <p:nvSpPr>
          <p:cNvPr id="19" name="TextBox 18"/>
          <p:cNvSpPr txBox="1"/>
          <p:nvPr/>
        </p:nvSpPr>
        <p:spPr>
          <a:xfrm flipH="1">
            <a:off x="8876206" y="4874393"/>
            <a:ext cx="2375265" cy="923330"/>
          </a:xfrm>
          <a:prstGeom prst="rect">
            <a:avLst/>
          </a:prstGeom>
          <a:noFill/>
        </p:spPr>
        <p:txBody>
          <a:bodyPr wrap="square" rtlCol="0">
            <a:spAutoFit/>
          </a:bodyPr>
          <a:lstStyle/>
          <a:p>
            <a:r>
              <a:rPr lang="en-US" dirty="0" smtClean="0"/>
              <a:t>Dimension: (</a:t>
            </a:r>
            <a:r>
              <a:rPr lang="en-US" dirty="0" err="1" smtClean="0"/>
              <a:t>MxN</a:t>
            </a:r>
            <a:r>
              <a:rPr lang="en-US" dirty="0" smtClean="0"/>
              <a:t>)</a:t>
            </a:r>
          </a:p>
          <a:p>
            <a:r>
              <a:rPr lang="en-US" dirty="0" smtClean="0"/>
              <a:t>N memory slots of size M each</a:t>
            </a:r>
            <a:endParaRPr lang="en-US" dirty="0"/>
          </a:p>
        </p:txBody>
      </p:sp>
      <p:cxnSp>
        <p:nvCxnSpPr>
          <p:cNvPr id="4" name="Straight Arrow Connector 3"/>
          <p:cNvCxnSpPr>
            <a:stCxn id="8" idx="3"/>
          </p:cNvCxnSpPr>
          <p:nvPr/>
        </p:nvCxnSpPr>
        <p:spPr>
          <a:xfrm flipV="1">
            <a:off x="6561907" y="4236721"/>
            <a:ext cx="2129247" cy="2677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flipH="1">
            <a:off x="8825044" y="3775056"/>
            <a:ext cx="2477591" cy="923330"/>
          </a:xfrm>
          <a:prstGeom prst="rect">
            <a:avLst/>
          </a:prstGeom>
          <a:noFill/>
        </p:spPr>
        <p:txBody>
          <a:bodyPr wrap="square" rtlCol="0">
            <a:spAutoFit/>
          </a:bodyPr>
          <a:lstStyle/>
          <a:p>
            <a:r>
              <a:rPr lang="en-US" dirty="0"/>
              <a:t>N</a:t>
            </a:r>
            <a:r>
              <a:rPr lang="en-US" dirty="0" smtClean="0"/>
              <a:t> dimensional vector with each entry &gt;= 0 and sum = 1 </a:t>
            </a:r>
            <a:endParaRPr lang="en-US" dirty="0"/>
          </a:p>
        </p:txBody>
      </p:sp>
      <p:cxnSp>
        <p:nvCxnSpPr>
          <p:cNvPr id="14" name="Straight Arrow Connector 13"/>
          <p:cNvCxnSpPr/>
          <p:nvPr/>
        </p:nvCxnSpPr>
        <p:spPr>
          <a:xfrm flipV="1">
            <a:off x="6574967" y="6296315"/>
            <a:ext cx="2129247" cy="2677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flipH="1">
            <a:off x="8838104" y="5834650"/>
            <a:ext cx="2477591" cy="923330"/>
          </a:xfrm>
          <a:prstGeom prst="rect">
            <a:avLst/>
          </a:prstGeom>
          <a:noFill/>
        </p:spPr>
        <p:txBody>
          <a:bodyPr wrap="square" rtlCol="0">
            <a:spAutoFit/>
          </a:bodyPr>
          <a:lstStyle/>
          <a:p>
            <a:r>
              <a:rPr lang="en-US" dirty="0"/>
              <a:t>N</a:t>
            </a:r>
            <a:r>
              <a:rPr lang="en-US" dirty="0" smtClean="0"/>
              <a:t> dimensional vector with each entry &gt;= 0 and sum = 1 </a:t>
            </a:r>
            <a:endParaRPr lang="en-US" dirty="0"/>
          </a:p>
        </p:txBody>
      </p:sp>
    </p:spTree>
    <p:extLst>
      <p:ext uri="{BB962C8B-B14F-4D97-AF65-F5344CB8AC3E}">
        <p14:creationId xmlns:p14="http://schemas.microsoft.com/office/powerpoint/2010/main" val="36748591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Neural Turing Machine - Model</a:t>
            </a:r>
            <a:endParaRPr lang="en-US" dirty="0"/>
          </a:p>
        </p:txBody>
      </p:sp>
      <p:sp>
        <p:nvSpPr>
          <p:cNvPr id="7" name="Rectangle 6"/>
          <p:cNvSpPr/>
          <p:nvPr/>
        </p:nvSpPr>
        <p:spPr>
          <a:xfrm>
            <a:off x="5103222" y="1690688"/>
            <a:ext cx="992777" cy="21858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r>
              <a:rPr lang="en-US" baseline="-25000" dirty="0" smtClean="0">
                <a:effectLst>
                  <a:outerShdw blurRad="38100" dist="38100" dir="2700000" algn="tl">
                    <a:srgbClr val="000000">
                      <a:alpha val="43137"/>
                    </a:srgbClr>
                  </a:outerShdw>
                </a:effectLst>
              </a:rPr>
              <a:t>0</a:t>
            </a:r>
            <a:endParaRPr lang="en-US" baseline="-25000" dirty="0">
              <a:effectLst>
                <a:outerShdw blurRad="38100" dist="38100" dir="2700000" algn="tl">
                  <a:srgbClr val="000000">
                    <a:alpha val="43137"/>
                  </a:srgbClr>
                </a:outerShdw>
              </a:effectLst>
            </a:endParaRPr>
          </a:p>
        </p:txBody>
      </p:sp>
      <p:sp>
        <p:nvSpPr>
          <p:cNvPr id="8" name="Rectangle 7"/>
          <p:cNvSpPr/>
          <p:nvPr/>
        </p:nvSpPr>
        <p:spPr>
          <a:xfrm>
            <a:off x="4637313" y="4236721"/>
            <a:ext cx="1924594" cy="5355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rw</a:t>
            </a:r>
            <a:r>
              <a:rPr lang="en-US" baseline="-25000" dirty="0" smtClean="0"/>
              <a:t>1</a:t>
            </a:r>
            <a:endParaRPr lang="en-US" dirty="0"/>
          </a:p>
        </p:txBody>
      </p:sp>
      <p:sp>
        <p:nvSpPr>
          <p:cNvPr id="9" name="Rectangle 8"/>
          <p:cNvSpPr/>
          <p:nvPr/>
        </p:nvSpPr>
        <p:spPr>
          <a:xfrm>
            <a:off x="4637313" y="6154784"/>
            <a:ext cx="1924594" cy="5355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ww</a:t>
            </a:r>
            <a:r>
              <a:rPr lang="en-US" baseline="-25000" dirty="0" smtClean="0"/>
              <a:t>1</a:t>
            </a:r>
            <a:endParaRPr lang="en-US" baseline="-25000" dirty="0"/>
          </a:p>
        </p:txBody>
      </p:sp>
      <p:sp>
        <p:nvSpPr>
          <p:cNvPr id="10" name="Rectangle 9"/>
          <p:cNvSpPr/>
          <p:nvPr/>
        </p:nvSpPr>
        <p:spPr>
          <a:xfrm>
            <a:off x="4606829" y="5262147"/>
            <a:ext cx="1924594" cy="5355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t>
            </a:r>
            <a:r>
              <a:rPr lang="en-US" baseline="-25000" dirty="0" smtClean="0"/>
              <a:t>0</a:t>
            </a:r>
            <a:endParaRPr lang="en-US" baseline="-25000" dirty="0"/>
          </a:p>
        </p:txBody>
      </p:sp>
    </p:spTree>
    <p:extLst>
      <p:ext uri="{BB962C8B-B14F-4D97-AF65-F5344CB8AC3E}">
        <p14:creationId xmlns:p14="http://schemas.microsoft.com/office/powerpoint/2010/main" val="10875125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1842</TotalTime>
  <Words>3820</Words>
  <Application>Microsoft Office PowerPoint</Application>
  <PresentationFormat>Widescreen</PresentationFormat>
  <Paragraphs>406</Paragraphs>
  <Slides>47</Slides>
  <Notes>36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47</vt:i4>
      </vt:variant>
    </vt:vector>
  </HeadingPairs>
  <TitlesOfParts>
    <vt:vector size="51" baseType="lpstr">
      <vt:lpstr>Arial</vt:lpstr>
      <vt:lpstr>Calibri</vt:lpstr>
      <vt:lpstr>Calibri Light</vt:lpstr>
      <vt:lpstr>Office Theme</vt:lpstr>
      <vt:lpstr>Reasoning, Attention and Memory Based Machine Learning Models</vt:lpstr>
      <vt:lpstr>Content</vt:lpstr>
      <vt:lpstr>Introduction</vt:lpstr>
      <vt:lpstr>Introduction</vt:lpstr>
      <vt:lpstr>Neural Turing Machine - Task</vt:lpstr>
      <vt:lpstr>Neural Turing Machine - Model</vt:lpstr>
      <vt:lpstr>Neural Turing Machine - Model</vt:lpstr>
      <vt:lpstr>Neural Turing Machine - Model</vt:lpstr>
      <vt:lpstr>Neural Turing Machine - Model</vt:lpstr>
      <vt:lpstr>Neural Turing Machine - Model</vt:lpstr>
      <vt:lpstr>Neural Turing Machine - Model</vt:lpstr>
      <vt:lpstr>Neural Turing Machine – Model (Memory Updation)</vt:lpstr>
      <vt:lpstr>Neural Turing Machine - Model</vt:lpstr>
      <vt:lpstr>Neural Turing Machine - Model</vt:lpstr>
      <vt:lpstr>Neural Turing Machine – Model (Read Vector Formation)</vt:lpstr>
      <vt:lpstr>Neural Turing Machine - Model</vt:lpstr>
      <vt:lpstr>Neural Turing Machine - Model</vt:lpstr>
      <vt:lpstr>Neural Turing Machine - Model</vt:lpstr>
      <vt:lpstr>Neural Turing Machine – Model (Weight Updation)</vt:lpstr>
      <vt:lpstr>Neural Turing Machine - Model</vt:lpstr>
      <vt:lpstr>Neural Turing Machine - Model</vt:lpstr>
      <vt:lpstr>Neural Turing Machine - Model</vt:lpstr>
      <vt:lpstr>Neural Turing Machine - Training</vt:lpstr>
      <vt:lpstr>Neural Turing Machine – Results (Copy Task)</vt:lpstr>
      <vt:lpstr>PowerPoint Presentation</vt:lpstr>
      <vt:lpstr>Neural Turing Machine - Results</vt:lpstr>
      <vt:lpstr>Neural Turing Machine - Results</vt:lpstr>
      <vt:lpstr>Neural Turing Machine - Results</vt:lpstr>
      <vt:lpstr>Neural Turing Machine – Results (Copy Task)</vt:lpstr>
      <vt:lpstr>End to End Memory Networks - Task</vt:lpstr>
      <vt:lpstr>End to End Memory Networks - Model</vt:lpstr>
      <vt:lpstr>End to End Memory Networks - Model</vt:lpstr>
      <vt:lpstr>End to End Memory Networks - Model</vt:lpstr>
      <vt:lpstr>End to End Memory Networks - Model</vt:lpstr>
      <vt:lpstr>End to End Memory Networks - Model</vt:lpstr>
      <vt:lpstr>End to End Memory Networks - Model</vt:lpstr>
      <vt:lpstr>End to End Memory Networks - Model</vt:lpstr>
      <vt:lpstr>End to End Memory Networks - Model</vt:lpstr>
      <vt:lpstr>End to End Memory Networks - Model</vt:lpstr>
      <vt:lpstr>End to End Memory Networks - Model</vt:lpstr>
      <vt:lpstr>End to End Memory Networks - Training</vt:lpstr>
      <vt:lpstr>End to End Memory Networks - Results</vt:lpstr>
      <vt:lpstr>Similarity between Neural Turing Machine and End to End Memory Network</vt:lpstr>
      <vt:lpstr>Game Playing Agent with RAM – Aim</vt:lpstr>
      <vt:lpstr>Game Playing Agent with RAM –  Problem with state-of-the-art</vt:lpstr>
      <vt:lpstr>Game Playing Agent with RAM –  Problem with state-of-the-art</vt:lpstr>
      <vt:lpstr>Game Playing Agent with RAM –  Resolution with RAM (Ideas)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Reasoning, Attention and Memory Based Machine Learning Models</dc:title>
  <dc:creator>Dhruv Kohli</dc:creator>
  <cp:lastModifiedBy>Dhruv Kohli</cp:lastModifiedBy>
  <cp:revision>73</cp:revision>
  <dcterms:created xsi:type="dcterms:W3CDTF">2016-04-17T04:29:21Z</dcterms:created>
  <dcterms:modified xsi:type="dcterms:W3CDTF">2016-05-10T09:36:08Z</dcterms:modified>
</cp:coreProperties>
</file>