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8" r:id="rId11"/>
    <p:sldId id="269"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96277-CD20-4D32-80E2-1AC1EED8FF17}" type="datetimeFigureOut">
              <a:rPr lang="en-US"/>
              <a:t>3/11/2016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02107-FFDD-4934-9AF2-7E5D2523F413}" type="slidenum">
              <a:rPr lang="en-US"/>
              <a:t>‹#›</a:t>
            </a:fld>
            <a:endParaRPr lang="en-US"/>
          </a:p>
        </p:txBody>
      </p:sp>
    </p:spTree>
    <p:extLst>
      <p:ext uri="{BB962C8B-B14F-4D97-AF65-F5344CB8AC3E}">
        <p14:creationId xmlns:p14="http://schemas.microsoft.com/office/powerpoint/2010/main" val="20575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1</a:t>
            </a:fld>
            <a:endParaRPr lang="en-US"/>
          </a:p>
        </p:txBody>
      </p:sp>
    </p:spTree>
    <p:extLst>
      <p:ext uri="{BB962C8B-B14F-4D97-AF65-F5344CB8AC3E}">
        <p14:creationId xmlns:p14="http://schemas.microsoft.com/office/powerpoint/2010/main" val="197143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10</a:t>
            </a:fld>
            <a:endParaRPr lang="en-US"/>
          </a:p>
        </p:txBody>
      </p:sp>
    </p:spTree>
    <p:extLst>
      <p:ext uri="{BB962C8B-B14F-4D97-AF65-F5344CB8AC3E}">
        <p14:creationId xmlns:p14="http://schemas.microsoft.com/office/powerpoint/2010/main" val="12998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11</a:t>
            </a:fld>
            <a:endParaRPr lang="en-US"/>
          </a:p>
        </p:txBody>
      </p:sp>
    </p:spTree>
    <p:extLst>
      <p:ext uri="{BB962C8B-B14F-4D97-AF65-F5344CB8AC3E}">
        <p14:creationId xmlns:p14="http://schemas.microsoft.com/office/powerpoint/2010/main" val="1535502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12</a:t>
            </a:fld>
            <a:endParaRPr lang="en-US"/>
          </a:p>
        </p:txBody>
      </p:sp>
    </p:spTree>
    <p:extLst>
      <p:ext uri="{BB962C8B-B14F-4D97-AF65-F5344CB8AC3E}">
        <p14:creationId xmlns:p14="http://schemas.microsoft.com/office/powerpoint/2010/main" val="300762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13</a:t>
            </a:fld>
            <a:endParaRPr lang="en-US"/>
          </a:p>
        </p:txBody>
      </p:sp>
    </p:spTree>
    <p:extLst>
      <p:ext uri="{BB962C8B-B14F-4D97-AF65-F5344CB8AC3E}">
        <p14:creationId xmlns:p14="http://schemas.microsoft.com/office/powerpoint/2010/main" val="234122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2</a:t>
            </a:fld>
            <a:endParaRPr lang="en-US"/>
          </a:p>
        </p:txBody>
      </p:sp>
    </p:spTree>
    <p:extLst>
      <p:ext uri="{BB962C8B-B14F-4D97-AF65-F5344CB8AC3E}">
        <p14:creationId xmlns:p14="http://schemas.microsoft.com/office/powerpoint/2010/main" val="235307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3</a:t>
            </a:fld>
            <a:endParaRPr lang="en-US"/>
          </a:p>
        </p:txBody>
      </p:sp>
    </p:spTree>
    <p:extLst>
      <p:ext uri="{BB962C8B-B14F-4D97-AF65-F5344CB8AC3E}">
        <p14:creationId xmlns:p14="http://schemas.microsoft.com/office/powerpoint/2010/main" val="348304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4</a:t>
            </a:fld>
            <a:endParaRPr lang="en-US"/>
          </a:p>
        </p:txBody>
      </p:sp>
    </p:spTree>
    <p:extLst>
      <p:ext uri="{BB962C8B-B14F-4D97-AF65-F5344CB8AC3E}">
        <p14:creationId xmlns:p14="http://schemas.microsoft.com/office/powerpoint/2010/main" val="55757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5</a:t>
            </a:fld>
            <a:endParaRPr lang="en-US"/>
          </a:p>
        </p:txBody>
      </p:sp>
    </p:spTree>
    <p:extLst>
      <p:ext uri="{BB962C8B-B14F-4D97-AF65-F5344CB8AC3E}">
        <p14:creationId xmlns:p14="http://schemas.microsoft.com/office/powerpoint/2010/main" val="377870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6</a:t>
            </a:fld>
            <a:endParaRPr lang="en-US"/>
          </a:p>
        </p:txBody>
      </p:sp>
    </p:spTree>
    <p:extLst>
      <p:ext uri="{BB962C8B-B14F-4D97-AF65-F5344CB8AC3E}">
        <p14:creationId xmlns:p14="http://schemas.microsoft.com/office/powerpoint/2010/main" val="284977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7</a:t>
            </a:fld>
            <a:endParaRPr lang="en-US"/>
          </a:p>
        </p:txBody>
      </p:sp>
    </p:spTree>
    <p:extLst>
      <p:ext uri="{BB962C8B-B14F-4D97-AF65-F5344CB8AC3E}">
        <p14:creationId xmlns:p14="http://schemas.microsoft.com/office/powerpoint/2010/main" val="323776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8</a:t>
            </a:fld>
            <a:endParaRPr lang="en-US"/>
          </a:p>
        </p:txBody>
      </p:sp>
    </p:spTree>
    <p:extLst>
      <p:ext uri="{BB962C8B-B14F-4D97-AF65-F5344CB8AC3E}">
        <p14:creationId xmlns:p14="http://schemas.microsoft.com/office/powerpoint/2010/main" val="267606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102107-FFDD-4934-9AF2-7E5D2523F413}" type="slidenum">
              <a:rPr lang="en-US"/>
              <a:t>9</a:t>
            </a:fld>
            <a:endParaRPr lang="en-US"/>
          </a:p>
        </p:txBody>
      </p:sp>
    </p:spTree>
    <p:extLst>
      <p:ext uri="{BB962C8B-B14F-4D97-AF65-F5344CB8AC3E}">
        <p14:creationId xmlns:p14="http://schemas.microsoft.com/office/powerpoint/2010/main" val="355001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NTM (Copy Task)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 (Interpolation)</a:t>
            </a:r>
          </a:p>
        </p:txBody>
      </p:sp>
      <p:sp>
        <p:nvSpPr>
          <p:cNvPr id="7" name="TextBox 6"/>
          <p:cNvSpPr txBox="1"/>
          <p:nvPr/>
        </p:nvSpPr>
        <p:spPr>
          <a:xfrm>
            <a:off x="830263" y="1728788"/>
            <a:ext cx="6254189" cy="923330"/>
          </a:xfrm>
          <a:prstGeom prst="rect">
            <a:avLst/>
          </a:prstGeom>
        </p:spPr>
        <p:txBody>
          <a:bodyPr rtlCol="0">
            <a:spAutoFit/>
          </a:bodyPr>
          <a:lstStyle/>
          <a:p>
            <a:r>
              <a:rPr lang="en-US" dirty="0" err="1"/>
              <a:t>Updation</a:t>
            </a:r>
            <a:r>
              <a:rPr lang="en-US" dirty="0"/>
              <a:t> output, </a:t>
            </a:r>
            <a:r>
              <a:rPr lang="en-US" b="1" dirty="0"/>
              <a:t>g</a:t>
            </a:r>
            <a:r>
              <a:rPr lang="en-US" sz="1200" b="1" dirty="0"/>
              <a:t>t</a:t>
            </a:r>
            <a:r>
              <a:rPr lang="en-US" dirty="0"/>
              <a:t> is used.</a:t>
            </a:r>
          </a:p>
          <a:p>
            <a:r>
              <a:rPr lang="en-US" b="1" dirty="0"/>
              <a:t>g</a:t>
            </a:r>
            <a:r>
              <a:rPr lang="en-US" sz="1200" b="1" dirty="0"/>
              <a:t>t</a:t>
            </a:r>
            <a:r>
              <a:rPr lang="en-US" dirty="0"/>
              <a:t> = Gate scalar for interpolation</a:t>
            </a:r>
          </a:p>
          <a:p>
            <a:pPr algn="ctr"/>
            <a:endParaRPr lang="en-US" dirty="0"/>
          </a:p>
        </p:txBody>
      </p:sp>
      <p:pic>
        <p:nvPicPr>
          <p:cNvPr id="3" name="Picture 2" descr="interpolation.png"/>
          <p:cNvPicPr>
            <a:picLocks noChangeAspect="1"/>
          </p:cNvPicPr>
          <p:nvPr/>
        </p:nvPicPr>
        <p:blipFill>
          <a:blip r:embed="rId3"/>
          <a:stretch>
            <a:fillRect/>
          </a:stretch>
        </p:blipFill>
        <p:spPr>
          <a:xfrm>
            <a:off x="5632450" y="1897063"/>
            <a:ext cx="3405808" cy="691764"/>
          </a:xfrm>
          <a:prstGeom prst="rect">
            <a:avLst/>
          </a:prstGeom>
        </p:spPr>
      </p:pic>
      <p:sp>
        <p:nvSpPr>
          <p:cNvPr id="6" name="TextBox 5"/>
          <p:cNvSpPr txBox="1"/>
          <p:nvPr/>
        </p:nvSpPr>
        <p:spPr>
          <a:xfrm>
            <a:off x="830263" y="2762250"/>
            <a:ext cx="8762505" cy="3293209"/>
          </a:xfrm>
          <a:prstGeom prst="rect">
            <a:avLst/>
          </a:prstGeom>
        </p:spPr>
        <p:txBody>
          <a:bodyPr rtlCol="0">
            <a:spAutoFit/>
          </a:bodyPr>
          <a:lstStyle/>
          <a:p>
            <a:r>
              <a:rPr lang="en-US" sz="1600" dirty="0"/>
              <a:t>The aim of having this module is to give the addressing mechanism capability to completely neglect the weighting produced by content based module and use the previous final weighting as a reference point.</a:t>
            </a:r>
          </a:p>
          <a:p>
            <a:endParaRPr lang="en-US" sz="1600" dirty="0"/>
          </a:p>
          <a:p>
            <a:r>
              <a:rPr lang="en-US" sz="1600" dirty="0"/>
              <a:t>This gives NTM the power to iterate over memory slots (this module just sets the reference point i.e. the weighting to start from while the next module takes care of the iteration part).</a:t>
            </a:r>
          </a:p>
          <a:p>
            <a:endParaRPr lang="en-US" sz="1600" dirty="0"/>
          </a:p>
          <a:p>
            <a:r>
              <a:rPr lang="en-US" sz="1600" dirty="0"/>
              <a:t>As an example (just for illustration):</a:t>
            </a:r>
          </a:p>
          <a:p>
            <a:pPr marL="285750" indent="-285750">
              <a:buFont typeface="Arial" panose="020B0604020202020204" pitchFamily="34" charset="0"/>
              <a:buChar char="•"/>
            </a:pPr>
            <a:r>
              <a:rPr lang="en-US" sz="1600" dirty="0"/>
              <a:t>Suppose Memory is: [ A B C D … Z ] i.e. 26 memory slots with one unique alphabetic character each.</a:t>
            </a:r>
          </a:p>
          <a:p>
            <a:pPr marL="285750" indent="-285750">
              <a:buFont typeface="Arial" panose="020B0604020202020204" pitchFamily="34" charset="0"/>
              <a:buChar char="•"/>
            </a:pPr>
            <a:r>
              <a:rPr lang="en-US" sz="1600" dirty="0"/>
              <a:t>Suppose that the weighting produced by content addressing module is: </a:t>
            </a:r>
          </a:p>
          <a:p>
            <a:r>
              <a:rPr lang="en-US" sz="1600" dirty="0"/>
              <a:t>      [ 0 0 0 1 0 … 0 ] (focussing on memory slot containing D).</a:t>
            </a:r>
          </a:p>
          <a:p>
            <a:pPr marL="285750" indent="-285750">
              <a:buFont typeface="Arial" panose="020B0604020202020204" pitchFamily="34" charset="0"/>
              <a:buChar char="•"/>
            </a:pPr>
            <a:r>
              <a:rPr lang="en-US" sz="1600" dirty="0"/>
              <a:t>Suppose that the previous final weighting is: [ 0 1 0 0 … 0 ] (focussing on memory slot containing B) and also suppose that value of gate scalar is 0.</a:t>
            </a:r>
          </a:p>
          <a:p>
            <a:pPr marL="285750" indent="-285750">
              <a:buFont typeface="Arial" panose="020B0604020202020204" pitchFamily="34" charset="0"/>
              <a:buChar char="•"/>
            </a:pPr>
            <a:r>
              <a:rPr lang="en-US" sz="1600" dirty="0"/>
              <a:t>Then the weighting produced by interpolation module will be [ 0 1 0 … 0 ].</a:t>
            </a:r>
          </a:p>
        </p:txBody>
      </p:sp>
    </p:spTree>
    <p:extLst>
      <p:ext uri="{BB962C8B-B14F-4D97-AF65-F5344CB8AC3E}">
        <p14:creationId xmlns:p14="http://schemas.microsoft.com/office/powerpoint/2010/main" val="190679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Updation(Convolutional Shift)</a:t>
            </a:r>
          </a:p>
        </p:txBody>
      </p:sp>
      <p:sp>
        <p:nvSpPr>
          <p:cNvPr id="7" name="TextBox 6"/>
          <p:cNvSpPr txBox="1"/>
          <p:nvPr/>
        </p:nvSpPr>
        <p:spPr>
          <a:xfrm>
            <a:off x="830263" y="1728788"/>
            <a:ext cx="6254189" cy="923330"/>
          </a:xfrm>
          <a:prstGeom prst="rect">
            <a:avLst/>
          </a:prstGeom>
        </p:spPr>
        <p:txBody>
          <a:bodyPr rtlCol="0">
            <a:spAutoFit/>
          </a:bodyPr>
          <a:lstStyle/>
          <a:p>
            <a:r>
              <a:rPr lang="en-US" dirty="0"/>
              <a:t>Updation output </a:t>
            </a:r>
            <a:r>
              <a:rPr lang="en-US" b="1" dirty="0" err="1"/>
              <a:t>s</a:t>
            </a:r>
            <a:r>
              <a:rPr lang="en-US" sz="1200" b="1" dirty="0" err="1"/>
              <a:t>t</a:t>
            </a:r>
            <a:r>
              <a:rPr lang="en-US" dirty="0"/>
              <a:t> is used.</a:t>
            </a:r>
          </a:p>
          <a:p>
            <a:r>
              <a:rPr lang="en-US" b="1" dirty="0" err="1"/>
              <a:t>s</a:t>
            </a:r>
            <a:r>
              <a:rPr lang="en-US" sz="1200" b="1" dirty="0" err="1"/>
              <a:t>t</a:t>
            </a:r>
            <a:r>
              <a:rPr lang="en-US" dirty="0"/>
              <a:t> = Shift weighting vector</a:t>
            </a:r>
          </a:p>
          <a:p>
            <a:pPr algn="ctr"/>
            <a:endParaRPr lang="en-US" dirty="0">
              <a:latin typeface="Calibri" charset="0"/>
            </a:endParaRPr>
          </a:p>
        </p:txBody>
      </p:sp>
      <p:pic>
        <p:nvPicPr>
          <p:cNvPr id="3" name="Picture 2" descr="conv_shift.png"/>
          <p:cNvPicPr>
            <a:picLocks noChangeAspect="1"/>
          </p:cNvPicPr>
          <p:nvPr/>
        </p:nvPicPr>
        <p:blipFill>
          <a:blip r:embed="rId3"/>
          <a:stretch>
            <a:fillRect/>
          </a:stretch>
        </p:blipFill>
        <p:spPr>
          <a:xfrm>
            <a:off x="6039626" y="1463843"/>
            <a:ext cx="3782985" cy="1188859"/>
          </a:xfrm>
          <a:prstGeom prst="rect">
            <a:avLst/>
          </a:prstGeom>
        </p:spPr>
      </p:pic>
      <p:sp>
        <p:nvSpPr>
          <p:cNvPr id="6" name="TextBox 5"/>
          <p:cNvSpPr txBox="1"/>
          <p:nvPr/>
        </p:nvSpPr>
        <p:spPr>
          <a:xfrm>
            <a:off x="744538" y="2655888"/>
            <a:ext cx="7376124" cy="4031873"/>
          </a:xfrm>
          <a:prstGeom prst="rect">
            <a:avLst/>
          </a:prstGeom>
        </p:spPr>
        <p:txBody>
          <a:bodyPr rtlCol="0" anchor="t">
            <a:spAutoFit/>
          </a:bodyPr>
          <a:lstStyle/>
          <a:p>
            <a:r>
              <a:rPr lang="en-US" sz="1600" dirty="0"/>
              <a:t>This gives NTM the power to iterate over memory slots.</a:t>
            </a:r>
          </a:p>
          <a:p>
            <a:endParaRPr lang="en-US" sz="1600" dirty="0"/>
          </a:p>
          <a:p>
            <a:r>
              <a:rPr lang="en-US" sz="1600" dirty="0"/>
              <a:t>As an example (just for illustration):</a:t>
            </a:r>
          </a:p>
          <a:p>
            <a:pPr marL="285750" indent="-285750">
              <a:buFont typeface="Arial" panose="020B0604020202020204" pitchFamily="34" charset="0"/>
              <a:buChar char="•"/>
            </a:pPr>
            <a:r>
              <a:rPr lang="en-US" sz="1600" dirty="0"/>
              <a:t>Suppose Memory is: [ A B C D … Z ] i.e. 26 memory slots with one unique alphabetic character each.</a:t>
            </a:r>
          </a:p>
          <a:p>
            <a:pPr marL="285750" indent="-285750">
              <a:buFont typeface="Arial" panose="020B0604020202020204" pitchFamily="34" charset="0"/>
              <a:buChar char="•"/>
            </a:pPr>
            <a:r>
              <a:rPr lang="en-US" sz="1600" dirty="0"/>
              <a:t>Suppose that the weighting produced by interpolation module is: </a:t>
            </a:r>
          </a:p>
          <a:p>
            <a:r>
              <a:rPr lang="en-US" sz="1600" dirty="0"/>
              <a:t>      [ </a:t>
            </a:r>
            <a:r>
              <a:rPr lang="en-US" sz="1600" b="1" dirty="0"/>
              <a:t>0 1 0</a:t>
            </a:r>
            <a:r>
              <a:rPr lang="en-US" sz="1600" dirty="0"/>
              <a:t> 0 0 … 0 ] (focussing on memory slot containing B).</a:t>
            </a:r>
          </a:p>
          <a:p>
            <a:pPr marL="285750" indent="-285750">
              <a:buFont typeface="Arial" panose="020B0604020202020204" pitchFamily="34" charset="0"/>
              <a:buChar char="•"/>
            </a:pPr>
            <a:r>
              <a:rPr lang="en-US" sz="1600" dirty="0"/>
              <a:t>Now, suppose that shift weighting vector produced only allows shifts of 1 and the corresponding shift weight value be 1. That means </a:t>
            </a:r>
            <a:r>
              <a:rPr lang="en-US" sz="1600" b="1" dirty="0" err="1">
                <a:latin typeface="Calibri" charset="0"/>
              </a:rPr>
              <a:t>s</a:t>
            </a:r>
            <a:r>
              <a:rPr lang="en-US" sz="1100" b="1" dirty="0" err="1">
                <a:latin typeface="Calibri" charset="0"/>
              </a:rPr>
              <a:t>t</a:t>
            </a:r>
            <a:r>
              <a:rPr lang="en-US" sz="1600" dirty="0"/>
              <a:t>(1)=1 and </a:t>
            </a:r>
            <a:r>
              <a:rPr lang="en-US" sz="1600" b="1" dirty="0" err="1"/>
              <a:t>s</a:t>
            </a:r>
            <a:r>
              <a:rPr lang="en-US" sz="1100" b="1" dirty="0" err="1"/>
              <a:t>t</a:t>
            </a:r>
            <a:r>
              <a:rPr lang="en-US" sz="1600" dirty="0"/>
              <a:t>(</a:t>
            </a:r>
            <a:r>
              <a:rPr lang="en-US" sz="1600" dirty="0" err="1"/>
              <a:t>i</a:t>
            </a:r>
            <a:r>
              <a:rPr lang="en-US" sz="1600" dirty="0"/>
              <a:t>)=0 for all </a:t>
            </a:r>
            <a:r>
              <a:rPr lang="en-US" sz="1600" dirty="0" err="1"/>
              <a:t>i</a:t>
            </a:r>
            <a:r>
              <a:rPr lang="en-US" sz="1600" dirty="0"/>
              <a:t> not equal to 1.</a:t>
            </a:r>
          </a:p>
          <a:p>
            <a:pPr marL="285750" indent="-285750">
              <a:buFont typeface="Arial" panose="020B0604020202020204" pitchFamily="34" charset="0"/>
              <a:buChar char="•"/>
            </a:pPr>
            <a:r>
              <a:rPr lang="en-US" sz="1600" dirty="0"/>
              <a:t>Then, using the formula new weighting produced will be: [ </a:t>
            </a:r>
            <a:r>
              <a:rPr lang="en-US" sz="1600" b="1" dirty="0"/>
              <a:t>0 0 1</a:t>
            </a:r>
            <a:r>
              <a:rPr lang="en-US" sz="1600" dirty="0"/>
              <a:t> 0 … 0].</a:t>
            </a:r>
          </a:p>
          <a:p>
            <a:pPr marL="285750" indent="-285750">
              <a:buFont typeface="Arial" panose="020B0604020202020204" pitchFamily="34" charset="0"/>
              <a:buChar char="•"/>
            </a:pPr>
            <a:r>
              <a:rPr lang="en-US" sz="1600" dirty="0"/>
              <a:t>Also, note that if the </a:t>
            </a:r>
            <a:r>
              <a:rPr lang="en-US" sz="1600" dirty="0">
                <a:latin typeface="Calibri"/>
              </a:rPr>
              <a:t>shift weighting vector produced only allows shifts of -1, 0 and 1 and the corresponding shift weight value be 0.1, 0.8 and 0.1 respectively. That means </a:t>
            </a:r>
            <a:r>
              <a:rPr lang="en-US" sz="1600" b="1" dirty="0" err="1">
                <a:latin typeface="Calibri"/>
              </a:rPr>
              <a:t>s</a:t>
            </a:r>
            <a:r>
              <a:rPr lang="en-US" sz="1100" b="1" dirty="0" err="1">
                <a:latin typeface="Calibri"/>
              </a:rPr>
              <a:t>t</a:t>
            </a:r>
            <a:r>
              <a:rPr lang="en-US" sz="1600" dirty="0">
                <a:latin typeface="Calibri"/>
              </a:rPr>
              <a:t>(1)=0.1, </a:t>
            </a:r>
            <a:r>
              <a:rPr lang="en-US" sz="1600" b="1" dirty="0" err="1">
                <a:latin typeface="Calibri"/>
              </a:rPr>
              <a:t>s</a:t>
            </a:r>
            <a:r>
              <a:rPr lang="en-US" sz="1200" b="1" dirty="0" err="1">
                <a:latin typeface="Calibri"/>
              </a:rPr>
              <a:t>t</a:t>
            </a:r>
            <a:r>
              <a:rPr lang="en-US" sz="1600" dirty="0">
                <a:latin typeface="Calibri"/>
              </a:rPr>
              <a:t>(-1)=0.1, </a:t>
            </a:r>
            <a:r>
              <a:rPr lang="en-US" sz="1600" b="1" dirty="0" err="1">
                <a:latin typeface="Calibri"/>
              </a:rPr>
              <a:t>s</a:t>
            </a:r>
            <a:r>
              <a:rPr lang="en-US" sz="1200" b="1" dirty="0" err="1">
                <a:latin typeface="Calibri"/>
              </a:rPr>
              <a:t>t</a:t>
            </a:r>
            <a:r>
              <a:rPr lang="en-US" sz="1600" dirty="0">
                <a:latin typeface="Calibri"/>
              </a:rPr>
              <a:t>(0)=0.8 and </a:t>
            </a:r>
            <a:r>
              <a:rPr lang="en-US" sz="1600" b="1" dirty="0" err="1">
                <a:latin typeface="Calibri"/>
              </a:rPr>
              <a:t>st</a:t>
            </a:r>
            <a:r>
              <a:rPr lang="en-US" sz="1600" dirty="0">
                <a:latin typeface="Calibri"/>
              </a:rPr>
              <a:t>(</a:t>
            </a:r>
            <a:r>
              <a:rPr lang="en-US" sz="1600" dirty="0" err="1">
                <a:latin typeface="Calibri"/>
              </a:rPr>
              <a:t>i</a:t>
            </a:r>
            <a:r>
              <a:rPr lang="en-US" sz="1600" dirty="0">
                <a:latin typeface="Calibri"/>
              </a:rPr>
              <a:t>)=0 for all </a:t>
            </a:r>
            <a:r>
              <a:rPr lang="en-US" sz="1600" dirty="0" err="1">
                <a:latin typeface="Calibri"/>
              </a:rPr>
              <a:t>i</a:t>
            </a:r>
            <a:r>
              <a:rPr lang="en-US" sz="1600" dirty="0">
                <a:latin typeface="Calibri"/>
              </a:rPr>
              <a:t> not equal to {-1,0,1}. </a:t>
            </a:r>
          </a:p>
          <a:p>
            <a:pPr marL="285750" indent="-285750">
              <a:buFont typeface="Arial" panose="020B0604020202020204" pitchFamily="34" charset="0"/>
              <a:buChar char="•"/>
            </a:pPr>
            <a:r>
              <a:rPr lang="en-US" sz="1600" dirty="0">
                <a:latin typeface="Calibri"/>
              </a:rPr>
              <a:t>Then, it can be seen that new weighting will be: [ </a:t>
            </a:r>
            <a:r>
              <a:rPr lang="en-US" sz="1600" b="1" dirty="0">
                <a:latin typeface="Calibri"/>
              </a:rPr>
              <a:t>0.1</a:t>
            </a:r>
            <a:r>
              <a:rPr lang="en-US" sz="1600" dirty="0">
                <a:latin typeface="Calibri"/>
              </a:rPr>
              <a:t> </a:t>
            </a:r>
            <a:r>
              <a:rPr lang="en-US" sz="1600" b="1" dirty="0">
                <a:latin typeface="Calibri"/>
              </a:rPr>
              <a:t>0.8</a:t>
            </a:r>
            <a:r>
              <a:rPr lang="en-US" sz="1600" dirty="0">
                <a:latin typeface="Calibri"/>
              </a:rPr>
              <a:t> </a:t>
            </a:r>
            <a:r>
              <a:rPr lang="en-US" sz="1600" b="1" dirty="0">
                <a:latin typeface="Calibri"/>
              </a:rPr>
              <a:t>0.1</a:t>
            </a:r>
            <a:r>
              <a:rPr lang="en-US" sz="1600" dirty="0">
                <a:latin typeface="Calibri"/>
              </a:rPr>
              <a:t> 0 … 0]. </a:t>
            </a:r>
          </a:p>
          <a:p>
            <a:pPr marL="285750" indent="-285750">
              <a:buFont typeface="Arial" panose="020B0604020202020204" pitchFamily="34" charset="0"/>
              <a:buChar char="•"/>
            </a:pPr>
            <a:endParaRPr lang="en-US" sz="1600" dirty="0"/>
          </a:p>
        </p:txBody>
      </p:sp>
      <p:sp>
        <p:nvSpPr>
          <p:cNvPr id="9" name="TextBox 8"/>
          <p:cNvSpPr txBox="1"/>
          <p:nvPr/>
        </p:nvSpPr>
        <p:spPr>
          <a:xfrm>
            <a:off x="8134350" y="2465388"/>
            <a:ext cx="2105801" cy="923330"/>
          </a:xfrm>
          <a:prstGeom prst="rect">
            <a:avLst/>
          </a:prstGeom>
        </p:spPr>
        <p:txBody>
          <a:bodyPr rtlCol="0">
            <a:spAutoFit/>
          </a:bodyPr>
          <a:lstStyle/>
          <a:p>
            <a:r>
              <a:rPr lang="en-US" dirty="0"/>
              <a:t>Note: modulo N subtraction.</a:t>
            </a:r>
          </a:p>
          <a:p>
            <a:pPr algn="ctr"/>
            <a:endParaRPr lang="en-US" dirty="0">
              <a:latin typeface="Calibri" charset="0"/>
            </a:endParaRPr>
          </a:p>
        </p:txBody>
      </p:sp>
    </p:spTree>
    <p:extLst>
      <p:ext uri="{BB962C8B-B14F-4D97-AF65-F5344CB8AC3E}">
        <p14:creationId xmlns:p14="http://schemas.microsoft.com/office/powerpoint/2010/main" val="261232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 (Sharpening)</a:t>
            </a:r>
          </a:p>
        </p:txBody>
      </p:sp>
      <p:sp>
        <p:nvSpPr>
          <p:cNvPr id="7" name="TextBox 6"/>
          <p:cNvSpPr txBox="1"/>
          <p:nvPr/>
        </p:nvSpPr>
        <p:spPr>
          <a:xfrm>
            <a:off x="830263" y="1728788"/>
            <a:ext cx="6254189" cy="923330"/>
          </a:xfrm>
          <a:prstGeom prst="rect">
            <a:avLst/>
          </a:prstGeom>
        </p:spPr>
        <p:txBody>
          <a:bodyPr rtlCol="0">
            <a:spAutoFit/>
          </a:bodyPr>
          <a:lstStyle/>
          <a:p>
            <a:r>
              <a:rPr lang="en-US" dirty="0" err="1" smtClean="0"/>
              <a:t>Updation</a:t>
            </a:r>
            <a:r>
              <a:rPr lang="en-US" dirty="0" smtClean="0"/>
              <a:t> output </a:t>
            </a:r>
            <a:r>
              <a:rPr lang="en-US" b="1" dirty="0"/>
              <a:t>gamma_</a:t>
            </a:r>
            <a:r>
              <a:rPr lang="en-US" sz="1200" b="1" dirty="0"/>
              <a:t>t</a:t>
            </a:r>
            <a:r>
              <a:rPr lang="en-US" dirty="0"/>
              <a:t> is used.</a:t>
            </a:r>
          </a:p>
          <a:p>
            <a:r>
              <a:rPr lang="en-US" b="1" dirty="0"/>
              <a:t>gamma</a:t>
            </a:r>
            <a:r>
              <a:rPr lang="en-US" sz="1100" b="1" dirty="0"/>
              <a:t>t</a:t>
            </a:r>
            <a:r>
              <a:rPr lang="en-US" dirty="0"/>
              <a:t> = sharpening scalar</a:t>
            </a:r>
          </a:p>
          <a:p>
            <a:pPr algn="ctr"/>
            <a:endParaRPr lang="en-US" dirty="0">
              <a:latin typeface="Calibri" charset="0"/>
            </a:endParaRPr>
          </a:p>
        </p:txBody>
      </p:sp>
      <p:pic>
        <p:nvPicPr>
          <p:cNvPr id="3" name="Picture 2" descr="sharp.png"/>
          <p:cNvPicPr>
            <a:picLocks noChangeAspect="1"/>
          </p:cNvPicPr>
          <p:nvPr/>
        </p:nvPicPr>
        <p:blipFill>
          <a:blip r:embed="rId3"/>
          <a:stretch>
            <a:fillRect/>
          </a:stretch>
        </p:blipFill>
        <p:spPr>
          <a:xfrm>
            <a:off x="6273800" y="1728788"/>
            <a:ext cx="3551421" cy="1248937"/>
          </a:xfrm>
          <a:prstGeom prst="rect">
            <a:avLst/>
          </a:prstGeom>
        </p:spPr>
      </p:pic>
      <p:sp>
        <p:nvSpPr>
          <p:cNvPr id="6" name="TextBox 5"/>
          <p:cNvSpPr txBox="1"/>
          <p:nvPr/>
        </p:nvSpPr>
        <p:spPr>
          <a:xfrm>
            <a:off x="743884" y="2649450"/>
            <a:ext cx="7376124" cy="3046988"/>
          </a:xfrm>
          <a:prstGeom prst="rect">
            <a:avLst/>
          </a:prstGeom>
        </p:spPr>
        <p:txBody>
          <a:bodyPr rtlCol="0">
            <a:spAutoFit/>
          </a:bodyPr>
          <a:lstStyle/>
          <a:p>
            <a:r>
              <a:rPr lang="en-US" sz="1600" dirty="0"/>
              <a:t>This gives NTM the power to iterate over memory slots.</a:t>
            </a:r>
          </a:p>
          <a:p>
            <a:endParaRPr lang="en-US" sz="1600" dirty="0"/>
          </a:p>
          <a:p>
            <a:r>
              <a:rPr lang="en-US" sz="1600" dirty="0"/>
              <a:t>As an example (just for illustration):</a:t>
            </a:r>
          </a:p>
          <a:p>
            <a:pPr marL="285750" indent="-285750">
              <a:buFont typeface="Arial" panose="020B0604020202020204" pitchFamily="34" charset="0"/>
              <a:buChar char="•"/>
            </a:pPr>
            <a:r>
              <a:rPr lang="en-US" sz="1600" dirty="0"/>
              <a:t>Suppose Memory is: [ A B C D … Z ] i.e. 26 memory slots with one unique alphabetic character each.</a:t>
            </a:r>
          </a:p>
          <a:p>
            <a:pPr marL="285750" indent="-285750">
              <a:buFont typeface="Arial" panose="020B0604020202020204" pitchFamily="34" charset="0"/>
              <a:buChar char="•"/>
            </a:pPr>
            <a:r>
              <a:rPr lang="en-US" sz="1600" dirty="0"/>
              <a:t>Suppose that weighting produced by convolutional shift module is:</a:t>
            </a:r>
          </a:p>
          <a:p>
            <a:r>
              <a:rPr lang="en-US" sz="1600" dirty="0"/>
              <a:t>      </a:t>
            </a:r>
            <a:r>
              <a:rPr lang="en-US" sz="1600" dirty="0">
                <a:latin typeface="Calibri"/>
              </a:rPr>
              <a:t>[ </a:t>
            </a:r>
            <a:r>
              <a:rPr lang="en-US" sz="1600" b="1" dirty="0">
                <a:latin typeface="Calibri"/>
              </a:rPr>
              <a:t>0.1</a:t>
            </a:r>
            <a:r>
              <a:rPr lang="en-US" sz="1600" dirty="0">
                <a:latin typeface="Calibri"/>
              </a:rPr>
              <a:t> </a:t>
            </a:r>
            <a:r>
              <a:rPr lang="en-US" sz="1600" b="1" dirty="0">
                <a:latin typeface="Calibri"/>
              </a:rPr>
              <a:t>0.8</a:t>
            </a:r>
            <a:r>
              <a:rPr lang="en-US" sz="1600" dirty="0">
                <a:latin typeface="Calibri"/>
              </a:rPr>
              <a:t> </a:t>
            </a:r>
            <a:r>
              <a:rPr lang="en-US" sz="1600" b="1" dirty="0">
                <a:latin typeface="Calibri"/>
              </a:rPr>
              <a:t>0.1</a:t>
            </a:r>
            <a:r>
              <a:rPr lang="en-US" sz="1600" dirty="0">
                <a:latin typeface="Calibri"/>
              </a:rPr>
              <a:t> 0 … 0]. </a:t>
            </a:r>
          </a:p>
          <a:p>
            <a:pPr marL="285750" indent="-285750">
              <a:buFont typeface="Arial" panose="020B0604020202020204" pitchFamily="34" charset="0"/>
              <a:buChar char="•"/>
            </a:pPr>
            <a:r>
              <a:rPr lang="en-US" sz="1600" dirty="0"/>
              <a:t>So, here, the original weighting [ </a:t>
            </a:r>
            <a:r>
              <a:rPr lang="en-US" sz="1600" b="1" dirty="0"/>
              <a:t>0 1 0</a:t>
            </a:r>
            <a:r>
              <a:rPr lang="en-US" sz="1600" dirty="0"/>
              <a:t> 0 … 0 ] has been blurred and has to be sharpened up.</a:t>
            </a:r>
          </a:p>
          <a:p>
            <a:pPr marL="285750" indent="-285750">
              <a:buFont typeface="Arial" panose="020B0604020202020204" pitchFamily="34" charset="0"/>
              <a:buChar char="•"/>
            </a:pPr>
            <a:r>
              <a:rPr lang="en-US" sz="1600" dirty="0"/>
              <a:t>Now, suppose that the sharpening scalar produced by the controller has a large value. Then, the new weighting produced will be [ </a:t>
            </a:r>
            <a:r>
              <a:rPr lang="en-US" sz="1600" b="1" dirty="0"/>
              <a:t>~0 ~1 ~0</a:t>
            </a:r>
            <a:r>
              <a:rPr lang="en-US" sz="1600" dirty="0"/>
              <a:t> 0 … 0 ].</a:t>
            </a:r>
          </a:p>
          <a:p>
            <a:pPr marL="285750" indent="-285750">
              <a:buFont typeface="Arial" panose="020B0604020202020204" pitchFamily="34" charset="0"/>
              <a:buChar char="•"/>
            </a:pPr>
            <a:r>
              <a:rPr lang="en-US" sz="1600" dirty="0"/>
              <a:t>~x = close to x.</a:t>
            </a:r>
          </a:p>
        </p:txBody>
      </p:sp>
    </p:spTree>
    <p:extLst>
      <p:ext uri="{BB962C8B-B14F-4D97-AF65-F5344CB8AC3E}">
        <p14:creationId xmlns:p14="http://schemas.microsoft.com/office/powerpoint/2010/main" val="32211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Updation</a:t>
            </a:r>
          </a:p>
        </p:txBody>
      </p:sp>
      <p:pic>
        <p:nvPicPr>
          <p:cNvPr id="4" name="Content Placeholder 3" descr="mem1.png"/>
          <p:cNvPicPr>
            <a:picLocks noGrp="1" noChangeAspect="1"/>
          </p:cNvPicPr>
          <p:nvPr>
            <p:ph idx="1"/>
          </p:nvPr>
        </p:nvPicPr>
        <p:blipFill>
          <a:blip r:embed="rId3"/>
          <a:stretch>
            <a:fillRect/>
          </a:stretch>
        </p:blipFill>
        <p:spPr>
          <a:xfrm>
            <a:off x="3755580" y="2831833"/>
            <a:ext cx="4619625" cy="819150"/>
          </a:xfrm>
        </p:spPr>
      </p:pic>
      <p:pic>
        <p:nvPicPr>
          <p:cNvPr id="5" name="Picture 4" descr="mem2.png"/>
          <p:cNvPicPr>
            <a:picLocks noChangeAspect="1"/>
          </p:cNvPicPr>
          <p:nvPr/>
        </p:nvPicPr>
        <p:blipFill>
          <a:blip r:embed="rId4"/>
          <a:stretch>
            <a:fillRect/>
          </a:stretch>
        </p:blipFill>
        <p:spPr>
          <a:xfrm>
            <a:off x="3756025" y="3788301"/>
            <a:ext cx="4596257" cy="971706"/>
          </a:xfrm>
          <a:prstGeom prst="rect">
            <a:avLst/>
          </a:prstGeom>
        </p:spPr>
      </p:pic>
      <p:sp>
        <p:nvSpPr>
          <p:cNvPr id="3" name="TextBox 2"/>
          <p:cNvSpPr txBox="1"/>
          <p:nvPr/>
        </p:nvSpPr>
        <p:spPr>
          <a:xfrm>
            <a:off x="838200" y="1729898"/>
            <a:ext cx="4240213" cy="1200329"/>
          </a:xfrm>
          <a:prstGeom prst="rect">
            <a:avLst/>
          </a:prstGeom>
        </p:spPr>
        <p:txBody>
          <a:bodyPr rtlCol="0">
            <a:spAutoFit/>
          </a:bodyPr>
          <a:lstStyle/>
          <a:p>
            <a:r>
              <a:rPr lang="en-US" dirty="0"/>
              <a:t>Updation outputs, et and at are used.</a:t>
            </a:r>
          </a:p>
          <a:p>
            <a:r>
              <a:rPr lang="en-US" dirty="0"/>
              <a:t>et = Erase vector</a:t>
            </a:r>
          </a:p>
          <a:p>
            <a:r>
              <a:rPr lang="en-US" dirty="0">
                <a:latin typeface="Calibri" charset="0"/>
              </a:rPr>
              <a:t>at = Add vector</a:t>
            </a:r>
          </a:p>
          <a:p>
            <a:pPr algn="ctr"/>
            <a:endParaRPr lang="en-US" dirty="0"/>
          </a:p>
        </p:txBody>
      </p:sp>
    </p:spTree>
    <p:extLst>
      <p:ext uri="{BB962C8B-B14F-4D97-AF65-F5344CB8AC3E}">
        <p14:creationId xmlns:p14="http://schemas.microsoft.com/office/powerpoint/2010/main" val="342722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copy task in turing machine?</a:t>
            </a:r>
          </a:p>
        </p:txBody>
      </p:sp>
      <p:pic>
        <p:nvPicPr>
          <p:cNvPr id="4" name="Content Placeholder 3" descr="1.png"/>
          <p:cNvPicPr>
            <a:picLocks noGrp="1" noChangeAspect="1"/>
          </p:cNvPicPr>
          <p:nvPr>
            <p:ph idx="1"/>
          </p:nvPr>
        </p:nvPicPr>
        <p:blipFill>
          <a:blip r:embed="rId3"/>
          <a:stretch>
            <a:fillRect/>
          </a:stretch>
        </p:blipFill>
        <p:spPr>
          <a:xfrm>
            <a:off x="3070538" y="2322920"/>
            <a:ext cx="6057900" cy="514350"/>
          </a:xfrm>
        </p:spPr>
      </p:pic>
      <p:pic>
        <p:nvPicPr>
          <p:cNvPr id="5" name="Picture 4" descr="2.png"/>
          <p:cNvPicPr>
            <a:picLocks noChangeAspect="1"/>
          </p:cNvPicPr>
          <p:nvPr/>
        </p:nvPicPr>
        <p:blipFill>
          <a:blip r:embed="rId4"/>
          <a:stretch>
            <a:fillRect/>
          </a:stretch>
        </p:blipFill>
        <p:spPr>
          <a:xfrm>
            <a:off x="3070225" y="4922734"/>
            <a:ext cx="6063087" cy="513147"/>
          </a:xfrm>
          <a:prstGeom prst="rect">
            <a:avLst/>
          </a:prstGeom>
        </p:spPr>
      </p:pic>
      <p:sp>
        <p:nvSpPr>
          <p:cNvPr id="6" name="TextBox 5"/>
          <p:cNvSpPr txBox="1"/>
          <p:nvPr/>
        </p:nvSpPr>
        <p:spPr>
          <a:xfrm>
            <a:off x="2557463" y="1865313"/>
            <a:ext cx="7494103" cy="369332"/>
          </a:xfrm>
          <a:prstGeom prst="rect">
            <a:avLst/>
          </a:prstGeom>
        </p:spPr>
        <p:txBody>
          <a:bodyPr rtlCol="0">
            <a:spAutoFit/>
          </a:bodyPr>
          <a:lstStyle/>
          <a:p>
            <a:pPr algn="ctr"/>
            <a:r>
              <a:rPr lang="en-US" dirty="0">
                <a:latin typeface="Calibri" charset="0"/>
              </a:rPr>
              <a:t>Initial Configuration of the tape in turing machine ( B represents Blank) </a:t>
            </a:r>
          </a:p>
        </p:txBody>
      </p:sp>
      <p:sp>
        <p:nvSpPr>
          <p:cNvPr id="7" name="TextBox 6"/>
          <p:cNvSpPr txBox="1"/>
          <p:nvPr/>
        </p:nvSpPr>
        <p:spPr>
          <a:xfrm>
            <a:off x="2900900" y="4450003"/>
            <a:ext cx="6806723" cy="369332"/>
          </a:xfrm>
          <a:prstGeom prst="rect">
            <a:avLst/>
          </a:prstGeom>
        </p:spPr>
        <p:txBody>
          <a:bodyPr rtlCol="0">
            <a:spAutoFit/>
          </a:bodyPr>
          <a:lstStyle/>
          <a:p>
            <a:r>
              <a:rPr lang="en-US" dirty="0"/>
              <a:t>Final Configuration of the tape in turing machine ( B represents Blank)​</a:t>
            </a:r>
          </a:p>
        </p:txBody>
      </p:sp>
      <p:sp>
        <p:nvSpPr>
          <p:cNvPr id="8" name="TextBox 7"/>
          <p:cNvSpPr txBox="1"/>
          <p:nvPr/>
        </p:nvSpPr>
        <p:spPr>
          <a:xfrm>
            <a:off x="4572000" y="3200400"/>
            <a:ext cx="3048000" cy="1200329"/>
          </a:xfrm>
          <a:prstGeom prst="rect">
            <a:avLst/>
          </a:prstGeom>
        </p:spPr>
        <p:txBody>
          <a:bodyPr rtlCol="0">
            <a:spAutoFit/>
          </a:bodyPr>
          <a:lstStyle/>
          <a:p>
            <a:pPr algn="ctr"/>
            <a:r>
              <a:rPr lang="en-US" dirty="0"/>
              <a:t>|</a:t>
            </a:r>
          </a:p>
          <a:p>
            <a:pPr algn="ctr"/>
            <a:r>
              <a:rPr lang="en-US" dirty="0"/>
              <a:t>Run copy algorithm</a:t>
            </a:r>
          </a:p>
          <a:p>
            <a:pPr algn="ctr"/>
            <a:r>
              <a:rPr lang="en-US" dirty="0"/>
              <a:t>|</a:t>
            </a:r>
          </a:p>
          <a:p>
            <a:pPr algn="ctr"/>
            <a:r>
              <a:rPr lang="en-US" dirty="0"/>
              <a:t>V</a:t>
            </a:r>
          </a:p>
        </p:txBody>
      </p:sp>
    </p:spTree>
    <p:extLst>
      <p:ext uri="{BB962C8B-B14F-4D97-AF65-F5344CB8AC3E}">
        <p14:creationId xmlns:p14="http://schemas.microsoft.com/office/powerpoint/2010/main" val="153077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task Transition function (as graph)</a:t>
            </a:r>
          </a:p>
        </p:txBody>
      </p:sp>
      <p:pic>
        <p:nvPicPr>
          <p:cNvPr id="4" name="Content Placeholder 3" descr="3.png"/>
          <p:cNvPicPr>
            <a:picLocks noGrp="1" noChangeAspect="1"/>
          </p:cNvPicPr>
          <p:nvPr>
            <p:ph idx="1"/>
          </p:nvPr>
        </p:nvPicPr>
        <p:blipFill>
          <a:blip r:embed="rId3"/>
          <a:stretch>
            <a:fillRect/>
          </a:stretch>
        </p:blipFill>
        <p:spPr>
          <a:xfrm>
            <a:off x="3341690" y="1825625"/>
            <a:ext cx="7018287" cy="4351338"/>
          </a:xfrm>
        </p:spPr>
      </p:pic>
      <p:sp>
        <p:nvSpPr>
          <p:cNvPr id="6" name="TextBox 5"/>
          <p:cNvSpPr txBox="1"/>
          <p:nvPr/>
        </p:nvSpPr>
        <p:spPr>
          <a:xfrm>
            <a:off x="861506" y="1715098"/>
            <a:ext cx="2667507" cy="1477328"/>
          </a:xfrm>
          <a:prstGeom prst="rect">
            <a:avLst/>
          </a:prstGeom>
        </p:spPr>
        <p:txBody>
          <a:bodyPr rtlCol="0">
            <a:spAutoFit/>
          </a:bodyPr>
          <a:lstStyle/>
          <a:p>
            <a:pPr algn="ctr"/>
            <a:r>
              <a:rPr lang="en-US" dirty="0"/>
              <a:t>q0 = Initial State</a:t>
            </a:r>
          </a:p>
          <a:p>
            <a:pPr algn="ctr"/>
            <a:r>
              <a:rPr lang="en-US" dirty="0"/>
              <a:t>a can be 0 or 1</a:t>
            </a:r>
          </a:p>
          <a:p>
            <a:pPr algn="ctr"/>
            <a:r>
              <a:rPr lang="en-US" dirty="0"/>
              <a:t>x/y, -&gt; means on reading x write y in current cell and move head to right.</a:t>
            </a:r>
          </a:p>
        </p:txBody>
      </p:sp>
    </p:spTree>
    <p:extLst>
      <p:ext uri="{BB962C8B-B14F-4D97-AF65-F5344CB8AC3E}">
        <p14:creationId xmlns:p14="http://schemas.microsoft.com/office/powerpoint/2010/main" val="38166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NTM do?</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Learns algorithm mapping input to output.</a:t>
            </a:r>
          </a:p>
        </p:txBody>
      </p:sp>
    </p:spTree>
    <p:extLst>
      <p:ext uri="{BB962C8B-B14F-4D97-AF65-F5344CB8AC3E}">
        <p14:creationId xmlns:p14="http://schemas.microsoft.com/office/powerpoint/2010/main" val="234356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Task in NTM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External Input: A sequence of binary strings X where</a:t>
            </a:r>
          </a:p>
          <a:p>
            <a:pPr marL="457200" lvl="1" indent="0">
              <a:buNone/>
            </a:pPr>
            <a:r>
              <a:rPr lang="en-US" dirty="0"/>
              <a:t> X=[X1, X2, … Xt, … Xn, B, B, B, B, .... ] where </a:t>
            </a:r>
          </a:p>
          <a:p>
            <a:pPr marL="457200" lvl="1" indent="0">
              <a:buNone/>
            </a:pPr>
            <a:r>
              <a:rPr lang="en-US" dirty="0"/>
              <a:t> X1 and Xn=Different delimiter binary strings marking start and end of  sequence.</a:t>
            </a:r>
          </a:p>
          <a:p>
            <a:pPr marL="457200" lvl="1" indent="0">
              <a:buNone/>
            </a:pPr>
            <a:r>
              <a:rPr lang="en-US" dirty="0"/>
              <a:t> B = Blank string (string of 0s)</a:t>
            </a:r>
          </a:p>
          <a:p>
            <a:r>
              <a:rPr lang="en-US" dirty="0"/>
              <a:t>Expected External Output (not exactly same as that in Turing Machine): Again, a sequence of binary strings Y where</a:t>
            </a:r>
          </a:p>
          <a:p>
            <a:pPr marL="457200" lvl="1" indent="0">
              <a:buNone/>
            </a:pPr>
            <a:r>
              <a:rPr lang="en-US" sz="2800" dirty="0"/>
              <a:t>Y=[B, B, … n times, X2, X3, … Xn-1] </a:t>
            </a:r>
          </a:p>
        </p:txBody>
      </p:sp>
    </p:spTree>
    <p:extLst>
      <p:ext uri="{BB962C8B-B14F-4D97-AF65-F5344CB8AC3E}">
        <p14:creationId xmlns:p14="http://schemas.microsoft.com/office/powerpoint/2010/main" val="285144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NTM Working</a:t>
            </a:r>
          </a:p>
        </p:txBody>
      </p:sp>
      <p:sp>
        <p:nvSpPr>
          <p:cNvPr id="5" name="TextBox 4"/>
          <p:cNvSpPr txBox="1"/>
          <p:nvPr/>
        </p:nvSpPr>
        <p:spPr>
          <a:xfrm>
            <a:off x="338138" y="1593850"/>
            <a:ext cx="3000061" cy="4832092"/>
          </a:xfrm>
          <a:prstGeom prst="rect">
            <a:avLst/>
          </a:prstGeom>
        </p:spPr>
        <p:txBody>
          <a:bodyPr rtlCol="0">
            <a:spAutoFit/>
          </a:bodyPr>
          <a:lstStyle/>
          <a:p>
            <a:r>
              <a:rPr lang="en-US" sz="1400" b="1" dirty="0"/>
              <a:t>Memory Matrix</a:t>
            </a:r>
            <a:r>
              <a:rPr lang="en-US" sz="1400" dirty="0"/>
              <a:t>: A matrix of type double.</a:t>
            </a:r>
          </a:p>
          <a:p>
            <a:r>
              <a:rPr lang="en-US" sz="1400" b="1" dirty="0"/>
              <a:t>Weighting vector</a:t>
            </a:r>
            <a:r>
              <a:rPr lang="en-US" sz="1400" dirty="0"/>
              <a:t>: A vector of type double with each element in [0, 1] and with sum of elements equal to 1. It is used to strongly focus on a single or weakly focus on multiple memory slots.</a:t>
            </a:r>
          </a:p>
          <a:p>
            <a:r>
              <a:rPr lang="en-US" sz="1400" b="1" dirty="0"/>
              <a:t>Read vector</a:t>
            </a:r>
            <a:r>
              <a:rPr lang="en-US" sz="1400" dirty="0"/>
              <a:t>: formed by weighted linear combination of Memory slots in Memory Matrix (weighted by weighting vector).</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t>External Input</a:t>
            </a:r>
            <a:r>
              <a:rPr lang="en-US" sz="1400" dirty="0"/>
              <a:t>: A binary string/vector.</a:t>
            </a:r>
          </a:p>
          <a:p>
            <a:r>
              <a:rPr lang="en-US" sz="1400" b="1" dirty="0"/>
              <a:t>External output</a:t>
            </a:r>
            <a:r>
              <a:rPr lang="en-US" sz="1400" dirty="0"/>
              <a:t>: A binary string/vector (after thresholding output by Controller)</a:t>
            </a:r>
          </a:p>
        </p:txBody>
      </p:sp>
      <p:pic>
        <p:nvPicPr>
          <p:cNvPr id="8" name="Picture 7" descr="read.png"/>
          <p:cNvPicPr>
            <a:picLocks noChangeAspect="1"/>
          </p:cNvPicPr>
          <p:nvPr/>
        </p:nvPicPr>
        <p:blipFill>
          <a:blip r:embed="rId3"/>
          <a:stretch>
            <a:fillRect/>
          </a:stretch>
        </p:blipFill>
        <p:spPr>
          <a:xfrm>
            <a:off x="343720" y="4358025"/>
            <a:ext cx="2743200" cy="912180"/>
          </a:xfrm>
          <a:prstGeom prst="rect">
            <a:avLst/>
          </a:prstGeom>
        </p:spPr>
      </p:pic>
      <p:pic>
        <p:nvPicPr>
          <p:cNvPr id="4" name="Content Placeholder 3" descr="NTM_BETTER (3).png"/>
          <p:cNvPicPr>
            <a:picLocks noGrp="1" noChangeAspect="1"/>
          </p:cNvPicPr>
          <p:nvPr>
            <p:ph idx="1"/>
          </p:nvPr>
        </p:nvPicPr>
        <p:blipFill>
          <a:blip r:embed="rId4"/>
          <a:stretch>
            <a:fillRect/>
          </a:stretch>
        </p:blipFill>
        <p:spPr>
          <a:xfrm>
            <a:off x="3214834" y="185392"/>
            <a:ext cx="9072416" cy="6799608"/>
          </a:xfrm>
        </p:spPr>
      </p:pic>
    </p:spTree>
    <p:extLst>
      <p:ext uri="{BB962C8B-B14F-4D97-AF65-F5344CB8AC3E}">
        <p14:creationId xmlns:p14="http://schemas.microsoft.com/office/powerpoint/2010/main" val="314509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a:t>
            </a:r>
          </a:p>
        </p:txBody>
      </p:sp>
      <p:sp>
        <p:nvSpPr>
          <p:cNvPr id="7" name="TextBox 6"/>
          <p:cNvSpPr txBox="1"/>
          <p:nvPr/>
        </p:nvSpPr>
        <p:spPr>
          <a:xfrm>
            <a:off x="830263" y="1728788"/>
            <a:ext cx="6254189" cy="2032000"/>
          </a:xfrm>
          <a:prstGeom prst="rect">
            <a:avLst/>
          </a:prstGeom>
        </p:spPr>
        <p:txBody>
          <a:bodyPr rtlCol="0">
            <a:spAutoFit/>
          </a:bodyPr>
          <a:lstStyle/>
          <a:p>
            <a:r>
              <a:rPr lang="en-US" dirty="0"/>
              <a:t>Updation outputs, </a:t>
            </a:r>
            <a:r>
              <a:rPr lang="en-US" b="1" dirty="0"/>
              <a:t>k</a:t>
            </a:r>
            <a:r>
              <a:rPr lang="en-US" sz="1200" b="1" dirty="0"/>
              <a:t>t</a:t>
            </a:r>
            <a:r>
              <a:rPr lang="en-US" dirty="0"/>
              <a:t>, </a:t>
            </a:r>
            <a:r>
              <a:rPr lang="en-US" b="1" dirty="0"/>
              <a:t>β</a:t>
            </a:r>
            <a:r>
              <a:rPr lang="en-US" sz="1200" b="1" dirty="0"/>
              <a:t>t</a:t>
            </a:r>
            <a:r>
              <a:rPr lang="en-US" dirty="0"/>
              <a:t>, </a:t>
            </a:r>
            <a:r>
              <a:rPr lang="en-US" b="1" dirty="0"/>
              <a:t>g</a:t>
            </a:r>
            <a:r>
              <a:rPr lang="en-US" sz="1200" b="1" dirty="0"/>
              <a:t>t</a:t>
            </a:r>
            <a:r>
              <a:rPr lang="en-US" dirty="0"/>
              <a:t>, </a:t>
            </a:r>
            <a:r>
              <a:rPr lang="en-US" b="1" dirty="0" err="1"/>
              <a:t>s</a:t>
            </a:r>
            <a:r>
              <a:rPr lang="en-US" sz="1200" b="1" dirty="0" err="1"/>
              <a:t>t</a:t>
            </a:r>
            <a:r>
              <a:rPr lang="en-US" dirty="0"/>
              <a:t> and </a:t>
            </a:r>
            <a:r>
              <a:rPr lang="en-US" b="1" dirty="0"/>
              <a:t>gamma_</a:t>
            </a:r>
            <a:r>
              <a:rPr lang="en-US" sz="1200" b="1" dirty="0"/>
              <a:t>t</a:t>
            </a:r>
            <a:r>
              <a:rPr lang="en-US" dirty="0"/>
              <a:t> are used.</a:t>
            </a:r>
          </a:p>
          <a:p>
            <a:r>
              <a:rPr lang="en-US" b="1" dirty="0"/>
              <a:t>k</a:t>
            </a:r>
            <a:r>
              <a:rPr lang="en-US" sz="1200" b="1" dirty="0"/>
              <a:t>t</a:t>
            </a:r>
            <a:r>
              <a:rPr lang="en-US" dirty="0"/>
              <a:t> = Key vector</a:t>
            </a:r>
          </a:p>
          <a:p>
            <a:r>
              <a:rPr lang="en-US" b="1" dirty="0"/>
              <a:t>b</a:t>
            </a:r>
            <a:r>
              <a:rPr lang="en-US" sz="1200" b="1" dirty="0"/>
              <a:t>t</a:t>
            </a:r>
            <a:r>
              <a:rPr lang="en-US" dirty="0"/>
              <a:t> = Key strength scalar</a:t>
            </a:r>
          </a:p>
          <a:p>
            <a:r>
              <a:rPr lang="en-US" b="1" dirty="0"/>
              <a:t>g</a:t>
            </a:r>
            <a:r>
              <a:rPr lang="en-US" sz="1200" b="1" dirty="0"/>
              <a:t>t</a:t>
            </a:r>
            <a:r>
              <a:rPr lang="en-US" dirty="0"/>
              <a:t> = Gate scalar for interpolation</a:t>
            </a:r>
          </a:p>
          <a:p>
            <a:r>
              <a:rPr lang="en-US" b="1" dirty="0" err="1"/>
              <a:t>s</a:t>
            </a:r>
            <a:r>
              <a:rPr lang="en-US" sz="1200" b="1" dirty="0" err="1"/>
              <a:t>t</a:t>
            </a:r>
            <a:r>
              <a:rPr lang="en-US" dirty="0"/>
              <a:t> = Shift weighting vector</a:t>
            </a:r>
          </a:p>
          <a:p>
            <a:r>
              <a:rPr lang="en-US" b="1" dirty="0"/>
              <a:t>gamma</a:t>
            </a:r>
            <a:r>
              <a:rPr lang="en-US" sz="1100" b="1" dirty="0"/>
              <a:t>t</a:t>
            </a:r>
            <a:r>
              <a:rPr lang="en-US" dirty="0"/>
              <a:t> = sharpening scalar</a:t>
            </a:r>
          </a:p>
          <a:p>
            <a:pPr algn="ctr"/>
            <a:endParaRPr lang="en-US" dirty="0">
              <a:latin typeface="Calibri" charset="0"/>
            </a:endParaRPr>
          </a:p>
        </p:txBody>
      </p:sp>
      <p:pic>
        <p:nvPicPr>
          <p:cNvPr id="8" name="Picture 7" descr="6.png"/>
          <p:cNvPicPr>
            <a:picLocks noChangeAspect="1"/>
          </p:cNvPicPr>
          <p:nvPr/>
        </p:nvPicPr>
        <p:blipFill>
          <a:blip r:embed="rId3"/>
          <a:stretch>
            <a:fillRect/>
          </a:stretch>
        </p:blipFill>
        <p:spPr>
          <a:xfrm>
            <a:off x="4083598" y="2650781"/>
            <a:ext cx="7627390" cy="2948332"/>
          </a:xfrm>
          <a:prstGeom prst="rect">
            <a:avLst/>
          </a:prstGeom>
        </p:spPr>
      </p:pic>
    </p:spTree>
    <p:extLst>
      <p:ext uri="{BB962C8B-B14F-4D97-AF65-F5344CB8AC3E}">
        <p14:creationId xmlns:p14="http://schemas.microsoft.com/office/powerpoint/2010/main" val="147420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 (Content Addressing)</a:t>
            </a:r>
          </a:p>
        </p:txBody>
      </p:sp>
      <p:sp>
        <p:nvSpPr>
          <p:cNvPr id="7" name="TextBox 6"/>
          <p:cNvSpPr txBox="1"/>
          <p:nvPr/>
        </p:nvSpPr>
        <p:spPr>
          <a:xfrm>
            <a:off x="830263" y="1728788"/>
            <a:ext cx="6254189" cy="1200329"/>
          </a:xfrm>
          <a:prstGeom prst="rect">
            <a:avLst/>
          </a:prstGeom>
        </p:spPr>
        <p:txBody>
          <a:bodyPr rtlCol="0">
            <a:spAutoFit/>
          </a:bodyPr>
          <a:lstStyle/>
          <a:p>
            <a:r>
              <a:rPr lang="en-US" dirty="0"/>
              <a:t>Updation outputs, </a:t>
            </a:r>
            <a:r>
              <a:rPr lang="en-US" b="1" dirty="0"/>
              <a:t>k</a:t>
            </a:r>
            <a:r>
              <a:rPr lang="en-US" sz="1200" b="1" dirty="0"/>
              <a:t>t</a:t>
            </a:r>
            <a:r>
              <a:rPr lang="en-US" dirty="0"/>
              <a:t> and </a:t>
            </a:r>
            <a:r>
              <a:rPr lang="en-US" b="1" dirty="0"/>
              <a:t>β</a:t>
            </a:r>
            <a:r>
              <a:rPr lang="en-US" sz="1200" b="1" dirty="0"/>
              <a:t>t</a:t>
            </a:r>
            <a:r>
              <a:rPr lang="en-US" dirty="0"/>
              <a:t> are used.</a:t>
            </a:r>
          </a:p>
          <a:p>
            <a:r>
              <a:rPr lang="en-US" b="1" dirty="0"/>
              <a:t>k</a:t>
            </a:r>
            <a:r>
              <a:rPr lang="en-US" sz="1200" b="1" dirty="0"/>
              <a:t>t</a:t>
            </a:r>
            <a:r>
              <a:rPr lang="en-US" dirty="0"/>
              <a:t> = Key vector</a:t>
            </a:r>
          </a:p>
          <a:p>
            <a:r>
              <a:rPr lang="en-US" b="1" dirty="0"/>
              <a:t>b</a:t>
            </a:r>
            <a:r>
              <a:rPr lang="en-US" sz="1200" b="1" dirty="0"/>
              <a:t>t</a:t>
            </a:r>
            <a:r>
              <a:rPr lang="en-US" dirty="0"/>
              <a:t> = Key strength scalar</a:t>
            </a:r>
          </a:p>
          <a:p>
            <a:pPr algn="ctr"/>
            <a:endParaRPr lang="en-US" dirty="0"/>
          </a:p>
        </p:txBody>
      </p:sp>
      <p:pic>
        <p:nvPicPr>
          <p:cNvPr id="3" name="Picture 2" descr="cont1.png"/>
          <p:cNvPicPr>
            <a:picLocks noChangeAspect="1"/>
          </p:cNvPicPr>
          <p:nvPr/>
        </p:nvPicPr>
        <p:blipFill>
          <a:blip r:embed="rId3"/>
          <a:stretch>
            <a:fillRect/>
          </a:stretch>
        </p:blipFill>
        <p:spPr>
          <a:xfrm>
            <a:off x="4713863" y="2189468"/>
            <a:ext cx="5481630" cy="1312189"/>
          </a:xfrm>
          <a:prstGeom prst="rect">
            <a:avLst/>
          </a:prstGeom>
        </p:spPr>
      </p:pic>
      <p:pic>
        <p:nvPicPr>
          <p:cNvPr id="4" name="Picture 3" descr="cont2.png"/>
          <p:cNvPicPr>
            <a:picLocks noChangeAspect="1"/>
          </p:cNvPicPr>
          <p:nvPr/>
        </p:nvPicPr>
        <p:blipFill>
          <a:blip r:embed="rId4"/>
          <a:stretch>
            <a:fillRect/>
          </a:stretch>
        </p:blipFill>
        <p:spPr>
          <a:xfrm>
            <a:off x="6288222" y="3769150"/>
            <a:ext cx="2743200" cy="1152426"/>
          </a:xfrm>
          <a:prstGeom prst="rect">
            <a:avLst/>
          </a:prstGeom>
        </p:spPr>
      </p:pic>
      <p:sp>
        <p:nvSpPr>
          <p:cNvPr id="6" name="TextBox 5"/>
          <p:cNvSpPr txBox="1"/>
          <p:nvPr/>
        </p:nvSpPr>
        <p:spPr>
          <a:xfrm>
            <a:off x="6400597" y="3498028"/>
            <a:ext cx="2743200" cy="369332"/>
          </a:xfrm>
          <a:prstGeom prst="rect">
            <a:avLst/>
          </a:prstGeom>
        </p:spPr>
        <p:txBody>
          <a:bodyPr rtlCol="0">
            <a:spAutoFit/>
          </a:bodyPr>
          <a:lstStyle/>
          <a:p>
            <a:pPr algn="ctr"/>
            <a:r>
              <a:rPr lang="en-US" dirty="0"/>
              <a:t>Softmax</a:t>
            </a:r>
          </a:p>
        </p:txBody>
      </p:sp>
      <p:sp>
        <p:nvSpPr>
          <p:cNvPr id="8" name="TextBox 7"/>
          <p:cNvSpPr txBox="1"/>
          <p:nvPr/>
        </p:nvSpPr>
        <p:spPr>
          <a:xfrm>
            <a:off x="6294210" y="5062312"/>
            <a:ext cx="2743200" cy="369332"/>
          </a:xfrm>
          <a:prstGeom prst="rect">
            <a:avLst/>
          </a:prstGeom>
        </p:spPr>
        <p:txBody>
          <a:bodyPr rtlCol="0">
            <a:spAutoFit/>
          </a:bodyPr>
          <a:lstStyle/>
          <a:p>
            <a:pPr algn="ctr"/>
            <a:r>
              <a:rPr lang="en-US" dirty="0"/>
              <a:t>Cosine Similarity</a:t>
            </a:r>
          </a:p>
        </p:txBody>
      </p:sp>
    </p:spTree>
    <p:extLst>
      <p:ext uri="{BB962C8B-B14F-4D97-AF65-F5344CB8AC3E}">
        <p14:creationId xmlns:p14="http://schemas.microsoft.com/office/powerpoint/2010/main" val="407637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Updation (Content Addressing)</a:t>
            </a:r>
          </a:p>
        </p:txBody>
      </p:sp>
      <p:sp>
        <p:nvSpPr>
          <p:cNvPr id="7" name="TextBox 6"/>
          <p:cNvSpPr txBox="1"/>
          <p:nvPr/>
        </p:nvSpPr>
        <p:spPr>
          <a:xfrm>
            <a:off x="830263" y="1728788"/>
            <a:ext cx="6254189" cy="1200329"/>
          </a:xfrm>
          <a:prstGeom prst="rect">
            <a:avLst/>
          </a:prstGeom>
        </p:spPr>
        <p:txBody>
          <a:bodyPr rtlCol="0">
            <a:spAutoFit/>
          </a:bodyPr>
          <a:lstStyle/>
          <a:p>
            <a:r>
              <a:rPr lang="en-US" dirty="0"/>
              <a:t>Updation outputs, </a:t>
            </a:r>
            <a:r>
              <a:rPr lang="en-US" b="1" dirty="0"/>
              <a:t>k</a:t>
            </a:r>
            <a:r>
              <a:rPr lang="en-US" sz="1200" b="1" dirty="0"/>
              <a:t>t</a:t>
            </a:r>
            <a:r>
              <a:rPr lang="en-US" dirty="0"/>
              <a:t> and </a:t>
            </a:r>
            <a:r>
              <a:rPr lang="en-US" b="1" dirty="0"/>
              <a:t>β</a:t>
            </a:r>
            <a:r>
              <a:rPr lang="en-US" sz="1200" b="1" dirty="0"/>
              <a:t>t</a:t>
            </a:r>
            <a:r>
              <a:rPr lang="en-US" dirty="0"/>
              <a:t> are used.</a:t>
            </a:r>
          </a:p>
          <a:p>
            <a:r>
              <a:rPr lang="en-US" b="1" dirty="0"/>
              <a:t>k</a:t>
            </a:r>
            <a:r>
              <a:rPr lang="en-US" sz="1200" b="1" dirty="0"/>
              <a:t>t</a:t>
            </a:r>
            <a:r>
              <a:rPr lang="en-US" dirty="0"/>
              <a:t> = Key vector</a:t>
            </a:r>
          </a:p>
          <a:p>
            <a:r>
              <a:rPr lang="en-US" b="1" dirty="0"/>
              <a:t>b</a:t>
            </a:r>
            <a:r>
              <a:rPr lang="en-US" sz="1200" b="1" dirty="0"/>
              <a:t>t</a:t>
            </a:r>
            <a:r>
              <a:rPr lang="en-US" dirty="0"/>
              <a:t> = Key strength scalar</a:t>
            </a:r>
          </a:p>
          <a:p>
            <a:pPr algn="ctr"/>
            <a:endParaRPr lang="en-US" dirty="0"/>
          </a:p>
        </p:txBody>
      </p:sp>
      <p:pic>
        <p:nvPicPr>
          <p:cNvPr id="3" name="Picture 2" descr="cont1.png"/>
          <p:cNvPicPr>
            <a:picLocks noChangeAspect="1"/>
          </p:cNvPicPr>
          <p:nvPr/>
        </p:nvPicPr>
        <p:blipFill>
          <a:blip r:embed="rId3"/>
          <a:stretch>
            <a:fillRect/>
          </a:stretch>
        </p:blipFill>
        <p:spPr>
          <a:xfrm>
            <a:off x="6768402" y="1500873"/>
            <a:ext cx="3671589" cy="880241"/>
          </a:xfrm>
          <a:prstGeom prst="rect">
            <a:avLst/>
          </a:prstGeom>
        </p:spPr>
      </p:pic>
      <p:pic>
        <p:nvPicPr>
          <p:cNvPr id="4" name="Picture 3" descr="cont2.png"/>
          <p:cNvPicPr>
            <a:picLocks noChangeAspect="1"/>
          </p:cNvPicPr>
          <p:nvPr/>
        </p:nvPicPr>
        <p:blipFill>
          <a:blip r:embed="rId4"/>
          <a:stretch>
            <a:fillRect/>
          </a:stretch>
        </p:blipFill>
        <p:spPr>
          <a:xfrm>
            <a:off x="7921652" y="2464256"/>
            <a:ext cx="1933672" cy="811978"/>
          </a:xfrm>
          <a:prstGeom prst="rect">
            <a:avLst/>
          </a:prstGeom>
        </p:spPr>
      </p:pic>
      <p:sp>
        <p:nvSpPr>
          <p:cNvPr id="5" name="TextBox 4"/>
          <p:cNvSpPr txBox="1"/>
          <p:nvPr/>
        </p:nvSpPr>
        <p:spPr>
          <a:xfrm>
            <a:off x="323850" y="3014663"/>
            <a:ext cx="7101333" cy="3046988"/>
          </a:xfrm>
          <a:prstGeom prst="rect">
            <a:avLst/>
          </a:prstGeom>
        </p:spPr>
        <p:txBody>
          <a:bodyPr rtlCol="0">
            <a:spAutoFit/>
          </a:bodyPr>
          <a:lstStyle/>
          <a:p>
            <a:r>
              <a:rPr lang="en-US" sz="1600" dirty="0"/>
              <a:t>The weightings produced by the content addressing module will focus on those memory slots which are similar to the key vector (wrt to cosine similarity) and hence the content of the read vector (if formed by this weighting alone) will be similar to the content of the focussed memory slot content.</a:t>
            </a:r>
          </a:p>
          <a:p>
            <a:endParaRPr lang="en-US" sz="1600" dirty="0"/>
          </a:p>
          <a:p>
            <a:r>
              <a:rPr lang="en-US" sz="1600" dirty="0"/>
              <a:t>As an example (just for illustration):</a:t>
            </a:r>
          </a:p>
          <a:p>
            <a:pPr marL="285750" indent="-285750">
              <a:buFont typeface="Arial" panose="020B0604020202020204" pitchFamily="34" charset="0"/>
              <a:buChar char="•"/>
            </a:pPr>
            <a:r>
              <a:rPr lang="en-US" sz="1600" dirty="0"/>
              <a:t>Suppose Memory is: [ A B C D … Z ] i.e. 26 memory slots with one unique alphabetic character each.</a:t>
            </a:r>
          </a:p>
          <a:p>
            <a:pPr marL="285750" indent="-285750">
              <a:buFont typeface="Arial" panose="020B0604020202020204" pitchFamily="34" charset="0"/>
              <a:buChar char="•"/>
            </a:pPr>
            <a:r>
              <a:rPr lang="en-US" sz="1600" dirty="0"/>
              <a:t>Suppose Key Vector is D and key strength is very large(Note: Infinite Key strength changes softmax to max function).</a:t>
            </a:r>
          </a:p>
          <a:p>
            <a:pPr marL="285750" indent="-285750">
              <a:buFont typeface="Arial" panose="020B0604020202020204" pitchFamily="34" charset="0"/>
              <a:buChar char="•"/>
            </a:pPr>
            <a:r>
              <a:rPr lang="en-US" sz="1600" dirty="0"/>
              <a:t>Then weighting produced by content addressing module will be: [ 0 0 0 1 0 … 0 ] and corresponding read vector will be D.</a:t>
            </a:r>
          </a:p>
        </p:txBody>
      </p:sp>
    </p:spTree>
    <p:extLst>
      <p:ext uri="{BB962C8B-B14F-4D97-AF65-F5344CB8AC3E}">
        <p14:creationId xmlns:p14="http://schemas.microsoft.com/office/powerpoint/2010/main" val="3941038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1126</Words>
  <Application>Microsoft Office PowerPoint</Application>
  <PresentationFormat>Widescreen</PresentationFormat>
  <Paragraphs>112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NTM (Copy Task)</vt:lpstr>
      <vt:lpstr>What is a copy task in turing machine?</vt:lpstr>
      <vt:lpstr>Copy task Transition function (as graph)</vt:lpstr>
      <vt:lpstr>What does NTM do?</vt:lpstr>
      <vt:lpstr>Copy Task in NTM</vt:lpstr>
      <vt:lpstr>NTM Working</vt:lpstr>
      <vt:lpstr>Weight Updation</vt:lpstr>
      <vt:lpstr>Weight Updation (Content Addressing)</vt:lpstr>
      <vt:lpstr>Weight Updation (Content Addressing)</vt:lpstr>
      <vt:lpstr>Weight Updation (Interpolation)</vt:lpstr>
      <vt:lpstr>Weight Updation(Convolutional Shift)</vt:lpstr>
      <vt:lpstr>Weight Updation (Sharpening)</vt:lpstr>
      <vt:lpstr>Memory Updation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Dhruv Kohli</cp:lastModifiedBy>
  <cp:revision>9</cp:revision>
  <dcterms:created xsi:type="dcterms:W3CDTF">2013-07-15T20:26:40Z</dcterms:created>
  <dcterms:modified xsi:type="dcterms:W3CDTF">2016-03-11T04:36:05Z</dcterms:modified>
</cp:coreProperties>
</file>