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2"/>
    <p:restoredTop sz="94737"/>
  </p:normalViewPr>
  <p:slideViewPr>
    <p:cSldViewPr snapToGrid="0">
      <p:cViewPr varScale="1">
        <p:scale>
          <a:sx n="110" d="100"/>
          <a:sy n="110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62366-62BF-244F-875E-0B14E2A5F200}" type="datetimeFigureOut">
              <a:rPr kumimoji="1" lang="zh-CN" altLang="en-US" smtClean="0"/>
              <a:t>2024/8/17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8CB3D-A074-9E4A-ABB9-DE9A3EF41F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12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8CB3D-A074-9E4A-ABB9-DE9A3EF41FA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3728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/>
              <a:t>Real-Time Processing</a:t>
            </a:r>
          </a:p>
          <a:p>
            <a:r>
              <a:rPr kumimoji="1" lang="en" altLang="zh-CN"/>
              <a:t>Description: Immediate access to up-to-date blockchain data. Interfaces with multiple blockchain data platforms.</a:t>
            </a:r>
          </a:p>
          <a:p>
            <a:r>
              <a:rPr kumimoji="1" lang="en" altLang="zh-CN"/>
              <a:t>Highlight: Ensures users get the latest insights without delays. Broad data access and integration capabilities.</a:t>
            </a:r>
          </a:p>
          <a:p>
            <a:endParaRPr kumimoji="1" lang="en" altLang="zh-CN"/>
          </a:p>
          <a:p>
            <a:r>
              <a:rPr kumimoji="1" lang="en" altLang="zh-CN"/>
              <a:t>Advanced NLP Integration</a:t>
            </a:r>
          </a:p>
          <a:p>
            <a:r>
              <a:rPr kumimoji="1" lang="en" altLang="zh-CN"/>
              <a:t>Description: Utilizes GPT-4o for precise natural language understanding.</a:t>
            </a:r>
          </a:p>
          <a:p>
            <a:r>
              <a:rPr kumimoji="1" lang="en" altLang="zh-CN"/>
              <a:t>Highlight: High accuracy in interpreting user intent and generating relevant queries.</a:t>
            </a:r>
          </a:p>
          <a:p>
            <a:endParaRPr kumimoji="1" lang="en" altLang="zh-CN"/>
          </a:p>
          <a:p>
            <a:r>
              <a:rPr kumimoji="1" lang="en" altLang="zh-CN"/>
              <a:t>Intent-Centric Design</a:t>
            </a:r>
          </a:p>
          <a:p>
            <a:r>
              <a:rPr kumimoji="1" lang="en" altLang="zh-CN"/>
              <a:t>Description: Easy-to-use interface for seamless user interaction.</a:t>
            </a:r>
          </a:p>
          <a:p>
            <a:r>
              <a:rPr kumimoji="1" lang="en" altLang="zh-CN"/>
              <a:t>Highlight: Reduces the complexity of blockchain data queries for end-users.</a:t>
            </a:r>
          </a:p>
          <a:p>
            <a:endParaRPr kumimoji="1" lang="en" altLang="zh-CN"/>
          </a:p>
          <a:p>
            <a:endParaRPr kumimoji="1" lang="en" altLang="zh-CN"/>
          </a:p>
          <a:p>
            <a:r>
              <a:rPr lang="en" altLang="zh-CN" b="1"/>
              <a:t>Data Source Abstraction</a:t>
            </a:r>
            <a:endParaRPr lang="en" altLang="zh-CN"/>
          </a:p>
          <a:p>
            <a:pPr>
              <a:buFont typeface="Arial" panose="020B0604020202020204" pitchFamily="34" charset="0"/>
              <a:buChar char="•"/>
            </a:pPr>
            <a:r>
              <a:rPr lang="en" altLang="zh-CN" b="1"/>
              <a:t>Unified Data Access</a:t>
            </a:r>
            <a:r>
              <a:rPr lang="en" altLang="zh-CN"/>
              <a:t>: </a:t>
            </a:r>
            <a:r>
              <a:rPr lang="en" altLang="zh-CN" b="1"/>
              <a:t>ChainWhiz abstracts data sources, providing a unified access point for querying across multiple blockchain platforms.</a:t>
            </a:r>
            <a:endParaRPr lang="en" altLang="zh-CN"/>
          </a:p>
          <a:p>
            <a:pPr>
              <a:buFont typeface="Arial" panose="020B0604020202020204" pitchFamily="34" charset="0"/>
              <a:buChar char="•"/>
            </a:pPr>
            <a:r>
              <a:rPr lang="en" altLang="zh-CN" b="1"/>
              <a:t>Highlight</a:t>
            </a:r>
            <a:r>
              <a:rPr lang="en" altLang="zh-CN"/>
              <a:t>: Simplifies data integration and interaction, making diverse data sources seamlessly accessible.</a:t>
            </a:r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8CB3D-A074-9E4A-ABB9-DE9A3EF41FA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873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/>
              <a:t>1. User Interface (UI)</a:t>
            </a:r>
          </a:p>
          <a:p>
            <a:endParaRPr kumimoji="1" lang="en" altLang="zh-CN"/>
          </a:p>
          <a:p>
            <a:r>
              <a:rPr kumimoji="1" lang="en" altLang="zh-CN"/>
              <a:t>Description: The user-friendly interface where users input natural language queries.</a:t>
            </a:r>
          </a:p>
          <a:p>
            <a:r>
              <a:rPr kumimoji="1" lang="en" altLang="zh-CN"/>
              <a:t>Highlight: Intuitive design for easy query submission and interaction.</a:t>
            </a:r>
          </a:p>
          <a:p>
            <a:r>
              <a:rPr kumimoji="1" lang="en" altLang="zh-CN"/>
              <a:t>2. Natural Language Processing (NLP) Layer</a:t>
            </a:r>
          </a:p>
          <a:p>
            <a:endParaRPr kumimoji="1" lang="en" altLang="zh-CN"/>
          </a:p>
          <a:p>
            <a:r>
              <a:rPr kumimoji="1" lang="en" altLang="zh-CN"/>
              <a:t>Description: Utilizes GPT-4o API to process and "compile" natural language queries into SQL-like queries.</a:t>
            </a:r>
          </a:p>
          <a:p>
            <a:r>
              <a:rPr kumimoji="1" lang="en" altLang="zh-CN"/>
              <a:t>Highlight: Advanced NLP for accurate translation of user queries into actionable data requests.</a:t>
            </a:r>
          </a:p>
          <a:p>
            <a:r>
              <a:rPr kumimoji="1" lang="en" altLang="zh-CN"/>
              <a:t>3. Query Compiler</a:t>
            </a:r>
          </a:p>
          <a:p>
            <a:endParaRPr kumimoji="1" lang="en" altLang="zh-CN"/>
          </a:p>
          <a:p>
            <a:r>
              <a:rPr kumimoji="1" lang="en" altLang="zh-CN"/>
              <a:t>Description: Converts processed queries into format-specific queries compatible with various blockchain data platforms (e.g., Dune, The Graph).</a:t>
            </a:r>
          </a:p>
          <a:p>
            <a:r>
              <a:rPr kumimoji="1" lang="en" altLang="zh-CN"/>
              <a:t>Highlight: Flexibility to interact with multiple data sources.</a:t>
            </a:r>
          </a:p>
          <a:p>
            <a:r>
              <a:rPr kumimoji="1" lang="en" altLang="zh-CN"/>
              <a:t>4. Data Query Engines</a:t>
            </a:r>
          </a:p>
          <a:p>
            <a:endParaRPr kumimoji="1" lang="en" altLang="zh-CN"/>
          </a:p>
          <a:p>
            <a:r>
              <a:rPr kumimoji="1" lang="en" altLang="zh-CN"/>
              <a:t>Description: Interfaces with blockchain data platforms to execute queries and retrieve data.</a:t>
            </a:r>
          </a:p>
          <a:p>
            <a:r>
              <a:rPr kumimoji="1" lang="en" altLang="zh-CN"/>
              <a:t>Highlight: Real-time data retrieval from diverse sources.</a:t>
            </a:r>
          </a:p>
          <a:p>
            <a:r>
              <a:rPr kumimoji="1" lang="en" altLang="zh-CN"/>
              <a:t>5. Data Aggregation &amp; Analysis</a:t>
            </a:r>
          </a:p>
          <a:p>
            <a:endParaRPr kumimoji="1" lang="en" altLang="zh-CN"/>
          </a:p>
          <a:p>
            <a:r>
              <a:rPr kumimoji="1" lang="en" altLang="zh-CN"/>
              <a:t>Description: Aggregates and processes data from different platforms to provide comprehensive results.</a:t>
            </a:r>
          </a:p>
          <a:p>
            <a:r>
              <a:rPr kumimoji="1" lang="en" altLang="zh-CN"/>
              <a:t>Highlight: Seamless integration and synthesis of data for accurate insights.</a:t>
            </a:r>
          </a:p>
          <a:p>
            <a:r>
              <a:rPr kumimoji="1" lang="en" altLang="zh-CN"/>
              <a:t>6. Response Generator</a:t>
            </a:r>
          </a:p>
          <a:p>
            <a:endParaRPr kumimoji="1" lang="en" altLang="zh-CN"/>
          </a:p>
          <a:p>
            <a:r>
              <a:rPr kumimoji="1" lang="en" altLang="zh-CN"/>
              <a:t>Description: Formats and presents the results back to the user in an understandable manner.</a:t>
            </a:r>
          </a:p>
          <a:p>
            <a:r>
              <a:rPr kumimoji="1" lang="en" altLang="zh-CN"/>
              <a:t>Highlight: Clear and actionable data presentation.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8CB3D-A074-9E4A-ABB9-DE9A3EF41FA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077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DB832-4E20-A2E0-9C8D-CDE6B65D7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A358C4-544C-8174-5F70-3F61E3632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B8F4B-A50D-F870-8DB4-DA1D8CB9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3E68-3B60-B746-B75A-394089478E4B}" type="datetimeFigureOut">
              <a:rPr kumimoji="1" lang="zh-CN" altLang="en-US" smtClean="0"/>
              <a:t>2024/8/17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5EF6A-F719-422C-6711-8454CA2E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36A50-9F45-3E23-5438-FF8BD693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F55C-6EF7-8C4D-93B5-2E28AC5A3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42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7D4D8-91DD-F37F-788A-3CB06F21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E7050D-31EA-A927-1813-DCE101759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4F68AB-8543-AADA-2B2F-526518BA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3E68-3B60-B746-B75A-394089478E4B}" type="datetimeFigureOut">
              <a:rPr kumimoji="1" lang="zh-CN" altLang="en-US" smtClean="0"/>
              <a:t>2024/8/17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F12E5-0CA2-A34A-9633-E3A6A15B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89867-CA36-5846-0C89-8FB6B4C6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F55C-6EF7-8C4D-93B5-2E28AC5A3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7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A352CF-DAF4-2ED8-97B7-D9A26C7FD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2D9D30-9828-F869-2776-662C3E0B7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3EA48E-EFF7-3DFA-27B6-1EB99006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3E68-3B60-B746-B75A-394089478E4B}" type="datetimeFigureOut">
              <a:rPr kumimoji="1" lang="zh-CN" altLang="en-US" smtClean="0"/>
              <a:t>2024/8/17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A1AB3-0575-8557-0D45-9F4B05D4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85D63-F45E-2C3E-1CCF-FAC06C67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F55C-6EF7-8C4D-93B5-2E28AC5A3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042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BB16A-03D3-762A-C7AC-2418E98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58424-C37E-9817-6D37-5A2080244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63ADA-8017-24B1-8988-2CFF4661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3E68-3B60-B746-B75A-394089478E4B}" type="datetimeFigureOut">
              <a:rPr kumimoji="1" lang="zh-CN" altLang="en-US" smtClean="0"/>
              <a:t>2024/8/17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F774A-FD1B-6F73-C320-E3D93317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45B5F-B79F-9D6A-B7B2-39352553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F55C-6EF7-8C4D-93B5-2E28AC5A3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509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0DCA1-7843-5F59-075B-F780FEB6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F141D5-CE8E-CCB5-66F8-6675409A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03FEC6-4EA9-5F57-DA06-BEA38FBD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3E68-3B60-B746-B75A-394089478E4B}" type="datetimeFigureOut">
              <a:rPr kumimoji="1" lang="zh-CN" altLang="en-US" smtClean="0"/>
              <a:t>2024/8/17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300E4-5BD0-9E24-B326-D3397A06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71157F-1B84-2092-02C3-3FCF03C6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F55C-6EF7-8C4D-93B5-2E28AC5A3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34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D7CB1-D368-BC53-9536-8257C314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E3FCA-41A6-DFBA-DC4E-2328C9AE0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68D00F-03E9-838C-119C-F53417722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E5EBCD-AE62-829E-32F6-FE40347D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3E68-3B60-B746-B75A-394089478E4B}" type="datetimeFigureOut">
              <a:rPr kumimoji="1" lang="zh-CN" altLang="en-US" smtClean="0"/>
              <a:t>2024/8/17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55A18B-E754-18E5-77BB-7A32E81A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2B005E-4C6C-43B5-154A-00AAB58E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F55C-6EF7-8C4D-93B5-2E28AC5A3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18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49A2D-F60C-09D4-8559-6367B442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486853-A1FC-D5B5-9A1A-DAE090F83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96AA11-3908-5924-0026-23F6B92B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0C560F-E3E3-DF63-04F1-7B38E98B2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9C4C86-922C-3836-BA11-016CCB9AB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EE3BB6-0D95-7A4D-FA1C-C893F433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3E68-3B60-B746-B75A-394089478E4B}" type="datetimeFigureOut">
              <a:rPr kumimoji="1" lang="zh-CN" altLang="en-US" smtClean="0"/>
              <a:t>2024/8/17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FE90F5-0AFB-62BB-CEE7-2343B720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1F9DF0-D427-ABA5-A5CC-7473830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F55C-6EF7-8C4D-93B5-2E28AC5A3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303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DF7EB-2CF8-2006-9A64-CAE24626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CCB290-DEA0-03C4-C0DC-E1BF8291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3E68-3B60-B746-B75A-394089478E4B}" type="datetimeFigureOut">
              <a:rPr kumimoji="1" lang="zh-CN" altLang="en-US" smtClean="0"/>
              <a:t>2024/8/17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B61266-A776-4DAB-0E54-11183C7B8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BDE62F-BD9E-ADDC-DC20-46AC3505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F55C-6EF7-8C4D-93B5-2E28AC5A3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447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F17D7E-59D7-688A-CCB4-E265C71F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3E68-3B60-B746-B75A-394089478E4B}" type="datetimeFigureOut">
              <a:rPr kumimoji="1" lang="zh-CN" altLang="en-US" smtClean="0"/>
              <a:t>2024/8/17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17F773-F3A0-3E54-8E1B-04723317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D881E9-CE50-6148-C38C-C205F9CB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F55C-6EF7-8C4D-93B5-2E28AC5A3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890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94041-183E-90C4-C11E-7C2A1464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17E2C-5D15-8C08-02F2-21C8F6B3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362F1B-0913-99E3-FADC-7D2438622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6FCFD2-3978-3412-966C-D43CBA0A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3E68-3B60-B746-B75A-394089478E4B}" type="datetimeFigureOut">
              <a:rPr kumimoji="1" lang="zh-CN" altLang="en-US" smtClean="0"/>
              <a:t>2024/8/17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6BA40C-03E8-0E16-4E1D-94533EB7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7C6690-B13A-FDB8-4FE6-C6E956F8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F55C-6EF7-8C4D-93B5-2E28AC5A3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098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FA3BF-5033-A531-0014-FCE08141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D9EEA7-AF11-2076-E455-3F457A93D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190781-821E-2CEF-3515-1CC8B2044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DD0268-1234-5125-A35E-9C134D4B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3E68-3B60-B746-B75A-394089478E4B}" type="datetimeFigureOut">
              <a:rPr kumimoji="1" lang="zh-CN" altLang="en-US" smtClean="0"/>
              <a:t>2024/8/17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AB16F8-0B19-DAB7-2625-0CA86350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B903EA-DC04-1C67-9B89-880192A6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F55C-6EF7-8C4D-93B5-2E28AC5A3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31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A03A0E-8E82-D8BD-4167-3FDCE91E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CD3D69-5404-C715-C2C2-4C165D11E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2D581B-EF4E-E172-89B1-FA390524A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13E68-3B60-B746-B75A-394089478E4B}" type="datetimeFigureOut">
              <a:rPr kumimoji="1" lang="zh-CN" altLang="en-US" smtClean="0"/>
              <a:t>2024/8/17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1B5E0-28E4-7070-2482-A03DF3DD1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A7D45-89AB-28C3-4253-7DC86D513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DF55C-6EF7-8C4D-93B5-2E28AC5A3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60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7BA1B-E642-5C42-9602-E918CABCA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024" y="887396"/>
            <a:ext cx="9558154" cy="1473839"/>
          </a:xfrm>
        </p:spPr>
        <p:txBody>
          <a:bodyPr>
            <a:normAutofit/>
          </a:bodyPr>
          <a:lstStyle/>
          <a:p>
            <a:pPr algn="l"/>
            <a:r>
              <a:rPr kumimoji="1" lang="en" altLang="zh-CN" sz="54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ChainWhiz</a:t>
            </a:r>
            <a:endParaRPr kumimoji="1" lang="zh-CN" altLang="en-US" sz="5400" b="1" dirty="0">
              <a:solidFill>
                <a:schemeClr val="bg1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096B28-B6FA-6119-B829-2531797DC845}"/>
              </a:ext>
            </a:extLst>
          </p:cNvPr>
          <p:cNvSpPr txBox="1"/>
          <p:nvPr/>
        </p:nvSpPr>
        <p:spPr>
          <a:xfrm>
            <a:off x="1024024" y="3874113"/>
            <a:ext cx="9254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4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first AI-driven aggregation gateway that empowers effortless natural language exploration of everything on-chain.</a:t>
            </a:r>
            <a:endParaRPr kumimoji="1" lang="zh-CN" altLang="en-US" sz="2400" i="1" dirty="0">
              <a:solidFill>
                <a:schemeClr val="bg1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1CA004-BF43-9EA2-AE02-80FE6D8AE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500" y="66042"/>
            <a:ext cx="2730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3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7BA1B-E642-5C42-9602-E918CABCA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78625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Current</a:t>
            </a:r>
            <a:r>
              <a:rPr kumimoji="1" lang="zh-CN" altLang="en-US" sz="4000" b="1" dirty="0">
                <a:solidFill>
                  <a:schemeClr val="bg1"/>
                </a:solidFill>
                <a:latin typeface="Helvetica Neue" panose="02000503000000020004" pitchFamily="2" charset="0"/>
                <a:ea typeface="+mn-ea"/>
                <a:cs typeface="Helvetica Neue" panose="02000503000000020004" pitchFamily="2" charset="0"/>
              </a:rPr>
              <a:t> </a:t>
            </a:r>
            <a:r>
              <a:rPr kumimoji="1" lang="en-US" altLang="zh-CN" sz="4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Problems</a:t>
            </a:r>
            <a:endParaRPr kumimoji="1" lang="zh-CN" altLang="en-US" sz="4000" b="1" dirty="0">
              <a:solidFill>
                <a:schemeClr val="bg1"/>
              </a:solidFill>
              <a:latin typeface="Helvetica Neue" panose="02000503000000020004" pitchFamily="2" charset="0"/>
              <a:ea typeface="+mn-ea"/>
              <a:cs typeface="Helvetica Neue" panose="02000503000000020004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035AC1-37FC-B226-0316-23A866B49AF8}"/>
              </a:ext>
            </a:extLst>
          </p:cNvPr>
          <p:cNvSpPr txBox="1"/>
          <p:nvPr/>
        </p:nvSpPr>
        <p:spPr>
          <a:xfrm>
            <a:off x="392998" y="3929046"/>
            <a:ext cx="3733024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🚫 </a:t>
            </a:r>
            <a:r>
              <a:rPr lang="en" altLang="zh-CN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Outdated</a:t>
            </a:r>
          </a:p>
          <a:p>
            <a:endParaRPr lang="en" altLang="zh-CN" sz="28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" altLang="zh-CN"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Current AI bots can't provide real-time on-chain data, leading to outdated insights.</a:t>
            </a:r>
            <a:endParaRPr lang="en" altLang="zh-CN" sz="24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A26E65-ADF4-EC7A-E1AC-6E7F6C806051}"/>
              </a:ext>
            </a:extLst>
          </p:cNvPr>
          <p:cNvSpPr txBox="1"/>
          <p:nvPr/>
        </p:nvSpPr>
        <p:spPr>
          <a:xfrm>
            <a:off x="4015288" y="3929046"/>
            <a:ext cx="416142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🤖 </a:t>
            </a:r>
            <a:r>
              <a:rPr lang="en" altLang="zh-CN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Inaccessible</a:t>
            </a:r>
          </a:p>
          <a:p>
            <a:endParaRPr lang="en" altLang="zh-CN" sz="28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" altLang="zh-CN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Querying blockchain data requires specialized knowledge, not user-friendly for non-technical users</a:t>
            </a:r>
            <a:r>
              <a:rPr lang="en-US" altLang="zh-CN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; e.g. SQL query on Dune.</a:t>
            </a:r>
            <a:endParaRPr lang="en" altLang="zh-CN" sz="24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5AEEB1-76C7-2743-15B6-C2D66546D3DE}"/>
              </a:ext>
            </a:extLst>
          </p:cNvPr>
          <p:cNvSpPr txBox="1"/>
          <p:nvPr/>
        </p:nvSpPr>
        <p:spPr>
          <a:xfrm>
            <a:off x="8301750" y="3934274"/>
            <a:ext cx="3696749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🤯 </a:t>
            </a:r>
            <a:r>
              <a:rPr lang="en" altLang="zh-CN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Imprecise</a:t>
            </a:r>
          </a:p>
          <a:p>
            <a:endParaRPr lang="en" altLang="zh-CN" sz="24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" altLang="zh-CN"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Existing solutions often misinterpret user intent, resulting in broad or irrelevant responses.</a:t>
            </a:r>
            <a:endParaRPr lang="en" altLang="zh-CN" sz="24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8" name="图片 7" descr="图形用户界面, 文本, 应用程序&#10;&#10;描述已自动生成">
            <a:extLst>
              <a:ext uri="{FF2B5EF4-FFF2-40B4-BE49-F238E27FC236}">
                <a16:creationId xmlns:a16="http://schemas.microsoft.com/office/drawing/2014/main" id="{3FC10F33-540A-2AA0-9F58-49B40461F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779"/>
          <a:stretch/>
        </p:blipFill>
        <p:spPr>
          <a:xfrm>
            <a:off x="127023" y="1212441"/>
            <a:ext cx="3906402" cy="232436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0" name="图片 9" descr="图形用户界面, 图表&#10;&#10;描述已自动生成">
            <a:extLst>
              <a:ext uri="{FF2B5EF4-FFF2-40B4-BE49-F238E27FC236}">
                <a16:creationId xmlns:a16="http://schemas.microsoft.com/office/drawing/2014/main" id="{75411D87-1698-F506-1347-64C690B3B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711" y="1112259"/>
            <a:ext cx="3411829" cy="231674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2" name="图片 11" descr="图形用户界面, 应用程序&#10;&#10;描述已自动生成">
            <a:extLst>
              <a:ext uri="{FF2B5EF4-FFF2-40B4-BE49-F238E27FC236}">
                <a16:creationId xmlns:a16="http://schemas.microsoft.com/office/drawing/2014/main" id="{8E315C74-4470-CF25-4CE4-395C04B34F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296" b="2625"/>
          <a:stretch/>
        </p:blipFill>
        <p:spPr>
          <a:xfrm>
            <a:off x="4501380" y="1090691"/>
            <a:ext cx="3189238" cy="244611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8492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B58BB206-BF07-2930-50B5-559401C16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4279" y="19031"/>
            <a:ext cx="6885364" cy="77862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4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Introducing</a:t>
            </a:r>
            <a:r>
              <a:rPr kumimoji="1" lang="zh-CN" altLang="en-US" sz="4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" altLang="zh-CN" sz="40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ChainWhiz</a:t>
            </a:r>
            <a:r>
              <a:rPr kumimoji="1" lang="zh-CN" altLang="en-US" sz="40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4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  <a:endParaRPr kumimoji="1" lang="zh-CN" altLang="en-US" sz="4000" b="1" dirty="0">
              <a:solidFill>
                <a:schemeClr val="bg1"/>
              </a:solidFill>
              <a:latin typeface="Helvetica Neue" panose="02000503000000020004" pitchFamily="2" charset="0"/>
              <a:ea typeface="+mn-ea"/>
              <a:cs typeface="Helvetica Neue" panose="02000503000000020004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AFF453-5789-66D1-C61B-FE2F3B377F9B}"/>
              </a:ext>
            </a:extLst>
          </p:cNvPr>
          <p:cNvSpPr txBox="1"/>
          <p:nvPr/>
        </p:nvSpPr>
        <p:spPr>
          <a:xfrm>
            <a:off x="545116" y="4791460"/>
            <a:ext cx="38767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Advanced Natural Language Processing (NLP) Integration</a:t>
            </a:r>
            <a:endParaRPr lang="zh-CN" altLang="en-US" sz="2400" b="1" dirty="0">
              <a:solidFill>
                <a:schemeClr val="bg1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2" descr="Unleashing the Power of ChatGPT API: Enriching Applications with  Conversational AI">
            <a:extLst>
              <a:ext uri="{FF2B5EF4-FFF2-40B4-BE49-F238E27FC236}">
                <a16:creationId xmlns:a16="http://schemas.microsoft.com/office/drawing/2014/main" id="{04565AA3-02D8-421C-88A6-A900BA45D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84" y="2297946"/>
            <a:ext cx="3278051" cy="183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F6D7630-F451-9B86-0C54-5D833AAF7AD6}"/>
              </a:ext>
            </a:extLst>
          </p:cNvPr>
          <p:cNvSpPr txBox="1"/>
          <p:nvPr/>
        </p:nvSpPr>
        <p:spPr>
          <a:xfrm>
            <a:off x="5173167" y="4970020"/>
            <a:ext cx="26600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Source Abstraction</a:t>
            </a:r>
            <a:endParaRPr lang="zh-CN" altLang="en-US" sz="2400" b="1" dirty="0">
              <a:solidFill>
                <a:schemeClr val="bg1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FBD96D-79A7-479A-7058-A5D46CCE0576}"/>
              </a:ext>
            </a:extLst>
          </p:cNvPr>
          <p:cNvSpPr txBox="1"/>
          <p:nvPr/>
        </p:nvSpPr>
        <p:spPr>
          <a:xfrm>
            <a:off x="8584555" y="4970020"/>
            <a:ext cx="36074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b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User</a:t>
            </a:r>
            <a:r>
              <a:rPr lang="zh-CN" altLang="en-US" sz="2400" b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" altLang="zh-CN" sz="2400" b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Intent-Centric Design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CF359CC-76D4-C5E0-B555-04C392C1F6FC}"/>
              </a:ext>
            </a:extLst>
          </p:cNvPr>
          <p:cNvGrpSpPr/>
          <p:nvPr/>
        </p:nvGrpSpPr>
        <p:grpSpPr>
          <a:xfrm>
            <a:off x="4322662" y="1760423"/>
            <a:ext cx="3546675" cy="2593354"/>
            <a:chOff x="4310455" y="1806767"/>
            <a:chExt cx="3482051" cy="2522789"/>
          </a:xfrm>
        </p:grpSpPr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13B2D083-2FA8-144D-467D-CF4E5F6AF18D}"/>
                </a:ext>
              </a:extLst>
            </p:cNvPr>
            <p:cNvSpPr/>
            <p:nvPr/>
          </p:nvSpPr>
          <p:spPr>
            <a:xfrm>
              <a:off x="4310455" y="1806767"/>
              <a:ext cx="3482051" cy="2522789"/>
            </a:xfrm>
            <a:prstGeom prst="roundRect">
              <a:avLst>
                <a:gd name="adj" fmla="val 48968"/>
              </a:avLst>
            </a:prstGeom>
            <a:noFill/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6" name="图片 15" descr="图表, 饼图&#10;&#10;描述已自动生成">
              <a:extLst>
                <a:ext uri="{FF2B5EF4-FFF2-40B4-BE49-F238E27FC236}">
                  <a16:creationId xmlns:a16="http://schemas.microsoft.com/office/drawing/2014/main" id="{7BC27FD5-DBF9-A974-0B37-3EF241C5E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1576" y="2087257"/>
              <a:ext cx="852816" cy="852816"/>
            </a:xfrm>
            <a:prstGeom prst="rect">
              <a:avLst/>
            </a:prstGeom>
          </p:spPr>
        </p:pic>
        <p:pic>
          <p:nvPicPr>
            <p:cNvPr id="18" name="图片 17" descr="图标&#10;&#10;描述已自动生成">
              <a:extLst>
                <a:ext uri="{FF2B5EF4-FFF2-40B4-BE49-F238E27FC236}">
                  <a16:creationId xmlns:a16="http://schemas.microsoft.com/office/drawing/2014/main" id="{1018D236-0605-18B1-C1B7-ACEF92719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5482" y="3147821"/>
              <a:ext cx="844349" cy="844349"/>
            </a:xfrm>
            <a:prstGeom prst="rect">
              <a:avLst/>
            </a:prstGeom>
          </p:spPr>
        </p:pic>
        <p:pic>
          <p:nvPicPr>
            <p:cNvPr id="20" name="图片 19" descr="卡通人物&#10;&#10;描述已自动生成">
              <a:extLst>
                <a:ext uri="{FF2B5EF4-FFF2-40B4-BE49-F238E27FC236}">
                  <a16:creationId xmlns:a16="http://schemas.microsoft.com/office/drawing/2014/main" id="{6251D7E9-5EB3-125B-7776-96895691F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51481" y="3147821"/>
              <a:ext cx="926315" cy="926315"/>
            </a:xfrm>
            <a:prstGeom prst="rect">
              <a:avLst/>
            </a:prstGeom>
          </p:spPr>
        </p:pic>
        <p:pic>
          <p:nvPicPr>
            <p:cNvPr id="22" name="图片 21" descr="图标&#10;&#10;描述已自动生成">
              <a:extLst>
                <a:ext uri="{FF2B5EF4-FFF2-40B4-BE49-F238E27FC236}">
                  <a16:creationId xmlns:a16="http://schemas.microsoft.com/office/drawing/2014/main" id="{D3186ED9-A1F5-17E9-0FEB-609A380F6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82116" y="1918598"/>
              <a:ext cx="1149564" cy="1149564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67104B22-6720-CD3B-7661-1AC37180927B}"/>
              </a:ext>
            </a:extLst>
          </p:cNvPr>
          <p:cNvSpPr txBox="1"/>
          <p:nvPr/>
        </p:nvSpPr>
        <p:spPr>
          <a:xfrm>
            <a:off x="3787776" y="2865674"/>
            <a:ext cx="917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</a:t>
            </a:r>
            <a:endParaRPr lang="zh-CN" altLang="en-US" sz="3200" b="1" dirty="0">
              <a:solidFill>
                <a:schemeClr val="bg1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92DEA69-8FBA-A38E-E38E-C26A1D9B1080}"/>
              </a:ext>
            </a:extLst>
          </p:cNvPr>
          <p:cNvSpPr txBox="1"/>
          <p:nvPr/>
        </p:nvSpPr>
        <p:spPr>
          <a:xfrm>
            <a:off x="8002058" y="2844225"/>
            <a:ext cx="917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</a:t>
            </a:r>
            <a:endParaRPr lang="zh-CN" altLang="en-US" sz="3200" b="1" dirty="0">
              <a:solidFill>
                <a:schemeClr val="bg1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28" name="Picture 4" descr="User-Centered Design: What It Is and How to Do It">
            <a:extLst>
              <a:ext uri="{FF2B5EF4-FFF2-40B4-BE49-F238E27FC236}">
                <a16:creationId xmlns:a16="http://schemas.microsoft.com/office/drawing/2014/main" id="{0678D6BF-9C62-9463-B104-178A470A7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6" t="694" r="12321"/>
          <a:stretch/>
        </p:blipFill>
        <p:spPr bwMode="auto">
          <a:xfrm>
            <a:off x="8584556" y="1930840"/>
            <a:ext cx="3256101" cy="242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82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08BF398A-D129-A764-0CB9-DC4CDD1CFCFF}"/>
              </a:ext>
            </a:extLst>
          </p:cNvPr>
          <p:cNvSpPr txBox="1">
            <a:spLocks/>
          </p:cNvSpPr>
          <p:nvPr/>
        </p:nvSpPr>
        <p:spPr>
          <a:xfrm>
            <a:off x="3597576" y="29065"/>
            <a:ext cx="4402667" cy="697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Front-end Demo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D8F711-3598-4453-75C0-EBCCD2FA8D40}"/>
              </a:ext>
            </a:extLst>
          </p:cNvPr>
          <p:cNvSpPr txBox="1"/>
          <p:nvPr/>
        </p:nvSpPr>
        <p:spPr>
          <a:xfrm>
            <a:off x="5177325" y="6459603"/>
            <a:ext cx="25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Users’ View</a:t>
            </a:r>
            <a:endParaRPr kumimoji="1" lang="zh-CN" altLang="en-US" i="1" dirty="0">
              <a:solidFill>
                <a:schemeClr val="bg1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D271F297-2CA9-CF17-98F6-E0DFA625D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91" y="838105"/>
            <a:ext cx="7671316" cy="551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9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D1030D7D-CE6E-F78A-7FB7-B5FAA6B7D1A7}"/>
              </a:ext>
            </a:extLst>
          </p:cNvPr>
          <p:cNvCxnSpPr>
            <a:cxnSpLocks/>
          </p:cNvCxnSpPr>
          <p:nvPr/>
        </p:nvCxnSpPr>
        <p:spPr>
          <a:xfrm>
            <a:off x="8122689" y="1076446"/>
            <a:ext cx="0" cy="5223024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>
            <a:extLst>
              <a:ext uri="{FF2B5EF4-FFF2-40B4-BE49-F238E27FC236}">
                <a16:creationId xmlns:a16="http://schemas.microsoft.com/office/drawing/2014/main" id="{08BF398A-D129-A764-0CB9-DC4CDD1CFCFF}"/>
              </a:ext>
            </a:extLst>
          </p:cNvPr>
          <p:cNvSpPr txBox="1">
            <a:spLocks/>
          </p:cNvSpPr>
          <p:nvPr/>
        </p:nvSpPr>
        <p:spPr>
          <a:xfrm>
            <a:off x="7789333" y="44589"/>
            <a:ext cx="4402667" cy="7334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Features</a:t>
            </a:r>
            <a:endParaRPr kumimoji="1" lang="zh-CN" altLang="en-US" sz="4000" b="1" dirty="0">
              <a:solidFill>
                <a:schemeClr val="bg1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33EB2D-C7DD-FEA6-3ED1-E0F7FF8D175E}"/>
              </a:ext>
            </a:extLst>
          </p:cNvPr>
          <p:cNvSpPr txBox="1"/>
          <p:nvPr/>
        </p:nvSpPr>
        <p:spPr>
          <a:xfrm>
            <a:off x="8434600" y="1669444"/>
            <a:ext cx="3992706" cy="3687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CN" sz="20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Real-Time Processing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CN" sz="20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Cross-Platform Compatibility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CN" sz="20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Scalable Architecture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CN" sz="20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Advanced NLP Integration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CN" sz="2000" b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User-Centric Design</a:t>
            </a:r>
            <a:endParaRPr lang="zh-CN" altLang="en-US" sz="2000" b="1" dirty="0">
              <a:solidFill>
                <a:schemeClr val="bg1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8CB2387-8166-D420-0AC4-7DB9B13E5FA8}"/>
              </a:ext>
            </a:extLst>
          </p:cNvPr>
          <p:cNvSpPr txBox="1">
            <a:spLocks/>
          </p:cNvSpPr>
          <p:nvPr/>
        </p:nvSpPr>
        <p:spPr>
          <a:xfrm>
            <a:off x="1055832" y="44589"/>
            <a:ext cx="5392303" cy="7334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Architecture Overview</a:t>
            </a:r>
            <a:endParaRPr kumimoji="1" lang="zh-CN" altLang="en-US" sz="4000" b="1" dirty="0">
              <a:solidFill>
                <a:schemeClr val="bg1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6301F49-48AF-B26B-1780-4B0BD47FB87B}"/>
              </a:ext>
            </a:extLst>
          </p:cNvPr>
          <p:cNvGrpSpPr/>
          <p:nvPr/>
        </p:nvGrpSpPr>
        <p:grpSpPr>
          <a:xfrm>
            <a:off x="512499" y="2977880"/>
            <a:ext cx="6064002" cy="535466"/>
            <a:chOff x="1672006" y="3021913"/>
            <a:chExt cx="4262178" cy="545853"/>
          </a:xfrm>
        </p:grpSpPr>
        <p:sp>
          <p:nvSpPr>
            <p:cNvPr id="2" name="圆角矩形 1">
              <a:extLst>
                <a:ext uri="{FF2B5EF4-FFF2-40B4-BE49-F238E27FC236}">
                  <a16:creationId xmlns:a16="http://schemas.microsoft.com/office/drawing/2014/main" id="{41C00A01-58E4-F442-BF7B-9D917A0E3A9E}"/>
                </a:ext>
              </a:extLst>
            </p:cNvPr>
            <p:cNvSpPr/>
            <p:nvPr/>
          </p:nvSpPr>
          <p:spPr>
            <a:xfrm>
              <a:off x="1672006" y="3021913"/>
              <a:ext cx="4262178" cy="54585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A961451-BCF6-235A-253F-8A54853F09F7}"/>
                </a:ext>
              </a:extLst>
            </p:cNvPr>
            <p:cNvSpPr txBox="1"/>
            <p:nvPr/>
          </p:nvSpPr>
          <p:spPr>
            <a:xfrm>
              <a:off x="2298038" y="3163984"/>
              <a:ext cx="2882191" cy="290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" altLang="zh-CN" sz="1600" b="1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Natural Language Processing (NLP) Layer</a:t>
              </a:r>
              <a:endParaRPr kumimoji="1" lang="zh-CN" altLang="en-US" sz="1600" b="1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B28A1F0-4C8A-F4F0-AC47-DD964D026FE7}"/>
              </a:ext>
            </a:extLst>
          </p:cNvPr>
          <p:cNvGrpSpPr/>
          <p:nvPr/>
        </p:nvGrpSpPr>
        <p:grpSpPr>
          <a:xfrm>
            <a:off x="2232667" y="1168237"/>
            <a:ext cx="1898636" cy="733448"/>
            <a:chOff x="2203389" y="1748600"/>
            <a:chExt cx="1981479" cy="635785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8C3DAB7F-1D24-4438-92B4-833C75EF46AD}"/>
                </a:ext>
              </a:extLst>
            </p:cNvPr>
            <p:cNvSpPr/>
            <p:nvPr/>
          </p:nvSpPr>
          <p:spPr>
            <a:xfrm>
              <a:off x="2203389" y="1748600"/>
              <a:ext cx="1981479" cy="63578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806C4D6-26F6-4F26-0F5F-B2BCFEE68456}"/>
                </a:ext>
              </a:extLst>
            </p:cNvPr>
            <p:cNvSpPr txBox="1"/>
            <p:nvPr/>
          </p:nvSpPr>
          <p:spPr>
            <a:xfrm>
              <a:off x="2416809" y="1947022"/>
              <a:ext cx="1602078" cy="210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" altLang="zh-CN" sz="1600" b="1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User Interface (UI)</a:t>
              </a:r>
              <a:endParaRPr kumimoji="1" lang="zh-CN" altLang="en-US" sz="1600" b="1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8855322C-4599-DCA5-7803-0A1105CB17DB}"/>
              </a:ext>
            </a:extLst>
          </p:cNvPr>
          <p:cNvSpPr txBox="1"/>
          <p:nvPr/>
        </p:nvSpPr>
        <p:spPr>
          <a:xfrm>
            <a:off x="1954939" y="3861802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400" b="1" i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Query Compiler</a:t>
            </a:r>
            <a:endParaRPr kumimoji="1" lang="zh-CN" altLang="en-US" sz="1400" b="1" i="1">
              <a:solidFill>
                <a:schemeClr val="bg1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664AD0DA-3FE5-C684-6977-3E82FB34EAAB}"/>
              </a:ext>
            </a:extLst>
          </p:cNvPr>
          <p:cNvSpPr/>
          <p:nvPr/>
        </p:nvSpPr>
        <p:spPr>
          <a:xfrm>
            <a:off x="3451046" y="3632126"/>
            <a:ext cx="300938" cy="810121"/>
          </a:xfrm>
          <a:prstGeom prst="downArrow">
            <a:avLst>
              <a:gd name="adj1" fmla="val 70184"/>
              <a:gd name="adj2" fmla="val 8416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59AFF1-EC6E-897F-C20C-8A7BDB01BAB8}"/>
              </a:ext>
            </a:extLst>
          </p:cNvPr>
          <p:cNvSpPr txBox="1"/>
          <p:nvPr/>
        </p:nvSpPr>
        <p:spPr>
          <a:xfrm>
            <a:off x="1891759" y="2097304"/>
            <a:ext cx="1652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sz="1400" b="1" i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Input natural language queries</a:t>
            </a:r>
            <a:endParaRPr kumimoji="1" lang="zh-CN" altLang="en-US" sz="1400" b="1" i="1">
              <a:solidFill>
                <a:schemeClr val="bg1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F8AA20CF-7586-1FA3-A7E5-464C99604893}"/>
              </a:ext>
            </a:extLst>
          </p:cNvPr>
          <p:cNvCxnSpPr>
            <a:cxnSpLocks/>
          </p:cNvCxnSpPr>
          <p:nvPr/>
        </p:nvCxnSpPr>
        <p:spPr>
          <a:xfrm>
            <a:off x="3544500" y="2017398"/>
            <a:ext cx="0" cy="931825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F5F61FDA-B95B-A833-4F8D-9F8CCE21BB20}"/>
              </a:ext>
            </a:extLst>
          </p:cNvPr>
          <p:cNvCxnSpPr>
            <a:cxnSpLocks/>
          </p:cNvCxnSpPr>
          <p:nvPr/>
        </p:nvCxnSpPr>
        <p:spPr>
          <a:xfrm>
            <a:off x="288193" y="2784189"/>
            <a:ext cx="7125401" cy="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D002BDA-11F2-03DB-DB46-743B737C3155}"/>
              </a:ext>
            </a:extLst>
          </p:cNvPr>
          <p:cNvGrpSpPr/>
          <p:nvPr/>
        </p:nvGrpSpPr>
        <p:grpSpPr>
          <a:xfrm>
            <a:off x="1735073" y="4537847"/>
            <a:ext cx="2939278" cy="1761623"/>
            <a:chOff x="1968388" y="4623955"/>
            <a:chExt cx="2939278" cy="1761623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B9F28964-7017-3E23-F03B-F5ED24ABE71E}"/>
                </a:ext>
              </a:extLst>
            </p:cNvPr>
            <p:cNvSpPr/>
            <p:nvPr/>
          </p:nvSpPr>
          <p:spPr>
            <a:xfrm>
              <a:off x="1968388" y="4623955"/>
              <a:ext cx="2939278" cy="1761623"/>
            </a:xfrm>
            <a:prstGeom prst="roundRect">
              <a:avLst>
                <a:gd name="adj" fmla="val 48968"/>
              </a:avLst>
            </a:prstGeom>
            <a:noFill/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2" name="图片 31" descr="图表, 饼图&#10;&#10;描述已自动生成">
              <a:extLst>
                <a:ext uri="{FF2B5EF4-FFF2-40B4-BE49-F238E27FC236}">
                  <a16:creationId xmlns:a16="http://schemas.microsoft.com/office/drawing/2014/main" id="{2468A117-8BBC-2FA0-B9C3-56D5C9916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3127" y="4762851"/>
              <a:ext cx="626247" cy="598305"/>
            </a:xfrm>
            <a:prstGeom prst="rect">
              <a:avLst/>
            </a:prstGeom>
          </p:spPr>
        </p:pic>
        <p:pic>
          <p:nvPicPr>
            <p:cNvPr id="33" name="图片 32" descr="图标&#10;&#10;描述已自动生成">
              <a:extLst>
                <a:ext uri="{FF2B5EF4-FFF2-40B4-BE49-F238E27FC236}">
                  <a16:creationId xmlns:a16="http://schemas.microsoft.com/office/drawing/2014/main" id="{8467C938-CE1A-6838-4A17-8E44261F8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375" y="5416642"/>
              <a:ext cx="519951" cy="496752"/>
            </a:xfrm>
            <a:prstGeom prst="rect">
              <a:avLst/>
            </a:prstGeom>
          </p:spPr>
        </p:pic>
        <p:pic>
          <p:nvPicPr>
            <p:cNvPr id="34" name="图片 33" descr="卡通人物&#10;&#10;描述已自动生成">
              <a:extLst>
                <a:ext uri="{FF2B5EF4-FFF2-40B4-BE49-F238E27FC236}">
                  <a16:creationId xmlns:a16="http://schemas.microsoft.com/office/drawing/2014/main" id="{06EEEF19-C2DE-B08D-B622-79EBE5CA0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98259" y="5367963"/>
              <a:ext cx="626245" cy="598305"/>
            </a:xfrm>
            <a:prstGeom prst="rect">
              <a:avLst/>
            </a:prstGeom>
          </p:spPr>
        </p:pic>
        <p:pic>
          <p:nvPicPr>
            <p:cNvPr id="35" name="图片 34" descr="图标&#10;&#10;描述已自动生成">
              <a:extLst>
                <a:ext uri="{FF2B5EF4-FFF2-40B4-BE49-F238E27FC236}">
                  <a16:creationId xmlns:a16="http://schemas.microsoft.com/office/drawing/2014/main" id="{5D723940-5A6B-2255-6404-708EF278F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17365" y="4762850"/>
              <a:ext cx="626247" cy="598305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8B846A8-245A-5480-6DCE-AC2E6414F7DD}"/>
                </a:ext>
              </a:extLst>
            </p:cNvPr>
            <p:cNvSpPr txBox="1"/>
            <p:nvPr/>
          </p:nvSpPr>
          <p:spPr>
            <a:xfrm>
              <a:off x="2434797" y="5972267"/>
              <a:ext cx="21259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" altLang="zh-CN" sz="1600" b="1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Data Query Engines</a:t>
              </a:r>
              <a:endParaRPr kumimoji="1" lang="zh-CN" altLang="en-US" sz="1600" b="1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A5F6FD61-9167-1A77-58BB-4632E5005112}"/>
              </a:ext>
            </a:extLst>
          </p:cNvPr>
          <p:cNvCxnSpPr>
            <a:cxnSpLocks/>
            <a:stCxn id="31" idx="3"/>
            <a:endCxn id="10" idx="3"/>
          </p:cNvCxnSpPr>
          <p:nvPr/>
        </p:nvCxnSpPr>
        <p:spPr>
          <a:xfrm flipH="1" flipV="1">
            <a:off x="4131303" y="1534961"/>
            <a:ext cx="543048" cy="3883698"/>
          </a:xfrm>
          <a:prstGeom prst="bentConnector3">
            <a:avLst>
              <a:gd name="adj1" fmla="val -432147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3FAC9039-E6CB-ACD9-E8AC-CA000C0033BF}"/>
              </a:ext>
            </a:extLst>
          </p:cNvPr>
          <p:cNvSpPr txBox="1"/>
          <p:nvPr/>
        </p:nvSpPr>
        <p:spPr>
          <a:xfrm>
            <a:off x="4657711" y="5449897"/>
            <a:ext cx="2755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400" b="1" i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Aggregation</a:t>
            </a:r>
            <a:r>
              <a:rPr kumimoji="1" lang="zh-CN" altLang="en-US" sz="1400" b="1" i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400" b="1" i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&amp;</a:t>
            </a:r>
            <a:r>
              <a:rPr kumimoji="1" lang="zh-CN" altLang="en-US" sz="1400" b="1" i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400" b="1" i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Response</a:t>
            </a:r>
            <a:endParaRPr kumimoji="1" lang="zh-CN" altLang="en-US" sz="1400" b="1" i="1">
              <a:solidFill>
                <a:schemeClr val="bg1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7BA1B-E642-5C42-9602-E918CABCA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580" y="946490"/>
            <a:ext cx="2175608" cy="1251286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kumimoji="1" lang="en-US" altLang="zh-CN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Thanks!</a:t>
            </a:r>
            <a:endParaRPr kumimoji="1" lang="zh-CN" altLang="en-US" sz="2400" b="1" dirty="0">
              <a:solidFill>
                <a:schemeClr val="bg1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72528E29-41F3-952C-5FF3-FD7A58CE4E83}"/>
              </a:ext>
            </a:extLst>
          </p:cNvPr>
          <p:cNvCxnSpPr>
            <a:cxnSpLocks/>
          </p:cNvCxnSpPr>
          <p:nvPr/>
        </p:nvCxnSpPr>
        <p:spPr>
          <a:xfrm>
            <a:off x="3453733" y="2654300"/>
            <a:ext cx="0" cy="31877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8AAC3EF-2ACB-60CA-C648-B7B4C7785990}"/>
              </a:ext>
            </a:extLst>
          </p:cNvPr>
          <p:cNvSpPr txBox="1"/>
          <p:nvPr/>
        </p:nvSpPr>
        <p:spPr>
          <a:xfrm>
            <a:off x="4318000" y="7095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9D9C18-5F74-40BF-1CE2-A8E93F6A6C90}"/>
              </a:ext>
            </a:extLst>
          </p:cNvPr>
          <p:cNvSpPr txBox="1"/>
          <p:nvPr/>
        </p:nvSpPr>
        <p:spPr>
          <a:xfrm>
            <a:off x="4848839" y="396268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ChainWhiz is dedicated to transforming how you interact with blockchain data—making it intuitive, precise, and intent-driven. Our aim is to empower you with seamless insights that align perfectly with your needs.</a:t>
            </a:r>
            <a:endParaRPr lang="zh-CN" altLang="en-US" i="1" dirty="0">
              <a:solidFill>
                <a:schemeClr val="bg1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D8B430-4EB2-699B-4C10-5DBFAEC015AD}"/>
              </a:ext>
            </a:extLst>
          </p:cNvPr>
          <p:cNvSpPr txBox="1"/>
          <p:nvPr/>
        </p:nvSpPr>
        <p:spPr>
          <a:xfrm>
            <a:off x="4848839" y="2768655"/>
            <a:ext cx="63597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CN" sz="24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ChainWhiz</a:t>
            </a:r>
            <a:r>
              <a:rPr kumimoji="1" lang="zh-CN" altLang="en-US" sz="24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</a:t>
            </a:r>
            <a:r>
              <a:rPr kumimoji="1" lang="zh-CN" altLang="en-US" sz="24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" altLang="zh-CN" sz="2400" b="1" i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Where Your Intent Meets Blockchain Insights</a:t>
            </a:r>
            <a:endParaRPr lang="zh-CN" altLang="en-US" sz="2400" b="1" i="1" dirty="0">
              <a:solidFill>
                <a:schemeClr val="bg1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78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510</Words>
  <Application>Microsoft Macintosh PowerPoint</Application>
  <PresentationFormat>宽屏</PresentationFormat>
  <Paragraphs>79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Helvetica Neue</vt:lpstr>
      <vt:lpstr>Office 主题​​</vt:lpstr>
      <vt:lpstr>ChainWhiz</vt:lpstr>
      <vt:lpstr>Current Problems</vt:lpstr>
      <vt:lpstr>Introducing ChainWhiz …</vt:lpstr>
      <vt:lpstr>PowerPoint 演示文稿</vt:lpstr>
      <vt:lpstr>PowerPoint 演示文稿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封面</dc:title>
  <dc:creator>Qin Zhangchi</dc:creator>
  <cp:lastModifiedBy>Qin Zhangchi</cp:lastModifiedBy>
  <cp:revision>180</cp:revision>
  <dcterms:created xsi:type="dcterms:W3CDTF">2023-10-16T09:15:12Z</dcterms:created>
  <dcterms:modified xsi:type="dcterms:W3CDTF">2024-08-17T16:37:17Z</dcterms:modified>
</cp:coreProperties>
</file>