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61" r:id="rId4"/>
    <p:sldId id="271" r:id="rId5"/>
    <p:sldId id="277" r:id="rId6"/>
    <p:sldId id="272" r:id="rId7"/>
    <p:sldId id="275" r:id="rId8"/>
    <p:sldId id="276" r:id="rId9"/>
    <p:sldId id="27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8676C-D457-4A0B-9C91-83939419494E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45429-42BB-4635-80E2-ABE2C984E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2F59D-1976-4030-A7B5-0D54ABB5D05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58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07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3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07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1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3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0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6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評量標準</a:t>
            </a:r>
            <a:r>
              <a:rPr lang="zh-TW" altLang="en-US" dirty="0" smtClean="0">
                <a:solidFill>
                  <a:srgbClr val="0000FF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課程方向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及課堂規定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114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學年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上學期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資料探勘 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 Mining</a:t>
            </a:r>
          </a:p>
          <a:p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任課老師</a:t>
            </a:r>
            <a:r>
              <a:rPr lang="en-US" altLang="zh-TW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吳志成</a:t>
            </a:r>
            <a:endParaRPr lang="zh-TW" altLang="en-US" sz="28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5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838200" y="245806"/>
            <a:ext cx="10515600" cy="113815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探勘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 Mining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評量標準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3590745" y="1673523"/>
            <a:ext cx="5010510" cy="4830793"/>
            <a:chOff x="1708030" y="189781"/>
            <a:chExt cx="6271404" cy="6305910"/>
          </a:xfrm>
        </p:grpSpPr>
        <p:sp>
          <p:nvSpPr>
            <p:cNvPr id="11" name="流程圖: 或 10"/>
            <p:cNvSpPr/>
            <p:nvPr/>
          </p:nvSpPr>
          <p:spPr>
            <a:xfrm>
              <a:off x="1708030" y="189781"/>
              <a:ext cx="6271404" cy="6305910"/>
            </a:xfrm>
            <a:prstGeom prst="flowChar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流程圖: 結束點 11"/>
            <p:cNvSpPr/>
            <p:nvPr/>
          </p:nvSpPr>
          <p:spPr>
            <a:xfrm>
              <a:off x="2112751" y="1815861"/>
              <a:ext cx="2539041" cy="966158"/>
            </a:xfrm>
            <a:prstGeom prst="flowChartTermina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課堂</a:t>
              </a:r>
              <a:r>
                <a:rPr lang="zh-TW" altLang="en-US" sz="2400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表現</a:t>
              </a:r>
              <a:endParaRPr lang="en-US" altLang="zh-TW" sz="24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2400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出席</a:t>
              </a:r>
              <a:endParaRPr lang="en-US" altLang="zh-TW" sz="24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en-US" altLang="zh-TW" sz="2400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%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3" name="流程圖: 結束點 12"/>
            <p:cNvSpPr/>
            <p:nvPr/>
          </p:nvSpPr>
          <p:spPr>
            <a:xfrm>
              <a:off x="5056515" y="1815861"/>
              <a:ext cx="2539041" cy="966158"/>
            </a:xfrm>
            <a:prstGeom prst="flowChartTermina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作業</a:t>
              </a:r>
              <a:r>
                <a:rPr lang="en-US" altLang="zh-TW" sz="2400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2400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小考</a:t>
              </a:r>
              <a:endParaRPr lang="en-US" altLang="zh-TW" sz="24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en-US" altLang="zh-TW" sz="2400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%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4" name="流程圖: 結束點 13"/>
            <p:cNvSpPr/>
            <p:nvPr/>
          </p:nvSpPr>
          <p:spPr>
            <a:xfrm>
              <a:off x="5056515" y="4075981"/>
              <a:ext cx="2539041" cy="966158"/>
            </a:xfrm>
            <a:prstGeom prst="flowChartTermina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期末考</a:t>
              </a:r>
              <a:endPara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en-US" altLang="zh-TW" sz="24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%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流程圖: 結束點 14"/>
            <p:cNvSpPr/>
            <p:nvPr/>
          </p:nvSpPr>
          <p:spPr>
            <a:xfrm>
              <a:off x="2112752" y="4075981"/>
              <a:ext cx="2539041" cy="966158"/>
            </a:xfrm>
            <a:prstGeom prst="flowChartTermina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期中考</a:t>
              </a:r>
              <a:endParaRPr lang="zh-TW" altLang="en-US" sz="2400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25%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47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118358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探勘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 Mining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課堂規定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9922" y="2021999"/>
            <a:ext cx="10157678" cy="4498874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上課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後進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教室算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遲到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上課禁用手機，請專心上課</a:t>
            </a:r>
            <a:endParaRPr lang="en-US" altLang="zh-TW" sz="3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想睡覺的，建議洗臉</a:t>
            </a:r>
            <a:r>
              <a:rPr lang="zh-TW" altLang="en-US" sz="32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站立上課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Free</a:t>
            </a: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上課吵鬧，影響到老師同學，予以糾正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1/3 (</a:t>
            </a:r>
            <a:r>
              <a:rPr lang="zh-TW" altLang="en-US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以上未出席課程無法給予學分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次遲到算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次未到課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為加強同學上課專注度，請同學回答問題</a:t>
            </a:r>
            <a:r>
              <a:rPr lang="en-US" altLang="zh-TW" sz="3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課堂表現</a:t>
            </a:r>
            <a:r>
              <a:rPr lang="en-US" altLang="zh-TW" sz="3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32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學期焦點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什麼是資料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探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勘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週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課程方向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7762" y="1846008"/>
            <a:ext cx="10515600" cy="470257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概念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Concept/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輪廓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Outline/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Goal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(Application)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在那裡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程序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Procedure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定義問題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瞭解老闆的目的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蒐集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SQL)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自己有嗎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Preprocessing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r>
              <a:rPr lang="en-US" altLang="zh-TW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Analysis (</a:t>
            </a:r>
            <a:r>
              <a:rPr lang="zh-TW" altLang="en-US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各種演算法</a:t>
            </a:r>
            <a:r>
              <a:rPr lang="en-US" altLang="zh-TW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Outcomes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Presentation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作成決策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74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學期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焦點二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Algorithm</a:t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週前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課程方向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920151" y="5904956"/>
            <a:ext cx="10351698" cy="93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決策樹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(Decision) B.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(Random Forest)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時間序列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Time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Series Forecasting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Association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順序型態分析（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Sequential Pattern Analysis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F.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支援向量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(support vector 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machine)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G.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單純貝氏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(Naive 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Bayes Classifier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217762" y="1846008"/>
            <a:ext cx="10515600" cy="3982137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分群（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Clustering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群集分析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均值聚類分析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K-means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分類（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Classification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很多機器學習的演算法都是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最近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鄰居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(K-Nearest-Neighbor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KNN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神經網路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(Neural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Network,NN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感知機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Perceptron (MLP)</a:t>
            </a:r>
          </a:p>
          <a:p>
            <a:pPr lvl="2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類神經網路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(NN, ANN, DNN)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卷積神經網路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(Convolution Neural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Network,CNN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預測連續數值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線性迴歸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傳統的迴歸分析適用在因變數是連續變數的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邏輯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迴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邏輯迴歸是一種適用於二元變數的迴歸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爆炸 1 2"/>
          <p:cNvSpPr/>
          <p:nvPr/>
        </p:nvSpPr>
        <p:spPr>
          <a:xfrm>
            <a:off x="7758545" y="1690688"/>
            <a:ext cx="3999346" cy="386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Machine Learning 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16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本學期焦點三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善用</a:t>
            </a:r>
            <a:r>
              <a:rPr lang="en-US" altLang="zh-TW" dirty="0" err="1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週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課程方向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4909" y="1949569"/>
            <a:ext cx="7962182" cy="353683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一個數據建模和數據分析競賽平台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提供大量的數據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範例程式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解讀分析圖表能力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熟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Google 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olaboratory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Python 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現在就開始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多思考</a:t>
            </a:r>
            <a:r>
              <a:rPr lang="zh-TW" altLang="en-US" dirty="0" smtClean="0">
                <a:solidFill>
                  <a:srgbClr val="0000FF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多蒐尋</a:t>
            </a:r>
            <a:r>
              <a:rPr lang="zh-TW" altLang="en-US" dirty="0">
                <a:solidFill>
                  <a:srgbClr val="0000FF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善用各種工具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eWant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W3school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自己有興趣的主題</a:t>
            </a:r>
            <a:r>
              <a:rPr lang="zh-TW" altLang="en-US" dirty="0">
                <a:solidFill>
                  <a:srgbClr val="0000FF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重要的主題</a:t>
            </a:r>
            <a:r>
              <a:rPr lang="zh-TW" altLang="en-US" dirty="0">
                <a:solidFill>
                  <a:srgbClr val="0000FF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下課後用心研究瞭解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2114910" y="5588264"/>
            <a:ext cx="7962181" cy="92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資料探勘工具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SPSS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SAS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RapidMinar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語言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9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75434"/>
            <a:ext cx="10515600" cy="1092650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期末報告規定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1" y="1500996"/>
            <a:ext cx="10515600" cy="520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報告的規定如下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人一組的請至少報告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說明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個成果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/...)</a:t>
            </a:r>
          </a:p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人一組的請至少報告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說明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個成果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/...)</a:t>
            </a:r>
          </a:p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人一組的請至少報告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說明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個成果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/...)</a:t>
            </a:r>
          </a:p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 PPT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說明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- 6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程式執行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說明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- 6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老師及同學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提問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預設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每一組報告時間不得少於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每一組報告時間不得大於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每一位都必須講話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沒講話的老師所有的問題都會指定他回答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回答又不出來的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會考慮給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</a:p>
          <a:p>
            <a:pPr algn="ctr"/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務必讓台下聽眾聽得懂你說的圖表成果內容</a:t>
            </a:r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說得清楚的</a:t>
            </a:r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分數愈高</a:t>
            </a:r>
          </a:p>
          <a:p>
            <a:pPr algn="ctr"/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說明程式時</a:t>
            </a:r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先告訴大家這一區塊程式在作什麼</a:t>
            </a:r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然後執行</a:t>
            </a:r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然後再說明程式細節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程式說得愈仔細分數愈高</a:t>
            </a:r>
          </a:p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請列一份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紙本給老師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 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將你的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PPT LINE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給老師</a:t>
            </a:r>
          </a:p>
        </p:txBody>
      </p:sp>
    </p:spTree>
    <p:extLst>
      <p:ext uri="{BB962C8B-B14F-4D97-AF65-F5344CB8AC3E}">
        <p14:creationId xmlns:p14="http://schemas.microsoft.com/office/powerpoint/2010/main" val="98891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175434"/>
            <a:ext cx="10515600" cy="1092650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評分標準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37396"/>
              </p:ext>
            </p:extLst>
          </p:nvPr>
        </p:nvGraphicFramePr>
        <p:xfrm>
          <a:off x="838200" y="1407919"/>
          <a:ext cx="10515600" cy="516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37">
                  <a:extLst>
                    <a:ext uri="{9D8B030D-6E8A-4147-A177-3AD203B41FA5}">
                      <a16:colId xmlns:a16="http://schemas.microsoft.com/office/drawing/2014/main" val="2853746146"/>
                    </a:ext>
                  </a:extLst>
                </a:gridCol>
                <a:gridCol w="2645993">
                  <a:extLst>
                    <a:ext uri="{9D8B030D-6E8A-4147-A177-3AD203B41FA5}">
                      <a16:colId xmlns:a16="http://schemas.microsoft.com/office/drawing/2014/main" val="3945654286"/>
                    </a:ext>
                  </a:extLst>
                </a:gridCol>
                <a:gridCol w="3873270">
                  <a:extLst>
                    <a:ext uri="{9D8B030D-6E8A-4147-A177-3AD203B41FA5}">
                      <a16:colId xmlns:a16="http://schemas.microsoft.com/office/drawing/2014/main" val="17532192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4884116"/>
                    </a:ext>
                  </a:extLst>
                </a:gridCol>
              </a:tblGrid>
              <a:tr h="57442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項目內容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612069"/>
                  </a:ext>
                </a:extLst>
              </a:tr>
              <a:tr h="5744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PPT  (50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內容、舖陳、敘述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03414"/>
                  </a:ext>
                </a:extLst>
              </a:tr>
              <a:tr h="574429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圖表說明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210398"/>
                  </a:ext>
                </a:extLst>
              </a:tr>
              <a:tr h="574429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口語表達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75183"/>
                  </a:ext>
                </a:extLst>
              </a:tr>
              <a:tr h="574429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簡報效果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24389"/>
                  </a:ext>
                </a:extLst>
              </a:tr>
              <a:tr h="5744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 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(30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熟悉度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47994"/>
                  </a:ext>
                </a:extLst>
              </a:tr>
              <a:tr h="574429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012756"/>
                  </a:ext>
                </a:extLst>
              </a:tr>
              <a:tr h="5744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Q&amp;A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(10)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反應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091557"/>
                  </a:ext>
                </a:extLst>
              </a:tr>
              <a:tr h="5744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小組 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(10)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分工、合作、互動</a:t>
                      </a:r>
                      <a:endParaRPr lang="zh-TW" altLang="en-US" sz="2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6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5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6508"/>
            <a:ext cx="10515600" cy="78942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課程訊息發布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0418" y="966644"/>
            <a:ext cx="10515600" cy="285721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群組名為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113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資料探勘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課程問題找不到老師的可以先找小老師洽詢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使用課本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上課內容雲端連接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/>
              <a:t>https://drive.google.com/drive/folders/1eA5mo6DxQPKpCUpq7ZbQLL9Yl6qkJ1wu?usp=sharing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437" y="3357171"/>
            <a:ext cx="2498563" cy="338640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490" y="3357171"/>
            <a:ext cx="1993793" cy="339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790</Words>
  <Application>Microsoft Office PowerPoint</Application>
  <PresentationFormat>寬螢幕</PresentationFormat>
  <Paragraphs>117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新細明體</vt:lpstr>
      <vt:lpstr>標楷體</vt:lpstr>
      <vt:lpstr>Arial</vt:lpstr>
      <vt:lpstr>Calibri</vt:lpstr>
      <vt:lpstr>Calibri Light</vt:lpstr>
      <vt:lpstr>Office 佈景主題</vt:lpstr>
      <vt:lpstr>評量標準、課程方向 及課堂規定</vt:lpstr>
      <vt:lpstr>PowerPoint 簡報</vt:lpstr>
      <vt:lpstr>資料探勘 Data Mining 2.課堂規定</vt:lpstr>
      <vt:lpstr>本學期焦點一:什麼是資料探勘 (12週前)課程方向</vt:lpstr>
      <vt:lpstr>本學期焦點二:演算法Algorithm (12週前)課程方向</vt:lpstr>
      <vt:lpstr>本學期焦點三:善用Kaggle網站 (後6週)課程方向</vt:lpstr>
      <vt:lpstr>期末報告規定</vt:lpstr>
      <vt:lpstr>評分標準</vt:lpstr>
      <vt:lpstr>課程訊息發布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課堂規定</dc:title>
  <dc:creator>USER</dc:creator>
  <cp:lastModifiedBy>user</cp:lastModifiedBy>
  <cp:revision>82</cp:revision>
  <dcterms:created xsi:type="dcterms:W3CDTF">2023-02-10T08:39:17Z</dcterms:created>
  <dcterms:modified xsi:type="dcterms:W3CDTF">2025-09-01T03:08:25Z</dcterms:modified>
</cp:coreProperties>
</file>