
<file path=[Content_Types].xml><?xml version="1.0" encoding="utf-8"?>
<Types xmlns="http://schemas.openxmlformats.org/package/2006/content-types">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380" r:id="rId1"/>
  </p:sldMasterIdLst>
  <p:notesMasterIdLst>
    <p:notesMasterId r:id="rId30"/>
  </p:notesMasterIdLst>
  <p:handoutMasterIdLst>
    <p:handoutMasterId r:id="rId31"/>
  </p:handoutMasterIdLst>
  <p:sldIdLst>
    <p:sldId id="256" r:id="rId2"/>
    <p:sldId id="261" r:id="rId3"/>
    <p:sldId id="305" r:id="rId4"/>
    <p:sldId id="306" r:id="rId5"/>
    <p:sldId id="307" r:id="rId6"/>
    <p:sldId id="346" r:id="rId7"/>
    <p:sldId id="308" r:id="rId8"/>
    <p:sldId id="309" r:id="rId9"/>
    <p:sldId id="310" r:id="rId10"/>
    <p:sldId id="311" r:id="rId11"/>
    <p:sldId id="312" r:id="rId12"/>
    <p:sldId id="313" r:id="rId13"/>
    <p:sldId id="315" r:id="rId14"/>
    <p:sldId id="314" r:id="rId15"/>
    <p:sldId id="328" r:id="rId16"/>
    <p:sldId id="343" r:id="rId17"/>
    <p:sldId id="341" r:id="rId18"/>
    <p:sldId id="345" r:id="rId19"/>
    <p:sldId id="316" r:id="rId20"/>
    <p:sldId id="317" r:id="rId21"/>
    <p:sldId id="320" r:id="rId22"/>
    <p:sldId id="329" r:id="rId23"/>
    <p:sldId id="330" r:id="rId24"/>
    <p:sldId id="332" r:id="rId25"/>
    <p:sldId id="333" r:id="rId26"/>
    <p:sldId id="337" r:id="rId27"/>
    <p:sldId id="338" r:id="rId28"/>
    <p:sldId id="339" r:id="rId29"/>
  </p:sldIdLst>
  <p:sldSz cx="9144000" cy="6858000" type="screen4x3"/>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660033"/>
    <a:srgbClr val="CC0000"/>
    <a:srgbClr val="FFFFCC"/>
    <a:srgbClr val="9F3789"/>
    <a:srgbClr val="00CCFF"/>
    <a:srgbClr val="663300"/>
    <a:srgbClr val="C14BA8"/>
    <a:srgbClr val="CA68B7"/>
    <a:srgbClr val="C04C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F1AB2-1976-4502-BF36-3FF5EA218861}" styleName="中等深淺樣式 4 - 輔色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horzBarState="maximized">
    <p:restoredLeft sz="20432" autoAdjust="0"/>
    <p:restoredTop sz="94075" autoAdjust="0"/>
  </p:normalViewPr>
  <p:slideViewPr>
    <p:cSldViewPr>
      <p:cViewPr varScale="1">
        <p:scale>
          <a:sx n="74" d="100"/>
          <a:sy n="74" d="100"/>
        </p:scale>
        <p:origin x="876" y="36"/>
      </p:cViewPr>
      <p:guideLst>
        <p:guide orient="horz" pos="2160"/>
        <p:guide pos="2880"/>
      </p:guideLst>
    </p:cSldViewPr>
  </p:slideViewPr>
  <p:notesTextViewPr>
    <p:cViewPr>
      <p:scale>
        <a:sx n="100" d="100"/>
        <a:sy n="100" d="100"/>
      </p:scale>
      <p:origin x="0" y="0"/>
    </p:cViewPr>
  </p:notesTextViewPr>
  <p:sorterViewPr>
    <p:cViewPr>
      <p:scale>
        <a:sx n="200" d="100"/>
        <a:sy n="200" d="100"/>
      </p:scale>
      <p:origin x="0" y="0"/>
    </p:cViewPr>
  </p:sorterViewPr>
  <p:notesViewPr>
    <p:cSldViewPr>
      <p:cViewPr varScale="1">
        <p:scale>
          <a:sx n="55" d="100"/>
          <a:sy n="55" d="100"/>
        </p:scale>
        <p:origin x="-1794" y="-102"/>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tableStyles" Target="tableStyles.xml"/><Relationship Id="rId8" Type="http://schemas.openxmlformats.org/officeDocument/2006/relationships/slide" Target="slides/slide7.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0EBF57A-14F9-4E55-B545-111C772C1094}" type="doc">
      <dgm:prSet loTypeId="urn:microsoft.com/office/officeart/2005/8/layout/list1" loCatId="list" qsTypeId="urn:microsoft.com/office/officeart/2005/8/quickstyle/simple1" qsCatId="simple" csTypeId="urn:microsoft.com/office/officeart/2005/8/colors/colorful2" csCatId="colorful" phldr="1"/>
      <dgm:spPr/>
    </dgm:pt>
    <dgm:pt modelId="{9A06383C-AA67-4FE0-8593-CE89BD66E4A9}">
      <dgm:prSet phldrT="[文字]" custT="1"/>
      <dgm:spPr/>
      <dgm:t>
        <a:bodyPr/>
        <a:lstStyle/>
        <a:p>
          <a:r>
            <a:rPr lang="zh-TW" altLang="en-US" sz="2000" b="0" dirty="0" smtClean="0">
              <a:latin typeface="Calibri" pitchFamily="34" charset="0"/>
            </a:rPr>
            <a:t>安全政策</a:t>
          </a:r>
          <a:endParaRPr lang="zh-TW" altLang="en-US" sz="2000" b="0" dirty="0">
            <a:latin typeface="Calibri" pitchFamily="34" charset="0"/>
          </a:endParaRPr>
        </a:p>
      </dgm:t>
    </dgm:pt>
    <dgm:pt modelId="{928A4E13-319A-43B4-8805-BAC1821A2367}" type="parTrans" cxnId="{9B1FB409-B18C-40F6-8A84-F465EB75B834}">
      <dgm:prSet/>
      <dgm:spPr/>
      <dgm:t>
        <a:bodyPr/>
        <a:lstStyle/>
        <a:p>
          <a:endParaRPr lang="zh-TW" altLang="en-US" b="0">
            <a:latin typeface="Calibri" pitchFamily="34" charset="0"/>
          </a:endParaRPr>
        </a:p>
      </dgm:t>
    </dgm:pt>
    <dgm:pt modelId="{BD6266CE-927B-436C-8A0D-4999DA5B897C}" type="sibTrans" cxnId="{9B1FB409-B18C-40F6-8A84-F465EB75B834}">
      <dgm:prSet/>
      <dgm:spPr/>
      <dgm:t>
        <a:bodyPr/>
        <a:lstStyle/>
        <a:p>
          <a:endParaRPr lang="zh-TW" altLang="en-US" b="0">
            <a:latin typeface="Calibri" pitchFamily="34" charset="0"/>
          </a:endParaRPr>
        </a:p>
      </dgm:t>
    </dgm:pt>
    <dgm:pt modelId="{35082F98-46A5-4C6C-95E9-CFC4C9F1C1DB}">
      <dgm:prSet phldrT="[文字]" custT="1"/>
      <dgm:spPr/>
      <dgm:t>
        <a:bodyPr/>
        <a:lstStyle/>
        <a:p>
          <a:r>
            <a:rPr lang="zh-TW" altLang="en-US" sz="2000" b="0" dirty="0" smtClean="0">
              <a:latin typeface="Calibri" pitchFamily="34" charset="0"/>
            </a:rPr>
            <a:t>威脅防禦</a:t>
          </a:r>
          <a:endParaRPr lang="zh-TW" altLang="en-US" sz="2000" b="0" dirty="0">
            <a:latin typeface="Calibri" pitchFamily="34" charset="0"/>
          </a:endParaRPr>
        </a:p>
      </dgm:t>
    </dgm:pt>
    <dgm:pt modelId="{76A92FA1-FE46-40E4-B31C-FA0643A7E517}" type="parTrans" cxnId="{A67351B8-3407-48E9-9EEA-C5A683160E7B}">
      <dgm:prSet/>
      <dgm:spPr/>
      <dgm:t>
        <a:bodyPr/>
        <a:lstStyle/>
        <a:p>
          <a:endParaRPr lang="zh-TW" altLang="en-US" b="0">
            <a:latin typeface="Calibri" pitchFamily="34" charset="0"/>
          </a:endParaRPr>
        </a:p>
      </dgm:t>
    </dgm:pt>
    <dgm:pt modelId="{CB116CBC-097F-4C93-962A-48F82211C207}" type="sibTrans" cxnId="{A67351B8-3407-48E9-9EEA-C5A683160E7B}">
      <dgm:prSet/>
      <dgm:spPr/>
      <dgm:t>
        <a:bodyPr/>
        <a:lstStyle/>
        <a:p>
          <a:endParaRPr lang="zh-TW" altLang="en-US" b="0">
            <a:latin typeface="Calibri" pitchFamily="34" charset="0"/>
          </a:endParaRPr>
        </a:p>
      </dgm:t>
    </dgm:pt>
    <dgm:pt modelId="{62C8DD74-A32C-4BAD-B854-1917D79392F8}">
      <dgm:prSet phldrT="[文字]" custT="1"/>
      <dgm:spPr/>
      <dgm:t>
        <a:bodyPr/>
        <a:lstStyle/>
        <a:p>
          <a:r>
            <a:rPr lang="zh-TW" altLang="en-US" sz="2000" b="0" dirty="0" smtClean="0">
              <a:latin typeface="Calibri" pitchFamily="34" charset="0"/>
            </a:rPr>
            <a:t>弱點補強</a:t>
          </a:r>
          <a:endParaRPr lang="zh-TW" altLang="en-US" sz="2000" b="0" dirty="0">
            <a:latin typeface="Calibri" pitchFamily="34" charset="0"/>
          </a:endParaRPr>
        </a:p>
      </dgm:t>
    </dgm:pt>
    <dgm:pt modelId="{3F0A97EE-2571-4D1D-BEE1-899AEB8EE072}" type="parTrans" cxnId="{D5C13A15-A448-4E2F-889F-052FBCDCB0EB}">
      <dgm:prSet/>
      <dgm:spPr/>
      <dgm:t>
        <a:bodyPr/>
        <a:lstStyle/>
        <a:p>
          <a:endParaRPr lang="zh-TW" altLang="en-US" b="0">
            <a:latin typeface="Calibri" pitchFamily="34" charset="0"/>
          </a:endParaRPr>
        </a:p>
      </dgm:t>
    </dgm:pt>
    <dgm:pt modelId="{A0F4881D-41D6-4106-B3FE-4CD85D0CD0A2}" type="sibTrans" cxnId="{D5C13A15-A448-4E2F-889F-052FBCDCB0EB}">
      <dgm:prSet/>
      <dgm:spPr/>
      <dgm:t>
        <a:bodyPr/>
        <a:lstStyle/>
        <a:p>
          <a:endParaRPr lang="zh-TW" altLang="en-US" b="0">
            <a:latin typeface="Calibri" pitchFamily="34" charset="0"/>
          </a:endParaRPr>
        </a:p>
      </dgm:t>
    </dgm:pt>
    <dgm:pt modelId="{435330FD-F1FC-43CB-8BD0-4BDCA2F5629A}">
      <dgm:prSet phldrT="[文字]" custT="1"/>
      <dgm:spPr/>
      <dgm:t>
        <a:bodyPr/>
        <a:lstStyle/>
        <a:p>
          <a:r>
            <a:rPr lang="zh-TW" altLang="en-US" sz="1700" b="0" dirty="0" smtClean="0">
              <a:latin typeface="Calibri" pitchFamily="34" charset="0"/>
            </a:rPr>
            <a:t>安全政策應說明惡意程式之防禦責任，做為建置各項防禦措施之基礎。</a:t>
          </a:r>
          <a:endParaRPr lang="zh-TW" altLang="en-US" sz="1700" b="0" dirty="0">
            <a:latin typeface="Calibri" pitchFamily="34" charset="0"/>
          </a:endParaRPr>
        </a:p>
      </dgm:t>
    </dgm:pt>
    <dgm:pt modelId="{66F47540-973C-48A1-8236-AA53A712C0EC}" type="parTrans" cxnId="{0CFE8CF3-D7DF-45D6-9353-7C5F1B2D8663}">
      <dgm:prSet/>
      <dgm:spPr/>
      <dgm:t>
        <a:bodyPr/>
        <a:lstStyle/>
        <a:p>
          <a:endParaRPr lang="zh-TW" altLang="en-US" b="0">
            <a:latin typeface="Calibri" pitchFamily="34" charset="0"/>
          </a:endParaRPr>
        </a:p>
      </dgm:t>
    </dgm:pt>
    <dgm:pt modelId="{0A8F33EE-9C33-44B0-9AAE-E1D014B567AB}" type="sibTrans" cxnId="{0CFE8CF3-D7DF-45D6-9353-7C5F1B2D8663}">
      <dgm:prSet/>
      <dgm:spPr/>
      <dgm:t>
        <a:bodyPr/>
        <a:lstStyle/>
        <a:p>
          <a:endParaRPr lang="zh-TW" altLang="en-US" b="0">
            <a:latin typeface="Calibri" pitchFamily="34" charset="0"/>
          </a:endParaRPr>
        </a:p>
      </dgm:t>
    </dgm:pt>
    <dgm:pt modelId="{8835A1B2-704B-48AB-BE27-B3EA0789AFC0}">
      <dgm:prSet phldrT="[文字]" custT="1"/>
      <dgm:spPr/>
      <dgm:t>
        <a:bodyPr/>
        <a:lstStyle/>
        <a:p>
          <a:r>
            <a:rPr lang="zh-TW" altLang="en-US" sz="2000" b="0" dirty="0" smtClean="0">
              <a:latin typeface="Calibri" pitchFamily="34" charset="0"/>
            </a:rPr>
            <a:t>教育訓練</a:t>
          </a:r>
          <a:endParaRPr lang="zh-TW" altLang="en-US" sz="2000" b="0" dirty="0">
            <a:latin typeface="Calibri" pitchFamily="34" charset="0"/>
          </a:endParaRPr>
        </a:p>
      </dgm:t>
    </dgm:pt>
    <dgm:pt modelId="{C5AD48D1-4E6C-40FE-8BF5-6F9154E65121}" type="parTrans" cxnId="{06B0A308-92A9-44C5-96EB-8709418E526A}">
      <dgm:prSet/>
      <dgm:spPr/>
      <dgm:t>
        <a:bodyPr/>
        <a:lstStyle/>
        <a:p>
          <a:endParaRPr lang="zh-TW" altLang="en-US" b="0">
            <a:latin typeface="Calibri" pitchFamily="34" charset="0"/>
          </a:endParaRPr>
        </a:p>
      </dgm:t>
    </dgm:pt>
    <dgm:pt modelId="{05D5FB12-A7DA-4FA6-8F1D-BD3927345782}" type="sibTrans" cxnId="{06B0A308-92A9-44C5-96EB-8709418E526A}">
      <dgm:prSet/>
      <dgm:spPr/>
      <dgm:t>
        <a:bodyPr/>
        <a:lstStyle/>
        <a:p>
          <a:endParaRPr lang="zh-TW" altLang="en-US" b="0">
            <a:latin typeface="Calibri" pitchFamily="34" charset="0"/>
          </a:endParaRPr>
        </a:p>
      </dgm:t>
    </dgm:pt>
    <dgm:pt modelId="{8E57F30D-4957-44A6-9BF7-E8B9AD79C136}">
      <dgm:prSet phldrT="[文字]" custT="1"/>
      <dgm:spPr/>
      <dgm:t>
        <a:bodyPr/>
        <a:lstStyle/>
        <a:p>
          <a:r>
            <a:rPr lang="zh-TW" altLang="en-US" sz="1700" b="0" dirty="0" smtClean="0">
              <a:latin typeface="Calibri" pitchFamily="34" charset="0"/>
            </a:rPr>
            <a:t>建立並維持所有人對惡意程式的認知，並加強資訊人員對惡意程式防禦的教育訓練，可以有效降低人為錯誤所造成的資訊安全事件。</a:t>
          </a:r>
          <a:endParaRPr lang="zh-TW" altLang="en-US" sz="1700" b="0" dirty="0">
            <a:latin typeface="Calibri" pitchFamily="34" charset="0"/>
          </a:endParaRPr>
        </a:p>
      </dgm:t>
    </dgm:pt>
    <dgm:pt modelId="{6C6B47D6-3BA8-48C9-8045-7617EA82B900}" type="parTrans" cxnId="{FEA10521-AD23-4794-818C-CDE8F00F15CA}">
      <dgm:prSet/>
      <dgm:spPr/>
      <dgm:t>
        <a:bodyPr/>
        <a:lstStyle/>
        <a:p>
          <a:endParaRPr lang="zh-TW" altLang="en-US" b="0">
            <a:latin typeface="Calibri" pitchFamily="34" charset="0"/>
          </a:endParaRPr>
        </a:p>
      </dgm:t>
    </dgm:pt>
    <dgm:pt modelId="{DA8E12E1-74A2-4BE7-AE32-6E86DE185400}" type="sibTrans" cxnId="{FEA10521-AD23-4794-818C-CDE8F00F15CA}">
      <dgm:prSet/>
      <dgm:spPr/>
      <dgm:t>
        <a:bodyPr/>
        <a:lstStyle/>
        <a:p>
          <a:endParaRPr lang="zh-TW" altLang="en-US" b="0">
            <a:latin typeface="Calibri" pitchFamily="34" charset="0"/>
          </a:endParaRPr>
        </a:p>
      </dgm:t>
    </dgm:pt>
    <dgm:pt modelId="{101B88A5-4384-4C33-B2AD-4A885D1754ED}">
      <dgm:prSet phldrT="[文字]" custT="1"/>
      <dgm:spPr/>
      <dgm:t>
        <a:bodyPr/>
        <a:lstStyle/>
        <a:p>
          <a:r>
            <a:rPr lang="zh-TW" altLang="en-US" sz="1700" b="0" dirty="0" smtClean="0">
              <a:latin typeface="Calibri" pitchFamily="34" charset="0"/>
            </a:rPr>
            <a:t>補強系統及網路的弱點可以降低惡意程式的攻擊動力。</a:t>
          </a:r>
          <a:endParaRPr lang="zh-TW" altLang="en-US" sz="1700" b="0" dirty="0">
            <a:latin typeface="Calibri" pitchFamily="34" charset="0"/>
          </a:endParaRPr>
        </a:p>
      </dgm:t>
    </dgm:pt>
    <dgm:pt modelId="{23C31E57-EACF-47E1-AFF8-524D8524F2F6}" type="parTrans" cxnId="{684E0071-D2E0-4409-8FC7-9123DEDCB95D}">
      <dgm:prSet/>
      <dgm:spPr/>
      <dgm:t>
        <a:bodyPr/>
        <a:lstStyle/>
        <a:p>
          <a:endParaRPr lang="zh-TW" altLang="en-US" b="0">
            <a:latin typeface="Calibri" pitchFamily="34" charset="0"/>
          </a:endParaRPr>
        </a:p>
      </dgm:t>
    </dgm:pt>
    <dgm:pt modelId="{1ACC4A5E-E367-4F6E-8C6B-7216178CE46C}" type="sibTrans" cxnId="{684E0071-D2E0-4409-8FC7-9123DEDCB95D}">
      <dgm:prSet/>
      <dgm:spPr/>
      <dgm:t>
        <a:bodyPr/>
        <a:lstStyle/>
        <a:p>
          <a:endParaRPr lang="zh-TW" altLang="en-US" b="0">
            <a:latin typeface="Calibri" pitchFamily="34" charset="0"/>
          </a:endParaRPr>
        </a:p>
      </dgm:t>
    </dgm:pt>
    <dgm:pt modelId="{55639A68-C5A6-43C5-91E7-AAAD3DA2C4AF}">
      <dgm:prSet phldrT="[文字]" custT="1"/>
      <dgm:spPr/>
      <dgm:t>
        <a:bodyPr/>
        <a:lstStyle/>
        <a:p>
          <a:r>
            <a:rPr lang="zh-TW" altLang="en-US" sz="1700" b="0" dirty="0" smtClean="0">
              <a:latin typeface="Calibri" pitchFamily="34" charset="0"/>
            </a:rPr>
            <a:t>建置多重的威脅防禦措施 </a:t>
          </a:r>
          <a:r>
            <a:rPr lang="en-US" altLang="zh-TW" sz="1700" b="0" dirty="0" smtClean="0">
              <a:latin typeface="Calibri" pitchFamily="34" charset="0"/>
            </a:rPr>
            <a:t>(</a:t>
          </a:r>
          <a:r>
            <a:rPr lang="zh-TW" altLang="en-US" sz="1700" b="0" dirty="0" smtClean="0">
              <a:latin typeface="Calibri" pitchFamily="34" charset="0"/>
            </a:rPr>
            <a:t>如防火牆與防毒軟體</a:t>
          </a:r>
          <a:r>
            <a:rPr lang="en-US" altLang="zh-TW" sz="1700" b="0" dirty="0" smtClean="0">
              <a:latin typeface="Calibri" pitchFamily="34" charset="0"/>
            </a:rPr>
            <a:t>)</a:t>
          </a:r>
          <a:r>
            <a:rPr lang="zh-TW" altLang="en-US" sz="1700" b="0" dirty="0" smtClean="0">
              <a:latin typeface="Calibri" pitchFamily="34" charset="0"/>
            </a:rPr>
            <a:t> 可以避免惡意程式成功的攻擊系統或網路。</a:t>
          </a:r>
          <a:endParaRPr lang="zh-TW" altLang="en-US" sz="1700" b="0" dirty="0">
            <a:latin typeface="Calibri" pitchFamily="34" charset="0"/>
          </a:endParaRPr>
        </a:p>
      </dgm:t>
    </dgm:pt>
    <dgm:pt modelId="{08A8B4D7-B239-4FDD-9488-E9B3229AB798}" type="parTrans" cxnId="{416E0676-210F-4108-AEBF-1324DA220452}">
      <dgm:prSet/>
      <dgm:spPr/>
      <dgm:t>
        <a:bodyPr/>
        <a:lstStyle/>
        <a:p>
          <a:endParaRPr lang="zh-TW" altLang="en-US" b="0">
            <a:latin typeface="Calibri" pitchFamily="34" charset="0"/>
          </a:endParaRPr>
        </a:p>
      </dgm:t>
    </dgm:pt>
    <dgm:pt modelId="{69BFFAA7-1250-44B3-97EA-B679D445FC9E}" type="sibTrans" cxnId="{416E0676-210F-4108-AEBF-1324DA220452}">
      <dgm:prSet/>
      <dgm:spPr/>
      <dgm:t>
        <a:bodyPr/>
        <a:lstStyle/>
        <a:p>
          <a:endParaRPr lang="zh-TW" altLang="en-US" b="0">
            <a:latin typeface="Calibri" pitchFamily="34" charset="0"/>
          </a:endParaRPr>
        </a:p>
      </dgm:t>
    </dgm:pt>
    <dgm:pt modelId="{2ABF7DAC-83C8-4000-9307-9601E734523A}" type="pres">
      <dgm:prSet presAssocID="{90EBF57A-14F9-4E55-B545-111C772C1094}" presName="linear" presStyleCnt="0">
        <dgm:presLayoutVars>
          <dgm:dir/>
          <dgm:animLvl val="lvl"/>
          <dgm:resizeHandles val="exact"/>
        </dgm:presLayoutVars>
      </dgm:prSet>
      <dgm:spPr/>
    </dgm:pt>
    <dgm:pt modelId="{4EE5FC0B-A0C4-4CC6-9808-351B1BF8FF49}" type="pres">
      <dgm:prSet presAssocID="{9A06383C-AA67-4FE0-8593-CE89BD66E4A9}" presName="parentLin" presStyleCnt="0"/>
      <dgm:spPr/>
    </dgm:pt>
    <dgm:pt modelId="{91EA226C-2AF2-4416-977E-1F1986EB55E2}" type="pres">
      <dgm:prSet presAssocID="{9A06383C-AA67-4FE0-8593-CE89BD66E4A9}" presName="parentLeftMargin" presStyleLbl="node1" presStyleIdx="0" presStyleCnt="4"/>
      <dgm:spPr/>
      <dgm:t>
        <a:bodyPr/>
        <a:lstStyle/>
        <a:p>
          <a:endParaRPr lang="zh-TW" altLang="en-US"/>
        </a:p>
      </dgm:t>
    </dgm:pt>
    <dgm:pt modelId="{B7E75D11-0C37-4BBB-95C9-E1ED82B99EE7}" type="pres">
      <dgm:prSet presAssocID="{9A06383C-AA67-4FE0-8593-CE89BD66E4A9}" presName="parentText" presStyleLbl="node1" presStyleIdx="0" presStyleCnt="4">
        <dgm:presLayoutVars>
          <dgm:chMax val="0"/>
          <dgm:bulletEnabled val="1"/>
        </dgm:presLayoutVars>
      </dgm:prSet>
      <dgm:spPr/>
      <dgm:t>
        <a:bodyPr/>
        <a:lstStyle/>
        <a:p>
          <a:endParaRPr lang="zh-TW" altLang="en-US"/>
        </a:p>
      </dgm:t>
    </dgm:pt>
    <dgm:pt modelId="{2FC111E4-2ABF-4B83-9F93-75477B2D676D}" type="pres">
      <dgm:prSet presAssocID="{9A06383C-AA67-4FE0-8593-CE89BD66E4A9}" presName="negativeSpace" presStyleCnt="0"/>
      <dgm:spPr/>
    </dgm:pt>
    <dgm:pt modelId="{72A8E6E1-E3B0-4157-BB41-BE38F2AFAE99}" type="pres">
      <dgm:prSet presAssocID="{9A06383C-AA67-4FE0-8593-CE89BD66E4A9}" presName="childText" presStyleLbl="conFgAcc1" presStyleIdx="0" presStyleCnt="4">
        <dgm:presLayoutVars>
          <dgm:bulletEnabled val="1"/>
        </dgm:presLayoutVars>
      </dgm:prSet>
      <dgm:spPr/>
      <dgm:t>
        <a:bodyPr/>
        <a:lstStyle/>
        <a:p>
          <a:endParaRPr lang="zh-TW" altLang="en-US"/>
        </a:p>
      </dgm:t>
    </dgm:pt>
    <dgm:pt modelId="{BC1956F0-EF56-4791-974E-862C8F876EBD}" type="pres">
      <dgm:prSet presAssocID="{BD6266CE-927B-436C-8A0D-4999DA5B897C}" presName="spaceBetweenRectangles" presStyleCnt="0"/>
      <dgm:spPr/>
    </dgm:pt>
    <dgm:pt modelId="{BDD5C6A3-C84C-4DC9-8AA0-40AE5F8DD49A}" type="pres">
      <dgm:prSet presAssocID="{8835A1B2-704B-48AB-BE27-B3EA0789AFC0}" presName="parentLin" presStyleCnt="0"/>
      <dgm:spPr/>
    </dgm:pt>
    <dgm:pt modelId="{18B35920-F3E9-490F-B5DC-891546F46B92}" type="pres">
      <dgm:prSet presAssocID="{8835A1B2-704B-48AB-BE27-B3EA0789AFC0}" presName="parentLeftMargin" presStyleLbl="node1" presStyleIdx="0" presStyleCnt="4"/>
      <dgm:spPr/>
      <dgm:t>
        <a:bodyPr/>
        <a:lstStyle/>
        <a:p>
          <a:endParaRPr lang="zh-TW" altLang="en-US"/>
        </a:p>
      </dgm:t>
    </dgm:pt>
    <dgm:pt modelId="{A30EE792-BFDB-4A00-A943-CC27C0C609C2}" type="pres">
      <dgm:prSet presAssocID="{8835A1B2-704B-48AB-BE27-B3EA0789AFC0}" presName="parentText" presStyleLbl="node1" presStyleIdx="1" presStyleCnt="4">
        <dgm:presLayoutVars>
          <dgm:chMax val="0"/>
          <dgm:bulletEnabled val="1"/>
        </dgm:presLayoutVars>
      </dgm:prSet>
      <dgm:spPr/>
      <dgm:t>
        <a:bodyPr/>
        <a:lstStyle/>
        <a:p>
          <a:endParaRPr lang="zh-TW" altLang="en-US"/>
        </a:p>
      </dgm:t>
    </dgm:pt>
    <dgm:pt modelId="{1C433C31-F083-40BB-94DB-06C016E3C623}" type="pres">
      <dgm:prSet presAssocID="{8835A1B2-704B-48AB-BE27-B3EA0789AFC0}" presName="negativeSpace" presStyleCnt="0"/>
      <dgm:spPr/>
    </dgm:pt>
    <dgm:pt modelId="{F2DE6849-31DD-405B-96BE-35F6715F233D}" type="pres">
      <dgm:prSet presAssocID="{8835A1B2-704B-48AB-BE27-B3EA0789AFC0}" presName="childText" presStyleLbl="conFgAcc1" presStyleIdx="1" presStyleCnt="4">
        <dgm:presLayoutVars>
          <dgm:bulletEnabled val="1"/>
        </dgm:presLayoutVars>
      </dgm:prSet>
      <dgm:spPr/>
      <dgm:t>
        <a:bodyPr/>
        <a:lstStyle/>
        <a:p>
          <a:endParaRPr lang="zh-TW" altLang="en-US"/>
        </a:p>
      </dgm:t>
    </dgm:pt>
    <dgm:pt modelId="{9C53079C-34CB-4F54-AB9D-F3DEE4B64207}" type="pres">
      <dgm:prSet presAssocID="{05D5FB12-A7DA-4FA6-8F1D-BD3927345782}" presName="spaceBetweenRectangles" presStyleCnt="0"/>
      <dgm:spPr/>
    </dgm:pt>
    <dgm:pt modelId="{68D2C8EC-2390-44FE-A3D8-C02CE1A955BA}" type="pres">
      <dgm:prSet presAssocID="{62C8DD74-A32C-4BAD-B854-1917D79392F8}" presName="parentLin" presStyleCnt="0"/>
      <dgm:spPr/>
    </dgm:pt>
    <dgm:pt modelId="{E126C8B7-C6C6-4FE2-AB16-30ABA98EB320}" type="pres">
      <dgm:prSet presAssocID="{62C8DD74-A32C-4BAD-B854-1917D79392F8}" presName="parentLeftMargin" presStyleLbl="node1" presStyleIdx="1" presStyleCnt="4"/>
      <dgm:spPr/>
      <dgm:t>
        <a:bodyPr/>
        <a:lstStyle/>
        <a:p>
          <a:endParaRPr lang="zh-TW" altLang="en-US"/>
        </a:p>
      </dgm:t>
    </dgm:pt>
    <dgm:pt modelId="{9AAA4BA8-3DF6-4D86-B75C-21ECAD602C49}" type="pres">
      <dgm:prSet presAssocID="{62C8DD74-A32C-4BAD-B854-1917D79392F8}" presName="parentText" presStyleLbl="node1" presStyleIdx="2" presStyleCnt="4">
        <dgm:presLayoutVars>
          <dgm:chMax val="0"/>
          <dgm:bulletEnabled val="1"/>
        </dgm:presLayoutVars>
      </dgm:prSet>
      <dgm:spPr/>
      <dgm:t>
        <a:bodyPr/>
        <a:lstStyle/>
        <a:p>
          <a:endParaRPr lang="zh-TW" altLang="en-US"/>
        </a:p>
      </dgm:t>
    </dgm:pt>
    <dgm:pt modelId="{A6AEE923-A34B-4FE6-82BC-723CAF2EE5EF}" type="pres">
      <dgm:prSet presAssocID="{62C8DD74-A32C-4BAD-B854-1917D79392F8}" presName="negativeSpace" presStyleCnt="0"/>
      <dgm:spPr/>
    </dgm:pt>
    <dgm:pt modelId="{7B3462FD-C915-4F79-954F-9EBEE7C2B8F4}" type="pres">
      <dgm:prSet presAssocID="{62C8DD74-A32C-4BAD-B854-1917D79392F8}" presName="childText" presStyleLbl="conFgAcc1" presStyleIdx="2" presStyleCnt="4">
        <dgm:presLayoutVars>
          <dgm:bulletEnabled val="1"/>
        </dgm:presLayoutVars>
      </dgm:prSet>
      <dgm:spPr/>
      <dgm:t>
        <a:bodyPr/>
        <a:lstStyle/>
        <a:p>
          <a:endParaRPr lang="zh-TW" altLang="en-US"/>
        </a:p>
      </dgm:t>
    </dgm:pt>
    <dgm:pt modelId="{2EE073E9-554E-437F-B136-6F9F86FE11A1}" type="pres">
      <dgm:prSet presAssocID="{A0F4881D-41D6-4106-B3FE-4CD85D0CD0A2}" presName="spaceBetweenRectangles" presStyleCnt="0"/>
      <dgm:spPr/>
    </dgm:pt>
    <dgm:pt modelId="{E5E44044-B107-4750-9B46-E771204ABAEC}" type="pres">
      <dgm:prSet presAssocID="{35082F98-46A5-4C6C-95E9-CFC4C9F1C1DB}" presName="parentLin" presStyleCnt="0"/>
      <dgm:spPr/>
    </dgm:pt>
    <dgm:pt modelId="{7ABC9A1A-8BA6-47B7-8413-27D92C672CEB}" type="pres">
      <dgm:prSet presAssocID="{35082F98-46A5-4C6C-95E9-CFC4C9F1C1DB}" presName="parentLeftMargin" presStyleLbl="node1" presStyleIdx="2" presStyleCnt="4"/>
      <dgm:spPr/>
      <dgm:t>
        <a:bodyPr/>
        <a:lstStyle/>
        <a:p>
          <a:endParaRPr lang="zh-TW" altLang="en-US"/>
        </a:p>
      </dgm:t>
    </dgm:pt>
    <dgm:pt modelId="{E3CED1B4-14E7-4CDF-85DE-D31121CD460A}" type="pres">
      <dgm:prSet presAssocID="{35082F98-46A5-4C6C-95E9-CFC4C9F1C1DB}" presName="parentText" presStyleLbl="node1" presStyleIdx="3" presStyleCnt="4">
        <dgm:presLayoutVars>
          <dgm:chMax val="0"/>
          <dgm:bulletEnabled val="1"/>
        </dgm:presLayoutVars>
      </dgm:prSet>
      <dgm:spPr/>
      <dgm:t>
        <a:bodyPr/>
        <a:lstStyle/>
        <a:p>
          <a:endParaRPr lang="zh-TW" altLang="en-US"/>
        </a:p>
      </dgm:t>
    </dgm:pt>
    <dgm:pt modelId="{84FD528E-6245-4A49-A27F-1AC819208960}" type="pres">
      <dgm:prSet presAssocID="{35082F98-46A5-4C6C-95E9-CFC4C9F1C1DB}" presName="negativeSpace" presStyleCnt="0"/>
      <dgm:spPr/>
    </dgm:pt>
    <dgm:pt modelId="{DC99B07A-8DD8-4CD6-A3F4-39B0B05E841A}" type="pres">
      <dgm:prSet presAssocID="{35082F98-46A5-4C6C-95E9-CFC4C9F1C1DB}" presName="childText" presStyleLbl="conFgAcc1" presStyleIdx="3" presStyleCnt="4">
        <dgm:presLayoutVars>
          <dgm:bulletEnabled val="1"/>
        </dgm:presLayoutVars>
      </dgm:prSet>
      <dgm:spPr/>
      <dgm:t>
        <a:bodyPr/>
        <a:lstStyle/>
        <a:p>
          <a:endParaRPr lang="zh-TW" altLang="en-US"/>
        </a:p>
      </dgm:t>
    </dgm:pt>
  </dgm:ptLst>
  <dgm:cxnLst>
    <dgm:cxn modelId="{8975F123-A47D-4027-BE1B-ED6877AB9306}" type="presOf" srcId="{90EBF57A-14F9-4E55-B545-111C772C1094}" destId="{2ABF7DAC-83C8-4000-9307-9601E734523A}" srcOrd="0" destOrd="0" presId="urn:microsoft.com/office/officeart/2005/8/layout/list1"/>
    <dgm:cxn modelId="{507E3B7F-BFCD-4DEB-B174-1C0905548A09}" type="presOf" srcId="{35082F98-46A5-4C6C-95E9-CFC4C9F1C1DB}" destId="{7ABC9A1A-8BA6-47B7-8413-27D92C672CEB}" srcOrd="0" destOrd="0" presId="urn:microsoft.com/office/officeart/2005/8/layout/list1"/>
    <dgm:cxn modelId="{5AB58F46-6EF5-4C9F-A35E-660B8872BEC7}" type="presOf" srcId="{8835A1B2-704B-48AB-BE27-B3EA0789AFC0}" destId="{18B35920-F3E9-490F-B5DC-891546F46B92}" srcOrd="0" destOrd="0" presId="urn:microsoft.com/office/officeart/2005/8/layout/list1"/>
    <dgm:cxn modelId="{720529A1-DD96-4A3E-9C4B-6DDCE6318DC9}" type="presOf" srcId="{435330FD-F1FC-43CB-8BD0-4BDCA2F5629A}" destId="{72A8E6E1-E3B0-4157-BB41-BE38F2AFAE99}" srcOrd="0" destOrd="0" presId="urn:microsoft.com/office/officeart/2005/8/layout/list1"/>
    <dgm:cxn modelId="{D5C13A15-A448-4E2F-889F-052FBCDCB0EB}" srcId="{90EBF57A-14F9-4E55-B545-111C772C1094}" destId="{62C8DD74-A32C-4BAD-B854-1917D79392F8}" srcOrd="2" destOrd="0" parTransId="{3F0A97EE-2571-4D1D-BEE1-899AEB8EE072}" sibTransId="{A0F4881D-41D6-4106-B3FE-4CD85D0CD0A2}"/>
    <dgm:cxn modelId="{5A529258-A961-49F1-87F1-E6F7CAFFBA6A}" type="presOf" srcId="{35082F98-46A5-4C6C-95E9-CFC4C9F1C1DB}" destId="{E3CED1B4-14E7-4CDF-85DE-D31121CD460A}" srcOrd="1" destOrd="0" presId="urn:microsoft.com/office/officeart/2005/8/layout/list1"/>
    <dgm:cxn modelId="{FEA10521-AD23-4794-818C-CDE8F00F15CA}" srcId="{8835A1B2-704B-48AB-BE27-B3EA0789AFC0}" destId="{8E57F30D-4957-44A6-9BF7-E8B9AD79C136}" srcOrd="0" destOrd="0" parTransId="{6C6B47D6-3BA8-48C9-8045-7617EA82B900}" sibTransId="{DA8E12E1-74A2-4BE7-AE32-6E86DE185400}"/>
    <dgm:cxn modelId="{A67351B8-3407-48E9-9EEA-C5A683160E7B}" srcId="{90EBF57A-14F9-4E55-B545-111C772C1094}" destId="{35082F98-46A5-4C6C-95E9-CFC4C9F1C1DB}" srcOrd="3" destOrd="0" parTransId="{76A92FA1-FE46-40E4-B31C-FA0643A7E517}" sibTransId="{CB116CBC-097F-4C93-962A-48F82211C207}"/>
    <dgm:cxn modelId="{16C1E202-674C-47A6-B5ED-12AE65EA13E9}" type="presOf" srcId="{8835A1B2-704B-48AB-BE27-B3EA0789AFC0}" destId="{A30EE792-BFDB-4A00-A943-CC27C0C609C2}" srcOrd="1" destOrd="0" presId="urn:microsoft.com/office/officeart/2005/8/layout/list1"/>
    <dgm:cxn modelId="{DDCCDBCF-5CDB-45CB-BFE9-283468BFC272}" type="presOf" srcId="{9A06383C-AA67-4FE0-8593-CE89BD66E4A9}" destId="{91EA226C-2AF2-4416-977E-1F1986EB55E2}" srcOrd="0" destOrd="0" presId="urn:microsoft.com/office/officeart/2005/8/layout/list1"/>
    <dgm:cxn modelId="{0CFE8CF3-D7DF-45D6-9353-7C5F1B2D8663}" srcId="{9A06383C-AA67-4FE0-8593-CE89BD66E4A9}" destId="{435330FD-F1FC-43CB-8BD0-4BDCA2F5629A}" srcOrd="0" destOrd="0" parTransId="{66F47540-973C-48A1-8236-AA53A712C0EC}" sibTransId="{0A8F33EE-9C33-44B0-9AAE-E1D014B567AB}"/>
    <dgm:cxn modelId="{684E0071-D2E0-4409-8FC7-9123DEDCB95D}" srcId="{62C8DD74-A32C-4BAD-B854-1917D79392F8}" destId="{101B88A5-4384-4C33-B2AD-4A885D1754ED}" srcOrd="0" destOrd="0" parTransId="{23C31E57-EACF-47E1-AFF8-524D8524F2F6}" sibTransId="{1ACC4A5E-E367-4F6E-8C6B-7216178CE46C}"/>
    <dgm:cxn modelId="{416E0676-210F-4108-AEBF-1324DA220452}" srcId="{35082F98-46A5-4C6C-95E9-CFC4C9F1C1DB}" destId="{55639A68-C5A6-43C5-91E7-AAAD3DA2C4AF}" srcOrd="0" destOrd="0" parTransId="{08A8B4D7-B239-4FDD-9488-E9B3229AB798}" sibTransId="{69BFFAA7-1250-44B3-97EA-B679D445FC9E}"/>
    <dgm:cxn modelId="{5C50387E-CEF5-4CAE-87CA-77DD08FEE241}" type="presOf" srcId="{55639A68-C5A6-43C5-91E7-AAAD3DA2C4AF}" destId="{DC99B07A-8DD8-4CD6-A3F4-39B0B05E841A}" srcOrd="0" destOrd="0" presId="urn:microsoft.com/office/officeart/2005/8/layout/list1"/>
    <dgm:cxn modelId="{5FDC23ED-C9BB-402D-B00D-B4E5862FA2BB}" type="presOf" srcId="{101B88A5-4384-4C33-B2AD-4A885D1754ED}" destId="{7B3462FD-C915-4F79-954F-9EBEE7C2B8F4}" srcOrd="0" destOrd="0" presId="urn:microsoft.com/office/officeart/2005/8/layout/list1"/>
    <dgm:cxn modelId="{BD6D4A60-6D72-47BF-9AB5-13DDE623E8A4}" type="presOf" srcId="{8E57F30D-4957-44A6-9BF7-E8B9AD79C136}" destId="{F2DE6849-31DD-405B-96BE-35F6715F233D}" srcOrd="0" destOrd="0" presId="urn:microsoft.com/office/officeart/2005/8/layout/list1"/>
    <dgm:cxn modelId="{085A23EE-DB82-4C92-BDC6-4F608486F874}" type="presOf" srcId="{62C8DD74-A32C-4BAD-B854-1917D79392F8}" destId="{9AAA4BA8-3DF6-4D86-B75C-21ECAD602C49}" srcOrd="1" destOrd="0" presId="urn:microsoft.com/office/officeart/2005/8/layout/list1"/>
    <dgm:cxn modelId="{FC0F9435-5815-4417-95E3-805BD362A9D1}" type="presOf" srcId="{62C8DD74-A32C-4BAD-B854-1917D79392F8}" destId="{E126C8B7-C6C6-4FE2-AB16-30ABA98EB320}" srcOrd="0" destOrd="0" presId="urn:microsoft.com/office/officeart/2005/8/layout/list1"/>
    <dgm:cxn modelId="{06B0A308-92A9-44C5-96EB-8709418E526A}" srcId="{90EBF57A-14F9-4E55-B545-111C772C1094}" destId="{8835A1B2-704B-48AB-BE27-B3EA0789AFC0}" srcOrd="1" destOrd="0" parTransId="{C5AD48D1-4E6C-40FE-8BF5-6F9154E65121}" sibTransId="{05D5FB12-A7DA-4FA6-8F1D-BD3927345782}"/>
    <dgm:cxn modelId="{9B1FB409-B18C-40F6-8A84-F465EB75B834}" srcId="{90EBF57A-14F9-4E55-B545-111C772C1094}" destId="{9A06383C-AA67-4FE0-8593-CE89BD66E4A9}" srcOrd="0" destOrd="0" parTransId="{928A4E13-319A-43B4-8805-BAC1821A2367}" sibTransId="{BD6266CE-927B-436C-8A0D-4999DA5B897C}"/>
    <dgm:cxn modelId="{1B9527FF-5A53-4307-A5CD-46DF23EAC0BB}" type="presOf" srcId="{9A06383C-AA67-4FE0-8593-CE89BD66E4A9}" destId="{B7E75D11-0C37-4BBB-95C9-E1ED82B99EE7}" srcOrd="1" destOrd="0" presId="urn:microsoft.com/office/officeart/2005/8/layout/list1"/>
    <dgm:cxn modelId="{498AAF20-ECB6-4D60-BFA8-B25484E46F67}" type="presParOf" srcId="{2ABF7DAC-83C8-4000-9307-9601E734523A}" destId="{4EE5FC0B-A0C4-4CC6-9808-351B1BF8FF49}" srcOrd="0" destOrd="0" presId="urn:microsoft.com/office/officeart/2005/8/layout/list1"/>
    <dgm:cxn modelId="{CE23BFC1-6F96-4EEE-B36D-F97052FB0067}" type="presParOf" srcId="{4EE5FC0B-A0C4-4CC6-9808-351B1BF8FF49}" destId="{91EA226C-2AF2-4416-977E-1F1986EB55E2}" srcOrd="0" destOrd="0" presId="urn:microsoft.com/office/officeart/2005/8/layout/list1"/>
    <dgm:cxn modelId="{D33F0F6A-B22E-424A-9687-18384A047AF6}" type="presParOf" srcId="{4EE5FC0B-A0C4-4CC6-9808-351B1BF8FF49}" destId="{B7E75D11-0C37-4BBB-95C9-E1ED82B99EE7}" srcOrd="1" destOrd="0" presId="urn:microsoft.com/office/officeart/2005/8/layout/list1"/>
    <dgm:cxn modelId="{B411D389-CC2D-48B5-A6F1-7C0CB98D43AA}" type="presParOf" srcId="{2ABF7DAC-83C8-4000-9307-9601E734523A}" destId="{2FC111E4-2ABF-4B83-9F93-75477B2D676D}" srcOrd="1" destOrd="0" presId="urn:microsoft.com/office/officeart/2005/8/layout/list1"/>
    <dgm:cxn modelId="{27D46A2B-1F84-43C7-AF59-65746A218AC8}" type="presParOf" srcId="{2ABF7DAC-83C8-4000-9307-9601E734523A}" destId="{72A8E6E1-E3B0-4157-BB41-BE38F2AFAE99}" srcOrd="2" destOrd="0" presId="urn:microsoft.com/office/officeart/2005/8/layout/list1"/>
    <dgm:cxn modelId="{9435C938-0024-40BF-8E32-C06E7AB2834B}" type="presParOf" srcId="{2ABF7DAC-83C8-4000-9307-9601E734523A}" destId="{BC1956F0-EF56-4791-974E-862C8F876EBD}" srcOrd="3" destOrd="0" presId="urn:microsoft.com/office/officeart/2005/8/layout/list1"/>
    <dgm:cxn modelId="{67AAF991-9BA5-40AB-8616-B315BD5B9BB7}" type="presParOf" srcId="{2ABF7DAC-83C8-4000-9307-9601E734523A}" destId="{BDD5C6A3-C84C-4DC9-8AA0-40AE5F8DD49A}" srcOrd="4" destOrd="0" presId="urn:microsoft.com/office/officeart/2005/8/layout/list1"/>
    <dgm:cxn modelId="{6C3D8A31-E0D7-48D7-ADB3-254C65E4F510}" type="presParOf" srcId="{BDD5C6A3-C84C-4DC9-8AA0-40AE5F8DD49A}" destId="{18B35920-F3E9-490F-B5DC-891546F46B92}" srcOrd="0" destOrd="0" presId="urn:microsoft.com/office/officeart/2005/8/layout/list1"/>
    <dgm:cxn modelId="{704690C0-FC50-464B-9673-AD4644071E28}" type="presParOf" srcId="{BDD5C6A3-C84C-4DC9-8AA0-40AE5F8DD49A}" destId="{A30EE792-BFDB-4A00-A943-CC27C0C609C2}" srcOrd="1" destOrd="0" presId="urn:microsoft.com/office/officeart/2005/8/layout/list1"/>
    <dgm:cxn modelId="{8A6F921F-A61D-49AB-B560-FECE45F7DC44}" type="presParOf" srcId="{2ABF7DAC-83C8-4000-9307-9601E734523A}" destId="{1C433C31-F083-40BB-94DB-06C016E3C623}" srcOrd="5" destOrd="0" presId="urn:microsoft.com/office/officeart/2005/8/layout/list1"/>
    <dgm:cxn modelId="{267E6421-1755-4FBA-82D4-8DC921CA02C2}" type="presParOf" srcId="{2ABF7DAC-83C8-4000-9307-9601E734523A}" destId="{F2DE6849-31DD-405B-96BE-35F6715F233D}" srcOrd="6" destOrd="0" presId="urn:microsoft.com/office/officeart/2005/8/layout/list1"/>
    <dgm:cxn modelId="{DF994D44-70F8-427B-8206-F57E0889F1E2}" type="presParOf" srcId="{2ABF7DAC-83C8-4000-9307-9601E734523A}" destId="{9C53079C-34CB-4F54-AB9D-F3DEE4B64207}" srcOrd="7" destOrd="0" presId="urn:microsoft.com/office/officeart/2005/8/layout/list1"/>
    <dgm:cxn modelId="{2F38AEAF-6910-4DA1-8E66-67BB18D5F82E}" type="presParOf" srcId="{2ABF7DAC-83C8-4000-9307-9601E734523A}" destId="{68D2C8EC-2390-44FE-A3D8-C02CE1A955BA}" srcOrd="8" destOrd="0" presId="urn:microsoft.com/office/officeart/2005/8/layout/list1"/>
    <dgm:cxn modelId="{D0D64C88-5526-427E-8497-0DF3BC12024A}" type="presParOf" srcId="{68D2C8EC-2390-44FE-A3D8-C02CE1A955BA}" destId="{E126C8B7-C6C6-4FE2-AB16-30ABA98EB320}" srcOrd="0" destOrd="0" presId="urn:microsoft.com/office/officeart/2005/8/layout/list1"/>
    <dgm:cxn modelId="{6B10571A-C727-4A7A-9EE4-CC13830ACBC7}" type="presParOf" srcId="{68D2C8EC-2390-44FE-A3D8-C02CE1A955BA}" destId="{9AAA4BA8-3DF6-4D86-B75C-21ECAD602C49}" srcOrd="1" destOrd="0" presId="urn:microsoft.com/office/officeart/2005/8/layout/list1"/>
    <dgm:cxn modelId="{DE469888-6A83-4BDD-90EB-8835019CB5D3}" type="presParOf" srcId="{2ABF7DAC-83C8-4000-9307-9601E734523A}" destId="{A6AEE923-A34B-4FE6-82BC-723CAF2EE5EF}" srcOrd="9" destOrd="0" presId="urn:microsoft.com/office/officeart/2005/8/layout/list1"/>
    <dgm:cxn modelId="{7C0498F0-C0D6-4922-A933-4E62D37C0481}" type="presParOf" srcId="{2ABF7DAC-83C8-4000-9307-9601E734523A}" destId="{7B3462FD-C915-4F79-954F-9EBEE7C2B8F4}" srcOrd="10" destOrd="0" presId="urn:microsoft.com/office/officeart/2005/8/layout/list1"/>
    <dgm:cxn modelId="{6646A744-2884-48CA-9F68-9AAF61C697D7}" type="presParOf" srcId="{2ABF7DAC-83C8-4000-9307-9601E734523A}" destId="{2EE073E9-554E-437F-B136-6F9F86FE11A1}" srcOrd="11" destOrd="0" presId="urn:microsoft.com/office/officeart/2005/8/layout/list1"/>
    <dgm:cxn modelId="{A779CB4D-B14B-4C0D-8E2F-BC69B2AFD59E}" type="presParOf" srcId="{2ABF7DAC-83C8-4000-9307-9601E734523A}" destId="{E5E44044-B107-4750-9B46-E771204ABAEC}" srcOrd="12" destOrd="0" presId="urn:microsoft.com/office/officeart/2005/8/layout/list1"/>
    <dgm:cxn modelId="{A64F5A1E-2DA0-48DD-9AA6-EC69EEF42BC9}" type="presParOf" srcId="{E5E44044-B107-4750-9B46-E771204ABAEC}" destId="{7ABC9A1A-8BA6-47B7-8413-27D92C672CEB}" srcOrd="0" destOrd="0" presId="urn:microsoft.com/office/officeart/2005/8/layout/list1"/>
    <dgm:cxn modelId="{E47B2EC6-3147-4815-AFFB-90453914C255}" type="presParOf" srcId="{E5E44044-B107-4750-9B46-E771204ABAEC}" destId="{E3CED1B4-14E7-4CDF-85DE-D31121CD460A}" srcOrd="1" destOrd="0" presId="urn:microsoft.com/office/officeart/2005/8/layout/list1"/>
    <dgm:cxn modelId="{AD88D1F8-E8FD-491C-9B2A-4F669AEDE64D}" type="presParOf" srcId="{2ABF7DAC-83C8-4000-9307-9601E734523A}" destId="{84FD528E-6245-4A49-A27F-1AC819208960}" srcOrd="13" destOrd="0" presId="urn:microsoft.com/office/officeart/2005/8/layout/list1"/>
    <dgm:cxn modelId="{3A98FD0A-85F8-4A28-997C-2E88467CF580}" type="presParOf" srcId="{2ABF7DAC-83C8-4000-9307-9601E734523A}" destId="{DC99B07A-8DD8-4CD6-A3F4-39B0B05E841A}" srcOrd="14"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C3AB36A9-490E-46D2-9EEF-3D0FD03E64CE}" type="doc">
      <dgm:prSet loTypeId="urn:microsoft.com/office/officeart/2005/8/layout/list1" loCatId="list" qsTypeId="urn:microsoft.com/office/officeart/2005/8/quickstyle/simple1" qsCatId="simple" csTypeId="urn:microsoft.com/office/officeart/2005/8/colors/accent1_2" csCatId="accent1" phldr="1"/>
      <dgm:spPr/>
      <dgm:t>
        <a:bodyPr/>
        <a:lstStyle/>
        <a:p>
          <a:endParaRPr lang="zh-TW" altLang="en-US"/>
        </a:p>
      </dgm:t>
    </dgm:pt>
    <dgm:pt modelId="{6680E0F8-EE58-4A22-AA49-0BA3A8440FED}">
      <dgm:prSet phldrT="[文字]" custT="1"/>
      <dgm:spPr/>
      <dgm:t>
        <a:bodyPr/>
        <a:lstStyle/>
        <a:p>
          <a:r>
            <a:rPr lang="zh-TW" altLang="en-US" sz="2000" b="0" dirty="0" smtClean="0"/>
            <a:t>補丁管理</a:t>
          </a:r>
          <a:endParaRPr lang="zh-TW" altLang="en-US" sz="2000" b="0" dirty="0"/>
        </a:p>
      </dgm:t>
    </dgm:pt>
    <dgm:pt modelId="{594066FC-E4F7-4057-B39A-B5E5F220E18D}" type="parTrans" cxnId="{D2909CFD-82C7-438C-96C2-0BAE4376DAE8}">
      <dgm:prSet/>
      <dgm:spPr/>
      <dgm:t>
        <a:bodyPr/>
        <a:lstStyle/>
        <a:p>
          <a:endParaRPr lang="zh-TW" altLang="en-US" b="0"/>
        </a:p>
      </dgm:t>
    </dgm:pt>
    <dgm:pt modelId="{909DD95F-EBA6-459D-82FC-21158DD84D3B}" type="sibTrans" cxnId="{D2909CFD-82C7-438C-96C2-0BAE4376DAE8}">
      <dgm:prSet/>
      <dgm:spPr/>
      <dgm:t>
        <a:bodyPr/>
        <a:lstStyle/>
        <a:p>
          <a:endParaRPr lang="zh-TW" altLang="en-US" b="0"/>
        </a:p>
      </dgm:t>
    </dgm:pt>
    <dgm:pt modelId="{EEBD311D-9ACC-4DA3-A0B9-18159EC266AC}">
      <dgm:prSet phldrT="[文字]" custT="1"/>
      <dgm:spPr/>
      <dgm:t>
        <a:bodyPr/>
        <a:lstStyle/>
        <a:p>
          <a:r>
            <a:rPr lang="zh-TW" altLang="en-US" sz="2000" b="0" dirty="0" smtClean="0"/>
            <a:t>最小權限</a:t>
          </a:r>
          <a:endParaRPr lang="zh-TW" altLang="en-US" sz="2000" b="0" dirty="0"/>
        </a:p>
      </dgm:t>
    </dgm:pt>
    <dgm:pt modelId="{2A1FEF25-C8E0-4950-93BE-10F0AB4A3908}" type="parTrans" cxnId="{4CA3F336-ADF9-411B-8977-E8E352977C44}">
      <dgm:prSet/>
      <dgm:spPr/>
      <dgm:t>
        <a:bodyPr/>
        <a:lstStyle/>
        <a:p>
          <a:endParaRPr lang="zh-TW" altLang="en-US" b="0"/>
        </a:p>
      </dgm:t>
    </dgm:pt>
    <dgm:pt modelId="{20DF572A-670D-48B9-B767-064824590F3E}" type="sibTrans" cxnId="{4CA3F336-ADF9-411B-8977-E8E352977C44}">
      <dgm:prSet/>
      <dgm:spPr/>
      <dgm:t>
        <a:bodyPr/>
        <a:lstStyle/>
        <a:p>
          <a:endParaRPr lang="zh-TW" altLang="en-US" b="0"/>
        </a:p>
      </dgm:t>
    </dgm:pt>
    <dgm:pt modelId="{F8F428D2-BCBC-4C53-A630-340F031ADACD}">
      <dgm:prSet phldrT="[文字]" custT="1"/>
      <dgm:spPr/>
      <dgm:t>
        <a:bodyPr/>
        <a:lstStyle/>
        <a:p>
          <a:r>
            <a:rPr lang="zh-TW" altLang="en-US" sz="2000" b="0" dirty="0" smtClean="0"/>
            <a:t>強化主機</a:t>
          </a:r>
          <a:endParaRPr lang="zh-TW" altLang="en-US" sz="2000" b="0" dirty="0"/>
        </a:p>
      </dgm:t>
    </dgm:pt>
    <dgm:pt modelId="{6B987374-E2B7-4975-A5D4-D7F2654C37E0}" type="parTrans" cxnId="{46AEA87E-594C-465C-8AAE-F3DE7FC55AD6}">
      <dgm:prSet/>
      <dgm:spPr/>
      <dgm:t>
        <a:bodyPr/>
        <a:lstStyle/>
        <a:p>
          <a:endParaRPr lang="zh-TW" altLang="en-US" b="0"/>
        </a:p>
      </dgm:t>
    </dgm:pt>
    <dgm:pt modelId="{56C11C71-EE9F-494B-B489-6E1A68E08E49}" type="sibTrans" cxnId="{46AEA87E-594C-465C-8AAE-F3DE7FC55AD6}">
      <dgm:prSet/>
      <dgm:spPr/>
      <dgm:t>
        <a:bodyPr/>
        <a:lstStyle/>
        <a:p>
          <a:endParaRPr lang="zh-TW" altLang="en-US" b="0"/>
        </a:p>
      </dgm:t>
    </dgm:pt>
    <dgm:pt modelId="{A7FECF5F-869E-497B-A7C2-C52879394FEF}">
      <dgm:prSet phldrT="[文字]" custT="1"/>
      <dgm:spPr/>
      <dgm:t>
        <a:bodyPr/>
        <a:lstStyle/>
        <a:p>
          <a:r>
            <a:rPr lang="zh-TW" altLang="en-US" sz="2000" b="0" dirty="0" smtClean="0"/>
            <a:t>安裝補丁是作業系統與應用程式最常用的弱點補強。</a:t>
          </a:r>
          <a:endParaRPr lang="zh-TW" altLang="en-US" sz="2000" b="0" dirty="0"/>
        </a:p>
      </dgm:t>
    </dgm:pt>
    <dgm:pt modelId="{F6814BC2-423F-43CF-A6BB-51869D706A04}" type="parTrans" cxnId="{C99B0040-CB55-4F2C-9EDC-A40F8CF44562}">
      <dgm:prSet/>
      <dgm:spPr/>
      <dgm:t>
        <a:bodyPr/>
        <a:lstStyle/>
        <a:p>
          <a:endParaRPr lang="zh-TW" altLang="en-US" b="0"/>
        </a:p>
      </dgm:t>
    </dgm:pt>
    <dgm:pt modelId="{E85161CE-75FB-4699-9005-BFB7D1BEF76D}" type="sibTrans" cxnId="{C99B0040-CB55-4F2C-9EDC-A40F8CF44562}">
      <dgm:prSet/>
      <dgm:spPr/>
      <dgm:t>
        <a:bodyPr/>
        <a:lstStyle/>
        <a:p>
          <a:endParaRPr lang="zh-TW" altLang="en-US" b="0"/>
        </a:p>
      </dgm:t>
    </dgm:pt>
    <dgm:pt modelId="{BB22F061-7B1E-4BB8-BF8C-8C2C3D1C9A2F}">
      <dgm:prSet phldrT="[文字]" custT="1"/>
      <dgm:spPr/>
      <dgm:t>
        <a:bodyPr/>
        <a:lstStyle/>
        <a:p>
          <a:r>
            <a:rPr lang="zh-TW" altLang="en-US" sz="2000" b="0" dirty="0" smtClean="0"/>
            <a:t>新的弱點被公布而補丁未安裝前，是系統最脆弱的時候。</a:t>
          </a:r>
          <a:endParaRPr lang="zh-TW" altLang="en-US" sz="2000" b="0" dirty="0"/>
        </a:p>
      </dgm:t>
    </dgm:pt>
    <dgm:pt modelId="{7CED843A-44A3-4062-A538-5A004C07DF0D}" type="parTrans" cxnId="{DD16BF17-CEF1-437E-9436-555FD51DBA3E}">
      <dgm:prSet/>
      <dgm:spPr/>
      <dgm:t>
        <a:bodyPr/>
        <a:lstStyle/>
        <a:p>
          <a:endParaRPr lang="zh-TW" altLang="en-US" b="0"/>
        </a:p>
      </dgm:t>
    </dgm:pt>
    <dgm:pt modelId="{2BC5A8AA-30C6-46DE-8FC5-7FBD7A634E3D}" type="sibTrans" cxnId="{DD16BF17-CEF1-437E-9436-555FD51DBA3E}">
      <dgm:prSet/>
      <dgm:spPr/>
      <dgm:t>
        <a:bodyPr/>
        <a:lstStyle/>
        <a:p>
          <a:endParaRPr lang="zh-TW" altLang="en-US" b="0"/>
        </a:p>
      </dgm:t>
    </dgm:pt>
    <dgm:pt modelId="{A870F7F5-1F84-4E6A-91C6-7789D89AEF2C}">
      <dgm:prSet phldrT="[文字]" custT="1"/>
      <dgm:spPr/>
      <dgm:t>
        <a:bodyPr/>
        <a:lstStyle/>
        <a:p>
          <a:r>
            <a:rPr lang="zh-TW" altLang="en-US" sz="2000" b="0" dirty="0" smtClean="0"/>
            <a:t>最小權限原則是在不影響工作的情況下，只提供最小的使用權限給使用者、程式和主機。</a:t>
          </a:r>
          <a:endParaRPr lang="zh-TW" altLang="en-US" sz="2000" b="0" dirty="0"/>
        </a:p>
      </dgm:t>
    </dgm:pt>
    <dgm:pt modelId="{A272F7F5-BA28-4A15-8621-13AD4ACEE52E}" type="parTrans" cxnId="{A4A2F2D0-EBFC-4A91-9FF4-A91D58A65256}">
      <dgm:prSet/>
      <dgm:spPr/>
      <dgm:t>
        <a:bodyPr/>
        <a:lstStyle/>
        <a:p>
          <a:endParaRPr lang="zh-TW" altLang="en-US" b="0"/>
        </a:p>
      </dgm:t>
    </dgm:pt>
    <dgm:pt modelId="{0EBA90F0-B51A-4B4B-A0B9-580275A08D4B}" type="sibTrans" cxnId="{A4A2F2D0-EBFC-4A91-9FF4-A91D58A65256}">
      <dgm:prSet/>
      <dgm:spPr/>
      <dgm:t>
        <a:bodyPr/>
        <a:lstStyle/>
        <a:p>
          <a:endParaRPr lang="zh-TW" altLang="en-US" b="0"/>
        </a:p>
      </dgm:t>
    </dgm:pt>
    <dgm:pt modelId="{444B03E8-4605-4458-BFB0-289C6A41955F}">
      <dgm:prSet phldrT="[文字]" custT="1"/>
      <dgm:spPr/>
      <dgm:t>
        <a:bodyPr/>
        <a:lstStyle/>
        <a:p>
          <a:r>
            <a:rPr lang="zh-TW" altLang="en-US" sz="2000" b="0" dirty="0" smtClean="0">
              <a:latin typeface="Calibri" pitchFamily="34" charset="0"/>
              <a:cs typeface="Arial" pitchFamily="34" charset="0"/>
            </a:rPr>
            <a:t>主要的原則還是關掉或移除不需要的服務、排除不安全的檔案共享、建置身分認證機制並勤於更換夠強的密碼。</a:t>
          </a:r>
          <a:endParaRPr lang="zh-TW" altLang="en-US" sz="2000" b="0" dirty="0"/>
        </a:p>
      </dgm:t>
    </dgm:pt>
    <dgm:pt modelId="{D42E4DCB-433C-4FE3-B7A5-05E65ED1E52E}" type="parTrans" cxnId="{513931B7-2756-4B8A-BDE2-3D49E8702665}">
      <dgm:prSet/>
      <dgm:spPr/>
      <dgm:t>
        <a:bodyPr/>
        <a:lstStyle/>
        <a:p>
          <a:endParaRPr lang="zh-TW" altLang="en-US" b="0"/>
        </a:p>
      </dgm:t>
    </dgm:pt>
    <dgm:pt modelId="{58368A30-710B-4E3A-9AEA-2262A4B6C151}" type="sibTrans" cxnId="{513931B7-2756-4B8A-BDE2-3D49E8702665}">
      <dgm:prSet/>
      <dgm:spPr/>
      <dgm:t>
        <a:bodyPr/>
        <a:lstStyle/>
        <a:p>
          <a:endParaRPr lang="zh-TW" altLang="en-US" b="0"/>
        </a:p>
      </dgm:t>
    </dgm:pt>
    <dgm:pt modelId="{22B49926-6B93-4C5C-A909-A3DAF1A30587}" type="pres">
      <dgm:prSet presAssocID="{C3AB36A9-490E-46D2-9EEF-3D0FD03E64CE}" presName="linear" presStyleCnt="0">
        <dgm:presLayoutVars>
          <dgm:dir/>
          <dgm:animLvl val="lvl"/>
          <dgm:resizeHandles val="exact"/>
        </dgm:presLayoutVars>
      </dgm:prSet>
      <dgm:spPr/>
      <dgm:t>
        <a:bodyPr/>
        <a:lstStyle/>
        <a:p>
          <a:endParaRPr lang="zh-TW" altLang="en-US"/>
        </a:p>
      </dgm:t>
    </dgm:pt>
    <dgm:pt modelId="{66FFD9C1-6BD5-4B6F-B7A6-62F0D9788B19}" type="pres">
      <dgm:prSet presAssocID="{6680E0F8-EE58-4A22-AA49-0BA3A8440FED}" presName="parentLin" presStyleCnt="0"/>
      <dgm:spPr/>
      <dgm:t>
        <a:bodyPr/>
        <a:lstStyle/>
        <a:p>
          <a:endParaRPr lang="zh-TW" altLang="en-US"/>
        </a:p>
      </dgm:t>
    </dgm:pt>
    <dgm:pt modelId="{BFA6BD77-07F7-478C-848F-F834CA0D455F}" type="pres">
      <dgm:prSet presAssocID="{6680E0F8-EE58-4A22-AA49-0BA3A8440FED}" presName="parentLeftMargin" presStyleLbl="node1" presStyleIdx="0" presStyleCnt="3"/>
      <dgm:spPr/>
      <dgm:t>
        <a:bodyPr/>
        <a:lstStyle/>
        <a:p>
          <a:endParaRPr lang="zh-TW" altLang="en-US"/>
        </a:p>
      </dgm:t>
    </dgm:pt>
    <dgm:pt modelId="{8D5FE2A1-8E67-42A7-AD02-BDFB0CE4F504}" type="pres">
      <dgm:prSet presAssocID="{6680E0F8-EE58-4A22-AA49-0BA3A8440FED}" presName="parentText" presStyleLbl="node1" presStyleIdx="0" presStyleCnt="3">
        <dgm:presLayoutVars>
          <dgm:chMax val="0"/>
          <dgm:bulletEnabled val="1"/>
        </dgm:presLayoutVars>
      </dgm:prSet>
      <dgm:spPr/>
      <dgm:t>
        <a:bodyPr/>
        <a:lstStyle/>
        <a:p>
          <a:endParaRPr lang="zh-TW" altLang="en-US"/>
        </a:p>
      </dgm:t>
    </dgm:pt>
    <dgm:pt modelId="{2C8748AE-BEEB-42CC-B49B-496082FBD511}" type="pres">
      <dgm:prSet presAssocID="{6680E0F8-EE58-4A22-AA49-0BA3A8440FED}" presName="negativeSpace" presStyleCnt="0"/>
      <dgm:spPr/>
      <dgm:t>
        <a:bodyPr/>
        <a:lstStyle/>
        <a:p>
          <a:endParaRPr lang="zh-TW" altLang="en-US"/>
        </a:p>
      </dgm:t>
    </dgm:pt>
    <dgm:pt modelId="{A3C681B5-B630-4314-8B4C-F76375C7D88C}" type="pres">
      <dgm:prSet presAssocID="{6680E0F8-EE58-4A22-AA49-0BA3A8440FED}" presName="childText" presStyleLbl="conFgAcc1" presStyleIdx="0" presStyleCnt="3">
        <dgm:presLayoutVars>
          <dgm:bulletEnabled val="1"/>
        </dgm:presLayoutVars>
      </dgm:prSet>
      <dgm:spPr/>
      <dgm:t>
        <a:bodyPr/>
        <a:lstStyle/>
        <a:p>
          <a:endParaRPr lang="zh-TW" altLang="en-US"/>
        </a:p>
      </dgm:t>
    </dgm:pt>
    <dgm:pt modelId="{4E56D0D9-C33F-40FC-A18B-AC85E071DD98}" type="pres">
      <dgm:prSet presAssocID="{909DD95F-EBA6-459D-82FC-21158DD84D3B}" presName="spaceBetweenRectangles" presStyleCnt="0"/>
      <dgm:spPr/>
      <dgm:t>
        <a:bodyPr/>
        <a:lstStyle/>
        <a:p>
          <a:endParaRPr lang="zh-TW" altLang="en-US"/>
        </a:p>
      </dgm:t>
    </dgm:pt>
    <dgm:pt modelId="{9FC2AFCC-BD9A-4202-9A40-A9276CAE4EF3}" type="pres">
      <dgm:prSet presAssocID="{EEBD311D-9ACC-4DA3-A0B9-18159EC266AC}" presName="parentLin" presStyleCnt="0"/>
      <dgm:spPr/>
      <dgm:t>
        <a:bodyPr/>
        <a:lstStyle/>
        <a:p>
          <a:endParaRPr lang="zh-TW" altLang="en-US"/>
        </a:p>
      </dgm:t>
    </dgm:pt>
    <dgm:pt modelId="{152F362B-0447-493D-A174-93A3F2722876}" type="pres">
      <dgm:prSet presAssocID="{EEBD311D-9ACC-4DA3-A0B9-18159EC266AC}" presName="parentLeftMargin" presStyleLbl="node1" presStyleIdx="0" presStyleCnt="3"/>
      <dgm:spPr/>
      <dgm:t>
        <a:bodyPr/>
        <a:lstStyle/>
        <a:p>
          <a:endParaRPr lang="zh-TW" altLang="en-US"/>
        </a:p>
      </dgm:t>
    </dgm:pt>
    <dgm:pt modelId="{CAD3F71E-D4CD-488C-9436-889483273455}" type="pres">
      <dgm:prSet presAssocID="{EEBD311D-9ACC-4DA3-A0B9-18159EC266AC}" presName="parentText" presStyleLbl="node1" presStyleIdx="1" presStyleCnt="3">
        <dgm:presLayoutVars>
          <dgm:chMax val="0"/>
          <dgm:bulletEnabled val="1"/>
        </dgm:presLayoutVars>
      </dgm:prSet>
      <dgm:spPr/>
      <dgm:t>
        <a:bodyPr/>
        <a:lstStyle/>
        <a:p>
          <a:endParaRPr lang="zh-TW" altLang="en-US"/>
        </a:p>
      </dgm:t>
    </dgm:pt>
    <dgm:pt modelId="{E2103CBC-CD98-466C-9F65-13CA8AB2BF9B}" type="pres">
      <dgm:prSet presAssocID="{EEBD311D-9ACC-4DA3-A0B9-18159EC266AC}" presName="negativeSpace" presStyleCnt="0"/>
      <dgm:spPr/>
      <dgm:t>
        <a:bodyPr/>
        <a:lstStyle/>
        <a:p>
          <a:endParaRPr lang="zh-TW" altLang="en-US"/>
        </a:p>
      </dgm:t>
    </dgm:pt>
    <dgm:pt modelId="{D649F79E-F8DD-476E-97E3-A144F2F64427}" type="pres">
      <dgm:prSet presAssocID="{EEBD311D-9ACC-4DA3-A0B9-18159EC266AC}" presName="childText" presStyleLbl="conFgAcc1" presStyleIdx="1" presStyleCnt="3">
        <dgm:presLayoutVars>
          <dgm:bulletEnabled val="1"/>
        </dgm:presLayoutVars>
      </dgm:prSet>
      <dgm:spPr/>
      <dgm:t>
        <a:bodyPr/>
        <a:lstStyle/>
        <a:p>
          <a:endParaRPr lang="zh-TW" altLang="en-US"/>
        </a:p>
      </dgm:t>
    </dgm:pt>
    <dgm:pt modelId="{55CD88B6-22C3-4D82-9D48-1BEF7F303016}" type="pres">
      <dgm:prSet presAssocID="{20DF572A-670D-48B9-B767-064824590F3E}" presName="spaceBetweenRectangles" presStyleCnt="0"/>
      <dgm:spPr/>
      <dgm:t>
        <a:bodyPr/>
        <a:lstStyle/>
        <a:p>
          <a:endParaRPr lang="zh-TW" altLang="en-US"/>
        </a:p>
      </dgm:t>
    </dgm:pt>
    <dgm:pt modelId="{3B6271A7-5E53-4966-96D2-A0B522941B36}" type="pres">
      <dgm:prSet presAssocID="{F8F428D2-BCBC-4C53-A630-340F031ADACD}" presName="parentLin" presStyleCnt="0"/>
      <dgm:spPr/>
      <dgm:t>
        <a:bodyPr/>
        <a:lstStyle/>
        <a:p>
          <a:endParaRPr lang="zh-TW" altLang="en-US"/>
        </a:p>
      </dgm:t>
    </dgm:pt>
    <dgm:pt modelId="{DA09F964-0678-48EF-8A04-AAA18E3CD81A}" type="pres">
      <dgm:prSet presAssocID="{F8F428D2-BCBC-4C53-A630-340F031ADACD}" presName="parentLeftMargin" presStyleLbl="node1" presStyleIdx="1" presStyleCnt="3"/>
      <dgm:spPr/>
      <dgm:t>
        <a:bodyPr/>
        <a:lstStyle/>
        <a:p>
          <a:endParaRPr lang="zh-TW" altLang="en-US"/>
        </a:p>
      </dgm:t>
    </dgm:pt>
    <dgm:pt modelId="{9825D902-6B55-43BD-8945-BC855E020F2E}" type="pres">
      <dgm:prSet presAssocID="{F8F428D2-BCBC-4C53-A630-340F031ADACD}" presName="parentText" presStyleLbl="node1" presStyleIdx="2" presStyleCnt="3">
        <dgm:presLayoutVars>
          <dgm:chMax val="0"/>
          <dgm:bulletEnabled val="1"/>
        </dgm:presLayoutVars>
      </dgm:prSet>
      <dgm:spPr/>
      <dgm:t>
        <a:bodyPr/>
        <a:lstStyle/>
        <a:p>
          <a:endParaRPr lang="zh-TW" altLang="en-US"/>
        </a:p>
      </dgm:t>
    </dgm:pt>
    <dgm:pt modelId="{B5946DB0-A77E-4C5F-B96C-E7FDFDAAE729}" type="pres">
      <dgm:prSet presAssocID="{F8F428D2-BCBC-4C53-A630-340F031ADACD}" presName="negativeSpace" presStyleCnt="0"/>
      <dgm:spPr/>
      <dgm:t>
        <a:bodyPr/>
        <a:lstStyle/>
        <a:p>
          <a:endParaRPr lang="zh-TW" altLang="en-US"/>
        </a:p>
      </dgm:t>
    </dgm:pt>
    <dgm:pt modelId="{B26464C6-4565-42A6-936A-7B1014F4F04B}" type="pres">
      <dgm:prSet presAssocID="{F8F428D2-BCBC-4C53-A630-340F031ADACD}" presName="childText" presStyleLbl="conFgAcc1" presStyleIdx="2" presStyleCnt="3">
        <dgm:presLayoutVars>
          <dgm:bulletEnabled val="1"/>
        </dgm:presLayoutVars>
      </dgm:prSet>
      <dgm:spPr/>
      <dgm:t>
        <a:bodyPr/>
        <a:lstStyle/>
        <a:p>
          <a:endParaRPr lang="zh-TW" altLang="en-US"/>
        </a:p>
      </dgm:t>
    </dgm:pt>
  </dgm:ptLst>
  <dgm:cxnLst>
    <dgm:cxn modelId="{99DF4865-9189-4355-87A5-3A7D0D8BFA87}" type="presOf" srcId="{C3AB36A9-490E-46D2-9EEF-3D0FD03E64CE}" destId="{22B49926-6B93-4C5C-A909-A3DAF1A30587}" srcOrd="0" destOrd="0" presId="urn:microsoft.com/office/officeart/2005/8/layout/list1"/>
    <dgm:cxn modelId="{E5E87D54-83E5-43D2-AEBE-FF5B5EA17C85}" type="presOf" srcId="{A870F7F5-1F84-4E6A-91C6-7789D89AEF2C}" destId="{D649F79E-F8DD-476E-97E3-A144F2F64427}" srcOrd="0" destOrd="0" presId="urn:microsoft.com/office/officeart/2005/8/layout/list1"/>
    <dgm:cxn modelId="{513931B7-2756-4B8A-BDE2-3D49E8702665}" srcId="{F8F428D2-BCBC-4C53-A630-340F031ADACD}" destId="{444B03E8-4605-4458-BFB0-289C6A41955F}" srcOrd="0" destOrd="0" parTransId="{D42E4DCB-433C-4FE3-B7A5-05E65ED1E52E}" sibTransId="{58368A30-710B-4E3A-9AEA-2262A4B6C151}"/>
    <dgm:cxn modelId="{D10A4B53-D8AC-461F-B4AC-950CCD554BF2}" type="presOf" srcId="{F8F428D2-BCBC-4C53-A630-340F031ADACD}" destId="{9825D902-6B55-43BD-8945-BC855E020F2E}" srcOrd="1" destOrd="0" presId="urn:microsoft.com/office/officeart/2005/8/layout/list1"/>
    <dgm:cxn modelId="{C99B0040-CB55-4F2C-9EDC-A40F8CF44562}" srcId="{6680E0F8-EE58-4A22-AA49-0BA3A8440FED}" destId="{A7FECF5F-869E-497B-A7C2-C52879394FEF}" srcOrd="0" destOrd="0" parTransId="{F6814BC2-423F-43CF-A6BB-51869D706A04}" sibTransId="{E85161CE-75FB-4699-9005-BFB7D1BEF76D}"/>
    <dgm:cxn modelId="{5A40B1BE-E3C1-4199-9D48-1478A074E42E}" type="presOf" srcId="{6680E0F8-EE58-4A22-AA49-0BA3A8440FED}" destId="{BFA6BD77-07F7-478C-848F-F834CA0D455F}" srcOrd="0" destOrd="0" presId="urn:microsoft.com/office/officeart/2005/8/layout/list1"/>
    <dgm:cxn modelId="{171D4AA5-D671-4546-9336-F1316B6133E7}" type="presOf" srcId="{BB22F061-7B1E-4BB8-BF8C-8C2C3D1C9A2F}" destId="{A3C681B5-B630-4314-8B4C-F76375C7D88C}" srcOrd="0" destOrd="1" presId="urn:microsoft.com/office/officeart/2005/8/layout/list1"/>
    <dgm:cxn modelId="{4CA3F336-ADF9-411B-8977-E8E352977C44}" srcId="{C3AB36A9-490E-46D2-9EEF-3D0FD03E64CE}" destId="{EEBD311D-9ACC-4DA3-A0B9-18159EC266AC}" srcOrd="1" destOrd="0" parTransId="{2A1FEF25-C8E0-4950-93BE-10F0AB4A3908}" sibTransId="{20DF572A-670D-48B9-B767-064824590F3E}"/>
    <dgm:cxn modelId="{5DBB87CC-9992-402D-BB5E-CD0B30B01AB5}" type="presOf" srcId="{F8F428D2-BCBC-4C53-A630-340F031ADACD}" destId="{DA09F964-0678-48EF-8A04-AAA18E3CD81A}" srcOrd="0" destOrd="0" presId="urn:microsoft.com/office/officeart/2005/8/layout/list1"/>
    <dgm:cxn modelId="{C343BF5D-E107-4C42-A520-AF1D909CD80C}" type="presOf" srcId="{A7FECF5F-869E-497B-A7C2-C52879394FEF}" destId="{A3C681B5-B630-4314-8B4C-F76375C7D88C}" srcOrd="0" destOrd="0" presId="urn:microsoft.com/office/officeart/2005/8/layout/list1"/>
    <dgm:cxn modelId="{CB49C874-A097-4F5F-B65B-DC166AD2DC1C}" type="presOf" srcId="{6680E0F8-EE58-4A22-AA49-0BA3A8440FED}" destId="{8D5FE2A1-8E67-42A7-AD02-BDFB0CE4F504}" srcOrd="1" destOrd="0" presId="urn:microsoft.com/office/officeart/2005/8/layout/list1"/>
    <dgm:cxn modelId="{A4A2F2D0-EBFC-4A91-9FF4-A91D58A65256}" srcId="{EEBD311D-9ACC-4DA3-A0B9-18159EC266AC}" destId="{A870F7F5-1F84-4E6A-91C6-7789D89AEF2C}" srcOrd="0" destOrd="0" parTransId="{A272F7F5-BA28-4A15-8621-13AD4ACEE52E}" sibTransId="{0EBA90F0-B51A-4B4B-A0B9-580275A08D4B}"/>
    <dgm:cxn modelId="{57538927-351D-42B6-ABC6-CFDCBC2F256E}" type="presOf" srcId="{444B03E8-4605-4458-BFB0-289C6A41955F}" destId="{B26464C6-4565-42A6-936A-7B1014F4F04B}" srcOrd="0" destOrd="0" presId="urn:microsoft.com/office/officeart/2005/8/layout/list1"/>
    <dgm:cxn modelId="{A71183D6-F25A-4D0E-B726-E12586B09C3D}" type="presOf" srcId="{EEBD311D-9ACC-4DA3-A0B9-18159EC266AC}" destId="{152F362B-0447-493D-A174-93A3F2722876}" srcOrd="0" destOrd="0" presId="urn:microsoft.com/office/officeart/2005/8/layout/list1"/>
    <dgm:cxn modelId="{D2D63752-102B-4633-8282-47D808025504}" type="presOf" srcId="{EEBD311D-9ACC-4DA3-A0B9-18159EC266AC}" destId="{CAD3F71E-D4CD-488C-9436-889483273455}" srcOrd="1" destOrd="0" presId="urn:microsoft.com/office/officeart/2005/8/layout/list1"/>
    <dgm:cxn modelId="{DD16BF17-CEF1-437E-9436-555FD51DBA3E}" srcId="{6680E0F8-EE58-4A22-AA49-0BA3A8440FED}" destId="{BB22F061-7B1E-4BB8-BF8C-8C2C3D1C9A2F}" srcOrd="1" destOrd="0" parTransId="{7CED843A-44A3-4062-A538-5A004C07DF0D}" sibTransId="{2BC5A8AA-30C6-46DE-8FC5-7FBD7A634E3D}"/>
    <dgm:cxn modelId="{D2909CFD-82C7-438C-96C2-0BAE4376DAE8}" srcId="{C3AB36A9-490E-46D2-9EEF-3D0FD03E64CE}" destId="{6680E0F8-EE58-4A22-AA49-0BA3A8440FED}" srcOrd="0" destOrd="0" parTransId="{594066FC-E4F7-4057-B39A-B5E5F220E18D}" sibTransId="{909DD95F-EBA6-459D-82FC-21158DD84D3B}"/>
    <dgm:cxn modelId="{46AEA87E-594C-465C-8AAE-F3DE7FC55AD6}" srcId="{C3AB36A9-490E-46D2-9EEF-3D0FD03E64CE}" destId="{F8F428D2-BCBC-4C53-A630-340F031ADACD}" srcOrd="2" destOrd="0" parTransId="{6B987374-E2B7-4975-A5D4-D7F2654C37E0}" sibTransId="{56C11C71-EE9F-494B-B489-6E1A68E08E49}"/>
    <dgm:cxn modelId="{D824FC3E-44DB-4244-826C-FBF6F092F8BC}" type="presParOf" srcId="{22B49926-6B93-4C5C-A909-A3DAF1A30587}" destId="{66FFD9C1-6BD5-4B6F-B7A6-62F0D9788B19}" srcOrd="0" destOrd="0" presId="urn:microsoft.com/office/officeart/2005/8/layout/list1"/>
    <dgm:cxn modelId="{71BD1ABF-1563-4A6A-9A88-56ED2E05964A}" type="presParOf" srcId="{66FFD9C1-6BD5-4B6F-B7A6-62F0D9788B19}" destId="{BFA6BD77-07F7-478C-848F-F834CA0D455F}" srcOrd="0" destOrd="0" presId="urn:microsoft.com/office/officeart/2005/8/layout/list1"/>
    <dgm:cxn modelId="{9BEE3451-CD1D-4B47-B96E-97FCA6589ECA}" type="presParOf" srcId="{66FFD9C1-6BD5-4B6F-B7A6-62F0D9788B19}" destId="{8D5FE2A1-8E67-42A7-AD02-BDFB0CE4F504}" srcOrd="1" destOrd="0" presId="urn:microsoft.com/office/officeart/2005/8/layout/list1"/>
    <dgm:cxn modelId="{7CE3E606-63AE-4F5F-B17B-A574A8CE2E28}" type="presParOf" srcId="{22B49926-6B93-4C5C-A909-A3DAF1A30587}" destId="{2C8748AE-BEEB-42CC-B49B-496082FBD511}" srcOrd="1" destOrd="0" presId="urn:microsoft.com/office/officeart/2005/8/layout/list1"/>
    <dgm:cxn modelId="{2E0ADB42-C882-471B-A533-1E45EF8C1CB2}" type="presParOf" srcId="{22B49926-6B93-4C5C-A909-A3DAF1A30587}" destId="{A3C681B5-B630-4314-8B4C-F76375C7D88C}" srcOrd="2" destOrd="0" presId="urn:microsoft.com/office/officeart/2005/8/layout/list1"/>
    <dgm:cxn modelId="{D18771D4-0311-4143-8F3C-82328D3C71EE}" type="presParOf" srcId="{22B49926-6B93-4C5C-A909-A3DAF1A30587}" destId="{4E56D0D9-C33F-40FC-A18B-AC85E071DD98}" srcOrd="3" destOrd="0" presId="urn:microsoft.com/office/officeart/2005/8/layout/list1"/>
    <dgm:cxn modelId="{9FC2EC1B-AC1A-4319-8EAB-11A8B2750BA3}" type="presParOf" srcId="{22B49926-6B93-4C5C-A909-A3DAF1A30587}" destId="{9FC2AFCC-BD9A-4202-9A40-A9276CAE4EF3}" srcOrd="4" destOrd="0" presId="urn:microsoft.com/office/officeart/2005/8/layout/list1"/>
    <dgm:cxn modelId="{EFDC7907-FCDD-4FFE-82F5-5198024BB94B}" type="presParOf" srcId="{9FC2AFCC-BD9A-4202-9A40-A9276CAE4EF3}" destId="{152F362B-0447-493D-A174-93A3F2722876}" srcOrd="0" destOrd="0" presId="urn:microsoft.com/office/officeart/2005/8/layout/list1"/>
    <dgm:cxn modelId="{55E56168-4147-4B2E-9F42-180F01797244}" type="presParOf" srcId="{9FC2AFCC-BD9A-4202-9A40-A9276CAE4EF3}" destId="{CAD3F71E-D4CD-488C-9436-889483273455}" srcOrd="1" destOrd="0" presId="urn:microsoft.com/office/officeart/2005/8/layout/list1"/>
    <dgm:cxn modelId="{28E68381-B910-4828-ACA9-1A62B2AB283E}" type="presParOf" srcId="{22B49926-6B93-4C5C-A909-A3DAF1A30587}" destId="{E2103CBC-CD98-466C-9F65-13CA8AB2BF9B}" srcOrd="5" destOrd="0" presId="urn:microsoft.com/office/officeart/2005/8/layout/list1"/>
    <dgm:cxn modelId="{C1BF05E8-7824-4C8B-AABE-CCC88789D432}" type="presParOf" srcId="{22B49926-6B93-4C5C-A909-A3DAF1A30587}" destId="{D649F79E-F8DD-476E-97E3-A144F2F64427}" srcOrd="6" destOrd="0" presId="urn:microsoft.com/office/officeart/2005/8/layout/list1"/>
    <dgm:cxn modelId="{6BFCBFAE-3D1C-44DA-BF90-674926E0A315}" type="presParOf" srcId="{22B49926-6B93-4C5C-A909-A3DAF1A30587}" destId="{55CD88B6-22C3-4D82-9D48-1BEF7F303016}" srcOrd="7" destOrd="0" presId="urn:microsoft.com/office/officeart/2005/8/layout/list1"/>
    <dgm:cxn modelId="{814337FE-A770-4B5F-9201-261843CDDC08}" type="presParOf" srcId="{22B49926-6B93-4C5C-A909-A3DAF1A30587}" destId="{3B6271A7-5E53-4966-96D2-A0B522941B36}" srcOrd="8" destOrd="0" presId="urn:microsoft.com/office/officeart/2005/8/layout/list1"/>
    <dgm:cxn modelId="{7D3CA0F5-E1CC-4906-9C33-9FAD30F762BE}" type="presParOf" srcId="{3B6271A7-5E53-4966-96D2-A0B522941B36}" destId="{DA09F964-0678-48EF-8A04-AAA18E3CD81A}" srcOrd="0" destOrd="0" presId="urn:microsoft.com/office/officeart/2005/8/layout/list1"/>
    <dgm:cxn modelId="{8EBBA9F8-DEC4-4CE8-984E-EDDF5A622633}" type="presParOf" srcId="{3B6271A7-5E53-4966-96D2-A0B522941B36}" destId="{9825D902-6B55-43BD-8945-BC855E020F2E}" srcOrd="1" destOrd="0" presId="urn:microsoft.com/office/officeart/2005/8/layout/list1"/>
    <dgm:cxn modelId="{7CF1599B-BC13-4DC4-AA62-832583A6C2DF}" type="presParOf" srcId="{22B49926-6B93-4C5C-A909-A3DAF1A30587}" destId="{B5946DB0-A77E-4C5F-B96C-E7FDFDAAE729}" srcOrd="9" destOrd="0" presId="urn:microsoft.com/office/officeart/2005/8/layout/list1"/>
    <dgm:cxn modelId="{A16AAB7F-89A9-4A9B-A1BF-A972090EE0CA}" type="presParOf" srcId="{22B49926-6B93-4C5C-A909-A3DAF1A30587}" destId="{B26464C6-4565-42A6-936A-7B1014F4F04B}" srcOrd="10"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A8E6E1-E3B0-4157-BB41-BE38F2AFAE99}">
      <dsp:nvSpPr>
        <dsp:cNvPr id="0" name=""/>
        <dsp:cNvSpPr/>
      </dsp:nvSpPr>
      <dsp:spPr>
        <a:xfrm>
          <a:off x="0" y="242481"/>
          <a:ext cx="8215313" cy="793800"/>
        </a:xfrm>
        <a:prstGeom prst="rect">
          <a:avLst/>
        </a:prstGeom>
        <a:solidFill>
          <a:schemeClr val="lt1">
            <a:alpha val="90000"/>
            <a:hueOff val="0"/>
            <a:satOff val="0"/>
            <a:lumOff val="0"/>
            <a:alphaOff val="0"/>
          </a:schemeClr>
        </a:solidFill>
        <a:ln w="400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33248" rIns="637600" bIns="120904" numCol="1" spcCol="1270" anchor="t" anchorCtr="0">
          <a:noAutofit/>
        </a:bodyPr>
        <a:lstStyle/>
        <a:p>
          <a:pPr marL="171450" lvl="1" indent="-171450" algn="l" defTabSz="755650">
            <a:lnSpc>
              <a:spcPct val="90000"/>
            </a:lnSpc>
            <a:spcBef>
              <a:spcPct val="0"/>
            </a:spcBef>
            <a:spcAft>
              <a:spcPct val="15000"/>
            </a:spcAft>
            <a:buChar char="••"/>
          </a:pPr>
          <a:r>
            <a:rPr lang="zh-TW" altLang="en-US" sz="1700" b="0" kern="1200" dirty="0" smtClean="0">
              <a:latin typeface="Calibri" pitchFamily="34" charset="0"/>
            </a:rPr>
            <a:t>安全政策應說明惡意程式之防禦責任，做為建置各項防禦措施之基礎。</a:t>
          </a:r>
          <a:endParaRPr lang="zh-TW" altLang="en-US" sz="1700" b="0" kern="1200" dirty="0">
            <a:latin typeface="Calibri" pitchFamily="34" charset="0"/>
          </a:endParaRPr>
        </a:p>
      </dsp:txBody>
      <dsp:txXfrm>
        <a:off x="0" y="242481"/>
        <a:ext cx="8215313" cy="793800"/>
      </dsp:txXfrm>
    </dsp:sp>
    <dsp:sp modelId="{B7E75D11-0C37-4BBB-95C9-E1ED82B99EE7}">
      <dsp:nvSpPr>
        <dsp:cNvPr id="0" name=""/>
        <dsp:cNvSpPr/>
      </dsp:nvSpPr>
      <dsp:spPr>
        <a:xfrm>
          <a:off x="410765" y="6321"/>
          <a:ext cx="5750719" cy="472320"/>
        </a:xfrm>
        <a:prstGeom prst="roundRect">
          <a:avLst/>
        </a:prstGeom>
        <a:solidFill>
          <a:schemeClr val="accent2">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889000">
            <a:lnSpc>
              <a:spcPct val="90000"/>
            </a:lnSpc>
            <a:spcBef>
              <a:spcPct val="0"/>
            </a:spcBef>
            <a:spcAft>
              <a:spcPct val="35000"/>
            </a:spcAft>
          </a:pPr>
          <a:r>
            <a:rPr lang="zh-TW" altLang="en-US" sz="2000" b="0" kern="1200" dirty="0" smtClean="0">
              <a:latin typeface="Calibri" pitchFamily="34" charset="0"/>
            </a:rPr>
            <a:t>安全政策</a:t>
          </a:r>
          <a:endParaRPr lang="zh-TW" altLang="en-US" sz="2000" b="0" kern="1200" dirty="0">
            <a:latin typeface="Calibri" pitchFamily="34" charset="0"/>
          </a:endParaRPr>
        </a:p>
      </dsp:txBody>
      <dsp:txXfrm>
        <a:off x="433822" y="29378"/>
        <a:ext cx="5704605" cy="426206"/>
      </dsp:txXfrm>
    </dsp:sp>
    <dsp:sp modelId="{F2DE6849-31DD-405B-96BE-35F6715F233D}">
      <dsp:nvSpPr>
        <dsp:cNvPr id="0" name=""/>
        <dsp:cNvSpPr/>
      </dsp:nvSpPr>
      <dsp:spPr>
        <a:xfrm>
          <a:off x="0" y="1358841"/>
          <a:ext cx="8215313" cy="1134000"/>
        </a:xfrm>
        <a:prstGeom prst="rect">
          <a:avLst/>
        </a:prstGeom>
        <a:solidFill>
          <a:schemeClr val="lt1">
            <a:alpha val="90000"/>
            <a:hueOff val="0"/>
            <a:satOff val="0"/>
            <a:lumOff val="0"/>
            <a:alphaOff val="0"/>
          </a:schemeClr>
        </a:solidFill>
        <a:ln w="40000" cap="flat" cmpd="sng" algn="ctr">
          <a:solidFill>
            <a:schemeClr val="accent2">
              <a:hueOff val="-5402520"/>
              <a:satOff val="11111"/>
              <a:lumOff val="-85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33248" rIns="637600" bIns="120904" numCol="1" spcCol="1270" anchor="t" anchorCtr="0">
          <a:noAutofit/>
        </a:bodyPr>
        <a:lstStyle/>
        <a:p>
          <a:pPr marL="171450" lvl="1" indent="-171450" algn="l" defTabSz="755650">
            <a:lnSpc>
              <a:spcPct val="90000"/>
            </a:lnSpc>
            <a:spcBef>
              <a:spcPct val="0"/>
            </a:spcBef>
            <a:spcAft>
              <a:spcPct val="15000"/>
            </a:spcAft>
            <a:buChar char="••"/>
          </a:pPr>
          <a:r>
            <a:rPr lang="zh-TW" altLang="en-US" sz="1700" b="0" kern="1200" dirty="0" smtClean="0">
              <a:latin typeface="Calibri" pitchFamily="34" charset="0"/>
            </a:rPr>
            <a:t>建立並維持所有人對惡意程式的認知，並加強資訊人員對惡意程式防禦的教育訓練，可以有效降低人為錯誤所造成的資訊安全事件。</a:t>
          </a:r>
          <a:endParaRPr lang="zh-TW" altLang="en-US" sz="1700" b="0" kern="1200" dirty="0">
            <a:latin typeface="Calibri" pitchFamily="34" charset="0"/>
          </a:endParaRPr>
        </a:p>
      </dsp:txBody>
      <dsp:txXfrm>
        <a:off x="0" y="1358841"/>
        <a:ext cx="8215313" cy="1134000"/>
      </dsp:txXfrm>
    </dsp:sp>
    <dsp:sp modelId="{A30EE792-BFDB-4A00-A943-CC27C0C609C2}">
      <dsp:nvSpPr>
        <dsp:cNvPr id="0" name=""/>
        <dsp:cNvSpPr/>
      </dsp:nvSpPr>
      <dsp:spPr>
        <a:xfrm>
          <a:off x="410765" y="1122681"/>
          <a:ext cx="5750719" cy="472320"/>
        </a:xfrm>
        <a:prstGeom prst="roundRect">
          <a:avLst/>
        </a:prstGeom>
        <a:solidFill>
          <a:schemeClr val="accent2">
            <a:hueOff val="-5402520"/>
            <a:satOff val="11111"/>
            <a:lumOff val="-85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889000">
            <a:lnSpc>
              <a:spcPct val="90000"/>
            </a:lnSpc>
            <a:spcBef>
              <a:spcPct val="0"/>
            </a:spcBef>
            <a:spcAft>
              <a:spcPct val="35000"/>
            </a:spcAft>
          </a:pPr>
          <a:r>
            <a:rPr lang="zh-TW" altLang="en-US" sz="2000" b="0" kern="1200" dirty="0" smtClean="0">
              <a:latin typeface="Calibri" pitchFamily="34" charset="0"/>
            </a:rPr>
            <a:t>教育訓練</a:t>
          </a:r>
          <a:endParaRPr lang="zh-TW" altLang="en-US" sz="2000" b="0" kern="1200" dirty="0">
            <a:latin typeface="Calibri" pitchFamily="34" charset="0"/>
          </a:endParaRPr>
        </a:p>
      </dsp:txBody>
      <dsp:txXfrm>
        <a:off x="433822" y="1145738"/>
        <a:ext cx="5704605" cy="426206"/>
      </dsp:txXfrm>
    </dsp:sp>
    <dsp:sp modelId="{7B3462FD-C915-4F79-954F-9EBEE7C2B8F4}">
      <dsp:nvSpPr>
        <dsp:cNvPr id="0" name=""/>
        <dsp:cNvSpPr/>
      </dsp:nvSpPr>
      <dsp:spPr>
        <a:xfrm>
          <a:off x="0" y="2815401"/>
          <a:ext cx="8215313" cy="793800"/>
        </a:xfrm>
        <a:prstGeom prst="rect">
          <a:avLst/>
        </a:prstGeom>
        <a:solidFill>
          <a:schemeClr val="lt1">
            <a:alpha val="90000"/>
            <a:hueOff val="0"/>
            <a:satOff val="0"/>
            <a:lumOff val="0"/>
            <a:alphaOff val="0"/>
          </a:schemeClr>
        </a:solidFill>
        <a:ln w="40000" cap="flat" cmpd="sng" algn="ctr">
          <a:solidFill>
            <a:schemeClr val="accent2">
              <a:hueOff val="-10805041"/>
              <a:satOff val="22223"/>
              <a:lumOff val="-169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33248" rIns="637600" bIns="120904" numCol="1" spcCol="1270" anchor="t" anchorCtr="0">
          <a:noAutofit/>
        </a:bodyPr>
        <a:lstStyle/>
        <a:p>
          <a:pPr marL="171450" lvl="1" indent="-171450" algn="l" defTabSz="755650">
            <a:lnSpc>
              <a:spcPct val="90000"/>
            </a:lnSpc>
            <a:spcBef>
              <a:spcPct val="0"/>
            </a:spcBef>
            <a:spcAft>
              <a:spcPct val="15000"/>
            </a:spcAft>
            <a:buChar char="••"/>
          </a:pPr>
          <a:r>
            <a:rPr lang="zh-TW" altLang="en-US" sz="1700" b="0" kern="1200" dirty="0" smtClean="0">
              <a:latin typeface="Calibri" pitchFamily="34" charset="0"/>
            </a:rPr>
            <a:t>補強系統及網路的弱點可以降低惡意程式的攻擊動力。</a:t>
          </a:r>
          <a:endParaRPr lang="zh-TW" altLang="en-US" sz="1700" b="0" kern="1200" dirty="0">
            <a:latin typeface="Calibri" pitchFamily="34" charset="0"/>
          </a:endParaRPr>
        </a:p>
      </dsp:txBody>
      <dsp:txXfrm>
        <a:off x="0" y="2815401"/>
        <a:ext cx="8215313" cy="793800"/>
      </dsp:txXfrm>
    </dsp:sp>
    <dsp:sp modelId="{9AAA4BA8-3DF6-4D86-B75C-21ECAD602C49}">
      <dsp:nvSpPr>
        <dsp:cNvPr id="0" name=""/>
        <dsp:cNvSpPr/>
      </dsp:nvSpPr>
      <dsp:spPr>
        <a:xfrm>
          <a:off x="410765" y="2579241"/>
          <a:ext cx="5750719" cy="472320"/>
        </a:xfrm>
        <a:prstGeom prst="roundRect">
          <a:avLst/>
        </a:prstGeom>
        <a:solidFill>
          <a:schemeClr val="accent2">
            <a:hueOff val="-10805041"/>
            <a:satOff val="22223"/>
            <a:lumOff val="-1699"/>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889000">
            <a:lnSpc>
              <a:spcPct val="90000"/>
            </a:lnSpc>
            <a:spcBef>
              <a:spcPct val="0"/>
            </a:spcBef>
            <a:spcAft>
              <a:spcPct val="35000"/>
            </a:spcAft>
          </a:pPr>
          <a:r>
            <a:rPr lang="zh-TW" altLang="en-US" sz="2000" b="0" kern="1200" dirty="0" smtClean="0">
              <a:latin typeface="Calibri" pitchFamily="34" charset="0"/>
            </a:rPr>
            <a:t>弱點補強</a:t>
          </a:r>
          <a:endParaRPr lang="zh-TW" altLang="en-US" sz="2000" b="0" kern="1200" dirty="0">
            <a:latin typeface="Calibri" pitchFamily="34" charset="0"/>
          </a:endParaRPr>
        </a:p>
      </dsp:txBody>
      <dsp:txXfrm>
        <a:off x="433822" y="2602298"/>
        <a:ext cx="5704605" cy="426206"/>
      </dsp:txXfrm>
    </dsp:sp>
    <dsp:sp modelId="{DC99B07A-8DD8-4CD6-A3F4-39B0B05E841A}">
      <dsp:nvSpPr>
        <dsp:cNvPr id="0" name=""/>
        <dsp:cNvSpPr/>
      </dsp:nvSpPr>
      <dsp:spPr>
        <a:xfrm>
          <a:off x="0" y="3931762"/>
          <a:ext cx="8215313" cy="1134000"/>
        </a:xfrm>
        <a:prstGeom prst="rect">
          <a:avLst/>
        </a:prstGeom>
        <a:solidFill>
          <a:schemeClr val="lt1">
            <a:alpha val="90000"/>
            <a:hueOff val="0"/>
            <a:satOff val="0"/>
            <a:lumOff val="0"/>
            <a:alphaOff val="0"/>
          </a:schemeClr>
        </a:solidFill>
        <a:ln w="40000" cap="flat" cmpd="sng" algn="ctr">
          <a:solidFill>
            <a:schemeClr val="accent2">
              <a:hueOff val="-16207560"/>
              <a:satOff val="33334"/>
              <a:lumOff val="-2549"/>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33248" rIns="637600" bIns="120904" numCol="1" spcCol="1270" anchor="t" anchorCtr="0">
          <a:noAutofit/>
        </a:bodyPr>
        <a:lstStyle/>
        <a:p>
          <a:pPr marL="171450" lvl="1" indent="-171450" algn="l" defTabSz="755650">
            <a:lnSpc>
              <a:spcPct val="90000"/>
            </a:lnSpc>
            <a:spcBef>
              <a:spcPct val="0"/>
            </a:spcBef>
            <a:spcAft>
              <a:spcPct val="15000"/>
            </a:spcAft>
            <a:buChar char="••"/>
          </a:pPr>
          <a:r>
            <a:rPr lang="zh-TW" altLang="en-US" sz="1700" b="0" kern="1200" dirty="0" smtClean="0">
              <a:latin typeface="Calibri" pitchFamily="34" charset="0"/>
            </a:rPr>
            <a:t>建置多重的威脅防禦措施 </a:t>
          </a:r>
          <a:r>
            <a:rPr lang="en-US" altLang="zh-TW" sz="1700" b="0" kern="1200" dirty="0" smtClean="0">
              <a:latin typeface="Calibri" pitchFamily="34" charset="0"/>
            </a:rPr>
            <a:t>(</a:t>
          </a:r>
          <a:r>
            <a:rPr lang="zh-TW" altLang="en-US" sz="1700" b="0" kern="1200" dirty="0" smtClean="0">
              <a:latin typeface="Calibri" pitchFamily="34" charset="0"/>
            </a:rPr>
            <a:t>如防火牆與防毒軟體</a:t>
          </a:r>
          <a:r>
            <a:rPr lang="en-US" altLang="zh-TW" sz="1700" b="0" kern="1200" dirty="0" smtClean="0">
              <a:latin typeface="Calibri" pitchFamily="34" charset="0"/>
            </a:rPr>
            <a:t>)</a:t>
          </a:r>
          <a:r>
            <a:rPr lang="zh-TW" altLang="en-US" sz="1700" b="0" kern="1200" dirty="0" smtClean="0">
              <a:latin typeface="Calibri" pitchFamily="34" charset="0"/>
            </a:rPr>
            <a:t> 可以避免惡意程式成功的攻擊系統或網路。</a:t>
          </a:r>
          <a:endParaRPr lang="zh-TW" altLang="en-US" sz="1700" b="0" kern="1200" dirty="0">
            <a:latin typeface="Calibri" pitchFamily="34" charset="0"/>
          </a:endParaRPr>
        </a:p>
      </dsp:txBody>
      <dsp:txXfrm>
        <a:off x="0" y="3931762"/>
        <a:ext cx="8215313" cy="1134000"/>
      </dsp:txXfrm>
    </dsp:sp>
    <dsp:sp modelId="{E3CED1B4-14E7-4CDF-85DE-D31121CD460A}">
      <dsp:nvSpPr>
        <dsp:cNvPr id="0" name=""/>
        <dsp:cNvSpPr/>
      </dsp:nvSpPr>
      <dsp:spPr>
        <a:xfrm>
          <a:off x="410765" y="3695601"/>
          <a:ext cx="5750719" cy="472320"/>
        </a:xfrm>
        <a:prstGeom prst="roundRect">
          <a:avLst/>
        </a:prstGeom>
        <a:solidFill>
          <a:schemeClr val="accent2">
            <a:hueOff val="-16207560"/>
            <a:satOff val="33334"/>
            <a:lumOff val="-2549"/>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889000">
            <a:lnSpc>
              <a:spcPct val="90000"/>
            </a:lnSpc>
            <a:spcBef>
              <a:spcPct val="0"/>
            </a:spcBef>
            <a:spcAft>
              <a:spcPct val="35000"/>
            </a:spcAft>
          </a:pPr>
          <a:r>
            <a:rPr lang="zh-TW" altLang="en-US" sz="2000" b="0" kern="1200" dirty="0" smtClean="0">
              <a:latin typeface="Calibri" pitchFamily="34" charset="0"/>
            </a:rPr>
            <a:t>威脅防禦</a:t>
          </a:r>
          <a:endParaRPr lang="zh-TW" altLang="en-US" sz="2000" b="0" kern="1200" dirty="0">
            <a:latin typeface="Calibri" pitchFamily="34" charset="0"/>
          </a:endParaRPr>
        </a:p>
      </dsp:txBody>
      <dsp:txXfrm>
        <a:off x="433822" y="3718658"/>
        <a:ext cx="5704605" cy="42620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C681B5-B630-4314-8B4C-F76375C7D88C}">
      <dsp:nvSpPr>
        <dsp:cNvPr id="0" name=""/>
        <dsp:cNvSpPr/>
      </dsp:nvSpPr>
      <dsp:spPr>
        <a:xfrm>
          <a:off x="0" y="292459"/>
          <a:ext cx="8215313" cy="1389150"/>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74904" rIns="637600" bIns="142240" numCol="1" spcCol="1270" anchor="t" anchorCtr="0">
          <a:noAutofit/>
        </a:bodyPr>
        <a:lstStyle/>
        <a:p>
          <a:pPr marL="228600" lvl="1" indent="-228600" algn="l" defTabSz="889000">
            <a:lnSpc>
              <a:spcPct val="90000"/>
            </a:lnSpc>
            <a:spcBef>
              <a:spcPct val="0"/>
            </a:spcBef>
            <a:spcAft>
              <a:spcPct val="15000"/>
            </a:spcAft>
            <a:buChar char="••"/>
          </a:pPr>
          <a:r>
            <a:rPr lang="zh-TW" altLang="en-US" sz="2000" b="0" kern="1200" dirty="0" smtClean="0"/>
            <a:t>安裝補丁是作業系統與應用程式最常用的弱點補強。</a:t>
          </a:r>
          <a:endParaRPr lang="zh-TW" altLang="en-US" sz="2000" b="0" kern="1200" dirty="0"/>
        </a:p>
        <a:p>
          <a:pPr marL="228600" lvl="1" indent="-228600" algn="l" defTabSz="889000">
            <a:lnSpc>
              <a:spcPct val="90000"/>
            </a:lnSpc>
            <a:spcBef>
              <a:spcPct val="0"/>
            </a:spcBef>
            <a:spcAft>
              <a:spcPct val="15000"/>
            </a:spcAft>
            <a:buChar char="••"/>
          </a:pPr>
          <a:r>
            <a:rPr lang="zh-TW" altLang="en-US" sz="2000" b="0" kern="1200" dirty="0" smtClean="0"/>
            <a:t>新的弱點被公布而補丁未安裝前，是系統最脆弱的時候。</a:t>
          </a:r>
          <a:endParaRPr lang="zh-TW" altLang="en-US" sz="2000" b="0" kern="1200" dirty="0"/>
        </a:p>
      </dsp:txBody>
      <dsp:txXfrm>
        <a:off x="0" y="292459"/>
        <a:ext cx="8215313" cy="1389150"/>
      </dsp:txXfrm>
    </dsp:sp>
    <dsp:sp modelId="{8D5FE2A1-8E67-42A7-AD02-BDFB0CE4F504}">
      <dsp:nvSpPr>
        <dsp:cNvPr id="0" name=""/>
        <dsp:cNvSpPr/>
      </dsp:nvSpPr>
      <dsp:spPr>
        <a:xfrm>
          <a:off x="410765" y="26779"/>
          <a:ext cx="5750719" cy="53136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889000">
            <a:lnSpc>
              <a:spcPct val="90000"/>
            </a:lnSpc>
            <a:spcBef>
              <a:spcPct val="0"/>
            </a:spcBef>
            <a:spcAft>
              <a:spcPct val="35000"/>
            </a:spcAft>
          </a:pPr>
          <a:r>
            <a:rPr lang="zh-TW" altLang="en-US" sz="2000" b="0" kern="1200" dirty="0" smtClean="0"/>
            <a:t>補丁管理</a:t>
          </a:r>
          <a:endParaRPr lang="zh-TW" altLang="en-US" sz="2000" b="0" kern="1200" dirty="0"/>
        </a:p>
      </dsp:txBody>
      <dsp:txXfrm>
        <a:off x="436704" y="52718"/>
        <a:ext cx="5698841" cy="479482"/>
      </dsp:txXfrm>
    </dsp:sp>
    <dsp:sp modelId="{D649F79E-F8DD-476E-97E3-A144F2F64427}">
      <dsp:nvSpPr>
        <dsp:cNvPr id="0" name=""/>
        <dsp:cNvSpPr/>
      </dsp:nvSpPr>
      <dsp:spPr>
        <a:xfrm>
          <a:off x="0" y="2044489"/>
          <a:ext cx="8215313" cy="1332450"/>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74904" rIns="637600" bIns="142240" numCol="1" spcCol="1270" anchor="t" anchorCtr="0">
          <a:noAutofit/>
        </a:bodyPr>
        <a:lstStyle/>
        <a:p>
          <a:pPr marL="228600" lvl="1" indent="-228600" algn="l" defTabSz="889000">
            <a:lnSpc>
              <a:spcPct val="90000"/>
            </a:lnSpc>
            <a:spcBef>
              <a:spcPct val="0"/>
            </a:spcBef>
            <a:spcAft>
              <a:spcPct val="15000"/>
            </a:spcAft>
            <a:buChar char="••"/>
          </a:pPr>
          <a:r>
            <a:rPr lang="zh-TW" altLang="en-US" sz="2000" b="0" kern="1200" dirty="0" smtClean="0"/>
            <a:t>最小權限原則是在不影響工作的情況下，只提供最小的使用權限給使用者、程式和主機。</a:t>
          </a:r>
          <a:endParaRPr lang="zh-TW" altLang="en-US" sz="2000" b="0" kern="1200" dirty="0"/>
        </a:p>
      </dsp:txBody>
      <dsp:txXfrm>
        <a:off x="0" y="2044489"/>
        <a:ext cx="8215313" cy="1332450"/>
      </dsp:txXfrm>
    </dsp:sp>
    <dsp:sp modelId="{CAD3F71E-D4CD-488C-9436-889483273455}">
      <dsp:nvSpPr>
        <dsp:cNvPr id="0" name=""/>
        <dsp:cNvSpPr/>
      </dsp:nvSpPr>
      <dsp:spPr>
        <a:xfrm>
          <a:off x="410765" y="1778810"/>
          <a:ext cx="5750719" cy="53136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889000">
            <a:lnSpc>
              <a:spcPct val="90000"/>
            </a:lnSpc>
            <a:spcBef>
              <a:spcPct val="0"/>
            </a:spcBef>
            <a:spcAft>
              <a:spcPct val="35000"/>
            </a:spcAft>
          </a:pPr>
          <a:r>
            <a:rPr lang="zh-TW" altLang="en-US" sz="2000" b="0" kern="1200" dirty="0" smtClean="0"/>
            <a:t>最小權限</a:t>
          </a:r>
          <a:endParaRPr lang="zh-TW" altLang="en-US" sz="2000" b="0" kern="1200" dirty="0"/>
        </a:p>
      </dsp:txBody>
      <dsp:txXfrm>
        <a:off x="436704" y="1804749"/>
        <a:ext cx="5698841" cy="479482"/>
      </dsp:txXfrm>
    </dsp:sp>
    <dsp:sp modelId="{B26464C6-4565-42A6-936A-7B1014F4F04B}">
      <dsp:nvSpPr>
        <dsp:cNvPr id="0" name=""/>
        <dsp:cNvSpPr/>
      </dsp:nvSpPr>
      <dsp:spPr>
        <a:xfrm>
          <a:off x="0" y="3739820"/>
          <a:ext cx="8215313" cy="1332450"/>
        </a:xfrm>
        <a:prstGeom prst="rect">
          <a:avLst/>
        </a:prstGeom>
        <a:solidFill>
          <a:schemeClr val="lt1">
            <a:alpha val="90000"/>
            <a:hueOff val="0"/>
            <a:satOff val="0"/>
            <a:lumOff val="0"/>
            <a:alphaOff val="0"/>
          </a:schemeClr>
        </a:solidFill>
        <a:ln w="40000" cap="flat" cmpd="sng" algn="ctr">
          <a:solidFill>
            <a:schemeClr val="accen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7600" tIns="374904" rIns="637600" bIns="142240" numCol="1" spcCol="1270" anchor="t" anchorCtr="0">
          <a:noAutofit/>
        </a:bodyPr>
        <a:lstStyle/>
        <a:p>
          <a:pPr marL="228600" lvl="1" indent="-228600" algn="l" defTabSz="889000">
            <a:lnSpc>
              <a:spcPct val="90000"/>
            </a:lnSpc>
            <a:spcBef>
              <a:spcPct val="0"/>
            </a:spcBef>
            <a:spcAft>
              <a:spcPct val="15000"/>
            </a:spcAft>
            <a:buChar char="••"/>
          </a:pPr>
          <a:r>
            <a:rPr lang="zh-TW" altLang="en-US" sz="2000" b="0" kern="1200" dirty="0" smtClean="0">
              <a:latin typeface="Calibri" pitchFamily="34" charset="0"/>
              <a:cs typeface="Arial" pitchFamily="34" charset="0"/>
            </a:rPr>
            <a:t>主要的原則還是關掉或移除不需要的服務、排除不安全的檔案共享、建置身分認證機制並勤於更換夠強的密碼。</a:t>
          </a:r>
          <a:endParaRPr lang="zh-TW" altLang="en-US" sz="2000" b="0" kern="1200" dirty="0"/>
        </a:p>
      </dsp:txBody>
      <dsp:txXfrm>
        <a:off x="0" y="3739820"/>
        <a:ext cx="8215313" cy="1332450"/>
      </dsp:txXfrm>
    </dsp:sp>
    <dsp:sp modelId="{9825D902-6B55-43BD-8945-BC855E020F2E}">
      <dsp:nvSpPr>
        <dsp:cNvPr id="0" name=""/>
        <dsp:cNvSpPr/>
      </dsp:nvSpPr>
      <dsp:spPr>
        <a:xfrm>
          <a:off x="410765" y="3474140"/>
          <a:ext cx="5750719" cy="531360"/>
        </a:xfrm>
        <a:prstGeom prst="roundRect">
          <a:avLst/>
        </a:prstGeom>
        <a:solidFill>
          <a:schemeClr val="accent1">
            <a:hueOff val="0"/>
            <a:satOff val="0"/>
            <a:lumOff val="0"/>
            <a:alphaOff val="0"/>
          </a:schemeClr>
        </a:solidFill>
        <a:ln w="400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17363" tIns="0" rIns="217363" bIns="0" numCol="1" spcCol="1270" anchor="ctr" anchorCtr="0">
          <a:noAutofit/>
        </a:bodyPr>
        <a:lstStyle/>
        <a:p>
          <a:pPr lvl="0" algn="l" defTabSz="889000">
            <a:lnSpc>
              <a:spcPct val="90000"/>
            </a:lnSpc>
            <a:spcBef>
              <a:spcPct val="0"/>
            </a:spcBef>
            <a:spcAft>
              <a:spcPct val="35000"/>
            </a:spcAft>
          </a:pPr>
          <a:r>
            <a:rPr lang="zh-TW" altLang="en-US" sz="2000" b="0" kern="1200" dirty="0" smtClean="0"/>
            <a:t>強化主機</a:t>
          </a:r>
          <a:endParaRPr lang="zh-TW" altLang="en-US" sz="2000" b="0" kern="1200" dirty="0"/>
        </a:p>
      </dsp:txBody>
      <dsp:txXfrm>
        <a:off x="436704" y="3500079"/>
        <a:ext cx="5698841" cy="479482"/>
      </dsp:txXfrm>
    </dsp:sp>
  </dsp:spTree>
</dsp:drawing>
</file>

<file path=ppt/diagrams/layout1.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6533695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頁首版面配置區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TW" altLang="en-US"/>
          </a:p>
        </p:txBody>
      </p:sp>
      <p:sp>
        <p:nvSpPr>
          <p:cNvPr id="3" name="日期版面配置區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E291C0-D8AB-497A-9894-6D2201467A0F}" type="datetimeFigureOut">
              <a:rPr lang="zh-TW" altLang="en-US" smtClean="0"/>
              <a:pPr/>
              <a:t>2023/12/18</a:t>
            </a:fld>
            <a:endParaRPr lang="zh-TW" altLang="en-US"/>
          </a:p>
        </p:txBody>
      </p:sp>
      <p:sp>
        <p:nvSpPr>
          <p:cNvPr id="4" name="投影片圖像版面配置區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TW" altLang="en-US"/>
          </a:p>
        </p:txBody>
      </p:sp>
      <p:sp>
        <p:nvSpPr>
          <p:cNvPr id="5" name="備忘稿版面配置區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zh-TW" altLang="en-US" dirty="0" smtClean="0"/>
              <a:t>按一下以編輯母片文字樣式</a:t>
            </a:r>
          </a:p>
          <a:p>
            <a:pPr lvl="1"/>
            <a:r>
              <a:rPr lang="zh-TW" altLang="en-US" dirty="0" smtClean="0"/>
              <a:t>第二層</a:t>
            </a:r>
          </a:p>
          <a:p>
            <a:pPr lvl="2"/>
            <a:r>
              <a:rPr lang="zh-TW" altLang="en-US" dirty="0" smtClean="0"/>
              <a:t>第三層</a:t>
            </a:r>
          </a:p>
          <a:p>
            <a:pPr lvl="3"/>
            <a:r>
              <a:rPr lang="zh-TW" altLang="en-US" dirty="0" smtClean="0"/>
              <a:t>第四層</a:t>
            </a:r>
          </a:p>
          <a:p>
            <a:pPr lvl="4"/>
            <a:r>
              <a:rPr lang="zh-TW" altLang="en-US" dirty="0" smtClean="0"/>
              <a:t>第五層</a:t>
            </a:r>
            <a:endParaRPr lang="zh-TW" altLang="en-US" dirty="0"/>
          </a:p>
        </p:txBody>
      </p:sp>
      <p:sp>
        <p:nvSpPr>
          <p:cNvPr id="6" name="頁尾版面配置區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TW" altLang="en-US"/>
          </a:p>
        </p:txBody>
      </p:sp>
      <p:sp>
        <p:nvSpPr>
          <p:cNvPr id="7" name="投影片編號版面配置區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6AFB1C2-79FB-46D7-A2B8-F9CB05290117}" type="slidenum">
              <a:rPr lang="zh-TW" altLang="en-US" smtClean="0"/>
              <a:pPr/>
              <a:t>‹#›</a:t>
            </a:fld>
            <a:endParaRPr lang="zh-TW" altLang="en-US"/>
          </a:p>
        </p:txBody>
      </p:sp>
    </p:spTree>
    <p:extLst>
      <p:ext uri="{BB962C8B-B14F-4D97-AF65-F5344CB8AC3E}">
        <p14:creationId xmlns:p14="http://schemas.microsoft.com/office/powerpoint/2010/main" val="34106519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標題投影片">
    <p:bg>
      <p:bgRef idx="1002">
        <a:schemeClr val="bg1"/>
      </p:bgRef>
    </p:bg>
    <p:spTree>
      <p:nvGrpSpPr>
        <p:cNvPr id="1" name=""/>
        <p:cNvGrpSpPr/>
        <p:nvPr/>
      </p:nvGrpSpPr>
      <p:grpSpPr>
        <a:xfrm>
          <a:off x="0" y="0"/>
          <a:ext cx="0" cy="0"/>
          <a:chOff x="0" y="0"/>
          <a:chExt cx="0" cy="0"/>
        </a:xfrm>
      </p:grpSpPr>
      <p:sp>
        <p:nvSpPr>
          <p:cNvPr id="8" name="矩形 7"/>
          <p:cNvSpPr/>
          <p:nvPr/>
        </p:nvSpPr>
        <p:spPr>
          <a:xfrm flipH="1">
            <a:off x="2667000" y="0"/>
            <a:ext cx="6477000" cy="6858000"/>
          </a:xfrm>
          <a:prstGeom prst="rect">
            <a:avLst/>
          </a:prstGeom>
          <a:blipFill>
            <a:blip r:embed="rId2"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00000" r="50000"/>
                </a:path>
                <a:tileRect/>
              </a:gradFill>
            </a:fillOverlay>
            <a:innerShdw blurRad="63500" dist="44450" dir="10800000">
              <a:srgbClr val="000000">
                <a:alpha val="50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直線接點 8"/>
          <p:cNvSpPr>
            <a:spLocks noChangeShapeType="1"/>
          </p:cNvSpPr>
          <p:nvPr/>
        </p:nvSpPr>
        <p:spPr bwMode="auto">
          <a:xfrm rot="16200000">
            <a:off x="-762000" y="3429000"/>
            <a:ext cx="6858000" cy="0"/>
          </a:xfrm>
          <a:prstGeom prst="line">
            <a:avLst/>
          </a:prstGeom>
          <a:noFill/>
          <a:ln w="11430" cap="flat" cmpd="sng" algn="ctr">
            <a:solidFill>
              <a:schemeClr val="bg1">
                <a:shade val="95000"/>
              </a:schemeClr>
            </a:solidFill>
            <a:prstDash val="solid"/>
            <a:miter lim="800000"/>
            <a:headEnd type="none" w="med" len="med"/>
            <a:tailEnd type="none" w="med" len="med"/>
          </a:ln>
          <a:effectLst/>
        </p:spPr>
        <p:txBody>
          <a:bodyPr vert="horz" wrap="square" lIns="91440" tIns="45720" rIns="91440" bIns="45720" anchor="t" compatLnSpc="1"/>
          <a:lstStyle/>
          <a:p>
            <a:endParaRPr kumimoji="0" lang="en-US"/>
          </a:p>
        </p:txBody>
      </p:sp>
      <p:sp>
        <p:nvSpPr>
          <p:cNvPr id="12" name="標題 11"/>
          <p:cNvSpPr>
            <a:spLocks noGrp="1"/>
          </p:cNvSpPr>
          <p:nvPr>
            <p:ph type="ctrTitle"/>
          </p:nvPr>
        </p:nvSpPr>
        <p:spPr>
          <a:xfrm>
            <a:off x="3366868" y="533400"/>
            <a:ext cx="5105400" cy="2868168"/>
          </a:xfrm>
        </p:spPr>
        <p:txBody>
          <a:bodyPr lIns="45720" tIns="0" rIns="45720">
            <a:noAutofit/>
          </a:bodyPr>
          <a:lstStyle>
            <a:lvl1pPr algn="r">
              <a:defRPr sz="4200" b="1"/>
            </a:lvl1pPr>
            <a:extLst/>
          </a:lstStyle>
          <a:p>
            <a:r>
              <a:rPr kumimoji="0" lang="zh-TW" altLang="en-US" smtClean="0"/>
              <a:t>按一下以編輯母片標題樣式</a:t>
            </a:r>
            <a:endParaRPr kumimoji="0" lang="en-US"/>
          </a:p>
        </p:txBody>
      </p:sp>
      <p:sp>
        <p:nvSpPr>
          <p:cNvPr id="25" name="副標題 24"/>
          <p:cNvSpPr>
            <a:spLocks noGrp="1"/>
          </p:cNvSpPr>
          <p:nvPr>
            <p:ph type="subTitle" idx="1"/>
          </p:nvPr>
        </p:nvSpPr>
        <p:spPr>
          <a:xfrm>
            <a:off x="3354442" y="3539864"/>
            <a:ext cx="5114778" cy="1101248"/>
          </a:xfrm>
        </p:spPr>
        <p:txBody>
          <a:bodyPr lIns="45720" tIns="0" rIns="45720" bIns="0"/>
          <a:lstStyle>
            <a:lvl1pPr marL="0" indent="0" algn="r">
              <a:lnSpc>
                <a:spcPct val="100000"/>
              </a:lnSpc>
              <a:spcBef>
                <a:spcPts val="600"/>
              </a:spcBef>
              <a:buNone/>
              <a:defRPr sz="2200">
                <a:solidFill>
                  <a:srgbClr val="FFFFFF"/>
                </a:solidFill>
                <a:effectLst/>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zh-TW" altLang="en-US" dirty="0" smtClean="0"/>
              <a:t>按一下以編輯母片副標題樣式</a:t>
            </a:r>
            <a:endParaRPr kumimoji="0" lang="en-US" dirty="0"/>
          </a:p>
        </p:txBody>
      </p:sp>
      <p:sp>
        <p:nvSpPr>
          <p:cNvPr id="31" name="日期版面配置區 30"/>
          <p:cNvSpPr>
            <a:spLocks noGrp="1"/>
          </p:cNvSpPr>
          <p:nvPr>
            <p:ph type="dt" sz="half" idx="10"/>
          </p:nvPr>
        </p:nvSpPr>
        <p:spPr>
          <a:xfrm>
            <a:off x="5871224" y="6557946"/>
            <a:ext cx="2002464" cy="226902"/>
          </a:xfrm>
          <a:prstGeom prst="rect">
            <a:avLst/>
          </a:prstGeom>
        </p:spPr>
        <p:txBody>
          <a:bodyPr/>
          <a:lstStyle>
            <a:lvl1pPr>
              <a:defRPr lang="en-US" smtClean="0">
                <a:solidFill>
                  <a:srgbClr val="FFFFFF"/>
                </a:solidFill>
              </a:defRPr>
            </a:lvl1pPr>
            <a:extLst/>
          </a:lstStyle>
          <a:p>
            <a:fld id="{4A3E55C4-1B54-4260-BC9F-92F1C3DAF52B}" type="datetimeFigureOut">
              <a:rPr lang="zh-TW" altLang="en-US" smtClean="0"/>
              <a:pPr/>
              <a:t>2023/12/18</a:t>
            </a:fld>
            <a:endParaRPr lang="zh-TW" altLang="en-US"/>
          </a:p>
        </p:txBody>
      </p:sp>
      <p:sp>
        <p:nvSpPr>
          <p:cNvPr id="18" name="頁尾版面配置區 17"/>
          <p:cNvSpPr>
            <a:spLocks noGrp="1"/>
          </p:cNvSpPr>
          <p:nvPr>
            <p:ph type="ftr" sz="quarter" idx="11"/>
          </p:nvPr>
        </p:nvSpPr>
        <p:spPr>
          <a:xfrm>
            <a:off x="2819400" y="6557946"/>
            <a:ext cx="2927722" cy="228600"/>
          </a:xfrm>
          <a:prstGeom prst="rect">
            <a:avLst/>
          </a:prstGeom>
        </p:spPr>
        <p:txBody>
          <a:bodyPr/>
          <a:lstStyle>
            <a:lvl1pPr>
              <a:defRPr lang="en-US" dirty="0">
                <a:solidFill>
                  <a:srgbClr val="FFFFFF"/>
                </a:solidFill>
              </a:defRPr>
            </a:lvl1pPr>
            <a:extLst/>
          </a:lstStyle>
          <a:p>
            <a:endParaRPr lang="zh-TW" altLang="en-US"/>
          </a:p>
        </p:txBody>
      </p:sp>
      <p:sp>
        <p:nvSpPr>
          <p:cNvPr id="29" name="投影片編號版面配置區 28"/>
          <p:cNvSpPr>
            <a:spLocks noGrp="1"/>
          </p:cNvSpPr>
          <p:nvPr>
            <p:ph type="sldNum" sz="quarter" idx="12"/>
          </p:nvPr>
        </p:nvSpPr>
        <p:spPr>
          <a:xfrm>
            <a:off x="7880884" y="6556248"/>
            <a:ext cx="588336" cy="228600"/>
          </a:xfrm>
          <a:prstGeom prst="rect">
            <a:avLst/>
          </a:prstGeom>
        </p:spPr>
        <p:txBody>
          <a:bodyPr/>
          <a:lstStyle>
            <a:lvl1pPr>
              <a:defRPr lang="en-US" smtClean="0">
                <a:solidFill>
                  <a:srgbClr val="FFFFFF"/>
                </a:solidFill>
              </a:defRPr>
            </a:lvl1pPr>
            <a:extLst/>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p:txBody>
          <a:bodyPr vert="eaVer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4" name="日期版面配置區 3"/>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2023/12/18</a:t>
            </a:fld>
            <a:endParaRPr lang="zh-TW" altLang="en-US"/>
          </a:p>
        </p:txBody>
      </p:sp>
      <p:sp>
        <p:nvSpPr>
          <p:cNvPr id="5" name="頁尾版面配置區 4"/>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7215206" y="274955"/>
            <a:ext cx="861994" cy="5851525"/>
          </a:xfrm>
        </p:spPr>
        <p:txBody>
          <a:bodyPr vert="eaVert" anchor="t"/>
          <a:lstStyle/>
          <a:p>
            <a:r>
              <a:rPr kumimoji="0" lang="zh-TW" altLang="en-US" smtClean="0"/>
              <a:t>按一下以編輯母片標題樣式</a:t>
            </a:r>
            <a:endParaRPr kumimoji="0" lang="en-US"/>
          </a:p>
        </p:txBody>
      </p:sp>
      <p:sp>
        <p:nvSpPr>
          <p:cNvPr id="3" name="直排文字版面配置區 2"/>
          <p:cNvSpPr>
            <a:spLocks noGrp="1"/>
          </p:cNvSpPr>
          <p:nvPr>
            <p:ph type="body" orient="vert" idx="1"/>
          </p:nvPr>
        </p:nvSpPr>
        <p:spPr>
          <a:xfrm>
            <a:off x="457200" y="274642"/>
            <a:ext cx="6472254" cy="5851525"/>
          </a:xfrm>
        </p:spPr>
        <p:txBody>
          <a:bodyPr vert="eaVer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日期版面配置區 3"/>
          <p:cNvSpPr>
            <a:spLocks noGrp="1"/>
          </p:cNvSpPr>
          <p:nvPr>
            <p:ph type="dt" sz="half" idx="10"/>
          </p:nvPr>
        </p:nvSpPr>
        <p:spPr>
          <a:xfrm>
            <a:off x="4242816" y="6557946"/>
            <a:ext cx="2002464" cy="226902"/>
          </a:xfrm>
          <a:prstGeom prst="rect">
            <a:avLst/>
          </a:prstGeom>
        </p:spPr>
        <p:txBody>
          <a:bodyPr/>
          <a:lstStyle/>
          <a:p>
            <a:fld id="{4A3E55C4-1B54-4260-BC9F-92F1C3DAF52B}" type="datetimeFigureOut">
              <a:rPr lang="zh-TW" altLang="en-US" smtClean="0"/>
              <a:pPr/>
              <a:t>2023/12/18</a:t>
            </a:fld>
            <a:endParaRPr lang="zh-TW" altLang="en-US"/>
          </a:p>
        </p:txBody>
      </p:sp>
      <p:sp>
        <p:nvSpPr>
          <p:cNvPr id="5" name="頁尾版面配置區 4"/>
          <p:cNvSpPr>
            <a:spLocks noGrp="1"/>
          </p:cNvSpPr>
          <p:nvPr>
            <p:ph type="ftr" sz="quarter" idx="11"/>
          </p:nvPr>
        </p:nvSpPr>
        <p:spPr>
          <a:xfrm>
            <a:off x="457200" y="6556248"/>
            <a:ext cx="3657600" cy="228600"/>
          </a:xfrm>
          <a:prstGeom prst="rect">
            <a:avLst/>
          </a:prstGeom>
        </p:spPr>
        <p:txBody>
          <a:bodyPr/>
          <a:lstStyle/>
          <a:p>
            <a:endParaRPr lang="zh-TW" altLang="en-US"/>
          </a:p>
        </p:txBody>
      </p:sp>
      <p:sp>
        <p:nvSpPr>
          <p:cNvPr id="6" name="投影片編號版面配置區 5"/>
          <p:cNvSpPr>
            <a:spLocks noGrp="1"/>
          </p:cNvSpPr>
          <p:nvPr>
            <p:ph type="sldNum" sz="quarter" idx="12"/>
          </p:nvPr>
        </p:nvSpPr>
        <p:spPr>
          <a:xfrm>
            <a:off x="6254496" y="6553200"/>
            <a:ext cx="588336" cy="228600"/>
          </a:xfrm>
          <a:prstGeom prst="rect">
            <a:avLst/>
          </a:prstGeom>
        </p:spPr>
        <p:txBody>
          <a:bodyPr/>
          <a:lstStyle>
            <a:lvl1pPr>
              <a:defRPr>
                <a:solidFill>
                  <a:schemeClr val="tx2"/>
                </a:solidFill>
              </a:defRPr>
            </a:lvl1pPr>
            <a:extLst/>
          </a:lstStyle>
          <a:p>
            <a:fld id="{43A45172-8F7E-402C-BA55-470F886D373C}" type="slidenum">
              <a:rPr lang="zh-TW" altLang="en-US" smtClean="0"/>
              <a:pPr/>
              <a:t>‹#›</a:t>
            </a:fld>
            <a:endParaRPr lang="zh-TW"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標題及物件">
    <p:spTree>
      <p:nvGrpSpPr>
        <p:cNvPr id="1" name=""/>
        <p:cNvGrpSpPr/>
        <p:nvPr/>
      </p:nvGrpSpPr>
      <p:grpSpPr>
        <a:xfrm>
          <a:off x="0" y="0"/>
          <a:ext cx="0" cy="0"/>
          <a:chOff x="0" y="0"/>
          <a:chExt cx="0" cy="0"/>
        </a:xfrm>
      </p:grpSpPr>
      <p:sp>
        <p:nvSpPr>
          <p:cNvPr id="3" name="內容版面配置區 2"/>
          <p:cNvSpPr>
            <a:spLocks noGrp="1"/>
          </p:cNvSpPr>
          <p:nvPr>
            <p:ph idx="1"/>
          </p:nvPr>
        </p:nvSpPr>
        <p:spPr>
          <a:xfrm>
            <a:off x="285720" y="1357298"/>
            <a:ext cx="8215370" cy="5098438"/>
          </a:xfrm>
        </p:spPr>
        <p:txBody>
          <a:bodyPr>
            <a:normAutofit/>
          </a:bodyPr>
          <a:lstStyle>
            <a:lvl1pPr>
              <a:lnSpc>
                <a:spcPct val="120000"/>
              </a:lnSpc>
              <a:spcBef>
                <a:spcPts val="1000"/>
              </a:spcBef>
              <a:defRPr sz="2000">
                <a:latin typeface="Calibri" pitchFamily="34" charset="0"/>
              </a:defRPr>
            </a:lvl1pPr>
            <a:lvl2pPr>
              <a:lnSpc>
                <a:spcPct val="120000"/>
              </a:lnSpc>
              <a:spcBef>
                <a:spcPts val="1000"/>
              </a:spcBef>
              <a:defRPr sz="1800">
                <a:latin typeface="Calibri" pitchFamily="34" charset="0"/>
              </a:defRPr>
            </a:lvl2pPr>
            <a:lvl3pPr>
              <a:lnSpc>
                <a:spcPct val="120000"/>
              </a:lnSpc>
              <a:spcBef>
                <a:spcPts val="1000"/>
              </a:spcBef>
              <a:defRPr sz="1600">
                <a:latin typeface="Calibri" pitchFamily="34" charset="0"/>
              </a:defRPr>
            </a:lvl3pPr>
            <a:lvl4pPr>
              <a:lnSpc>
                <a:spcPct val="120000"/>
              </a:lnSpc>
              <a:spcBef>
                <a:spcPts val="1000"/>
              </a:spcBef>
              <a:defRPr sz="1600">
                <a:latin typeface="Calibri" pitchFamily="34" charset="0"/>
              </a:defRPr>
            </a:lvl4pPr>
            <a:lvl5pPr>
              <a:lnSpc>
                <a:spcPct val="120000"/>
              </a:lnSpc>
              <a:spcBef>
                <a:spcPts val="1000"/>
              </a:spcBef>
              <a:defRPr sz="1600">
                <a:latin typeface="Calibri" pitchFamily="34" charset="0"/>
              </a:defRPr>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6" name="標題 5"/>
          <p:cNvSpPr>
            <a:spLocks noGrp="1"/>
          </p:cNvSpPr>
          <p:nvPr>
            <p:ph type="title"/>
          </p:nvPr>
        </p:nvSpPr>
        <p:spPr/>
        <p:txBody>
          <a:bodyPr/>
          <a:lstStyle>
            <a:lvl1pPr>
              <a:defRPr>
                <a:latin typeface="Calibri" pitchFamily="34" charset="0"/>
              </a:defRPr>
            </a:lvl1pPr>
          </a:lstStyle>
          <a:p>
            <a:r>
              <a:rPr lang="zh-TW" altLang="en-US" smtClean="0"/>
              <a:t>按一下以編輯母片標題樣式</a:t>
            </a:r>
            <a:endParaRPr lang="zh-TW"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區段標題">
    <p:bg>
      <p:bgRef idx="1001">
        <a:schemeClr val="bg1"/>
      </p:bgRef>
    </p:bg>
    <p:spTree>
      <p:nvGrpSpPr>
        <p:cNvPr id="1" name=""/>
        <p:cNvGrpSpPr/>
        <p:nvPr/>
      </p:nvGrpSpPr>
      <p:grpSpPr>
        <a:xfrm>
          <a:off x="0" y="0"/>
          <a:ext cx="0" cy="0"/>
          <a:chOff x="0" y="0"/>
          <a:chExt cx="0" cy="0"/>
        </a:xfrm>
      </p:grpSpPr>
      <p:sp>
        <p:nvSpPr>
          <p:cNvPr id="2" name="標題 1"/>
          <p:cNvSpPr>
            <a:spLocks noGrp="1"/>
          </p:cNvSpPr>
          <p:nvPr>
            <p:ph type="title"/>
          </p:nvPr>
        </p:nvSpPr>
        <p:spPr>
          <a:xfrm>
            <a:off x="1066800" y="2821837"/>
            <a:ext cx="6255488" cy="1362075"/>
          </a:xfrm>
        </p:spPr>
        <p:txBody>
          <a:bodyPr tIns="0" anchor="t"/>
          <a:lstStyle>
            <a:lvl1pPr algn="r">
              <a:buNone/>
              <a:defRPr sz="4200" b="1" cap="all"/>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1066800" y="1905000"/>
            <a:ext cx="6255488" cy="743507"/>
          </a:xfrm>
        </p:spPr>
        <p:txBody>
          <a:bodyPr anchor="b"/>
          <a:lstStyle>
            <a:lvl1pPr marL="0" indent="0" algn="r">
              <a:buNone/>
              <a:defRPr sz="2000">
                <a:solidFill>
                  <a:schemeClr val="tx1"/>
                </a:solidFill>
                <a:effectLst/>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zh-TW" altLang="en-US" smtClean="0"/>
              <a:t>按一下以編輯母片文字樣式</a:t>
            </a:r>
          </a:p>
        </p:txBody>
      </p:sp>
      <p:sp>
        <p:nvSpPr>
          <p:cNvPr id="4" name="日期版面配置區 3"/>
          <p:cNvSpPr>
            <a:spLocks noGrp="1"/>
          </p:cNvSpPr>
          <p:nvPr>
            <p:ph type="dt" sz="half" idx="10"/>
          </p:nvPr>
        </p:nvSpPr>
        <p:spPr>
          <a:xfrm>
            <a:off x="4724238" y="6556810"/>
            <a:ext cx="2002464" cy="226902"/>
          </a:xfrm>
          <a:prstGeom prst="rect">
            <a:avLst/>
          </a:prstGeom>
        </p:spPr>
        <p:txBody>
          <a:bodyPr bIns="0" anchor="b"/>
          <a:lstStyle>
            <a:lvl1pPr>
              <a:defRPr>
                <a:solidFill>
                  <a:schemeClr val="tx2"/>
                </a:solidFill>
              </a:defRPr>
            </a:lvl1pPr>
            <a:extLst/>
          </a:lstStyle>
          <a:p>
            <a:fld id="{4A3E55C4-1B54-4260-BC9F-92F1C3DAF52B}" type="datetimeFigureOut">
              <a:rPr lang="zh-TW" altLang="en-US" smtClean="0"/>
              <a:pPr/>
              <a:t>2023/12/18</a:t>
            </a:fld>
            <a:endParaRPr lang="zh-TW" altLang="en-US"/>
          </a:p>
        </p:txBody>
      </p:sp>
      <p:sp>
        <p:nvSpPr>
          <p:cNvPr id="5" name="頁尾版面配置區 4"/>
          <p:cNvSpPr>
            <a:spLocks noGrp="1"/>
          </p:cNvSpPr>
          <p:nvPr>
            <p:ph type="ftr" sz="quarter" idx="11"/>
          </p:nvPr>
        </p:nvSpPr>
        <p:spPr>
          <a:xfrm>
            <a:off x="1735358" y="6556810"/>
            <a:ext cx="2895600" cy="228600"/>
          </a:xfrm>
          <a:prstGeom prst="rect">
            <a:avLst/>
          </a:prstGeom>
        </p:spPr>
        <p:txBody>
          <a:bodyPr bIns="0" anchor="b"/>
          <a:lstStyle>
            <a:lvl1pPr>
              <a:defRPr>
                <a:solidFill>
                  <a:schemeClr val="tx2"/>
                </a:solidFill>
              </a:defRPr>
            </a:lvl1pPr>
            <a:extLst/>
          </a:lstStyle>
          <a:p>
            <a:endParaRPr lang="zh-TW" altLang="en-US"/>
          </a:p>
        </p:txBody>
      </p:sp>
      <p:sp>
        <p:nvSpPr>
          <p:cNvPr id="6" name="投影片編號版面配置區 5"/>
          <p:cNvSpPr>
            <a:spLocks noGrp="1"/>
          </p:cNvSpPr>
          <p:nvPr>
            <p:ph type="sldNum" sz="quarter" idx="12"/>
          </p:nvPr>
        </p:nvSpPr>
        <p:spPr>
          <a:xfrm>
            <a:off x="6733952" y="6555112"/>
            <a:ext cx="588336" cy="228600"/>
          </a:xfrm>
          <a:prstGeom prst="rect">
            <a:avLst/>
          </a:prstGeom>
        </p:spPr>
        <p:txBody>
          <a:bodyPr/>
          <a:lstStyle/>
          <a:p>
            <a:fld id="{43A45172-8F7E-402C-BA55-470F886D373C}" type="slidenum">
              <a:rPr lang="zh-TW" altLang="en-US" smtClean="0"/>
              <a:pPr/>
              <a:t>‹#›</a:t>
            </a:fld>
            <a:endParaRPr lang="zh-TW" altLang="en-US"/>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215370" cy="680068"/>
          </a:xfrm>
        </p:spPr>
        <p:txBody>
          <a:bodyPr/>
          <a:lstStyle/>
          <a:p>
            <a:r>
              <a:rPr kumimoji="0" lang="zh-TW" altLang="en-US" dirty="0" smtClean="0"/>
              <a:t>按一下以編輯母片標題樣式</a:t>
            </a:r>
            <a:endParaRPr kumimoji="0" lang="en-US" dirty="0"/>
          </a:p>
        </p:txBody>
      </p:sp>
      <p:sp>
        <p:nvSpPr>
          <p:cNvPr id="3" name="內容版面配置區 2"/>
          <p:cNvSpPr>
            <a:spLocks noGrp="1"/>
          </p:cNvSpPr>
          <p:nvPr>
            <p:ph sz="half" idx="1"/>
          </p:nvPr>
        </p:nvSpPr>
        <p:spPr>
          <a:xfrm>
            <a:off x="285720" y="1285860"/>
            <a:ext cx="4000528"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
        <p:nvSpPr>
          <p:cNvPr id="4" name="內容版面配置區 3"/>
          <p:cNvSpPr>
            <a:spLocks noGrp="1"/>
          </p:cNvSpPr>
          <p:nvPr>
            <p:ph sz="half" idx="2"/>
          </p:nvPr>
        </p:nvSpPr>
        <p:spPr>
          <a:xfrm>
            <a:off x="4500562" y="1285860"/>
            <a:ext cx="4007360" cy="5143536"/>
          </a:xfrm>
        </p:spPr>
        <p:txBody>
          <a:bodyPr anchor="t"/>
          <a:lstStyle>
            <a:lvl1pPr>
              <a:lnSpc>
                <a:spcPct val="120000"/>
              </a:lnSpc>
              <a:spcBef>
                <a:spcPts val="800"/>
              </a:spcBef>
              <a:defRPr sz="2000"/>
            </a:lvl1pPr>
            <a:lvl2pPr>
              <a:lnSpc>
                <a:spcPct val="120000"/>
              </a:lnSpc>
              <a:spcBef>
                <a:spcPts val="800"/>
              </a:spcBef>
              <a:defRPr sz="1800"/>
            </a:lvl2pPr>
            <a:lvl3pPr>
              <a:lnSpc>
                <a:spcPct val="120000"/>
              </a:lnSpc>
              <a:spcBef>
                <a:spcPts val="800"/>
              </a:spcBef>
              <a:defRPr sz="1800"/>
            </a:lvl3pPr>
            <a:lvl4pPr>
              <a:lnSpc>
                <a:spcPct val="120000"/>
              </a:lnSpc>
              <a:spcBef>
                <a:spcPts val="800"/>
              </a:spcBef>
              <a:defRPr sz="1800"/>
            </a:lvl4pPr>
            <a:lvl5pPr>
              <a:lnSpc>
                <a:spcPct val="120000"/>
              </a:lnSpc>
              <a:spcBef>
                <a:spcPts val="800"/>
              </a:spcBef>
              <a:defRPr sz="1800"/>
            </a:lvl5pPr>
            <a:extLst/>
          </a:lstStyle>
          <a:p>
            <a:pPr lvl="0" eaLnBrk="1" latinLnBrk="0" hangingPunct="1"/>
            <a:r>
              <a:rPr lang="zh-TW" altLang="en-US" dirty="0" smtClean="0"/>
              <a:t>按一下以編輯母片文字樣式</a:t>
            </a:r>
          </a:p>
          <a:p>
            <a:pPr lvl="1" eaLnBrk="1" latinLnBrk="0" hangingPunct="1"/>
            <a:r>
              <a:rPr lang="zh-TW" altLang="en-US" dirty="0" smtClean="0"/>
              <a:t>第二層</a:t>
            </a:r>
          </a:p>
          <a:p>
            <a:pPr lvl="2" eaLnBrk="1" latinLnBrk="0" hangingPunct="1"/>
            <a:r>
              <a:rPr lang="zh-TW" altLang="en-US" dirty="0" smtClean="0"/>
              <a:t>第三層</a:t>
            </a:r>
          </a:p>
          <a:p>
            <a:pPr lvl="3" eaLnBrk="1" latinLnBrk="0" hangingPunct="1"/>
            <a:r>
              <a:rPr lang="zh-TW" altLang="en-US" dirty="0" smtClean="0"/>
              <a:t>第四層</a:t>
            </a:r>
          </a:p>
          <a:p>
            <a:pPr lvl="4" eaLnBrk="1" latinLnBrk="0" hangingPunct="1"/>
            <a:r>
              <a:rPr lang="zh-TW" altLang="en-US" dirty="0" smtClean="0"/>
              <a:t>第五層</a:t>
            </a:r>
            <a:endParaRPr kumimoji="0"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457200" y="320040"/>
            <a:ext cx="7242048" cy="1143000"/>
          </a:xfrm>
        </p:spPr>
        <p:txBody>
          <a:bodyPr anchor="b"/>
          <a:lstStyle>
            <a:lvl1pPr>
              <a:defRPr/>
            </a:lvl1pPr>
            <a:extLst/>
          </a:lstStyle>
          <a:p>
            <a:r>
              <a:rPr kumimoji="0" lang="zh-TW" altLang="en-US" smtClean="0"/>
              <a:t>按一下以編輯母片標題樣式</a:t>
            </a:r>
            <a:endParaRPr kumimoji="0" lang="en-US"/>
          </a:p>
        </p:txBody>
      </p:sp>
      <p:sp>
        <p:nvSpPr>
          <p:cNvPr id="3" name="文字版面配置區 2"/>
          <p:cNvSpPr>
            <a:spLocks noGrp="1"/>
          </p:cNvSpPr>
          <p:nvPr>
            <p:ph type="body" idx="1"/>
          </p:nvPr>
        </p:nvSpPr>
        <p:spPr>
          <a:xfrm>
            <a:off x="457200" y="5867400"/>
            <a:ext cx="3520440" cy="457200"/>
          </a:xfrm>
          <a:noFill/>
          <a:ln w="12700" cap="flat" cmpd="sng" algn="ctr">
            <a:solidFill>
              <a:schemeClr val="tx2"/>
            </a:solidFill>
            <a:prstDash val="solid"/>
          </a:ln>
          <a:effectLst/>
        </p:spPr>
        <p:style>
          <a:lnRef idx="1">
            <a:schemeClr val="accent1"/>
          </a:lnRef>
          <a:fillRef idx="3">
            <a:schemeClr val="accent1"/>
          </a:fillRef>
          <a:effectRef idx="2">
            <a:schemeClr val="accent1"/>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4" name="文字版面配置區 3"/>
          <p:cNvSpPr>
            <a:spLocks noGrp="1"/>
          </p:cNvSpPr>
          <p:nvPr>
            <p:ph type="body" sz="half" idx="3"/>
          </p:nvPr>
        </p:nvSpPr>
        <p:spPr>
          <a:xfrm>
            <a:off x="4178808" y="5867400"/>
            <a:ext cx="3520440" cy="457200"/>
          </a:xfrm>
          <a:noFill/>
          <a:ln w="12700" cap="flat" cmpd="sng" algn="ctr">
            <a:solidFill>
              <a:schemeClr val="tx2"/>
            </a:solidFill>
            <a:prstDash val="solid"/>
          </a:ln>
          <a:effectLst/>
        </p:spPr>
        <p:style>
          <a:lnRef idx="1">
            <a:schemeClr val="accent2"/>
          </a:lnRef>
          <a:fillRef idx="3">
            <a:schemeClr val="accent2"/>
          </a:fillRef>
          <a:effectRef idx="2">
            <a:schemeClr val="accent2"/>
          </a:effectRef>
          <a:fontRef idx="minor">
            <a:schemeClr val="lt1"/>
          </a:fontRef>
        </p:style>
        <p:txBody>
          <a:bodyPr anchor="ctr"/>
          <a:lstStyle>
            <a:lvl1pPr marL="0" indent="0" algn="ctr">
              <a:buNone/>
              <a:defRPr sz="1800" b="1">
                <a:solidFill>
                  <a:schemeClr val="tx2"/>
                </a:solidFill>
                <a:effectLst/>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zh-TW" altLang="en-US" smtClean="0"/>
              <a:t>按一下以編輯母片文字樣式</a:t>
            </a:r>
          </a:p>
        </p:txBody>
      </p:sp>
      <p:sp>
        <p:nvSpPr>
          <p:cNvPr id="5" name="內容版面配置區 4"/>
          <p:cNvSpPr>
            <a:spLocks noGrp="1"/>
          </p:cNvSpPr>
          <p:nvPr>
            <p:ph sz="quarter" idx="2"/>
          </p:nvPr>
        </p:nvSpPr>
        <p:spPr>
          <a:xfrm>
            <a:off x="457200"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6" name="內容版面配置區 5"/>
          <p:cNvSpPr>
            <a:spLocks noGrp="1"/>
          </p:cNvSpPr>
          <p:nvPr>
            <p:ph sz="quarter" idx="4"/>
          </p:nvPr>
        </p:nvSpPr>
        <p:spPr>
          <a:xfrm>
            <a:off x="4178808" y="1711840"/>
            <a:ext cx="3520440" cy="4114800"/>
          </a:xfrm>
        </p:spPr>
        <p:txBody>
          <a:bodyPr/>
          <a:lstStyle>
            <a:lvl1pPr>
              <a:defRPr sz="2400"/>
            </a:lvl1pPr>
            <a:lvl2pPr>
              <a:defRPr sz="2000"/>
            </a:lvl2pPr>
            <a:lvl3pPr>
              <a:defRPr sz="1800"/>
            </a:lvl3pPr>
            <a:lvl4pPr>
              <a:defRPr sz="1600"/>
            </a:lvl4pPr>
            <a:lvl5pPr>
              <a:defRPr sz="16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7" name="日期版面配置區 6"/>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2023/12/18</a:t>
            </a:fld>
            <a:endParaRPr lang="zh-TW" altLang="en-US"/>
          </a:p>
        </p:txBody>
      </p:sp>
      <p:sp>
        <p:nvSpPr>
          <p:cNvPr id="8" name="頁尾版面配置區 7"/>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9" name="投影片編號版面配置區 8"/>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a:xfrm>
            <a:off x="285720" y="320040"/>
            <a:ext cx="8072494" cy="680068"/>
          </a:xfrm>
        </p:spPr>
        <p:txBody>
          <a:bodyPr/>
          <a:lstStyle/>
          <a:p>
            <a:r>
              <a:rPr kumimoji="0" lang="zh-TW" altLang="en-US" dirty="0" smtClean="0"/>
              <a:t>按一下以編輯母片標題樣式</a:t>
            </a:r>
            <a:endParaRPr kumimoji="0" lang="en-US" dirty="0"/>
          </a:p>
        </p:txBody>
      </p:sp>
      <p:sp>
        <p:nvSpPr>
          <p:cNvPr id="6" name="頁尾版面配置區 3"/>
          <p:cNvSpPr>
            <a:spLocks noGrp="1"/>
          </p:cNvSpPr>
          <p:nvPr>
            <p:ph type="ftr" sz="quarter" idx="3"/>
          </p:nvPr>
        </p:nvSpPr>
        <p:spPr>
          <a:xfrm>
            <a:off x="285720" y="6572272"/>
            <a:ext cx="3829080" cy="214274"/>
          </a:xfrm>
          <a:prstGeom prst="rect">
            <a:avLst/>
          </a:prstGeom>
        </p:spPr>
        <p:txBody>
          <a:bodyPr vert="horz" tIns="0" bIns="0" anchor="b"/>
          <a:lstStyle>
            <a:lvl1pPr algn="l" eaLnBrk="1" latinLnBrk="0" hangingPunct="1">
              <a:defRPr kumimoji="0" sz="1000">
                <a:solidFill>
                  <a:schemeClr val="tx2"/>
                </a:solidFill>
              </a:defRPr>
            </a:lvl1pPr>
            <a:extLst/>
          </a:lstStyle>
          <a:p>
            <a:r>
              <a:rPr lang="en-US" altLang="zh-TW" dirty="0" smtClean="0"/>
              <a:t>Information Security Course and Laboratories (ISCAL)</a:t>
            </a:r>
            <a:endParaRPr lang="zh-TW" altLang="en-US" dirty="0"/>
          </a:p>
        </p:txBody>
      </p:sp>
      <p:sp>
        <p:nvSpPr>
          <p:cNvPr id="7" name="投影片編號版面配置區 15"/>
          <p:cNvSpPr>
            <a:spLocks noGrp="1"/>
          </p:cNvSpPr>
          <p:nvPr>
            <p:ph type="sldNum" sz="quarter" idx="4"/>
          </p:nvPr>
        </p:nvSpPr>
        <p:spPr>
          <a:xfrm>
            <a:off x="7929586" y="6556248"/>
            <a:ext cx="588336" cy="228600"/>
          </a:xfrm>
          <a:prstGeom prst="rect">
            <a:avLst/>
          </a:prstGeom>
        </p:spPr>
        <p:txBody>
          <a:bodyPr vert="horz" lIns="0" tIns="0" rIns="0" bIns="0" anchor="b"/>
          <a:lstStyle>
            <a:lvl1pPr algn="r" eaLnBrk="1" latinLnBrk="0" hangingPunct="1">
              <a:defRPr kumimoji="0" sz="1100">
                <a:solidFill>
                  <a:schemeClr val="tx2"/>
                </a:solidFill>
              </a:defRPr>
            </a:lvl1pPr>
            <a:extLst/>
          </a:lstStyle>
          <a:p>
            <a:fld id="{1F999C51-7129-4ACB-A1F5-532040B605C4}" type="slidenum">
              <a:rPr lang="zh-TW" altLang="en-US" smtClean="0"/>
              <a:pPr/>
              <a:t>‹#›</a:t>
            </a:fld>
            <a:endParaRPr lang="zh-TW" alt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a:xfrm>
            <a:off x="4245936" y="6557946"/>
            <a:ext cx="2002464" cy="226902"/>
          </a:xfrm>
          <a:prstGeom prst="rect">
            <a:avLst/>
          </a:prstGeom>
        </p:spPr>
        <p:txBody>
          <a:bodyPr/>
          <a:lstStyle>
            <a:lvl1pPr>
              <a:defRPr>
                <a:solidFill>
                  <a:schemeClr val="tx2"/>
                </a:solidFill>
              </a:defRPr>
            </a:lvl1pPr>
            <a:extLst/>
          </a:lstStyle>
          <a:p>
            <a:fld id="{4A3E55C4-1B54-4260-BC9F-92F1C3DAF52B}" type="datetimeFigureOut">
              <a:rPr lang="zh-TW" altLang="en-US" smtClean="0"/>
              <a:pPr/>
              <a:t>2023/12/18</a:t>
            </a:fld>
            <a:endParaRPr lang="zh-TW" altLang="en-US"/>
          </a:p>
        </p:txBody>
      </p:sp>
      <p:sp>
        <p:nvSpPr>
          <p:cNvPr id="3" name="頁尾版面配置區 2"/>
          <p:cNvSpPr>
            <a:spLocks noGrp="1"/>
          </p:cNvSpPr>
          <p:nvPr>
            <p:ph type="ftr" sz="quarter" idx="11"/>
          </p:nvPr>
        </p:nvSpPr>
        <p:spPr>
          <a:xfrm>
            <a:off x="285720" y="6572272"/>
            <a:ext cx="3829080" cy="214274"/>
          </a:xfrm>
          <a:prstGeom prst="rect">
            <a:avLst/>
          </a:prstGeom>
        </p:spPr>
        <p:txBody>
          <a:bodyPr/>
          <a:lstStyle>
            <a:lvl1pPr>
              <a:defRPr>
                <a:solidFill>
                  <a:schemeClr val="tx2"/>
                </a:solidFill>
              </a:defRPr>
            </a:lvl1pPr>
            <a:extLst/>
          </a:lstStyle>
          <a:p>
            <a:endParaRPr lang="zh-TW" altLang="en-US"/>
          </a:p>
        </p:txBody>
      </p:sp>
      <p:sp>
        <p:nvSpPr>
          <p:cNvPr id="4" name="投影片編號版面配置區 3"/>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457200" y="228600"/>
            <a:ext cx="5897880" cy="1173480"/>
          </a:xfrm>
        </p:spPr>
        <p:txBody>
          <a:bodyPr wrap="square" anchor="b"/>
          <a:lstStyle>
            <a:lvl1pPr algn="l">
              <a:buNone/>
              <a:defRPr lang="en-US" sz="2400" baseline="0" smtClean="0"/>
            </a:lvl1pPr>
            <a:extLst/>
          </a:lstStyle>
          <a:p>
            <a:r>
              <a:rPr kumimoji="0" lang="zh-TW" altLang="en-US" smtClean="0"/>
              <a:t>按一下以編輯母片標題樣式</a:t>
            </a:r>
            <a:endParaRPr kumimoji="0" lang="en-US"/>
          </a:p>
        </p:txBody>
      </p:sp>
      <p:sp>
        <p:nvSpPr>
          <p:cNvPr id="3" name="文字版面配置區 2"/>
          <p:cNvSpPr>
            <a:spLocks noGrp="1"/>
          </p:cNvSpPr>
          <p:nvPr>
            <p:ph type="body" idx="2"/>
          </p:nvPr>
        </p:nvSpPr>
        <p:spPr>
          <a:xfrm>
            <a:off x="457200" y="1497416"/>
            <a:ext cx="5897880" cy="602512"/>
          </a:xfrm>
        </p:spPr>
        <p:txBody>
          <a:bodyPr rot="0" spcFirstLastPara="0" vertOverflow="overflow" horzOverflow="overflow" vert="horz" wrap="square" lIns="45720" tIns="0" rIns="0" bIns="0" numCol="1" spcCol="0" rtlCol="0" fromWordArt="0" anchor="t" anchorCtr="0" forceAA="0" compatLnSpc="1">
            <a:normAutofit/>
          </a:bodyPr>
          <a:lstStyle>
            <a:lvl1pPr marL="0" indent="0">
              <a:spcBef>
                <a:spcPts val="0"/>
              </a:spcBef>
              <a:spcAft>
                <a:spcPts val="0"/>
              </a:spcAft>
              <a:buNone/>
              <a:defRPr sz="1400"/>
            </a:lvl1pPr>
            <a:lvl2pPr>
              <a:buNone/>
              <a:defRPr sz="1200"/>
            </a:lvl2pPr>
            <a:lvl3pPr>
              <a:buNone/>
              <a:defRPr sz="1000"/>
            </a:lvl3pPr>
            <a:lvl4pPr>
              <a:buNone/>
              <a:defRPr sz="900"/>
            </a:lvl4pPr>
            <a:lvl5pPr>
              <a:buNone/>
              <a:defRPr sz="900"/>
            </a:lvl5pPr>
            <a:extLst/>
          </a:lstStyle>
          <a:p>
            <a:pPr lvl="0" eaLnBrk="1" latinLnBrk="0" hangingPunct="1"/>
            <a:r>
              <a:rPr kumimoji="0" lang="zh-TW" altLang="en-US" smtClean="0"/>
              <a:t>按一下以編輯母片文字樣式</a:t>
            </a:r>
          </a:p>
        </p:txBody>
      </p:sp>
      <p:sp>
        <p:nvSpPr>
          <p:cNvPr id="4" name="內容版面配置區 3"/>
          <p:cNvSpPr>
            <a:spLocks noGrp="1"/>
          </p:cNvSpPr>
          <p:nvPr>
            <p:ph sz="half" idx="1"/>
          </p:nvPr>
        </p:nvSpPr>
        <p:spPr>
          <a:xfrm>
            <a:off x="457200" y="2133600"/>
            <a:ext cx="7239000" cy="4371752"/>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zh-TW" altLang="en-US" smtClean="0"/>
              <a:t>按一下以編輯母片文字樣式</a:t>
            </a:r>
          </a:p>
          <a:p>
            <a:pPr lvl="1" eaLnBrk="1" latinLnBrk="0" hangingPunct="1"/>
            <a:r>
              <a:rPr lang="zh-TW" altLang="en-US" smtClean="0"/>
              <a:t>第二層</a:t>
            </a:r>
          </a:p>
          <a:p>
            <a:pPr lvl="2" eaLnBrk="1" latinLnBrk="0" hangingPunct="1"/>
            <a:r>
              <a:rPr lang="zh-TW" altLang="en-US" smtClean="0"/>
              <a:t>第三層</a:t>
            </a:r>
          </a:p>
          <a:p>
            <a:pPr lvl="3" eaLnBrk="1" latinLnBrk="0" hangingPunct="1"/>
            <a:r>
              <a:rPr lang="zh-TW" altLang="en-US" smtClean="0"/>
              <a:t>第四層</a:t>
            </a:r>
          </a:p>
          <a:p>
            <a:pPr lvl="4" eaLnBrk="1" latinLnBrk="0" hangingPunct="1"/>
            <a:r>
              <a:rPr lang="zh-TW" altLang="en-US" smtClean="0"/>
              <a:t>第五層</a:t>
            </a:r>
            <a:endParaRPr kumimoji="0" lang="en-US"/>
          </a:p>
        </p:txBody>
      </p:sp>
      <p:sp>
        <p:nvSpPr>
          <p:cNvPr id="5" name="日期版面配置區 4"/>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2023/12/18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含標題的圖片">
    <p:bg>
      <p:bgRef idx="1002">
        <a:schemeClr val="bg2"/>
      </p:bgRef>
    </p:bg>
    <p:spTree>
      <p:nvGrpSpPr>
        <p:cNvPr id="1" name=""/>
        <p:cNvGrpSpPr/>
        <p:nvPr/>
      </p:nvGrpSpPr>
      <p:grpSpPr>
        <a:xfrm>
          <a:off x="0" y="0"/>
          <a:ext cx="0" cy="0"/>
          <a:chOff x="0" y="0"/>
          <a:chExt cx="0" cy="0"/>
        </a:xfrm>
      </p:grpSpPr>
      <p:sp>
        <p:nvSpPr>
          <p:cNvPr id="8" name="矩形 7"/>
          <p:cNvSpPr/>
          <p:nvPr/>
        </p:nvSpPr>
        <p:spPr>
          <a:xfrm rot="21240000">
            <a:off x="597968" y="1004668"/>
            <a:ext cx="4319527" cy="4312573"/>
          </a:xfrm>
          <a:prstGeom prst="rect">
            <a:avLst/>
          </a:prstGeom>
          <a:solidFill>
            <a:srgbClr val="FAFAFA"/>
          </a:solidFill>
          <a:ln w="1270" cap="rnd" cmpd="sng" algn="ctr">
            <a:solidFill>
              <a:srgbClr val="EAEAEA"/>
            </a:solidFill>
            <a:prstDash val="solid"/>
          </a:ln>
          <a:effectLst>
            <a:outerShdw blurRad="25000" dist="12700" dir="5400000" algn="t"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9" name="矩形 8"/>
          <p:cNvSpPr/>
          <p:nvPr/>
        </p:nvSpPr>
        <p:spPr>
          <a:xfrm rot="21420000">
            <a:off x="596706" y="998816"/>
            <a:ext cx="4319527" cy="4312573"/>
          </a:xfrm>
          <a:prstGeom prst="rect">
            <a:avLst/>
          </a:prstGeom>
          <a:solidFill>
            <a:srgbClr val="FAFAFA"/>
          </a:solidFill>
          <a:ln w="1270" cap="rnd" cmpd="sng" algn="ctr">
            <a:solidFill>
              <a:srgbClr val="EAEAEA"/>
            </a:solidFill>
            <a:prstDash val="solid"/>
          </a:ln>
          <a:effectLst>
            <a:outerShdw blurRad="28000" dist="12700" dir="5400000" algn="tl" rotWithShape="0">
              <a:srgbClr val="000000">
                <a:alpha val="40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標題 1"/>
          <p:cNvSpPr>
            <a:spLocks noGrp="1"/>
          </p:cNvSpPr>
          <p:nvPr>
            <p:ph type="title"/>
          </p:nvPr>
        </p:nvSpPr>
        <p:spPr>
          <a:xfrm>
            <a:off x="5389098" y="1143000"/>
            <a:ext cx="3429000" cy="2057400"/>
          </a:xfrm>
        </p:spPr>
        <p:txBody>
          <a:bodyPr vert="horz" anchor="b"/>
          <a:lstStyle>
            <a:lvl1pPr algn="l">
              <a:buNone/>
              <a:defRPr sz="3000" b="1" baseline="0">
                <a:ln w="500">
                  <a:solidFill>
                    <a:schemeClr val="tx2">
                      <a:shade val="10000"/>
                      <a:satMod val="135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defRPr>
            </a:lvl1pPr>
            <a:extLst/>
          </a:lstStyle>
          <a:p>
            <a:r>
              <a:rPr kumimoji="0" lang="zh-TW" altLang="en-US" smtClean="0"/>
              <a:t>按一下以編輯母片標題樣式</a:t>
            </a:r>
            <a:endParaRPr kumimoji="0" lang="en-US" dirty="0"/>
          </a:p>
        </p:txBody>
      </p:sp>
      <p:sp>
        <p:nvSpPr>
          <p:cNvPr id="4" name="文字版面配置區 3"/>
          <p:cNvSpPr>
            <a:spLocks noGrp="1"/>
          </p:cNvSpPr>
          <p:nvPr>
            <p:ph type="body" sz="half" idx="2"/>
          </p:nvPr>
        </p:nvSpPr>
        <p:spPr>
          <a:xfrm>
            <a:off x="5389098" y="3283634"/>
            <a:ext cx="3429000" cy="1920240"/>
          </a:xfrm>
        </p:spPr>
        <p:txBody>
          <a:bodyPr rot="0" spcFirstLastPara="0" vertOverflow="overflow" horzOverflow="overflow" vert="horz" wrap="square" lIns="82296" tIns="0" rIns="0" bIns="0" numCol="1" spcCol="0" rtlCol="0" fromWordArt="0" anchor="t" anchorCtr="0" forceAA="0" compatLnSpc="1">
            <a:normAutofit/>
          </a:bodyPr>
          <a:lstStyle>
            <a:lvl1pPr marL="0" indent="0">
              <a:lnSpc>
                <a:spcPct val="100000"/>
              </a:lnSpc>
              <a:spcBef>
                <a:spcPts val="0"/>
              </a:spcBef>
              <a:buFontTx/>
              <a:buNone/>
              <a:defRPr sz="1400" baseline="0">
                <a:solidFill>
                  <a:schemeClr val="tx1"/>
                </a:solidFill>
              </a:defRPr>
            </a:lvl1pPr>
            <a:lvl2pPr>
              <a:defRPr sz="1200"/>
            </a:lvl2pPr>
            <a:lvl3pPr>
              <a:defRPr sz="1000"/>
            </a:lvl3pPr>
            <a:lvl4pPr>
              <a:defRPr sz="900"/>
            </a:lvl4pPr>
            <a:lvl5pPr>
              <a:defRPr sz="900"/>
            </a:lvl5pPr>
            <a:extLst/>
          </a:lstStyle>
          <a:p>
            <a:pPr marL="0" marR="0" lvl="0" indent="0" algn="l" defTabSz="0" rtl="0" eaLnBrk="1" fontAlgn="auto" latinLnBrk="0" hangingPunct="1">
              <a:lnSpc>
                <a:spcPct val="100000"/>
              </a:lnSpc>
              <a:spcBef>
                <a:spcPts val="0"/>
              </a:spcBef>
              <a:spcAft>
                <a:spcPts val="0"/>
              </a:spcAft>
              <a:buClr>
                <a:schemeClr val="tx2"/>
              </a:buClr>
              <a:buSzPct val="73000"/>
              <a:buFontTx/>
              <a:buNone/>
              <a:tabLst/>
              <a:defRPr/>
            </a:pPr>
            <a:r>
              <a:rPr kumimoji="0" lang="zh-TW" altLang="en-US" smtClean="0"/>
              <a:t>按一下以編輯母片文字樣式</a:t>
            </a:r>
          </a:p>
        </p:txBody>
      </p:sp>
      <p:sp>
        <p:nvSpPr>
          <p:cNvPr id="5" name="日期版面配置區 4"/>
          <p:cNvSpPr>
            <a:spLocks noGrp="1"/>
          </p:cNvSpPr>
          <p:nvPr>
            <p:ph type="dt" sz="half" idx="10"/>
          </p:nvPr>
        </p:nvSpPr>
        <p:spPr>
          <a:xfrm>
            <a:off x="4245936" y="6557946"/>
            <a:ext cx="2002464" cy="226902"/>
          </a:xfrm>
          <a:prstGeom prst="rect">
            <a:avLst/>
          </a:prstGeom>
        </p:spPr>
        <p:txBody>
          <a:bodyPr/>
          <a:lstStyle/>
          <a:p>
            <a:fld id="{4A3E55C4-1B54-4260-BC9F-92F1C3DAF52B}" type="datetimeFigureOut">
              <a:rPr lang="zh-TW" altLang="en-US" smtClean="0"/>
              <a:pPr/>
              <a:t>2023/12/18</a:t>
            </a:fld>
            <a:endParaRPr lang="zh-TW" altLang="en-US"/>
          </a:p>
        </p:txBody>
      </p:sp>
      <p:sp>
        <p:nvSpPr>
          <p:cNvPr id="6" name="頁尾版面配置區 5"/>
          <p:cNvSpPr>
            <a:spLocks noGrp="1"/>
          </p:cNvSpPr>
          <p:nvPr>
            <p:ph type="ftr" sz="quarter" idx="11"/>
          </p:nvPr>
        </p:nvSpPr>
        <p:spPr>
          <a:xfrm>
            <a:off x="285720" y="6572272"/>
            <a:ext cx="3829080" cy="214274"/>
          </a:xfrm>
          <a:prstGeom prst="rect">
            <a:avLst/>
          </a:prstGeom>
        </p:spPr>
        <p:txBody>
          <a:bodyPr/>
          <a:lstStyle/>
          <a:p>
            <a:endParaRPr lang="zh-TW" altLang="en-US"/>
          </a:p>
        </p:txBody>
      </p:sp>
      <p:sp>
        <p:nvSpPr>
          <p:cNvPr id="7" name="投影片編號版面配置區 6"/>
          <p:cNvSpPr>
            <a:spLocks noGrp="1"/>
          </p:cNvSpPr>
          <p:nvPr>
            <p:ph type="sldNum" sz="quarter" idx="12"/>
          </p:nvPr>
        </p:nvSpPr>
        <p:spPr>
          <a:xfrm>
            <a:off x="7929586" y="6556248"/>
            <a:ext cx="588336" cy="228600"/>
          </a:xfrm>
          <a:prstGeom prst="rect">
            <a:avLst/>
          </a:prstGeom>
        </p:spPr>
        <p:txBody>
          <a:bodyPr/>
          <a:lstStyle/>
          <a:p>
            <a:fld id="{43A45172-8F7E-402C-BA55-470F886D373C}" type="slidenum">
              <a:rPr lang="zh-TW" altLang="en-US" smtClean="0"/>
              <a:pPr/>
              <a:t>‹#›</a:t>
            </a:fld>
            <a:endParaRPr lang="zh-TW" altLang="en-US"/>
          </a:p>
        </p:txBody>
      </p:sp>
      <p:sp>
        <p:nvSpPr>
          <p:cNvPr id="10" name="圖片版面配置區 9"/>
          <p:cNvSpPr>
            <a:spLocks noGrp="1"/>
          </p:cNvSpPr>
          <p:nvPr>
            <p:ph type="pic" idx="1"/>
          </p:nvPr>
        </p:nvSpPr>
        <p:spPr>
          <a:xfrm>
            <a:off x="663682" y="1041002"/>
            <a:ext cx="4206240" cy="4206240"/>
          </a:xfrm>
          <a:solidFill>
            <a:schemeClr val="bg2">
              <a:shade val="50000"/>
            </a:schemeClr>
          </a:solidFill>
          <a:ln w="107950">
            <a:solidFill>
              <a:srgbClr val="FFFFFF"/>
            </a:solidFill>
            <a:miter lim="800000"/>
          </a:ln>
          <a:effectLst>
            <a:outerShdw blurRad="44450" dist="3810" dir="5400000" algn="tl" rotWithShape="0">
              <a:srgbClr val="000000">
                <a:alpha val="60000"/>
              </a:srgbClr>
            </a:outerShdw>
          </a:effectLst>
          <a:scene3d>
            <a:camera prst="orthographicFront"/>
            <a:lightRig rig="threePt" dir="t"/>
          </a:scene3d>
          <a:sp3d contourW="3810">
            <a:contourClr>
              <a:srgbClr val="969696"/>
            </a:contourClr>
          </a:sp3d>
        </p:spPr>
        <p:txBody>
          <a:bodyPr/>
          <a:lstStyle>
            <a:lvl1pPr marL="0" indent="0">
              <a:buNone/>
              <a:defRPr sz="3200"/>
            </a:lvl1pPr>
            <a:extLst/>
          </a:lstStyle>
          <a:p>
            <a:r>
              <a:rPr kumimoji="0" lang="zh-TW" altLang="en-US" smtClean="0"/>
              <a:t>按一下圖示以新增圖片</a:t>
            </a:r>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矩形 8"/>
          <p:cNvSpPr/>
          <p:nvPr/>
        </p:nvSpPr>
        <p:spPr>
          <a:xfrm flipH="1">
            <a:off x="8643966" y="0"/>
            <a:ext cx="500034" cy="6858000"/>
          </a:xfrm>
          <a:prstGeom prst="rect">
            <a:avLst/>
          </a:prstGeom>
          <a:blipFill>
            <a:blip r:embed="rId13" cstate="print">
              <a:alphaModFix amt="43000"/>
            </a:blip>
            <a:tile tx="0" ty="0" sx="50000" sy="50000" flip="none" algn="tl"/>
          </a:blipFill>
          <a:ln w="0" cap="flat" cmpd="sng" algn="ctr">
            <a:noFill/>
            <a:prstDash val="solid"/>
          </a:ln>
          <a:effectLst>
            <a:fillOverlay blend="mult">
              <a:gradFill rotWithShape="1">
                <a:gsLst>
                  <a:gs pos="0">
                    <a:schemeClr val="tx2">
                      <a:tint val="62000"/>
                      <a:satMod val="420000"/>
                    </a:schemeClr>
                  </a:gs>
                  <a:gs pos="100000">
                    <a:schemeClr val="tx2">
                      <a:shade val="20000"/>
                      <a:satMod val="170000"/>
                    </a:schemeClr>
                  </a:gs>
                </a:gsLst>
                <a:path path="circle">
                  <a:fillToRect l="50000" t="110000" r="50000" b="-10000"/>
                </a:path>
                <a:tileRect/>
              </a:gradFill>
            </a:fillOverlay>
            <a:innerShdw blurRad="63500" dist="44450" dir="10800000">
              <a:srgbClr val="000000">
                <a:alpha val="45000"/>
              </a:srgbClr>
            </a:innerShdw>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 name="標題版面配置區 2"/>
          <p:cNvSpPr>
            <a:spLocks noGrp="1"/>
          </p:cNvSpPr>
          <p:nvPr>
            <p:ph type="title"/>
          </p:nvPr>
        </p:nvSpPr>
        <p:spPr>
          <a:xfrm>
            <a:off x="285720" y="320040"/>
            <a:ext cx="8215370" cy="680068"/>
          </a:xfrm>
          <a:prstGeom prst="rect">
            <a:avLst/>
          </a:prstGeom>
        </p:spPr>
        <p:txBody>
          <a:bodyPr vert="horz" lIns="45720" tIns="0" rIns="45720" bIns="0" anchor="b" anchorCtr="0">
            <a:normAutofit/>
          </a:bodyPr>
          <a:lstStyle/>
          <a:p>
            <a:r>
              <a:rPr kumimoji="0" lang="zh-TW" altLang="en-US" smtClean="0"/>
              <a:t>按一下以編輯母片標題樣式</a:t>
            </a:r>
            <a:endParaRPr kumimoji="0" lang="en-US"/>
          </a:p>
        </p:txBody>
      </p:sp>
      <p:sp>
        <p:nvSpPr>
          <p:cNvPr id="31" name="文字版面配置區 30"/>
          <p:cNvSpPr>
            <a:spLocks noGrp="1"/>
          </p:cNvSpPr>
          <p:nvPr>
            <p:ph type="body" idx="1"/>
          </p:nvPr>
        </p:nvSpPr>
        <p:spPr>
          <a:xfrm>
            <a:off x="285720" y="1214422"/>
            <a:ext cx="8215370" cy="5241314"/>
          </a:xfrm>
          <a:prstGeom prst="rect">
            <a:avLst/>
          </a:prstGeom>
        </p:spPr>
        <p:txBody>
          <a:bodyPr vert="horz">
            <a:normAutofit/>
          </a:bodyPr>
          <a:lstStyle/>
          <a:p>
            <a:pPr lvl="0" eaLnBrk="1" latinLnBrk="0" hangingPunct="1"/>
            <a:r>
              <a:rPr kumimoji="0" lang="zh-TW" altLang="en-US" dirty="0" smtClean="0"/>
              <a:t>按一下以編輯母片文字樣式</a:t>
            </a:r>
          </a:p>
          <a:p>
            <a:pPr lvl="1" eaLnBrk="1" latinLnBrk="0" hangingPunct="1"/>
            <a:r>
              <a:rPr kumimoji="0" lang="zh-TW" altLang="en-US" dirty="0" smtClean="0"/>
              <a:t>第二層</a:t>
            </a:r>
          </a:p>
          <a:p>
            <a:pPr lvl="2" eaLnBrk="1" latinLnBrk="0" hangingPunct="1"/>
            <a:r>
              <a:rPr kumimoji="0" lang="zh-TW" altLang="en-US" dirty="0" smtClean="0"/>
              <a:t>第三層</a:t>
            </a:r>
          </a:p>
          <a:p>
            <a:pPr lvl="3" eaLnBrk="1" latinLnBrk="0" hangingPunct="1"/>
            <a:r>
              <a:rPr kumimoji="0" lang="zh-TW" altLang="en-US" dirty="0" smtClean="0"/>
              <a:t>第四層</a:t>
            </a:r>
          </a:p>
          <a:p>
            <a:pPr lvl="4" eaLnBrk="1" latinLnBrk="0" hangingPunct="1"/>
            <a:r>
              <a:rPr kumimoji="0" lang="zh-TW" altLang="en-US" dirty="0" smtClean="0"/>
              <a:t>第五層</a:t>
            </a:r>
            <a:endParaRPr kumimoji="0" lang="en-US" dirty="0"/>
          </a:p>
        </p:txBody>
      </p:sp>
      <p:sp>
        <p:nvSpPr>
          <p:cNvPr id="7" name="文字方塊 6"/>
          <p:cNvSpPr txBox="1"/>
          <p:nvPr userDrawn="1"/>
        </p:nvSpPr>
        <p:spPr>
          <a:xfrm>
            <a:off x="285720" y="6500834"/>
            <a:ext cx="4626523" cy="338554"/>
          </a:xfrm>
          <a:prstGeom prst="rect">
            <a:avLst/>
          </a:prstGeom>
          <a:noFill/>
        </p:spPr>
        <p:txBody>
          <a:bodyPr wrap="none" rtlCol="0">
            <a:spAutoFit/>
          </a:bodyPr>
          <a:lstStyle/>
          <a:p>
            <a:r>
              <a:rPr lang="en-US" altLang="zh-TW" sz="1600" dirty="0" smtClean="0">
                <a:solidFill>
                  <a:schemeClr val="accent1"/>
                </a:solidFill>
                <a:latin typeface="Calibri" pitchFamily="34" charset="0"/>
                <a:ea typeface="微軟正黑體" pitchFamily="34" charset="-120"/>
              </a:rPr>
              <a:t>Information</a:t>
            </a:r>
            <a:r>
              <a:rPr lang="en-US" altLang="zh-TW" sz="1600" baseline="0" dirty="0" smtClean="0">
                <a:solidFill>
                  <a:schemeClr val="accent1"/>
                </a:solidFill>
                <a:latin typeface="Calibri" pitchFamily="34" charset="0"/>
                <a:ea typeface="微軟正黑體" pitchFamily="34" charset="-120"/>
              </a:rPr>
              <a:t> Security Fundamentals and Practices - 11</a:t>
            </a:r>
            <a:endParaRPr lang="zh-TW" altLang="en-US" sz="1600" dirty="0">
              <a:solidFill>
                <a:schemeClr val="accent1"/>
              </a:solidFill>
              <a:latin typeface="Calibri" pitchFamily="34" charset="0"/>
              <a:ea typeface="微軟正黑體" pitchFamily="34" charset="-120"/>
            </a:endParaRPr>
          </a:p>
        </p:txBody>
      </p:sp>
      <p:sp>
        <p:nvSpPr>
          <p:cNvPr id="8" name="文字方塊 7"/>
          <p:cNvSpPr txBox="1"/>
          <p:nvPr userDrawn="1"/>
        </p:nvSpPr>
        <p:spPr>
          <a:xfrm>
            <a:off x="8654796" y="6488692"/>
            <a:ext cx="460382" cy="369332"/>
          </a:xfrm>
          <a:prstGeom prst="rect">
            <a:avLst/>
          </a:prstGeom>
          <a:noFill/>
        </p:spPr>
        <p:txBody>
          <a:bodyPr wrap="none" rtlCol="0">
            <a:spAutoFit/>
          </a:bodyPr>
          <a:lstStyle/>
          <a:p>
            <a:fld id="{A3EC28E4-F2FF-4265-BE4A-7A326F99FD36}" type="slidenum">
              <a:rPr lang="zh-TW" altLang="en-US" b="1" smtClean="0">
                <a:solidFill>
                  <a:schemeClr val="bg1"/>
                </a:solidFill>
                <a:latin typeface="Calibri" pitchFamily="34" charset="0"/>
                <a:ea typeface="微軟正黑體" pitchFamily="34" charset="-120"/>
              </a:rPr>
              <a:pPr/>
              <a:t>‹#›</a:t>
            </a:fld>
            <a:endParaRPr lang="zh-TW" altLang="en-US" b="1" dirty="0">
              <a:solidFill>
                <a:schemeClr val="bg1"/>
              </a:solidFill>
              <a:latin typeface="Calibri" pitchFamily="34" charset="0"/>
              <a:ea typeface="微軟正黑體" pitchFamily="34" charset="-120"/>
            </a:endParaRPr>
          </a:p>
        </p:txBody>
      </p:sp>
    </p:spTree>
  </p:cSld>
  <p:clrMap bg1="lt1" tx1="dk1" bg2="lt2" tx2="dk2" accent1="accent1" accent2="accent2" accent3="accent3" accent4="accent4" accent5="accent5" accent6="accent6" hlink="hlink" folHlink="folHlink"/>
  <p:sldLayoutIdLst>
    <p:sldLayoutId id="2147484381" r:id="rId1"/>
    <p:sldLayoutId id="2147484382" r:id="rId2"/>
    <p:sldLayoutId id="2147484383" r:id="rId3"/>
    <p:sldLayoutId id="2147484384" r:id="rId4"/>
    <p:sldLayoutId id="2147484385" r:id="rId5"/>
    <p:sldLayoutId id="2147484386" r:id="rId6"/>
    <p:sldLayoutId id="2147484387" r:id="rId7"/>
    <p:sldLayoutId id="2147484388" r:id="rId8"/>
    <p:sldLayoutId id="2147484389" r:id="rId9"/>
    <p:sldLayoutId id="2147484390" r:id="rId10"/>
    <p:sldLayoutId id="2147484391" r:id="rId11"/>
  </p:sldLayoutIdLst>
  <p:txStyles>
    <p:titleStyle>
      <a:lvl1pPr algn="l" rtl="0" eaLnBrk="1" latinLnBrk="0" hangingPunct="1">
        <a:spcBef>
          <a:spcPct val="0"/>
        </a:spcBef>
        <a:buNone/>
        <a:defRPr kumimoji="0" sz="3800" b="1" kern="1200" cap="all" baseline="0">
          <a:ln w="500">
            <a:solidFill>
              <a:schemeClr val="tx2">
                <a:shade val="20000"/>
                <a:satMod val="120000"/>
              </a:schemeClr>
            </a:solidFill>
          </a:ln>
          <a:gradFill>
            <a:gsLst>
              <a:gs pos="0">
                <a:schemeClr val="accent4">
                  <a:tint val="13000"/>
                </a:schemeClr>
              </a:gs>
              <a:gs pos="10000">
                <a:schemeClr val="accent4">
                  <a:tint val="20000"/>
                </a:schemeClr>
              </a:gs>
              <a:gs pos="49000">
                <a:schemeClr val="accent4">
                  <a:tint val="70000"/>
                </a:schemeClr>
              </a:gs>
              <a:gs pos="50000">
                <a:schemeClr val="accent4">
                  <a:tint val="97000"/>
                </a:schemeClr>
              </a:gs>
              <a:gs pos="100000">
                <a:schemeClr val="accent4">
                  <a:tint val="20000"/>
                </a:schemeClr>
              </a:gs>
            </a:gsLst>
            <a:lin ang="5400000" scaled="1"/>
          </a:gradFill>
          <a:effectLst/>
          <a:latin typeface="Calibri" pitchFamily="34" charset="0"/>
          <a:ea typeface="微軟正黑體" pitchFamily="34" charset="-120"/>
          <a:cs typeface="+mj-cs"/>
        </a:defRPr>
      </a:lvl1pPr>
      <a:extLst/>
    </p:titleStyle>
    <p:bodyStyle>
      <a:lvl1pPr marL="274320" indent="-274320" algn="l" rtl="0" eaLnBrk="1" latinLnBrk="0" hangingPunct="1">
        <a:lnSpc>
          <a:spcPts val="3200"/>
        </a:lnSpc>
        <a:spcBef>
          <a:spcPts val="1000"/>
        </a:spcBef>
        <a:buClr>
          <a:schemeClr val="tx2"/>
        </a:buClr>
        <a:buSzPct val="73000"/>
        <a:buFont typeface="Wingdings 2"/>
        <a:buChar char=""/>
        <a:defRPr kumimoji="0" sz="2000" kern="1200" baseline="0">
          <a:solidFill>
            <a:schemeClr val="tx1"/>
          </a:solidFill>
          <a:latin typeface="Calibri" pitchFamily="34" charset="0"/>
          <a:ea typeface="微軟正黑體" pitchFamily="34" charset="-120"/>
          <a:cs typeface="+mn-cs"/>
        </a:defRPr>
      </a:lvl1pPr>
      <a:lvl2pPr marL="521208" indent="-228600" algn="l" rtl="0" eaLnBrk="1" latinLnBrk="0" hangingPunct="1">
        <a:lnSpc>
          <a:spcPts val="3200"/>
        </a:lnSpc>
        <a:spcBef>
          <a:spcPts val="1000"/>
        </a:spcBef>
        <a:buClr>
          <a:schemeClr val="accent4"/>
        </a:buClr>
        <a:buSzPct val="80000"/>
        <a:buFont typeface="Wingdings 2"/>
        <a:buChar char=""/>
        <a:defRPr kumimoji="0" sz="2000" kern="1200">
          <a:solidFill>
            <a:schemeClr val="tx1">
              <a:tint val="85000"/>
            </a:schemeClr>
          </a:solidFill>
          <a:latin typeface="Calibri" pitchFamily="34" charset="0"/>
          <a:ea typeface="微軟正黑體" pitchFamily="34" charset="-120"/>
          <a:cs typeface="+mn-cs"/>
        </a:defRPr>
      </a:lvl2pPr>
      <a:lvl3pPr marL="758952" indent="-228600" algn="l" rtl="0" eaLnBrk="1" latinLnBrk="0" hangingPunct="1">
        <a:lnSpc>
          <a:spcPts val="3200"/>
        </a:lnSpc>
        <a:spcBef>
          <a:spcPts val="1000"/>
        </a:spcBef>
        <a:buClr>
          <a:schemeClr val="accent4"/>
        </a:buClr>
        <a:buSzPct val="60000"/>
        <a:buFont typeface="Wingdings"/>
        <a:buChar char=""/>
        <a:defRPr kumimoji="0" sz="1800" kern="1200">
          <a:solidFill>
            <a:schemeClr val="tx1"/>
          </a:solidFill>
          <a:latin typeface="Calibri" pitchFamily="34" charset="0"/>
          <a:ea typeface="微軟正黑體" pitchFamily="34" charset="-120"/>
          <a:cs typeface="+mn-cs"/>
        </a:defRPr>
      </a:lvl3pPr>
      <a:lvl4pPr marL="1005840" indent="-228600" algn="l" rtl="0" eaLnBrk="1" latinLnBrk="0" hangingPunct="1">
        <a:lnSpc>
          <a:spcPts val="3200"/>
        </a:lnSpc>
        <a:spcBef>
          <a:spcPts val="1000"/>
        </a:spcBef>
        <a:buClr>
          <a:schemeClr val="accent4"/>
        </a:buClr>
        <a:buSzPct val="80000"/>
        <a:buFont typeface="Wingdings 2"/>
        <a:buChar char=""/>
        <a:defRPr kumimoji="0" sz="1800" kern="1200">
          <a:solidFill>
            <a:schemeClr val="tx1">
              <a:tint val="85000"/>
            </a:schemeClr>
          </a:solidFill>
          <a:latin typeface="Calibri" pitchFamily="34" charset="0"/>
          <a:ea typeface="微軟正黑體" pitchFamily="34" charset="-120"/>
          <a:cs typeface="+mn-cs"/>
        </a:defRPr>
      </a:lvl4pPr>
      <a:lvl5pPr marL="1280160" indent="-228600" algn="l" rtl="0" eaLnBrk="1" latinLnBrk="0" hangingPunct="1">
        <a:lnSpc>
          <a:spcPts val="3200"/>
        </a:lnSpc>
        <a:spcBef>
          <a:spcPts val="1000"/>
        </a:spcBef>
        <a:buClr>
          <a:schemeClr val="accent4"/>
        </a:buClr>
        <a:buSzPct val="70000"/>
        <a:buFont typeface="Wingdings"/>
        <a:buChar char=""/>
        <a:defRPr kumimoji="0" sz="1800" kern="1200">
          <a:solidFill>
            <a:schemeClr val="tx1"/>
          </a:solidFill>
          <a:latin typeface="Calibri" pitchFamily="34" charset="0"/>
          <a:ea typeface="微軟正黑體" pitchFamily="34" charset="-120"/>
          <a:cs typeface="+mn-cs"/>
        </a:defRPr>
      </a:lvl5pPr>
      <a:lvl6pPr marL="1472184" indent="-182880" algn="l" rtl="0" eaLnBrk="1" latinLnBrk="0" hangingPunct="1">
        <a:spcBef>
          <a:spcPts val="400"/>
        </a:spcBef>
        <a:buClr>
          <a:schemeClr val="accent4"/>
        </a:buClr>
        <a:buSzPct val="80000"/>
        <a:buFont typeface="Wingdings 2"/>
        <a:buChar char=""/>
        <a:defRPr kumimoji="0" sz="1800" kern="1200">
          <a:solidFill>
            <a:schemeClr val="tx1">
              <a:tint val="85000"/>
            </a:schemeClr>
          </a:solidFill>
          <a:latin typeface="+mn-lt"/>
          <a:ea typeface="+mn-ea"/>
          <a:cs typeface="+mn-cs"/>
        </a:defRPr>
      </a:lvl6pPr>
      <a:lvl7pPr marL="1673352" indent="-182880" algn="l" rtl="0" eaLnBrk="1" latinLnBrk="0" hangingPunct="1">
        <a:spcBef>
          <a:spcPct val="20000"/>
        </a:spcBef>
        <a:buClr>
          <a:schemeClr val="accent4"/>
        </a:buClr>
        <a:buSzPct val="80000"/>
        <a:buFont typeface="Wingdings 2"/>
        <a:buChar char=""/>
        <a:defRPr kumimoji="0" sz="1600" kern="1200" baseline="0">
          <a:solidFill>
            <a:schemeClr val="tx1"/>
          </a:solidFill>
          <a:latin typeface="+mn-lt"/>
          <a:ea typeface="+mn-ea"/>
          <a:cs typeface="+mn-cs"/>
        </a:defRPr>
      </a:lvl7pPr>
      <a:lvl8pPr marL="1847088" indent="-182880" algn="l" rtl="0" eaLnBrk="1" latinLnBrk="0" hangingPunct="1">
        <a:spcBef>
          <a:spcPts val="300"/>
        </a:spcBef>
        <a:buClr>
          <a:schemeClr val="accent4"/>
        </a:buClr>
        <a:buSzPct val="100000"/>
        <a:buChar char="•"/>
        <a:defRPr kumimoji="0" sz="1600" kern="1200" baseline="0">
          <a:solidFill>
            <a:schemeClr val="tx1">
              <a:tint val="85000"/>
            </a:schemeClr>
          </a:solidFill>
          <a:latin typeface="+mn-lt"/>
          <a:ea typeface="+mn-ea"/>
          <a:cs typeface="+mn-cs"/>
        </a:defRPr>
      </a:lvl8pPr>
      <a:lvl9pPr marL="2057400" indent="-182880" algn="l" rtl="0" eaLnBrk="1" latinLnBrk="0" hangingPunct="1">
        <a:spcBef>
          <a:spcPct val="20000"/>
        </a:spcBef>
        <a:buClr>
          <a:schemeClr val="accent4"/>
        </a:buClr>
        <a:buSzPct val="100000"/>
        <a:buFont typeface="Wingdings"/>
        <a:buChar char="§"/>
        <a:defRPr kumimoji="0" sz="14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normAutofit/>
          </a:bodyPr>
          <a:lstStyle/>
          <a:p>
            <a:r>
              <a:rPr lang="en-US" altLang="zh-TW" sz="3800" dirty="0" smtClean="0"/>
              <a:t>Information Security Fundamentals and Practices</a:t>
            </a:r>
            <a:br>
              <a:rPr lang="en-US" altLang="zh-TW" sz="3800" dirty="0" smtClean="0"/>
            </a:br>
            <a:r>
              <a:rPr lang="zh-TW" altLang="en-US" sz="3800" dirty="0" smtClean="0"/>
              <a:t>資訊安全概論與實務</a:t>
            </a:r>
            <a:endParaRPr lang="zh-TW" altLang="en-US" sz="3800" dirty="0"/>
          </a:p>
        </p:txBody>
      </p:sp>
      <p:sp>
        <p:nvSpPr>
          <p:cNvPr id="3" name="副標題 2"/>
          <p:cNvSpPr>
            <a:spLocks noGrp="1"/>
          </p:cNvSpPr>
          <p:nvPr>
            <p:ph type="subTitle" idx="1"/>
          </p:nvPr>
        </p:nvSpPr>
        <p:spPr/>
        <p:txBody>
          <a:bodyPr>
            <a:normAutofit/>
          </a:bodyPr>
          <a:lstStyle/>
          <a:p>
            <a:r>
              <a:rPr lang="zh-TW" altLang="en-US" dirty="0" smtClean="0"/>
              <a:t>潘天佑博士 主編</a:t>
            </a:r>
            <a:endParaRPr lang="en-US" altLang="zh-TW" dirty="0" smtClean="0"/>
          </a:p>
        </p:txBody>
      </p:sp>
      <p:sp>
        <p:nvSpPr>
          <p:cNvPr id="4" name="文字方塊 3"/>
          <p:cNvSpPr txBox="1"/>
          <p:nvPr/>
        </p:nvSpPr>
        <p:spPr>
          <a:xfrm>
            <a:off x="2843808" y="6309320"/>
            <a:ext cx="6186309" cy="461665"/>
          </a:xfrm>
          <a:prstGeom prst="rect">
            <a:avLst/>
          </a:prstGeom>
          <a:noFill/>
        </p:spPr>
        <p:txBody>
          <a:bodyPr wrap="none" rtlCol="0">
            <a:spAutoFit/>
          </a:bodyPr>
          <a:lstStyle/>
          <a:p>
            <a:r>
              <a:rPr lang="zh-TW" altLang="zh-TW" sz="1200" dirty="0"/>
              <a:t>版權聲明：本教學投影片僅供教師授課講解使用，投影片內之圖片、文字及其相關內容</a:t>
            </a:r>
            <a:r>
              <a:rPr lang="zh-TW" altLang="zh-TW" sz="1200" dirty="0" smtClean="0"/>
              <a:t>，</a:t>
            </a:r>
            <a:endParaRPr lang="en-US" altLang="zh-TW" sz="1200" dirty="0" smtClean="0"/>
          </a:p>
          <a:p>
            <a:r>
              <a:rPr lang="zh-TW" altLang="zh-TW" sz="1200" dirty="0" smtClean="0"/>
              <a:t>未經</a:t>
            </a:r>
            <a:r>
              <a:rPr lang="zh-TW" altLang="zh-TW" sz="1200" dirty="0"/>
              <a:t>著作權人許可，不得以任何形式或方法轉載使用</a:t>
            </a:r>
            <a:r>
              <a:rPr lang="zh-TW" altLang="zh-TW" sz="1200" dirty="0" smtClean="0"/>
              <a:t>。</a:t>
            </a:r>
            <a:endParaRPr lang="zh-TW" altLang="en-US" sz="1200"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混合攻擊 </a:t>
            </a:r>
            <a:r>
              <a:rPr lang="en-US" altLang="zh-TW" dirty="0" smtClean="0"/>
              <a:t>(blended attack)</a:t>
            </a:r>
            <a:r>
              <a:rPr lang="zh-TW" altLang="en-US" dirty="0" smtClean="0"/>
              <a:t> 是一個惡意程式使用多種感染與傳輸方法，</a:t>
            </a:r>
            <a:r>
              <a:rPr lang="en-US" altLang="zh-TW" dirty="0" err="1" smtClean="0"/>
              <a:t>Nimda</a:t>
            </a:r>
            <a:r>
              <a:rPr lang="zh-TW" altLang="en-US" dirty="0" smtClean="0"/>
              <a:t> 惡意程式就使用了四種擴散方式：</a:t>
            </a:r>
            <a:endParaRPr lang="en-US" altLang="zh-TW" dirty="0" smtClean="0"/>
          </a:p>
          <a:p>
            <a:pPr lvl="1"/>
            <a:r>
              <a:rPr lang="zh-TW" altLang="en-US" dirty="0" smtClean="0"/>
              <a:t>電子郵件：當一個主機有弱點的使用者打開了被感染的電子郵件附件，</a:t>
            </a:r>
            <a:r>
              <a:rPr lang="en-US" altLang="zh-TW" dirty="0" err="1" smtClean="0"/>
              <a:t>Nimda</a:t>
            </a:r>
            <a:r>
              <a:rPr lang="zh-TW" altLang="en-US" dirty="0" smtClean="0"/>
              <a:t> 感染主機，並找出郵件通訊錄將自己大量的寄出。</a:t>
            </a:r>
            <a:endParaRPr lang="en-US" altLang="zh-TW" dirty="0" smtClean="0"/>
          </a:p>
          <a:p>
            <a:pPr lvl="1"/>
            <a:r>
              <a:rPr lang="zh-TW" altLang="en-US" dirty="0" smtClean="0"/>
              <a:t>視窗的資源分享：</a:t>
            </a:r>
            <a:r>
              <a:rPr lang="en-US" altLang="zh-TW" dirty="0" err="1" smtClean="0"/>
              <a:t>Nimda</a:t>
            </a:r>
            <a:r>
              <a:rPr lang="zh-TW" altLang="en-US" dirty="0" smtClean="0"/>
              <a:t> 掃描設定不當檔案分享的主機，利用 </a:t>
            </a:r>
            <a:r>
              <a:rPr lang="en-US" altLang="zh-TW" dirty="0" smtClean="0"/>
              <a:t>NetBIOS </a:t>
            </a:r>
            <a:r>
              <a:rPr lang="zh-TW" altLang="en-US" dirty="0" smtClean="0"/>
              <a:t>傳輸來感染主機上的檔案。當使用者執行被感染的檔案，就會啟動 </a:t>
            </a:r>
            <a:r>
              <a:rPr lang="en-US" altLang="zh-TW" dirty="0" err="1" smtClean="0"/>
              <a:t>Nimda</a:t>
            </a:r>
            <a:r>
              <a:rPr lang="zh-TW" altLang="en-US" dirty="0" smtClean="0"/>
              <a:t>。</a:t>
            </a:r>
            <a:endParaRPr lang="en-US" altLang="zh-TW" dirty="0" smtClean="0"/>
          </a:p>
          <a:p>
            <a:pPr lvl="1"/>
            <a:r>
              <a:rPr lang="zh-TW" altLang="en-US" dirty="0" smtClean="0"/>
              <a:t>網站伺服器：</a:t>
            </a:r>
            <a:r>
              <a:rPr lang="en-US" altLang="zh-TW" dirty="0" err="1" smtClean="0"/>
              <a:t>Nimda</a:t>
            </a:r>
            <a:r>
              <a:rPr lang="en-US" altLang="zh-TW" dirty="0" smtClean="0"/>
              <a:t> </a:t>
            </a:r>
            <a:r>
              <a:rPr lang="zh-TW" altLang="en-US" dirty="0" smtClean="0"/>
              <a:t>掃描網站伺服器，尋找微軟 </a:t>
            </a:r>
            <a:r>
              <a:rPr lang="en-US" altLang="zh-TW" dirty="0" smtClean="0"/>
              <a:t>IIS</a:t>
            </a:r>
            <a:r>
              <a:rPr lang="zh-TW" altLang="en-US" dirty="0" smtClean="0"/>
              <a:t> 的已知弱點 </a:t>
            </a:r>
            <a:r>
              <a:rPr lang="en-US" altLang="zh-TW" dirty="0" smtClean="0"/>
              <a:t>(</a:t>
            </a:r>
            <a:r>
              <a:rPr lang="zh-TW" altLang="en-US" dirty="0" smtClean="0"/>
              <a:t>同一弱點在 </a:t>
            </a:r>
            <a:r>
              <a:rPr lang="en-US" altLang="zh-TW" dirty="0" smtClean="0"/>
              <a:t>2001</a:t>
            </a:r>
            <a:r>
              <a:rPr lang="zh-TW" altLang="en-US" dirty="0" smtClean="0"/>
              <a:t> 年稍早被 </a:t>
            </a:r>
            <a:r>
              <a:rPr lang="en-US" altLang="zh-TW" dirty="0" smtClean="0"/>
              <a:t>Code Red </a:t>
            </a:r>
            <a:r>
              <a:rPr lang="zh-TW" altLang="en-US" dirty="0" smtClean="0"/>
              <a:t>蠕蟲利用，造成全球三十餘萬台電腦被感染</a:t>
            </a:r>
            <a:r>
              <a:rPr lang="en-US" altLang="zh-TW" dirty="0" smtClean="0"/>
              <a:t>)</a:t>
            </a:r>
            <a:r>
              <a:rPr lang="zh-TW" altLang="en-US" dirty="0" smtClean="0"/>
              <a:t>，若找到弱點，就感染該伺服器及其檔案。</a:t>
            </a:r>
            <a:endParaRPr lang="en-US" altLang="zh-TW" dirty="0" smtClean="0"/>
          </a:p>
          <a:p>
            <a:pPr lvl="1"/>
            <a:r>
              <a:rPr lang="zh-TW" altLang="en-US" dirty="0" smtClean="0"/>
              <a:t>網站客戶端：如果一台有弱點的網站客戶端瀏覽了被 </a:t>
            </a:r>
            <a:r>
              <a:rPr lang="en-US" altLang="zh-TW" dirty="0" err="1" smtClean="0"/>
              <a:t>Nimda</a:t>
            </a:r>
            <a:r>
              <a:rPr lang="en-US" altLang="zh-TW" dirty="0" smtClean="0"/>
              <a:t> </a:t>
            </a:r>
            <a:r>
              <a:rPr lang="zh-TW" altLang="en-US" dirty="0" smtClean="0"/>
              <a:t>感染的網站伺服器，則客戶端主機也被感染。</a:t>
            </a:r>
            <a:endParaRPr lang="en-US" altLang="zh-TW" dirty="0" smtClean="0"/>
          </a:p>
          <a:p>
            <a:r>
              <a:rPr lang="zh-TW" altLang="en-US" dirty="0" smtClean="0"/>
              <a:t>除了以上方法，混合攻擊也可以利用 </a:t>
            </a:r>
            <a:r>
              <a:rPr lang="en-US" altLang="zh-TW" dirty="0" smtClean="0"/>
              <a:t>IM </a:t>
            </a:r>
            <a:r>
              <a:rPr lang="zh-TW" altLang="en-US" dirty="0" smtClean="0"/>
              <a:t>或 </a:t>
            </a:r>
            <a:r>
              <a:rPr lang="en-US" altLang="zh-TW" dirty="0" smtClean="0"/>
              <a:t>P2P</a:t>
            </a:r>
            <a:r>
              <a:rPr lang="zh-TW" altLang="en-US" dirty="0" smtClean="0"/>
              <a:t> 做為擴散管道。</a:t>
            </a:r>
            <a:endParaRPr lang="zh-TW" altLang="en-US" dirty="0"/>
          </a:p>
        </p:txBody>
      </p:sp>
      <p:sp>
        <p:nvSpPr>
          <p:cNvPr id="3" name="標題 2"/>
          <p:cNvSpPr>
            <a:spLocks noGrp="1"/>
          </p:cNvSpPr>
          <p:nvPr>
            <p:ph type="title"/>
          </p:nvPr>
        </p:nvSpPr>
        <p:spPr/>
        <p:txBody>
          <a:bodyPr/>
          <a:lstStyle/>
          <a:p>
            <a:r>
              <a:rPr lang="zh-TW" altLang="en-US" dirty="0" smtClean="0"/>
              <a:t>混合攻擊</a:t>
            </a:r>
            <a:endParaRPr lang="zh-TW" alt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294392" cy="5786478"/>
          </a:xfrm>
        </p:spPr>
        <p:txBody>
          <a:bodyPr>
            <a:normAutofit/>
          </a:bodyPr>
          <a:lstStyle/>
          <a:p>
            <a:pPr>
              <a:spcBef>
                <a:spcPts val="1200"/>
              </a:spcBef>
            </a:pPr>
            <a:r>
              <a:rPr lang="en-US" altLang="zh-TW" dirty="0" smtClean="0"/>
              <a:t>Cookie </a:t>
            </a:r>
            <a:r>
              <a:rPr lang="zh-TW" altLang="en-US" dirty="0" smtClean="0"/>
              <a:t>是特定網站在客戶端建立的一個小資料檔。</a:t>
            </a:r>
            <a:endParaRPr lang="en-US" altLang="zh-TW" dirty="0" smtClean="0"/>
          </a:p>
          <a:p>
            <a:pPr lvl="1">
              <a:spcBef>
                <a:spcPts val="1200"/>
              </a:spcBef>
            </a:pPr>
            <a:r>
              <a:rPr lang="zh-TW" altLang="en-US" dirty="0" smtClean="0">
                <a:solidFill>
                  <a:srgbClr val="FF0000"/>
                </a:solidFill>
              </a:rPr>
              <a:t>會談 </a:t>
            </a:r>
            <a:r>
              <a:rPr lang="en-US" altLang="zh-TW" dirty="0" smtClean="0">
                <a:solidFill>
                  <a:srgbClr val="FF0000"/>
                </a:solidFill>
              </a:rPr>
              <a:t>cookie</a:t>
            </a:r>
            <a:r>
              <a:rPr lang="zh-TW" altLang="en-US" dirty="0" smtClean="0">
                <a:solidFill>
                  <a:srgbClr val="FF0000"/>
                </a:solidFill>
              </a:rPr>
              <a:t> 是暫時的</a:t>
            </a:r>
            <a:r>
              <a:rPr lang="zh-TW" altLang="en-US" dirty="0" smtClean="0"/>
              <a:t>，只在一次網站拜訪中有效；</a:t>
            </a:r>
            <a:endParaRPr lang="en-US" altLang="zh-TW" dirty="0" smtClean="0"/>
          </a:p>
          <a:p>
            <a:pPr lvl="1">
              <a:spcBef>
                <a:spcPts val="1200"/>
              </a:spcBef>
            </a:pPr>
            <a:r>
              <a:rPr lang="zh-TW" altLang="en-US" dirty="0" smtClean="0">
                <a:solidFill>
                  <a:srgbClr val="FF0000"/>
                </a:solidFill>
              </a:rPr>
              <a:t>長期</a:t>
            </a:r>
            <a:r>
              <a:rPr lang="en-US" altLang="zh-TW" dirty="0" smtClean="0">
                <a:solidFill>
                  <a:srgbClr val="FF0000"/>
                </a:solidFill>
              </a:rPr>
              <a:t> cookie </a:t>
            </a:r>
            <a:r>
              <a:rPr lang="zh-TW" altLang="en-US" dirty="0" smtClean="0">
                <a:solidFill>
                  <a:srgbClr val="FF0000"/>
                </a:solidFill>
              </a:rPr>
              <a:t>則長期存在客戶端電腦中</a:t>
            </a:r>
            <a:r>
              <a:rPr lang="zh-TW" altLang="en-US" dirty="0" smtClean="0"/>
              <a:t>，在每次拜訪該網站時，讓網站得以識別該使用者。</a:t>
            </a:r>
            <a:r>
              <a:rPr lang="zh-TW" altLang="en-US" dirty="0" smtClean="0">
                <a:solidFill>
                  <a:srgbClr val="FF0000"/>
                </a:solidFill>
              </a:rPr>
              <a:t>網站可以藉以記錄使用者的喜好</a:t>
            </a:r>
            <a:r>
              <a:rPr lang="zh-TW" altLang="en-US" dirty="0" smtClean="0"/>
              <a:t>。</a:t>
            </a:r>
            <a:endParaRPr lang="en-US" altLang="zh-TW" dirty="0" smtClean="0"/>
          </a:p>
          <a:p>
            <a:pPr>
              <a:spcBef>
                <a:spcPts val="1200"/>
              </a:spcBef>
            </a:pPr>
            <a:r>
              <a:rPr lang="zh-TW" altLang="en-US" dirty="0" smtClean="0"/>
              <a:t>然而長期 </a:t>
            </a:r>
            <a:r>
              <a:rPr lang="en-US" altLang="zh-TW" dirty="0" smtClean="0"/>
              <a:t>cookie</a:t>
            </a:r>
            <a:r>
              <a:rPr lang="zh-TW" altLang="en-US" dirty="0" smtClean="0"/>
              <a:t> 可被利用做為間諜程式，</a:t>
            </a:r>
            <a:r>
              <a:rPr lang="zh-TW" altLang="en-US" dirty="0" smtClean="0">
                <a:solidFill>
                  <a:srgbClr val="0000FF"/>
                </a:solidFill>
              </a:rPr>
              <a:t>在使用者不知情下，追蹤他的瀏覽器活動</a:t>
            </a:r>
            <a:r>
              <a:rPr lang="zh-TW" altLang="en-US" dirty="0" smtClean="0"/>
              <a:t>。</a:t>
            </a:r>
            <a:endParaRPr lang="en-US" altLang="zh-TW" dirty="0" smtClean="0"/>
          </a:p>
          <a:p>
            <a:pPr lvl="1">
              <a:spcBef>
                <a:spcPts val="1200"/>
              </a:spcBef>
            </a:pPr>
            <a:r>
              <a:rPr lang="zh-TW" altLang="en-US" dirty="0" smtClean="0"/>
              <a:t>例如一家行銷公司在許多網站上都放廣告，卻在使用者主機上都用同一個 </a:t>
            </a:r>
            <a:r>
              <a:rPr lang="en-US" altLang="zh-TW" dirty="0" smtClean="0"/>
              <a:t>cookie</a:t>
            </a:r>
            <a:r>
              <a:rPr lang="zh-TW" altLang="en-US" dirty="0" smtClean="0"/>
              <a:t>，就可以追蹤這位使用者在每個網站的行為。</a:t>
            </a:r>
            <a:endParaRPr lang="en-US" altLang="zh-TW" dirty="0" smtClean="0"/>
          </a:p>
        </p:txBody>
      </p:sp>
      <p:sp>
        <p:nvSpPr>
          <p:cNvPr id="3" name="標題 2"/>
          <p:cNvSpPr>
            <a:spLocks noGrp="1"/>
          </p:cNvSpPr>
          <p:nvPr>
            <p:ph type="title"/>
          </p:nvPr>
        </p:nvSpPr>
        <p:spPr/>
        <p:txBody>
          <a:bodyPr/>
          <a:lstStyle/>
          <a:p>
            <a:r>
              <a:rPr lang="zh-TW" altLang="en-US" dirty="0" smtClean="0"/>
              <a:t>追蹤 </a:t>
            </a:r>
            <a:r>
              <a:rPr lang="en-US" altLang="zh-TW" dirty="0" smtClean="0"/>
              <a:t>Cookies</a:t>
            </a:r>
            <a:endParaRPr lang="zh-TW" altLang="en-US" dirty="0"/>
          </a:p>
        </p:txBody>
      </p:sp>
      <p:pic>
        <p:nvPicPr>
          <p:cNvPr id="8196" name="Picture 4"/>
          <p:cNvPicPr>
            <a:picLocks noChangeAspect="1" noChangeArrowheads="1"/>
          </p:cNvPicPr>
          <p:nvPr/>
        </p:nvPicPr>
        <p:blipFill>
          <a:blip r:embed="rId2" cstate="print"/>
          <a:srcRect/>
          <a:stretch>
            <a:fillRect/>
          </a:stretch>
        </p:blipFill>
        <p:spPr bwMode="auto">
          <a:xfrm>
            <a:off x="5724252" y="2708920"/>
            <a:ext cx="2743468" cy="200140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643602" cy="5357850"/>
          </a:xfrm>
        </p:spPr>
        <p:txBody>
          <a:bodyPr/>
          <a:lstStyle/>
          <a:p>
            <a:pPr>
              <a:spcBef>
                <a:spcPts val="1200"/>
              </a:spcBef>
            </a:pPr>
            <a:r>
              <a:rPr lang="zh-TW" altLang="en-US" dirty="0" smtClean="0"/>
              <a:t>攻擊工具 </a:t>
            </a:r>
            <a:r>
              <a:rPr lang="en-US" altLang="zh-TW" dirty="0" smtClean="0"/>
              <a:t>(attacker tools)</a:t>
            </a:r>
            <a:r>
              <a:rPr lang="zh-TW" altLang="en-US" dirty="0" smtClean="0"/>
              <a:t> 主要是幫助攻擊者不經授權地存取被感染的系統。攻擊工具可以藉由蠕蟲或木馬等惡意程式送進系統；再被用來進行下一步的攻擊。</a:t>
            </a:r>
            <a:endParaRPr lang="en-US" altLang="zh-TW" dirty="0" smtClean="0"/>
          </a:p>
          <a:p>
            <a:pPr>
              <a:spcBef>
                <a:spcPts val="1200"/>
              </a:spcBef>
            </a:pPr>
            <a:r>
              <a:rPr lang="zh-TW" altLang="en-US" u="sng" dirty="0" smtClean="0"/>
              <a:t>後門程式 </a:t>
            </a:r>
            <a:r>
              <a:rPr lang="en-US" altLang="zh-TW" u="sng" dirty="0" smtClean="0"/>
              <a:t>(backdoor)</a:t>
            </a:r>
            <a:r>
              <a:rPr lang="zh-TW" altLang="en-US" dirty="0" smtClean="0"/>
              <a:t> 泛指專門聽 </a:t>
            </a:r>
            <a:r>
              <a:rPr lang="en-US" altLang="zh-TW" dirty="0" smtClean="0"/>
              <a:t>TCP </a:t>
            </a:r>
            <a:r>
              <a:rPr lang="zh-TW" altLang="en-US" dirty="0" smtClean="0"/>
              <a:t>或 </a:t>
            </a:r>
            <a:r>
              <a:rPr lang="en-US" altLang="zh-TW" dirty="0" smtClean="0"/>
              <a:t>UDP</a:t>
            </a:r>
            <a:r>
              <a:rPr lang="zh-TW" altLang="en-US" dirty="0" smtClean="0"/>
              <a:t> 埠的惡意程式。後門程式通常包含客戶端與伺服器兩個部分，前者在入侵者的遠端電腦上，後者在受感染的系統內。兩者連線後，入侵者就可以存取受感染系統的檔案或下指令。</a:t>
            </a:r>
            <a:endParaRPr lang="en-US" altLang="zh-TW" dirty="0" smtClean="0"/>
          </a:p>
          <a:p>
            <a:pPr lvl="1">
              <a:spcBef>
                <a:spcPts val="1200"/>
              </a:spcBef>
            </a:pPr>
            <a:r>
              <a:rPr lang="zh-TW" altLang="en-US" dirty="0" smtClean="0"/>
              <a:t>殭屍程式 </a:t>
            </a:r>
            <a:r>
              <a:rPr lang="en-US" altLang="zh-TW" dirty="0" smtClean="0"/>
              <a:t>(zombie)</a:t>
            </a:r>
            <a:r>
              <a:rPr lang="zh-TW" altLang="en-US" dirty="0" smtClean="0"/>
              <a:t> 是一種後門程式，植在一個系統內讓它去攻擊別的系統。</a:t>
            </a:r>
            <a:r>
              <a:rPr lang="en-US" altLang="zh-TW" dirty="0" smtClean="0"/>
              <a:t>DDoS</a:t>
            </a:r>
            <a:r>
              <a:rPr lang="zh-TW" altLang="en-US" dirty="0" smtClean="0"/>
              <a:t> 攻擊就是利用許多的殭屍系統同時對一個受害者發動攻擊。</a:t>
            </a:r>
            <a:endParaRPr lang="zh-TW" altLang="en-US" dirty="0"/>
          </a:p>
        </p:txBody>
      </p:sp>
      <p:sp>
        <p:nvSpPr>
          <p:cNvPr id="3" name="標題 2"/>
          <p:cNvSpPr>
            <a:spLocks noGrp="1"/>
          </p:cNvSpPr>
          <p:nvPr>
            <p:ph type="title"/>
          </p:nvPr>
        </p:nvSpPr>
        <p:spPr/>
        <p:txBody>
          <a:bodyPr/>
          <a:lstStyle/>
          <a:p>
            <a:r>
              <a:rPr lang="zh-TW" altLang="en-US" dirty="0" smtClean="0"/>
              <a:t>攻擊工具 </a:t>
            </a:r>
            <a:r>
              <a:rPr lang="en-US" altLang="zh-TW" dirty="0" smtClean="0"/>
              <a:t>(I)</a:t>
            </a:r>
            <a:endParaRPr lang="zh-TW" altLang="en-US" dirty="0"/>
          </a:p>
        </p:txBody>
      </p:sp>
      <p:pic>
        <p:nvPicPr>
          <p:cNvPr id="9218" name="Picture 2"/>
          <p:cNvPicPr>
            <a:picLocks noChangeAspect="1" noChangeArrowheads="1"/>
          </p:cNvPicPr>
          <p:nvPr/>
        </p:nvPicPr>
        <p:blipFill>
          <a:blip r:embed="rId2" cstate="print"/>
          <a:srcRect/>
          <a:stretch>
            <a:fillRect/>
          </a:stretch>
        </p:blipFill>
        <p:spPr bwMode="auto">
          <a:xfrm>
            <a:off x="6072198" y="3237924"/>
            <a:ext cx="2443146" cy="183415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286412"/>
          </a:xfrm>
        </p:spPr>
        <p:txBody>
          <a:bodyPr/>
          <a:lstStyle/>
          <a:p>
            <a:r>
              <a:rPr lang="zh-TW" altLang="en-US" u="sng" dirty="0" smtClean="0"/>
              <a:t>鍵盤側錄 </a:t>
            </a:r>
            <a:r>
              <a:rPr lang="en-US" altLang="zh-TW" u="sng" dirty="0" smtClean="0"/>
              <a:t>(</a:t>
            </a:r>
            <a:r>
              <a:rPr lang="en-US" altLang="zh-TW" u="sng" dirty="0" err="1" smtClean="0"/>
              <a:t>keylogger</a:t>
            </a:r>
            <a:r>
              <a:rPr lang="en-US" altLang="zh-TW" u="sng" dirty="0" smtClean="0"/>
              <a:t>)</a:t>
            </a:r>
            <a:r>
              <a:rPr lang="zh-TW" altLang="en-US" dirty="0" smtClean="0"/>
              <a:t> 監視並記錄鍵盤的使用，可能包括受害者鍵入的密碼、郵件、信用卡帳號等私密訊息。</a:t>
            </a:r>
            <a:endParaRPr lang="en-US" altLang="zh-TW" dirty="0" smtClean="0"/>
          </a:p>
          <a:p>
            <a:r>
              <a:rPr lang="en-US" altLang="zh-TW" u="sng" dirty="0" err="1" smtClean="0"/>
              <a:t>Rootkit</a:t>
            </a:r>
            <a:r>
              <a:rPr lang="en-US" altLang="zh-TW" dirty="0" smtClean="0"/>
              <a:t> </a:t>
            </a:r>
            <a:r>
              <a:rPr lang="zh-TW" altLang="en-US" dirty="0" smtClean="0"/>
              <a:t>是一個或一組的惡意程式可以幫助入侵者控制系統並躲避偵測，成功地植入 </a:t>
            </a:r>
            <a:r>
              <a:rPr lang="en-US" altLang="zh-TW" dirty="0" err="1" smtClean="0"/>
              <a:t>rootkits</a:t>
            </a:r>
            <a:r>
              <a:rPr lang="en-US" altLang="zh-TW" dirty="0" smtClean="0"/>
              <a:t> </a:t>
            </a:r>
            <a:r>
              <a:rPr lang="zh-TW" altLang="en-US" dirty="0" smtClean="0"/>
              <a:t>可以讓入侵者擁有管理員的權限。</a:t>
            </a:r>
            <a:endParaRPr lang="en-US" altLang="zh-TW" dirty="0" smtClean="0"/>
          </a:p>
          <a:p>
            <a:r>
              <a:rPr lang="zh-TW" altLang="en-US" u="sng" dirty="0" smtClean="0"/>
              <a:t>瀏覽器嵌入軟體 </a:t>
            </a:r>
            <a:r>
              <a:rPr lang="en-US" altLang="zh-TW" u="sng" dirty="0" smtClean="0"/>
              <a:t>(web browser plug-in)</a:t>
            </a:r>
            <a:r>
              <a:rPr lang="en-US" altLang="zh-TW" dirty="0" smtClean="0"/>
              <a:t> </a:t>
            </a:r>
            <a:r>
              <a:rPr lang="zh-TW" altLang="en-US" dirty="0" smtClean="0"/>
              <a:t>可被用做間諜程式；一旦嵌入後，可以監視使用者的瀏覽器活動，包括上過的網站與瀏覽的網頁。</a:t>
            </a:r>
            <a:endParaRPr lang="en-US" altLang="zh-TW" dirty="0" smtClean="0"/>
          </a:p>
          <a:p>
            <a:r>
              <a:rPr lang="zh-TW" altLang="en-US" u="sng" dirty="0" smtClean="0"/>
              <a:t>攻擊者工具包 </a:t>
            </a:r>
            <a:r>
              <a:rPr lang="en-US" altLang="zh-TW" u="sng" dirty="0" smtClean="0"/>
              <a:t>(attacker toolkits)</a:t>
            </a:r>
            <a:r>
              <a:rPr lang="zh-TW" altLang="en-US" dirty="0" smtClean="0"/>
              <a:t> 可以一次植入各種工具到受害者的電腦裡面，讓攻擊者立即或日後監控受害者。</a:t>
            </a:r>
            <a:endParaRPr lang="en-US" altLang="zh-TW" dirty="0" smtClean="0"/>
          </a:p>
          <a:p>
            <a:pPr lvl="1"/>
            <a:r>
              <a:rPr lang="zh-TW" altLang="en-US" dirty="0" smtClean="0"/>
              <a:t>攻擊者工具包裡可能有：封包監視器 </a:t>
            </a:r>
            <a:r>
              <a:rPr lang="en-US" altLang="zh-TW" dirty="0" smtClean="0"/>
              <a:t>(pocket sniffers)</a:t>
            </a:r>
            <a:r>
              <a:rPr lang="zh-TW" altLang="en-US" dirty="0" smtClean="0"/>
              <a:t>，連接埠掃描器 </a:t>
            </a:r>
            <a:r>
              <a:rPr lang="en-US" altLang="zh-TW" dirty="0" smtClean="0"/>
              <a:t>(port scanners)</a:t>
            </a:r>
            <a:r>
              <a:rPr lang="zh-TW" altLang="en-US" dirty="0" smtClean="0"/>
              <a:t>，弱點掃描器 </a:t>
            </a:r>
            <a:r>
              <a:rPr lang="en-US" altLang="zh-TW" dirty="0" smtClean="0"/>
              <a:t>(vulnerability scanners)</a:t>
            </a:r>
            <a:r>
              <a:rPr lang="zh-TW" altLang="en-US" dirty="0" smtClean="0"/>
              <a:t>，通關密碼破解器 </a:t>
            </a:r>
            <a:r>
              <a:rPr lang="en-US" altLang="zh-TW" dirty="0" smtClean="0"/>
              <a:t>(password crackers)</a:t>
            </a:r>
            <a:r>
              <a:rPr lang="zh-TW" altLang="en-US" dirty="0" smtClean="0"/>
              <a:t>，遠端登入程式 </a:t>
            </a:r>
            <a:r>
              <a:rPr lang="en-US" altLang="zh-TW" dirty="0" smtClean="0"/>
              <a:t>(remote login programs) </a:t>
            </a:r>
            <a:r>
              <a:rPr lang="zh-TW" altLang="en-US" dirty="0" smtClean="0"/>
              <a:t>以及可以發動 </a:t>
            </a:r>
            <a:r>
              <a:rPr lang="en-US" altLang="zh-TW" dirty="0" smtClean="0"/>
              <a:t>DoS</a:t>
            </a:r>
            <a:r>
              <a:rPr lang="zh-TW" altLang="en-US" dirty="0" smtClean="0"/>
              <a:t> 之類攻擊的攻擊工具 </a:t>
            </a:r>
            <a:r>
              <a:rPr lang="en-US" altLang="zh-TW" dirty="0" smtClean="0"/>
              <a:t>(attacks)</a:t>
            </a:r>
            <a:r>
              <a:rPr lang="zh-TW" altLang="en-US" dirty="0" smtClean="0"/>
              <a:t>。</a:t>
            </a:r>
            <a:endParaRPr lang="en-US" altLang="zh-TW" dirty="0" smtClean="0"/>
          </a:p>
        </p:txBody>
      </p:sp>
      <p:sp>
        <p:nvSpPr>
          <p:cNvPr id="3" name="標題 2"/>
          <p:cNvSpPr>
            <a:spLocks noGrp="1"/>
          </p:cNvSpPr>
          <p:nvPr>
            <p:ph type="title"/>
          </p:nvPr>
        </p:nvSpPr>
        <p:spPr/>
        <p:txBody>
          <a:bodyPr/>
          <a:lstStyle/>
          <a:p>
            <a:r>
              <a:rPr lang="zh-TW" altLang="en-US" dirty="0" smtClean="0"/>
              <a:t>攻擊工具 </a:t>
            </a:r>
            <a:r>
              <a:rPr lang="en-US" altLang="zh-TW" dirty="0" smtClean="0"/>
              <a:t>(II)</a:t>
            </a:r>
            <a:endParaRPr lang="zh-TW" alt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1643074"/>
          </a:xfrm>
        </p:spPr>
        <p:txBody>
          <a:bodyPr/>
          <a:lstStyle/>
          <a:p>
            <a:r>
              <a:rPr lang="zh-TW" altLang="en-US" dirty="0" smtClean="0"/>
              <a:t>網路釣魚</a:t>
            </a:r>
            <a:r>
              <a:rPr lang="en-US" altLang="zh-TW" dirty="0" smtClean="0"/>
              <a:t> (phishing) </a:t>
            </a:r>
            <a:r>
              <a:rPr lang="zh-TW" altLang="en-US" dirty="0" smtClean="0"/>
              <a:t>是一種欺騙攻擊，它可能是一個看似有公信力的惡意網站，或是冒名的電子郵件要受害者連結到惡意網站。</a:t>
            </a:r>
            <a:endParaRPr lang="en-US" altLang="zh-TW" dirty="0" smtClean="0"/>
          </a:p>
          <a:p>
            <a:pPr lvl="1"/>
            <a:r>
              <a:rPr lang="zh-TW" altLang="en-US" dirty="0" smtClean="0"/>
              <a:t>下圖是一封釣魚郵件，惡意者冒用匯豐銀行之名，要求收件者上釣魚網站填寫一張網路銀行的表格。該信已被過濾為垃圾郵件。</a:t>
            </a:r>
            <a:endParaRPr lang="en-US" altLang="zh-TW" dirty="0" smtClean="0"/>
          </a:p>
          <a:p>
            <a:endParaRPr lang="zh-TW" altLang="en-US" dirty="0"/>
          </a:p>
        </p:txBody>
      </p:sp>
      <p:sp>
        <p:nvSpPr>
          <p:cNvPr id="3" name="標題 2"/>
          <p:cNvSpPr>
            <a:spLocks noGrp="1"/>
          </p:cNvSpPr>
          <p:nvPr>
            <p:ph type="title"/>
          </p:nvPr>
        </p:nvSpPr>
        <p:spPr/>
        <p:txBody>
          <a:bodyPr/>
          <a:lstStyle/>
          <a:p>
            <a:r>
              <a:rPr lang="zh-TW" altLang="en-US" dirty="0" smtClean="0"/>
              <a:t>網路釣魚</a:t>
            </a:r>
            <a:endParaRPr lang="zh-TW" altLang="en-US" dirty="0"/>
          </a:p>
        </p:txBody>
      </p:sp>
      <p:pic>
        <p:nvPicPr>
          <p:cNvPr id="6" name="圖片 5" descr="HSBC 釣魚郵件2.jpg"/>
          <p:cNvPicPr>
            <a:picLocks noChangeAspect="1"/>
          </p:cNvPicPr>
          <p:nvPr/>
        </p:nvPicPr>
        <p:blipFill>
          <a:blip r:embed="rId2" cstate="print"/>
          <a:stretch>
            <a:fillRect/>
          </a:stretch>
        </p:blipFill>
        <p:spPr>
          <a:xfrm>
            <a:off x="395428" y="3071810"/>
            <a:ext cx="8034224" cy="3357586"/>
          </a:xfrm>
          <a:prstGeom prst="rect">
            <a:avLst/>
          </a:prstGeom>
        </p:spPr>
        <p:style>
          <a:lnRef idx="2">
            <a:schemeClr val="accent1"/>
          </a:lnRef>
          <a:fillRef idx="1">
            <a:schemeClr val="lt1"/>
          </a:fillRef>
          <a:effectRef idx="0">
            <a:schemeClr val="accent1"/>
          </a:effectRef>
          <a:fontRef idx="minor">
            <a:schemeClr val="dk1"/>
          </a:fontRef>
        </p:style>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內容版面配置區 3"/>
          <p:cNvGraphicFramePr>
            <a:graphicFrameLocks noGrp="1"/>
          </p:cNvGraphicFramePr>
          <p:nvPr>
            <p:ph idx="1"/>
          </p:nvPr>
        </p:nvGraphicFramePr>
        <p:xfrm>
          <a:off x="285750" y="1357312"/>
          <a:ext cx="8215313" cy="507208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3" name="標題 2"/>
          <p:cNvSpPr>
            <a:spLocks noGrp="1"/>
          </p:cNvSpPr>
          <p:nvPr>
            <p:ph type="title"/>
          </p:nvPr>
        </p:nvSpPr>
        <p:spPr/>
        <p:txBody>
          <a:bodyPr/>
          <a:lstStyle/>
          <a:p>
            <a:r>
              <a:rPr lang="zh-TW" altLang="en-US" dirty="0" smtClean="0"/>
              <a:t>惡意程式的防禦</a:t>
            </a:r>
            <a:endParaRPr lang="zh-TW" alt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dirty="0" smtClean="0"/>
              <a:t>如果沒有惡意程式防禦的相關政策，組織就不會貫徹執行防禦措施。以下為部分範例，可做為惡意程式防禦政策之參考：</a:t>
            </a:r>
            <a:endParaRPr lang="en-US" altLang="zh-TW" dirty="0" smtClean="0"/>
          </a:p>
          <a:p>
            <a:pPr lvl="1"/>
            <a:r>
              <a:rPr lang="zh-TW" altLang="en-US" dirty="0" smtClean="0"/>
              <a:t>外部進入組織的任何儲存媒體都要通過惡意程式掃描後才能使用。</a:t>
            </a:r>
            <a:endParaRPr lang="en-US" altLang="zh-TW" dirty="0" smtClean="0"/>
          </a:p>
          <a:p>
            <a:pPr lvl="1"/>
            <a:r>
              <a:rPr lang="zh-TW" altLang="en-US" dirty="0" smtClean="0"/>
              <a:t>所有電子郵件附件都要先存入本地磁碟並通過掃描後才能開啟。</a:t>
            </a:r>
            <a:endParaRPr lang="en-US" altLang="zh-TW" dirty="0" smtClean="0"/>
          </a:p>
          <a:p>
            <a:pPr lvl="1"/>
            <a:r>
              <a:rPr lang="zh-TW" altLang="en-US" dirty="0" smtClean="0"/>
              <a:t>禁止以電子郵件送出或接收某些種類的檔案，如 </a:t>
            </a:r>
            <a:r>
              <a:rPr lang="en-US" altLang="zh-TW" dirty="0" smtClean="0"/>
              <a:t>.exe</a:t>
            </a:r>
            <a:r>
              <a:rPr lang="zh-TW" altLang="en-US" dirty="0" smtClean="0"/>
              <a:t> 檔。</a:t>
            </a:r>
            <a:endParaRPr lang="en-US" altLang="zh-TW" dirty="0" smtClean="0"/>
          </a:p>
          <a:p>
            <a:pPr lvl="1"/>
            <a:r>
              <a:rPr lang="zh-TW" altLang="en-US" dirty="0" smtClean="0"/>
              <a:t>限制或禁止使用可能傳輸惡意程式的軟體，例如 </a:t>
            </a:r>
            <a:r>
              <a:rPr lang="en-US" altLang="zh-TW" dirty="0" smtClean="0"/>
              <a:t>P2P</a:t>
            </a:r>
            <a:r>
              <a:rPr lang="zh-TW" altLang="en-US" dirty="0" smtClean="0"/>
              <a:t> 或沒有公信力的 </a:t>
            </a:r>
            <a:r>
              <a:rPr lang="en-US" altLang="zh-TW" dirty="0" smtClean="0"/>
              <a:t>IM</a:t>
            </a:r>
            <a:r>
              <a:rPr lang="zh-TW" altLang="en-US" dirty="0" smtClean="0"/>
              <a:t>。</a:t>
            </a:r>
            <a:endParaRPr lang="en-US" altLang="zh-TW" dirty="0" smtClean="0"/>
          </a:p>
          <a:p>
            <a:pPr lvl="1"/>
            <a:r>
              <a:rPr lang="zh-TW" altLang="en-US" dirty="0" smtClean="0"/>
              <a:t>一般使用者不該有管理員的權限。</a:t>
            </a:r>
            <a:endParaRPr lang="en-US" altLang="zh-TW" dirty="0" smtClean="0"/>
          </a:p>
          <a:p>
            <a:pPr lvl="1"/>
            <a:r>
              <a:rPr lang="zh-TW" altLang="en-US" dirty="0" smtClean="0"/>
              <a:t>要求系統與應用軟體更新並安裝補丁。</a:t>
            </a:r>
            <a:endParaRPr lang="en-US" altLang="zh-TW" dirty="0" smtClean="0"/>
          </a:p>
          <a:p>
            <a:pPr lvl="1"/>
            <a:r>
              <a:rPr lang="zh-TW" altLang="en-US" dirty="0" smtClean="0"/>
              <a:t>限制使用可移除的儲存媒體，如 </a:t>
            </a:r>
            <a:r>
              <a:rPr lang="en-US" altLang="zh-TW" dirty="0" smtClean="0"/>
              <a:t>USB</a:t>
            </a:r>
            <a:r>
              <a:rPr lang="zh-TW" altLang="en-US" dirty="0" smtClean="0"/>
              <a:t> 碟；尤其在公共區域或安全區域。</a:t>
            </a:r>
            <a:endParaRPr lang="en-US" altLang="zh-TW" dirty="0" smtClean="0"/>
          </a:p>
          <a:p>
            <a:pPr lvl="1"/>
            <a:r>
              <a:rPr lang="zh-TW" altLang="en-US" dirty="0" smtClean="0"/>
              <a:t>指明各系統應該安裝的防禦軟體，並指導軟體的設定方式。</a:t>
            </a:r>
            <a:endParaRPr lang="en-US" altLang="zh-TW" dirty="0" smtClean="0"/>
          </a:p>
          <a:p>
            <a:pPr lvl="1"/>
            <a:r>
              <a:rPr lang="zh-TW" altLang="en-US" dirty="0" smtClean="0"/>
              <a:t>規定只能使用組織認可的方法與其它網路通訊。</a:t>
            </a:r>
            <a:endParaRPr lang="en-US" altLang="zh-TW" dirty="0" smtClean="0"/>
          </a:p>
        </p:txBody>
      </p:sp>
      <p:sp>
        <p:nvSpPr>
          <p:cNvPr id="3" name="標題 2"/>
          <p:cNvSpPr>
            <a:spLocks noGrp="1"/>
          </p:cNvSpPr>
          <p:nvPr>
            <p:ph type="title"/>
          </p:nvPr>
        </p:nvSpPr>
        <p:spPr/>
        <p:txBody>
          <a:bodyPr/>
          <a:lstStyle/>
          <a:p>
            <a:r>
              <a:rPr lang="zh-TW" altLang="en-US" dirty="0" smtClean="0"/>
              <a:t>安全政策</a:t>
            </a:r>
            <a:endParaRPr lang="zh-TW" altLang="en-US"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357850" cy="5500702"/>
          </a:xfrm>
        </p:spPr>
        <p:txBody>
          <a:bodyPr>
            <a:normAutofit/>
          </a:bodyPr>
          <a:lstStyle/>
          <a:p>
            <a:pPr>
              <a:spcBef>
                <a:spcPts val="1200"/>
              </a:spcBef>
            </a:pPr>
            <a:r>
              <a:rPr lang="zh-TW" altLang="en-US" dirty="0" smtClean="0"/>
              <a:t>組織的資訊安全教育訓練中，應該加強惡意程式防禦的認知，以下是部分宣導重點：</a:t>
            </a:r>
            <a:endParaRPr lang="en-US" altLang="zh-TW" dirty="0" smtClean="0"/>
          </a:p>
          <a:p>
            <a:pPr lvl="1">
              <a:spcBef>
                <a:spcPts val="1200"/>
              </a:spcBef>
            </a:pPr>
            <a:r>
              <a:rPr lang="zh-TW" altLang="en-US" dirty="0" smtClean="0"/>
              <a:t>不開啟可疑之郵件或附件，即使熟識寄件者。</a:t>
            </a:r>
            <a:endParaRPr lang="en-US" altLang="zh-TW" dirty="0" smtClean="0"/>
          </a:p>
          <a:p>
            <a:pPr lvl="1">
              <a:spcBef>
                <a:spcPts val="1200"/>
              </a:spcBef>
            </a:pPr>
            <a:r>
              <a:rPr lang="zh-TW" altLang="en-US" dirty="0" smtClean="0"/>
              <a:t>不開啟某些種類的檔案 </a:t>
            </a:r>
            <a:r>
              <a:rPr lang="en-US" altLang="zh-TW" dirty="0" smtClean="0"/>
              <a:t>(</a:t>
            </a:r>
            <a:r>
              <a:rPr lang="zh-TW" altLang="en-US" dirty="0" smtClean="0"/>
              <a:t>如 </a:t>
            </a:r>
            <a:r>
              <a:rPr lang="en-US" altLang="zh-TW" dirty="0" smtClean="0"/>
              <a:t>.exe </a:t>
            </a:r>
            <a:r>
              <a:rPr lang="zh-TW" altLang="en-US" dirty="0" smtClean="0"/>
              <a:t>與 </a:t>
            </a:r>
            <a:r>
              <a:rPr lang="en-US" altLang="zh-TW" dirty="0" smtClean="0"/>
              <a:t>.com</a:t>
            </a:r>
            <a:r>
              <a:rPr lang="zh-TW" altLang="en-US" dirty="0" smtClean="0"/>
              <a:t> 等</a:t>
            </a:r>
            <a:r>
              <a:rPr lang="en-US" altLang="zh-TW" dirty="0" smtClean="0"/>
              <a:t>)</a:t>
            </a:r>
            <a:r>
              <a:rPr lang="zh-TW" altLang="en-US" dirty="0" smtClean="0"/>
              <a:t>。</a:t>
            </a:r>
            <a:endParaRPr lang="en-US" altLang="zh-TW" dirty="0" smtClean="0"/>
          </a:p>
          <a:p>
            <a:pPr lvl="1">
              <a:spcBef>
                <a:spcPts val="1200"/>
              </a:spcBef>
            </a:pPr>
            <a:r>
              <a:rPr lang="zh-TW" altLang="en-US" dirty="0" smtClean="0"/>
              <a:t>不回應要求提供財務或個人資料的電子郵件。</a:t>
            </a:r>
            <a:endParaRPr lang="en-US" altLang="zh-TW" dirty="0" smtClean="0"/>
          </a:p>
          <a:p>
            <a:pPr lvl="1">
              <a:spcBef>
                <a:spcPts val="1200"/>
              </a:spcBef>
            </a:pPr>
            <a:r>
              <a:rPr lang="zh-TW" altLang="en-US" dirty="0" smtClean="0"/>
              <a:t>不點選可疑網站的彈出視窗。</a:t>
            </a:r>
            <a:endParaRPr lang="en-US" altLang="zh-TW" dirty="0" smtClean="0"/>
          </a:p>
          <a:p>
            <a:pPr lvl="1">
              <a:spcBef>
                <a:spcPts val="1200"/>
              </a:spcBef>
            </a:pPr>
            <a:r>
              <a:rPr lang="zh-TW" altLang="en-US" dirty="0" smtClean="0"/>
              <a:t>不瀏覽任何可能含惡意內容的網站。</a:t>
            </a:r>
            <a:endParaRPr lang="en-US" altLang="zh-TW" dirty="0" smtClean="0"/>
          </a:p>
          <a:p>
            <a:pPr lvl="1">
              <a:spcBef>
                <a:spcPts val="1200"/>
              </a:spcBef>
            </a:pPr>
            <a:r>
              <a:rPr lang="zh-TW" altLang="en-US" dirty="0" smtClean="0"/>
              <a:t>不任意關閉安全防禦機制，如防毒軟體與個人防火牆等。</a:t>
            </a:r>
            <a:endParaRPr lang="en-US" altLang="zh-TW" dirty="0" smtClean="0"/>
          </a:p>
          <a:p>
            <a:pPr lvl="1">
              <a:spcBef>
                <a:spcPts val="1200"/>
              </a:spcBef>
            </a:pPr>
            <a:r>
              <a:rPr lang="zh-TW" altLang="en-US" dirty="0" smtClean="0"/>
              <a:t>一般系統操作時，不使用管理員等級之帳號。</a:t>
            </a:r>
            <a:endParaRPr lang="en-US" altLang="zh-TW" dirty="0" smtClean="0"/>
          </a:p>
          <a:p>
            <a:pPr lvl="1">
              <a:spcBef>
                <a:spcPts val="1200"/>
              </a:spcBef>
            </a:pPr>
            <a:r>
              <a:rPr lang="zh-TW" altLang="en-US" dirty="0" smtClean="0"/>
              <a:t>不下載來路不明的程式。</a:t>
            </a:r>
            <a:endParaRPr lang="en-US" altLang="zh-TW" dirty="0" smtClean="0"/>
          </a:p>
        </p:txBody>
      </p:sp>
      <p:sp>
        <p:nvSpPr>
          <p:cNvPr id="3" name="標題 2"/>
          <p:cNvSpPr>
            <a:spLocks noGrp="1"/>
          </p:cNvSpPr>
          <p:nvPr>
            <p:ph type="title"/>
          </p:nvPr>
        </p:nvSpPr>
        <p:spPr/>
        <p:txBody>
          <a:bodyPr/>
          <a:lstStyle/>
          <a:p>
            <a:r>
              <a:rPr lang="zh-TW" altLang="en-US" dirty="0" smtClean="0"/>
              <a:t>教育訓練</a:t>
            </a:r>
            <a:endParaRPr lang="zh-TW" altLang="en-US" dirty="0"/>
          </a:p>
        </p:txBody>
      </p:sp>
      <p:pic>
        <p:nvPicPr>
          <p:cNvPr id="6146" name="Picture 2"/>
          <p:cNvPicPr>
            <a:picLocks noChangeAspect="1" noChangeArrowheads="1"/>
          </p:cNvPicPr>
          <p:nvPr/>
        </p:nvPicPr>
        <p:blipFill>
          <a:blip r:embed="rId2" cstate="print"/>
          <a:srcRect/>
          <a:stretch>
            <a:fillRect/>
          </a:stretch>
        </p:blipFill>
        <p:spPr bwMode="auto">
          <a:xfrm>
            <a:off x="5705517" y="3070831"/>
            <a:ext cx="2867011" cy="214044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標題 2"/>
          <p:cNvSpPr>
            <a:spLocks noGrp="1"/>
          </p:cNvSpPr>
          <p:nvPr>
            <p:ph type="title"/>
          </p:nvPr>
        </p:nvSpPr>
        <p:spPr/>
        <p:txBody>
          <a:bodyPr/>
          <a:lstStyle/>
          <a:p>
            <a:r>
              <a:rPr lang="zh-TW" altLang="en-US" dirty="0" smtClean="0"/>
              <a:t>弱點補強</a:t>
            </a:r>
            <a:endParaRPr lang="zh-TW" altLang="en-US" dirty="0"/>
          </a:p>
        </p:txBody>
      </p:sp>
      <p:graphicFrame>
        <p:nvGraphicFramePr>
          <p:cNvPr id="6" name="內容版面配置區 5"/>
          <p:cNvGraphicFramePr>
            <a:graphicFrameLocks noGrp="1"/>
          </p:cNvGraphicFramePr>
          <p:nvPr>
            <p:ph idx="1"/>
          </p:nvPr>
        </p:nvGraphicFramePr>
        <p:xfrm>
          <a:off x="285750" y="1357313"/>
          <a:ext cx="8215313" cy="50990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5510416" cy="5500702"/>
          </a:xfrm>
        </p:spPr>
        <p:txBody>
          <a:bodyPr>
            <a:normAutofit/>
          </a:bodyPr>
          <a:lstStyle/>
          <a:p>
            <a:pPr>
              <a:spcBef>
                <a:spcPts val="1200"/>
              </a:spcBef>
            </a:pPr>
            <a:r>
              <a:rPr lang="zh-TW" altLang="en-US" dirty="0" smtClean="0"/>
              <a:t>掃描系統最重要的部分，像是啟動檔。</a:t>
            </a:r>
            <a:endParaRPr lang="en-US" altLang="zh-TW" dirty="0" smtClean="0"/>
          </a:p>
          <a:p>
            <a:pPr>
              <a:spcBef>
                <a:spcPts val="1200"/>
              </a:spcBef>
            </a:pPr>
            <a:r>
              <a:rPr lang="zh-TW" altLang="en-US" dirty="0" smtClean="0"/>
              <a:t>注意系統上可疑的活動，例如當系統接收或傳送電子郵件時掃描附件。</a:t>
            </a:r>
            <a:endParaRPr lang="en-US" altLang="zh-TW" dirty="0" smtClean="0"/>
          </a:p>
          <a:p>
            <a:pPr>
              <a:spcBef>
                <a:spcPts val="1200"/>
              </a:spcBef>
            </a:pPr>
            <a:r>
              <a:rPr lang="zh-TW" altLang="en-US" dirty="0" smtClean="0"/>
              <a:t>監視應用程式的行為，例如郵件軟體、瀏覽器和 </a:t>
            </a:r>
            <a:r>
              <a:rPr lang="en-US" altLang="zh-TW" dirty="0" smtClean="0"/>
              <a:t>IM </a:t>
            </a:r>
            <a:r>
              <a:rPr lang="zh-TW" altLang="en-US" dirty="0" smtClean="0"/>
              <a:t>等。在應用程式執行有風險的動作前 </a:t>
            </a:r>
            <a:r>
              <a:rPr lang="en-US" altLang="zh-TW" dirty="0" smtClean="0"/>
              <a:t>(</a:t>
            </a:r>
            <a:r>
              <a:rPr lang="zh-TW" altLang="en-US" dirty="0" smtClean="0"/>
              <a:t>例如下載行動碼</a:t>
            </a:r>
            <a:r>
              <a:rPr lang="en-US" altLang="zh-TW" dirty="0" smtClean="0"/>
              <a:t>)</a:t>
            </a:r>
            <a:r>
              <a:rPr lang="zh-TW" altLang="en-US" dirty="0" smtClean="0"/>
              <a:t>，防毒軟體應提醒使用者。</a:t>
            </a:r>
            <a:endParaRPr lang="en-US" altLang="zh-TW" dirty="0" smtClean="0"/>
          </a:p>
          <a:p>
            <a:pPr>
              <a:spcBef>
                <a:spcPts val="1200"/>
              </a:spcBef>
            </a:pPr>
            <a:r>
              <a:rPr lang="zh-TW" altLang="en-US" dirty="0" smtClean="0"/>
              <a:t>掃描檔案檢查已知病毒。應該設定防毒軟體固定時間掃描整個硬碟，同時也要掃描其它儲存媒體。</a:t>
            </a:r>
            <a:endParaRPr lang="en-US" altLang="zh-TW" dirty="0" smtClean="0"/>
          </a:p>
          <a:p>
            <a:pPr>
              <a:spcBef>
                <a:spcPts val="1200"/>
              </a:spcBef>
            </a:pPr>
            <a:r>
              <a:rPr lang="zh-TW" altLang="en-US" dirty="0" smtClean="0"/>
              <a:t>識別惡意程式的種類，像是病毒、蠕蟲、木馬、行動碼、鍵盤側錄等。</a:t>
            </a:r>
            <a:endParaRPr lang="en-US" altLang="zh-TW" dirty="0" smtClean="0"/>
          </a:p>
        </p:txBody>
      </p:sp>
      <p:sp>
        <p:nvSpPr>
          <p:cNvPr id="3" name="標題 2"/>
          <p:cNvSpPr>
            <a:spLocks noGrp="1"/>
          </p:cNvSpPr>
          <p:nvPr>
            <p:ph type="title"/>
          </p:nvPr>
        </p:nvSpPr>
        <p:spPr/>
        <p:txBody>
          <a:bodyPr/>
          <a:lstStyle/>
          <a:p>
            <a:r>
              <a:rPr lang="zh-TW" altLang="en-US" dirty="0" smtClean="0"/>
              <a:t>防毒軟體</a:t>
            </a:r>
            <a:endParaRPr lang="zh-TW" altLang="en-US" dirty="0"/>
          </a:p>
        </p:txBody>
      </p:sp>
      <p:grpSp>
        <p:nvGrpSpPr>
          <p:cNvPr id="8" name="群組 7"/>
          <p:cNvGrpSpPr/>
          <p:nvPr/>
        </p:nvGrpSpPr>
        <p:grpSpPr>
          <a:xfrm>
            <a:off x="6012160" y="2257271"/>
            <a:ext cx="2417492" cy="2251849"/>
            <a:chOff x="6500826" y="3571876"/>
            <a:chExt cx="1928826" cy="1796666"/>
          </a:xfrm>
        </p:grpSpPr>
        <p:pic>
          <p:nvPicPr>
            <p:cNvPr id="1027" name="Picture 3"/>
            <p:cNvPicPr>
              <a:picLocks noChangeAspect="1" noChangeArrowheads="1"/>
            </p:cNvPicPr>
            <p:nvPr/>
          </p:nvPicPr>
          <p:blipFill>
            <a:blip r:embed="rId2" cstate="print"/>
            <a:srcRect/>
            <a:stretch>
              <a:fillRect/>
            </a:stretch>
          </p:blipFill>
          <p:spPr bwMode="auto">
            <a:xfrm>
              <a:off x="6684622" y="3786190"/>
              <a:ext cx="1546586" cy="1346184"/>
            </a:xfrm>
            <a:prstGeom prst="rect">
              <a:avLst/>
            </a:prstGeom>
            <a:noFill/>
            <a:ln w="9525">
              <a:noFill/>
              <a:miter lim="800000"/>
              <a:headEnd/>
              <a:tailEnd/>
            </a:ln>
            <a:effectLst/>
          </p:spPr>
        </p:pic>
        <p:sp>
          <p:nvSpPr>
            <p:cNvPr id="6" name="禁止標誌 5"/>
            <p:cNvSpPr/>
            <p:nvPr/>
          </p:nvSpPr>
          <p:spPr>
            <a:xfrm>
              <a:off x="6500826" y="3571876"/>
              <a:ext cx="1928826" cy="1796666"/>
            </a:xfrm>
            <a:prstGeom prst="noSmoking">
              <a:avLst>
                <a:gd name="adj" fmla="val 9627"/>
              </a:avLst>
            </a:prstGeom>
            <a:solidFill>
              <a:srgbClr val="FF0000"/>
            </a:solidFill>
            <a:ln>
              <a:solidFill>
                <a:srgbClr val="CC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TW" altLang="en-US">
                <a:solidFill>
                  <a:schemeClr val="tx1"/>
                </a:solidFill>
              </a:endParaRPr>
            </a:p>
          </p:txBody>
        </p:sp>
      </p:gr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sz="4400" dirty="0" smtClean="0">
                <a:cs typeface="Arial" pitchFamily="34" charset="0"/>
              </a:rPr>
              <a:t>惡意程式與防毒</a:t>
            </a:r>
            <a:endParaRPr lang="zh-TW" altLang="en-US" dirty="0"/>
          </a:p>
        </p:txBody>
      </p:sp>
      <p:sp>
        <p:nvSpPr>
          <p:cNvPr id="3" name="文字版面配置區 2"/>
          <p:cNvSpPr>
            <a:spLocks noGrp="1"/>
          </p:cNvSpPr>
          <p:nvPr>
            <p:ph type="body" idx="1"/>
          </p:nvPr>
        </p:nvSpPr>
        <p:spPr/>
        <p:txBody>
          <a:bodyPr/>
          <a:lstStyle/>
          <a:p>
            <a:r>
              <a:rPr lang="zh-TW" altLang="en-US" dirty="0" smtClean="0"/>
              <a:t>第三篇 第</a:t>
            </a:r>
            <a:r>
              <a:rPr lang="en-US" altLang="zh-TW" dirty="0" smtClean="0"/>
              <a:t>11</a:t>
            </a:r>
            <a:r>
              <a:rPr lang="zh-TW" altLang="en-US" dirty="0" smtClean="0"/>
              <a:t>章</a:t>
            </a:r>
            <a:endParaRPr lang="zh-TW" alt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dirty="0" smtClean="0"/>
              <a:t>防毒軟體對惡意程式的偵測方式仍是以比對特徵 </a:t>
            </a:r>
            <a:r>
              <a:rPr lang="en-US" altLang="zh-TW" dirty="0" smtClean="0"/>
              <a:t>(signatures)</a:t>
            </a:r>
            <a:r>
              <a:rPr lang="zh-TW" altLang="en-US" dirty="0" smtClean="0"/>
              <a:t> 為主；這種方法對識別已知惡意程式相當有效，對已知病毒的變形、變種也有很好的偵測效果。</a:t>
            </a:r>
            <a:endParaRPr lang="en-US" altLang="zh-TW" dirty="0" smtClean="0"/>
          </a:p>
          <a:p>
            <a:r>
              <a:rPr lang="zh-TW" altLang="en-US" dirty="0" smtClean="0"/>
              <a:t>特徵比對乃針對已知的威脅；要偵測全新的惡意程式則使用探索方式 </a:t>
            </a:r>
            <a:r>
              <a:rPr lang="en-US" altLang="zh-TW" dirty="0" smtClean="0"/>
              <a:t>(heuristic method)</a:t>
            </a:r>
            <a:r>
              <a:rPr lang="zh-TW" altLang="en-US" dirty="0" smtClean="0"/>
              <a:t>，包括在程式裡搜尋可疑的邏輯順序，或是先在虛擬機器 </a:t>
            </a:r>
            <a:r>
              <a:rPr lang="en-US" altLang="zh-TW" dirty="0" smtClean="0"/>
              <a:t>(virtual machine)</a:t>
            </a:r>
            <a:r>
              <a:rPr lang="zh-TW" altLang="en-US" dirty="0" smtClean="0"/>
              <a:t> 上執行程式來檢查可疑活動。</a:t>
            </a:r>
            <a:endParaRPr lang="en-US" altLang="zh-TW" dirty="0" smtClean="0"/>
          </a:p>
          <a:p>
            <a:r>
              <a:rPr lang="zh-TW" altLang="en-US" dirty="0" smtClean="0"/>
              <a:t>偵測新威脅的探索方式容易造成誤殺 </a:t>
            </a:r>
            <a:r>
              <a:rPr lang="en-US" altLang="zh-TW" dirty="0" smtClean="0"/>
              <a:t>(false positive)</a:t>
            </a:r>
            <a:r>
              <a:rPr lang="zh-TW" altLang="en-US" dirty="0" smtClean="0"/>
              <a:t>，也就是把好的檔案誤判為惡意程式。因此，商用防毒軟體通常會讓使用者自己調節偵測的敏感度，在安全性和方便性之間做取捨。</a:t>
            </a:r>
            <a:endParaRPr lang="en-US" altLang="zh-TW" dirty="0" smtClean="0"/>
          </a:p>
          <a:p>
            <a:r>
              <a:rPr lang="zh-TW" altLang="en-US" dirty="0" smtClean="0"/>
              <a:t>主要的防毒軟體廠商通常在重要攻擊事件發生幾小時內，就要完成惡意程式分析、編寫攻擊特徵、測試之後連同說明文件下載給用戶。</a:t>
            </a:r>
            <a:endParaRPr lang="en-US" altLang="zh-TW" dirty="0" smtClean="0"/>
          </a:p>
        </p:txBody>
      </p:sp>
      <p:sp>
        <p:nvSpPr>
          <p:cNvPr id="3" name="標題 2"/>
          <p:cNvSpPr>
            <a:spLocks noGrp="1"/>
          </p:cNvSpPr>
          <p:nvPr>
            <p:ph type="title"/>
          </p:nvPr>
        </p:nvSpPr>
        <p:spPr/>
        <p:txBody>
          <a:bodyPr/>
          <a:lstStyle/>
          <a:p>
            <a:r>
              <a:rPr lang="zh-TW" altLang="en-US" dirty="0" smtClean="0"/>
              <a:t>防毒偵測的準確性</a:t>
            </a:r>
            <a:endParaRPr lang="zh-TW" altLang="en-US"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4000528"/>
          </a:xfrm>
        </p:spPr>
        <p:txBody>
          <a:bodyPr>
            <a:normAutofit/>
          </a:bodyPr>
          <a:lstStyle/>
          <a:p>
            <a:r>
              <a:rPr lang="zh-TW" altLang="en-US" dirty="0" smtClean="0"/>
              <a:t>防毒軟體主要在處理惡意程式；而間諜程式偵測與移除工具則同時針對惡意程式及非惡意程式形態的間諜程式。它常見的功能包括：</a:t>
            </a:r>
          </a:p>
          <a:p>
            <a:pPr marL="519938" lvl="1" indent="-273050"/>
            <a:r>
              <a:rPr lang="zh-TW" altLang="en-US" dirty="0" smtClean="0"/>
              <a:t>監視最有可能帶進間諜程式的應用程式，像是瀏覽器與電子郵件軟體等。</a:t>
            </a:r>
            <a:endParaRPr lang="en-US" altLang="zh-TW" dirty="0" smtClean="0"/>
          </a:p>
          <a:p>
            <a:pPr marL="519938" lvl="1" indent="-273050"/>
            <a:r>
              <a:rPr lang="zh-TW" altLang="en-US" dirty="0" smtClean="0"/>
              <a:t>經常性的掃描檔案、記憶體與設定檔，尋找已知間諜程式。</a:t>
            </a:r>
            <a:endParaRPr lang="en-US" altLang="zh-TW" dirty="0" smtClean="0"/>
          </a:p>
          <a:p>
            <a:pPr marL="519938" lvl="1" indent="-273050"/>
            <a:r>
              <a:rPr lang="zh-TW" altLang="en-US" dirty="0" smtClean="0"/>
              <a:t>識別幾種間諜程式類別，包括惡意行動碼、木馬程式與追蹤 </a:t>
            </a:r>
            <a:r>
              <a:rPr lang="en-US" altLang="zh-TW" dirty="0" smtClean="0"/>
              <a:t>cookies</a:t>
            </a:r>
            <a:r>
              <a:rPr lang="zh-TW" altLang="en-US" dirty="0" smtClean="0"/>
              <a:t> 等。</a:t>
            </a:r>
            <a:endParaRPr lang="en-US" altLang="zh-TW" dirty="0" smtClean="0"/>
          </a:p>
          <a:p>
            <a:pPr marL="519938" lvl="1" indent="-273050"/>
            <a:r>
              <a:rPr lang="zh-TW" altLang="en-US" dirty="0" smtClean="0"/>
              <a:t>防止幾種間諜程式的下載方法，包括網站的彈出視窗、追蹤 </a:t>
            </a:r>
            <a:r>
              <a:rPr lang="en-US" altLang="zh-TW" dirty="0" smtClean="0"/>
              <a:t>cookies</a:t>
            </a:r>
            <a:r>
              <a:rPr lang="zh-TW" altLang="en-US" dirty="0" smtClean="0"/>
              <a:t>、瀏覽器嵌入等。</a:t>
            </a:r>
            <a:endParaRPr lang="en-US" altLang="zh-TW" dirty="0" smtClean="0"/>
          </a:p>
          <a:p>
            <a:pPr marL="519938" lvl="1" indent="-273050"/>
            <a:r>
              <a:rPr lang="zh-TW" altLang="en-US" dirty="0" smtClean="0"/>
              <a:t>監視網路及作業系統的核心，以及啟動程式。</a:t>
            </a:r>
            <a:endParaRPr lang="en-US" altLang="zh-TW" dirty="0" smtClean="0"/>
          </a:p>
          <a:p>
            <a:pPr marL="519938" lvl="1" indent="-273050"/>
            <a:r>
              <a:rPr lang="zh-TW" altLang="en-US" dirty="0" smtClean="0"/>
              <a:t>隔離或刪除間諜程式。</a:t>
            </a:r>
            <a:endParaRPr lang="en-US" altLang="zh-TW" dirty="0" smtClean="0"/>
          </a:p>
        </p:txBody>
      </p:sp>
      <p:sp>
        <p:nvSpPr>
          <p:cNvPr id="3" name="標題 2"/>
          <p:cNvSpPr>
            <a:spLocks noGrp="1"/>
          </p:cNvSpPr>
          <p:nvPr>
            <p:ph type="title"/>
          </p:nvPr>
        </p:nvSpPr>
        <p:spPr/>
        <p:txBody>
          <a:bodyPr/>
          <a:lstStyle/>
          <a:p>
            <a:r>
              <a:rPr lang="zh-TW" altLang="en-US" dirty="0" smtClean="0"/>
              <a:t>間諜程式的偵測與移除</a:t>
            </a:r>
            <a:endParaRPr lang="zh-TW" altLang="en-US" dirty="0"/>
          </a:p>
        </p:txBody>
      </p:sp>
      <p:pic>
        <p:nvPicPr>
          <p:cNvPr id="5122" name="Picture 2"/>
          <p:cNvPicPr>
            <a:picLocks noChangeAspect="1" noChangeArrowheads="1"/>
          </p:cNvPicPr>
          <p:nvPr/>
        </p:nvPicPr>
        <p:blipFill>
          <a:blip r:embed="rId2" cstate="print"/>
          <a:srcRect/>
          <a:stretch>
            <a:fillRect/>
          </a:stretch>
        </p:blipFill>
        <p:spPr bwMode="auto">
          <a:xfrm>
            <a:off x="4643438" y="4786322"/>
            <a:ext cx="3714776" cy="1500198"/>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857916"/>
          </a:xfrm>
        </p:spPr>
        <p:txBody>
          <a:bodyPr>
            <a:normAutofit/>
          </a:bodyPr>
          <a:lstStyle/>
          <a:p>
            <a:pPr>
              <a:spcBef>
                <a:spcPts val="800"/>
              </a:spcBef>
            </a:pPr>
            <a:r>
              <a:rPr lang="zh-TW" altLang="en-US" dirty="0" smtClean="0"/>
              <a:t>組織本身的事件反應能力，是處理惡意程式攻擊的基礎。第二章我們曾介紹事件反應的程序包括分類 </a:t>
            </a:r>
            <a:r>
              <a:rPr lang="en-US" altLang="zh-TW" dirty="0" smtClean="0"/>
              <a:t>(triage)</a:t>
            </a:r>
            <a:r>
              <a:rPr lang="zh-TW" altLang="en-US" dirty="0" smtClean="0"/>
              <a:t>、調查 </a:t>
            </a:r>
            <a:r>
              <a:rPr lang="en-US" altLang="zh-TW" dirty="0" smtClean="0"/>
              <a:t>(investigation)</a:t>
            </a:r>
            <a:r>
              <a:rPr lang="zh-TW" altLang="en-US" dirty="0" smtClean="0"/>
              <a:t>、隔離 </a:t>
            </a:r>
            <a:r>
              <a:rPr lang="en-US" altLang="zh-TW" dirty="0" smtClean="0"/>
              <a:t>(containment)</a:t>
            </a:r>
            <a:r>
              <a:rPr lang="zh-TW" altLang="en-US" dirty="0" smtClean="0"/>
              <a:t>、分析 </a:t>
            </a:r>
            <a:r>
              <a:rPr lang="en-US" altLang="zh-TW" dirty="0" smtClean="0"/>
              <a:t>(analysis) </a:t>
            </a:r>
            <a:r>
              <a:rPr lang="zh-TW" altLang="en-US" dirty="0" smtClean="0"/>
              <a:t>與追蹤 </a:t>
            </a:r>
            <a:r>
              <a:rPr lang="en-US" altLang="zh-TW" dirty="0" smtClean="0"/>
              <a:t>(tracking)</a:t>
            </a:r>
            <a:r>
              <a:rPr lang="zh-TW" altLang="en-US" dirty="0" smtClean="0"/>
              <a:t>。</a:t>
            </a:r>
            <a:endParaRPr lang="en-US" altLang="zh-TW" dirty="0" smtClean="0"/>
          </a:p>
          <a:p>
            <a:pPr>
              <a:spcBef>
                <a:spcPts val="800"/>
              </a:spcBef>
            </a:pPr>
            <a:r>
              <a:rPr lang="zh-TW" altLang="en-US" dirty="0" smtClean="0"/>
              <a:t>負責處理惡意程式事件的人應熟悉事件反應程序及以下的知識領域：</a:t>
            </a:r>
            <a:endParaRPr lang="en-US" altLang="zh-TW" dirty="0" smtClean="0"/>
          </a:p>
          <a:p>
            <a:pPr lvl="1">
              <a:spcBef>
                <a:spcPts val="800"/>
              </a:spcBef>
            </a:pPr>
            <a:r>
              <a:rPr lang="zh-TW" altLang="en-US" u="sng" dirty="0" smtClean="0"/>
              <a:t>惡意程式感染方法</a:t>
            </a:r>
            <a:r>
              <a:rPr lang="zh-TW" altLang="en-US" dirty="0" smtClean="0"/>
              <a:t>。處理惡意程式攻擊的人要清楚了解主要惡意程式種類的擴散方法。</a:t>
            </a:r>
            <a:endParaRPr lang="en-US" altLang="zh-TW" dirty="0" smtClean="0"/>
          </a:p>
          <a:p>
            <a:pPr lvl="1">
              <a:spcBef>
                <a:spcPts val="800"/>
              </a:spcBef>
            </a:pPr>
            <a:r>
              <a:rPr lang="zh-TW" altLang="en-US" u="sng" dirty="0" smtClean="0"/>
              <a:t>惡意程式偵測工具</a:t>
            </a:r>
            <a:r>
              <a:rPr lang="zh-TW" altLang="en-US" dirty="0" smtClean="0"/>
              <a:t>。處理惡意程式攻擊的人需要熟悉防毒軟體、入侵防禦系統、防火牆、間諜程式偵測與移除工具等。</a:t>
            </a:r>
            <a:endParaRPr lang="en-US" altLang="zh-TW" dirty="0" smtClean="0"/>
          </a:p>
          <a:p>
            <a:pPr lvl="1">
              <a:spcBef>
                <a:spcPts val="800"/>
              </a:spcBef>
            </a:pPr>
            <a:r>
              <a:rPr lang="zh-TW" altLang="en-US" u="sng" dirty="0" smtClean="0"/>
              <a:t>電腦鑑識 </a:t>
            </a:r>
            <a:r>
              <a:rPr lang="en-US" altLang="zh-TW" u="sng" dirty="0" smtClean="0"/>
              <a:t>(computer forensics)</a:t>
            </a:r>
            <a:r>
              <a:rPr lang="zh-TW" altLang="en-US" dirty="0" smtClean="0"/>
              <a:t>。如第二章</a:t>
            </a:r>
            <a:r>
              <a:rPr lang="en-US" altLang="zh-TW" dirty="0" smtClean="0"/>
              <a:t>30</a:t>
            </a:r>
            <a:r>
              <a:rPr lang="zh-TW" altLang="en-US" dirty="0" smtClean="0"/>
              <a:t>頁所介紹的，電腦鑑識是調查惡意程式攻擊所需要具備的專業。</a:t>
            </a:r>
            <a:endParaRPr lang="en-US" altLang="zh-TW" dirty="0" smtClean="0"/>
          </a:p>
          <a:p>
            <a:pPr lvl="1">
              <a:spcBef>
                <a:spcPts val="800"/>
              </a:spcBef>
            </a:pPr>
            <a:r>
              <a:rPr lang="zh-TW" altLang="en-US" u="sng" dirty="0" smtClean="0"/>
              <a:t>廣泛之資訊技術</a:t>
            </a:r>
            <a:r>
              <a:rPr lang="zh-TW" altLang="en-US" dirty="0" smtClean="0"/>
              <a:t>。廣泛的知識才能讓一位資訊安全專業人士正確評估惡意程式攻擊對組織造成的衝擊，並對隔離及復原程序做精準的建議。</a:t>
            </a:r>
            <a:endParaRPr lang="en-US" altLang="zh-TW" dirty="0" smtClean="0"/>
          </a:p>
          <a:p>
            <a:pPr lvl="1">
              <a:spcBef>
                <a:spcPts val="800"/>
              </a:spcBef>
            </a:pPr>
            <a:r>
              <a:rPr lang="zh-TW" altLang="en-US" u="sng" dirty="0" smtClean="0"/>
              <a:t>程式設計</a:t>
            </a:r>
            <a:r>
              <a:rPr lang="zh-TW" altLang="en-US" dirty="0" smtClean="0"/>
              <a:t>。程式設計經驗有助於分析惡意程式的行為。</a:t>
            </a:r>
            <a:endParaRPr lang="en-US" altLang="zh-TW" dirty="0" smtClean="0"/>
          </a:p>
        </p:txBody>
      </p:sp>
      <p:sp>
        <p:nvSpPr>
          <p:cNvPr id="3" name="標題 2"/>
          <p:cNvSpPr>
            <a:spLocks noGrp="1"/>
          </p:cNvSpPr>
          <p:nvPr>
            <p:ph type="title"/>
          </p:nvPr>
        </p:nvSpPr>
        <p:spPr/>
        <p:txBody>
          <a:bodyPr/>
          <a:lstStyle/>
          <a:p>
            <a:r>
              <a:rPr lang="zh-TW" altLang="en-US" dirty="0" smtClean="0"/>
              <a:t>惡意程式事件的處理</a:t>
            </a:r>
            <a:endParaRPr lang="zh-TW" altLang="en-US"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6500858" cy="5286412"/>
          </a:xfrm>
        </p:spPr>
        <p:txBody>
          <a:bodyPr>
            <a:normAutofit/>
          </a:bodyPr>
          <a:lstStyle/>
          <a:p>
            <a:pPr>
              <a:spcBef>
                <a:spcPts val="1200"/>
              </a:spcBef>
            </a:pPr>
            <a:r>
              <a:rPr lang="zh-TW" altLang="en-US" dirty="0" smtClean="0"/>
              <a:t>網路伺服器當機。</a:t>
            </a:r>
            <a:endParaRPr lang="en-US" altLang="zh-TW" dirty="0" smtClean="0"/>
          </a:p>
          <a:p>
            <a:pPr>
              <a:spcBef>
                <a:spcPts val="1200"/>
              </a:spcBef>
            </a:pPr>
            <a:r>
              <a:rPr lang="zh-TW" altLang="en-US" dirty="0" smtClean="0"/>
              <a:t>使用者在網際網路上存取主機速度變慢、系統資源被用盡、磁碟機變慢、系統啟動速度變慢等。</a:t>
            </a:r>
            <a:r>
              <a:rPr lang="en-US" altLang="zh-TW" dirty="0" smtClean="0"/>
              <a:t>(</a:t>
            </a:r>
            <a:r>
              <a:rPr lang="zh-TW" altLang="en-US" dirty="0" smtClean="0"/>
              <a:t>將</a:t>
            </a:r>
            <a:r>
              <a:rPr lang="en-US" altLang="zh-TW" dirty="0" smtClean="0"/>
              <a:t>CPU</a:t>
            </a:r>
            <a:r>
              <a:rPr lang="zh-TW" altLang="en-US" dirty="0" smtClean="0"/>
              <a:t> 與記憶體使用率置於桌面隨時監視是個好方法。</a:t>
            </a:r>
            <a:r>
              <a:rPr lang="en-US" altLang="zh-TW" dirty="0" smtClean="0"/>
              <a:t>)</a:t>
            </a:r>
          </a:p>
          <a:p>
            <a:pPr>
              <a:spcBef>
                <a:spcPts val="1200"/>
              </a:spcBef>
            </a:pPr>
            <a:r>
              <a:rPr lang="zh-TW" altLang="en-US" dirty="0" smtClean="0"/>
              <a:t>防毒軟體偵測到主機被感染並發出警訊。</a:t>
            </a:r>
            <a:endParaRPr lang="en-US" altLang="zh-TW" dirty="0" smtClean="0"/>
          </a:p>
          <a:p>
            <a:pPr>
              <a:spcBef>
                <a:spcPts val="1200"/>
              </a:spcBef>
            </a:pPr>
            <a:r>
              <a:rPr lang="zh-TW" altLang="en-US" dirty="0" smtClean="0"/>
              <a:t>系統管理員看到檔案名稱出現不正常字元。</a:t>
            </a:r>
            <a:endParaRPr lang="en-US" altLang="zh-TW" dirty="0" smtClean="0"/>
          </a:p>
          <a:p>
            <a:pPr>
              <a:spcBef>
                <a:spcPts val="1200"/>
              </a:spcBef>
            </a:pPr>
            <a:r>
              <a:rPr lang="zh-TW" altLang="en-US" dirty="0" smtClean="0"/>
              <a:t>主機記錄到稽核紀錄的設定值遭到變更。</a:t>
            </a:r>
            <a:endParaRPr lang="en-US" altLang="zh-TW" dirty="0" smtClean="0"/>
          </a:p>
          <a:p>
            <a:pPr>
              <a:spcBef>
                <a:spcPts val="1200"/>
              </a:spcBef>
            </a:pPr>
            <a:r>
              <a:rPr lang="zh-TW" altLang="en-US" dirty="0" smtClean="0"/>
              <a:t>電子郵件管理員看到大量內容可疑的退回信件。</a:t>
            </a:r>
            <a:endParaRPr lang="en-US" altLang="zh-TW" dirty="0" smtClean="0"/>
          </a:p>
          <a:p>
            <a:pPr>
              <a:spcBef>
                <a:spcPts val="1200"/>
              </a:spcBef>
            </a:pPr>
            <a:r>
              <a:rPr lang="zh-TW" altLang="en-US" dirty="0" smtClean="0"/>
              <a:t>許多主機上都出現防毒軟體被關閉的現象。</a:t>
            </a:r>
            <a:endParaRPr lang="en-US" altLang="zh-TW" dirty="0" smtClean="0"/>
          </a:p>
          <a:p>
            <a:pPr>
              <a:spcBef>
                <a:spcPts val="1200"/>
              </a:spcBef>
            </a:pPr>
            <a:r>
              <a:rPr lang="zh-TW" altLang="en-US" dirty="0" smtClean="0"/>
              <a:t>網路管理員注意到不正常的網路流量。</a:t>
            </a:r>
            <a:endParaRPr lang="en-US" altLang="zh-TW" dirty="0" smtClean="0"/>
          </a:p>
        </p:txBody>
      </p:sp>
      <p:sp>
        <p:nvSpPr>
          <p:cNvPr id="3" name="標題 2"/>
          <p:cNvSpPr>
            <a:spLocks noGrp="1"/>
          </p:cNvSpPr>
          <p:nvPr>
            <p:ph type="title"/>
          </p:nvPr>
        </p:nvSpPr>
        <p:spPr/>
        <p:txBody>
          <a:bodyPr/>
          <a:lstStyle/>
          <a:p>
            <a:r>
              <a:rPr lang="zh-TW" altLang="en-US" dirty="0" smtClean="0"/>
              <a:t>惡意程式事件的徵兆</a:t>
            </a:r>
            <a:endParaRPr lang="zh-TW" altLang="en-US" dirty="0"/>
          </a:p>
        </p:txBody>
      </p:sp>
      <p:pic>
        <p:nvPicPr>
          <p:cNvPr id="1026" name="Picture 2" descr="C:\Users\timpan\Documents\Graphics Files\桌面.jpg"/>
          <p:cNvPicPr>
            <a:picLocks noChangeAspect="1" noChangeArrowheads="1"/>
          </p:cNvPicPr>
          <p:nvPr/>
        </p:nvPicPr>
        <p:blipFill>
          <a:blip r:embed="rId2" cstate="print"/>
          <a:srcRect/>
          <a:stretch>
            <a:fillRect/>
          </a:stretch>
        </p:blipFill>
        <p:spPr bwMode="auto">
          <a:xfrm>
            <a:off x="7020272" y="764704"/>
            <a:ext cx="1481388" cy="5816494"/>
          </a:xfrm>
          <a:prstGeom prst="rect">
            <a:avLst/>
          </a:prstGeom>
          <a:noFill/>
        </p:spPr>
      </p:pic>
      <p:sp>
        <p:nvSpPr>
          <p:cNvPr id="5" name="矩形圖說文字 4"/>
          <p:cNvSpPr/>
          <p:nvPr/>
        </p:nvSpPr>
        <p:spPr>
          <a:xfrm>
            <a:off x="7000892" y="2492896"/>
            <a:ext cx="1500198" cy="1071570"/>
          </a:xfrm>
          <a:prstGeom prst="wedgeRectCallout">
            <a:avLst>
              <a:gd name="adj1" fmla="val -96539"/>
              <a:gd name="adj2" fmla="val -24706"/>
            </a:avLst>
          </a:prstGeom>
          <a:noFill/>
        </p:spPr>
        <p:style>
          <a:lnRef idx="2">
            <a:schemeClr val="accent1"/>
          </a:lnRef>
          <a:fillRef idx="1">
            <a:schemeClr val="lt1"/>
          </a:fillRef>
          <a:effectRef idx="0">
            <a:schemeClr val="accent1"/>
          </a:effectRef>
          <a:fontRef idx="minor">
            <a:schemeClr val="dk1"/>
          </a:fontRef>
        </p:style>
        <p:txBody>
          <a:bodyPr rtlCol="0" anchor="ctr"/>
          <a:lstStyle/>
          <a:p>
            <a:pPr algn="ctr"/>
            <a:endParaRPr lang="zh-TW"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286412"/>
          </a:xfrm>
        </p:spPr>
        <p:txBody>
          <a:bodyPr>
            <a:normAutofit lnSpcReduction="10000"/>
          </a:bodyPr>
          <a:lstStyle/>
          <a:p>
            <a:r>
              <a:rPr lang="zh-TW" altLang="en-US" dirty="0" smtClean="0"/>
              <a:t>惡意程式的隔離有兩個主要部分：阻止惡意程式的擴散與防止它進一步地傷害系統。幾乎所有惡意程式事件都需要進行隔離。</a:t>
            </a:r>
            <a:endParaRPr lang="en-US" altLang="zh-TW" dirty="0" smtClean="0"/>
          </a:p>
          <a:p>
            <a:r>
              <a:rPr lang="zh-TW" altLang="en-US" dirty="0" smtClean="0"/>
              <a:t>隔離方法可被分為四個類別：使用者參與、自動偵測、暫停服務與阻止某些網路連結。</a:t>
            </a:r>
          </a:p>
          <a:p>
            <a:r>
              <a:rPr lang="zh-TW" altLang="en-US" dirty="0" smtClean="0"/>
              <a:t>使用者參與的隔離方法</a:t>
            </a:r>
            <a:endParaRPr lang="en-US" altLang="zh-TW" dirty="0" smtClean="0"/>
          </a:p>
          <a:p>
            <a:pPr lvl="1"/>
            <a:r>
              <a:rPr lang="zh-TW" altLang="en-US" dirty="0" smtClean="0"/>
              <a:t>讓使用者參與是惡意程式隔離的重要部分，尤其當事件規模大的時候。</a:t>
            </a:r>
            <a:endParaRPr lang="en-US" altLang="zh-TW" dirty="0" smtClean="0"/>
          </a:p>
          <a:p>
            <a:pPr lvl="1"/>
            <a:r>
              <a:rPr lang="zh-TW" altLang="en-US" dirty="0" smtClean="0"/>
              <a:t>要指導使用者如何識別感染現象，如果受感染要如何求助，例如聯絡資訊服務台，切斷網路連結或是關機。</a:t>
            </a:r>
            <a:endParaRPr lang="en-US" altLang="zh-TW" dirty="0" smtClean="0"/>
          </a:p>
          <a:p>
            <a:pPr lvl="1"/>
            <a:r>
              <a:rPr lang="zh-TW" altLang="en-US" dirty="0" smtClean="0"/>
              <a:t>資訊能力較強的組織 </a:t>
            </a:r>
            <a:r>
              <a:rPr lang="en-US" altLang="zh-TW" dirty="0" smtClean="0"/>
              <a:t>(</a:t>
            </a:r>
            <a:r>
              <a:rPr lang="zh-TW" altLang="en-US" dirty="0" smtClean="0"/>
              <a:t>例如資訊公司</a:t>
            </a:r>
            <a:r>
              <a:rPr lang="en-US" altLang="zh-TW" dirty="0" smtClean="0"/>
              <a:t>)</a:t>
            </a:r>
            <a:r>
              <a:rPr lang="zh-TW" altLang="en-US" dirty="0" smtClean="0"/>
              <a:t> 可以指導使用者如何處理惡意程式，像是更新防毒軟體的病毒特徵，進行系統掃描，或是取得並執行特製的惡意程式處理工具。</a:t>
            </a:r>
            <a:endParaRPr lang="en-US" altLang="zh-TW" dirty="0" smtClean="0"/>
          </a:p>
          <a:p>
            <a:pPr lvl="1"/>
            <a:r>
              <a:rPr lang="zh-TW" altLang="en-US" dirty="0" smtClean="0"/>
              <a:t>雖然使用者參與有助於惡意程式事件隔離，組織不能依靠這個方法。不論隔離指導給的多麼清楚，很難讓使用者都瞭解並且貫徹地執行。</a:t>
            </a:r>
            <a:endParaRPr lang="en-US" altLang="zh-TW" dirty="0" smtClean="0"/>
          </a:p>
        </p:txBody>
      </p:sp>
      <p:sp>
        <p:nvSpPr>
          <p:cNvPr id="3" name="標題 2"/>
          <p:cNvSpPr>
            <a:spLocks noGrp="1"/>
          </p:cNvSpPr>
          <p:nvPr>
            <p:ph type="title"/>
          </p:nvPr>
        </p:nvSpPr>
        <p:spPr/>
        <p:txBody>
          <a:bodyPr/>
          <a:lstStyle/>
          <a:p>
            <a:r>
              <a:rPr lang="zh-TW" altLang="en-US" dirty="0" smtClean="0"/>
              <a:t>惡意程式隔離 </a:t>
            </a:r>
            <a:r>
              <a:rPr lang="en-US" altLang="zh-TW" dirty="0" smtClean="0"/>
              <a:t>(I)</a:t>
            </a:r>
            <a:endParaRPr lang="zh-TW" altLang="en-US" dirty="0"/>
          </a:p>
        </p:txBody>
      </p:sp>
      <p:sp>
        <p:nvSpPr>
          <p:cNvPr id="4" name="文字方塊 3"/>
          <p:cNvSpPr txBox="1"/>
          <p:nvPr/>
        </p:nvSpPr>
        <p:spPr>
          <a:xfrm>
            <a:off x="7546983" y="6143644"/>
            <a:ext cx="954107" cy="400110"/>
          </a:xfrm>
          <a:prstGeom prst="rect">
            <a:avLst/>
          </a:prstGeom>
          <a:noFill/>
        </p:spPr>
        <p:txBody>
          <a:bodyPr wrap="none" rtlCol="0">
            <a:spAutoFit/>
          </a:bodyPr>
          <a:lstStyle/>
          <a:p>
            <a:r>
              <a:rPr lang="zh-TW" altLang="en-US" sz="2000" b="1" dirty="0" smtClean="0"/>
              <a:t>後頁續</a:t>
            </a:r>
            <a:endParaRPr lang="zh-TW" altLang="en-US" sz="2000" b="1"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5214974"/>
          </a:xfrm>
        </p:spPr>
        <p:txBody>
          <a:bodyPr>
            <a:normAutofit/>
          </a:bodyPr>
          <a:lstStyle/>
          <a:p>
            <a:r>
              <a:rPr lang="zh-TW" altLang="en-US" dirty="0" smtClean="0"/>
              <a:t>自動偵測的隔離方法</a:t>
            </a:r>
            <a:endParaRPr lang="en-US" altLang="zh-TW" dirty="0" smtClean="0"/>
          </a:p>
          <a:p>
            <a:pPr lvl="1"/>
            <a:r>
              <a:rPr lang="zh-TW" altLang="en-US" dirty="0" smtClean="0"/>
              <a:t>防毒軟體是最適用的惡意程式偵測及隔離工具。當發生大規模事件而防毒軟體無法識別惡意程式時，就應該使用其它資訊安全工具進行隔離，直到防毒程式的病毒特徵檔案得以建立。</a:t>
            </a:r>
            <a:endParaRPr lang="en-US" altLang="zh-TW" dirty="0" smtClean="0"/>
          </a:p>
          <a:p>
            <a:pPr lvl="1"/>
            <a:r>
              <a:rPr lang="zh-TW" altLang="en-US" dirty="0" smtClean="0"/>
              <a:t>這些輔助方法包括以電子郵件伺服器與垃圾郵件過濾器來攔阻特定郵件，或是以 </a:t>
            </a:r>
            <a:r>
              <a:rPr lang="en-US" altLang="zh-TW" dirty="0" smtClean="0"/>
              <a:t>IDPS</a:t>
            </a:r>
            <a:r>
              <a:rPr lang="zh-TW" altLang="en-US" dirty="0" smtClean="0"/>
              <a:t> 過濾特定特徵的訊息。</a:t>
            </a:r>
            <a:endParaRPr lang="en-US" altLang="zh-TW" dirty="0" smtClean="0"/>
          </a:p>
          <a:p>
            <a:r>
              <a:rPr lang="zh-TW" altLang="en-US" dirty="0" smtClean="0"/>
              <a:t>停止服務的隔離方法</a:t>
            </a:r>
            <a:endParaRPr lang="en-US" altLang="zh-TW" dirty="0" smtClean="0"/>
          </a:p>
          <a:p>
            <a:pPr lvl="1"/>
            <a:r>
              <a:rPr lang="zh-TW" altLang="en-US" dirty="0" smtClean="0"/>
              <a:t>惡意程式通常會依靠某種網路服務來擴散，因此停止該服務可以快速隔離惡意程式。例如電子郵件常是傳染的媒介，關閉電子郵件伺服器是一種有效的隔離手段。</a:t>
            </a:r>
            <a:endParaRPr lang="en-US" altLang="zh-TW" dirty="0" smtClean="0"/>
          </a:p>
          <a:p>
            <a:r>
              <a:rPr lang="zh-TW" altLang="en-US" dirty="0" smtClean="0"/>
              <a:t>停止連線的隔離方法</a:t>
            </a:r>
            <a:endParaRPr lang="en-US" altLang="zh-TW" dirty="0" smtClean="0"/>
          </a:p>
          <a:p>
            <a:pPr lvl="1"/>
            <a:r>
              <a:rPr lang="zh-TW" altLang="en-US" dirty="0" smtClean="0"/>
              <a:t>同樣的，暫時停止網路連線也是快速有效的惡意程式隔離手段。</a:t>
            </a:r>
            <a:endParaRPr lang="en-US" altLang="zh-TW" dirty="0" smtClean="0"/>
          </a:p>
        </p:txBody>
      </p:sp>
      <p:sp>
        <p:nvSpPr>
          <p:cNvPr id="3" name="標題 2"/>
          <p:cNvSpPr>
            <a:spLocks noGrp="1"/>
          </p:cNvSpPr>
          <p:nvPr>
            <p:ph type="title"/>
          </p:nvPr>
        </p:nvSpPr>
        <p:spPr/>
        <p:txBody>
          <a:bodyPr/>
          <a:lstStyle/>
          <a:p>
            <a:r>
              <a:rPr lang="zh-TW" altLang="en-US" dirty="0" smtClean="0"/>
              <a:t>惡意程式隔離 </a:t>
            </a:r>
            <a:r>
              <a:rPr lang="en-US" altLang="zh-TW" dirty="0" smtClean="0"/>
              <a:t>(II)</a:t>
            </a:r>
            <a:endParaRPr lang="zh-TW" altLang="en-US"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86808" cy="5098438"/>
          </a:xfrm>
        </p:spPr>
        <p:txBody>
          <a:bodyPr/>
          <a:lstStyle/>
          <a:p>
            <a:r>
              <a:rPr lang="zh-TW" altLang="en-US" dirty="0" smtClean="0"/>
              <a:t>組織可以先使用工具或手工識別受感染的主機，以安裝補丁等方式修補弱點，最後再以防毒軟體等工具移除感染 </a:t>
            </a:r>
            <a:r>
              <a:rPr lang="en-US" altLang="zh-TW" dirty="0" smtClean="0"/>
              <a:t>(</a:t>
            </a:r>
            <a:r>
              <a:rPr lang="zh-TW" altLang="en-US" dirty="0" smtClean="0"/>
              <a:t>如下圖</a:t>
            </a:r>
            <a:r>
              <a:rPr lang="en-US" altLang="zh-TW" dirty="0" smtClean="0"/>
              <a:t>)</a:t>
            </a:r>
            <a:r>
              <a:rPr lang="zh-TW" altLang="en-US" dirty="0" smtClean="0"/>
              <a:t>。</a:t>
            </a:r>
            <a:endParaRPr lang="en-US" altLang="zh-TW" dirty="0" smtClean="0"/>
          </a:p>
          <a:p>
            <a:r>
              <a:rPr lang="zh-TW" altLang="en-US" dirty="0" smtClean="0"/>
              <a:t>如果作業系統被惡意程式做大幅變動或遭到太多惡意程式同時攻擊，就必須重建整個系統。</a:t>
            </a:r>
            <a:endParaRPr lang="en-US" altLang="zh-TW" dirty="0" smtClean="0"/>
          </a:p>
        </p:txBody>
      </p:sp>
      <p:sp>
        <p:nvSpPr>
          <p:cNvPr id="3" name="標題 2"/>
          <p:cNvSpPr>
            <a:spLocks noGrp="1"/>
          </p:cNvSpPr>
          <p:nvPr>
            <p:ph type="title"/>
          </p:nvPr>
        </p:nvSpPr>
        <p:spPr/>
        <p:txBody>
          <a:bodyPr/>
          <a:lstStyle/>
          <a:p>
            <a:r>
              <a:rPr lang="zh-TW" altLang="en-US" dirty="0" smtClean="0"/>
              <a:t>移除惡意程式</a:t>
            </a:r>
            <a:endParaRPr lang="zh-TW" altLang="en-US" dirty="0"/>
          </a:p>
        </p:txBody>
      </p:sp>
      <p:pic>
        <p:nvPicPr>
          <p:cNvPr id="5" name="圖片 4" descr="antivirus.JPG"/>
          <p:cNvPicPr>
            <a:picLocks noChangeAspect="1"/>
          </p:cNvPicPr>
          <p:nvPr/>
        </p:nvPicPr>
        <p:blipFill>
          <a:blip r:embed="rId2" cstate="print"/>
          <a:stretch>
            <a:fillRect/>
          </a:stretch>
        </p:blipFill>
        <p:spPr>
          <a:xfrm>
            <a:off x="1357290" y="3183162"/>
            <a:ext cx="6334116" cy="3246234"/>
          </a:xfrm>
          <a:prstGeom prst="rect">
            <a:avLst/>
          </a:prstGeom>
        </p:spPr>
      </p:pic>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a:bodyPr>
          <a:lstStyle/>
          <a:p>
            <a:r>
              <a:rPr lang="zh-TW" altLang="en-US" dirty="0" smtClean="0"/>
              <a:t>惡意程式事件的復原工作包含兩方面：一為恢復受感染系統的功能與資料；另一為移除暫時隔離的措施。</a:t>
            </a:r>
            <a:endParaRPr lang="en-US" altLang="zh-TW" dirty="0" smtClean="0"/>
          </a:p>
          <a:p>
            <a:r>
              <a:rPr lang="zh-TW" altLang="en-US" dirty="0" smtClean="0"/>
              <a:t>一般惡意程式事件不需要做系統復原，例如只感染了幾個檔案，而且已被防毒軟體清除。但有的惡意程式嚴重地傷害系統或大量的檔案，或清除部分或全部的硬碟，就需要重建整個系統或從可靠的備份上還原，並且強化系統安全讓惡意程式無法攻擊相同的弱點。</a:t>
            </a:r>
            <a:endParaRPr lang="en-US" altLang="zh-TW" dirty="0" smtClean="0"/>
          </a:p>
          <a:p>
            <a:r>
              <a:rPr lang="zh-TW" altLang="en-US" dirty="0" smtClean="0"/>
              <a:t>在處理大型惡意程式事件過程中，決定何時解除暫時隔離的措施是一個困難的決定。</a:t>
            </a:r>
            <a:endParaRPr lang="en-US" altLang="zh-TW" dirty="0" smtClean="0"/>
          </a:p>
          <a:p>
            <a:pPr lvl="1"/>
            <a:r>
              <a:rPr lang="zh-TW" altLang="en-US" dirty="0" smtClean="0"/>
              <a:t>例如，一個組織暫時關閉了電子郵件系統避免惡意程式的擴散，但是修補弱點、安裝補丁、到完全清除感染需要幾天甚至幾周的時間。電子郵件系統不能關閉那麼久，因此處理事件的人需要在風險可以控制的情況下恢復郵件系統。</a:t>
            </a:r>
            <a:endParaRPr lang="en-US" altLang="zh-TW" dirty="0" smtClean="0"/>
          </a:p>
        </p:txBody>
      </p:sp>
      <p:sp>
        <p:nvSpPr>
          <p:cNvPr id="3" name="標題 2"/>
          <p:cNvSpPr>
            <a:spLocks noGrp="1"/>
          </p:cNvSpPr>
          <p:nvPr>
            <p:ph type="title"/>
          </p:nvPr>
        </p:nvSpPr>
        <p:spPr/>
        <p:txBody>
          <a:bodyPr/>
          <a:lstStyle/>
          <a:p>
            <a:r>
              <a:rPr lang="zh-TW" altLang="en-US" dirty="0" smtClean="0"/>
              <a:t>系統復原</a:t>
            </a:r>
            <a:endParaRPr lang="zh-TW" altLang="en-US" dirty="0"/>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normAutofit lnSpcReduction="10000"/>
          </a:bodyPr>
          <a:lstStyle/>
          <a:p>
            <a:r>
              <a:rPr lang="zh-TW" altLang="en-US" dirty="0" smtClean="0"/>
              <a:t>處理重大惡意程式事件花費巨大的時間與精力，一個組織應該從過程中檢討、學習。可能的檢討結果包括：</a:t>
            </a:r>
            <a:endParaRPr lang="en-US" altLang="zh-TW" dirty="0" smtClean="0"/>
          </a:p>
          <a:p>
            <a:pPr lvl="1"/>
            <a:r>
              <a:rPr lang="zh-TW" altLang="en-US" dirty="0" smtClean="0"/>
              <a:t>修正資訊安全政策避免類似事件再發生。例如 </a:t>
            </a:r>
            <a:r>
              <a:rPr lang="en-US" altLang="zh-TW" dirty="0" smtClean="0"/>
              <a:t>.</a:t>
            </a:r>
            <a:r>
              <a:rPr lang="en-US" altLang="zh-TW" dirty="0" err="1" smtClean="0"/>
              <a:t>scr</a:t>
            </a:r>
            <a:r>
              <a:rPr lang="en-US" altLang="zh-TW" dirty="0" smtClean="0"/>
              <a:t> </a:t>
            </a:r>
            <a:r>
              <a:rPr lang="zh-TW" altLang="en-US" dirty="0" smtClean="0"/>
              <a:t>種類的電子郵件附件造成了病毒的擴散與攻擊，就修改政策禁止同類附件進入。</a:t>
            </a:r>
            <a:endParaRPr lang="en-US" altLang="zh-TW" dirty="0" smtClean="0"/>
          </a:p>
          <a:p>
            <a:pPr lvl="1"/>
            <a:r>
              <a:rPr lang="zh-TW" altLang="en-US" dirty="0" smtClean="0"/>
              <a:t>改變認知教育訓練，強化使用者對事件的回報與處理能力。</a:t>
            </a:r>
            <a:endParaRPr lang="en-US" altLang="zh-TW" dirty="0" smtClean="0"/>
          </a:p>
          <a:p>
            <a:pPr lvl="1"/>
            <a:r>
              <a:rPr lang="zh-TW" altLang="en-US" dirty="0" smtClean="0"/>
              <a:t>重新調整作業系統及應用程式的設定，來因應安全政策的修正。</a:t>
            </a:r>
            <a:endParaRPr lang="en-US" altLang="zh-TW" dirty="0" smtClean="0"/>
          </a:p>
          <a:p>
            <a:pPr lvl="1"/>
            <a:r>
              <a:rPr lang="zh-TW" altLang="en-US" dirty="0" smtClean="0"/>
              <a:t>若事件發生的原因是惡意程式偵測與防禦工具不足，應該加強相關軟體的佈建。</a:t>
            </a:r>
            <a:endParaRPr lang="en-US" altLang="zh-TW" dirty="0" smtClean="0"/>
          </a:p>
          <a:p>
            <a:pPr lvl="1"/>
            <a:r>
              <a:rPr lang="zh-TW" altLang="en-US" dirty="0" smtClean="0"/>
              <a:t>重新調整惡意程式偵測軟體，例如：</a:t>
            </a:r>
            <a:endParaRPr lang="en-US" altLang="zh-TW" dirty="0" smtClean="0"/>
          </a:p>
          <a:p>
            <a:pPr lvl="2"/>
            <a:r>
              <a:rPr lang="zh-TW" altLang="en-US" dirty="0" smtClean="0"/>
              <a:t>增加軟體及病毒特徵碼的更新頻率。</a:t>
            </a:r>
            <a:endParaRPr lang="en-US" altLang="zh-TW" dirty="0" smtClean="0"/>
          </a:p>
          <a:p>
            <a:pPr lvl="2"/>
            <a:r>
              <a:rPr lang="zh-TW" altLang="en-US" dirty="0" smtClean="0"/>
              <a:t>提高偵測準確性 </a:t>
            </a:r>
            <a:r>
              <a:rPr lang="en-US" altLang="zh-TW" dirty="0" smtClean="0"/>
              <a:t>– </a:t>
            </a:r>
            <a:r>
              <a:rPr lang="zh-TW" altLang="en-US" dirty="0" smtClean="0"/>
              <a:t>降低誤放機率 </a:t>
            </a:r>
            <a:r>
              <a:rPr lang="en-US" altLang="zh-TW" dirty="0" smtClean="0"/>
              <a:t>(</a:t>
            </a:r>
            <a:r>
              <a:rPr lang="zh-TW" altLang="en-US" dirty="0" smtClean="0"/>
              <a:t>同時</a:t>
            </a:r>
            <a:r>
              <a:rPr lang="zh-TW" altLang="en-US" smtClean="0"/>
              <a:t>誤殺機率也相對地提高</a:t>
            </a:r>
            <a:r>
              <a:rPr lang="en-US" altLang="zh-TW" dirty="0" smtClean="0"/>
              <a:t>)</a:t>
            </a:r>
            <a:r>
              <a:rPr lang="zh-TW" altLang="en-US" dirty="0" smtClean="0"/>
              <a:t>。</a:t>
            </a:r>
            <a:r>
              <a:rPr lang="en-US" altLang="zh-TW" dirty="0" smtClean="0"/>
              <a:t> </a:t>
            </a:r>
          </a:p>
          <a:p>
            <a:pPr lvl="2"/>
            <a:r>
              <a:rPr lang="zh-TW" altLang="en-US" dirty="0" smtClean="0"/>
              <a:t>增加監視範圍，例如監視更多傳輸協定與檔案。</a:t>
            </a:r>
          </a:p>
          <a:p>
            <a:pPr lvl="2"/>
            <a:r>
              <a:rPr lang="zh-TW" altLang="en-US" dirty="0" smtClean="0"/>
              <a:t>修正當偵測到惡意程式時的反應。</a:t>
            </a:r>
          </a:p>
        </p:txBody>
      </p:sp>
      <p:sp>
        <p:nvSpPr>
          <p:cNvPr id="3" name="標題 2"/>
          <p:cNvSpPr>
            <a:spLocks noGrp="1"/>
          </p:cNvSpPr>
          <p:nvPr>
            <p:ph type="title"/>
          </p:nvPr>
        </p:nvSpPr>
        <p:spPr/>
        <p:txBody>
          <a:bodyPr/>
          <a:lstStyle/>
          <a:p>
            <a:r>
              <a:rPr lang="zh-TW" altLang="en-US" dirty="0" smtClean="0"/>
              <a:t>事件後的檢討</a:t>
            </a:r>
            <a:endParaRPr lang="zh-TW" alt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215370" cy="2428892"/>
          </a:xfrm>
        </p:spPr>
        <p:txBody>
          <a:bodyPr/>
          <a:lstStyle/>
          <a:p>
            <a:r>
              <a:rPr lang="zh-TW" altLang="en-US" dirty="0" smtClean="0"/>
              <a:t>較為眾人熟悉的惡意程式是病毒、蠕蟲和木馬程式，這三者也經常在媒體報導上被彼此誤用。下圖顯示三者間的差異。</a:t>
            </a:r>
            <a:endParaRPr lang="en-US" altLang="zh-TW" dirty="0" smtClean="0"/>
          </a:p>
          <a:p>
            <a:r>
              <a:rPr lang="zh-TW" altLang="en-US" dirty="0" smtClean="0"/>
              <a:t>惡意行動碼與追蹤 </a:t>
            </a:r>
            <a:r>
              <a:rPr lang="en-US" altLang="zh-TW" dirty="0" smtClean="0"/>
              <a:t>cookies</a:t>
            </a:r>
            <a:r>
              <a:rPr lang="zh-TW" altLang="en-US" dirty="0" smtClean="0"/>
              <a:t> 主要是在網站瀏覽過程中入侵。</a:t>
            </a:r>
            <a:endParaRPr lang="en-US" altLang="zh-TW" dirty="0" smtClean="0"/>
          </a:p>
          <a:p>
            <a:r>
              <a:rPr lang="zh-TW" altLang="en-US" dirty="0" smtClean="0"/>
              <a:t>攻擊工具是指後門程式、</a:t>
            </a:r>
            <a:r>
              <a:rPr lang="en-US" altLang="zh-TW" dirty="0" err="1" smtClean="0"/>
              <a:t>rootkits</a:t>
            </a:r>
            <a:r>
              <a:rPr lang="zh-TW" altLang="en-US" dirty="0" smtClean="0"/>
              <a:t> 與鍵盤側錄等，本身不造成損害，而是植入後可供駭客使用的工具。</a:t>
            </a:r>
            <a:endParaRPr lang="en-US" altLang="zh-TW" dirty="0" smtClean="0"/>
          </a:p>
          <a:p>
            <a:endParaRPr lang="zh-TW" altLang="en-US" dirty="0"/>
          </a:p>
        </p:txBody>
      </p:sp>
      <p:sp>
        <p:nvSpPr>
          <p:cNvPr id="3" name="標題 2"/>
          <p:cNvSpPr>
            <a:spLocks noGrp="1"/>
          </p:cNvSpPr>
          <p:nvPr>
            <p:ph type="title"/>
          </p:nvPr>
        </p:nvSpPr>
        <p:spPr/>
        <p:txBody>
          <a:bodyPr/>
          <a:lstStyle/>
          <a:p>
            <a:r>
              <a:rPr lang="zh-TW" altLang="en-US" dirty="0" smtClean="0"/>
              <a:t>惡意程式的種類</a:t>
            </a:r>
            <a:endParaRPr lang="zh-TW" altLang="en-US" dirty="0"/>
          </a:p>
        </p:txBody>
      </p:sp>
      <p:graphicFrame>
        <p:nvGraphicFramePr>
          <p:cNvPr id="4" name="表格 3"/>
          <p:cNvGraphicFramePr>
            <a:graphicFrameLocks noGrp="1"/>
          </p:cNvGraphicFramePr>
          <p:nvPr>
            <p:extLst>
              <p:ext uri="{D42A27DB-BD31-4B8C-83A1-F6EECF244321}">
                <p14:modId xmlns:p14="http://schemas.microsoft.com/office/powerpoint/2010/main" val="3700126905"/>
              </p:ext>
            </p:extLst>
          </p:nvPr>
        </p:nvGraphicFramePr>
        <p:xfrm>
          <a:off x="571472" y="3786190"/>
          <a:ext cx="7786740" cy="2500330"/>
        </p:xfrm>
        <a:graphic>
          <a:graphicData uri="http://schemas.openxmlformats.org/drawingml/2006/table">
            <a:tbl>
              <a:tblPr firstRow="1" bandRow="1">
                <a:tableStyleId>{5C22544A-7EE6-4342-B048-85BDC9FD1C3A}</a:tableStyleId>
              </a:tblPr>
              <a:tblGrid>
                <a:gridCol w="1928826">
                  <a:extLst>
                    <a:ext uri="{9D8B030D-6E8A-4147-A177-3AD203B41FA5}">
                      <a16:colId xmlns:a16="http://schemas.microsoft.com/office/drawing/2014/main" val="20000"/>
                    </a:ext>
                  </a:extLst>
                </a:gridCol>
                <a:gridCol w="976319">
                  <a:extLst>
                    <a:ext uri="{9D8B030D-6E8A-4147-A177-3AD203B41FA5}">
                      <a16:colId xmlns:a16="http://schemas.microsoft.com/office/drawing/2014/main" val="20001"/>
                    </a:ext>
                  </a:extLst>
                </a:gridCol>
                <a:gridCol w="976319">
                  <a:extLst>
                    <a:ext uri="{9D8B030D-6E8A-4147-A177-3AD203B41FA5}">
                      <a16:colId xmlns:a16="http://schemas.microsoft.com/office/drawing/2014/main" val="20002"/>
                    </a:ext>
                  </a:extLst>
                </a:gridCol>
                <a:gridCol w="976319">
                  <a:extLst>
                    <a:ext uri="{9D8B030D-6E8A-4147-A177-3AD203B41FA5}">
                      <a16:colId xmlns:a16="http://schemas.microsoft.com/office/drawing/2014/main" val="20003"/>
                    </a:ext>
                  </a:extLst>
                </a:gridCol>
                <a:gridCol w="976319">
                  <a:extLst>
                    <a:ext uri="{9D8B030D-6E8A-4147-A177-3AD203B41FA5}">
                      <a16:colId xmlns:a16="http://schemas.microsoft.com/office/drawing/2014/main" val="20004"/>
                    </a:ext>
                  </a:extLst>
                </a:gridCol>
                <a:gridCol w="976319">
                  <a:extLst>
                    <a:ext uri="{9D8B030D-6E8A-4147-A177-3AD203B41FA5}">
                      <a16:colId xmlns:a16="http://schemas.microsoft.com/office/drawing/2014/main" val="20005"/>
                    </a:ext>
                  </a:extLst>
                </a:gridCol>
                <a:gridCol w="976319">
                  <a:extLst>
                    <a:ext uri="{9D8B030D-6E8A-4147-A177-3AD203B41FA5}">
                      <a16:colId xmlns:a16="http://schemas.microsoft.com/office/drawing/2014/main" val="20006"/>
                    </a:ext>
                  </a:extLst>
                </a:gridCol>
              </a:tblGrid>
              <a:tr h="791562">
                <a:tc>
                  <a:txBody>
                    <a:bodyPr/>
                    <a:lstStyle/>
                    <a:p>
                      <a:pPr algn="ctr"/>
                      <a:r>
                        <a:rPr lang="zh-TW" altLang="en-US" dirty="0" smtClean="0">
                          <a:latin typeface="Calibri" pitchFamily="34" charset="0"/>
                        </a:rPr>
                        <a:t>特徵</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病毒</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蠕蟲</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木馬</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惡意</a:t>
                      </a:r>
                      <a:endParaRPr lang="en-US" altLang="zh-TW" dirty="0" smtClean="0">
                        <a:latin typeface="Calibri" pitchFamily="34" charset="0"/>
                      </a:endParaRPr>
                    </a:p>
                    <a:p>
                      <a:pPr algn="ctr"/>
                      <a:r>
                        <a:rPr lang="zh-TW" altLang="en-US" dirty="0" smtClean="0">
                          <a:latin typeface="Calibri" pitchFamily="34" charset="0"/>
                        </a:rPr>
                        <a:t>行動碼</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追蹤</a:t>
                      </a:r>
                      <a:r>
                        <a:rPr lang="en-US" altLang="zh-TW" dirty="0" smtClean="0">
                          <a:latin typeface="Calibri" pitchFamily="34" charset="0"/>
                        </a:rPr>
                        <a:t>cookie</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攻擊</a:t>
                      </a:r>
                      <a:endParaRPr lang="en-US" altLang="zh-TW" dirty="0" smtClean="0">
                        <a:latin typeface="Calibri" pitchFamily="34" charset="0"/>
                      </a:endParaRPr>
                    </a:p>
                    <a:p>
                      <a:pPr algn="ctr"/>
                      <a:r>
                        <a:rPr lang="zh-TW" altLang="en-US" dirty="0" smtClean="0">
                          <a:latin typeface="Calibri" pitchFamily="34" charset="0"/>
                        </a:rPr>
                        <a:t>工具</a:t>
                      </a:r>
                      <a:endParaRPr lang="zh-TW" altLang="en-US" dirty="0">
                        <a:latin typeface="Calibri" pitchFamily="34" charset="0"/>
                      </a:endParaRPr>
                    </a:p>
                  </a:txBody>
                  <a:tcPr anchor="ctr"/>
                </a:tc>
                <a:extLst>
                  <a:ext uri="{0D108BD9-81ED-4DB2-BD59-A6C34878D82A}">
                    <a16:rowId xmlns:a16="http://schemas.microsoft.com/office/drawing/2014/main" val="10000"/>
                  </a:ext>
                </a:extLst>
              </a:tr>
              <a:tr h="458603">
                <a:tc>
                  <a:txBody>
                    <a:bodyPr/>
                    <a:lstStyle/>
                    <a:p>
                      <a:r>
                        <a:rPr lang="zh-TW" altLang="en-US" dirty="0" smtClean="0">
                          <a:solidFill>
                            <a:srgbClr val="0000FF"/>
                          </a:solidFill>
                          <a:latin typeface="Calibri" pitchFamily="34" charset="0"/>
                        </a:rPr>
                        <a:t>可否自行存在？</a:t>
                      </a:r>
                      <a:endParaRPr lang="zh-TW" altLang="en-US" dirty="0">
                        <a:solidFill>
                          <a:srgbClr val="0000FF"/>
                        </a:solidFill>
                        <a:latin typeface="Calibri" pitchFamily="34" charset="0"/>
                      </a:endParaRPr>
                    </a:p>
                  </a:txBody>
                  <a:tcPr anchor="ctr"/>
                </a:tc>
                <a:tc>
                  <a:txBody>
                    <a:bodyPr/>
                    <a:lstStyle/>
                    <a:p>
                      <a:pPr algn="ctr"/>
                      <a:r>
                        <a:rPr lang="zh-TW" altLang="en-US" dirty="0" smtClean="0">
                          <a:latin typeface="Calibri" pitchFamily="34" charset="0"/>
                        </a:rPr>
                        <a:t>否</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是</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是</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否</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是</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是</a:t>
                      </a:r>
                      <a:endParaRPr lang="zh-TW" altLang="en-US" dirty="0">
                        <a:latin typeface="Calibri" pitchFamily="34" charset="0"/>
                      </a:endParaRPr>
                    </a:p>
                  </a:txBody>
                  <a:tcPr anchor="ctr"/>
                </a:tc>
                <a:extLst>
                  <a:ext uri="{0D108BD9-81ED-4DB2-BD59-A6C34878D82A}">
                    <a16:rowId xmlns:a16="http://schemas.microsoft.com/office/drawing/2014/main" val="10001"/>
                  </a:ext>
                </a:extLst>
              </a:tr>
              <a:tr h="458603">
                <a:tc>
                  <a:txBody>
                    <a:bodyPr/>
                    <a:lstStyle/>
                    <a:p>
                      <a:r>
                        <a:rPr lang="zh-TW" altLang="en-US" dirty="0" smtClean="0">
                          <a:solidFill>
                            <a:srgbClr val="0000FF"/>
                          </a:solidFill>
                          <a:latin typeface="Calibri" pitchFamily="34" charset="0"/>
                        </a:rPr>
                        <a:t>可否自行複製？</a:t>
                      </a:r>
                      <a:endParaRPr lang="zh-TW" altLang="en-US" dirty="0">
                        <a:solidFill>
                          <a:srgbClr val="0000FF"/>
                        </a:solidFill>
                        <a:latin typeface="Calibri" pitchFamily="34" charset="0"/>
                      </a:endParaRPr>
                    </a:p>
                  </a:txBody>
                  <a:tcPr anchor="ctr"/>
                </a:tc>
                <a:tc>
                  <a:txBody>
                    <a:bodyPr/>
                    <a:lstStyle/>
                    <a:p>
                      <a:pPr algn="ctr"/>
                      <a:r>
                        <a:rPr lang="zh-TW" altLang="en-US" dirty="0" smtClean="0">
                          <a:latin typeface="Calibri" pitchFamily="34" charset="0"/>
                        </a:rPr>
                        <a:t>是</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是</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否</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否</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否</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否</a:t>
                      </a:r>
                      <a:endParaRPr lang="zh-TW" altLang="en-US" dirty="0">
                        <a:latin typeface="Calibri" pitchFamily="34" charset="0"/>
                      </a:endParaRPr>
                    </a:p>
                  </a:txBody>
                  <a:tcPr anchor="ctr"/>
                </a:tc>
                <a:extLst>
                  <a:ext uri="{0D108BD9-81ED-4DB2-BD59-A6C34878D82A}">
                    <a16:rowId xmlns:a16="http://schemas.microsoft.com/office/drawing/2014/main" val="10002"/>
                  </a:ext>
                </a:extLst>
              </a:tr>
              <a:tr h="791562">
                <a:tc>
                  <a:txBody>
                    <a:bodyPr/>
                    <a:lstStyle/>
                    <a:p>
                      <a:r>
                        <a:rPr lang="zh-TW" altLang="en-US" dirty="0" smtClean="0">
                          <a:latin typeface="Calibri" pitchFamily="34" charset="0"/>
                        </a:rPr>
                        <a:t>擴散方法為何？</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使用者互動</a:t>
                      </a:r>
                      <a:endParaRPr lang="zh-TW" altLang="en-US" dirty="0">
                        <a:latin typeface="Calibri" pitchFamily="34" charset="0"/>
                      </a:endParaRPr>
                    </a:p>
                  </a:txBody>
                  <a:tcPr anchor="ctr"/>
                </a:tc>
                <a:tc>
                  <a:txBody>
                    <a:bodyPr/>
                    <a:lstStyle/>
                    <a:p>
                      <a:pPr algn="ctr"/>
                      <a:r>
                        <a:rPr lang="zh-TW" altLang="en-US" dirty="0" smtClean="0">
                          <a:latin typeface="Calibri" pitchFamily="34" charset="0"/>
                        </a:rPr>
                        <a:t>自行</a:t>
                      </a:r>
                      <a:endParaRPr lang="en-US" altLang="zh-TW" dirty="0" smtClean="0">
                        <a:latin typeface="Calibri" pitchFamily="34" charset="0"/>
                      </a:endParaRPr>
                    </a:p>
                    <a:p>
                      <a:pPr algn="ctr"/>
                      <a:r>
                        <a:rPr lang="zh-TW" altLang="en-US" dirty="0" smtClean="0">
                          <a:latin typeface="Calibri" pitchFamily="34" charset="0"/>
                        </a:rPr>
                        <a:t>擴散</a:t>
                      </a:r>
                      <a:endParaRPr lang="zh-TW" altLang="en-US" dirty="0">
                        <a:latin typeface="Calibri" pitchFamily="34" charset="0"/>
                      </a:endParaRPr>
                    </a:p>
                  </a:txBody>
                  <a:tcPr anchor="ctr"/>
                </a:tc>
                <a:tc gridSpan="4">
                  <a:txBody>
                    <a:bodyPr/>
                    <a:lstStyle/>
                    <a:p>
                      <a:pPr algn="l"/>
                      <a:r>
                        <a:rPr lang="zh-TW" altLang="en-US" dirty="0" smtClean="0">
                          <a:latin typeface="Calibri" pitchFamily="34" charset="0"/>
                        </a:rPr>
                        <a:t>使用者不知情的網路</a:t>
                      </a:r>
                      <a:r>
                        <a:rPr lang="zh-TW" altLang="en-US" dirty="0" smtClean="0">
                          <a:solidFill>
                            <a:srgbClr val="0000FF"/>
                          </a:solidFill>
                          <a:latin typeface="Calibri" pitchFamily="34" charset="0"/>
                        </a:rPr>
                        <a:t>下載</a:t>
                      </a:r>
                      <a:r>
                        <a:rPr lang="zh-TW" altLang="en-US" dirty="0" smtClean="0">
                          <a:latin typeface="Calibri" pitchFamily="34" charset="0"/>
                        </a:rPr>
                        <a:t>、電子郵件附檔、或由惡意者植入</a:t>
                      </a:r>
                      <a:endParaRPr lang="zh-TW" altLang="en-US" dirty="0">
                        <a:latin typeface="Calibri" pitchFamily="34" charset="0"/>
                      </a:endParaRPr>
                    </a:p>
                  </a:txBody>
                  <a:tcPr anchor="ctr"/>
                </a:tc>
                <a:tc hMerge="1">
                  <a:txBody>
                    <a:bodyPr/>
                    <a:lstStyle/>
                    <a:p>
                      <a:pPr algn="ctr"/>
                      <a:endParaRPr lang="zh-TW" altLang="en-US" dirty="0">
                        <a:latin typeface="Calibri" pitchFamily="34" charset="0"/>
                      </a:endParaRPr>
                    </a:p>
                  </a:txBody>
                  <a:tcPr anchor="ctr"/>
                </a:tc>
                <a:tc hMerge="1">
                  <a:txBody>
                    <a:bodyPr/>
                    <a:lstStyle/>
                    <a:p>
                      <a:pPr algn="ctr"/>
                      <a:endParaRPr lang="zh-TW" altLang="en-US" dirty="0">
                        <a:latin typeface="Calibri" pitchFamily="34" charset="0"/>
                      </a:endParaRPr>
                    </a:p>
                  </a:txBody>
                  <a:tcPr anchor="ctr"/>
                </a:tc>
                <a:tc hMerge="1">
                  <a:txBody>
                    <a:bodyPr/>
                    <a:lstStyle/>
                    <a:p>
                      <a:pPr algn="ctr"/>
                      <a:endParaRPr lang="zh-TW" altLang="en-US" dirty="0">
                        <a:latin typeface="Calibri" pitchFamily="34" charset="0"/>
                      </a:endParaRPr>
                    </a:p>
                  </a:txBody>
                  <a:tcPr anchor="ct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574312" cy="5500702"/>
          </a:xfrm>
        </p:spPr>
        <p:txBody>
          <a:bodyPr/>
          <a:lstStyle/>
          <a:p>
            <a:r>
              <a:rPr lang="zh-TW" altLang="en-US" dirty="0" smtClean="0"/>
              <a:t>病毒 </a:t>
            </a:r>
            <a:r>
              <a:rPr lang="en-US" altLang="zh-TW" dirty="0" smtClean="0"/>
              <a:t>(virus) </a:t>
            </a:r>
            <a:r>
              <a:rPr lang="zh-TW" altLang="en-US" dirty="0" smtClean="0"/>
              <a:t>複製自己並擴散到其它的檔案、程式或電腦上。</a:t>
            </a:r>
            <a:endParaRPr lang="en-US" altLang="zh-TW" dirty="0" smtClean="0"/>
          </a:p>
          <a:p>
            <a:r>
              <a:rPr lang="zh-TW" altLang="en-US" dirty="0" smtClean="0"/>
              <a:t>每種病毒有自己的擴散方式，例如寄生在檔案或程式上再經由使用者下載、拷貝後感染。</a:t>
            </a:r>
            <a:endParaRPr lang="en-US" altLang="zh-TW" dirty="0" smtClean="0"/>
          </a:p>
          <a:p>
            <a:r>
              <a:rPr lang="en-US" altLang="zh-TW" dirty="0" smtClean="0"/>
              <a:t>NIST</a:t>
            </a:r>
            <a:r>
              <a:rPr lang="zh-TW" altLang="en-US" dirty="0" smtClean="0"/>
              <a:t> </a:t>
            </a:r>
            <a:r>
              <a:rPr lang="en-US" altLang="zh-TW" dirty="0" smtClean="0"/>
              <a:t>SP800-83 </a:t>
            </a:r>
            <a:r>
              <a:rPr lang="zh-TW" altLang="en-US" dirty="0" smtClean="0"/>
              <a:t>將病毒分為兩大類：</a:t>
            </a:r>
            <a:endParaRPr lang="en-US" altLang="zh-TW" dirty="0" smtClean="0"/>
          </a:p>
          <a:p>
            <a:pPr lvl="1"/>
            <a:r>
              <a:rPr lang="zh-TW" altLang="en-US" u="sng" dirty="0" smtClean="0"/>
              <a:t>編譯病毒 </a:t>
            </a:r>
            <a:r>
              <a:rPr lang="en-US" altLang="zh-TW" u="sng" dirty="0" smtClean="0"/>
              <a:t>(compiled viruses)</a:t>
            </a:r>
            <a:r>
              <a:rPr lang="zh-TW" altLang="en-US" dirty="0" smtClean="0"/>
              <a:t> 是經過編譯的程式，可以在作業系統上直接執行。</a:t>
            </a:r>
            <a:endParaRPr lang="en-US" altLang="zh-TW" dirty="0"/>
          </a:p>
          <a:p>
            <a:pPr lvl="1"/>
            <a:r>
              <a:rPr lang="zh-TW" altLang="en-US" u="sng" dirty="0" smtClean="0"/>
              <a:t>直譯病毒 </a:t>
            </a:r>
            <a:r>
              <a:rPr lang="en-US" altLang="zh-TW" u="sng" dirty="0" smtClean="0"/>
              <a:t>(interpreted viruses)</a:t>
            </a:r>
            <a:r>
              <a:rPr lang="zh-TW" altLang="en-US" dirty="0" smtClean="0"/>
              <a:t> 則靠應用程式執行。兩種主要類型為巨集病毒 </a:t>
            </a:r>
            <a:r>
              <a:rPr lang="en-US" altLang="zh-TW" dirty="0" smtClean="0"/>
              <a:t>(macro viruses) </a:t>
            </a:r>
            <a:r>
              <a:rPr lang="zh-TW" altLang="en-US" dirty="0" smtClean="0"/>
              <a:t>與指令碼病毒 </a:t>
            </a:r>
            <a:r>
              <a:rPr lang="en-US" altLang="zh-TW" dirty="0" smtClean="0"/>
              <a:t>(scripting viruses)</a:t>
            </a:r>
            <a:r>
              <a:rPr lang="zh-TW" altLang="en-US" dirty="0" smtClean="0"/>
              <a:t> 。</a:t>
            </a:r>
            <a:endParaRPr lang="en-US" altLang="zh-TW" dirty="0" smtClean="0"/>
          </a:p>
        </p:txBody>
      </p:sp>
      <p:sp>
        <p:nvSpPr>
          <p:cNvPr id="3" name="標題 2"/>
          <p:cNvSpPr>
            <a:spLocks noGrp="1"/>
          </p:cNvSpPr>
          <p:nvPr>
            <p:ph type="title"/>
          </p:nvPr>
        </p:nvSpPr>
        <p:spPr/>
        <p:txBody>
          <a:bodyPr/>
          <a:lstStyle/>
          <a:p>
            <a:r>
              <a:rPr lang="zh-TW" altLang="en-US" dirty="0" smtClean="0"/>
              <a:t>病毒</a:t>
            </a:r>
            <a:endParaRPr lang="zh-TW" altLang="en-US" dirty="0"/>
          </a:p>
        </p:txBody>
      </p:sp>
      <p:pic>
        <p:nvPicPr>
          <p:cNvPr id="1027" name="Picture 3"/>
          <p:cNvPicPr>
            <a:picLocks noChangeAspect="1" noChangeArrowheads="1"/>
          </p:cNvPicPr>
          <p:nvPr/>
        </p:nvPicPr>
        <p:blipFill>
          <a:blip r:embed="rId2" cstate="print"/>
          <a:srcRect/>
          <a:stretch>
            <a:fillRect/>
          </a:stretch>
        </p:blipFill>
        <p:spPr bwMode="auto">
          <a:xfrm>
            <a:off x="5436096" y="2350316"/>
            <a:ext cx="2850110" cy="3007510"/>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千面人 </a:t>
            </a:r>
            <a:r>
              <a:rPr lang="en-US" altLang="zh-TW" dirty="0" smtClean="0"/>
              <a:t>(polymorphism)</a:t>
            </a:r>
            <a:r>
              <a:rPr lang="zh-TW" altLang="en-US" dirty="0" smtClean="0"/>
              <a:t>：病毒藉著與不同的金鑰加密來改變外形，以躲避防毒偵測；啟動攻擊前再自我解密。病毒的內容在變形過程中並沒有實質改變。</a:t>
            </a:r>
            <a:endParaRPr lang="en-US" altLang="zh-TW" dirty="0" smtClean="0"/>
          </a:p>
          <a:p>
            <a:r>
              <a:rPr lang="zh-TW" altLang="en-US" dirty="0" smtClean="0"/>
              <a:t>變體 </a:t>
            </a:r>
            <a:r>
              <a:rPr lang="en-US" altLang="zh-TW" dirty="0" smtClean="0"/>
              <a:t>(metamorphism)</a:t>
            </a:r>
            <a:r>
              <a:rPr lang="zh-TW" altLang="en-US" dirty="0" smtClean="0"/>
              <a:t>：病毒不是靠變形來躲避監視，而是實質地改變自己的內容。例如在原始碼中加入多餘的程式或調整程式順序後重新編譯，就產生變體病毒。</a:t>
            </a:r>
            <a:endParaRPr lang="en-US" altLang="zh-TW" dirty="0" smtClean="0"/>
          </a:p>
          <a:p>
            <a:r>
              <a:rPr lang="zh-TW" altLang="en-US" dirty="0" smtClean="0"/>
              <a:t>隱藏 </a:t>
            </a:r>
            <a:r>
              <a:rPr lang="en-US" altLang="zh-TW" dirty="0" smtClean="0"/>
              <a:t>(stealth)</a:t>
            </a:r>
            <a:r>
              <a:rPr lang="zh-TW" altLang="en-US" dirty="0" smtClean="0"/>
              <a:t>：病毒利用各種技巧隱藏自己，例如有的隱藏病毒可以修改作業系統顯示的檔案大小，讓人無法察覺被寄生檔案的改變。</a:t>
            </a:r>
            <a:endParaRPr lang="en-US" altLang="zh-TW" dirty="0" smtClean="0"/>
          </a:p>
          <a:p>
            <a:r>
              <a:rPr lang="zh-TW" altLang="en-US" dirty="0" smtClean="0"/>
              <a:t>加殼 </a:t>
            </a:r>
            <a:r>
              <a:rPr lang="en-US" altLang="zh-TW" dirty="0" smtClean="0"/>
              <a:t>(armoring)</a:t>
            </a:r>
            <a:r>
              <a:rPr lang="zh-TW" altLang="en-US" dirty="0" smtClean="0"/>
              <a:t>：病毒使用特殊的程式碼保護自己，使防毒軟體或清毒專家更難偵測、分解與瞭解病毒碼。</a:t>
            </a:r>
            <a:endParaRPr lang="en-US" altLang="zh-TW" dirty="0" smtClean="0"/>
          </a:p>
          <a:p>
            <a:r>
              <a:rPr lang="zh-TW" altLang="en-US" dirty="0" smtClean="0"/>
              <a:t>通道 </a:t>
            </a:r>
            <a:r>
              <a:rPr lang="en-US" altLang="zh-TW" dirty="0" smtClean="0"/>
              <a:t>(tunneling)</a:t>
            </a:r>
            <a:r>
              <a:rPr lang="zh-TW" altLang="en-US" dirty="0" smtClean="0"/>
              <a:t>：病毒建立通道來攔截低階的作業系統呼叫與中斷，以削弱防毒軟體的偵測功能。</a:t>
            </a:r>
            <a:endParaRPr lang="zh-TW" altLang="en-US" dirty="0"/>
          </a:p>
        </p:txBody>
      </p:sp>
      <p:sp>
        <p:nvSpPr>
          <p:cNvPr id="3" name="標題 2"/>
          <p:cNvSpPr>
            <a:spLocks noGrp="1"/>
          </p:cNvSpPr>
          <p:nvPr>
            <p:ph type="title"/>
          </p:nvPr>
        </p:nvSpPr>
        <p:spPr/>
        <p:txBody>
          <a:bodyPr/>
          <a:lstStyle/>
          <a:p>
            <a:r>
              <a:rPr lang="zh-TW" altLang="en-US" dirty="0" smtClean="0"/>
              <a:t>病毒躲避監視的手法</a:t>
            </a:r>
            <a:endParaRPr lang="zh-TW" alt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nvSpPr>
        <p:spPr>
          <a:xfrm>
            <a:off x="5431536" y="2357430"/>
            <a:ext cx="928694" cy="15001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其它</a:t>
            </a:r>
            <a:endParaRPr lang="en-US" altLang="zh-TW" sz="1600" dirty="0" smtClean="0">
              <a:latin typeface="Calibri" pitchFamily="34" charset="0"/>
            </a:endParaRPr>
          </a:p>
          <a:p>
            <a:pPr algn="ctr"/>
            <a:r>
              <a:rPr lang="zh-TW" altLang="en-US" sz="1600" dirty="0" smtClean="0">
                <a:latin typeface="Calibri" pitchFamily="34" charset="0"/>
              </a:rPr>
              <a:t>資料</a:t>
            </a:r>
            <a:endParaRPr lang="zh-TW" altLang="en-US" sz="1600" dirty="0">
              <a:latin typeface="Calibri" pitchFamily="34" charset="0"/>
            </a:endParaRPr>
          </a:p>
        </p:txBody>
      </p:sp>
      <p:sp>
        <p:nvSpPr>
          <p:cNvPr id="2" name="內容版面配置區 1"/>
          <p:cNvSpPr>
            <a:spLocks noGrp="1"/>
          </p:cNvSpPr>
          <p:nvPr>
            <p:ph idx="1"/>
          </p:nvPr>
        </p:nvSpPr>
        <p:spPr>
          <a:xfrm>
            <a:off x="285720" y="1357298"/>
            <a:ext cx="4214272" cy="5500702"/>
          </a:xfrm>
        </p:spPr>
        <p:txBody>
          <a:bodyPr>
            <a:normAutofit/>
          </a:bodyPr>
          <a:lstStyle/>
          <a:p>
            <a:pPr>
              <a:spcBef>
                <a:spcPts val="1200"/>
              </a:spcBef>
            </a:pPr>
            <a:r>
              <a:rPr lang="zh-TW" altLang="en-US" dirty="0" smtClean="0"/>
              <a:t>作業系統從位址 </a:t>
            </a:r>
            <a:r>
              <a:rPr lang="en-US" altLang="zh-TW" dirty="0" smtClean="0"/>
              <a:t>100 </a:t>
            </a:r>
            <a:r>
              <a:rPr lang="zh-TW" altLang="en-US" dirty="0" smtClean="0"/>
              <a:t>開始執行這個程式；第一行直接跳到 </a:t>
            </a:r>
            <a:r>
              <a:rPr lang="en-US" altLang="zh-TW" dirty="0" smtClean="0"/>
              <a:t>(jump) </a:t>
            </a:r>
            <a:r>
              <a:rPr lang="zh-TW" altLang="en-US" dirty="0" smtClean="0"/>
              <a:t>可執行程式碼的第一個指令位址 </a:t>
            </a:r>
            <a:r>
              <a:rPr lang="en-US" altLang="zh-TW" dirty="0" smtClean="0"/>
              <a:t>200</a:t>
            </a:r>
            <a:r>
              <a:rPr lang="zh-TW" altLang="en-US" dirty="0" smtClean="0"/>
              <a:t>，開始執行這個程式。</a:t>
            </a:r>
            <a:endParaRPr lang="en-US" altLang="zh-TW" dirty="0" smtClean="0"/>
          </a:p>
          <a:p>
            <a:pPr>
              <a:spcBef>
                <a:spcPts val="1200"/>
              </a:spcBef>
            </a:pPr>
            <a:r>
              <a:rPr lang="zh-TW" altLang="en-US" dirty="0" smtClean="0"/>
              <a:t>病毒將病毒碼寫在 </a:t>
            </a:r>
            <a:r>
              <a:rPr lang="en-US" altLang="zh-TW" dirty="0" smtClean="0"/>
              <a:t>.com </a:t>
            </a:r>
            <a:r>
              <a:rPr lang="zh-TW" altLang="en-US" dirty="0" smtClean="0"/>
              <a:t>程式後面，並將位址 </a:t>
            </a:r>
            <a:r>
              <a:rPr lang="en-US" altLang="zh-TW" dirty="0" smtClean="0"/>
              <a:t>100</a:t>
            </a:r>
            <a:r>
              <a:rPr lang="zh-TW" altLang="en-US" dirty="0" smtClean="0"/>
              <a:t> 的內容改成 </a:t>
            </a:r>
            <a:r>
              <a:rPr lang="en-US" altLang="zh-TW" dirty="0" smtClean="0"/>
              <a:t>“</a:t>
            </a:r>
            <a:r>
              <a:rPr lang="en-US" altLang="zh-TW" dirty="0" err="1" smtClean="0"/>
              <a:t>jmp</a:t>
            </a:r>
            <a:r>
              <a:rPr lang="en-US" altLang="zh-TW" dirty="0" smtClean="0"/>
              <a:t> 300”</a:t>
            </a:r>
            <a:r>
              <a:rPr lang="zh-TW" altLang="en-US" dirty="0" smtClean="0"/>
              <a:t> 跳到病毒碼的位址。</a:t>
            </a:r>
            <a:endParaRPr lang="en-US" altLang="zh-TW" dirty="0" smtClean="0"/>
          </a:p>
          <a:p>
            <a:pPr>
              <a:spcBef>
                <a:spcPts val="1200"/>
              </a:spcBef>
            </a:pPr>
            <a:r>
              <a:rPr lang="zh-TW" altLang="en-US" dirty="0" smtClean="0"/>
              <a:t>執行病毒碼的結果可能包括再去感染別的 </a:t>
            </a:r>
            <a:r>
              <a:rPr lang="en-US" altLang="zh-TW" dirty="0" smtClean="0"/>
              <a:t>.com</a:t>
            </a:r>
            <a:r>
              <a:rPr lang="zh-TW" altLang="en-US" dirty="0" smtClean="0"/>
              <a:t> 程式，或在某種條件下發動惡意攻擊。</a:t>
            </a:r>
            <a:endParaRPr lang="en-US" altLang="zh-TW" dirty="0" smtClean="0"/>
          </a:p>
          <a:p>
            <a:pPr>
              <a:spcBef>
                <a:spcPts val="1200"/>
              </a:spcBef>
            </a:pPr>
            <a:r>
              <a:rPr lang="zh-TW" altLang="en-US" dirty="0" smtClean="0"/>
              <a:t>病毒碼執行完之後，再跳回 </a:t>
            </a:r>
            <a:r>
              <a:rPr lang="en-US" altLang="zh-TW" dirty="0" smtClean="0"/>
              <a:t>200 </a:t>
            </a:r>
            <a:r>
              <a:rPr lang="zh-TW" altLang="en-US" dirty="0" smtClean="0"/>
              <a:t>執行原程式碼，避免受到注意。</a:t>
            </a:r>
            <a:endParaRPr lang="en-US" altLang="zh-TW" dirty="0" smtClean="0"/>
          </a:p>
        </p:txBody>
      </p:sp>
      <p:sp>
        <p:nvSpPr>
          <p:cNvPr id="3" name="標題 2"/>
          <p:cNvSpPr>
            <a:spLocks noGrp="1"/>
          </p:cNvSpPr>
          <p:nvPr>
            <p:ph type="title"/>
          </p:nvPr>
        </p:nvSpPr>
        <p:spPr/>
        <p:txBody>
          <a:bodyPr/>
          <a:lstStyle/>
          <a:p>
            <a:r>
              <a:rPr lang="zh-TW" altLang="en-US" dirty="0" smtClean="0"/>
              <a:t>早期病毒的範例</a:t>
            </a:r>
            <a:endParaRPr lang="zh-TW" altLang="en-US" dirty="0"/>
          </a:p>
        </p:txBody>
      </p:sp>
      <p:sp>
        <p:nvSpPr>
          <p:cNvPr id="6" name="矩形 5"/>
          <p:cNvSpPr/>
          <p:nvPr/>
        </p:nvSpPr>
        <p:spPr>
          <a:xfrm>
            <a:off x="5431536" y="3857628"/>
            <a:ext cx="928694" cy="15001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600" dirty="0" smtClean="0">
                <a:latin typeface="Calibri" pitchFamily="34" charset="0"/>
              </a:rPr>
              <a:t>.com</a:t>
            </a:r>
          </a:p>
          <a:p>
            <a:pPr algn="ctr"/>
            <a:r>
              <a:rPr lang="zh-TW" altLang="en-US" sz="1600" dirty="0" smtClean="0">
                <a:latin typeface="Calibri" pitchFamily="34" charset="0"/>
              </a:rPr>
              <a:t>程式碼</a:t>
            </a:r>
            <a:endParaRPr lang="zh-TW" altLang="en-US" sz="1600" dirty="0">
              <a:latin typeface="Calibri" pitchFamily="34" charset="0"/>
            </a:endParaRPr>
          </a:p>
        </p:txBody>
      </p:sp>
      <p:sp>
        <p:nvSpPr>
          <p:cNvPr id="4" name="矩形 3"/>
          <p:cNvSpPr/>
          <p:nvPr/>
        </p:nvSpPr>
        <p:spPr>
          <a:xfrm>
            <a:off x="5431536" y="2071678"/>
            <a:ext cx="92869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dirty="0" err="1" smtClean="0">
                <a:latin typeface="Calibri" pitchFamily="34" charset="0"/>
              </a:rPr>
              <a:t>jmp</a:t>
            </a:r>
            <a:r>
              <a:rPr lang="en-US" altLang="zh-TW" sz="1600" dirty="0" smtClean="0">
                <a:latin typeface="Calibri" pitchFamily="34" charset="0"/>
              </a:rPr>
              <a:t> 200</a:t>
            </a:r>
            <a:endParaRPr lang="zh-TW" altLang="en-US" sz="1600" dirty="0">
              <a:latin typeface="Calibri" pitchFamily="34" charset="0"/>
            </a:endParaRPr>
          </a:p>
        </p:txBody>
      </p:sp>
      <p:sp>
        <p:nvSpPr>
          <p:cNvPr id="8" name="文字方塊 7"/>
          <p:cNvSpPr txBox="1"/>
          <p:nvPr/>
        </p:nvSpPr>
        <p:spPr>
          <a:xfrm>
            <a:off x="4860032" y="1947438"/>
            <a:ext cx="497252" cy="338554"/>
          </a:xfrm>
          <a:prstGeom prst="rect">
            <a:avLst/>
          </a:prstGeom>
          <a:noFill/>
        </p:spPr>
        <p:txBody>
          <a:bodyPr wrap="none" rtlCol="0">
            <a:spAutoFit/>
          </a:bodyPr>
          <a:lstStyle/>
          <a:p>
            <a:r>
              <a:rPr lang="en-US" altLang="zh-TW" sz="1600" dirty="0" smtClean="0">
                <a:latin typeface="Calibri" pitchFamily="34" charset="0"/>
              </a:rPr>
              <a:t>100</a:t>
            </a:r>
            <a:endParaRPr lang="zh-TW" altLang="en-US" sz="1600" dirty="0">
              <a:latin typeface="Calibri" pitchFamily="34" charset="0"/>
            </a:endParaRPr>
          </a:p>
        </p:txBody>
      </p:sp>
      <p:sp>
        <p:nvSpPr>
          <p:cNvPr id="9" name="文字方塊 8"/>
          <p:cNvSpPr txBox="1"/>
          <p:nvPr/>
        </p:nvSpPr>
        <p:spPr>
          <a:xfrm>
            <a:off x="4860032" y="3714752"/>
            <a:ext cx="497252" cy="338554"/>
          </a:xfrm>
          <a:prstGeom prst="rect">
            <a:avLst/>
          </a:prstGeom>
          <a:noFill/>
        </p:spPr>
        <p:txBody>
          <a:bodyPr wrap="none" rtlCol="0">
            <a:spAutoFit/>
          </a:bodyPr>
          <a:lstStyle/>
          <a:p>
            <a:r>
              <a:rPr lang="en-US" altLang="zh-TW" sz="1600" dirty="0" smtClean="0">
                <a:latin typeface="Calibri" pitchFamily="34" charset="0"/>
              </a:rPr>
              <a:t>200</a:t>
            </a:r>
            <a:endParaRPr lang="zh-TW" altLang="en-US" sz="1600" dirty="0">
              <a:latin typeface="Calibri" pitchFamily="34" charset="0"/>
            </a:endParaRPr>
          </a:p>
        </p:txBody>
      </p:sp>
      <p:sp>
        <p:nvSpPr>
          <p:cNvPr id="10" name="文字方塊 9"/>
          <p:cNvSpPr txBox="1"/>
          <p:nvPr/>
        </p:nvSpPr>
        <p:spPr>
          <a:xfrm>
            <a:off x="4860032" y="5162148"/>
            <a:ext cx="497252" cy="338554"/>
          </a:xfrm>
          <a:prstGeom prst="rect">
            <a:avLst/>
          </a:prstGeom>
          <a:noFill/>
        </p:spPr>
        <p:txBody>
          <a:bodyPr wrap="none" rtlCol="0">
            <a:spAutoFit/>
          </a:bodyPr>
          <a:lstStyle/>
          <a:p>
            <a:r>
              <a:rPr lang="en-US" altLang="zh-TW" sz="1600" dirty="0" smtClean="0">
                <a:latin typeface="Calibri" pitchFamily="34" charset="0"/>
              </a:rPr>
              <a:t>300</a:t>
            </a:r>
            <a:endParaRPr lang="zh-TW" altLang="en-US" sz="1600" dirty="0">
              <a:latin typeface="Calibri" pitchFamily="34" charset="0"/>
            </a:endParaRPr>
          </a:p>
        </p:txBody>
      </p:sp>
      <p:sp>
        <p:nvSpPr>
          <p:cNvPr id="11" name="矩形 10"/>
          <p:cNvSpPr/>
          <p:nvPr/>
        </p:nvSpPr>
        <p:spPr>
          <a:xfrm>
            <a:off x="7217486" y="2338794"/>
            <a:ext cx="928694" cy="1500198"/>
          </a:xfrm>
          <a:prstGeom prst="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zh-TW" altLang="en-US" sz="1600" dirty="0" smtClean="0">
                <a:latin typeface="Calibri" pitchFamily="34" charset="0"/>
              </a:rPr>
              <a:t>其它</a:t>
            </a:r>
            <a:endParaRPr lang="en-US" altLang="zh-TW" sz="1600" dirty="0" smtClean="0">
              <a:latin typeface="Calibri" pitchFamily="34" charset="0"/>
            </a:endParaRPr>
          </a:p>
          <a:p>
            <a:pPr algn="ctr"/>
            <a:r>
              <a:rPr lang="zh-TW" altLang="en-US" sz="1600" dirty="0" smtClean="0">
                <a:latin typeface="Calibri" pitchFamily="34" charset="0"/>
              </a:rPr>
              <a:t>資料</a:t>
            </a:r>
            <a:endParaRPr lang="zh-TW" altLang="en-US" sz="1600" dirty="0">
              <a:latin typeface="Calibri" pitchFamily="34" charset="0"/>
            </a:endParaRPr>
          </a:p>
        </p:txBody>
      </p:sp>
      <p:sp>
        <p:nvSpPr>
          <p:cNvPr id="12" name="矩形 11"/>
          <p:cNvSpPr/>
          <p:nvPr/>
        </p:nvSpPr>
        <p:spPr>
          <a:xfrm>
            <a:off x="7217486" y="3838992"/>
            <a:ext cx="928694" cy="15001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altLang="zh-TW" sz="1600" dirty="0" smtClean="0">
                <a:latin typeface="Calibri" pitchFamily="34" charset="0"/>
              </a:rPr>
              <a:t>.com</a:t>
            </a:r>
          </a:p>
          <a:p>
            <a:pPr algn="ctr"/>
            <a:r>
              <a:rPr lang="zh-TW" altLang="en-US" sz="1600" dirty="0" smtClean="0">
                <a:latin typeface="Calibri" pitchFamily="34" charset="0"/>
              </a:rPr>
              <a:t>程式碼</a:t>
            </a:r>
            <a:endParaRPr lang="zh-TW" altLang="en-US" sz="1600" dirty="0">
              <a:latin typeface="Calibri" pitchFamily="34" charset="0"/>
            </a:endParaRPr>
          </a:p>
        </p:txBody>
      </p:sp>
      <p:sp>
        <p:nvSpPr>
          <p:cNvPr id="13" name="矩形 12"/>
          <p:cNvSpPr/>
          <p:nvPr/>
        </p:nvSpPr>
        <p:spPr>
          <a:xfrm>
            <a:off x="7217486" y="2053042"/>
            <a:ext cx="928694" cy="28575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TW" sz="1600" b="1" dirty="0" err="1" smtClean="0">
                <a:latin typeface="Calibri" pitchFamily="34" charset="0"/>
              </a:rPr>
              <a:t>jmp</a:t>
            </a:r>
            <a:r>
              <a:rPr lang="en-US" altLang="zh-TW" sz="1600" b="1" dirty="0" smtClean="0">
                <a:latin typeface="Calibri" pitchFamily="34" charset="0"/>
              </a:rPr>
              <a:t> 300</a:t>
            </a:r>
            <a:endParaRPr lang="zh-TW" altLang="en-US" sz="1600" b="1" dirty="0">
              <a:latin typeface="Calibri" pitchFamily="34" charset="0"/>
            </a:endParaRPr>
          </a:p>
        </p:txBody>
      </p:sp>
      <p:sp>
        <p:nvSpPr>
          <p:cNvPr id="14" name="文字方塊 13"/>
          <p:cNvSpPr txBox="1"/>
          <p:nvPr/>
        </p:nvSpPr>
        <p:spPr>
          <a:xfrm>
            <a:off x="6645982" y="1928802"/>
            <a:ext cx="497252" cy="338554"/>
          </a:xfrm>
          <a:prstGeom prst="rect">
            <a:avLst/>
          </a:prstGeom>
          <a:noFill/>
        </p:spPr>
        <p:txBody>
          <a:bodyPr wrap="none" rtlCol="0">
            <a:spAutoFit/>
          </a:bodyPr>
          <a:lstStyle/>
          <a:p>
            <a:r>
              <a:rPr lang="en-US" altLang="zh-TW" sz="1600" dirty="0" smtClean="0">
                <a:latin typeface="Calibri" pitchFamily="34" charset="0"/>
              </a:rPr>
              <a:t>100</a:t>
            </a:r>
            <a:endParaRPr lang="zh-TW" altLang="en-US" sz="1600" dirty="0">
              <a:latin typeface="Calibri" pitchFamily="34" charset="0"/>
            </a:endParaRPr>
          </a:p>
        </p:txBody>
      </p:sp>
      <p:sp>
        <p:nvSpPr>
          <p:cNvPr id="15" name="文字方塊 14"/>
          <p:cNvSpPr txBox="1"/>
          <p:nvPr/>
        </p:nvSpPr>
        <p:spPr>
          <a:xfrm>
            <a:off x="6645982" y="3696116"/>
            <a:ext cx="497252" cy="338554"/>
          </a:xfrm>
          <a:prstGeom prst="rect">
            <a:avLst/>
          </a:prstGeom>
          <a:noFill/>
        </p:spPr>
        <p:txBody>
          <a:bodyPr wrap="none" rtlCol="0">
            <a:spAutoFit/>
          </a:bodyPr>
          <a:lstStyle/>
          <a:p>
            <a:r>
              <a:rPr lang="en-US" altLang="zh-TW" sz="1600" dirty="0" smtClean="0">
                <a:latin typeface="Calibri" pitchFamily="34" charset="0"/>
              </a:rPr>
              <a:t>200</a:t>
            </a:r>
            <a:endParaRPr lang="zh-TW" altLang="en-US" sz="1600" dirty="0">
              <a:latin typeface="Calibri" pitchFamily="34" charset="0"/>
            </a:endParaRPr>
          </a:p>
        </p:txBody>
      </p:sp>
      <p:sp>
        <p:nvSpPr>
          <p:cNvPr id="16" name="文字方塊 15"/>
          <p:cNvSpPr txBox="1"/>
          <p:nvPr/>
        </p:nvSpPr>
        <p:spPr>
          <a:xfrm>
            <a:off x="6645982" y="5143512"/>
            <a:ext cx="497252" cy="338554"/>
          </a:xfrm>
          <a:prstGeom prst="rect">
            <a:avLst/>
          </a:prstGeom>
          <a:noFill/>
        </p:spPr>
        <p:txBody>
          <a:bodyPr wrap="none" rtlCol="0">
            <a:spAutoFit/>
          </a:bodyPr>
          <a:lstStyle/>
          <a:p>
            <a:r>
              <a:rPr lang="en-US" altLang="zh-TW" sz="1600" dirty="0" smtClean="0">
                <a:latin typeface="Calibri" pitchFamily="34" charset="0"/>
              </a:rPr>
              <a:t>300</a:t>
            </a:r>
            <a:endParaRPr lang="zh-TW" altLang="en-US" sz="1600" dirty="0">
              <a:latin typeface="Calibri" pitchFamily="34" charset="0"/>
            </a:endParaRPr>
          </a:p>
        </p:txBody>
      </p:sp>
      <p:sp>
        <p:nvSpPr>
          <p:cNvPr id="17" name="矩形 16"/>
          <p:cNvSpPr/>
          <p:nvPr/>
        </p:nvSpPr>
        <p:spPr>
          <a:xfrm>
            <a:off x="7217486" y="5357826"/>
            <a:ext cx="928694" cy="785818"/>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r>
              <a:rPr lang="zh-TW" altLang="en-US" sz="1600" dirty="0" smtClean="0">
                <a:latin typeface="Calibri" pitchFamily="34" charset="0"/>
              </a:rPr>
              <a:t>病毒碼</a:t>
            </a:r>
            <a:r>
              <a:rPr lang="en-US" altLang="zh-TW" sz="1600" b="1" dirty="0" err="1" smtClean="0">
                <a:latin typeface="Calibri" pitchFamily="34" charset="0"/>
              </a:rPr>
              <a:t>jmp</a:t>
            </a:r>
            <a:r>
              <a:rPr lang="en-US" altLang="zh-TW" sz="1600" b="1" dirty="0" smtClean="0">
                <a:latin typeface="Calibri" pitchFamily="34" charset="0"/>
              </a:rPr>
              <a:t> 200</a:t>
            </a:r>
            <a:endParaRPr lang="zh-TW" altLang="en-US" sz="1600" b="1" dirty="0">
              <a:latin typeface="Calibri" pitchFamily="34" charset="0"/>
            </a:endParaRPr>
          </a:p>
        </p:txBody>
      </p:sp>
      <p:sp>
        <p:nvSpPr>
          <p:cNvPr id="18" name="文字方塊 17"/>
          <p:cNvSpPr txBox="1"/>
          <p:nvPr/>
        </p:nvSpPr>
        <p:spPr>
          <a:xfrm>
            <a:off x="5087334" y="1500174"/>
            <a:ext cx="1415772" cy="338554"/>
          </a:xfrm>
          <a:prstGeom prst="rect">
            <a:avLst/>
          </a:prstGeom>
          <a:noFill/>
        </p:spPr>
        <p:txBody>
          <a:bodyPr wrap="none" rtlCol="0">
            <a:spAutoFit/>
          </a:bodyPr>
          <a:lstStyle/>
          <a:p>
            <a:r>
              <a:rPr lang="zh-TW" altLang="en-US" sz="1600" b="1" dirty="0" smtClean="0">
                <a:solidFill>
                  <a:schemeClr val="accent1">
                    <a:lumMod val="75000"/>
                  </a:schemeClr>
                </a:solidFill>
                <a:latin typeface="Calibri" pitchFamily="34" charset="0"/>
              </a:rPr>
              <a:t>感染前記憶體</a:t>
            </a:r>
            <a:endParaRPr lang="zh-TW" altLang="en-US" sz="1600" b="1" dirty="0">
              <a:solidFill>
                <a:schemeClr val="accent1">
                  <a:lumMod val="75000"/>
                </a:schemeClr>
              </a:solidFill>
              <a:latin typeface="Calibri" pitchFamily="34" charset="0"/>
            </a:endParaRPr>
          </a:p>
        </p:txBody>
      </p:sp>
      <p:sp>
        <p:nvSpPr>
          <p:cNvPr id="19" name="文字方塊 18"/>
          <p:cNvSpPr txBox="1"/>
          <p:nvPr/>
        </p:nvSpPr>
        <p:spPr>
          <a:xfrm>
            <a:off x="6801846" y="1500174"/>
            <a:ext cx="1415772" cy="338554"/>
          </a:xfrm>
          <a:prstGeom prst="rect">
            <a:avLst/>
          </a:prstGeom>
          <a:noFill/>
        </p:spPr>
        <p:txBody>
          <a:bodyPr wrap="none" rtlCol="0">
            <a:spAutoFit/>
          </a:bodyPr>
          <a:lstStyle/>
          <a:p>
            <a:r>
              <a:rPr lang="zh-TW" altLang="en-US" sz="1600" b="1" dirty="0" smtClean="0">
                <a:solidFill>
                  <a:schemeClr val="accent1">
                    <a:lumMod val="75000"/>
                  </a:schemeClr>
                </a:solidFill>
                <a:latin typeface="Calibri" pitchFamily="34" charset="0"/>
              </a:rPr>
              <a:t>感染後記憶體</a:t>
            </a:r>
            <a:endParaRPr lang="zh-TW" altLang="en-US" sz="1600" b="1" dirty="0">
              <a:solidFill>
                <a:schemeClr val="accent1">
                  <a:lumMod val="75000"/>
                </a:schemeClr>
              </a:solidFill>
              <a:latin typeface="Calibri"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8143932" cy="3871902"/>
          </a:xfrm>
        </p:spPr>
        <p:txBody>
          <a:bodyPr>
            <a:normAutofit/>
          </a:bodyPr>
          <a:lstStyle/>
          <a:p>
            <a:pPr>
              <a:spcBef>
                <a:spcPts val="1200"/>
              </a:spcBef>
            </a:pPr>
            <a:r>
              <a:rPr lang="zh-TW" altLang="en-US" dirty="0" smtClean="0"/>
              <a:t>病毒需要寄居體，而蠕蟲則相當獨立：它可以自行存在、自行複製、自行擴散。因此蠕蟲可以在短時間內快速擴散，形成全球性事件。蠕蟲利用網路或系統的已知弱點來進行攻擊與擴散。</a:t>
            </a:r>
            <a:endParaRPr lang="en-US" altLang="zh-TW" dirty="0" smtClean="0"/>
          </a:p>
          <a:p>
            <a:pPr>
              <a:spcBef>
                <a:spcPts val="1200"/>
              </a:spcBef>
            </a:pPr>
            <a:r>
              <a:rPr lang="zh-TW" altLang="en-US" dirty="0" smtClean="0"/>
              <a:t>網路服務蠕蟲 </a:t>
            </a:r>
            <a:r>
              <a:rPr lang="en-US" altLang="zh-TW" dirty="0" smtClean="0"/>
              <a:t>(network service worms) </a:t>
            </a:r>
            <a:r>
              <a:rPr lang="zh-TW" altLang="en-US" dirty="0" smtClean="0"/>
              <a:t>利用網路服務中有弱點的作業系統或應用程式進佔主機；再繼續掃描其它相同弱點的主機，作為攻擊目標。由於蠕蟲擴散不需要人的參與，所以擴散極快。</a:t>
            </a:r>
            <a:endParaRPr lang="en-US" altLang="zh-TW" dirty="0" smtClean="0"/>
          </a:p>
          <a:p>
            <a:pPr>
              <a:spcBef>
                <a:spcPts val="1200"/>
              </a:spcBef>
            </a:pPr>
            <a:r>
              <a:rPr lang="zh-TW" altLang="en-US" dirty="0" smtClean="0"/>
              <a:t>大量郵件蠕蟲 </a:t>
            </a:r>
            <a:r>
              <a:rPr lang="en-US" altLang="zh-TW" dirty="0" smtClean="0"/>
              <a:t>(mass mailing worms) </a:t>
            </a:r>
            <a:r>
              <a:rPr lang="zh-TW" altLang="en-US" dirty="0" smtClean="0"/>
              <a:t>與郵件病毒相仿，只是蠕蟲不需要寄居在其它檔案上。郵件蠕蟲感染一台電腦後，繼續使用受害者的通訊錄將自己再大量的寄出。</a:t>
            </a:r>
            <a:endParaRPr lang="zh-TW" altLang="en-US" dirty="0"/>
          </a:p>
        </p:txBody>
      </p:sp>
      <p:sp>
        <p:nvSpPr>
          <p:cNvPr id="3" name="標題 2"/>
          <p:cNvSpPr>
            <a:spLocks noGrp="1"/>
          </p:cNvSpPr>
          <p:nvPr>
            <p:ph type="title"/>
          </p:nvPr>
        </p:nvSpPr>
        <p:spPr/>
        <p:txBody>
          <a:bodyPr/>
          <a:lstStyle/>
          <a:p>
            <a:r>
              <a:rPr lang="zh-TW" altLang="en-US" dirty="0" smtClean="0"/>
              <a:t>蠕蟲</a:t>
            </a:r>
            <a:endParaRPr lang="zh-TW" altLang="en-US" dirty="0"/>
          </a:p>
        </p:txBody>
      </p:sp>
      <p:pic>
        <p:nvPicPr>
          <p:cNvPr id="2050" name="Picture 2"/>
          <p:cNvPicPr>
            <a:picLocks noChangeAspect="1" noChangeArrowheads="1"/>
          </p:cNvPicPr>
          <p:nvPr/>
        </p:nvPicPr>
        <p:blipFill>
          <a:blip r:embed="rId2" cstate="print"/>
          <a:srcRect/>
          <a:stretch>
            <a:fillRect/>
          </a:stretch>
        </p:blipFill>
        <p:spPr bwMode="auto">
          <a:xfrm>
            <a:off x="3261841" y="5182272"/>
            <a:ext cx="5198591" cy="1271064"/>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a:xfrm>
            <a:off x="285720" y="1357298"/>
            <a:ext cx="4862344" cy="5098438"/>
          </a:xfrm>
        </p:spPr>
        <p:txBody>
          <a:bodyPr/>
          <a:lstStyle/>
          <a:p>
            <a:pPr>
              <a:spcBef>
                <a:spcPts val="1200"/>
              </a:spcBef>
            </a:pPr>
            <a:r>
              <a:rPr lang="zh-TW" altLang="en-US" dirty="0" smtClean="0"/>
              <a:t>木馬程式可以自行存在，但不以複製或擴散為目的。它看似好的程式，卻暗藏惡意。</a:t>
            </a:r>
            <a:endParaRPr lang="en-US" altLang="zh-TW" dirty="0" smtClean="0"/>
          </a:p>
          <a:p>
            <a:pPr>
              <a:spcBef>
                <a:spcPts val="1200"/>
              </a:spcBef>
            </a:pPr>
            <a:r>
              <a:rPr lang="zh-TW" altLang="en-US" dirty="0" smtClean="0"/>
              <a:t>偵測木馬程式有時並不容易，因為它執行起來像是一個正常的應用程式。此外，較新的木馬程式也會使用躲避監視的手法。</a:t>
            </a:r>
          </a:p>
          <a:p>
            <a:pPr>
              <a:spcBef>
                <a:spcPts val="1200"/>
              </a:spcBef>
            </a:pPr>
            <a:r>
              <a:rPr lang="zh-TW" altLang="en-US" dirty="0" smtClean="0"/>
              <a:t>不同於病毒或蠕蟲只會產生破壞，木馬程式可能為攻擊者帶來利益，因此木馬攻擊似有凌駕前兩者的趨勢。</a:t>
            </a:r>
            <a:endParaRPr lang="en-US" altLang="zh-TW" dirty="0" smtClean="0"/>
          </a:p>
          <a:p>
            <a:pPr>
              <a:spcBef>
                <a:spcPts val="1200"/>
              </a:spcBef>
            </a:pPr>
            <a:r>
              <a:rPr lang="zh-TW" altLang="en-US" dirty="0" smtClean="0"/>
              <a:t>可以使用木馬程式來散播間諜軟體；也可以用木馬進行未經授權的存取。</a:t>
            </a:r>
            <a:endParaRPr lang="en-US" altLang="zh-TW" dirty="0" smtClean="0"/>
          </a:p>
        </p:txBody>
      </p:sp>
      <p:sp>
        <p:nvSpPr>
          <p:cNvPr id="3" name="標題 2"/>
          <p:cNvSpPr>
            <a:spLocks noGrp="1"/>
          </p:cNvSpPr>
          <p:nvPr>
            <p:ph type="title"/>
          </p:nvPr>
        </p:nvSpPr>
        <p:spPr/>
        <p:txBody>
          <a:bodyPr/>
          <a:lstStyle/>
          <a:p>
            <a:r>
              <a:rPr lang="zh-TW" altLang="en-US" dirty="0" smtClean="0"/>
              <a:t>木馬</a:t>
            </a:r>
            <a:endParaRPr lang="zh-TW" altLang="en-US" dirty="0"/>
          </a:p>
        </p:txBody>
      </p:sp>
      <p:pic>
        <p:nvPicPr>
          <p:cNvPr id="3074" name="Picture 2"/>
          <p:cNvPicPr>
            <a:picLocks noChangeAspect="1" noChangeArrowheads="1"/>
          </p:cNvPicPr>
          <p:nvPr/>
        </p:nvPicPr>
        <p:blipFill>
          <a:blip r:embed="rId2" cstate="print"/>
          <a:srcRect/>
          <a:stretch>
            <a:fillRect/>
          </a:stretch>
        </p:blipFill>
        <p:spPr bwMode="auto">
          <a:xfrm>
            <a:off x="5453250" y="2204864"/>
            <a:ext cx="2973382" cy="3510152"/>
          </a:xfrm>
          <a:prstGeom prst="rect">
            <a:avLst/>
          </a:prstGeom>
          <a:noFill/>
          <a:ln w="9525">
            <a:noFill/>
            <a:miter lim="800000"/>
            <a:headEnd/>
            <a:tailEnd/>
          </a:ln>
          <a:effectLst/>
        </p:spPr>
      </p:pic>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內容版面配置區 1"/>
          <p:cNvSpPr>
            <a:spLocks noGrp="1"/>
          </p:cNvSpPr>
          <p:nvPr>
            <p:ph idx="1"/>
          </p:nvPr>
        </p:nvSpPr>
        <p:spPr/>
        <p:txBody>
          <a:bodyPr/>
          <a:lstStyle/>
          <a:p>
            <a:r>
              <a:rPr lang="zh-TW" altLang="en-US" dirty="0" smtClean="0"/>
              <a:t>網路時代開始後，大家開始撰寫跨平台行動碼 </a:t>
            </a:r>
            <a:r>
              <a:rPr lang="en-US" altLang="zh-TW" dirty="0" smtClean="0"/>
              <a:t>(mobile code)</a:t>
            </a:r>
            <a:r>
              <a:rPr lang="zh-TW" altLang="en-US" dirty="0" smtClean="0"/>
              <a:t>，在不同的作業系統、不同的瀏覽器及電子郵件閱讀器上都能順利執行。</a:t>
            </a:r>
            <a:endParaRPr lang="en-US" altLang="zh-TW" dirty="0" smtClean="0"/>
          </a:p>
          <a:p>
            <a:r>
              <a:rPr lang="zh-TW" altLang="en-US" dirty="0" smtClean="0"/>
              <a:t>行動碼可以從遠端系統傳來在本地執行的軟體，通常行動碼的下載不需要使用者的允許。</a:t>
            </a:r>
            <a:endParaRPr lang="en-US" altLang="zh-TW" dirty="0" smtClean="0"/>
          </a:p>
          <a:p>
            <a:r>
              <a:rPr lang="zh-TW" altLang="en-US" dirty="0" smtClean="0"/>
              <a:t>雖然行動碼大多是善意的，但惡意行動碼可以攻擊系統，並傳送病毒、蠕蟲及木馬。</a:t>
            </a:r>
            <a:endParaRPr lang="en-US" altLang="zh-TW" dirty="0" smtClean="0"/>
          </a:p>
          <a:p>
            <a:r>
              <a:rPr lang="zh-TW" altLang="en-US" dirty="0" smtClean="0"/>
              <a:t>惡意行動碼與病毒及蠕蟲等頗有不同，它不感染檔案或企圖擴散，也不利用特定的弱點。惡意行動碼是靠本地主機所授予行動碼的權限。</a:t>
            </a:r>
            <a:endParaRPr lang="en-US" altLang="zh-TW" dirty="0" smtClean="0"/>
          </a:p>
          <a:p>
            <a:r>
              <a:rPr lang="zh-TW" altLang="en-US" dirty="0" smtClean="0"/>
              <a:t>行動碼最常使用的語言是 </a:t>
            </a:r>
            <a:r>
              <a:rPr lang="en-US" altLang="zh-TW" dirty="0" smtClean="0"/>
              <a:t>Java, ActiveX, Java Script, VB Script</a:t>
            </a:r>
            <a:r>
              <a:rPr lang="zh-TW" altLang="en-US" dirty="0" smtClean="0"/>
              <a:t> 等。</a:t>
            </a:r>
            <a:endParaRPr lang="en-US" altLang="zh-TW" dirty="0" smtClean="0"/>
          </a:p>
          <a:p>
            <a:pPr lvl="1"/>
            <a:r>
              <a:rPr lang="en-US" altLang="zh-TW" dirty="0" smtClean="0"/>
              <a:t>2001 </a:t>
            </a:r>
            <a:r>
              <a:rPr lang="zh-TW" altLang="en-US" dirty="0" smtClean="0"/>
              <a:t>年造成巨大傷害的 </a:t>
            </a:r>
            <a:r>
              <a:rPr lang="en-US" altLang="zh-TW" dirty="0" err="1" smtClean="0"/>
              <a:t>Nimda</a:t>
            </a:r>
            <a:r>
              <a:rPr lang="en-US" altLang="zh-TW" dirty="0" smtClean="0"/>
              <a:t> </a:t>
            </a:r>
            <a:r>
              <a:rPr lang="zh-TW" altLang="en-US" dirty="0" smtClean="0"/>
              <a:t>即是使用 </a:t>
            </a:r>
            <a:r>
              <a:rPr lang="en-US" altLang="zh-TW" dirty="0" smtClean="0"/>
              <a:t>Java Script </a:t>
            </a:r>
            <a:r>
              <a:rPr lang="zh-TW" altLang="en-US" dirty="0" smtClean="0"/>
              <a:t>寫成的惡意程式。</a:t>
            </a:r>
            <a:r>
              <a:rPr lang="en-US" altLang="zh-TW" dirty="0" err="1" smtClean="0"/>
              <a:t>Nimda</a:t>
            </a:r>
            <a:r>
              <a:rPr lang="zh-TW" altLang="en-US" dirty="0" smtClean="0"/>
              <a:t> 是 </a:t>
            </a:r>
            <a:r>
              <a:rPr lang="en-US" altLang="zh-TW" dirty="0" smtClean="0"/>
              <a:t>admin </a:t>
            </a:r>
            <a:r>
              <a:rPr lang="zh-TW" altLang="en-US" dirty="0" smtClean="0"/>
              <a:t>倒過來寫，至今作者不詳。</a:t>
            </a:r>
            <a:endParaRPr lang="zh-TW" altLang="en-US" dirty="0"/>
          </a:p>
        </p:txBody>
      </p:sp>
      <p:sp>
        <p:nvSpPr>
          <p:cNvPr id="3" name="標題 2"/>
          <p:cNvSpPr>
            <a:spLocks noGrp="1"/>
          </p:cNvSpPr>
          <p:nvPr>
            <p:ph type="title"/>
          </p:nvPr>
        </p:nvSpPr>
        <p:spPr/>
        <p:txBody>
          <a:bodyPr/>
          <a:lstStyle/>
          <a:p>
            <a:r>
              <a:rPr lang="zh-TW" altLang="en-US" dirty="0" smtClean="0"/>
              <a:t>惡意行動碼</a:t>
            </a:r>
            <a:endParaRPr lang="zh-TW" alt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華麗">
  <a:themeElements>
    <a:clrScheme name="華麗">
      <a:dk1>
        <a:sysClr val="windowText" lastClr="000000"/>
      </a:dk1>
      <a:lt1>
        <a:sysClr val="window" lastClr="FFFFFF"/>
      </a:lt1>
      <a:dk2>
        <a:srgbClr val="B13F9A"/>
      </a:dk2>
      <a:lt2>
        <a:srgbClr val="F4E7ED"/>
      </a:lt2>
      <a:accent1>
        <a:srgbClr val="B83D68"/>
      </a:accent1>
      <a:accent2>
        <a:srgbClr val="AC66BB"/>
      </a:accent2>
      <a:accent3>
        <a:srgbClr val="DE6C36"/>
      </a:accent3>
      <a:accent4>
        <a:srgbClr val="F9B639"/>
      </a:accent4>
      <a:accent5>
        <a:srgbClr val="CF6DA4"/>
      </a:accent5>
      <a:accent6>
        <a:srgbClr val="FA8D3D"/>
      </a:accent6>
      <a:hlink>
        <a:srgbClr val="FFDE66"/>
      </a:hlink>
      <a:folHlink>
        <a:srgbClr val="D490C5"/>
      </a:folHlink>
    </a:clrScheme>
    <a:fontScheme name="華麗">
      <a:majorFont>
        <a:latin typeface="Trebuchet MS"/>
        <a:ea typeface=""/>
        <a:cs typeface=""/>
        <a:font script="Jpan" typeface="HG丸ｺﾞｼｯｸM-PRO"/>
        <a:font script="Hang" typeface="HY그래픽M"/>
        <a:font script="Hans" typeface="黑体"/>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Trebuchet MS"/>
        <a:ea typeface=""/>
        <a:cs typeface=""/>
        <a:font script="Jpan" typeface="HG丸ｺﾞｼｯｸM-PRO"/>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華麗">
      <a:fillStyleLst>
        <a:solidFill>
          <a:schemeClr val="phClr"/>
        </a:solidFill>
        <a:gradFill rotWithShape="1">
          <a:gsLst>
            <a:gs pos="0">
              <a:schemeClr val="phClr">
                <a:tint val="15000"/>
                <a:satMod val="250000"/>
              </a:schemeClr>
            </a:gs>
            <a:gs pos="49000">
              <a:schemeClr val="phClr">
                <a:tint val="50000"/>
                <a:satMod val="200000"/>
              </a:schemeClr>
            </a:gs>
            <a:gs pos="49100">
              <a:schemeClr val="phClr">
                <a:tint val="64000"/>
                <a:satMod val="160000"/>
              </a:schemeClr>
            </a:gs>
            <a:gs pos="92000">
              <a:schemeClr val="phClr">
                <a:tint val="50000"/>
                <a:satMod val="200000"/>
              </a:schemeClr>
            </a:gs>
            <a:gs pos="100000">
              <a:schemeClr val="phClr">
                <a:tint val="43000"/>
                <a:satMod val="190000"/>
              </a:schemeClr>
            </a:gs>
          </a:gsLst>
          <a:lin ang="5400000" scaled="1"/>
        </a:gradFill>
        <a:gradFill rotWithShape="1">
          <a:gsLst>
            <a:gs pos="0">
              <a:schemeClr val="phClr">
                <a:tint val="74000"/>
              </a:schemeClr>
            </a:gs>
            <a:gs pos="49000">
              <a:schemeClr val="phClr">
                <a:tint val="96000"/>
                <a:shade val="84000"/>
                <a:satMod val="110000"/>
              </a:schemeClr>
            </a:gs>
            <a:gs pos="49100">
              <a:schemeClr val="phClr">
                <a:shade val="55000"/>
                <a:satMod val="150000"/>
              </a:schemeClr>
            </a:gs>
            <a:gs pos="92000">
              <a:schemeClr val="phClr">
                <a:tint val="98000"/>
                <a:shade val="90000"/>
                <a:satMod val="128000"/>
              </a:schemeClr>
            </a:gs>
            <a:gs pos="100000">
              <a:schemeClr val="phClr">
                <a:tint val="90000"/>
                <a:shade val="97000"/>
                <a:satMod val="128000"/>
              </a:schemeClr>
            </a:gs>
          </a:gsLst>
          <a:lin ang="5400000" scaled="1"/>
        </a:gradFill>
      </a:fillStyleLst>
      <a:lnStyleLst>
        <a:ln w="11430" cap="flat" cmpd="sng" algn="ctr">
          <a:solidFill>
            <a:schemeClr val="phClr"/>
          </a:solidFill>
          <a:prstDash val="solid"/>
        </a:ln>
        <a:ln w="40000" cap="flat" cmpd="sng" algn="ctr">
          <a:solidFill>
            <a:schemeClr val="phClr"/>
          </a:solidFill>
          <a:prstDash val="solid"/>
        </a:ln>
        <a:ln w="31800" cap="flat" cmpd="sng" algn="ctr">
          <a:solidFill>
            <a:schemeClr val="phClr"/>
          </a:solidFill>
          <a:prstDash val="solid"/>
        </a:ln>
      </a:lnStyleLst>
      <a:effectStyleLst>
        <a:effectStyle>
          <a:effectLst>
            <a:outerShdw blurRad="50800" dist="25000" dir="5400000" rotWithShape="0">
              <a:schemeClr val="phClr">
                <a:shade val="30000"/>
                <a:satMod val="150000"/>
                <a:alpha val="38000"/>
              </a:schemeClr>
            </a:outerShdw>
          </a:effectLst>
        </a:effectStyle>
        <a:effectStyle>
          <a:effectLst>
            <a:outerShdw blurRad="39000" dist="25400" dir="5400000" rotWithShape="0">
              <a:schemeClr val="phClr">
                <a:shade val="33000"/>
                <a:alpha val="83000"/>
              </a:schemeClr>
            </a:outerShdw>
          </a:effectLst>
        </a:effectStyle>
        <a:effectStyle>
          <a:effectLst>
            <a:outerShdw blurRad="39000" dist="25400" dir="5400000" rotWithShape="0">
              <a:schemeClr val="phClr">
                <a:shade val="33000"/>
                <a:alpha val="83000"/>
              </a:schemeClr>
            </a:outerShdw>
          </a:effectLst>
          <a:scene3d>
            <a:camera prst="orthographicFront" fov="0">
              <a:rot lat="0" lon="0" rev="0"/>
            </a:camera>
            <a:lightRig rig="contrasting" dir="t">
              <a:rot lat="0" lon="0" rev="1500000"/>
            </a:lightRig>
          </a:scene3d>
          <a:sp3d extrusionH="127000" prstMaterial="powder">
            <a:bevelT w="50800" h="63500"/>
          </a:sp3d>
        </a:effectStyle>
      </a:effectStyleLst>
      <a:bgFillStyleLst>
        <a:solidFill>
          <a:schemeClr val="phClr"/>
        </a:solidFill>
        <a:gradFill rotWithShape="1">
          <a:gsLst>
            <a:gs pos="0">
              <a:schemeClr val="phClr">
                <a:tint val="78000"/>
                <a:satMod val="220000"/>
              </a:schemeClr>
            </a:gs>
            <a:gs pos="100000">
              <a:schemeClr val="phClr">
                <a:shade val="35000"/>
                <a:satMod val="155000"/>
              </a:schemeClr>
            </a:gs>
          </a:gsLst>
          <a:path path="circle">
            <a:fillToRect l="50000" t="50000" r="50000" b="50000"/>
          </a:path>
        </a:gradFill>
        <a:blipFill>
          <a:blip xmlns:r="http://schemas.openxmlformats.org/officeDocument/2006/relationships" r:embed="rId1">
            <a:duotone>
              <a:schemeClr val="phClr">
                <a:shade val="60000"/>
                <a:satMod val="180000"/>
              </a:schemeClr>
              <a:schemeClr val="phClr">
                <a:tint val="500"/>
                <a:satMod val="150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Opulent</Template>
  <TotalTime>27655</TotalTime>
  <Words>3752</Words>
  <Application>Microsoft Office PowerPoint</Application>
  <PresentationFormat>如螢幕大小 (4:3)</PresentationFormat>
  <Paragraphs>226</Paragraphs>
  <Slides>28</Slides>
  <Notes>0</Notes>
  <HiddenSlides>0</HiddenSlides>
  <MMClips>0</MMClips>
  <ScaleCrop>false</ScaleCrop>
  <HeadingPairs>
    <vt:vector size="6" baseType="variant">
      <vt:variant>
        <vt:lpstr>使用字型</vt:lpstr>
      </vt:variant>
      <vt:variant>
        <vt:i4>7</vt:i4>
      </vt:variant>
      <vt:variant>
        <vt:lpstr>佈景主題</vt:lpstr>
      </vt:variant>
      <vt:variant>
        <vt:i4>1</vt:i4>
      </vt:variant>
      <vt:variant>
        <vt:lpstr>投影片標題</vt:lpstr>
      </vt:variant>
      <vt:variant>
        <vt:i4>28</vt:i4>
      </vt:variant>
    </vt:vector>
  </HeadingPairs>
  <TitlesOfParts>
    <vt:vector size="36" baseType="lpstr">
      <vt:lpstr>微軟正黑體</vt:lpstr>
      <vt:lpstr>新細明體</vt:lpstr>
      <vt:lpstr>Arial</vt:lpstr>
      <vt:lpstr>Calibri</vt:lpstr>
      <vt:lpstr>Trebuchet MS</vt:lpstr>
      <vt:lpstr>Wingdings</vt:lpstr>
      <vt:lpstr>Wingdings 2</vt:lpstr>
      <vt:lpstr>華麗</vt:lpstr>
      <vt:lpstr>Information Security Fundamentals and Practices 資訊安全概論與實務</vt:lpstr>
      <vt:lpstr>惡意程式與防毒</vt:lpstr>
      <vt:lpstr>惡意程式的種類</vt:lpstr>
      <vt:lpstr>病毒</vt:lpstr>
      <vt:lpstr>病毒躲避監視的手法</vt:lpstr>
      <vt:lpstr>早期病毒的範例</vt:lpstr>
      <vt:lpstr>蠕蟲</vt:lpstr>
      <vt:lpstr>木馬</vt:lpstr>
      <vt:lpstr>惡意行動碼</vt:lpstr>
      <vt:lpstr>混合攻擊</vt:lpstr>
      <vt:lpstr>追蹤 Cookies</vt:lpstr>
      <vt:lpstr>攻擊工具 (I)</vt:lpstr>
      <vt:lpstr>攻擊工具 (II)</vt:lpstr>
      <vt:lpstr>網路釣魚</vt:lpstr>
      <vt:lpstr>惡意程式的防禦</vt:lpstr>
      <vt:lpstr>安全政策</vt:lpstr>
      <vt:lpstr>教育訓練</vt:lpstr>
      <vt:lpstr>弱點補強</vt:lpstr>
      <vt:lpstr>防毒軟體</vt:lpstr>
      <vt:lpstr>防毒偵測的準確性</vt:lpstr>
      <vt:lpstr>間諜程式的偵測與移除</vt:lpstr>
      <vt:lpstr>惡意程式事件的處理</vt:lpstr>
      <vt:lpstr>惡意程式事件的徵兆</vt:lpstr>
      <vt:lpstr>惡意程式隔離 (I)</vt:lpstr>
      <vt:lpstr>惡意程式隔離 (II)</vt:lpstr>
      <vt:lpstr>移除惡意程式</vt:lpstr>
      <vt:lpstr>系統復原</vt:lpstr>
      <vt:lpstr>事件後的檢討</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Information Security Course and Laboratories (ISCAL) 資訊安全課程與實驗</dc:title>
  <dc:creator>timpan</dc:creator>
  <cp:lastModifiedBy>user</cp:lastModifiedBy>
  <cp:revision>2349</cp:revision>
  <dcterms:created xsi:type="dcterms:W3CDTF">2007-09-03T02:45:25Z</dcterms:created>
  <dcterms:modified xsi:type="dcterms:W3CDTF">2023-12-18T09:51:35Z</dcterms:modified>
</cp:coreProperties>
</file>