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9"/>
  </p:notesMasterIdLst>
  <p:handoutMasterIdLst>
    <p:handoutMasterId r:id="rId40"/>
  </p:handoutMasterIdLst>
  <p:sldIdLst>
    <p:sldId id="357" r:id="rId2"/>
    <p:sldId id="261" r:id="rId3"/>
    <p:sldId id="348" r:id="rId4"/>
    <p:sldId id="361" r:id="rId5"/>
    <p:sldId id="309" r:id="rId6"/>
    <p:sldId id="358" r:id="rId7"/>
    <p:sldId id="369" r:id="rId8"/>
    <p:sldId id="310" r:id="rId9"/>
    <p:sldId id="311" r:id="rId10"/>
    <p:sldId id="350" r:id="rId11"/>
    <p:sldId id="323" r:id="rId12"/>
    <p:sldId id="366" r:id="rId13"/>
    <p:sldId id="351" r:id="rId14"/>
    <p:sldId id="315" r:id="rId15"/>
    <p:sldId id="316" r:id="rId16"/>
    <p:sldId id="317" r:id="rId17"/>
    <p:sldId id="318" r:id="rId18"/>
    <p:sldId id="319" r:id="rId19"/>
    <p:sldId id="320" r:id="rId20"/>
    <p:sldId id="359" r:id="rId21"/>
    <p:sldId id="370" r:id="rId22"/>
    <p:sldId id="367" r:id="rId23"/>
    <p:sldId id="362" r:id="rId24"/>
    <p:sldId id="368" r:id="rId25"/>
    <p:sldId id="325" r:id="rId26"/>
    <p:sldId id="326" r:id="rId27"/>
    <p:sldId id="328" r:id="rId28"/>
    <p:sldId id="329" r:id="rId29"/>
    <p:sldId id="336" r:id="rId30"/>
    <p:sldId id="347" r:id="rId31"/>
    <p:sldId id="344" r:id="rId32"/>
    <p:sldId id="330" r:id="rId33"/>
    <p:sldId id="331" r:id="rId34"/>
    <p:sldId id="332" r:id="rId35"/>
    <p:sldId id="333" r:id="rId36"/>
    <p:sldId id="334" r:id="rId37"/>
    <p:sldId id="335"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2" autoAdjust="0"/>
    <p:restoredTop sz="94075" autoAdjust="0"/>
  </p:normalViewPr>
  <p:slideViewPr>
    <p:cSldViewPr>
      <p:cViewPr varScale="1">
        <p:scale>
          <a:sx n="120" d="100"/>
          <a:sy n="120" d="100"/>
        </p:scale>
        <p:origin x="1068" y="66"/>
      </p:cViewPr>
      <p:guideLst>
        <p:guide orient="horz" pos="2160"/>
        <p:guide pos="2880"/>
      </p:guideLst>
    </p:cSldViewPr>
  </p:slideViewPr>
  <p:outlineViewPr>
    <p:cViewPr>
      <p:scale>
        <a:sx n="33" d="100"/>
        <a:sy n="33" d="100"/>
      </p:scale>
      <p:origin x="0" y="38838"/>
    </p:cViewPr>
  </p:outlineViewPr>
  <p:notesTextViewPr>
    <p:cViewPr>
      <p:scale>
        <a:sx n="100" d="100"/>
        <a:sy n="100" d="100"/>
      </p:scale>
      <p:origin x="0" y="0"/>
    </p:cViewPr>
  </p:notesTextViewPr>
  <p:sorterViewPr>
    <p:cViewPr>
      <p:scale>
        <a:sx n="80" d="100"/>
        <a:sy n="8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2C0F44-5922-4F35-94B9-FE575CDF3689}" type="doc">
      <dgm:prSet loTypeId="urn:microsoft.com/office/officeart/2005/8/layout/matrix2" loCatId="matrix" qsTypeId="urn:microsoft.com/office/officeart/2005/8/quickstyle/3d3" qsCatId="3D" csTypeId="urn:microsoft.com/office/officeart/2005/8/colors/accent1_2" csCatId="accent1" phldr="1"/>
      <dgm:spPr/>
      <dgm:t>
        <a:bodyPr/>
        <a:lstStyle/>
        <a:p>
          <a:endParaRPr lang="zh-TW" altLang="en-US"/>
        </a:p>
      </dgm:t>
    </dgm:pt>
    <dgm:pt modelId="{815F941E-EA82-4EAA-9744-32136DED9897}">
      <dgm:prSet phldrT="[文字]" custT="1"/>
      <dgm:spPr/>
      <dgm:t>
        <a:bodyPr/>
        <a:lstStyle/>
        <a:p>
          <a:pPr algn="l"/>
          <a:r>
            <a:rPr lang="zh-TW" altLang="en-US" sz="1800" dirty="0" smtClean="0">
              <a:latin typeface="Calibri" pitchFamily="34" charset="0"/>
            </a:rPr>
            <a:t>駭客是為了學習與增進他們的技術，所以他們的行為</a:t>
          </a:r>
          <a:r>
            <a:rPr lang="zh-TW" altLang="en-US" sz="1800" u="sng" dirty="0" smtClean="0">
              <a:latin typeface="Calibri" pitchFamily="34" charset="0"/>
            </a:rPr>
            <a:t>不該被視為非法或不道德</a:t>
          </a:r>
          <a:r>
            <a:rPr lang="zh-TW" altLang="en-US" sz="1800" dirty="0" smtClean="0">
              <a:latin typeface="Calibri" pitchFamily="34" charset="0"/>
            </a:rPr>
            <a:t>。</a:t>
          </a:r>
          <a:endParaRPr lang="zh-TW" altLang="en-US" sz="1800" dirty="0">
            <a:latin typeface="Calibri" pitchFamily="34" charset="0"/>
          </a:endParaRPr>
        </a:p>
      </dgm:t>
    </dgm:pt>
    <dgm:pt modelId="{38EEF632-6267-4935-8789-4C148C83DDE8}" type="parTrans" cxnId="{1FA308CC-C877-48E8-B0AA-77521E988BF5}">
      <dgm:prSet/>
      <dgm:spPr/>
      <dgm:t>
        <a:bodyPr/>
        <a:lstStyle/>
        <a:p>
          <a:pPr algn="l"/>
          <a:endParaRPr lang="zh-TW" altLang="en-US" sz="1800">
            <a:latin typeface="Calibri" pitchFamily="34" charset="0"/>
          </a:endParaRPr>
        </a:p>
      </dgm:t>
    </dgm:pt>
    <dgm:pt modelId="{D4EDFA7F-69DB-445D-8963-B146E745C664}" type="sibTrans" cxnId="{1FA308CC-C877-48E8-B0AA-77521E988BF5}">
      <dgm:prSet/>
      <dgm:spPr/>
      <dgm:t>
        <a:bodyPr/>
        <a:lstStyle/>
        <a:p>
          <a:pPr algn="l"/>
          <a:endParaRPr lang="zh-TW" altLang="en-US" sz="1800">
            <a:latin typeface="Calibri" pitchFamily="34" charset="0"/>
          </a:endParaRPr>
        </a:p>
      </dgm:t>
    </dgm:pt>
    <dgm:pt modelId="{C0718AAB-2901-4418-85AC-6FB03842D3BF}">
      <dgm:prSet phldrT="[文字]" custT="1"/>
      <dgm:spPr/>
      <dgm:t>
        <a:bodyPr/>
        <a:lstStyle/>
        <a:p>
          <a:pPr algn="l"/>
          <a:r>
            <a:rPr lang="zh-TW" altLang="en-US" sz="1800" dirty="0" smtClean="0">
              <a:latin typeface="Calibri" pitchFamily="34" charset="0"/>
              <a:ea typeface="微軟正黑體"/>
            </a:rPr>
            <a:t>「</a:t>
          </a:r>
          <a:r>
            <a:rPr lang="zh-TW" altLang="en-US" sz="1800" dirty="0" smtClean="0">
              <a:latin typeface="Calibri" pitchFamily="34" charset="0"/>
            </a:rPr>
            <a:t>言論自由</a:t>
          </a:r>
          <a:r>
            <a:rPr lang="zh-TW" altLang="en-US" sz="1800" dirty="0" smtClean="0">
              <a:latin typeface="Calibri" pitchFamily="34" charset="0"/>
              <a:ea typeface="微軟正黑體"/>
            </a:rPr>
            <a:t>」保障大家</a:t>
          </a:r>
          <a:r>
            <a:rPr lang="zh-TW" altLang="en-US" sz="1800" u="sng" dirty="0" smtClean="0">
              <a:latin typeface="Calibri" pitchFamily="34" charset="0"/>
              <a:ea typeface="微軟正黑體"/>
            </a:rPr>
            <a:t>有權利製造病毒</a:t>
          </a:r>
          <a:r>
            <a:rPr lang="zh-TW" altLang="en-US" sz="1800" dirty="0" smtClean="0">
              <a:latin typeface="Calibri" pitchFamily="34" charset="0"/>
              <a:ea typeface="微軟正黑體"/>
            </a:rPr>
            <a:t>。</a:t>
          </a:r>
          <a:endParaRPr lang="zh-TW" altLang="en-US" sz="1800" dirty="0">
            <a:latin typeface="Calibri" pitchFamily="34" charset="0"/>
          </a:endParaRPr>
        </a:p>
      </dgm:t>
    </dgm:pt>
    <dgm:pt modelId="{2EEEF46F-4F9D-4BD1-8ECF-64D614A0C7A0}" type="parTrans" cxnId="{F4444BB5-2ADD-46BB-A083-A0E4365091A2}">
      <dgm:prSet/>
      <dgm:spPr/>
      <dgm:t>
        <a:bodyPr/>
        <a:lstStyle/>
        <a:p>
          <a:pPr algn="l"/>
          <a:endParaRPr lang="zh-TW" altLang="en-US" sz="1800">
            <a:latin typeface="Calibri" pitchFamily="34" charset="0"/>
          </a:endParaRPr>
        </a:p>
      </dgm:t>
    </dgm:pt>
    <dgm:pt modelId="{2B0CA68E-0024-46E6-BBAC-5D17ABE95CAA}" type="sibTrans" cxnId="{F4444BB5-2ADD-46BB-A083-A0E4365091A2}">
      <dgm:prSet/>
      <dgm:spPr/>
      <dgm:t>
        <a:bodyPr/>
        <a:lstStyle/>
        <a:p>
          <a:pPr algn="l"/>
          <a:endParaRPr lang="zh-TW" altLang="en-US" sz="1800">
            <a:latin typeface="Calibri" pitchFamily="34" charset="0"/>
          </a:endParaRPr>
        </a:p>
      </dgm:t>
    </dgm:pt>
    <dgm:pt modelId="{FFAAB294-69A6-4318-90B4-2A380DB71EFE}">
      <dgm:prSet phldrT="[文字]" custT="1"/>
      <dgm:spPr/>
      <dgm:t>
        <a:bodyPr/>
        <a:lstStyle/>
        <a:p>
          <a:pPr algn="l"/>
          <a:r>
            <a:rPr lang="zh-TW" altLang="en-US" sz="1800" dirty="0" smtClean="0">
              <a:latin typeface="Calibri" pitchFamily="34" charset="0"/>
              <a:ea typeface="微軟正黑體"/>
            </a:rPr>
            <a:t>資訊應當自由、公開的分享，所以</a:t>
          </a:r>
          <a:r>
            <a:rPr lang="zh-TW" altLang="en-US" sz="1800" u="sng" dirty="0" smtClean="0">
              <a:latin typeface="Calibri" pitchFamily="34" charset="0"/>
              <a:ea typeface="微軟正黑體"/>
            </a:rPr>
            <a:t>分享別人的資訊或營業秘密應該合法</a:t>
          </a:r>
          <a:r>
            <a:rPr lang="zh-TW" altLang="en-US" sz="1800" dirty="0" smtClean="0">
              <a:latin typeface="Calibri" pitchFamily="34" charset="0"/>
              <a:ea typeface="微軟正黑體"/>
            </a:rPr>
            <a:t>也符合道德規範。</a:t>
          </a:r>
          <a:endParaRPr lang="zh-TW" altLang="en-US" sz="1800" dirty="0">
            <a:latin typeface="Calibri" pitchFamily="34" charset="0"/>
          </a:endParaRPr>
        </a:p>
      </dgm:t>
    </dgm:pt>
    <dgm:pt modelId="{7CB8EF93-00F6-44D4-B646-1665E99495A1}" type="parTrans" cxnId="{0EF220B5-581C-4D57-88C3-0816C16CE89E}">
      <dgm:prSet/>
      <dgm:spPr/>
      <dgm:t>
        <a:bodyPr/>
        <a:lstStyle/>
        <a:p>
          <a:pPr algn="l"/>
          <a:endParaRPr lang="zh-TW" altLang="en-US" sz="1800">
            <a:latin typeface="Calibri" pitchFamily="34" charset="0"/>
          </a:endParaRPr>
        </a:p>
      </dgm:t>
    </dgm:pt>
    <dgm:pt modelId="{F216ECC6-C530-492D-BBE9-AB34E45A180C}" type="sibTrans" cxnId="{0EF220B5-581C-4D57-88C3-0816C16CE89E}">
      <dgm:prSet/>
      <dgm:spPr/>
      <dgm:t>
        <a:bodyPr/>
        <a:lstStyle/>
        <a:p>
          <a:pPr algn="l"/>
          <a:endParaRPr lang="zh-TW" altLang="en-US" sz="1800">
            <a:latin typeface="Calibri" pitchFamily="34" charset="0"/>
          </a:endParaRPr>
        </a:p>
      </dgm:t>
    </dgm:pt>
    <dgm:pt modelId="{52FE4940-1B76-46B8-9049-028EAD5AD273}">
      <dgm:prSet phldrT="[文字]" custT="1"/>
      <dgm:spPr/>
      <dgm:t>
        <a:bodyPr/>
        <a:lstStyle/>
        <a:p>
          <a:pPr algn="l"/>
          <a:r>
            <a:rPr lang="zh-TW" altLang="en-US" sz="1800" dirty="0" smtClean="0">
              <a:latin typeface="Calibri" pitchFamily="34" charset="0"/>
              <a:ea typeface="微軟正黑體"/>
            </a:rPr>
            <a:t>駭客行為</a:t>
          </a:r>
          <a:r>
            <a:rPr lang="zh-TW" altLang="en-US" sz="1800" u="sng" dirty="0" smtClean="0">
              <a:latin typeface="Calibri" pitchFamily="34" charset="0"/>
              <a:ea typeface="微軟正黑體"/>
            </a:rPr>
            <a:t>並沒有真正的傷害到任何人</a:t>
          </a:r>
          <a:r>
            <a:rPr lang="zh-TW" altLang="en-US" sz="1800" dirty="0" smtClean="0">
              <a:latin typeface="Calibri" pitchFamily="34" charset="0"/>
              <a:ea typeface="微軟正黑體"/>
            </a:rPr>
            <a:t>。</a:t>
          </a:r>
          <a:endParaRPr lang="zh-TW" altLang="en-US" sz="1800" dirty="0">
            <a:latin typeface="Calibri" pitchFamily="34" charset="0"/>
          </a:endParaRPr>
        </a:p>
      </dgm:t>
    </dgm:pt>
    <dgm:pt modelId="{D4059DC1-1339-48FB-8177-05DCE3BD8FA9}" type="parTrans" cxnId="{6A12D830-D10E-4232-A37F-CA587023FD6C}">
      <dgm:prSet/>
      <dgm:spPr/>
      <dgm:t>
        <a:bodyPr/>
        <a:lstStyle/>
        <a:p>
          <a:pPr algn="l"/>
          <a:endParaRPr lang="zh-TW" altLang="en-US" sz="1800">
            <a:latin typeface="Calibri" pitchFamily="34" charset="0"/>
          </a:endParaRPr>
        </a:p>
      </dgm:t>
    </dgm:pt>
    <dgm:pt modelId="{B39DEDEF-61FE-4EE5-85AE-FC6BB5E684F1}" type="sibTrans" cxnId="{6A12D830-D10E-4232-A37F-CA587023FD6C}">
      <dgm:prSet/>
      <dgm:spPr/>
      <dgm:t>
        <a:bodyPr/>
        <a:lstStyle/>
        <a:p>
          <a:pPr algn="l"/>
          <a:endParaRPr lang="zh-TW" altLang="en-US" sz="1800">
            <a:latin typeface="Calibri" pitchFamily="34" charset="0"/>
          </a:endParaRPr>
        </a:p>
      </dgm:t>
    </dgm:pt>
    <dgm:pt modelId="{14FF99C3-4480-48F1-8F41-76920113084D}" type="pres">
      <dgm:prSet presAssocID="{C52C0F44-5922-4F35-94B9-FE575CDF3689}" presName="matrix" presStyleCnt="0">
        <dgm:presLayoutVars>
          <dgm:chMax val="1"/>
          <dgm:dir/>
          <dgm:resizeHandles val="exact"/>
        </dgm:presLayoutVars>
      </dgm:prSet>
      <dgm:spPr/>
      <dgm:t>
        <a:bodyPr/>
        <a:lstStyle/>
        <a:p>
          <a:endParaRPr lang="zh-TW" altLang="en-US"/>
        </a:p>
      </dgm:t>
    </dgm:pt>
    <dgm:pt modelId="{B0CA3B4C-C1D1-4930-8DB2-6C6F5BDC291F}" type="pres">
      <dgm:prSet presAssocID="{C52C0F44-5922-4F35-94B9-FE575CDF3689}" presName="axisShape" presStyleLbl="bgShp" presStyleIdx="0" presStyleCnt="1" custScaleX="124690"/>
      <dgm:spPr/>
    </dgm:pt>
    <dgm:pt modelId="{CB013666-BE3A-4BEE-AEA5-29ECAE47059D}" type="pres">
      <dgm:prSet presAssocID="{C52C0F44-5922-4F35-94B9-FE575CDF3689}" presName="rect1" presStyleLbl="node1" presStyleIdx="0" presStyleCnt="4" custScaleX="131179" custLinFactNeighborX="-17512">
        <dgm:presLayoutVars>
          <dgm:chMax val="0"/>
          <dgm:chPref val="0"/>
          <dgm:bulletEnabled val="1"/>
        </dgm:presLayoutVars>
      </dgm:prSet>
      <dgm:spPr/>
      <dgm:t>
        <a:bodyPr/>
        <a:lstStyle/>
        <a:p>
          <a:endParaRPr lang="zh-TW" altLang="en-US"/>
        </a:p>
      </dgm:t>
    </dgm:pt>
    <dgm:pt modelId="{9C7333D3-33C0-4489-8930-DBC3D6E7D4C0}" type="pres">
      <dgm:prSet presAssocID="{C52C0F44-5922-4F35-94B9-FE575CDF3689}" presName="rect2" presStyleLbl="node1" presStyleIdx="1" presStyleCnt="4" custScaleX="131179" custLinFactNeighborX="17512">
        <dgm:presLayoutVars>
          <dgm:chMax val="0"/>
          <dgm:chPref val="0"/>
          <dgm:bulletEnabled val="1"/>
        </dgm:presLayoutVars>
      </dgm:prSet>
      <dgm:spPr/>
      <dgm:t>
        <a:bodyPr/>
        <a:lstStyle/>
        <a:p>
          <a:endParaRPr lang="zh-TW" altLang="en-US"/>
        </a:p>
      </dgm:t>
    </dgm:pt>
    <dgm:pt modelId="{3DA03971-F753-47D1-8C65-20E0A49938B9}" type="pres">
      <dgm:prSet presAssocID="{C52C0F44-5922-4F35-94B9-FE575CDF3689}" presName="rect3" presStyleLbl="node1" presStyleIdx="2" presStyleCnt="4" custScaleX="131179" custLinFactNeighborX="-17512">
        <dgm:presLayoutVars>
          <dgm:chMax val="0"/>
          <dgm:chPref val="0"/>
          <dgm:bulletEnabled val="1"/>
        </dgm:presLayoutVars>
      </dgm:prSet>
      <dgm:spPr/>
      <dgm:t>
        <a:bodyPr/>
        <a:lstStyle/>
        <a:p>
          <a:endParaRPr lang="zh-TW" altLang="en-US"/>
        </a:p>
      </dgm:t>
    </dgm:pt>
    <dgm:pt modelId="{3A435C5F-3C82-429B-A2BC-9348D5671EF7}" type="pres">
      <dgm:prSet presAssocID="{C52C0F44-5922-4F35-94B9-FE575CDF3689}" presName="rect4" presStyleLbl="node1" presStyleIdx="3" presStyleCnt="4" custScaleX="131179" custLinFactNeighborX="17512" custLinFactNeighborY="918">
        <dgm:presLayoutVars>
          <dgm:chMax val="0"/>
          <dgm:chPref val="0"/>
          <dgm:bulletEnabled val="1"/>
        </dgm:presLayoutVars>
      </dgm:prSet>
      <dgm:spPr/>
      <dgm:t>
        <a:bodyPr/>
        <a:lstStyle/>
        <a:p>
          <a:endParaRPr lang="zh-TW" altLang="en-US"/>
        </a:p>
      </dgm:t>
    </dgm:pt>
  </dgm:ptLst>
  <dgm:cxnLst>
    <dgm:cxn modelId="{0EF220B5-581C-4D57-88C3-0816C16CE89E}" srcId="{C52C0F44-5922-4F35-94B9-FE575CDF3689}" destId="{FFAAB294-69A6-4318-90B4-2A380DB71EFE}" srcOrd="2" destOrd="0" parTransId="{7CB8EF93-00F6-44D4-B646-1665E99495A1}" sibTransId="{F216ECC6-C530-492D-BBE9-AB34E45A180C}"/>
    <dgm:cxn modelId="{6A12D830-D10E-4232-A37F-CA587023FD6C}" srcId="{C52C0F44-5922-4F35-94B9-FE575CDF3689}" destId="{52FE4940-1B76-46B8-9049-028EAD5AD273}" srcOrd="3" destOrd="0" parTransId="{D4059DC1-1339-48FB-8177-05DCE3BD8FA9}" sibTransId="{B39DEDEF-61FE-4EE5-85AE-FC6BB5E684F1}"/>
    <dgm:cxn modelId="{4C0629A1-88B3-4451-A147-811FB26A9C75}" type="presOf" srcId="{C0718AAB-2901-4418-85AC-6FB03842D3BF}" destId="{9C7333D3-33C0-4489-8930-DBC3D6E7D4C0}" srcOrd="0" destOrd="0" presId="urn:microsoft.com/office/officeart/2005/8/layout/matrix2"/>
    <dgm:cxn modelId="{F4444BB5-2ADD-46BB-A083-A0E4365091A2}" srcId="{C52C0F44-5922-4F35-94B9-FE575CDF3689}" destId="{C0718AAB-2901-4418-85AC-6FB03842D3BF}" srcOrd="1" destOrd="0" parTransId="{2EEEF46F-4F9D-4BD1-8ECF-64D614A0C7A0}" sibTransId="{2B0CA68E-0024-46E6-BBAC-5D17ABE95CAA}"/>
    <dgm:cxn modelId="{63C9E72F-80B1-4CE8-9281-BDF8D9BA565D}" type="presOf" srcId="{C52C0F44-5922-4F35-94B9-FE575CDF3689}" destId="{14FF99C3-4480-48F1-8F41-76920113084D}" srcOrd="0" destOrd="0" presId="urn:microsoft.com/office/officeart/2005/8/layout/matrix2"/>
    <dgm:cxn modelId="{1FA308CC-C877-48E8-B0AA-77521E988BF5}" srcId="{C52C0F44-5922-4F35-94B9-FE575CDF3689}" destId="{815F941E-EA82-4EAA-9744-32136DED9897}" srcOrd="0" destOrd="0" parTransId="{38EEF632-6267-4935-8789-4C148C83DDE8}" sibTransId="{D4EDFA7F-69DB-445D-8963-B146E745C664}"/>
    <dgm:cxn modelId="{E8871103-EFD7-4F6F-9062-DC6874FE2525}" type="presOf" srcId="{52FE4940-1B76-46B8-9049-028EAD5AD273}" destId="{3A435C5F-3C82-429B-A2BC-9348D5671EF7}" srcOrd="0" destOrd="0" presId="urn:microsoft.com/office/officeart/2005/8/layout/matrix2"/>
    <dgm:cxn modelId="{B45E586C-0478-4EEF-98A2-0A5B3FAE2794}" type="presOf" srcId="{815F941E-EA82-4EAA-9744-32136DED9897}" destId="{CB013666-BE3A-4BEE-AEA5-29ECAE47059D}" srcOrd="0" destOrd="0" presId="urn:microsoft.com/office/officeart/2005/8/layout/matrix2"/>
    <dgm:cxn modelId="{226F4F7D-1580-40F6-8E10-7023CB7D66FB}" type="presOf" srcId="{FFAAB294-69A6-4318-90B4-2A380DB71EFE}" destId="{3DA03971-F753-47D1-8C65-20E0A49938B9}" srcOrd="0" destOrd="0" presId="urn:microsoft.com/office/officeart/2005/8/layout/matrix2"/>
    <dgm:cxn modelId="{694408AE-0A89-48E5-B23A-BCEBAF4E9242}" type="presParOf" srcId="{14FF99C3-4480-48F1-8F41-76920113084D}" destId="{B0CA3B4C-C1D1-4930-8DB2-6C6F5BDC291F}" srcOrd="0" destOrd="0" presId="urn:microsoft.com/office/officeart/2005/8/layout/matrix2"/>
    <dgm:cxn modelId="{1C62814B-ECF1-4E06-82A2-6BEB5DA3088D}" type="presParOf" srcId="{14FF99C3-4480-48F1-8F41-76920113084D}" destId="{CB013666-BE3A-4BEE-AEA5-29ECAE47059D}" srcOrd="1" destOrd="0" presId="urn:microsoft.com/office/officeart/2005/8/layout/matrix2"/>
    <dgm:cxn modelId="{D04111C8-CD4E-4A14-A23E-372595F5279D}" type="presParOf" srcId="{14FF99C3-4480-48F1-8F41-76920113084D}" destId="{9C7333D3-33C0-4489-8930-DBC3D6E7D4C0}" srcOrd="2" destOrd="0" presId="urn:microsoft.com/office/officeart/2005/8/layout/matrix2"/>
    <dgm:cxn modelId="{B33978A1-E264-42EB-94EC-69F5992E46A1}" type="presParOf" srcId="{14FF99C3-4480-48F1-8F41-76920113084D}" destId="{3DA03971-F753-47D1-8C65-20E0A49938B9}" srcOrd="3" destOrd="0" presId="urn:microsoft.com/office/officeart/2005/8/layout/matrix2"/>
    <dgm:cxn modelId="{B338D3A7-BE40-447C-AD35-F51A6DFB4C7C}" type="presParOf" srcId="{14FF99C3-4480-48F1-8F41-76920113084D}" destId="{3A435C5F-3C82-429B-A2BC-9348D5671EF7}"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8FD60-4344-467F-945F-2D57B2D77D8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3C04BDAC-BCE3-4396-89CE-9FE379B1D75C}">
      <dgm:prSet phldrT="[文字]" custT="1"/>
      <dgm:spPr/>
      <dgm:t>
        <a:bodyPr/>
        <a:lstStyle/>
        <a:p>
          <a:r>
            <a:rPr lang="zh-TW" altLang="en-US" sz="2000" u="none" dirty="0" smtClean="0"/>
            <a:t>電腦被當成犯罪的目標</a:t>
          </a:r>
          <a:endParaRPr lang="zh-TW" altLang="en-US" sz="2000" u="none" dirty="0"/>
        </a:p>
      </dgm:t>
    </dgm:pt>
    <dgm:pt modelId="{D7682A88-34B7-4BD1-8DC5-7352BEDD491C}" type="parTrans" cxnId="{EC35E5AC-4AC7-4EF2-9971-62F053F3BBEA}">
      <dgm:prSet/>
      <dgm:spPr/>
      <dgm:t>
        <a:bodyPr/>
        <a:lstStyle/>
        <a:p>
          <a:endParaRPr lang="zh-TW" altLang="en-US" u="none"/>
        </a:p>
      </dgm:t>
    </dgm:pt>
    <dgm:pt modelId="{96C14A97-048A-40B4-BFFE-F89A766252F3}" type="sibTrans" cxnId="{EC35E5AC-4AC7-4EF2-9971-62F053F3BBEA}">
      <dgm:prSet/>
      <dgm:spPr/>
      <dgm:t>
        <a:bodyPr/>
        <a:lstStyle/>
        <a:p>
          <a:endParaRPr lang="zh-TW" altLang="en-US" u="none"/>
        </a:p>
      </dgm:t>
    </dgm:pt>
    <dgm:pt modelId="{69E77E17-7B58-4275-AAB1-49B63A155957}">
      <dgm:prSet phldrT="[文字]" custT="1"/>
      <dgm:spPr/>
      <dgm:t>
        <a:bodyPr/>
        <a:lstStyle/>
        <a:p>
          <a:r>
            <a:rPr lang="zh-TW" altLang="en-US" sz="2000" u="none" dirty="0" smtClean="0"/>
            <a:t>以電腦做為犯罪工具</a:t>
          </a:r>
          <a:endParaRPr lang="zh-TW" altLang="en-US" sz="2000" u="none" dirty="0"/>
        </a:p>
      </dgm:t>
    </dgm:pt>
    <dgm:pt modelId="{33B0B2C4-B198-4F4A-BE27-94F3A2CB0896}" type="parTrans" cxnId="{F4ACB945-D315-420A-9C12-E570D42FA85E}">
      <dgm:prSet/>
      <dgm:spPr/>
      <dgm:t>
        <a:bodyPr/>
        <a:lstStyle/>
        <a:p>
          <a:endParaRPr lang="zh-TW" altLang="en-US" u="none"/>
        </a:p>
      </dgm:t>
    </dgm:pt>
    <dgm:pt modelId="{64BB8CDC-5E2F-48E0-81C4-3761594A9393}" type="sibTrans" cxnId="{F4ACB945-D315-420A-9C12-E570D42FA85E}">
      <dgm:prSet/>
      <dgm:spPr/>
      <dgm:t>
        <a:bodyPr/>
        <a:lstStyle/>
        <a:p>
          <a:endParaRPr lang="zh-TW" altLang="en-US" u="none"/>
        </a:p>
      </dgm:t>
    </dgm:pt>
    <dgm:pt modelId="{25CE70A1-F720-434A-885E-7A7B34AAC280}">
      <dgm:prSet phldrT="[文字]" custT="1"/>
      <dgm:spPr/>
      <dgm:t>
        <a:bodyPr/>
        <a:lstStyle/>
        <a:p>
          <a:r>
            <a:rPr lang="zh-TW" altLang="en-US" sz="2000" u="none" dirty="0" smtClean="0"/>
            <a:t>電腦意外的成為共犯</a:t>
          </a:r>
          <a:endParaRPr lang="zh-TW" altLang="en-US" sz="2000" u="none" dirty="0"/>
        </a:p>
      </dgm:t>
    </dgm:pt>
    <dgm:pt modelId="{284C97A1-197B-4BE1-A1AD-A7C38FBD59D8}" type="parTrans" cxnId="{9E6D57B7-5963-4ECE-8152-5BE19B334816}">
      <dgm:prSet/>
      <dgm:spPr/>
      <dgm:t>
        <a:bodyPr/>
        <a:lstStyle/>
        <a:p>
          <a:endParaRPr lang="zh-TW" altLang="en-US" u="none"/>
        </a:p>
      </dgm:t>
    </dgm:pt>
    <dgm:pt modelId="{FA0DFD74-267D-42C7-AA1D-49BD8470B564}" type="sibTrans" cxnId="{9E6D57B7-5963-4ECE-8152-5BE19B334816}">
      <dgm:prSet/>
      <dgm:spPr/>
      <dgm:t>
        <a:bodyPr/>
        <a:lstStyle/>
        <a:p>
          <a:endParaRPr lang="zh-TW" altLang="en-US" u="none"/>
        </a:p>
      </dgm:t>
    </dgm:pt>
    <dgm:pt modelId="{C85E82C4-CBF7-45B0-8FD5-000FC40989E3}">
      <dgm:prSet phldrT="[文字]"/>
      <dgm:spPr/>
      <dgm:t>
        <a:bodyPr/>
        <a:lstStyle/>
        <a:p>
          <a:r>
            <a:rPr lang="zh-TW" altLang="en-US" u="none" dirty="0" smtClean="0"/>
            <a:t>這是一般大家了解的電腦犯罪，例如經過網路或實體的路徑侵入電腦竊取機密資料，</a:t>
          </a:r>
          <a:r>
            <a:rPr lang="zh-TW" altLang="en-US" u="none" dirty="0" smtClean="0">
              <a:solidFill>
                <a:srgbClr val="0000FF"/>
              </a:solidFill>
            </a:rPr>
            <a:t>篡改紀錄</a:t>
          </a:r>
          <a:r>
            <a:rPr lang="zh-TW" altLang="en-US" u="none" dirty="0" smtClean="0"/>
            <a:t>如成績單或繳稅單，</a:t>
          </a:r>
          <a:r>
            <a:rPr lang="zh-TW" altLang="en-US" u="none" dirty="0" smtClean="0">
              <a:solidFill>
                <a:srgbClr val="0000FF"/>
              </a:solidFill>
            </a:rPr>
            <a:t>破壞電腦系統</a:t>
          </a:r>
          <a:r>
            <a:rPr lang="zh-TW" altLang="en-US" u="none" dirty="0" smtClean="0"/>
            <a:t>或癱瘓網路等。</a:t>
          </a:r>
          <a:endParaRPr lang="zh-TW" altLang="en-US" u="none" dirty="0"/>
        </a:p>
      </dgm:t>
    </dgm:pt>
    <dgm:pt modelId="{ACECD480-51DF-499A-B2BE-110B27DA48BA}" type="parTrans" cxnId="{E23B8F10-C5B7-48C6-84F0-ACA854877176}">
      <dgm:prSet/>
      <dgm:spPr/>
      <dgm:t>
        <a:bodyPr/>
        <a:lstStyle/>
        <a:p>
          <a:endParaRPr lang="zh-TW" altLang="en-US" u="none"/>
        </a:p>
      </dgm:t>
    </dgm:pt>
    <dgm:pt modelId="{57595A0B-F9A2-4D41-A3C2-CD61B6718ECC}" type="sibTrans" cxnId="{E23B8F10-C5B7-48C6-84F0-ACA854877176}">
      <dgm:prSet/>
      <dgm:spPr/>
      <dgm:t>
        <a:bodyPr/>
        <a:lstStyle/>
        <a:p>
          <a:endParaRPr lang="zh-TW" altLang="en-US" u="none"/>
        </a:p>
      </dgm:t>
    </dgm:pt>
    <dgm:pt modelId="{96D5781B-5FDB-47C2-8C4A-B07B8815B0FE}">
      <dgm:prSet phldrT="[文字]"/>
      <dgm:spPr/>
      <dgm:t>
        <a:bodyPr/>
        <a:lstStyle/>
        <a:p>
          <a:r>
            <a:rPr lang="zh-TW" altLang="en-US" u="none" dirty="0" smtClean="0"/>
            <a:t>以電腦提高犯案的效率與方便性。例如設立釣魚網站，</a:t>
          </a:r>
          <a:r>
            <a:rPr lang="zh-TW" altLang="en-US" u="none" dirty="0" smtClean="0">
              <a:solidFill>
                <a:srgbClr val="0000FF"/>
              </a:solidFill>
            </a:rPr>
            <a:t>以電腦來攻擊</a:t>
          </a:r>
          <a:r>
            <a:rPr lang="zh-TW" altLang="en-US" u="none" dirty="0" smtClean="0"/>
            <a:t>另一個人的電腦，或發送垃圾郵件等。</a:t>
          </a:r>
          <a:endParaRPr lang="zh-TW" altLang="en-US" u="none" dirty="0"/>
        </a:p>
      </dgm:t>
    </dgm:pt>
    <dgm:pt modelId="{304936B5-F9BD-4616-9A86-C72FC76E9341}" type="parTrans" cxnId="{530708C8-CD1E-4CD3-A4BC-AA2117FCF328}">
      <dgm:prSet/>
      <dgm:spPr/>
      <dgm:t>
        <a:bodyPr/>
        <a:lstStyle/>
        <a:p>
          <a:endParaRPr lang="zh-TW" altLang="en-US" u="none"/>
        </a:p>
      </dgm:t>
    </dgm:pt>
    <dgm:pt modelId="{C7CA8ECF-E11C-4639-8004-25C8011655C7}" type="sibTrans" cxnId="{530708C8-CD1E-4CD3-A4BC-AA2117FCF328}">
      <dgm:prSet/>
      <dgm:spPr/>
      <dgm:t>
        <a:bodyPr/>
        <a:lstStyle/>
        <a:p>
          <a:endParaRPr lang="zh-TW" altLang="en-US" u="none"/>
        </a:p>
      </dgm:t>
    </dgm:pt>
    <dgm:pt modelId="{48EB2E26-FFFE-40D0-8B96-0E4F41B20A68}">
      <dgm:prSet phldrT="[文字]"/>
      <dgm:spPr/>
      <dgm:t>
        <a:bodyPr/>
        <a:lstStyle/>
        <a:p>
          <a:r>
            <a:rPr lang="zh-TW" altLang="en-US" u="none" dirty="0" smtClean="0"/>
            <a:t>電腦不是罪刑中的主角，但電腦化促使犯罪行為發生，或發生的更快。例如國際洗錢，非法金融轉帳，或在網路聊天室裡騙人。有一個案例是</a:t>
          </a:r>
          <a:r>
            <a:rPr lang="zh-TW" altLang="en-US" u="none" dirty="0" smtClean="0">
              <a:solidFill>
                <a:srgbClr val="0000FF"/>
              </a:solidFill>
            </a:rPr>
            <a:t>歹徒篡改醫院電腦裡某病人的用藥劑量來進行謀殺</a:t>
          </a:r>
          <a:r>
            <a:rPr lang="zh-TW" altLang="en-US" u="none" dirty="0" smtClean="0"/>
            <a:t>。</a:t>
          </a:r>
          <a:endParaRPr lang="zh-TW" altLang="en-US" u="none" dirty="0"/>
        </a:p>
      </dgm:t>
    </dgm:pt>
    <dgm:pt modelId="{5ABC1D8F-64E1-406A-A490-2B7456A33EBB}" type="parTrans" cxnId="{FFA712C4-E177-4D78-B5F9-A0B3FA8B7F0C}">
      <dgm:prSet/>
      <dgm:spPr/>
      <dgm:t>
        <a:bodyPr/>
        <a:lstStyle/>
        <a:p>
          <a:endParaRPr lang="zh-TW" altLang="en-US" u="none"/>
        </a:p>
      </dgm:t>
    </dgm:pt>
    <dgm:pt modelId="{F7579F9C-E3C9-4BB8-BB96-2C505D64E8BB}" type="sibTrans" cxnId="{FFA712C4-E177-4D78-B5F9-A0B3FA8B7F0C}">
      <dgm:prSet/>
      <dgm:spPr/>
      <dgm:t>
        <a:bodyPr/>
        <a:lstStyle/>
        <a:p>
          <a:endParaRPr lang="zh-TW" altLang="en-US" u="none"/>
        </a:p>
      </dgm:t>
    </dgm:pt>
    <dgm:pt modelId="{C4472D44-A2E5-4F15-8A65-D3CA509B62F3}" type="pres">
      <dgm:prSet presAssocID="{4A98FD60-4344-467F-945F-2D57B2D77D85}" presName="linear" presStyleCnt="0">
        <dgm:presLayoutVars>
          <dgm:dir/>
          <dgm:animLvl val="lvl"/>
          <dgm:resizeHandles val="exact"/>
        </dgm:presLayoutVars>
      </dgm:prSet>
      <dgm:spPr/>
      <dgm:t>
        <a:bodyPr/>
        <a:lstStyle/>
        <a:p>
          <a:endParaRPr lang="zh-TW" altLang="en-US"/>
        </a:p>
      </dgm:t>
    </dgm:pt>
    <dgm:pt modelId="{B197A853-57F4-4251-997C-5B7F04295395}" type="pres">
      <dgm:prSet presAssocID="{3C04BDAC-BCE3-4396-89CE-9FE379B1D75C}" presName="parentLin" presStyleCnt="0"/>
      <dgm:spPr/>
    </dgm:pt>
    <dgm:pt modelId="{F278715A-460F-4D20-B610-5142A51003DD}" type="pres">
      <dgm:prSet presAssocID="{3C04BDAC-BCE3-4396-89CE-9FE379B1D75C}" presName="parentLeftMargin" presStyleLbl="node1" presStyleIdx="0" presStyleCnt="3"/>
      <dgm:spPr/>
      <dgm:t>
        <a:bodyPr/>
        <a:lstStyle/>
        <a:p>
          <a:endParaRPr lang="zh-TW" altLang="en-US"/>
        </a:p>
      </dgm:t>
    </dgm:pt>
    <dgm:pt modelId="{B25D8883-7850-4F15-98C9-5068C9C9C74E}" type="pres">
      <dgm:prSet presAssocID="{3C04BDAC-BCE3-4396-89CE-9FE379B1D75C}" presName="parentText" presStyleLbl="node1" presStyleIdx="0" presStyleCnt="3">
        <dgm:presLayoutVars>
          <dgm:chMax val="0"/>
          <dgm:bulletEnabled val="1"/>
        </dgm:presLayoutVars>
      </dgm:prSet>
      <dgm:spPr/>
      <dgm:t>
        <a:bodyPr/>
        <a:lstStyle/>
        <a:p>
          <a:endParaRPr lang="zh-TW" altLang="en-US"/>
        </a:p>
      </dgm:t>
    </dgm:pt>
    <dgm:pt modelId="{FAC3EBD3-9DA2-4254-AA86-A207A72D1C1F}" type="pres">
      <dgm:prSet presAssocID="{3C04BDAC-BCE3-4396-89CE-9FE379B1D75C}" presName="negativeSpace" presStyleCnt="0"/>
      <dgm:spPr/>
    </dgm:pt>
    <dgm:pt modelId="{1F18F458-B5C0-4191-BAA3-1B9E175872DB}" type="pres">
      <dgm:prSet presAssocID="{3C04BDAC-BCE3-4396-89CE-9FE379B1D75C}" presName="childText" presStyleLbl="conFgAcc1" presStyleIdx="0" presStyleCnt="3">
        <dgm:presLayoutVars>
          <dgm:bulletEnabled val="1"/>
        </dgm:presLayoutVars>
      </dgm:prSet>
      <dgm:spPr/>
      <dgm:t>
        <a:bodyPr/>
        <a:lstStyle/>
        <a:p>
          <a:endParaRPr lang="zh-TW" altLang="en-US"/>
        </a:p>
      </dgm:t>
    </dgm:pt>
    <dgm:pt modelId="{2F63A95D-35F1-428E-84F5-ACD451011D1F}" type="pres">
      <dgm:prSet presAssocID="{96C14A97-048A-40B4-BFFE-F89A766252F3}" presName="spaceBetweenRectangles" presStyleCnt="0"/>
      <dgm:spPr/>
    </dgm:pt>
    <dgm:pt modelId="{6E5BA3F6-137E-48B3-B654-383109BE7620}" type="pres">
      <dgm:prSet presAssocID="{69E77E17-7B58-4275-AAB1-49B63A155957}" presName="parentLin" presStyleCnt="0"/>
      <dgm:spPr/>
    </dgm:pt>
    <dgm:pt modelId="{7C333175-8DFE-4F2F-8167-BEDD866E5275}" type="pres">
      <dgm:prSet presAssocID="{69E77E17-7B58-4275-AAB1-49B63A155957}" presName="parentLeftMargin" presStyleLbl="node1" presStyleIdx="0" presStyleCnt="3"/>
      <dgm:spPr/>
      <dgm:t>
        <a:bodyPr/>
        <a:lstStyle/>
        <a:p>
          <a:endParaRPr lang="zh-TW" altLang="en-US"/>
        </a:p>
      </dgm:t>
    </dgm:pt>
    <dgm:pt modelId="{22335ACD-E7A1-447C-807E-2C54FADBA0E0}" type="pres">
      <dgm:prSet presAssocID="{69E77E17-7B58-4275-AAB1-49B63A155957}" presName="parentText" presStyleLbl="node1" presStyleIdx="1" presStyleCnt="3">
        <dgm:presLayoutVars>
          <dgm:chMax val="0"/>
          <dgm:bulletEnabled val="1"/>
        </dgm:presLayoutVars>
      </dgm:prSet>
      <dgm:spPr/>
      <dgm:t>
        <a:bodyPr/>
        <a:lstStyle/>
        <a:p>
          <a:endParaRPr lang="zh-TW" altLang="en-US"/>
        </a:p>
      </dgm:t>
    </dgm:pt>
    <dgm:pt modelId="{9D1B42F1-7D49-443B-8F32-7D94F20D6989}" type="pres">
      <dgm:prSet presAssocID="{69E77E17-7B58-4275-AAB1-49B63A155957}" presName="negativeSpace" presStyleCnt="0"/>
      <dgm:spPr/>
    </dgm:pt>
    <dgm:pt modelId="{6119B981-7760-4820-B298-5E4317C1012D}" type="pres">
      <dgm:prSet presAssocID="{69E77E17-7B58-4275-AAB1-49B63A155957}" presName="childText" presStyleLbl="conFgAcc1" presStyleIdx="1" presStyleCnt="3">
        <dgm:presLayoutVars>
          <dgm:bulletEnabled val="1"/>
        </dgm:presLayoutVars>
      </dgm:prSet>
      <dgm:spPr/>
      <dgm:t>
        <a:bodyPr/>
        <a:lstStyle/>
        <a:p>
          <a:endParaRPr lang="zh-TW" altLang="en-US"/>
        </a:p>
      </dgm:t>
    </dgm:pt>
    <dgm:pt modelId="{D42C14EC-B9A8-465A-979D-D5BB32583EED}" type="pres">
      <dgm:prSet presAssocID="{64BB8CDC-5E2F-48E0-81C4-3761594A9393}" presName="spaceBetweenRectangles" presStyleCnt="0"/>
      <dgm:spPr/>
    </dgm:pt>
    <dgm:pt modelId="{F1DC8E95-DEE8-42D1-B3AE-F82A2A2323DA}" type="pres">
      <dgm:prSet presAssocID="{25CE70A1-F720-434A-885E-7A7B34AAC280}" presName="parentLin" presStyleCnt="0"/>
      <dgm:spPr/>
    </dgm:pt>
    <dgm:pt modelId="{C98EEA6E-C60A-4954-B100-943710B70524}" type="pres">
      <dgm:prSet presAssocID="{25CE70A1-F720-434A-885E-7A7B34AAC280}" presName="parentLeftMargin" presStyleLbl="node1" presStyleIdx="1" presStyleCnt="3"/>
      <dgm:spPr/>
      <dgm:t>
        <a:bodyPr/>
        <a:lstStyle/>
        <a:p>
          <a:endParaRPr lang="zh-TW" altLang="en-US"/>
        </a:p>
      </dgm:t>
    </dgm:pt>
    <dgm:pt modelId="{11C7B8DE-A3AB-49EE-AB6D-C561CD0D3C88}" type="pres">
      <dgm:prSet presAssocID="{25CE70A1-F720-434A-885E-7A7B34AAC280}" presName="parentText" presStyleLbl="node1" presStyleIdx="2" presStyleCnt="3">
        <dgm:presLayoutVars>
          <dgm:chMax val="0"/>
          <dgm:bulletEnabled val="1"/>
        </dgm:presLayoutVars>
      </dgm:prSet>
      <dgm:spPr/>
      <dgm:t>
        <a:bodyPr/>
        <a:lstStyle/>
        <a:p>
          <a:endParaRPr lang="zh-TW" altLang="en-US"/>
        </a:p>
      </dgm:t>
    </dgm:pt>
    <dgm:pt modelId="{5DEF9C22-333E-4F30-8AA5-79021F097340}" type="pres">
      <dgm:prSet presAssocID="{25CE70A1-F720-434A-885E-7A7B34AAC280}" presName="negativeSpace" presStyleCnt="0"/>
      <dgm:spPr/>
    </dgm:pt>
    <dgm:pt modelId="{A8061C19-143C-49E0-A611-B5C87D40AA01}" type="pres">
      <dgm:prSet presAssocID="{25CE70A1-F720-434A-885E-7A7B34AAC280}" presName="childText" presStyleLbl="conFgAcc1" presStyleIdx="2" presStyleCnt="3">
        <dgm:presLayoutVars>
          <dgm:bulletEnabled val="1"/>
        </dgm:presLayoutVars>
      </dgm:prSet>
      <dgm:spPr/>
      <dgm:t>
        <a:bodyPr/>
        <a:lstStyle/>
        <a:p>
          <a:endParaRPr lang="zh-TW" altLang="en-US"/>
        </a:p>
      </dgm:t>
    </dgm:pt>
  </dgm:ptLst>
  <dgm:cxnLst>
    <dgm:cxn modelId="{046AD8D6-2BD3-4592-867E-A51BE09A66BF}" type="presOf" srcId="{96D5781B-5FDB-47C2-8C4A-B07B8815B0FE}" destId="{6119B981-7760-4820-B298-5E4317C1012D}" srcOrd="0" destOrd="0" presId="urn:microsoft.com/office/officeart/2005/8/layout/list1"/>
    <dgm:cxn modelId="{E23B8F10-C5B7-48C6-84F0-ACA854877176}" srcId="{3C04BDAC-BCE3-4396-89CE-9FE379B1D75C}" destId="{C85E82C4-CBF7-45B0-8FD5-000FC40989E3}" srcOrd="0" destOrd="0" parTransId="{ACECD480-51DF-499A-B2BE-110B27DA48BA}" sibTransId="{57595A0B-F9A2-4D41-A3C2-CD61B6718ECC}"/>
    <dgm:cxn modelId="{64411A83-BC81-40F9-B160-D0090B748BB5}" type="presOf" srcId="{69E77E17-7B58-4275-AAB1-49B63A155957}" destId="{22335ACD-E7A1-447C-807E-2C54FADBA0E0}" srcOrd="1" destOrd="0" presId="urn:microsoft.com/office/officeart/2005/8/layout/list1"/>
    <dgm:cxn modelId="{C5E5B90B-C85D-4A50-99A6-585401A3AC42}" type="presOf" srcId="{25CE70A1-F720-434A-885E-7A7B34AAC280}" destId="{11C7B8DE-A3AB-49EE-AB6D-C561CD0D3C88}" srcOrd="1" destOrd="0" presId="urn:microsoft.com/office/officeart/2005/8/layout/list1"/>
    <dgm:cxn modelId="{0F2251A0-05A4-4A6E-A176-D4190A506D12}" type="presOf" srcId="{69E77E17-7B58-4275-AAB1-49B63A155957}" destId="{7C333175-8DFE-4F2F-8167-BEDD866E5275}" srcOrd="0" destOrd="0" presId="urn:microsoft.com/office/officeart/2005/8/layout/list1"/>
    <dgm:cxn modelId="{C847AB26-6257-4634-B77E-8D3ED27F0C29}" type="presOf" srcId="{C85E82C4-CBF7-45B0-8FD5-000FC40989E3}" destId="{1F18F458-B5C0-4191-BAA3-1B9E175872DB}" srcOrd="0" destOrd="0" presId="urn:microsoft.com/office/officeart/2005/8/layout/list1"/>
    <dgm:cxn modelId="{EC35E5AC-4AC7-4EF2-9971-62F053F3BBEA}" srcId="{4A98FD60-4344-467F-945F-2D57B2D77D85}" destId="{3C04BDAC-BCE3-4396-89CE-9FE379B1D75C}" srcOrd="0" destOrd="0" parTransId="{D7682A88-34B7-4BD1-8DC5-7352BEDD491C}" sibTransId="{96C14A97-048A-40B4-BFFE-F89A766252F3}"/>
    <dgm:cxn modelId="{9A320297-E64B-4F47-A7F7-12278404B4AC}" type="presOf" srcId="{4A98FD60-4344-467F-945F-2D57B2D77D85}" destId="{C4472D44-A2E5-4F15-8A65-D3CA509B62F3}" srcOrd="0" destOrd="0" presId="urn:microsoft.com/office/officeart/2005/8/layout/list1"/>
    <dgm:cxn modelId="{530708C8-CD1E-4CD3-A4BC-AA2117FCF328}" srcId="{69E77E17-7B58-4275-AAB1-49B63A155957}" destId="{96D5781B-5FDB-47C2-8C4A-B07B8815B0FE}" srcOrd="0" destOrd="0" parTransId="{304936B5-F9BD-4616-9A86-C72FC76E9341}" sibTransId="{C7CA8ECF-E11C-4639-8004-25C8011655C7}"/>
    <dgm:cxn modelId="{FA075133-5A6D-4CEC-BCEC-322D5B9E1DF0}" type="presOf" srcId="{25CE70A1-F720-434A-885E-7A7B34AAC280}" destId="{C98EEA6E-C60A-4954-B100-943710B70524}" srcOrd="0" destOrd="0" presId="urn:microsoft.com/office/officeart/2005/8/layout/list1"/>
    <dgm:cxn modelId="{F4ACB945-D315-420A-9C12-E570D42FA85E}" srcId="{4A98FD60-4344-467F-945F-2D57B2D77D85}" destId="{69E77E17-7B58-4275-AAB1-49B63A155957}" srcOrd="1" destOrd="0" parTransId="{33B0B2C4-B198-4F4A-BE27-94F3A2CB0896}" sibTransId="{64BB8CDC-5E2F-48E0-81C4-3761594A9393}"/>
    <dgm:cxn modelId="{553712B5-D47E-4617-8EA9-60606727F70F}" type="presOf" srcId="{3C04BDAC-BCE3-4396-89CE-9FE379B1D75C}" destId="{B25D8883-7850-4F15-98C9-5068C9C9C74E}" srcOrd="1" destOrd="0" presId="urn:microsoft.com/office/officeart/2005/8/layout/list1"/>
    <dgm:cxn modelId="{FFA712C4-E177-4D78-B5F9-A0B3FA8B7F0C}" srcId="{25CE70A1-F720-434A-885E-7A7B34AAC280}" destId="{48EB2E26-FFFE-40D0-8B96-0E4F41B20A68}" srcOrd="0" destOrd="0" parTransId="{5ABC1D8F-64E1-406A-A490-2B7456A33EBB}" sibTransId="{F7579F9C-E3C9-4BB8-BB96-2C505D64E8BB}"/>
    <dgm:cxn modelId="{109395DB-C004-42B5-A4BE-3B2DB73A7AB5}" type="presOf" srcId="{48EB2E26-FFFE-40D0-8B96-0E4F41B20A68}" destId="{A8061C19-143C-49E0-A611-B5C87D40AA01}" srcOrd="0" destOrd="0" presId="urn:microsoft.com/office/officeart/2005/8/layout/list1"/>
    <dgm:cxn modelId="{A32E865E-119B-439C-90B2-0A86DE60B439}" type="presOf" srcId="{3C04BDAC-BCE3-4396-89CE-9FE379B1D75C}" destId="{F278715A-460F-4D20-B610-5142A51003DD}" srcOrd="0" destOrd="0" presId="urn:microsoft.com/office/officeart/2005/8/layout/list1"/>
    <dgm:cxn modelId="{9E6D57B7-5963-4ECE-8152-5BE19B334816}" srcId="{4A98FD60-4344-467F-945F-2D57B2D77D85}" destId="{25CE70A1-F720-434A-885E-7A7B34AAC280}" srcOrd="2" destOrd="0" parTransId="{284C97A1-197B-4BE1-A1AD-A7C38FBD59D8}" sibTransId="{FA0DFD74-267D-42C7-AA1D-49BD8470B564}"/>
    <dgm:cxn modelId="{1DFBD3C8-F92A-4902-89D6-82266E4D95CD}" type="presParOf" srcId="{C4472D44-A2E5-4F15-8A65-D3CA509B62F3}" destId="{B197A853-57F4-4251-997C-5B7F04295395}" srcOrd="0" destOrd="0" presId="urn:microsoft.com/office/officeart/2005/8/layout/list1"/>
    <dgm:cxn modelId="{1F20D166-D6BC-4332-AAEE-3EECD79FD841}" type="presParOf" srcId="{B197A853-57F4-4251-997C-5B7F04295395}" destId="{F278715A-460F-4D20-B610-5142A51003DD}" srcOrd="0" destOrd="0" presId="urn:microsoft.com/office/officeart/2005/8/layout/list1"/>
    <dgm:cxn modelId="{D3B042F0-A38D-48DE-ADF6-7BD3DAB46E1D}" type="presParOf" srcId="{B197A853-57F4-4251-997C-5B7F04295395}" destId="{B25D8883-7850-4F15-98C9-5068C9C9C74E}" srcOrd="1" destOrd="0" presId="urn:microsoft.com/office/officeart/2005/8/layout/list1"/>
    <dgm:cxn modelId="{B26D55C1-7447-4858-898D-6DDFEE5520F5}" type="presParOf" srcId="{C4472D44-A2E5-4F15-8A65-D3CA509B62F3}" destId="{FAC3EBD3-9DA2-4254-AA86-A207A72D1C1F}" srcOrd="1" destOrd="0" presId="urn:microsoft.com/office/officeart/2005/8/layout/list1"/>
    <dgm:cxn modelId="{47A37B21-44CC-4B65-97DB-0A19567D5358}" type="presParOf" srcId="{C4472D44-A2E5-4F15-8A65-D3CA509B62F3}" destId="{1F18F458-B5C0-4191-BAA3-1B9E175872DB}" srcOrd="2" destOrd="0" presId="urn:microsoft.com/office/officeart/2005/8/layout/list1"/>
    <dgm:cxn modelId="{07ADFF20-B8AA-4AC8-BFD6-6E1CB1511F4D}" type="presParOf" srcId="{C4472D44-A2E5-4F15-8A65-D3CA509B62F3}" destId="{2F63A95D-35F1-428E-84F5-ACD451011D1F}" srcOrd="3" destOrd="0" presId="urn:microsoft.com/office/officeart/2005/8/layout/list1"/>
    <dgm:cxn modelId="{36ACD6C2-6144-4E66-A535-717B08715498}" type="presParOf" srcId="{C4472D44-A2E5-4F15-8A65-D3CA509B62F3}" destId="{6E5BA3F6-137E-48B3-B654-383109BE7620}" srcOrd="4" destOrd="0" presId="urn:microsoft.com/office/officeart/2005/8/layout/list1"/>
    <dgm:cxn modelId="{7BB8192B-42B8-4AE5-80B9-A0AA76FC615F}" type="presParOf" srcId="{6E5BA3F6-137E-48B3-B654-383109BE7620}" destId="{7C333175-8DFE-4F2F-8167-BEDD866E5275}" srcOrd="0" destOrd="0" presId="urn:microsoft.com/office/officeart/2005/8/layout/list1"/>
    <dgm:cxn modelId="{1DF7DEEE-23DE-4B1A-9998-E29B9975360F}" type="presParOf" srcId="{6E5BA3F6-137E-48B3-B654-383109BE7620}" destId="{22335ACD-E7A1-447C-807E-2C54FADBA0E0}" srcOrd="1" destOrd="0" presId="urn:microsoft.com/office/officeart/2005/8/layout/list1"/>
    <dgm:cxn modelId="{96B4A9AE-D605-44FA-8421-476FE18FDB3F}" type="presParOf" srcId="{C4472D44-A2E5-4F15-8A65-D3CA509B62F3}" destId="{9D1B42F1-7D49-443B-8F32-7D94F20D6989}" srcOrd="5" destOrd="0" presId="urn:microsoft.com/office/officeart/2005/8/layout/list1"/>
    <dgm:cxn modelId="{2EC7C4A4-3B41-457D-A2DD-32AC8230ACE1}" type="presParOf" srcId="{C4472D44-A2E5-4F15-8A65-D3CA509B62F3}" destId="{6119B981-7760-4820-B298-5E4317C1012D}" srcOrd="6" destOrd="0" presId="urn:microsoft.com/office/officeart/2005/8/layout/list1"/>
    <dgm:cxn modelId="{3EB4648F-610C-4666-8749-8C132DE2D380}" type="presParOf" srcId="{C4472D44-A2E5-4F15-8A65-D3CA509B62F3}" destId="{D42C14EC-B9A8-465A-979D-D5BB32583EED}" srcOrd="7" destOrd="0" presId="urn:microsoft.com/office/officeart/2005/8/layout/list1"/>
    <dgm:cxn modelId="{EDFFFE05-853D-4F7F-9BAF-ECE4E0613D04}" type="presParOf" srcId="{C4472D44-A2E5-4F15-8A65-D3CA509B62F3}" destId="{F1DC8E95-DEE8-42D1-B3AE-F82A2A2323DA}" srcOrd="8" destOrd="0" presId="urn:microsoft.com/office/officeart/2005/8/layout/list1"/>
    <dgm:cxn modelId="{1B238ABC-62E4-4D8A-BD44-D3B989875FC7}" type="presParOf" srcId="{F1DC8E95-DEE8-42D1-B3AE-F82A2A2323DA}" destId="{C98EEA6E-C60A-4954-B100-943710B70524}" srcOrd="0" destOrd="0" presId="urn:microsoft.com/office/officeart/2005/8/layout/list1"/>
    <dgm:cxn modelId="{41A38F00-EE23-4D19-BF11-4ACCF7E1D089}" type="presParOf" srcId="{F1DC8E95-DEE8-42D1-B3AE-F82A2A2323DA}" destId="{11C7B8DE-A3AB-49EE-AB6D-C561CD0D3C88}" srcOrd="1" destOrd="0" presId="urn:microsoft.com/office/officeart/2005/8/layout/list1"/>
    <dgm:cxn modelId="{8B595B06-90CD-4E72-902C-53AB2E4E244B}" type="presParOf" srcId="{C4472D44-A2E5-4F15-8A65-D3CA509B62F3}" destId="{5DEF9C22-333E-4F30-8AA5-79021F097340}" srcOrd="9" destOrd="0" presId="urn:microsoft.com/office/officeart/2005/8/layout/list1"/>
    <dgm:cxn modelId="{A7A20D05-2C94-4E32-8407-B909DBCF9D03}" type="presParOf" srcId="{C4472D44-A2E5-4F15-8A65-D3CA509B62F3}" destId="{A8061C19-143C-49E0-A611-B5C87D40AA0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A3B4C-C1D1-4930-8DB2-6C6F5BDC291F}">
      <dsp:nvSpPr>
        <dsp:cNvPr id="0" name=""/>
        <dsp:cNvSpPr/>
      </dsp:nvSpPr>
      <dsp:spPr>
        <a:xfrm>
          <a:off x="973182" y="0"/>
          <a:ext cx="6268948" cy="5027627"/>
        </a:xfrm>
        <a:prstGeom prst="quadArrow">
          <a:avLst>
            <a:gd name="adj1" fmla="val 2000"/>
            <a:gd name="adj2" fmla="val 4000"/>
            <a:gd name="adj3" fmla="val 5000"/>
          </a:avLst>
        </a:prstGeom>
        <a:solidFill>
          <a:schemeClr val="accent1">
            <a:tint val="40000"/>
            <a:hueOff val="0"/>
            <a:satOff val="0"/>
            <a:lumOff val="0"/>
            <a:alphaOff val="0"/>
          </a:schemeClr>
        </a:solidFill>
        <a:ln w="11430"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CB013666-BE3A-4BEE-AEA5-29ECAE47059D}">
      <dsp:nvSpPr>
        <dsp:cNvPr id="0" name=""/>
        <dsp:cNvSpPr/>
      </dsp:nvSpPr>
      <dsp:spPr>
        <a:xfrm>
          <a:off x="1254950" y="326795"/>
          <a:ext cx="2638076" cy="2011050"/>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TW" altLang="en-US" sz="1800" kern="1200" dirty="0" smtClean="0">
              <a:latin typeface="Calibri" pitchFamily="34" charset="0"/>
            </a:rPr>
            <a:t>駭客是為了學習與增進他們的技術，所以他們的行為</a:t>
          </a:r>
          <a:r>
            <a:rPr lang="zh-TW" altLang="en-US" sz="1800" u="sng" kern="1200" dirty="0" smtClean="0">
              <a:latin typeface="Calibri" pitchFamily="34" charset="0"/>
            </a:rPr>
            <a:t>不該被視為非法或不道德</a:t>
          </a:r>
          <a:r>
            <a:rPr lang="zh-TW" altLang="en-US" sz="1800" kern="1200" dirty="0" smtClean="0">
              <a:latin typeface="Calibri" pitchFamily="34" charset="0"/>
            </a:rPr>
            <a:t>。</a:t>
          </a:r>
          <a:endParaRPr lang="zh-TW" altLang="en-US" sz="1800" kern="1200" dirty="0">
            <a:latin typeface="Calibri" pitchFamily="34" charset="0"/>
          </a:endParaRPr>
        </a:p>
      </dsp:txBody>
      <dsp:txXfrm>
        <a:off x="1353121" y="424966"/>
        <a:ext cx="2441734" cy="1814708"/>
      </dsp:txXfrm>
    </dsp:sp>
    <dsp:sp modelId="{9C7333D3-33C0-4489-8930-DBC3D6E7D4C0}">
      <dsp:nvSpPr>
        <dsp:cNvPr id="0" name=""/>
        <dsp:cNvSpPr/>
      </dsp:nvSpPr>
      <dsp:spPr>
        <a:xfrm>
          <a:off x="4322285" y="326795"/>
          <a:ext cx="2638076" cy="2011050"/>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TW" altLang="en-US" sz="1800" kern="1200" dirty="0" smtClean="0">
              <a:latin typeface="Calibri" pitchFamily="34" charset="0"/>
              <a:ea typeface="微軟正黑體"/>
            </a:rPr>
            <a:t>「</a:t>
          </a:r>
          <a:r>
            <a:rPr lang="zh-TW" altLang="en-US" sz="1800" kern="1200" dirty="0" smtClean="0">
              <a:latin typeface="Calibri" pitchFamily="34" charset="0"/>
            </a:rPr>
            <a:t>言論自由</a:t>
          </a:r>
          <a:r>
            <a:rPr lang="zh-TW" altLang="en-US" sz="1800" kern="1200" dirty="0" smtClean="0">
              <a:latin typeface="Calibri" pitchFamily="34" charset="0"/>
              <a:ea typeface="微軟正黑體"/>
            </a:rPr>
            <a:t>」保障大家</a:t>
          </a:r>
          <a:r>
            <a:rPr lang="zh-TW" altLang="en-US" sz="1800" u="sng" kern="1200" dirty="0" smtClean="0">
              <a:latin typeface="Calibri" pitchFamily="34" charset="0"/>
              <a:ea typeface="微軟正黑體"/>
            </a:rPr>
            <a:t>有權利製造病毒</a:t>
          </a:r>
          <a:r>
            <a:rPr lang="zh-TW" altLang="en-US" sz="1800" kern="1200" dirty="0" smtClean="0">
              <a:latin typeface="Calibri" pitchFamily="34" charset="0"/>
              <a:ea typeface="微軟正黑體"/>
            </a:rPr>
            <a:t>。</a:t>
          </a:r>
          <a:endParaRPr lang="zh-TW" altLang="en-US" sz="1800" kern="1200" dirty="0">
            <a:latin typeface="Calibri" pitchFamily="34" charset="0"/>
          </a:endParaRPr>
        </a:p>
      </dsp:txBody>
      <dsp:txXfrm>
        <a:off x="4420456" y="424966"/>
        <a:ext cx="2441734" cy="1814708"/>
      </dsp:txXfrm>
    </dsp:sp>
    <dsp:sp modelId="{3DA03971-F753-47D1-8C65-20E0A49938B9}">
      <dsp:nvSpPr>
        <dsp:cNvPr id="0" name=""/>
        <dsp:cNvSpPr/>
      </dsp:nvSpPr>
      <dsp:spPr>
        <a:xfrm>
          <a:off x="1254950" y="2689780"/>
          <a:ext cx="2638076" cy="2011050"/>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TW" altLang="en-US" sz="1800" kern="1200" dirty="0" smtClean="0">
              <a:latin typeface="Calibri" pitchFamily="34" charset="0"/>
              <a:ea typeface="微軟正黑體"/>
            </a:rPr>
            <a:t>資訊應當自由、公開的分享，所以</a:t>
          </a:r>
          <a:r>
            <a:rPr lang="zh-TW" altLang="en-US" sz="1800" u="sng" kern="1200" dirty="0" smtClean="0">
              <a:latin typeface="Calibri" pitchFamily="34" charset="0"/>
              <a:ea typeface="微軟正黑體"/>
            </a:rPr>
            <a:t>分享別人的資訊或營業秘密應該合法</a:t>
          </a:r>
          <a:r>
            <a:rPr lang="zh-TW" altLang="en-US" sz="1800" kern="1200" dirty="0" smtClean="0">
              <a:latin typeface="Calibri" pitchFamily="34" charset="0"/>
              <a:ea typeface="微軟正黑體"/>
            </a:rPr>
            <a:t>也符合道德規範。</a:t>
          </a:r>
          <a:endParaRPr lang="zh-TW" altLang="en-US" sz="1800" kern="1200" dirty="0">
            <a:latin typeface="Calibri" pitchFamily="34" charset="0"/>
          </a:endParaRPr>
        </a:p>
      </dsp:txBody>
      <dsp:txXfrm>
        <a:off x="1353121" y="2787951"/>
        <a:ext cx="2441734" cy="1814708"/>
      </dsp:txXfrm>
    </dsp:sp>
    <dsp:sp modelId="{3A435C5F-3C82-429B-A2BC-9348D5671EF7}">
      <dsp:nvSpPr>
        <dsp:cNvPr id="0" name=""/>
        <dsp:cNvSpPr/>
      </dsp:nvSpPr>
      <dsp:spPr>
        <a:xfrm>
          <a:off x="4322285" y="2708241"/>
          <a:ext cx="2638076" cy="2011050"/>
        </a:xfrm>
        <a:prstGeom prst="roundRect">
          <a:avLst/>
        </a:prstGeom>
        <a:solidFill>
          <a:schemeClr val="accent1">
            <a:hueOff val="0"/>
            <a:satOff val="0"/>
            <a:lumOff val="0"/>
            <a:alphaOff val="0"/>
          </a:schemeClr>
        </a:solidFill>
        <a:ln>
          <a:noFill/>
        </a:ln>
        <a:effectLst>
          <a:outerShdw blurRad="39000" dist="25400" dir="5400000" rotWithShape="0">
            <a:schemeClr val="accent1">
              <a:hueOff val="0"/>
              <a:satOff val="0"/>
              <a:lumOff val="0"/>
              <a:alphaOff val="0"/>
              <a:shade val="33000"/>
              <a:alpha val="83000"/>
            </a:scheme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TW" altLang="en-US" sz="1800" kern="1200" dirty="0" smtClean="0">
              <a:latin typeface="Calibri" pitchFamily="34" charset="0"/>
              <a:ea typeface="微軟正黑體"/>
            </a:rPr>
            <a:t>駭客行為</a:t>
          </a:r>
          <a:r>
            <a:rPr lang="zh-TW" altLang="en-US" sz="1800" u="sng" kern="1200" dirty="0" smtClean="0">
              <a:latin typeface="Calibri" pitchFamily="34" charset="0"/>
              <a:ea typeface="微軟正黑體"/>
            </a:rPr>
            <a:t>並沒有真正的傷害到任何人</a:t>
          </a:r>
          <a:r>
            <a:rPr lang="zh-TW" altLang="en-US" sz="1800" kern="1200" dirty="0" smtClean="0">
              <a:latin typeface="Calibri" pitchFamily="34" charset="0"/>
              <a:ea typeface="微軟正黑體"/>
            </a:rPr>
            <a:t>。</a:t>
          </a:r>
          <a:endParaRPr lang="zh-TW" altLang="en-US" sz="1800" kern="1200" dirty="0">
            <a:latin typeface="Calibri" pitchFamily="34" charset="0"/>
          </a:endParaRPr>
        </a:p>
      </dsp:txBody>
      <dsp:txXfrm>
        <a:off x="4420456" y="2806412"/>
        <a:ext cx="2441734" cy="18147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8F458-B5C0-4191-BAA3-1B9E175872DB}">
      <dsp:nvSpPr>
        <dsp:cNvPr id="0" name=""/>
        <dsp:cNvSpPr/>
      </dsp:nvSpPr>
      <dsp:spPr>
        <a:xfrm>
          <a:off x="0" y="524913"/>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u="none" kern="1200" dirty="0" smtClean="0"/>
            <a:t>這是一般大家了解的電腦犯罪，例如經過網路或實體的路徑侵入電腦竊取機密資料，</a:t>
          </a:r>
          <a:r>
            <a:rPr lang="zh-TW" altLang="en-US" sz="1700" u="none" kern="1200" dirty="0" smtClean="0">
              <a:solidFill>
                <a:srgbClr val="0000FF"/>
              </a:solidFill>
            </a:rPr>
            <a:t>篡改紀錄</a:t>
          </a:r>
          <a:r>
            <a:rPr lang="zh-TW" altLang="en-US" sz="1700" u="none" kern="1200" dirty="0" smtClean="0"/>
            <a:t>如成績單或繳稅單，</a:t>
          </a:r>
          <a:r>
            <a:rPr lang="zh-TW" altLang="en-US" sz="1700" u="none" kern="1200" dirty="0" smtClean="0">
              <a:solidFill>
                <a:srgbClr val="0000FF"/>
              </a:solidFill>
            </a:rPr>
            <a:t>破壞電腦系統</a:t>
          </a:r>
          <a:r>
            <a:rPr lang="zh-TW" altLang="en-US" sz="1700" u="none" kern="1200" dirty="0" smtClean="0"/>
            <a:t>或癱瘓網路等。</a:t>
          </a:r>
          <a:endParaRPr lang="zh-TW" altLang="en-US" sz="1700" u="none" kern="1200" dirty="0"/>
        </a:p>
      </dsp:txBody>
      <dsp:txXfrm>
        <a:off x="0" y="524913"/>
        <a:ext cx="8215313" cy="1151325"/>
      </dsp:txXfrm>
    </dsp:sp>
    <dsp:sp modelId="{B25D8883-7850-4F15-98C9-5068C9C9C74E}">
      <dsp:nvSpPr>
        <dsp:cNvPr id="0" name=""/>
        <dsp:cNvSpPr/>
      </dsp:nvSpPr>
      <dsp:spPr>
        <a:xfrm>
          <a:off x="410765" y="273993"/>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u="none" kern="1200" dirty="0" smtClean="0"/>
            <a:t>電腦被當成犯罪的目標</a:t>
          </a:r>
          <a:endParaRPr lang="zh-TW" altLang="en-US" sz="2000" u="none" kern="1200" dirty="0"/>
        </a:p>
      </dsp:txBody>
      <dsp:txXfrm>
        <a:off x="435263" y="298491"/>
        <a:ext cx="5701723" cy="452844"/>
      </dsp:txXfrm>
    </dsp:sp>
    <dsp:sp modelId="{6119B981-7760-4820-B298-5E4317C1012D}">
      <dsp:nvSpPr>
        <dsp:cNvPr id="0" name=""/>
        <dsp:cNvSpPr/>
      </dsp:nvSpPr>
      <dsp:spPr>
        <a:xfrm>
          <a:off x="0" y="2018958"/>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u="none" kern="1200" dirty="0" smtClean="0"/>
            <a:t>以電腦提高犯案的效率與方便性。例如設立釣魚網站，</a:t>
          </a:r>
          <a:r>
            <a:rPr lang="zh-TW" altLang="en-US" sz="1700" u="none" kern="1200" dirty="0" smtClean="0">
              <a:solidFill>
                <a:srgbClr val="0000FF"/>
              </a:solidFill>
            </a:rPr>
            <a:t>以電腦來攻擊</a:t>
          </a:r>
          <a:r>
            <a:rPr lang="zh-TW" altLang="en-US" sz="1700" u="none" kern="1200" dirty="0" smtClean="0"/>
            <a:t>另一個人的電腦，或發送垃圾郵件等。</a:t>
          </a:r>
          <a:endParaRPr lang="zh-TW" altLang="en-US" sz="1700" u="none" kern="1200" dirty="0"/>
        </a:p>
      </dsp:txBody>
      <dsp:txXfrm>
        <a:off x="0" y="2018958"/>
        <a:ext cx="8215313" cy="1151325"/>
      </dsp:txXfrm>
    </dsp:sp>
    <dsp:sp modelId="{22335ACD-E7A1-447C-807E-2C54FADBA0E0}">
      <dsp:nvSpPr>
        <dsp:cNvPr id="0" name=""/>
        <dsp:cNvSpPr/>
      </dsp:nvSpPr>
      <dsp:spPr>
        <a:xfrm>
          <a:off x="410765" y="1768038"/>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u="none" kern="1200" dirty="0" smtClean="0"/>
            <a:t>以電腦做為犯罪工具</a:t>
          </a:r>
          <a:endParaRPr lang="zh-TW" altLang="en-US" sz="2000" u="none" kern="1200" dirty="0"/>
        </a:p>
      </dsp:txBody>
      <dsp:txXfrm>
        <a:off x="435263" y="1792536"/>
        <a:ext cx="5701723" cy="452844"/>
      </dsp:txXfrm>
    </dsp:sp>
    <dsp:sp modelId="{A8061C19-143C-49E0-A611-B5C87D40AA01}">
      <dsp:nvSpPr>
        <dsp:cNvPr id="0" name=""/>
        <dsp:cNvSpPr/>
      </dsp:nvSpPr>
      <dsp:spPr>
        <a:xfrm>
          <a:off x="0" y="3513003"/>
          <a:ext cx="8215313" cy="14994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u="none" kern="1200" dirty="0" smtClean="0"/>
            <a:t>電腦不是罪刑中的主角，但電腦化促使犯罪行為發生，或發生的更快。例如國際洗錢，非法金融轉帳，或在網路聊天室裡騙人。有一個案例是</a:t>
          </a:r>
          <a:r>
            <a:rPr lang="zh-TW" altLang="en-US" sz="1700" u="none" kern="1200" dirty="0" smtClean="0">
              <a:solidFill>
                <a:srgbClr val="0000FF"/>
              </a:solidFill>
            </a:rPr>
            <a:t>歹徒篡改醫院電腦裡某病人的用藥劑量來進行謀殺</a:t>
          </a:r>
          <a:r>
            <a:rPr lang="zh-TW" altLang="en-US" sz="1700" u="none" kern="1200" dirty="0" smtClean="0"/>
            <a:t>。</a:t>
          </a:r>
          <a:endParaRPr lang="zh-TW" altLang="en-US" sz="1700" u="none" kern="1200" dirty="0"/>
        </a:p>
      </dsp:txBody>
      <dsp:txXfrm>
        <a:off x="0" y="3513003"/>
        <a:ext cx="8215313" cy="1499400"/>
      </dsp:txXfrm>
    </dsp:sp>
    <dsp:sp modelId="{11C7B8DE-A3AB-49EE-AB6D-C561CD0D3C88}">
      <dsp:nvSpPr>
        <dsp:cNvPr id="0" name=""/>
        <dsp:cNvSpPr/>
      </dsp:nvSpPr>
      <dsp:spPr>
        <a:xfrm>
          <a:off x="410765" y="3262083"/>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u="none" kern="1200" dirty="0" smtClean="0"/>
            <a:t>電腦意外的成為共犯</a:t>
          </a:r>
          <a:endParaRPr lang="zh-TW" altLang="en-US" sz="2000" u="none" kern="1200" dirty="0"/>
        </a:p>
      </dsp:txBody>
      <dsp:txXfrm>
        <a:off x="435263" y="3286581"/>
        <a:ext cx="570172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19412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2023/10/2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168645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2023/10/2</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2023/10/2</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2023/10/2</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2023/10/2</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Calibri" pitchFamily="34" charset="0"/>
              <a:ea typeface="微軟正黑體" pitchFamily="34" charset="-120"/>
            </a:endParaRPr>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- 2</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hyperlink" Target="https://reurl.cc/9VryOO"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upload.wikimedia.org/wikipedia/commons/c/ce/Coca-Cola_logo.sv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286116" y="533400"/>
            <a:ext cx="5186152" cy="2868165"/>
          </a:xfrm>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a:xfrm>
            <a:off x="3354442" y="3714751"/>
            <a:ext cx="5114778" cy="926365"/>
          </a:xfrm>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575700977"/>
              </p:ext>
            </p:extLst>
          </p:nvPr>
        </p:nvGraphicFramePr>
        <p:xfrm>
          <a:off x="285750" y="1357312"/>
          <a:ext cx="8215313" cy="52863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電腦在犯案中的角色</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graphicEl>
                                              <a:dgm id="{B25D8883-7850-4F15-98C9-5068C9C9C74E}"/>
                                            </p:graphicEl>
                                          </p:spTgt>
                                        </p:tgtEl>
                                        <p:attrNameLst>
                                          <p:attrName>style.visibility</p:attrName>
                                        </p:attrNameLst>
                                      </p:cBhvr>
                                      <p:to>
                                        <p:strVal val="visible"/>
                                      </p:to>
                                    </p:set>
                                    <p:animEffect transition="in" filter="wipe(down)">
                                      <p:cBhvr>
                                        <p:cTn id="7" dur="500"/>
                                        <p:tgtEl>
                                          <p:spTgt spid="4">
                                            <p:graphicEl>
                                              <a:dgm id="{B25D8883-7850-4F15-98C9-5068C9C9C74E}"/>
                                            </p:graphic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graphicEl>
                                              <a:dgm id="{1F18F458-B5C0-4191-BAA3-1B9E175872DB}"/>
                                            </p:graphicEl>
                                          </p:spTgt>
                                        </p:tgtEl>
                                        <p:attrNameLst>
                                          <p:attrName>style.visibility</p:attrName>
                                        </p:attrNameLst>
                                      </p:cBhvr>
                                      <p:to>
                                        <p:strVal val="visible"/>
                                      </p:to>
                                    </p:set>
                                    <p:animEffect transition="in" filter="wipe(down)">
                                      <p:cBhvr>
                                        <p:cTn id="10" dur="500"/>
                                        <p:tgtEl>
                                          <p:spTgt spid="4">
                                            <p:graphicEl>
                                              <a:dgm id="{1F18F458-B5C0-4191-BAA3-1B9E175872DB}"/>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
                                            <p:graphicEl>
                                              <a:dgm id="{22335ACD-E7A1-447C-807E-2C54FADBA0E0}"/>
                                            </p:graphicEl>
                                          </p:spTgt>
                                        </p:tgtEl>
                                        <p:attrNameLst>
                                          <p:attrName>style.visibility</p:attrName>
                                        </p:attrNameLst>
                                      </p:cBhvr>
                                      <p:to>
                                        <p:strVal val="visible"/>
                                      </p:to>
                                    </p:set>
                                    <p:animEffect transition="in" filter="wipe(down)">
                                      <p:cBhvr>
                                        <p:cTn id="15" dur="500"/>
                                        <p:tgtEl>
                                          <p:spTgt spid="4">
                                            <p:graphicEl>
                                              <a:dgm id="{22335ACD-E7A1-447C-807E-2C54FADBA0E0}"/>
                                            </p:graphic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
                                            <p:graphicEl>
                                              <a:dgm id="{6119B981-7760-4820-B298-5E4317C1012D}"/>
                                            </p:graphicEl>
                                          </p:spTgt>
                                        </p:tgtEl>
                                        <p:attrNameLst>
                                          <p:attrName>style.visibility</p:attrName>
                                        </p:attrNameLst>
                                      </p:cBhvr>
                                      <p:to>
                                        <p:strVal val="visible"/>
                                      </p:to>
                                    </p:set>
                                    <p:animEffect transition="in" filter="wipe(down)">
                                      <p:cBhvr>
                                        <p:cTn id="18" dur="500"/>
                                        <p:tgtEl>
                                          <p:spTgt spid="4">
                                            <p:graphicEl>
                                              <a:dgm id="{6119B981-7760-4820-B298-5E4317C1012D}"/>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graphicEl>
                                              <a:dgm id="{11C7B8DE-A3AB-49EE-AB6D-C561CD0D3C88}"/>
                                            </p:graphicEl>
                                          </p:spTgt>
                                        </p:tgtEl>
                                        <p:attrNameLst>
                                          <p:attrName>style.visibility</p:attrName>
                                        </p:attrNameLst>
                                      </p:cBhvr>
                                      <p:to>
                                        <p:strVal val="visible"/>
                                      </p:to>
                                    </p:set>
                                    <p:animEffect transition="in" filter="wipe(down)">
                                      <p:cBhvr>
                                        <p:cTn id="23" dur="500"/>
                                        <p:tgtEl>
                                          <p:spTgt spid="4">
                                            <p:graphicEl>
                                              <a:dgm id="{11C7B8DE-A3AB-49EE-AB6D-C561CD0D3C88}"/>
                                            </p:graphic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
                                            <p:graphicEl>
                                              <a:dgm id="{A8061C19-143C-49E0-A611-B5C87D40AA01}"/>
                                            </p:graphicEl>
                                          </p:spTgt>
                                        </p:tgtEl>
                                        <p:attrNameLst>
                                          <p:attrName>style.visibility</p:attrName>
                                        </p:attrNameLst>
                                      </p:cBhvr>
                                      <p:to>
                                        <p:strVal val="visible"/>
                                      </p:to>
                                    </p:set>
                                    <p:animEffect transition="in" filter="wipe(down)">
                                      <p:cBhvr>
                                        <p:cTn id="26" dur="500"/>
                                        <p:tgtEl>
                                          <p:spTgt spid="4">
                                            <p:graphicEl>
                                              <a:dgm id="{A8061C19-143C-49E0-A611-B5C87D40AA0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電腦犯罪的種類</a:t>
            </a:r>
            <a:endParaRPr lang="zh-TW" altLang="en-US" dirty="0"/>
          </a:p>
        </p:txBody>
      </p:sp>
      <p:sp>
        <p:nvSpPr>
          <p:cNvPr id="3" name="內容版面配置區 2"/>
          <p:cNvSpPr>
            <a:spLocks noGrp="1"/>
          </p:cNvSpPr>
          <p:nvPr>
            <p:ph sz="half" idx="1"/>
          </p:nvPr>
        </p:nvSpPr>
        <p:spPr/>
        <p:txBody>
          <a:bodyPr>
            <a:normAutofit fontScale="92500" lnSpcReduction="10000"/>
          </a:bodyPr>
          <a:lstStyle/>
          <a:p>
            <a:r>
              <a:rPr lang="zh-TW" altLang="en-US" dirty="0" smtClean="0"/>
              <a:t>內部犯罪</a:t>
            </a:r>
            <a:endParaRPr lang="en-US" altLang="zh-TW" dirty="0" smtClean="0"/>
          </a:p>
          <a:p>
            <a:pPr lvl="1"/>
            <a:r>
              <a:rPr lang="zh-TW" altLang="en-US" sz="1800" dirty="0" smtClean="0"/>
              <a:t>大部分電腦犯罪的風險都</a:t>
            </a:r>
            <a:r>
              <a:rPr lang="zh-TW" altLang="en-US" sz="1800" dirty="0" smtClean="0">
                <a:solidFill>
                  <a:srgbClr val="0000FF"/>
                </a:solidFill>
              </a:rPr>
              <a:t>來自內部</a:t>
            </a:r>
            <a:r>
              <a:rPr lang="zh-TW" altLang="en-US" sz="1800" dirty="0" smtClean="0"/>
              <a:t>，在風險評鑑中易被忽視。</a:t>
            </a:r>
            <a:endParaRPr lang="en-US" altLang="zh-TW" sz="1800" dirty="0" smtClean="0"/>
          </a:p>
          <a:p>
            <a:r>
              <a:rPr lang="zh-TW" altLang="en-US" dirty="0" smtClean="0"/>
              <a:t>網路詐騙</a:t>
            </a:r>
            <a:endParaRPr lang="en-US" altLang="zh-TW" dirty="0" smtClean="0"/>
          </a:p>
          <a:p>
            <a:pPr lvl="1"/>
            <a:r>
              <a:rPr lang="zh-TW" altLang="en-US" dirty="0" smtClean="0"/>
              <a:t>釣魚網站</a:t>
            </a:r>
            <a:r>
              <a:rPr lang="zh-TW" altLang="en-US" dirty="0" smtClean="0">
                <a:latin typeface="標楷體" panose="03000509000000000000" pitchFamily="65" charset="-120"/>
                <a:ea typeface="標楷體" panose="03000509000000000000" pitchFamily="65" charset="-120"/>
              </a:rPr>
              <a:t>、其它詐騙郵件</a:t>
            </a:r>
            <a:endParaRPr lang="en-US" altLang="zh-TW" dirty="0" smtClean="0"/>
          </a:p>
          <a:p>
            <a:r>
              <a:rPr lang="zh-TW" altLang="en-US" dirty="0" smtClean="0"/>
              <a:t>商業間諜</a:t>
            </a:r>
            <a:endParaRPr lang="en-US" altLang="zh-TW" dirty="0" smtClean="0"/>
          </a:p>
          <a:p>
            <a:pPr lvl="1"/>
            <a:r>
              <a:rPr lang="zh-TW" altLang="en-US" sz="1800" dirty="0" smtClean="0"/>
              <a:t>經過駭客手法侵入競爭對手的網路，常能取得巨大的利益。</a:t>
            </a:r>
            <a:endParaRPr lang="en-US" altLang="zh-TW" sz="1800" dirty="0" smtClean="0"/>
          </a:p>
          <a:p>
            <a:r>
              <a:rPr lang="zh-TW" altLang="en-US" dirty="0"/>
              <a:t>惡意程式</a:t>
            </a:r>
            <a:endParaRPr lang="en-US" altLang="zh-TW" dirty="0"/>
          </a:p>
          <a:p>
            <a:pPr lvl="1"/>
            <a:r>
              <a:rPr lang="zh-TW" altLang="en-US" dirty="0" smtClean="0">
                <a:solidFill>
                  <a:srgbClr val="0000FF"/>
                </a:solidFill>
                <a:latin typeface="標楷體" panose="03000509000000000000" pitchFamily="65" charset="-120"/>
                <a:ea typeface="標楷體" panose="03000509000000000000" pitchFamily="65" charset="-120"/>
              </a:rPr>
              <a:t>病毒</a:t>
            </a:r>
            <a:r>
              <a:rPr lang="zh-TW" altLang="en-US" dirty="0">
                <a:solidFill>
                  <a:srgbClr val="0000FF"/>
                </a:solidFill>
                <a:latin typeface="標楷體" panose="03000509000000000000" pitchFamily="65" charset="-120"/>
                <a:ea typeface="標楷體" panose="03000509000000000000" pitchFamily="65" charset="-120"/>
              </a:rPr>
              <a:t>、</a:t>
            </a:r>
            <a:r>
              <a:rPr lang="zh-TW" altLang="en-US" dirty="0" smtClean="0">
                <a:solidFill>
                  <a:srgbClr val="0000FF"/>
                </a:solidFill>
                <a:latin typeface="標楷體" panose="03000509000000000000" pitchFamily="65" charset="-120"/>
                <a:ea typeface="標楷體" panose="03000509000000000000" pitchFamily="65" charset="-120"/>
              </a:rPr>
              <a:t>蠕蟲、木馬程式</a:t>
            </a:r>
            <a:r>
              <a:rPr lang="en-US" altLang="zh-TW" dirty="0" smtClean="0">
                <a:solidFill>
                  <a:srgbClr val="0000FF"/>
                </a:solidFill>
                <a:latin typeface="標楷體" panose="03000509000000000000" pitchFamily="65" charset="-120"/>
                <a:ea typeface="標楷體" panose="03000509000000000000" pitchFamily="65" charset="-120"/>
              </a:rPr>
              <a:t>(</a:t>
            </a:r>
            <a:r>
              <a:rPr lang="zh-TW" altLang="en-US" dirty="0">
                <a:solidFill>
                  <a:srgbClr val="0000FF"/>
                </a:solidFill>
                <a:latin typeface="標楷體" panose="03000509000000000000" pitchFamily="65" charset="-120"/>
                <a:ea typeface="標楷體" panose="03000509000000000000" pitchFamily="65" charset="-120"/>
              </a:rPr>
              <a:t>特洛</a:t>
            </a:r>
            <a:r>
              <a:rPr lang="zh-TW" altLang="en-US" dirty="0" smtClean="0">
                <a:solidFill>
                  <a:srgbClr val="0000FF"/>
                </a:solidFill>
                <a:latin typeface="標楷體" panose="03000509000000000000" pitchFamily="65" charset="-120"/>
                <a:ea typeface="標楷體" panose="03000509000000000000" pitchFamily="65" charset="-120"/>
              </a:rPr>
              <a:t>伊</a:t>
            </a:r>
            <a:r>
              <a:rPr lang="en-US" altLang="zh-TW" dirty="0" smtClean="0">
                <a:solidFill>
                  <a:srgbClr val="0000FF"/>
                </a:solidFill>
                <a:latin typeface="標楷體" panose="03000509000000000000" pitchFamily="65" charset="-120"/>
                <a:ea typeface="標楷體" panose="03000509000000000000" pitchFamily="65" charset="-120"/>
              </a:rPr>
              <a:t>)</a:t>
            </a:r>
          </a:p>
          <a:p>
            <a:pPr lvl="1"/>
            <a:r>
              <a:rPr lang="en-US" altLang="zh-TW" dirty="0">
                <a:hlinkClick r:id="rId2"/>
              </a:rPr>
              <a:t>https://</a:t>
            </a:r>
            <a:r>
              <a:rPr lang="en-US" altLang="zh-TW" dirty="0" smtClean="0">
                <a:hlinkClick r:id="rId2"/>
              </a:rPr>
              <a:t>reurl.cc/9VryOO</a:t>
            </a:r>
            <a:endParaRPr lang="en-US" altLang="zh-TW" dirty="0" smtClean="0"/>
          </a:p>
          <a:p>
            <a:r>
              <a:rPr lang="zh-TW" altLang="en-US" dirty="0" smtClean="0"/>
              <a:t>駭客攻擊</a:t>
            </a:r>
            <a:endParaRPr lang="en-US" altLang="zh-TW" dirty="0" smtClean="0"/>
          </a:p>
          <a:p>
            <a:r>
              <a:rPr lang="zh-TW" altLang="en-US" dirty="0" smtClean="0"/>
              <a:t>違法色情</a:t>
            </a:r>
          </a:p>
        </p:txBody>
      </p:sp>
      <p:sp>
        <p:nvSpPr>
          <p:cNvPr id="4" name="內容版面配置區 3"/>
          <p:cNvSpPr>
            <a:spLocks noGrp="1"/>
          </p:cNvSpPr>
          <p:nvPr>
            <p:ph sz="half" idx="2"/>
          </p:nvPr>
        </p:nvSpPr>
        <p:spPr/>
        <p:txBody>
          <a:bodyPr>
            <a:normAutofit fontScale="92500" lnSpcReduction="10000"/>
          </a:bodyPr>
          <a:lstStyle/>
          <a:p>
            <a:r>
              <a:rPr lang="zh-TW" altLang="en-US" dirty="0" smtClean="0"/>
              <a:t>盯梢他人 </a:t>
            </a:r>
            <a:r>
              <a:rPr lang="en-US" altLang="zh-TW" dirty="0" smtClean="0"/>
              <a:t>(stalking)</a:t>
            </a:r>
          </a:p>
          <a:p>
            <a:pPr lvl="1"/>
            <a:r>
              <a:rPr lang="zh-TW" altLang="en-US" sz="1800" dirty="0" smtClean="0"/>
              <a:t>以收集受害者個人資訊，或在網路聊天室騷擾的方式侵害隱私。</a:t>
            </a:r>
            <a:endParaRPr lang="en-US" altLang="zh-TW" sz="1800" dirty="0" smtClean="0"/>
          </a:p>
          <a:p>
            <a:r>
              <a:rPr lang="zh-TW" altLang="en-US" dirty="0" smtClean="0"/>
              <a:t>組織犯罪</a:t>
            </a:r>
            <a:endParaRPr lang="en-US" altLang="zh-TW" dirty="0" smtClean="0"/>
          </a:p>
          <a:p>
            <a:pPr lvl="1"/>
            <a:r>
              <a:rPr lang="zh-TW" altLang="en-US" dirty="0" smtClean="0"/>
              <a:t>建立各式詐欺網站進行財務詐欺等非法行為。</a:t>
            </a:r>
            <a:endParaRPr lang="en-US" altLang="zh-TW" dirty="0" smtClean="0"/>
          </a:p>
          <a:p>
            <a:r>
              <a:rPr lang="zh-TW" altLang="en-US" dirty="0" smtClean="0"/>
              <a:t>恐怖行動</a:t>
            </a:r>
            <a:endParaRPr lang="en-US" altLang="zh-TW" dirty="0" smtClean="0"/>
          </a:p>
          <a:p>
            <a:pPr lvl="1"/>
            <a:r>
              <a:rPr lang="zh-TW" altLang="en-US" dirty="0" smtClean="0"/>
              <a:t>企業勒索</a:t>
            </a:r>
            <a:endParaRPr lang="en-US" altLang="zh-TW" dirty="0" smtClean="0"/>
          </a:p>
          <a:p>
            <a:r>
              <a:rPr lang="zh-TW" altLang="en-US" dirty="0" smtClean="0"/>
              <a:t>身分收集 </a:t>
            </a:r>
            <a:r>
              <a:rPr lang="en-US" altLang="zh-TW" dirty="0" smtClean="0"/>
              <a:t>(identity theft)</a:t>
            </a:r>
          </a:p>
          <a:p>
            <a:pPr lvl="1"/>
            <a:r>
              <a:rPr lang="zh-TW" altLang="en-US" dirty="0" smtClean="0"/>
              <a:t>以各種手法收集他人身分資料。</a:t>
            </a:r>
            <a:endParaRPr lang="en-US" altLang="zh-TW" dirty="0" smtClean="0"/>
          </a:p>
          <a:p>
            <a:r>
              <a:rPr lang="zh-TW" altLang="en-US" dirty="0" smtClean="0"/>
              <a:t>社交工程 </a:t>
            </a:r>
            <a:r>
              <a:rPr lang="en-US" altLang="zh-TW" dirty="0" smtClean="0"/>
              <a:t>(social engineering)</a:t>
            </a:r>
          </a:p>
          <a:p>
            <a:pPr lvl="1"/>
            <a:r>
              <a:rPr lang="zh-TW" altLang="en-US" dirty="0" smtClean="0"/>
              <a:t>利用非科技性的的手法取得密碼等資訊。</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2.2 </a:t>
            </a:r>
            <a:r>
              <a:rPr lang="zh-TW" altLang="en-US" sz="4400" dirty="0" smtClean="0">
                <a:solidFill>
                  <a:srgbClr val="FF0000"/>
                </a:solidFill>
                <a:latin typeface="標楷體" panose="03000509000000000000" pitchFamily="65" charset="-120"/>
                <a:ea typeface="標楷體" panose="03000509000000000000" pitchFamily="65" charset="-120"/>
              </a:rPr>
              <a:t>資訊</a:t>
            </a:r>
            <a:r>
              <a:rPr lang="zh-TW" altLang="en-US" sz="4400" dirty="0">
                <a:solidFill>
                  <a:srgbClr val="FF0000"/>
                </a:solidFill>
                <a:latin typeface="標楷體" panose="03000509000000000000" pitchFamily="65" charset="-120"/>
                <a:ea typeface="標楷體" panose="03000509000000000000" pitchFamily="65" charset="-120"/>
              </a:rPr>
              <a:t>的</a:t>
            </a:r>
            <a:r>
              <a:rPr lang="zh-TW" altLang="en-US" sz="4400" dirty="0" smtClean="0">
                <a:solidFill>
                  <a:srgbClr val="FF0000"/>
                </a:solidFill>
                <a:latin typeface="標楷體" panose="03000509000000000000" pitchFamily="65" charset="-120"/>
                <a:ea typeface="標楷體" panose="03000509000000000000" pitchFamily="65" charset="-120"/>
              </a:rPr>
              <a:t>所有權</a:t>
            </a:r>
            <a:endParaRPr lang="zh-TW" altLang="en-US" dirty="0">
              <a:solidFill>
                <a:srgbClr val="FF0000"/>
              </a:solidFill>
            </a:endParaRPr>
          </a:p>
        </p:txBody>
      </p:sp>
    </p:spTree>
    <p:extLst>
      <p:ext uri="{BB962C8B-B14F-4D97-AF65-F5344CB8AC3E}">
        <p14:creationId xmlns:p14="http://schemas.microsoft.com/office/powerpoint/2010/main" val="8631720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2.2 </a:t>
            </a:r>
            <a:r>
              <a:rPr lang="zh-TW" altLang="en-US" dirty="0" smtClean="0"/>
              <a:t>資訊的所有權</a:t>
            </a:r>
            <a:endParaRPr lang="zh-TW" altLang="en-US" dirty="0"/>
          </a:p>
        </p:txBody>
      </p:sp>
      <p:sp>
        <p:nvSpPr>
          <p:cNvPr id="5" name="圓角矩形 4"/>
          <p:cNvSpPr/>
          <p:nvPr/>
        </p:nvSpPr>
        <p:spPr>
          <a:xfrm>
            <a:off x="770681" y="1000108"/>
            <a:ext cx="7102572" cy="4843422"/>
          </a:xfrm>
          <a:prstGeom prst="roundRect">
            <a:avLst/>
          </a:prstGeom>
          <a:ln>
            <a:noFill/>
          </a:ln>
        </p:spPr>
        <p:style>
          <a:lnRef idx="2">
            <a:schemeClr val="accent1"/>
          </a:lnRef>
          <a:fillRef idx="1">
            <a:schemeClr val="lt1"/>
          </a:fillRef>
          <a:effectRef idx="0">
            <a:schemeClr val="accent1"/>
          </a:effectRef>
          <a:fontRef idx="minor">
            <a:schemeClr val="dk1"/>
          </a:fontRef>
        </p:style>
        <p:txBody>
          <a:bodyPr rtlCol="0" anchor="t"/>
          <a:lstStyle/>
          <a:p>
            <a:pPr algn="ctr">
              <a:lnSpc>
                <a:spcPct val="130000"/>
              </a:lnSpc>
            </a:pPr>
            <a:r>
              <a:rPr lang="zh-TW" altLang="en-US" sz="2000" dirty="0" smtClean="0">
                <a:solidFill>
                  <a:srgbClr val="0000FF"/>
                </a:solidFill>
                <a:latin typeface="Calibri" pitchFamily="34" charset="0"/>
              </a:rPr>
              <a:t>資訊雖不一定有實體</a:t>
            </a:r>
            <a:r>
              <a:rPr lang="en-US" altLang="zh-TW" sz="2000" dirty="0" smtClean="0">
                <a:solidFill>
                  <a:srgbClr val="0000FF"/>
                </a:solidFill>
                <a:latin typeface="Calibri" pitchFamily="34" charset="0"/>
              </a:rPr>
              <a:t>,</a:t>
            </a:r>
            <a:r>
              <a:rPr lang="zh-TW" altLang="en-US" sz="2000" dirty="0" smtClean="0">
                <a:solidFill>
                  <a:srgbClr val="0000FF"/>
                </a:solidFill>
                <a:latin typeface="Calibri" pitchFamily="34" charset="0"/>
              </a:rPr>
              <a:t>但它的所有權仍受法律保障</a:t>
            </a:r>
            <a:endParaRPr lang="en-US" altLang="zh-TW" sz="2000" dirty="0" smtClean="0">
              <a:solidFill>
                <a:srgbClr val="0000FF"/>
              </a:solidFill>
              <a:latin typeface="Calibri" pitchFamily="34" charset="0"/>
            </a:endParaRPr>
          </a:p>
          <a:p>
            <a:pPr algn="ctr">
              <a:lnSpc>
                <a:spcPct val="130000"/>
              </a:lnSpc>
            </a:pPr>
            <a:r>
              <a:rPr lang="zh-TW" altLang="en-US" sz="2000" dirty="0" smtClean="0">
                <a:solidFill>
                  <a:srgbClr val="FF0000"/>
                </a:solidFill>
                <a:latin typeface="Calibri" pitchFamily="34" charset="0"/>
              </a:rPr>
              <a:t>智慧財產權</a:t>
            </a:r>
            <a:r>
              <a:rPr lang="zh-TW" altLang="en-US" sz="2000" dirty="0" smtClean="0">
                <a:latin typeface="Calibri" pitchFamily="34" charset="0"/>
              </a:rPr>
              <a:t> </a:t>
            </a:r>
            <a:r>
              <a:rPr lang="en-US" altLang="zh-TW" sz="2000" dirty="0" smtClean="0">
                <a:latin typeface="Calibri" pitchFamily="34" charset="0"/>
              </a:rPr>
              <a:t>(Intellectual property right, IPR)</a:t>
            </a:r>
            <a:br>
              <a:rPr lang="en-US" altLang="zh-TW" sz="2000" dirty="0" smtClean="0">
                <a:latin typeface="Calibri" pitchFamily="34" charset="0"/>
              </a:rPr>
            </a:br>
            <a:r>
              <a:rPr lang="zh-TW" altLang="en-US" sz="2000" dirty="0" smtClean="0">
                <a:latin typeface="Calibri" pitchFamily="34" charset="0"/>
              </a:rPr>
              <a:t>保護有實體或無實體的項目或資產</a:t>
            </a:r>
            <a:r>
              <a:rPr lang="en-US" altLang="zh-TW" sz="2000" dirty="0" smtClean="0">
                <a:latin typeface="Calibri" pitchFamily="34" charset="0"/>
              </a:rPr>
              <a:t/>
            </a:r>
            <a:br>
              <a:rPr lang="en-US" altLang="zh-TW" sz="2000" dirty="0" smtClean="0">
                <a:latin typeface="Calibri" pitchFamily="34" charset="0"/>
              </a:rPr>
            </a:br>
            <a:r>
              <a:rPr lang="zh-TW" altLang="en-US" sz="2000" dirty="0" smtClean="0">
                <a:solidFill>
                  <a:srgbClr val="0000FF"/>
                </a:solidFill>
                <a:latin typeface="Calibri" pitchFamily="34" charset="0"/>
              </a:rPr>
              <a:t>包括以下幾種</a:t>
            </a:r>
            <a:endParaRPr lang="en-US" altLang="zh-TW" sz="2000" dirty="0" smtClean="0">
              <a:solidFill>
                <a:srgbClr val="0000FF"/>
              </a:solidFill>
              <a:latin typeface="Calibri" pitchFamily="34" charset="0"/>
            </a:endParaRPr>
          </a:p>
        </p:txBody>
      </p:sp>
      <p:sp>
        <p:nvSpPr>
          <p:cNvPr id="7" name="橢圓 6"/>
          <p:cNvSpPr/>
          <p:nvPr/>
        </p:nvSpPr>
        <p:spPr>
          <a:xfrm>
            <a:off x="3428992" y="3175548"/>
            <a:ext cx="1928826" cy="1848458"/>
          </a:xfrm>
          <a:prstGeom prst="ellipse">
            <a:avLst/>
          </a:prstGeom>
          <a:noFill/>
          <a:ln w="57150">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9" name="橢圓 8"/>
          <p:cNvSpPr/>
          <p:nvPr/>
        </p:nvSpPr>
        <p:spPr>
          <a:xfrm>
            <a:off x="1357290" y="3175548"/>
            <a:ext cx="1928826" cy="1848458"/>
          </a:xfrm>
          <a:prstGeom prst="ellipse">
            <a:avLst/>
          </a:prstGeom>
          <a:noFill/>
          <a:ln w="5715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lvl="1" algn="ctr">
              <a:lnSpc>
                <a:spcPct val="130000"/>
              </a:lnSpc>
            </a:pPr>
            <a:endParaRPr lang="en-US" altLang="zh-TW" dirty="0" smtClean="0">
              <a:latin typeface="Calibri" pitchFamily="34" charset="0"/>
            </a:endParaRPr>
          </a:p>
        </p:txBody>
      </p:sp>
      <p:sp>
        <p:nvSpPr>
          <p:cNvPr id="10" name="橢圓 9"/>
          <p:cNvSpPr/>
          <p:nvPr/>
        </p:nvSpPr>
        <p:spPr>
          <a:xfrm>
            <a:off x="5500694" y="3175548"/>
            <a:ext cx="1928826" cy="1848458"/>
          </a:xfrm>
          <a:prstGeom prst="ellipse">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11" name="橢圓 10"/>
          <p:cNvSpPr/>
          <p:nvPr/>
        </p:nvSpPr>
        <p:spPr>
          <a:xfrm>
            <a:off x="2357422" y="4532870"/>
            <a:ext cx="1928826" cy="1848458"/>
          </a:xfrm>
          <a:prstGeom prst="ellipse">
            <a:avLst/>
          </a:prstGeom>
          <a:noFill/>
          <a:ln w="38100">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2" name="橢圓 11"/>
          <p:cNvSpPr/>
          <p:nvPr/>
        </p:nvSpPr>
        <p:spPr>
          <a:xfrm>
            <a:off x="4500562" y="4532870"/>
            <a:ext cx="1928826" cy="1848458"/>
          </a:xfrm>
          <a:prstGeom prst="ellipse">
            <a:avLst/>
          </a:prstGeom>
          <a:noFill/>
          <a:ln w="38100">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
        <p:nvSpPr>
          <p:cNvPr id="13" name="文字方塊 12"/>
          <p:cNvSpPr txBox="1"/>
          <p:nvPr/>
        </p:nvSpPr>
        <p:spPr>
          <a:xfrm>
            <a:off x="1643414" y="3818490"/>
            <a:ext cx="1428388" cy="646331"/>
          </a:xfrm>
          <a:prstGeom prst="rect">
            <a:avLst/>
          </a:prstGeom>
          <a:noFill/>
          <a:ln w="57150">
            <a:noFill/>
          </a:ln>
        </p:spPr>
        <p:txBody>
          <a:bodyPr wrap="square" rtlCol="0">
            <a:spAutoFit/>
          </a:bodyPr>
          <a:lstStyle/>
          <a:p>
            <a:pPr marL="0" lvl="1" algn="ctr"/>
            <a:r>
              <a:rPr lang="zh-TW" altLang="en-US" dirty="0" smtClean="0">
                <a:latin typeface="Calibri" pitchFamily="34" charset="0"/>
              </a:rPr>
              <a:t>專利</a:t>
            </a:r>
            <a:endParaRPr lang="en-US" altLang="zh-TW" dirty="0" smtClean="0">
              <a:latin typeface="Calibri" pitchFamily="34" charset="0"/>
            </a:endParaRPr>
          </a:p>
          <a:p>
            <a:pPr marL="0" lvl="1" algn="ctr"/>
            <a:r>
              <a:rPr lang="en-US" altLang="zh-TW" dirty="0" smtClean="0">
                <a:latin typeface="Calibri" pitchFamily="34" charset="0"/>
              </a:rPr>
              <a:t>Patent</a:t>
            </a:r>
          </a:p>
        </p:txBody>
      </p:sp>
      <p:sp>
        <p:nvSpPr>
          <p:cNvPr id="14" name="文字方塊 13"/>
          <p:cNvSpPr txBox="1"/>
          <p:nvPr/>
        </p:nvSpPr>
        <p:spPr>
          <a:xfrm>
            <a:off x="3643306" y="3815101"/>
            <a:ext cx="1500198" cy="646331"/>
          </a:xfrm>
          <a:prstGeom prst="rect">
            <a:avLst/>
          </a:prstGeom>
          <a:noFill/>
          <a:ln w="57150">
            <a:noFill/>
          </a:ln>
        </p:spPr>
        <p:txBody>
          <a:bodyPr wrap="square" rtlCol="0">
            <a:spAutoFit/>
          </a:bodyPr>
          <a:lstStyle/>
          <a:p>
            <a:pPr marL="0" lvl="1" algn="ctr"/>
            <a:r>
              <a:rPr lang="zh-TW" altLang="en-US" dirty="0" smtClean="0">
                <a:latin typeface="Calibri" pitchFamily="34" charset="0"/>
              </a:rPr>
              <a:t>商標</a:t>
            </a:r>
            <a:endParaRPr lang="en-US" altLang="zh-TW" dirty="0" smtClean="0">
              <a:latin typeface="Calibri" pitchFamily="34" charset="0"/>
            </a:endParaRPr>
          </a:p>
          <a:p>
            <a:pPr marL="0" lvl="1" algn="ctr"/>
            <a:r>
              <a:rPr lang="en-US" altLang="zh-TW" dirty="0" smtClean="0">
                <a:latin typeface="Calibri" pitchFamily="34" charset="0"/>
              </a:rPr>
              <a:t>Trademark</a:t>
            </a:r>
          </a:p>
        </p:txBody>
      </p:sp>
      <p:sp>
        <p:nvSpPr>
          <p:cNvPr id="15" name="文字方塊 14"/>
          <p:cNvSpPr txBox="1"/>
          <p:nvPr/>
        </p:nvSpPr>
        <p:spPr>
          <a:xfrm>
            <a:off x="5786818" y="3818490"/>
            <a:ext cx="1428388" cy="646331"/>
          </a:xfrm>
          <a:prstGeom prst="rect">
            <a:avLst/>
          </a:prstGeom>
          <a:noFill/>
          <a:ln w="57150">
            <a:noFill/>
          </a:ln>
        </p:spPr>
        <p:txBody>
          <a:bodyPr wrap="square" rtlCol="0">
            <a:spAutoFit/>
          </a:bodyPr>
          <a:lstStyle/>
          <a:p>
            <a:pPr marL="0" lvl="1" algn="ctr"/>
            <a:r>
              <a:rPr lang="zh-TW" altLang="en-US" dirty="0" smtClean="0">
                <a:latin typeface="Calibri" pitchFamily="34" charset="0"/>
              </a:rPr>
              <a:t>著作權</a:t>
            </a:r>
            <a:endParaRPr lang="en-US" altLang="zh-TW" dirty="0" smtClean="0">
              <a:latin typeface="Calibri" pitchFamily="34" charset="0"/>
            </a:endParaRPr>
          </a:p>
          <a:p>
            <a:pPr marL="0" lvl="1" algn="ctr"/>
            <a:r>
              <a:rPr lang="en-US" altLang="zh-TW" dirty="0" smtClean="0">
                <a:latin typeface="Calibri" pitchFamily="34" charset="0"/>
              </a:rPr>
              <a:t>Copyright</a:t>
            </a:r>
          </a:p>
        </p:txBody>
      </p:sp>
      <p:sp>
        <p:nvSpPr>
          <p:cNvPr id="16" name="文字方塊 15"/>
          <p:cNvSpPr txBox="1"/>
          <p:nvPr/>
        </p:nvSpPr>
        <p:spPr>
          <a:xfrm>
            <a:off x="2643546" y="5100985"/>
            <a:ext cx="1428388" cy="646331"/>
          </a:xfrm>
          <a:prstGeom prst="rect">
            <a:avLst/>
          </a:prstGeom>
          <a:noFill/>
          <a:ln w="57150">
            <a:noFill/>
          </a:ln>
        </p:spPr>
        <p:txBody>
          <a:bodyPr wrap="square" rtlCol="0">
            <a:spAutoFit/>
          </a:bodyPr>
          <a:lstStyle/>
          <a:p>
            <a:pPr marL="0" lvl="1" algn="ctr"/>
            <a:r>
              <a:rPr lang="zh-TW" altLang="en-US" dirty="0" smtClean="0">
                <a:latin typeface="Calibri" pitchFamily="34" charset="0"/>
              </a:rPr>
              <a:t>營業秘密</a:t>
            </a:r>
            <a:endParaRPr lang="en-US" altLang="zh-TW" dirty="0" smtClean="0">
              <a:latin typeface="Calibri" pitchFamily="34" charset="0"/>
            </a:endParaRPr>
          </a:p>
          <a:p>
            <a:pPr marL="0" lvl="1" algn="ctr"/>
            <a:r>
              <a:rPr lang="en-US" altLang="zh-TW" dirty="0" smtClean="0">
                <a:latin typeface="Calibri" pitchFamily="34" charset="0"/>
              </a:rPr>
              <a:t>Trade secret</a:t>
            </a:r>
          </a:p>
        </p:txBody>
      </p:sp>
      <p:sp>
        <p:nvSpPr>
          <p:cNvPr id="17" name="文字方塊 16"/>
          <p:cNvSpPr txBox="1"/>
          <p:nvPr/>
        </p:nvSpPr>
        <p:spPr>
          <a:xfrm>
            <a:off x="4786686" y="5104374"/>
            <a:ext cx="1428388" cy="646331"/>
          </a:xfrm>
          <a:prstGeom prst="rect">
            <a:avLst/>
          </a:prstGeom>
          <a:noFill/>
          <a:ln w="57150">
            <a:noFill/>
          </a:ln>
        </p:spPr>
        <p:txBody>
          <a:bodyPr wrap="square" rtlCol="0">
            <a:spAutoFit/>
          </a:bodyPr>
          <a:lstStyle/>
          <a:p>
            <a:pPr marL="0" lvl="1" algn="ctr"/>
            <a:r>
              <a:rPr lang="zh-TW" altLang="en-US" dirty="0" smtClean="0">
                <a:latin typeface="Calibri" pitchFamily="34" charset="0"/>
              </a:rPr>
              <a:t>隱私權</a:t>
            </a:r>
            <a:endParaRPr lang="en-US" altLang="zh-TW" dirty="0" smtClean="0">
              <a:latin typeface="Calibri" pitchFamily="34" charset="0"/>
            </a:endParaRPr>
          </a:p>
          <a:p>
            <a:pPr marL="0" lvl="1" algn="ctr"/>
            <a:r>
              <a:rPr lang="en-US" altLang="zh-TW" dirty="0" smtClean="0">
                <a:latin typeface="Calibri" pitchFamily="34" charset="0"/>
              </a:rPr>
              <a:t>Privacy</a:t>
            </a:r>
          </a:p>
        </p:txBody>
      </p:sp>
      <p:pic>
        <p:nvPicPr>
          <p:cNvPr id="18" name="Picture 2"/>
          <p:cNvPicPr>
            <a:picLocks noChangeAspect="1" noChangeArrowheads="1"/>
          </p:cNvPicPr>
          <p:nvPr/>
        </p:nvPicPr>
        <p:blipFill>
          <a:blip r:embed="rId2" cstate="print"/>
          <a:srcRect/>
          <a:stretch>
            <a:fillRect/>
          </a:stretch>
        </p:blipFill>
        <p:spPr bwMode="auto">
          <a:xfrm>
            <a:off x="7286644" y="214290"/>
            <a:ext cx="1071570" cy="1071570"/>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智慧財產權法的目的在保護有實體或無實體的項目或資產，避免在其發明或創造者無法得到報酬的情況下，遭到複製或使用。</a:t>
            </a:r>
            <a:endParaRPr lang="en-US" altLang="zh-TW" sz="2000" dirty="0" smtClean="0"/>
          </a:p>
          <a:p>
            <a:pPr>
              <a:lnSpc>
                <a:spcPct val="130000"/>
              </a:lnSpc>
              <a:spcBef>
                <a:spcPts val="1200"/>
              </a:spcBef>
            </a:pPr>
            <a:r>
              <a:rPr lang="zh-TW" altLang="en-US" sz="2000" dirty="0" smtClean="0"/>
              <a:t>智慧財產權可分為兩個大項：</a:t>
            </a:r>
            <a:endParaRPr lang="en-US" altLang="zh-TW" sz="2000" dirty="0" smtClean="0"/>
          </a:p>
          <a:p>
            <a:pPr lvl="1">
              <a:lnSpc>
                <a:spcPct val="130000"/>
              </a:lnSpc>
              <a:spcBef>
                <a:spcPts val="1200"/>
              </a:spcBef>
            </a:pPr>
            <a:r>
              <a:rPr lang="zh-TW" altLang="en-US" dirty="0" smtClean="0">
                <a:solidFill>
                  <a:srgbClr val="FF0000"/>
                </a:solidFill>
              </a:rPr>
              <a:t>工業資產 </a:t>
            </a:r>
            <a:r>
              <a:rPr lang="en-US" altLang="zh-TW" dirty="0" smtClean="0"/>
              <a:t>(industrial property)</a:t>
            </a:r>
            <a:r>
              <a:rPr lang="zh-TW" altLang="en-US" dirty="0" smtClean="0"/>
              <a:t>：專利發明、商標、工業設計與區域性資源 </a:t>
            </a:r>
            <a:r>
              <a:rPr lang="en-US" altLang="zh-TW" dirty="0" smtClean="0"/>
              <a:t>(</a:t>
            </a:r>
            <a:r>
              <a:rPr lang="zh-TW" altLang="en-US" dirty="0" smtClean="0"/>
              <a:t>如波爾多紅酒</a:t>
            </a:r>
            <a:r>
              <a:rPr lang="en-US" altLang="zh-TW" dirty="0" smtClean="0"/>
              <a:t>)</a:t>
            </a:r>
            <a:r>
              <a:rPr lang="zh-TW" altLang="en-US" dirty="0" smtClean="0"/>
              <a:t> 等。</a:t>
            </a:r>
            <a:endParaRPr lang="en-US" altLang="zh-TW" dirty="0" smtClean="0"/>
          </a:p>
          <a:p>
            <a:pPr lvl="1">
              <a:lnSpc>
                <a:spcPct val="130000"/>
              </a:lnSpc>
              <a:spcBef>
                <a:spcPts val="1200"/>
              </a:spcBef>
            </a:pPr>
            <a:r>
              <a:rPr lang="zh-TW" altLang="en-US" dirty="0" smtClean="0">
                <a:solidFill>
                  <a:srgbClr val="FF0000"/>
                </a:solidFill>
              </a:rPr>
              <a:t>著作權：</a:t>
            </a:r>
            <a:r>
              <a:rPr lang="zh-TW" altLang="en-US" dirty="0" smtClean="0"/>
              <a:t>文字或藝術創作，如小說、詩歌、戲曲、電影、繪畫、攝影、雕塑、建築設計等。</a:t>
            </a:r>
            <a:endParaRPr lang="en-US" altLang="zh-TW" dirty="0" smtClean="0"/>
          </a:p>
        </p:txBody>
      </p:sp>
      <p:sp>
        <p:nvSpPr>
          <p:cNvPr id="3" name="標題 2"/>
          <p:cNvSpPr>
            <a:spLocks noGrp="1"/>
          </p:cNvSpPr>
          <p:nvPr>
            <p:ph type="title"/>
          </p:nvPr>
        </p:nvSpPr>
        <p:spPr/>
        <p:txBody>
          <a:bodyPr/>
          <a:lstStyle/>
          <a:p>
            <a:r>
              <a:rPr lang="zh-TW" altLang="en-US" dirty="0" smtClean="0"/>
              <a:t>智慧財產權法</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lnSpc>
                <a:spcPct val="130000"/>
              </a:lnSpc>
            </a:pPr>
            <a:r>
              <a:rPr lang="zh-TW" altLang="en-US" sz="2000" dirty="0" smtClean="0">
                <a:solidFill>
                  <a:srgbClr val="FF0000"/>
                </a:solidFill>
              </a:rPr>
              <a:t>專利權</a:t>
            </a:r>
            <a:r>
              <a:rPr lang="zh-TW" altLang="en-US" sz="2000" dirty="0" smtClean="0"/>
              <a:t>在保護新穎 </a:t>
            </a:r>
            <a:r>
              <a:rPr lang="en-US" altLang="zh-TW" sz="2000" dirty="0" smtClean="0"/>
              <a:t>(</a:t>
            </a:r>
            <a:r>
              <a:rPr lang="en-US" altLang="zh-TW" sz="2000" dirty="0" smtClean="0">
                <a:solidFill>
                  <a:srgbClr val="FF0000"/>
                </a:solidFill>
              </a:rPr>
              <a:t>novel</a:t>
            </a:r>
            <a:r>
              <a:rPr lang="en-US" altLang="zh-TW" sz="2000" dirty="0" smtClean="0"/>
              <a:t>)</a:t>
            </a:r>
            <a:r>
              <a:rPr lang="zh-TW" altLang="en-US" sz="2000" dirty="0" smtClean="0"/>
              <a:t>、實用 </a:t>
            </a:r>
            <a:r>
              <a:rPr lang="en-US" altLang="zh-TW" sz="2000" dirty="0" smtClean="0"/>
              <a:t>(useful)</a:t>
            </a:r>
            <a:r>
              <a:rPr lang="zh-TW" altLang="en-US" sz="2000" dirty="0" smtClean="0"/>
              <a:t> 且非顯而易見的 </a:t>
            </a:r>
            <a:r>
              <a:rPr lang="en-US" altLang="zh-TW" sz="2000" dirty="0" smtClean="0"/>
              <a:t>(non-obvious) </a:t>
            </a:r>
            <a:r>
              <a:rPr lang="zh-TW" altLang="en-US" sz="2000" dirty="0" smtClean="0"/>
              <a:t>發明。</a:t>
            </a:r>
            <a:endParaRPr lang="en-US" altLang="zh-TW" sz="2000" dirty="0" smtClean="0"/>
          </a:p>
          <a:p>
            <a:pPr>
              <a:lnSpc>
                <a:spcPct val="130000"/>
              </a:lnSpc>
            </a:pPr>
            <a:r>
              <a:rPr lang="zh-TW" altLang="en-US" sz="2000" dirty="0" smtClean="0"/>
              <a:t>專利的好處如下：</a:t>
            </a:r>
            <a:endParaRPr lang="en-US" altLang="zh-TW" sz="2000" dirty="0" smtClean="0"/>
          </a:p>
          <a:p>
            <a:pPr lvl="1">
              <a:lnSpc>
                <a:spcPct val="130000"/>
              </a:lnSpc>
            </a:pPr>
            <a:r>
              <a:rPr lang="zh-TW" altLang="en-US" dirty="0" smtClean="0"/>
              <a:t>是智慧財產權的一種最強的型態。</a:t>
            </a:r>
            <a:endParaRPr lang="en-US" altLang="zh-TW" dirty="0" smtClean="0"/>
          </a:p>
          <a:p>
            <a:pPr lvl="1">
              <a:lnSpc>
                <a:spcPct val="130000"/>
              </a:lnSpc>
            </a:pPr>
            <a:r>
              <a:rPr lang="zh-TW" altLang="en-US" dirty="0" smtClean="0"/>
              <a:t>所有人擁有一段時間</a:t>
            </a:r>
            <a:r>
              <a:rPr lang="zh-TW" altLang="en-US" dirty="0" smtClean="0">
                <a:ea typeface="微軟正黑體"/>
              </a:rPr>
              <a:t> </a:t>
            </a:r>
            <a:r>
              <a:rPr lang="en-US" altLang="zh-TW" dirty="0" smtClean="0">
                <a:ea typeface="微軟正黑體"/>
              </a:rPr>
              <a:t>(</a:t>
            </a:r>
            <a:r>
              <a:rPr lang="zh-TW" altLang="en-US" dirty="0" smtClean="0">
                <a:solidFill>
                  <a:srgbClr val="FF0000"/>
                </a:solidFill>
                <a:ea typeface="微軟正黑體"/>
              </a:rPr>
              <a:t>通常為二十年</a:t>
            </a:r>
            <a:r>
              <a:rPr lang="en-US" altLang="zh-TW" dirty="0" smtClean="0">
                <a:ea typeface="微軟正黑體"/>
              </a:rPr>
              <a:t>)</a:t>
            </a:r>
            <a:r>
              <a:rPr lang="zh-TW" altLang="en-US" dirty="0" smtClean="0">
                <a:ea typeface="微軟正黑體"/>
              </a:rPr>
              <a:t> 的專利權，讓別人無法使用這項發明。</a:t>
            </a:r>
            <a:endParaRPr lang="en-US" altLang="zh-TW" dirty="0" smtClean="0">
              <a:ea typeface="微軟正黑體"/>
            </a:endParaRPr>
          </a:p>
          <a:p>
            <a:pPr lvl="1">
              <a:lnSpc>
                <a:spcPct val="130000"/>
              </a:lnSpc>
            </a:pPr>
            <a:r>
              <a:rPr lang="zh-TW" altLang="en-US" dirty="0" smtClean="0">
                <a:ea typeface="微軟正黑體"/>
              </a:rPr>
              <a:t>專利的發明會被公諸於世，常能激發其它的新發明。</a:t>
            </a:r>
            <a:endParaRPr lang="en-US" altLang="zh-TW" dirty="0" smtClean="0">
              <a:ea typeface="微軟正黑體"/>
            </a:endParaRPr>
          </a:p>
          <a:p>
            <a:pPr lvl="1">
              <a:lnSpc>
                <a:spcPct val="130000"/>
              </a:lnSpc>
            </a:pPr>
            <a:r>
              <a:rPr lang="zh-TW" altLang="en-US" dirty="0" smtClean="0">
                <a:ea typeface="微軟正黑體"/>
              </a:rPr>
              <a:t>有國家單位與世界組織 </a:t>
            </a:r>
            <a:r>
              <a:rPr lang="en-US" altLang="zh-TW" dirty="0" smtClean="0">
                <a:ea typeface="微軟正黑體"/>
              </a:rPr>
              <a:t>(World Intellectual Property Organization, WIPO) </a:t>
            </a:r>
            <a:r>
              <a:rPr lang="zh-TW" altLang="en-US" dirty="0" smtClean="0">
                <a:ea typeface="微軟正黑體"/>
              </a:rPr>
              <a:t>處理專利的送件及申請。我</a:t>
            </a:r>
            <a:r>
              <a:rPr lang="zh-TW" altLang="en-US" dirty="0" smtClean="0"/>
              <a:t>國之專利、商標、著作權、與營業秘密都屬於</a:t>
            </a:r>
            <a:r>
              <a:rPr lang="zh-TW" altLang="en-US" dirty="0" smtClean="0">
                <a:solidFill>
                  <a:srgbClr val="FF0000"/>
                </a:solidFill>
              </a:rPr>
              <a:t>經濟部智慧財產局</a:t>
            </a:r>
            <a:r>
              <a:rPr lang="zh-TW" altLang="en-US" dirty="0" smtClean="0"/>
              <a:t>之業務範圍。</a:t>
            </a:r>
            <a:endParaRPr lang="en-US" altLang="zh-TW" dirty="0" smtClean="0"/>
          </a:p>
          <a:p>
            <a:pPr lvl="1">
              <a:lnSpc>
                <a:spcPct val="130000"/>
              </a:lnSpc>
            </a:pPr>
            <a:endParaRPr lang="zh-TW" altLang="en-US" dirty="0"/>
          </a:p>
        </p:txBody>
      </p:sp>
      <p:sp>
        <p:nvSpPr>
          <p:cNvPr id="3" name="標題 2"/>
          <p:cNvSpPr>
            <a:spLocks noGrp="1"/>
          </p:cNvSpPr>
          <p:nvPr>
            <p:ph type="title"/>
          </p:nvPr>
        </p:nvSpPr>
        <p:spPr/>
        <p:txBody>
          <a:bodyPr/>
          <a:lstStyle/>
          <a:p>
            <a:r>
              <a:rPr lang="zh-TW" altLang="en-US" dirty="0" smtClean="0"/>
              <a:t>智慧財產的專利</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Autofit/>
          </a:bodyPr>
          <a:lstStyle/>
          <a:p>
            <a:r>
              <a:rPr lang="zh-TW" altLang="en-US" sz="2000" dirty="0" smtClean="0">
                <a:ea typeface="+mn-ea"/>
                <a:cs typeface="Calibri" pitchFamily="34" charset="0"/>
              </a:rPr>
              <a:t>商標</a:t>
            </a:r>
            <a:r>
              <a:rPr lang="en-US" altLang="zh-TW" sz="2000" dirty="0" smtClean="0">
                <a:solidFill>
                  <a:srgbClr val="FF0000"/>
                </a:solidFill>
                <a:ea typeface="+mn-ea"/>
                <a:cs typeface="Calibri" pitchFamily="34" charset="0"/>
              </a:rPr>
              <a:t>(trademark)</a:t>
            </a:r>
            <a:r>
              <a:rPr lang="zh-TW" altLang="en-US" sz="2000" dirty="0" smtClean="0">
                <a:ea typeface="+mn-ea"/>
                <a:cs typeface="Calibri" pitchFamily="34" charset="0"/>
              </a:rPr>
              <a:t>在於標示產品，並與其他人的產品做區分。商標法可以保護企業為其產品所建立的口碑，並防止他人仿冒。</a:t>
            </a:r>
            <a:endParaRPr lang="en-US" altLang="zh-TW" sz="2000" dirty="0" smtClean="0">
              <a:ea typeface="+mn-ea"/>
              <a:cs typeface="Calibri" pitchFamily="34" charset="0"/>
            </a:endParaRPr>
          </a:p>
          <a:p>
            <a:r>
              <a:rPr lang="zh-TW" altLang="en-US" sz="2000" dirty="0" smtClean="0">
                <a:ea typeface="+mn-ea"/>
                <a:cs typeface="Calibri" pitchFamily="34" charset="0"/>
              </a:rPr>
              <a:t>商標可以包括：文字、顏色、名稱、標誌、聲音、產品形狀，或是以上數者的合併。</a:t>
            </a:r>
            <a:endParaRPr lang="en-US" altLang="zh-TW" sz="2000" dirty="0" smtClean="0">
              <a:ea typeface="+mn-ea"/>
              <a:cs typeface="Calibri" pitchFamily="34" charset="0"/>
            </a:endParaRPr>
          </a:p>
          <a:p>
            <a:r>
              <a:rPr lang="en-US" altLang="zh-TW" sz="2000" dirty="0" smtClean="0">
                <a:ea typeface="+mn-ea"/>
                <a:cs typeface="Calibri" pitchFamily="34" charset="0"/>
              </a:rPr>
              <a:t>【</a:t>
            </a:r>
            <a:r>
              <a:rPr lang="zh-TW" altLang="en-US" sz="2000" dirty="0" smtClean="0">
                <a:ea typeface="+mn-ea"/>
                <a:cs typeface="Calibri" pitchFamily="34" charset="0"/>
              </a:rPr>
              <a:t>案例研究</a:t>
            </a:r>
            <a:r>
              <a:rPr lang="en-US" altLang="zh-TW" sz="2000" dirty="0" smtClean="0">
                <a:ea typeface="+mn-ea"/>
                <a:cs typeface="Calibri" pitchFamily="34" charset="0"/>
              </a:rPr>
              <a:t>】</a:t>
            </a:r>
            <a:r>
              <a:rPr lang="zh-TW" altLang="en-US" sz="2000" dirty="0" smtClean="0">
                <a:ea typeface="+mn-ea"/>
                <a:cs typeface="Calibri" pitchFamily="34" charset="0"/>
              </a:rPr>
              <a:t>經濟部智慧財產局昨天表示，</a:t>
            </a:r>
            <a:r>
              <a:rPr lang="zh-TW" altLang="en-US" sz="2000" dirty="0" smtClean="0">
                <a:solidFill>
                  <a:srgbClr val="FF0000"/>
                </a:solidFill>
                <a:ea typeface="+mn-ea"/>
                <a:cs typeface="Calibri" pitchFamily="34" charset="0"/>
              </a:rPr>
              <a:t>本周將發函給中子創新公司，預計最快一個月後，「台客」一詞可恢復為公共財</a:t>
            </a:r>
            <a:r>
              <a:rPr lang="zh-TW" altLang="en-US" sz="2000" dirty="0" smtClean="0">
                <a:ea typeface="+mn-ea"/>
                <a:cs typeface="Calibri" pitchFamily="34" charset="0"/>
              </a:rPr>
              <a:t>，不得再由特定公司取得商標權。中子創新公司過去兩年連續舉辦的「台客搖滾嘉年華」，向智財局</a:t>
            </a:r>
            <a:r>
              <a:rPr lang="zh-TW" altLang="en-US" sz="2000" dirty="0" smtClean="0">
                <a:solidFill>
                  <a:srgbClr val="0000FF"/>
                </a:solidFill>
                <a:ea typeface="+mn-ea"/>
                <a:cs typeface="Calibri" pitchFamily="34" charset="0"/>
              </a:rPr>
              <a:t>申請並取得「台客」的商標權</a:t>
            </a:r>
            <a:r>
              <a:rPr lang="zh-TW" altLang="en-US" sz="2000" dirty="0" smtClean="0">
                <a:ea typeface="+mn-ea"/>
                <a:cs typeface="Calibri" pitchFamily="34" charset="0"/>
              </a:rPr>
              <a:t>，卻引發文化團體的抗議，</a:t>
            </a:r>
            <a:r>
              <a:rPr lang="zh-TW" altLang="en-US" sz="2000" dirty="0" smtClean="0">
                <a:solidFill>
                  <a:srgbClr val="0000FF"/>
                </a:solidFill>
                <a:ea typeface="+mn-ea"/>
                <a:cs typeface="Calibri" pitchFamily="34" charset="0"/>
              </a:rPr>
              <a:t>認為台客具有公共財性質</a:t>
            </a:r>
            <a:r>
              <a:rPr lang="zh-TW" altLang="en-US" sz="2000" dirty="0" smtClean="0">
                <a:ea typeface="+mn-ea"/>
                <a:cs typeface="Calibri" pitchFamily="34" charset="0"/>
              </a:rPr>
              <a:t>，不應由特定廠商取得商標權，剝奪其他人的使用權利。</a:t>
            </a:r>
            <a:r>
              <a:rPr lang="en-US" altLang="zh-TW" sz="2000" dirty="0" smtClean="0">
                <a:ea typeface="+mn-ea"/>
                <a:cs typeface="Calibri" pitchFamily="34" charset="0"/>
              </a:rPr>
              <a:t>【</a:t>
            </a:r>
            <a:r>
              <a:rPr lang="en-US" sz="2000" dirty="0" smtClean="0">
                <a:ea typeface="+mn-ea"/>
                <a:cs typeface="Calibri" pitchFamily="34" charset="0"/>
              </a:rPr>
              <a:t>2007/09/11 </a:t>
            </a:r>
            <a:r>
              <a:rPr lang="zh-TW" altLang="en-US" sz="2000" dirty="0" smtClean="0">
                <a:ea typeface="+mn-ea"/>
                <a:cs typeface="Calibri" pitchFamily="34" charset="0"/>
              </a:rPr>
              <a:t>聯合報</a:t>
            </a:r>
            <a:r>
              <a:rPr lang="en-US" altLang="zh-TW" sz="2000" dirty="0" smtClean="0">
                <a:ea typeface="+mn-ea"/>
                <a:cs typeface="Calibri" pitchFamily="34" charset="0"/>
              </a:rPr>
              <a:t>】</a:t>
            </a:r>
          </a:p>
        </p:txBody>
      </p:sp>
      <p:sp>
        <p:nvSpPr>
          <p:cNvPr id="3" name="標題 2"/>
          <p:cNvSpPr>
            <a:spLocks noGrp="1"/>
          </p:cNvSpPr>
          <p:nvPr>
            <p:ph type="title"/>
          </p:nvPr>
        </p:nvSpPr>
        <p:spPr/>
        <p:txBody>
          <a:bodyPr/>
          <a:lstStyle/>
          <a:p>
            <a:r>
              <a:rPr lang="zh-TW" altLang="en-US" dirty="0" smtClean="0"/>
              <a:t>智慧財產的商標</a:t>
            </a:r>
            <a:endParaRPr lang="zh-TW" altLang="en-US" dirty="0"/>
          </a:p>
        </p:txBody>
      </p:sp>
      <p:grpSp>
        <p:nvGrpSpPr>
          <p:cNvPr id="6" name="群組 5"/>
          <p:cNvGrpSpPr/>
          <p:nvPr/>
        </p:nvGrpSpPr>
        <p:grpSpPr>
          <a:xfrm>
            <a:off x="5940152" y="5373216"/>
            <a:ext cx="2428892" cy="1139955"/>
            <a:chOff x="5357818" y="142852"/>
            <a:chExt cx="2547902" cy="1195810"/>
          </a:xfrm>
        </p:grpSpPr>
        <p:pic>
          <p:nvPicPr>
            <p:cNvPr id="29698" name="Picture 2" descr="Image:Coca-Cola logo.svg">
              <a:hlinkClick r:id="rId2"/>
            </p:cNvPr>
            <p:cNvPicPr>
              <a:picLocks noChangeAspect="1" noChangeArrowheads="1"/>
            </p:cNvPicPr>
            <p:nvPr/>
          </p:nvPicPr>
          <p:blipFill>
            <a:blip r:embed="rId3" cstate="print"/>
            <a:srcRect/>
            <a:stretch>
              <a:fillRect/>
            </a:stretch>
          </p:blipFill>
          <p:spPr bwMode="auto">
            <a:xfrm>
              <a:off x="5357818" y="142852"/>
              <a:ext cx="2547902" cy="834438"/>
            </a:xfrm>
            <a:prstGeom prst="rect">
              <a:avLst/>
            </a:prstGeom>
            <a:noFill/>
          </p:spPr>
        </p:pic>
        <p:sp>
          <p:nvSpPr>
            <p:cNvPr id="5" name="文字方塊 4"/>
            <p:cNvSpPr txBox="1"/>
            <p:nvPr/>
          </p:nvSpPr>
          <p:spPr>
            <a:xfrm>
              <a:off x="5408438" y="1000108"/>
              <a:ext cx="2449710" cy="338554"/>
            </a:xfrm>
            <a:prstGeom prst="rect">
              <a:avLst/>
            </a:prstGeom>
            <a:noFill/>
          </p:spPr>
          <p:txBody>
            <a:bodyPr wrap="none" rtlCol="0">
              <a:spAutoFit/>
            </a:bodyPr>
            <a:lstStyle/>
            <a:p>
              <a:pPr algn="ctr"/>
              <a:r>
                <a:rPr lang="zh-TW" altLang="en-US" sz="1600" dirty="0" smtClean="0"/>
                <a:t>可口可樂商標 </a:t>
              </a:r>
              <a:r>
                <a:rPr lang="en-US" altLang="zh-TW" sz="1600" dirty="0" smtClean="0"/>
                <a:t>(</a:t>
              </a:r>
              <a:r>
                <a:rPr lang="zh-TW" altLang="en-US" sz="1600" dirty="0" smtClean="0"/>
                <a:t>取自維基</a:t>
              </a:r>
              <a:r>
                <a:rPr lang="en-US" altLang="zh-TW" sz="1600" dirty="0" smtClean="0"/>
                <a:t>)</a:t>
              </a:r>
              <a:endParaRPr lang="zh-TW" altLang="en-US" sz="1600"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44933" y="1124744"/>
            <a:ext cx="8496944" cy="5328592"/>
          </a:xfrm>
        </p:spPr>
        <p:txBody>
          <a:bodyPr>
            <a:normAutofit fontScale="92500" lnSpcReduction="20000"/>
          </a:bodyPr>
          <a:lstStyle/>
          <a:p>
            <a:pPr>
              <a:lnSpc>
                <a:spcPct val="130000"/>
              </a:lnSpc>
              <a:spcBef>
                <a:spcPts val="1200"/>
              </a:spcBef>
            </a:pPr>
            <a:r>
              <a:rPr lang="zh-TW" altLang="en-US" sz="2000" dirty="0" smtClean="0"/>
              <a:t>著作權</a:t>
            </a:r>
            <a:r>
              <a:rPr lang="en-US" altLang="zh-TW" sz="2000" dirty="0" smtClean="0">
                <a:solidFill>
                  <a:srgbClr val="FF0000"/>
                </a:solidFill>
              </a:rPr>
              <a:t>(copyright)</a:t>
            </a:r>
            <a:r>
              <a:rPr lang="zh-TW" altLang="en-US" sz="2000" dirty="0" smtClean="0"/>
              <a:t>涵蓋的是一個想法的表達 </a:t>
            </a:r>
            <a:r>
              <a:rPr lang="en-US" altLang="zh-TW" sz="2000" dirty="0" smtClean="0"/>
              <a:t>(expression of an idea)</a:t>
            </a:r>
            <a:r>
              <a:rPr lang="zh-TW" altLang="en-US" sz="2000" dirty="0" smtClean="0"/>
              <a:t>，而不是想法本身；專利權則在保護想法本身。</a:t>
            </a:r>
            <a:endParaRPr lang="en-US" altLang="zh-TW" sz="2000" dirty="0" smtClean="0">
              <a:ea typeface="微軟正黑體"/>
            </a:endParaRPr>
          </a:p>
          <a:p>
            <a:pPr>
              <a:lnSpc>
                <a:spcPct val="130000"/>
              </a:lnSpc>
              <a:spcBef>
                <a:spcPts val="1200"/>
              </a:spcBef>
            </a:pPr>
            <a:r>
              <a:rPr lang="zh-TW" altLang="en-US" sz="2000" dirty="0" smtClean="0">
                <a:solidFill>
                  <a:srgbClr val="0000FF"/>
                </a:solidFill>
                <a:ea typeface="微軟正黑體"/>
              </a:rPr>
              <a:t>著作權法</a:t>
            </a:r>
            <a:r>
              <a:rPr lang="zh-TW" altLang="en-US" sz="2000" dirty="0" smtClean="0">
                <a:ea typeface="微軟正黑體"/>
              </a:rPr>
              <a:t>保護創作資產，如著作、錄影音、</a:t>
            </a:r>
            <a:r>
              <a:rPr lang="zh-TW" altLang="en-US" sz="2000" dirty="0" smtClean="0">
                <a:solidFill>
                  <a:srgbClr val="FF0000"/>
                </a:solidFill>
                <a:ea typeface="微軟正黑體"/>
              </a:rPr>
              <a:t>電腦程式</a:t>
            </a:r>
            <a:r>
              <a:rPr lang="zh-TW" altLang="en-US" sz="2000" dirty="0" smtClean="0">
                <a:ea typeface="微軟正黑體"/>
              </a:rPr>
              <a:t>等。保護的範圍包括直接複製或是抄襲軟體的邏輯。</a:t>
            </a:r>
            <a:endParaRPr lang="en-US" altLang="zh-TW" sz="2000" dirty="0" smtClean="0">
              <a:ea typeface="微軟正黑體"/>
            </a:endParaRPr>
          </a:p>
          <a:p>
            <a:pPr>
              <a:lnSpc>
                <a:spcPct val="130000"/>
              </a:lnSpc>
              <a:spcBef>
                <a:spcPts val="1200"/>
              </a:spcBef>
            </a:pPr>
            <a:r>
              <a:rPr lang="zh-TW" altLang="en-US" sz="2000" dirty="0">
                <a:ea typeface="微軟正黑體"/>
              </a:rPr>
              <a:t>在大部分的國家裡，</a:t>
            </a:r>
            <a:r>
              <a:rPr lang="zh-TW" altLang="en-US" sz="2000" dirty="0">
                <a:solidFill>
                  <a:srgbClr val="0000FF"/>
                </a:solidFill>
                <a:ea typeface="微軟正黑體"/>
              </a:rPr>
              <a:t>一旦創作資產完成或是實體化之後，著作權的保護便自動發生</a:t>
            </a:r>
            <a:r>
              <a:rPr lang="zh-TW" altLang="en-US" sz="2000" dirty="0" smtClean="0">
                <a:ea typeface="微軟正黑體"/>
              </a:rPr>
              <a:t>。</a:t>
            </a:r>
            <a:endParaRPr lang="en-US" altLang="zh-TW" sz="2000" dirty="0" smtClean="0">
              <a:ea typeface="微軟正黑體"/>
            </a:endParaRPr>
          </a:p>
          <a:p>
            <a:pPr>
              <a:lnSpc>
                <a:spcPct val="130000"/>
              </a:lnSpc>
              <a:spcBef>
                <a:spcPts val="1200"/>
              </a:spcBef>
            </a:pPr>
            <a:r>
              <a:rPr lang="zh-TW" altLang="en-US" sz="2000" dirty="0" smtClean="0">
                <a:solidFill>
                  <a:srgbClr val="FF0000"/>
                </a:solidFill>
                <a:ea typeface="微軟正黑體"/>
              </a:rPr>
              <a:t>著作權</a:t>
            </a:r>
            <a:r>
              <a:rPr lang="zh-TW" altLang="en-US" sz="2000" dirty="0" smtClean="0">
                <a:ea typeface="微軟正黑體"/>
              </a:rPr>
              <a:t>較難像專利那麼精準描述，</a:t>
            </a:r>
            <a:r>
              <a:rPr lang="zh-TW" altLang="en-US" sz="2000" dirty="0" smtClean="0">
                <a:solidFill>
                  <a:srgbClr val="0000FF"/>
                </a:solidFill>
                <a:ea typeface="微軟正黑體"/>
              </a:rPr>
              <a:t>因此侵權舉證不易</a:t>
            </a:r>
            <a:r>
              <a:rPr lang="zh-TW" altLang="en-US" sz="2000" dirty="0" smtClean="0">
                <a:ea typeface="微軟正黑體"/>
              </a:rPr>
              <a:t>。</a:t>
            </a:r>
            <a:r>
              <a:rPr lang="zh-TW" altLang="en-US" sz="2000" dirty="0" smtClean="0">
                <a:solidFill>
                  <a:srgbClr val="FF0000"/>
                </a:solidFill>
                <a:ea typeface="微軟正黑體"/>
              </a:rPr>
              <a:t>但著作權有較長的保護期限</a:t>
            </a:r>
            <a:r>
              <a:rPr lang="zh-TW" altLang="en-US" sz="2000" dirty="0" smtClean="0">
                <a:ea typeface="微軟正黑體"/>
              </a:rPr>
              <a:t>。</a:t>
            </a:r>
            <a:endParaRPr lang="en-US" altLang="zh-TW" sz="2000" dirty="0" smtClean="0">
              <a:ea typeface="微軟正黑體"/>
            </a:endParaRPr>
          </a:p>
          <a:p>
            <a:pPr lvl="1" hangingPunct="0"/>
            <a:r>
              <a:rPr lang="en-US" altLang="zh-TW" dirty="0" smtClean="0"/>
              <a:t>1.</a:t>
            </a:r>
            <a:r>
              <a:rPr lang="zh-TW" altLang="zh-TW" dirty="0" smtClean="0"/>
              <a:t>如果</a:t>
            </a:r>
            <a:r>
              <a:rPr lang="zh-TW" altLang="zh-TW" dirty="0"/>
              <a:t>著作人是</a:t>
            </a:r>
            <a:r>
              <a:rPr lang="zh-TW" altLang="zh-TW" dirty="0">
                <a:solidFill>
                  <a:srgbClr val="0000FF"/>
                </a:solidFill>
              </a:rPr>
              <a:t>一般人</a:t>
            </a:r>
            <a:r>
              <a:rPr lang="zh-TW" altLang="zh-TW" dirty="0"/>
              <a:t>，著作財產權的保護期間一直存續到</a:t>
            </a:r>
            <a:r>
              <a:rPr lang="zh-TW" altLang="zh-TW" dirty="0">
                <a:solidFill>
                  <a:srgbClr val="FF0000"/>
                </a:solidFill>
              </a:rPr>
              <a:t>著作人死亡以後</a:t>
            </a:r>
            <a:r>
              <a:rPr lang="en-US" altLang="zh-TW" dirty="0">
                <a:solidFill>
                  <a:srgbClr val="FF0000"/>
                </a:solidFill>
              </a:rPr>
              <a:t>50</a:t>
            </a:r>
            <a:r>
              <a:rPr lang="zh-TW" altLang="zh-TW" dirty="0" smtClean="0">
                <a:solidFill>
                  <a:srgbClr val="FF0000"/>
                </a:solidFill>
              </a:rPr>
              <a:t>年</a:t>
            </a:r>
            <a:r>
              <a:rPr lang="en-US" altLang="zh-TW" dirty="0" smtClean="0"/>
              <a:t>(</a:t>
            </a:r>
            <a:r>
              <a:rPr lang="zh-TW" altLang="en-US" dirty="0">
                <a:ea typeface="微軟正黑體"/>
              </a:rPr>
              <a:t>美國為</a:t>
            </a:r>
            <a:r>
              <a:rPr lang="en-US" altLang="zh-TW" dirty="0">
                <a:ea typeface="微軟正黑體"/>
              </a:rPr>
              <a:t>75</a:t>
            </a:r>
            <a:r>
              <a:rPr lang="zh-TW" altLang="en-US" dirty="0" smtClean="0">
                <a:ea typeface="微軟正黑體"/>
              </a:rPr>
              <a:t>年</a:t>
            </a:r>
            <a:r>
              <a:rPr lang="en-US" altLang="zh-TW" dirty="0" smtClean="0">
                <a:ea typeface="微軟正黑體"/>
              </a:rPr>
              <a:t>)</a:t>
            </a:r>
            <a:r>
              <a:rPr lang="zh-TW" altLang="zh-TW" dirty="0" smtClean="0"/>
              <a:t>。</a:t>
            </a:r>
            <a:endParaRPr lang="zh-TW" altLang="zh-TW" dirty="0"/>
          </a:p>
          <a:p>
            <a:pPr lvl="1" hangingPunct="0"/>
            <a:r>
              <a:rPr lang="en-US" altLang="zh-TW" dirty="0"/>
              <a:t>2</a:t>
            </a:r>
            <a:r>
              <a:rPr lang="en-US" altLang="zh-TW" dirty="0" smtClean="0"/>
              <a:t>.</a:t>
            </a:r>
            <a:r>
              <a:rPr lang="zh-TW" altLang="zh-TW" dirty="0" smtClean="0"/>
              <a:t>如果</a:t>
            </a:r>
            <a:r>
              <a:rPr lang="zh-TW" altLang="zh-TW" dirty="0"/>
              <a:t>著作人是</a:t>
            </a:r>
            <a:r>
              <a:rPr lang="zh-TW" altLang="zh-TW" dirty="0">
                <a:solidFill>
                  <a:srgbClr val="0000FF"/>
                </a:solidFill>
              </a:rPr>
              <a:t>法人</a:t>
            </a:r>
            <a:r>
              <a:rPr lang="zh-TW" altLang="zh-TW" dirty="0"/>
              <a:t>，例如公司、財團法人或社團法人，則著作財產權的保護期間原則上是從著作完成到著作公開發表以後的</a:t>
            </a:r>
            <a:r>
              <a:rPr lang="en-US" altLang="zh-TW" dirty="0"/>
              <a:t>50</a:t>
            </a:r>
            <a:r>
              <a:rPr lang="zh-TW" altLang="zh-TW" dirty="0"/>
              <a:t>年。</a:t>
            </a:r>
          </a:p>
          <a:p>
            <a:pPr lvl="1" hangingPunct="0"/>
            <a:r>
              <a:rPr lang="en-US" altLang="zh-TW" dirty="0"/>
              <a:t>3</a:t>
            </a:r>
            <a:r>
              <a:rPr lang="en-US" altLang="zh-TW" dirty="0" smtClean="0"/>
              <a:t>.</a:t>
            </a:r>
            <a:r>
              <a:rPr lang="zh-TW" altLang="zh-TW" dirty="0" smtClean="0"/>
              <a:t>假如</a:t>
            </a:r>
            <a:r>
              <a:rPr lang="zh-TW" altLang="zh-TW" dirty="0"/>
              <a:t>著作在完成後</a:t>
            </a:r>
            <a:r>
              <a:rPr lang="en-US" altLang="zh-TW" dirty="0"/>
              <a:t>50</a:t>
            </a:r>
            <a:r>
              <a:rPr lang="zh-TW" altLang="zh-TW" dirty="0"/>
              <a:t>年內，</a:t>
            </a:r>
            <a:r>
              <a:rPr lang="zh-TW" altLang="zh-TW" dirty="0">
                <a:solidFill>
                  <a:srgbClr val="0000FF"/>
                </a:solidFill>
              </a:rPr>
              <a:t>沒有公開發表的話</a:t>
            </a:r>
            <a:r>
              <a:rPr lang="zh-TW" altLang="zh-TW" dirty="0"/>
              <a:t>，保護期間則到著作完成以後的</a:t>
            </a:r>
            <a:r>
              <a:rPr lang="en-US" altLang="zh-TW" dirty="0"/>
              <a:t>50</a:t>
            </a:r>
            <a:r>
              <a:rPr lang="zh-TW" altLang="zh-TW" dirty="0"/>
              <a:t>年</a:t>
            </a:r>
            <a:r>
              <a:rPr lang="zh-TW" altLang="zh-TW" dirty="0" smtClean="0"/>
              <a:t>。</a:t>
            </a:r>
            <a:endParaRPr lang="zh-TW" altLang="zh-TW" dirty="0"/>
          </a:p>
        </p:txBody>
      </p:sp>
      <p:sp>
        <p:nvSpPr>
          <p:cNvPr id="3" name="標題 2"/>
          <p:cNvSpPr>
            <a:spLocks noGrp="1"/>
          </p:cNvSpPr>
          <p:nvPr>
            <p:ph type="title"/>
          </p:nvPr>
        </p:nvSpPr>
        <p:spPr/>
        <p:txBody>
          <a:bodyPr/>
          <a:lstStyle/>
          <a:p>
            <a:r>
              <a:rPr lang="zh-TW" altLang="en-US" dirty="0" smtClean="0"/>
              <a:t>智慧財產的著作權</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營業秘密是指私有的方法、技術、製程、配方、程式、設計或其他可用於生產、銷售或經營之資訊，它們是機密的並且對業務有重大影響。</a:t>
            </a:r>
            <a:endParaRPr lang="en-US" altLang="zh-TW" sz="2000" dirty="0" smtClean="0"/>
          </a:p>
          <a:p>
            <a:pPr>
              <a:lnSpc>
                <a:spcPct val="130000"/>
              </a:lnSpc>
              <a:spcBef>
                <a:spcPts val="1200"/>
              </a:spcBef>
            </a:pPr>
            <a:r>
              <a:rPr lang="zh-TW" altLang="en-US" sz="2000" dirty="0" smtClean="0"/>
              <a:t>營業秘密不應該是尋常可見的知識，而且它對公司應該有較高的經濟價值。</a:t>
            </a:r>
            <a:r>
              <a:rPr lang="zh-TW" altLang="en-US" sz="2000" dirty="0" smtClean="0">
                <a:solidFill>
                  <a:srgbClr val="0000FF"/>
                </a:solidFill>
              </a:rPr>
              <a:t>一個很有代表性的商業秘密就是可口可樂的配方</a:t>
            </a:r>
            <a:r>
              <a:rPr lang="zh-TW" altLang="en-US" sz="2000" dirty="0" smtClean="0"/>
              <a:t>。</a:t>
            </a:r>
            <a:endParaRPr lang="en-US" altLang="zh-TW" sz="2000" dirty="0" smtClean="0"/>
          </a:p>
          <a:p>
            <a:pPr>
              <a:lnSpc>
                <a:spcPct val="130000"/>
              </a:lnSpc>
              <a:spcBef>
                <a:spcPts val="1200"/>
              </a:spcBef>
            </a:pPr>
            <a:r>
              <a:rPr lang="zh-TW" altLang="en-US" sz="2000" dirty="0" smtClean="0"/>
              <a:t>組織應該有具體的方法保護營業秘密。</a:t>
            </a:r>
            <a:endParaRPr lang="en-US" altLang="zh-TW" sz="2000" dirty="0" smtClean="0"/>
          </a:p>
          <a:p>
            <a:pPr>
              <a:lnSpc>
                <a:spcPct val="130000"/>
              </a:lnSpc>
              <a:spcBef>
                <a:spcPts val="1200"/>
              </a:spcBef>
            </a:pPr>
            <a:r>
              <a:rPr lang="zh-TW" altLang="en-US" sz="2000" dirty="0" smtClean="0"/>
              <a:t>許多企業間諜案件，包括使用駭客手法者，都以營業秘密做為標的。</a:t>
            </a:r>
            <a:endParaRPr lang="en-US" altLang="zh-TW" sz="2000" dirty="0" smtClean="0"/>
          </a:p>
          <a:p>
            <a:pPr>
              <a:lnSpc>
                <a:spcPct val="130000"/>
              </a:lnSpc>
              <a:spcBef>
                <a:spcPts val="1200"/>
              </a:spcBef>
            </a:pPr>
            <a:r>
              <a:rPr lang="zh-TW" altLang="en-US" sz="2000" dirty="0" smtClean="0">
                <a:solidFill>
                  <a:srgbClr val="FF0000"/>
                </a:solidFill>
              </a:rPr>
              <a:t>營業秘密不需申請，也沒有期限</a:t>
            </a:r>
            <a:r>
              <a:rPr lang="zh-TW" altLang="en-US" sz="2000" dirty="0" smtClean="0"/>
              <a:t>。</a:t>
            </a:r>
            <a:endParaRPr lang="zh-TW" altLang="en-US" sz="2000" dirty="0"/>
          </a:p>
        </p:txBody>
      </p:sp>
      <p:sp>
        <p:nvSpPr>
          <p:cNvPr id="3" name="標題 2"/>
          <p:cNvSpPr>
            <a:spLocks noGrp="1"/>
          </p:cNvSpPr>
          <p:nvPr>
            <p:ph type="title"/>
          </p:nvPr>
        </p:nvSpPr>
        <p:spPr/>
        <p:txBody>
          <a:bodyPr/>
          <a:lstStyle/>
          <a:p>
            <a:r>
              <a:rPr lang="zh-TW" altLang="en-US" dirty="0" smtClean="0"/>
              <a:t>智慧財產的營業秘密</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隱私權</a:t>
            </a:r>
            <a:r>
              <a:rPr lang="en-US" altLang="zh-TW" sz="2000" dirty="0" smtClean="0">
                <a:solidFill>
                  <a:srgbClr val="FF0000"/>
                </a:solidFill>
              </a:rPr>
              <a:t>(Privacy)</a:t>
            </a:r>
            <a:r>
              <a:rPr lang="zh-TW" altLang="en-US" sz="2000" dirty="0" smtClean="0"/>
              <a:t>的保護分為個人與組織兩個層面：</a:t>
            </a:r>
            <a:endParaRPr lang="en-US" altLang="zh-TW" sz="2000" dirty="0" smtClean="0"/>
          </a:p>
          <a:p>
            <a:pPr lvl="1"/>
            <a:r>
              <a:rPr lang="zh-TW" altLang="en-US" dirty="0" smtClean="0">
                <a:solidFill>
                  <a:srgbClr val="0000FF"/>
                </a:solidFill>
              </a:rPr>
              <a:t>個人隱私權</a:t>
            </a:r>
            <a:r>
              <a:rPr lang="zh-TW" altLang="en-US" dirty="0" smtClean="0"/>
              <a:t>首重個人身分資料</a:t>
            </a:r>
            <a:r>
              <a:rPr lang="zh-TW" altLang="en-US" dirty="0" smtClean="0">
                <a:latin typeface="微軟正黑體"/>
                <a:ea typeface="微軟正黑體"/>
              </a:rPr>
              <a:t> </a:t>
            </a:r>
            <a:r>
              <a:rPr lang="en-US" altLang="zh-TW" dirty="0" smtClean="0">
                <a:latin typeface="微軟正黑體"/>
                <a:ea typeface="微軟正黑體"/>
              </a:rPr>
              <a:t>(</a:t>
            </a:r>
            <a:r>
              <a:rPr lang="zh-TW" altLang="en-US" dirty="0" smtClean="0">
                <a:latin typeface="微軟正黑體"/>
                <a:ea typeface="微軟正黑體"/>
              </a:rPr>
              <a:t>如身分證字號</a:t>
            </a:r>
            <a:r>
              <a:rPr lang="en-US" altLang="zh-TW" dirty="0" smtClean="0">
                <a:latin typeface="微軟正黑體"/>
                <a:ea typeface="微軟正黑體"/>
              </a:rPr>
              <a:t>)</a:t>
            </a:r>
            <a:r>
              <a:rPr lang="zh-TW" altLang="en-US" dirty="0" smtClean="0">
                <a:latin typeface="微軟正黑體"/>
                <a:ea typeface="微軟正黑體"/>
              </a:rPr>
              <a:t> 與私密資料 </a:t>
            </a:r>
            <a:r>
              <a:rPr lang="en-US" altLang="zh-TW" dirty="0" smtClean="0">
                <a:latin typeface="微軟正黑體"/>
                <a:ea typeface="微軟正黑體"/>
              </a:rPr>
              <a:t>(</a:t>
            </a:r>
            <a:r>
              <a:rPr lang="zh-TW" altLang="en-US" dirty="0" smtClean="0">
                <a:latin typeface="微軟正黑體"/>
              </a:rPr>
              <a:t>如病歷資料</a:t>
            </a:r>
            <a:r>
              <a:rPr lang="en-US" altLang="zh-TW" dirty="0" smtClean="0">
                <a:latin typeface="微軟正黑體"/>
              </a:rPr>
              <a:t>)</a:t>
            </a:r>
            <a:r>
              <a:rPr lang="zh-TW" altLang="en-US" dirty="0" smtClean="0">
                <a:latin typeface="微軟正黑體"/>
              </a:rPr>
              <a:t> </a:t>
            </a:r>
            <a:r>
              <a:rPr lang="zh-TW" altLang="en-US" dirty="0" smtClean="0">
                <a:latin typeface="微軟正黑體"/>
                <a:ea typeface="微軟正黑體"/>
              </a:rPr>
              <a:t>的保護。</a:t>
            </a:r>
            <a:endParaRPr lang="en-US" altLang="zh-TW" dirty="0" smtClean="0">
              <a:latin typeface="微軟正黑體"/>
              <a:ea typeface="微軟正黑體"/>
            </a:endParaRPr>
          </a:p>
          <a:p>
            <a:pPr lvl="1"/>
            <a:r>
              <a:rPr lang="zh-TW" altLang="en-US" dirty="0" smtClean="0">
                <a:solidFill>
                  <a:srgbClr val="0000FF"/>
                </a:solidFill>
              </a:rPr>
              <a:t>組織</a:t>
            </a:r>
            <a:r>
              <a:rPr lang="zh-TW" altLang="en-US" dirty="0" smtClean="0"/>
              <a:t>需要客戶的資訊來達到業務上的目的，但當收集、分享、儲存、或處理客戶個人資料時，應當注意隱私權的相關規定與客戶的感受。</a:t>
            </a:r>
            <a:endParaRPr lang="en-US" altLang="zh-TW" dirty="0" smtClean="0"/>
          </a:p>
          <a:p>
            <a:r>
              <a:rPr lang="zh-TW" altLang="en-US" sz="2000" dirty="0" smtClean="0"/>
              <a:t>為維護個人隱私，應使用：</a:t>
            </a:r>
            <a:endParaRPr lang="en-US" altLang="zh-TW" sz="2000" dirty="0" smtClean="0"/>
          </a:p>
          <a:p>
            <a:pPr lvl="1"/>
            <a:r>
              <a:rPr lang="zh-TW" altLang="en-US" dirty="0" smtClean="0"/>
              <a:t>防毒軟體並更新病毒碼</a:t>
            </a:r>
            <a:endParaRPr lang="en-US" altLang="zh-TW" dirty="0" smtClean="0"/>
          </a:p>
          <a:p>
            <a:pPr lvl="1"/>
            <a:r>
              <a:rPr lang="zh-TW" altLang="en-US" dirty="0" smtClean="0"/>
              <a:t>在可能的狀況下盡量設定加解密功能</a:t>
            </a:r>
            <a:endParaRPr lang="en-US" altLang="zh-TW" dirty="0" smtClean="0"/>
          </a:p>
          <a:p>
            <a:pPr lvl="1"/>
            <a:r>
              <a:rPr lang="zh-TW" altLang="en-US" dirty="0" smtClean="0"/>
              <a:t>隨時注意產品廠商提供的</a:t>
            </a:r>
            <a:r>
              <a:rPr lang="zh-TW" altLang="en-US" dirty="0" smtClean="0">
                <a:solidFill>
                  <a:srgbClr val="0000FF"/>
                </a:solidFill>
              </a:rPr>
              <a:t>補丁</a:t>
            </a:r>
            <a:r>
              <a:rPr lang="en-US" altLang="zh-TW" dirty="0" smtClean="0">
                <a:solidFill>
                  <a:srgbClr val="0000FF"/>
                </a:solidFill>
              </a:rPr>
              <a:t>(patch)</a:t>
            </a:r>
          </a:p>
          <a:p>
            <a:pPr lvl="1"/>
            <a:r>
              <a:rPr lang="zh-TW" altLang="en-US" dirty="0" smtClean="0"/>
              <a:t>個人文件銷毀時應使用碎紙機</a:t>
            </a:r>
            <a:endParaRPr lang="en-US" altLang="zh-TW" dirty="0" smtClean="0"/>
          </a:p>
          <a:p>
            <a:pPr lvl="1"/>
            <a:endParaRPr lang="zh-TW" altLang="en-US" dirty="0"/>
          </a:p>
        </p:txBody>
      </p:sp>
      <p:sp>
        <p:nvSpPr>
          <p:cNvPr id="3" name="標題 2"/>
          <p:cNvSpPr>
            <a:spLocks noGrp="1"/>
          </p:cNvSpPr>
          <p:nvPr>
            <p:ph type="title"/>
          </p:nvPr>
        </p:nvSpPr>
        <p:spPr/>
        <p:txBody>
          <a:bodyPr/>
          <a:lstStyle/>
          <a:p>
            <a:r>
              <a:rPr lang="zh-TW" altLang="en-US" dirty="0" smtClean="0"/>
              <a:t>隱私權</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124744"/>
            <a:ext cx="6255488" cy="749541"/>
          </a:xfrm>
        </p:spPr>
        <p:txBody>
          <a:bodyPr/>
          <a:lstStyle/>
          <a:p>
            <a:pPr algn="ctr"/>
            <a:r>
              <a:rPr lang="zh-TW" altLang="en-US" dirty="0" smtClean="0">
                <a:cs typeface="Arial" pitchFamily="34" charset="0"/>
              </a:rPr>
              <a:t>資訊法律與事件處理</a:t>
            </a:r>
            <a:endParaRPr lang="zh-TW" altLang="en-US" dirty="0"/>
          </a:p>
        </p:txBody>
      </p:sp>
      <p:sp>
        <p:nvSpPr>
          <p:cNvPr id="3" name="文字版面配置區 2"/>
          <p:cNvSpPr>
            <a:spLocks noGrp="1"/>
          </p:cNvSpPr>
          <p:nvPr>
            <p:ph type="body" idx="1"/>
          </p:nvPr>
        </p:nvSpPr>
        <p:spPr>
          <a:xfrm>
            <a:off x="1331640" y="188640"/>
            <a:ext cx="6255488" cy="743507"/>
          </a:xfrm>
        </p:spPr>
        <p:txBody>
          <a:bodyPr>
            <a:normAutofit/>
          </a:bodyPr>
          <a:lstStyle/>
          <a:p>
            <a:pPr algn="ctr"/>
            <a:r>
              <a:rPr lang="zh-TW" altLang="en-US" sz="3600" dirty="0" smtClean="0">
                <a:solidFill>
                  <a:srgbClr val="0000FF"/>
                </a:solidFill>
              </a:rPr>
              <a:t>第一篇 第</a:t>
            </a:r>
            <a:r>
              <a:rPr lang="en-US" altLang="zh-TW" sz="3600" dirty="0" smtClean="0">
                <a:solidFill>
                  <a:srgbClr val="0000FF"/>
                </a:solidFill>
              </a:rPr>
              <a:t>2</a:t>
            </a:r>
            <a:r>
              <a:rPr lang="zh-TW" altLang="en-US" sz="3600" dirty="0" smtClean="0">
                <a:solidFill>
                  <a:srgbClr val="0000FF"/>
                </a:solidFill>
              </a:rPr>
              <a:t>章</a:t>
            </a:r>
            <a:endParaRPr lang="zh-TW" altLang="en-US" sz="3600" dirty="0">
              <a:solidFill>
                <a:srgbClr val="0000FF"/>
              </a:solidFill>
            </a:endParaRPr>
          </a:p>
        </p:txBody>
      </p:sp>
      <p:sp>
        <p:nvSpPr>
          <p:cNvPr id="4" name="標題 1"/>
          <p:cNvSpPr txBox="1">
            <a:spLocks/>
          </p:cNvSpPr>
          <p:nvPr/>
        </p:nvSpPr>
        <p:spPr>
          <a:xfrm>
            <a:off x="1115616" y="2348880"/>
            <a:ext cx="6985448" cy="3168352"/>
          </a:xfrm>
          <a:prstGeom prst="rect">
            <a:avLst/>
          </a:prstGeom>
        </p:spPr>
        <p:txBody>
          <a:bodyPr vert="horz" lIns="45720" tIns="0" rIns="45720" bIns="0" anchor="t" anchorCtr="0">
            <a:normAutofit/>
          </a:bodyPr>
          <a:lstStyle>
            <a:lvl1pPr algn="r" rtl="0"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a:lstStyle>
          <a:p>
            <a:pPr marL="742950" indent="-742950" algn="l">
              <a:buAutoNum type="arabicPeriod"/>
            </a:pPr>
            <a:r>
              <a:rPr lang="zh-TW" altLang="en-US" sz="4000" dirty="0" smtClean="0">
                <a:solidFill>
                  <a:srgbClr val="FF0000"/>
                </a:solidFill>
                <a:latin typeface="標楷體" panose="03000509000000000000" pitchFamily="65" charset="-120"/>
                <a:ea typeface="標楷體" panose="03000509000000000000" pitchFamily="65" charset="-120"/>
                <a:cs typeface="Arial" pitchFamily="34" charset="0"/>
              </a:rPr>
              <a:t>網路的罪與罰</a:t>
            </a:r>
            <a:endParaRPr lang="en-US" altLang="zh-TW" sz="4000" dirty="0" smtClean="0">
              <a:solidFill>
                <a:srgbClr val="FF0000"/>
              </a:solidFill>
              <a:latin typeface="標楷體" panose="03000509000000000000" pitchFamily="65" charset="-120"/>
              <a:ea typeface="標楷體" panose="03000509000000000000" pitchFamily="65" charset="-120"/>
              <a:cs typeface="Arial" pitchFamily="34" charset="0"/>
            </a:endParaRPr>
          </a:p>
          <a:p>
            <a:pPr marL="742950" indent="-742950" algn="l">
              <a:buAutoNum type="arabicPeriod"/>
            </a:pPr>
            <a:r>
              <a:rPr lang="zh-TW" altLang="en-US" sz="4000" dirty="0" smtClean="0">
                <a:solidFill>
                  <a:srgbClr val="FF0000"/>
                </a:solidFill>
                <a:latin typeface="標楷體" panose="03000509000000000000" pitchFamily="65" charset="-120"/>
                <a:ea typeface="標楷體" panose="03000509000000000000" pitchFamily="65" charset="-120"/>
                <a:cs typeface="Arial" pitchFamily="34" charset="0"/>
              </a:rPr>
              <a:t>資訊的所有權</a:t>
            </a:r>
            <a:endParaRPr lang="en-US" altLang="zh-TW" sz="4000" dirty="0" smtClean="0">
              <a:solidFill>
                <a:srgbClr val="FF0000"/>
              </a:solidFill>
              <a:latin typeface="標楷體" panose="03000509000000000000" pitchFamily="65" charset="-120"/>
              <a:ea typeface="標楷體" panose="03000509000000000000" pitchFamily="65" charset="-120"/>
              <a:cs typeface="Arial" pitchFamily="34" charset="0"/>
            </a:endParaRPr>
          </a:p>
          <a:p>
            <a:pPr marL="742950" indent="-742950" algn="l">
              <a:buAutoNum type="arabicPeriod"/>
            </a:pPr>
            <a:r>
              <a:rPr lang="zh-TW" altLang="en-US" sz="4000" dirty="0" smtClean="0">
                <a:solidFill>
                  <a:srgbClr val="FF0000"/>
                </a:solidFill>
                <a:latin typeface="標楷體" panose="03000509000000000000" pitchFamily="65" charset="-120"/>
                <a:ea typeface="標楷體" panose="03000509000000000000" pitchFamily="65" charset="-120"/>
                <a:cs typeface="Arial" pitchFamily="34" charset="0"/>
              </a:rPr>
              <a:t>個人資料保護法與資訊安全</a:t>
            </a:r>
            <a:endParaRPr lang="en-US" altLang="zh-TW" sz="4000" dirty="0" smtClean="0">
              <a:solidFill>
                <a:srgbClr val="FF0000"/>
              </a:solidFill>
              <a:latin typeface="標楷體" panose="03000509000000000000" pitchFamily="65" charset="-120"/>
              <a:ea typeface="標楷體" panose="03000509000000000000" pitchFamily="65" charset="-120"/>
              <a:cs typeface="Arial" pitchFamily="34" charset="0"/>
            </a:endParaRPr>
          </a:p>
          <a:p>
            <a:pPr marL="742950" indent="-742950" algn="l">
              <a:buFontTx/>
              <a:buAutoNum type="arabicPeriod"/>
            </a:pPr>
            <a:r>
              <a:rPr lang="zh-TW" altLang="en-US" sz="4000" dirty="0" smtClean="0">
                <a:solidFill>
                  <a:srgbClr val="FF0000"/>
                </a:solidFill>
                <a:latin typeface="標楷體" panose="03000509000000000000" pitchFamily="65" charset="-120"/>
                <a:ea typeface="標楷體" panose="03000509000000000000" pitchFamily="65" charset="-120"/>
                <a:cs typeface="Arial" pitchFamily="34" charset="0"/>
              </a:rPr>
              <a:t>資訊安全</a:t>
            </a:r>
            <a:r>
              <a:rPr lang="zh-TW" altLang="en-US" sz="4000" dirty="0" smtClean="0">
                <a:solidFill>
                  <a:srgbClr val="FF0000"/>
                </a:solidFill>
                <a:latin typeface="標楷體" panose="03000509000000000000" pitchFamily="65" charset="-120"/>
                <a:ea typeface="標楷體" panose="03000509000000000000" pitchFamily="65" charset="-120"/>
              </a:rPr>
              <a:t>事件的處理方法</a:t>
            </a:r>
            <a:endParaRPr lang="en-US" altLang="zh-TW" sz="4000" dirty="0">
              <a:solidFill>
                <a:srgbClr val="FF0000"/>
              </a:solidFill>
              <a:latin typeface="標楷體" panose="03000509000000000000" pitchFamily="65" charset="-120"/>
              <a:ea typeface="標楷體" panose="03000509000000000000" pitchFamily="65" charset="-12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案例討論</a:t>
            </a:r>
            <a:endParaRPr lang="zh-TW" altLang="en-US" dirty="0"/>
          </a:p>
        </p:txBody>
      </p:sp>
      <p:sp>
        <p:nvSpPr>
          <p:cNvPr id="3" name="框架 2"/>
          <p:cNvSpPr/>
          <p:nvPr/>
        </p:nvSpPr>
        <p:spPr>
          <a:xfrm>
            <a:off x="500034" y="1571612"/>
            <a:ext cx="7715304" cy="4572032"/>
          </a:xfrm>
          <a:prstGeom prst="frame">
            <a:avLst>
              <a:gd name="adj1" fmla="val 62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2000">
              <a:lnSpc>
                <a:spcPct val="120000"/>
              </a:lnSpc>
              <a:spcBef>
                <a:spcPts val="1200"/>
              </a:spcBef>
            </a:pPr>
            <a:r>
              <a:rPr lang="zh-TW" altLang="en-US" sz="2000" dirty="0" smtClean="0">
                <a:solidFill>
                  <a:srgbClr val="FF0000"/>
                </a:solidFill>
                <a:latin typeface="Calibri" pitchFamily="34" charset="0"/>
              </a:rPr>
              <a:t>百度網站</a:t>
            </a:r>
            <a:r>
              <a:rPr lang="zh-TW" altLang="en-US" sz="2000" dirty="0" smtClean="0">
                <a:solidFill>
                  <a:schemeClr val="tx1"/>
                </a:solidFill>
                <a:latin typeface="Calibri" pitchFamily="34" charset="0"/>
              </a:rPr>
              <a:t>又一次因為涉嫌侵犯知識產權成為被告。原告在訴狀中提出，被告經營的百度網站，向網際網路用戶直接</a:t>
            </a:r>
            <a:r>
              <a:rPr lang="zh-TW" altLang="en-US" sz="2000" u="sng" dirty="0" smtClean="0">
                <a:solidFill>
                  <a:srgbClr val="0000FF"/>
                </a:solidFill>
                <a:latin typeface="Calibri" pitchFamily="34" charset="0"/>
              </a:rPr>
              <a:t>提供音樂作品的</a:t>
            </a:r>
            <a:r>
              <a:rPr lang="en-US" altLang="zh-TW" sz="2000" u="sng" dirty="0" smtClean="0">
                <a:solidFill>
                  <a:srgbClr val="0000FF"/>
                </a:solidFill>
                <a:latin typeface="Calibri" pitchFamily="34" charset="0"/>
              </a:rPr>
              <a:t>MP3</a:t>
            </a:r>
            <a:r>
              <a:rPr lang="zh-TW" altLang="en-US" sz="2000" u="sng" dirty="0" smtClean="0">
                <a:solidFill>
                  <a:srgbClr val="0000FF"/>
                </a:solidFill>
                <a:latin typeface="Calibri" pitchFamily="34" charset="0"/>
              </a:rPr>
              <a:t>搜索</a:t>
            </a:r>
            <a:r>
              <a:rPr lang="zh-TW" altLang="en-US" sz="2000" dirty="0" smtClean="0">
                <a:solidFill>
                  <a:schemeClr val="tx1"/>
                </a:solidFill>
                <a:latin typeface="Calibri" pitchFamily="34" charset="0"/>
              </a:rPr>
              <a:t>，</a:t>
            </a:r>
            <a:r>
              <a:rPr lang="zh-TW" altLang="en-US" sz="2000" dirty="0" smtClean="0">
                <a:solidFill>
                  <a:srgbClr val="0000FF"/>
                </a:solidFill>
                <a:latin typeface="Calibri" pitchFamily="34" charset="0"/>
              </a:rPr>
              <a:t>用戶只要輸入歌曲名稱</a:t>
            </a:r>
            <a:r>
              <a:rPr lang="zh-TW" altLang="en-US" sz="2000" dirty="0" smtClean="0">
                <a:solidFill>
                  <a:schemeClr val="tx1"/>
                </a:solidFill>
                <a:latin typeface="Calibri" pitchFamily="34" charset="0"/>
              </a:rPr>
              <a:t>，百度就能抓取該音頻文件，並且通過一種名為</a:t>
            </a:r>
            <a:r>
              <a:rPr lang="en-US" altLang="zh-TW" sz="2000" dirty="0" smtClean="0">
                <a:solidFill>
                  <a:schemeClr val="tx1"/>
                </a:solidFill>
                <a:latin typeface="Calibri" pitchFamily="34" charset="0"/>
              </a:rPr>
              <a:t>｢</a:t>
            </a:r>
            <a:r>
              <a:rPr lang="zh-TW" altLang="en-US" sz="2000" dirty="0" smtClean="0">
                <a:solidFill>
                  <a:schemeClr val="tx1"/>
                </a:solidFill>
                <a:latin typeface="Calibri" pitchFamily="34" charset="0"/>
              </a:rPr>
              <a:t>深層連結」的功能，幫助用戶</a:t>
            </a:r>
            <a:r>
              <a:rPr lang="zh-TW" altLang="en-US" sz="2000" dirty="0" smtClean="0">
                <a:solidFill>
                  <a:srgbClr val="0000FF"/>
                </a:solidFill>
                <a:latin typeface="Calibri" pitchFamily="34" charset="0"/>
              </a:rPr>
              <a:t>繞過</a:t>
            </a:r>
            <a:r>
              <a:rPr lang="zh-TW" altLang="en-US" sz="2000" dirty="0" smtClean="0">
                <a:solidFill>
                  <a:schemeClr val="tx1"/>
                </a:solidFill>
                <a:latin typeface="Calibri" pitchFamily="34" charset="0"/>
              </a:rPr>
              <a:t>音樂作品發佈者的收費平臺，線上播放或免費下載，致使音樂著作權人蒙受損失。</a:t>
            </a:r>
            <a:r>
              <a:rPr lang="en-US" altLang="zh-TW" sz="2000" dirty="0" smtClean="0">
                <a:solidFill>
                  <a:schemeClr val="tx1"/>
                </a:solidFill>
                <a:latin typeface="Calibri" pitchFamily="34" charset="0"/>
              </a:rPr>
              <a:t>【2007/7/19 </a:t>
            </a:r>
            <a:r>
              <a:rPr lang="zh-TW" altLang="en-US" sz="2000" dirty="0" smtClean="0">
                <a:solidFill>
                  <a:schemeClr val="tx1"/>
                </a:solidFill>
                <a:latin typeface="Calibri" pitchFamily="34" charset="0"/>
              </a:rPr>
              <a:t>北京日報</a:t>
            </a:r>
            <a:r>
              <a:rPr lang="en-US" altLang="zh-TW" sz="2000" dirty="0" smtClean="0">
                <a:solidFill>
                  <a:schemeClr val="tx1"/>
                </a:solidFill>
                <a:latin typeface="Calibri" pitchFamily="34" charset="0"/>
              </a:rPr>
              <a:t>】</a:t>
            </a:r>
          </a:p>
          <a:p>
            <a:pPr marL="72000">
              <a:lnSpc>
                <a:spcPct val="120000"/>
              </a:lnSpc>
              <a:spcBef>
                <a:spcPts val="1200"/>
              </a:spcBef>
            </a:pPr>
            <a:r>
              <a:rPr lang="en-US" altLang="zh-TW" sz="2000" dirty="0" smtClean="0">
                <a:solidFill>
                  <a:schemeClr val="tx1"/>
                </a:solidFill>
                <a:latin typeface="Calibri" pitchFamily="34" charset="0"/>
              </a:rPr>
              <a:t>【</a:t>
            </a:r>
            <a:r>
              <a:rPr lang="zh-TW" altLang="en-US" sz="2000" dirty="0" smtClean="0">
                <a:solidFill>
                  <a:schemeClr val="tx1"/>
                </a:solidFill>
                <a:latin typeface="Calibri" pitchFamily="34" charset="0"/>
              </a:rPr>
              <a:t>討論</a:t>
            </a:r>
            <a:r>
              <a:rPr lang="en-US" altLang="zh-TW" sz="2000" dirty="0" smtClean="0">
                <a:solidFill>
                  <a:schemeClr val="tx1"/>
                </a:solidFill>
                <a:latin typeface="Calibri" pitchFamily="34" charset="0"/>
              </a:rPr>
              <a:t>】</a:t>
            </a:r>
            <a:r>
              <a:rPr lang="zh-TW" altLang="en-US" sz="2000" dirty="0" smtClean="0">
                <a:solidFill>
                  <a:srgbClr val="FF0000"/>
                </a:solidFill>
                <a:latin typeface="Calibri" pitchFamily="34" charset="0"/>
              </a:rPr>
              <a:t>在網路上提供違法 </a:t>
            </a:r>
            <a:r>
              <a:rPr lang="en-US" altLang="zh-TW" sz="2000" dirty="0" smtClean="0">
                <a:solidFill>
                  <a:srgbClr val="FF0000"/>
                </a:solidFill>
                <a:latin typeface="Calibri" pitchFamily="34" charset="0"/>
              </a:rPr>
              <a:t>(</a:t>
            </a:r>
            <a:r>
              <a:rPr lang="zh-TW" altLang="en-US" sz="2000" dirty="0" smtClean="0">
                <a:solidFill>
                  <a:srgbClr val="FF0000"/>
                </a:solidFill>
                <a:latin typeface="Calibri" pitchFamily="34" charset="0"/>
              </a:rPr>
              <a:t>如侵犯著作權</a:t>
            </a:r>
            <a:r>
              <a:rPr lang="en-US" altLang="zh-TW" sz="2000" dirty="0" smtClean="0">
                <a:solidFill>
                  <a:srgbClr val="FF0000"/>
                </a:solidFill>
                <a:latin typeface="Calibri" pitchFamily="34" charset="0"/>
              </a:rPr>
              <a:t>)</a:t>
            </a:r>
            <a:r>
              <a:rPr lang="zh-TW" altLang="en-US" sz="2000" dirty="0" smtClean="0">
                <a:solidFill>
                  <a:srgbClr val="FF0000"/>
                </a:solidFill>
                <a:latin typeface="Calibri" pitchFamily="34" charset="0"/>
              </a:rPr>
              <a:t> 內容的網址連結</a:t>
            </a:r>
            <a:r>
              <a:rPr lang="zh-TW" altLang="en-US" sz="2000" dirty="0" smtClean="0">
                <a:solidFill>
                  <a:schemeClr val="tx1"/>
                </a:solidFill>
                <a:latin typeface="Calibri" pitchFamily="34" charset="0"/>
              </a:rPr>
              <a:t>算不算違法？</a:t>
            </a:r>
            <a:endParaRPr lang="en-US" altLang="zh-TW" sz="2000" dirty="0" smtClean="0">
              <a:solidFill>
                <a:schemeClr val="tx1"/>
              </a:solidFill>
              <a:latin typeface="Calibri" pitchFamily="34"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algn="ctr"/>
            <a:r>
              <a:rPr lang="en-US" altLang="zh-TW" sz="3200" dirty="0" smtClean="0">
                <a:solidFill>
                  <a:srgbClr val="FF0000"/>
                </a:solidFill>
              </a:rPr>
              <a:t>BRAKE</a:t>
            </a:r>
            <a:endParaRPr lang="zh-TW" altLang="en-US" sz="3200" dirty="0">
              <a:solidFill>
                <a:srgbClr val="FF0000"/>
              </a:solidFill>
            </a:endParaRP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021181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23528" y="2564904"/>
            <a:ext cx="8136904"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2.3 </a:t>
            </a:r>
            <a:r>
              <a:rPr lang="zh-TW" altLang="en-US" sz="4400" dirty="0" smtClean="0">
                <a:solidFill>
                  <a:srgbClr val="FF0000"/>
                </a:solidFill>
                <a:latin typeface="標楷體" panose="03000509000000000000" pitchFamily="65" charset="-120"/>
                <a:ea typeface="標楷體" panose="03000509000000000000" pitchFamily="65" charset="-120"/>
              </a:rPr>
              <a:t>個人</a:t>
            </a:r>
            <a:r>
              <a:rPr lang="zh-TW" altLang="en-US" sz="4400" dirty="0">
                <a:solidFill>
                  <a:srgbClr val="FF0000"/>
                </a:solidFill>
                <a:latin typeface="標楷體" panose="03000509000000000000" pitchFamily="65" charset="-120"/>
                <a:ea typeface="標楷體" panose="03000509000000000000" pitchFamily="65" charset="-120"/>
              </a:rPr>
              <a:t>資料保護法與</a:t>
            </a:r>
            <a:r>
              <a:rPr lang="zh-TW" altLang="en-US" sz="4400" dirty="0" smtClean="0">
                <a:solidFill>
                  <a:srgbClr val="FF0000"/>
                </a:solidFill>
                <a:latin typeface="標楷體" panose="03000509000000000000" pitchFamily="65" charset="-120"/>
                <a:ea typeface="標楷體" panose="03000509000000000000" pitchFamily="65" charset="-120"/>
              </a:rPr>
              <a:t>資訊安全</a:t>
            </a:r>
            <a:endParaRPr lang="zh-TW" altLang="en-US"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302200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0" dirty="0" smtClean="0"/>
              <a:t>2.3 </a:t>
            </a:r>
            <a:r>
              <a:rPr lang="zh-TW" altLang="en-US" b="0" dirty="0" smtClean="0"/>
              <a:t>個人</a:t>
            </a:r>
            <a:r>
              <a:rPr lang="zh-TW" altLang="en-US" b="0" dirty="0"/>
              <a:t>資料保護法與資訊安全 </a:t>
            </a:r>
            <a:endParaRPr lang="zh-TW" altLang="en-US" dirty="0"/>
          </a:p>
        </p:txBody>
      </p:sp>
      <p:sp>
        <p:nvSpPr>
          <p:cNvPr id="3" name="文字方塊 2"/>
          <p:cNvSpPr txBox="1"/>
          <p:nvPr/>
        </p:nvSpPr>
        <p:spPr>
          <a:xfrm>
            <a:off x="285720" y="1412776"/>
            <a:ext cx="7200800" cy="424731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t>中華民國</a:t>
            </a:r>
            <a:r>
              <a:rPr lang="zh-TW" altLang="en-US" dirty="0">
                <a:solidFill>
                  <a:srgbClr val="FF0000"/>
                </a:solidFill>
              </a:rPr>
              <a:t>「個人資料保護法」（簡稱「個資法」）</a:t>
            </a:r>
            <a:r>
              <a:rPr lang="zh-TW" altLang="en-US" dirty="0"/>
              <a:t>經</a:t>
            </a:r>
            <a:r>
              <a:rPr lang="en-US" altLang="zh-TW" dirty="0"/>
              <a:t>2010</a:t>
            </a:r>
            <a:r>
              <a:rPr lang="zh-TW" altLang="en-US" dirty="0"/>
              <a:t>年</a:t>
            </a:r>
            <a:r>
              <a:rPr lang="en-US" altLang="zh-TW" dirty="0"/>
              <a:t>5</a:t>
            </a:r>
            <a:r>
              <a:rPr lang="zh-TW" altLang="en-US" dirty="0"/>
              <a:t>月修正後，於</a:t>
            </a:r>
            <a:r>
              <a:rPr lang="en-US" altLang="zh-TW" dirty="0"/>
              <a:t>2012</a:t>
            </a:r>
            <a:r>
              <a:rPr lang="zh-TW" altLang="en-US" dirty="0"/>
              <a:t>年</a:t>
            </a:r>
            <a:r>
              <a:rPr lang="en-US" altLang="zh-TW" dirty="0"/>
              <a:t>10</a:t>
            </a:r>
            <a:r>
              <a:rPr lang="zh-TW" altLang="en-US" dirty="0"/>
              <a:t>月開始施行</a:t>
            </a:r>
            <a:r>
              <a:rPr lang="zh-TW" altLang="en-US" dirty="0" smtClean="0"/>
              <a:t>。</a:t>
            </a: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個人</a:t>
            </a:r>
            <a:r>
              <a:rPr lang="zh-TW" altLang="en-US" dirty="0"/>
              <a:t>資料」的英文名稱為</a:t>
            </a:r>
            <a:r>
              <a:rPr lang="en-US" altLang="zh-TW" dirty="0"/>
              <a:t>personally identifiable information</a:t>
            </a:r>
            <a:r>
              <a:rPr lang="zh-TW" altLang="en-US" dirty="0"/>
              <a:t>，簡稱</a:t>
            </a:r>
            <a:r>
              <a:rPr lang="en-US" altLang="zh-TW" dirty="0"/>
              <a:t>PII</a:t>
            </a:r>
            <a:r>
              <a:rPr lang="zh-TW" altLang="en-US" dirty="0"/>
              <a:t>；是指能藉以識別該個人的資料</a:t>
            </a:r>
            <a:r>
              <a:rPr lang="zh-TW" altLang="en-US" dirty="0" smtClean="0"/>
              <a:t>。</a:t>
            </a: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zh-TW" altLang="en-US" dirty="0" smtClean="0"/>
              <a:t>個</a:t>
            </a:r>
            <a:r>
              <a:rPr lang="zh-TW" altLang="en-US" dirty="0"/>
              <a:t>資法的目的在「規範個人資料之蒐集、處理及利用，以避免人格權受侵害，並促進個人資料之合理利用。</a:t>
            </a:r>
            <a:r>
              <a:rPr lang="zh-TW" altLang="en-US" dirty="0" smtClean="0"/>
              <a:t>」</a:t>
            </a:r>
            <a:endParaRPr lang="en-US" altLang="zh-TW" dirty="0" smtClean="0"/>
          </a:p>
          <a:p>
            <a:pPr marL="285750" indent="-285750">
              <a:buFont typeface="Arial" panose="020B0604020202020204" pitchFamily="34" charset="0"/>
              <a:buChar char="•"/>
            </a:pPr>
            <a:endParaRPr lang="en-US" altLang="zh-TW" dirty="0" smtClean="0"/>
          </a:p>
          <a:p>
            <a:pPr marL="285750" indent="-285750">
              <a:buFont typeface="Arial" panose="020B0604020202020204" pitchFamily="34" charset="0"/>
              <a:buChar char="•"/>
            </a:pPr>
            <a:r>
              <a:rPr lang="en-US" altLang="zh-TW" dirty="0" smtClean="0"/>
              <a:t>【</a:t>
            </a:r>
            <a:r>
              <a:rPr lang="zh-TW" altLang="en-US" dirty="0" smtClean="0"/>
              <a:t>案例討論</a:t>
            </a:r>
            <a:r>
              <a:rPr lang="en-US" altLang="zh-TW" dirty="0" smtClean="0"/>
              <a:t>】</a:t>
            </a:r>
            <a:r>
              <a:rPr lang="zh-TW" altLang="en-US" dirty="0" smtClean="0"/>
              <a:t>許多</a:t>
            </a:r>
            <a:r>
              <a:rPr lang="zh-TW" altLang="en-US" dirty="0"/>
              <a:t>國內外的公民營機構因洩漏個人資料而遭受巨大的金錢及名譽損失</a:t>
            </a:r>
            <a:r>
              <a:rPr lang="zh-TW" altLang="en-US" dirty="0" smtClean="0"/>
              <a:t>。</a:t>
            </a:r>
            <a:endParaRPr lang="en-US" altLang="zh-TW" dirty="0" smtClean="0"/>
          </a:p>
          <a:p>
            <a:r>
              <a:rPr lang="en-US" altLang="zh-TW" dirty="0"/>
              <a:t> </a:t>
            </a:r>
            <a:r>
              <a:rPr lang="en-US" altLang="zh-TW" dirty="0" smtClean="0"/>
              <a:t>   </a:t>
            </a:r>
            <a:r>
              <a:rPr lang="zh-TW" altLang="en-US" dirty="0" smtClean="0"/>
              <a:t>例如</a:t>
            </a:r>
            <a:r>
              <a:rPr lang="zh-TW" altLang="en-US" dirty="0"/>
              <a:t>駭客在</a:t>
            </a:r>
            <a:r>
              <a:rPr lang="en-US" altLang="zh-TW" dirty="0"/>
              <a:t>2011</a:t>
            </a:r>
            <a:r>
              <a:rPr lang="zh-TW" altLang="en-US" dirty="0"/>
              <a:t>年</a:t>
            </a:r>
            <a:r>
              <a:rPr lang="en-US" altLang="zh-TW" dirty="0"/>
              <a:t>7</a:t>
            </a:r>
            <a:r>
              <a:rPr lang="zh-TW" altLang="en-US" dirty="0"/>
              <a:t>月入侵韓國</a:t>
            </a:r>
            <a:r>
              <a:rPr lang="en-US" altLang="zh-TW" dirty="0"/>
              <a:t>SK Communications</a:t>
            </a:r>
            <a:r>
              <a:rPr lang="zh-TW" altLang="en-US" dirty="0"/>
              <a:t>公司，竊走三千五百萬筆個人資料，高達該國總人口的七成，可見影響之大。而</a:t>
            </a:r>
            <a:r>
              <a:rPr lang="en-US" altLang="zh-TW" dirty="0"/>
              <a:t>Epsilon</a:t>
            </a:r>
            <a:r>
              <a:rPr lang="zh-TW" altLang="en-US" dirty="0"/>
              <a:t>公司，這家全世界最大的行銷電子郵件服務供應商之一，也在</a:t>
            </a:r>
            <a:r>
              <a:rPr lang="en-US" altLang="zh-TW" dirty="0"/>
              <a:t>2011</a:t>
            </a:r>
            <a:r>
              <a:rPr lang="zh-TW" altLang="en-US" dirty="0"/>
              <a:t>年</a:t>
            </a:r>
            <a:r>
              <a:rPr lang="en-US" altLang="zh-TW" dirty="0"/>
              <a:t>4</a:t>
            </a:r>
            <a:r>
              <a:rPr lang="zh-TW" altLang="en-US" dirty="0"/>
              <a:t>月因駭客攻擊造成數百萬個人電子郵件地址外洩。</a:t>
            </a:r>
          </a:p>
        </p:txBody>
      </p:sp>
    </p:spTree>
    <p:extLst>
      <p:ext uri="{BB962C8B-B14F-4D97-AF65-F5344CB8AC3E}">
        <p14:creationId xmlns:p14="http://schemas.microsoft.com/office/powerpoint/2010/main" val="19059482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11560" y="2420888"/>
            <a:ext cx="763284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2.4 </a:t>
            </a:r>
            <a:r>
              <a:rPr lang="zh-TW" altLang="en-US" sz="4400" dirty="0" smtClean="0">
                <a:solidFill>
                  <a:srgbClr val="FF0000"/>
                </a:solidFill>
                <a:latin typeface="標楷體" panose="03000509000000000000" pitchFamily="65" charset="-120"/>
                <a:ea typeface="標楷體" panose="03000509000000000000" pitchFamily="65" charset="-120"/>
              </a:rPr>
              <a:t>資訊安全</a:t>
            </a:r>
            <a:r>
              <a:rPr lang="zh-TW" altLang="en-US" sz="4400" dirty="0">
                <a:solidFill>
                  <a:srgbClr val="FF0000"/>
                </a:solidFill>
                <a:latin typeface="標楷體" panose="03000509000000000000" pitchFamily="65" charset="-120"/>
                <a:ea typeface="標楷體" panose="03000509000000000000" pitchFamily="65" charset="-120"/>
              </a:rPr>
              <a:t>事件的處理</a:t>
            </a:r>
            <a:r>
              <a:rPr lang="zh-TW" altLang="en-US" sz="4400" dirty="0" smtClean="0">
                <a:solidFill>
                  <a:srgbClr val="FF0000"/>
                </a:solidFill>
                <a:latin typeface="標楷體" panose="03000509000000000000" pitchFamily="65" charset="-120"/>
                <a:ea typeface="標楷體" panose="03000509000000000000" pitchFamily="65" charset="-120"/>
              </a:rPr>
              <a:t>方法</a:t>
            </a:r>
            <a:endParaRPr lang="zh-TW" altLang="en-US" dirty="0">
              <a:solidFill>
                <a:srgbClr val="FF0000"/>
              </a:solidFill>
            </a:endParaRPr>
          </a:p>
        </p:txBody>
      </p:sp>
    </p:spTree>
    <p:extLst>
      <p:ext uri="{BB962C8B-B14F-4D97-AF65-F5344CB8AC3E}">
        <p14:creationId xmlns:p14="http://schemas.microsoft.com/office/powerpoint/2010/main" val="29034537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683568" y="1484784"/>
            <a:ext cx="7817522" cy="4970952"/>
          </a:xfrm>
        </p:spPr>
        <p:txBody>
          <a:bodyPr>
            <a:normAutofit/>
          </a:bodyPr>
          <a:lstStyle/>
          <a:p>
            <a:pPr>
              <a:spcBef>
                <a:spcPts val="800"/>
              </a:spcBef>
            </a:pPr>
            <a:r>
              <a:rPr lang="zh-TW" altLang="en-US" sz="2000" dirty="0" smtClean="0"/>
              <a:t>分類 </a:t>
            </a:r>
            <a:r>
              <a:rPr lang="en-US" altLang="zh-TW" sz="2000" dirty="0" smtClean="0"/>
              <a:t>(triage)</a:t>
            </a:r>
          </a:p>
          <a:p>
            <a:pPr>
              <a:spcBef>
                <a:spcPts val="800"/>
              </a:spcBef>
            </a:pPr>
            <a:r>
              <a:rPr lang="zh-TW" altLang="en-US" sz="2000" dirty="0" smtClean="0"/>
              <a:t>調查 </a:t>
            </a:r>
            <a:r>
              <a:rPr lang="en-US" altLang="zh-TW" sz="2000" dirty="0" smtClean="0"/>
              <a:t>(investigation)</a:t>
            </a:r>
          </a:p>
          <a:p>
            <a:pPr>
              <a:spcBef>
                <a:spcPts val="800"/>
              </a:spcBef>
            </a:pPr>
            <a:r>
              <a:rPr lang="zh-TW" altLang="en-US" sz="2000" dirty="0" smtClean="0"/>
              <a:t>隔離 </a:t>
            </a:r>
            <a:r>
              <a:rPr lang="en-US" altLang="zh-TW" sz="2000" dirty="0" smtClean="0"/>
              <a:t>(containment)</a:t>
            </a:r>
          </a:p>
          <a:p>
            <a:pPr>
              <a:spcBef>
                <a:spcPts val="800"/>
              </a:spcBef>
            </a:pPr>
            <a:r>
              <a:rPr lang="zh-TW" altLang="en-US" sz="2000" dirty="0" smtClean="0"/>
              <a:t>分析 </a:t>
            </a:r>
            <a:r>
              <a:rPr lang="en-US" altLang="zh-TW" sz="2000" dirty="0" smtClean="0"/>
              <a:t>(analysis) </a:t>
            </a:r>
            <a:r>
              <a:rPr lang="zh-TW" altLang="en-US" sz="2000" dirty="0" smtClean="0"/>
              <a:t>與追蹤 </a:t>
            </a:r>
            <a:r>
              <a:rPr lang="en-US" altLang="zh-TW" sz="2000" dirty="0" smtClean="0"/>
              <a:t>(tracking)</a:t>
            </a:r>
          </a:p>
          <a:p>
            <a:pPr>
              <a:spcBef>
                <a:spcPts val="800"/>
              </a:spcBef>
            </a:pPr>
            <a:r>
              <a:rPr lang="zh-TW" altLang="en-US" sz="2000" dirty="0" smtClean="0">
                <a:solidFill>
                  <a:srgbClr val="FF0000"/>
                </a:solidFill>
              </a:rPr>
              <a:t>復原與記錄</a:t>
            </a:r>
            <a:endParaRPr lang="zh-TW" altLang="en-US" sz="2000" dirty="0">
              <a:solidFill>
                <a:srgbClr val="FF0000"/>
              </a:solidFill>
            </a:endParaRPr>
          </a:p>
          <a:p>
            <a:pPr>
              <a:spcBef>
                <a:spcPts val="800"/>
              </a:spcBef>
            </a:pPr>
            <a:endParaRPr lang="zh-TW" altLang="en-US" sz="2000" dirty="0"/>
          </a:p>
        </p:txBody>
      </p:sp>
      <p:sp>
        <p:nvSpPr>
          <p:cNvPr id="3" name="標題 2"/>
          <p:cNvSpPr>
            <a:spLocks noGrp="1"/>
          </p:cNvSpPr>
          <p:nvPr>
            <p:ph type="title"/>
          </p:nvPr>
        </p:nvSpPr>
        <p:spPr/>
        <p:txBody>
          <a:bodyPr/>
          <a:lstStyle/>
          <a:p>
            <a:r>
              <a:rPr lang="en-US" altLang="zh-TW" dirty="0" smtClean="0"/>
              <a:t>2.4 </a:t>
            </a:r>
            <a:r>
              <a:rPr lang="zh-TW" altLang="en-US" dirty="0" smtClean="0"/>
              <a:t>資訊安全事件的處理步驟</a:t>
            </a:r>
            <a:endParaRPr lang="zh-TW" altLang="en-US" dirty="0"/>
          </a:p>
        </p:txBody>
      </p:sp>
      <p:grpSp>
        <p:nvGrpSpPr>
          <p:cNvPr id="14" name="群組 13"/>
          <p:cNvGrpSpPr/>
          <p:nvPr/>
        </p:nvGrpSpPr>
        <p:grpSpPr>
          <a:xfrm>
            <a:off x="539552" y="4077072"/>
            <a:ext cx="7591531" cy="1705962"/>
            <a:chOff x="1071538" y="4786322"/>
            <a:chExt cx="6357982" cy="1428760"/>
          </a:xfrm>
        </p:grpSpPr>
        <p:sp>
          <p:nvSpPr>
            <p:cNvPr id="12" name="圓角矩形 11"/>
            <p:cNvSpPr/>
            <p:nvPr/>
          </p:nvSpPr>
          <p:spPr>
            <a:xfrm>
              <a:off x="1071538" y="4786322"/>
              <a:ext cx="6357982" cy="1428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4" name="流程圖: 直接存取儲存裝置 3"/>
            <p:cNvSpPr/>
            <p:nvPr/>
          </p:nvSpPr>
          <p:spPr>
            <a:xfrm>
              <a:off x="1214414" y="5000636"/>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t>分類</a:t>
              </a:r>
              <a:endParaRPr lang="zh-TW" altLang="en-US" sz="2000" dirty="0"/>
            </a:p>
          </p:txBody>
        </p:sp>
        <p:sp>
          <p:nvSpPr>
            <p:cNvPr id="8" name="向右箭號 7"/>
            <p:cNvSpPr/>
            <p:nvPr/>
          </p:nvSpPr>
          <p:spPr>
            <a:xfrm>
              <a:off x="2357422" y="5143512"/>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5" name="流程圖: 直接存取儲存裝置 4"/>
            <p:cNvSpPr/>
            <p:nvPr/>
          </p:nvSpPr>
          <p:spPr>
            <a:xfrm>
              <a:off x="2786050" y="5000636"/>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t>調查</a:t>
              </a:r>
              <a:endParaRPr lang="zh-TW" altLang="en-US" sz="2000" dirty="0"/>
            </a:p>
          </p:txBody>
        </p:sp>
        <p:sp>
          <p:nvSpPr>
            <p:cNvPr id="10" name="向右箭號 9"/>
            <p:cNvSpPr/>
            <p:nvPr/>
          </p:nvSpPr>
          <p:spPr>
            <a:xfrm>
              <a:off x="3929058" y="5143512"/>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7" name="流程圖: 直接存取儲存裝置 6"/>
            <p:cNvSpPr/>
            <p:nvPr/>
          </p:nvSpPr>
          <p:spPr>
            <a:xfrm>
              <a:off x="4357686" y="5000636"/>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t>隔離</a:t>
              </a:r>
              <a:endParaRPr lang="zh-TW" altLang="en-US" sz="2000" dirty="0"/>
            </a:p>
          </p:txBody>
        </p:sp>
        <p:sp>
          <p:nvSpPr>
            <p:cNvPr id="11" name="向右箭號 10"/>
            <p:cNvSpPr/>
            <p:nvPr/>
          </p:nvSpPr>
          <p:spPr>
            <a:xfrm>
              <a:off x="5500694" y="5143512"/>
              <a:ext cx="500066" cy="3571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p>
          </p:txBody>
        </p:sp>
        <p:sp>
          <p:nvSpPr>
            <p:cNvPr id="6" name="流程圖: 直接存取儲存裝置 5"/>
            <p:cNvSpPr/>
            <p:nvPr/>
          </p:nvSpPr>
          <p:spPr>
            <a:xfrm>
              <a:off x="5929322" y="5000636"/>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t>分析追蹤</a:t>
              </a:r>
              <a:endParaRPr lang="zh-TW" altLang="en-US" sz="2000" dirty="0"/>
            </a:p>
          </p:txBody>
        </p:sp>
        <p:sp>
          <p:nvSpPr>
            <p:cNvPr id="13" name="文字方塊 12"/>
            <p:cNvSpPr txBox="1"/>
            <p:nvPr/>
          </p:nvSpPr>
          <p:spPr>
            <a:xfrm>
              <a:off x="3000364" y="5715016"/>
              <a:ext cx="1873099" cy="335096"/>
            </a:xfrm>
            <a:prstGeom prst="rect">
              <a:avLst/>
            </a:prstGeom>
            <a:noFill/>
          </p:spPr>
          <p:txBody>
            <a:bodyPr wrap="none" rtlCol="0">
              <a:spAutoFit/>
            </a:bodyPr>
            <a:lstStyle/>
            <a:p>
              <a:r>
                <a:rPr lang="zh-TW" altLang="en-US" sz="2000" dirty="0" smtClean="0"/>
                <a:t>事件反應處理步驟</a:t>
              </a:r>
              <a:endParaRPr lang="zh-TW" altLang="en-US" sz="2000"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u="sng" dirty="0" smtClean="0">
                <a:solidFill>
                  <a:srgbClr val="FF0000"/>
                </a:solidFill>
              </a:rPr>
              <a:t>偵側</a:t>
            </a:r>
            <a:r>
              <a:rPr lang="zh-TW" altLang="en-US" sz="2000" u="sng" dirty="0" smtClean="0"/>
              <a:t>到問題 </a:t>
            </a:r>
            <a:r>
              <a:rPr lang="en-US" altLang="zh-TW" sz="2000" u="sng" dirty="0" smtClean="0"/>
              <a:t>(detection)</a:t>
            </a:r>
            <a:r>
              <a:rPr lang="zh-TW" altLang="en-US" sz="2000" dirty="0" smtClean="0"/>
              <a:t>：要決定這個事件是不是真的是個事件，若事件被</a:t>
            </a:r>
            <a:r>
              <a:rPr lang="zh-TW" altLang="en-US" sz="2000" dirty="0" smtClean="0">
                <a:solidFill>
                  <a:srgbClr val="0000FF"/>
                </a:solidFill>
              </a:rPr>
              <a:t>判定為真實</a:t>
            </a:r>
            <a:r>
              <a:rPr lang="zh-TW" altLang="en-US" sz="2000" dirty="0" smtClean="0"/>
              <a:t>，就會啟動下一個流程來對這個事件做辨識或分類。</a:t>
            </a:r>
            <a:endParaRPr lang="en-US" altLang="zh-TW" sz="2000" dirty="0" smtClean="0"/>
          </a:p>
          <a:p>
            <a:pPr>
              <a:lnSpc>
                <a:spcPct val="130000"/>
              </a:lnSpc>
              <a:spcBef>
                <a:spcPts val="1200"/>
              </a:spcBef>
            </a:pPr>
            <a:r>
              <a:rPr lang="zh-TW" altLang="en-US" sz="2000" u="sng" dirty="0" smtClean="0"/>
              <a:t>將問題</a:t>
            </a:r>
            <a:r>
              <a:rPr lang="zh-TW" altLang="en-US" sz="2000" u="sng" dirty="0" smtClean="0">
                <a:solidFill>
                  <a:srgbClr val="FF0000"/>
                </a:solidFill>
              </a:rPr>
              <a:t>分類</a:t>
            </a:r>
            <a:r>
              <a:rPr lang="zh-TW" altLang="en-US" sz="2000" u="sng" dirty="0" smtClean="0"/>
              <a:t>  </a:t>
            </a:r>
            <a:r>
              <a:rPr lang="en-US" altLang="zh-TW" sz="2000" u="sng" dirty="0" smtClean="0"/>
              <a:t>(classification)</a:t>
            </a:r>
            <a:r>
              <a:rPr lang="zh-TW" altLang="en-US" sz="2000" dirty="0" smtClean="0"/>
              <a:t>：分類的方式可以是階層式的，例如依照事件的潛在風險，</a:t>
            </a:r>
            <a:r>
              <a:rPr lang="zh-TW" altLang="en-US" sz="2000" dirty="0" smtClean="0">
                <a:solidFill>
                  <a:srgbClr val="0000FF"/>
                </a:solidFill>
              </a:rPr>
              <a:t>嚴重性</a:t>
            </a:r>
            <a:r>
              <a:rPr lang="zh-TW" altLang="en-US" sz="2000" dirty="0" smtClean="0"/>
              <a:t>，</a:t>
            </a:r>
            <a:r>
              <a:rPr lang="zh-TW" altLang="en-US" sz="2000" dirty="0" smtClean="0">
                <a:solidFill>
                  <a:srgbClr val="0000FF"/>
                </a:solidFill>
              </a:rPr>
              <a:t>急迫性</a:t>
            </a:r>
            <a:r>
              <a:rPr lang="zh-TW" altLang="en-US" sz="2000" dirty="0" smtClean="0"/>
              <a:t>來歸類。</a:t>
            </a:r>
            <a:endParaRPr lang="en-US" altLang="zh-TW" sz="2000" dirty="0" smtClean="0"/>
          </a:p>
          <a:p>
            <a:pPr>
              <a:lnSpc>
                <a:spcPct val="130000"/>
              </a:lnSpc>
              <a:spcBef>
                <a:spcPts val="1200"/>
              </a:spcBef>
            </a:pPr>
            <a:r>
              <a:rPr lang="zh-TW" altLang="en-US" sz="2000" u="sng" dirty="0" smtClean="0">
                <a:solidFill>
                  <a:srgbClr val="FF0000"/>
                </a:solidFill>
              </a:rPr>
              <a:t>通報</a:t>
            </a:r>
            <a:r>
              <a:rPr lang="zh-TW" altLang="en-US" sz="2000" u="sng" dirty="0" smtClean="0"/>
              <a:t>問題 </a:t>
            </a:r>
            <a:r>
              <a:rPr lang="en-US" altLang="zh-TW" sz="2000" u="sng" dirty="0" smtClean="0"/>
              <a:t>(notification)</a:t>
            </a:r>
            <a:r>
              <a:rPr lang="zh-TW" altLang="en-US" sz="2000" dirty="0" smtClean="0"/>
              <a:t>：這是讓一個事件升級的程序。我們要依據事件的分類通報上級主管、公司最高層、其他部門、或是企業夥伴。有些重大事件需要立即通報治安單位。</a:t>
            </a:r>
            <a:endParaRPr lang="en-US" altLang="zh-TW" sz="2000" dirty="0" smtClean="0"/>
          </a:p>
          <a:p>
            <a:pPr>
              <a:lnSpc>
                <a:spcPct val="130000"/>
              </a:lnSpc>
              <a:spcBef>
                <a:spcPts val="1200"/>
              </a:spcBef>
            </a:pPr>
            <a:r>
              <a:rPr lang="zh-TW" altLang="en-US" sz="2000" dirty="0" smtClean="0"/>
              <a:t>在事件分類的步驟裡，設定優先順序 </a:t>
            </a:r>
            <a:r>
              <a:rPr lang="en-US" altLang="zh-TW" sz="2000" dirty="0" smtClean="0"/>
              <a:t>(prioritization)</a:t>
            </a:r>
            <a:r>
              <a:rPr lang="zh-TW" altLang="en-US" sz="2000" dirty="0" smtClean="0"/>
              <a:t> 是重要的，事件經常交錯發生，</a:t>
            </a:r>
            <a:r>
              <a:rPr lang="zh-TW" altLang="en-US" sz="2000" dirty="0" smtClean="0">
                <a:solidFill>
                  <a:srgbClr val="0000FF"/>
                </a:solidFill>
              </a:rPr>
              <a:t>事先設定優先順序</a:t>
            </a:r>
            <a:r>
              <a:rPr lang="zh-TW" altLang="en-US" sz="2000" dirty="0" smtClean="0"/>
              <a:t>可以提升危機處理的效率。</a:t>
            </a:r>
          </a:p>
          <a:p>
            <a:pPr>
              <a:lnSpc>
                <a:spcPct val="130000"/>
              </a:lnSpc>
              <a:spcBef>
                <a:spcPts val="1200"/>
              </a:spcBef>
            </a:pPr>
            <a:endParaRPr lang="en-US" altLang="zh-TW" sz="2000" dirty="0" smtClean="0"/>
          </a:p>
        </p:txBody>
      </p:sp>
      <p:sp>
        <p:nvSpPr>
          <p:cNvPr id="3" name="標題 2"/>
          <p:cNvSpPr>
            <a:spLocks noGrp="1"/>
          </p:cNvSpPr>
          <p:nvPr>
            <p:ph type="title"/>
          </p:nvPr>
        </p:nvSpPr>
        <p:spPr/>
        <p:txBody>
          <a:bodyPr/>
          <a:lstStyle/>
          <a:p>
            <a:r>
              <a:rPr lang="zh-TW" altLang="en-US" dirty="0" smtClean="0"/>
              <a:t>問題分類</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800"/>
              </a:spcBef>
            </a:pPr>
            <a:r>
              <a:rPr lang="zh-TW" altLang="en-US" sz="2000" dirty="0" smtClean="0"/>
              <a:t>問題調查這個步驟應該達到以下的目標：</a:t>
            </a:r>
            <a:endParaRPr lang="en-US" altLang="zh-TW" sz="2000" dirty="0" smtClean="0"/>
          </a:p>
          <a:p>
            <a:pPr lvl="1">
              <a:spcBef>
                <a:spcPts val="800"/>
              </a:spcBef>
            </a:pPr>
            <a:r>
              <a:rPr lang="zh-TW" altLang="en-US" dirty="0" smtClean="0"/>
              <a:t>降低事件</a:t>
            </a:r>
            <a:r>
              <a:rPr lang="zh-TW" altLang="en-US" dirty="0" smtClean="0">
                <a:solidFill>
                  <a:srgbClr val="0000FF"/>
                </a:solidFill>
              </a:rPr>
              <a:t>造成的衝擊</a:t>
            </a:r>
            <a:endParaRPr lang="en-US" altLang="zh-TW" dirty="0" smtClean="0">
              <a:solidFill>
                <a:srgbClr val="0000FF"/>
              </a:solidFill>
            </a:endParaRPr>
          </a:p>
          <a:p>
            <a:pPr lvl="1">
              <a:spcBef>
                <a:spcPts val="800"/>
              </a:spcBef>
            </a:pPr>
            <a:r>
              <a:rPr lang="zh-TW" altLang="en-US" dirty="0" smtClean="0"/>
              <a:t>確認事件的來龍去脈</a:t>
            </a:r>
            <a:endParaRPr lang="en-US" altLang="zh-TW" dirty="0" smtClean="0"/>
          </a:p>
          <a:p>
            <a:pPr lvl="1">
              <a:spcBef>
                <a:spcPts val="800"/>
              </a:spcBef>
            </a:pPr>
            <a:r>
              <a:rPr lang="zh-TW" altLang="en-US" dirty="0" smtClean="0"/>
              <a:t>讓受衝擊的系統</a:t>
            </a:r>
            <a:r>
              <a:rPr lang="zh-TW" altLang="en-US" dirty="0" smtClean="0">
                <a:solidFill>
                  <a:srgbClr val="0000FF"/>
                </a:solidFill>
              </a:rPr>
              <a:t>在最短時間內恢復運作</a:t>
            </a:r>
            <a:endParaRPr lang="en-US" altLang="zh-TW" dirty="0" smtClean="0">
              <a:solidFill>
                <a:srgbClr val="0000FF"/>
              </a:solidFill>
            </a:endParaRPr>
          </a:p>
          <a:p>
            <a:pPr lvl="1">
              <a:spcBef>
                <a:spcPts val="800"/>
              </a:spcBef>
            </a:pPr>
            <a:r>
              <a:rPr lang="zh-TW" altLang="en-US" dirty="0" smtClean="0"/>
              <a:t>防止事件死灰復燃</a:t>
            </a:r>
            <a:endParaRPr lang="en-US" altLang="zh-TW" dirty="0" smtClean="0"/>
          </a:p>
          <a:p>
            <a:pPr>
              <a:spcBef>
                <a:spcPts val="800"/>
              </a:spcBef>
            </a:pPr>
            <a:r>
              <a:rPr lang="zh-TW" altLang="en-US" sz="2000" dirty="0" smtClean="0"/>
              <a:t>調查階段應倚重電腦</a:t>
            </a:r>
            <a:r>
              <a:rPr lang="zh-TW" altLang="en-US" sz="2000" dirty="0" smtClean="0">
                <a:solidFill>
                  <a:srgbClr val="FF0000"/>
                </a:solidFill>
              </a:rPr>
              <a:t>鑑識</a:t>
            </a:r>
            <a:r>
              <a:rPr lang="zh-TW" altLang="en-US" sz="2000" dirty="0" smtClean="0"/>
              <a:t> </a:t>
            </a:r>
            <a:r>
              <a:rPr lang="en-US" altLang="zh-TW" sz="2000" dirty="0" smtClean="0"/>
              <a:t>(computer </a:t>
            </a:r>
            <a:r>
              <a:rPr lang="en-US" altLang="zh-TW" sz="2000" dirty="0" smtClean="0">
                <a:solidFill>
                  <a:srgbClr val="FF0000"/>
                </a:solidFill>
              </a:rPr>
              <a:t>forensics</a:t>
            </a:r>
            <a:r>
              <a:rPr lang="en-US" altLang="zh-TW" sz="2000" dirty="0" smtClean="0"/>
              <a:t>) </a:t>
            </a:r>
            <a:r>
              <a:rPr lang="zh-TW" altLang="en-US" sz="2000" dirty="0" smtClean="0"/>
              <a:t>的技術。</a:t>
            </a:r>
            <a:endParaRPr lang="en-US" altLang="zh-TW" sz="2000" dirty="0" smtClean="0"/>
          </a:p>
        </p:txBody>
      </p:sp>
      <p:sp>
        <p:nvSpPr>
          <p:cNvPr id="3" name="標題 2"/>
          <p:cNvSpPr>
            <a:spLocks noGrp="1"/>
          </p:cNvSpPr>
          <p:nvPr>
            <p:ph type="title"/>
          </p:nvPr>
        </p:nvSpPr>
        <p:spPr/>
        <p:txBody>
          <a:bodyPr/>
          <a:lstStyle/>
          <a:p>
            <a:r>
              <a:rPr lang="zh-TW" altLang="en-US" dirty="0" smtClean="0"/>
              <a:t>問題調查</a:t>
            </a:r>
            <a:endParaRPr lang="zh-TW" altLang="en-US" dirty="0"/>
          </a:p>
        </p:txBody>
      </p:sp>
      <p:grpSp>
        <p:nvGrpSpPr>
          <p:cNvPr id="14" name="群組 13"/>
          <p:cNvGrpSpPr/>
          <p:nvPr/>
        </p:nvGrpSpPr>
        <p:grpSpPr>
          <a:xfrm>
            <a:off x="1071538" y="4581128"/>
            <a:ext cx="6357982" cy="1428760"/>
            <a:chOff x="1071538" y="5000636"/>
            <a:chExt cx="6357982" cy="1428760"/>
          </a:xfrm>
        </p:grpSpPr>
        <p:sp>
          <p:nvSpPr>
            <p:cNvPr id="5" name="圓角矩形 4"/>
            <p:cNvSpPr/>
            <p:nvPr/>
          </p:nvSpPr>
          <p:spPr>
            <a:xfrm>
              <a:off x="1071538" y="5000636"/>
              <a:ext cx="6357982" cy="1428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直接存取儲存裝置 5"/>
            <p:cNvSpPr/>
            <p:nvPr/>
          </p:nvSpPr>
          <p:spPr>
            <a:xfrm>
              <a:off x="1214414"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ysClr val="windowText" lastClr="000000"/>
                  </a:solidFill>
                </a:rPr>
                <a:t>分類</a:t>
              </a:r>
              <a:endParaRPr lang="zh-TW" altLang="en-US">
                <a:solidFill>
                  <a:sysClr val="windowText" lastClr="000000"/>
                </a:solidFill>
              </a:endParaRPr>
            </a:p>
          </p:txBody>
        </p:sp>
        <p:sp>
          <p:nvSpPr>
            <p:cNvPr id="7" name="向右箭號 6"/>
            <p:cNvSpPr/>
            <p:nvPr/>
          </p:nvSpPr>
          <p:spPr>
            <a:xfrm>
              <a:off x="2357422"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8" name="流程圖: 直接存取儲存裝置 7"/>
            <p:cNvSpPr/>
            <p:nvPr/>
          </p:nvSpPr>
          <p:spPr>
            <a:xfrm>
              <a:off x="2786050" y="5214950"/>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調查</a:t>
              </a:r>
              <a:endParaRPr lang="zh-TW" altLang="en-US" dirty="0"/>
            </a:p>
          </p:txBody>
        </p:sp>
        <p:sp>
          <p:nvSpPr>
            <p:cNvPr id="9" name="向右箭號 8"/>
            <p:cNvSpPr/>
            <p:nvPr/>
          </p:nvSpPr>
          <p:spPr>
            <a:xfrm>
              <a:off x="3929058"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流程圖: 直接存取儲存裝置 9"/>
            <p:cNvSpPr/>
            <p:nvPr/>
          </p:nvSpPr>
          <p:spPr>
            <a:xfrm>
              <a:off x="4357686"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隔離</a:t>
              </a:r>
              <a:endParaRPr lang="zh-TW" altLang="en-US" dirty="0">
                <a:solidFill>
                  <a:sysClr val="windowText" lastClr="000000"/>
                </a:solidFill>
              </a:endParaRPr>
            </a:p>
          </p:txBody>
        </p:sp>
        <p:sp>
          <p:nvSpPr>
            <p:cNvPr id="11" name="向右箭號 10"/>
            <p:cNvSpPr/>
            <p:nvPr/>
          </p:nvSpPr>
          <p:spPr>
            <a:xfrm>
              <a:off x="5500694"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12" name="流程圖: 直接存取儲存裝置 11"/>
            <p:cNvSpPr/>
            <p:nvPr/>
          </p:nvSpPr>
          <p:spPr>
            <a:xfrm>
              <a:off x="5929322"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分析追蹤</a:t>
              </a:r>
              <a:endParaRPr lang="zh-TW" altLang="en-US" dirty="0">
                <a:solidFill>
                  <a:sysClr val="windowText" lastClr="000000"/>
                </a:solidFill>
              </a:endParaRPr>
            </a:p>
          </p:txBody>
        </p:sp>
        <p:sp>
          <p:nvSpPr>
            <p:cNvPr id="13" name="文字方塊 12"/>
            <p:cNvSpPr txBox="1"/>
            <p:nvPr/>
          </p:nvSpPr>
          <p:spPr>
            <a:xfrm>
              <a:off x="3000364" y="5929330"/>
              <a:ext cx="2031325" cy="369332"/>
            </a:xfrm>
            <a:prstGeom prst="rect">
              <a:avLst/>
            </a:prstGeom>
            <a:noFill/>
          </p:spPr>
          <p:txBody>
            <a:bodyPr wrap="none" rtlCol="0">
              <a:spAutoFit/>
            </a:bodyPr>
            <a:lstStyle/>
            <a:p>
              <a:r>
                <a:rPr lang="zh-TW" altLang="en-US" dirty="0" smtClean="0"/>
                <a:t>事件反應處理步驟</a:t>
              </a:r>
              <a:endParaRPr lang="zh-TW"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在進行事件調查時，我們應該考慮以下事項：</a:t>
            </a:r>
            <a:endParaRPr lang="en-US" altLang="zh-TW" sz="2000" dirty="0" smtClean="0"/>
          </a:p>
          <a:p>
            <a:pPr lvl="1">
              <a:lnSpc>
                <a:spcPct val="130000"/>
              </a:lnSpc>
              <a:spcBef>
                <a:spcPts val="1200"/>
              </a:spcBef>
            </a:pPr>
            <a:r>
              <a:rPr lang="zh-TW" altLang="en-US" dirty="0" smtClean="0"/>
              <a:t>開始調查工作時，應該確保行為符合公司或組織的政策。例如，調查過程是否會侵犯員工的隱私權？</a:t>
            </a:r>
            <a:r>
              <a:rPr lang="zh-TW" altLang="en-US" dirty="0" smtClean="0">
                <a:solidFill>
                  <a:srgbClr val="0000FF"/>
                </a:solidFill>
              </a:rPr>
              <a:t>是否容許暫時關閉網站等？</a:t>
            </a:r>
            <a:endParaRPr lang="en-US" altLang="zh-TW" dirty="0" smtClean="0">
              <a:solidFill>
                <a:srgbClr val="0000FF"/>
              </a:solidFill>
            </a:endParaRPr>
          </a:p>
          <a:p>
            <a:pPr lvl="1">
              <a:lnSpc>
                <a:spcPct val="130000"/>
              </a:lnSpc>
              <a:spcBef>
                <a:spcPts val="1200"/>
              </a:spcBef>
            </a:pPr>
            <a:r>
              <a:rPr lang="zh-TW" altLang="en-US" dirty="0" smtClean="0"/>
              <a:t>要確保調查行動符合相關的法律與社會規範。</a:t>
            </a:r>
            <a:endParaRPr lang="en-US" altLang="zh-TW" dirty="0" smtClean="0"/>
          </a:p>
          <a:p>
            <a:pPr lvl="1">
              <a:lnSpc>
                <a:spcPct val="130000"/>
              </a:lnSpc>
              <a:spcBef>
                <a:spcPts val="1200"/>
              </a:spcBef>
            </a:pPr>
            <a:r>
              <a:rPr lang="zh-TW" altLang="en-US" dirty="0" smtClean="0"/>
              <a:t>調查過程中要</a:t>
            </a:r>
            <a:r>
              <a:rPr lang="zh-TW" altLang="en-US" dirty="0" smtClean="0">
                <a:solidFill>
                  <a:schemeClr val="tx1"/>
                </a:solidFill>
              </a:rPr>
              <a:t>注意</a:t>
            </a:r>
            <a:r>
              <a:rPr lang="zh-TW" altLang="en-US" dirty="0" smtClean="0">
                <a:solidFill>
                  <a:srgbClr val="0000FF"/>
                </a:solidFill>
              </a:rPr>
              <a:t>維護證據的完整性</a:t>
            </a:r>
            <a:r>
              <a:rPr lang="zh-TW" altLang="en-US" dirty="0" smtClean="0"/>
              <a:t>。一但證據遭到破壞，將失去未來在民事或刑事法庭中做證的價值，或是對內部員工不良操守的舉證能力。</a:t>
            </a:r>
            <a:endParaRPr lang="zh-TW" altLang="en-US" dirty="0"/>
          </a:p>
        </p:txBody>
      </p:sp>
      <p:sp>
        <p:nvSpPr>
          <p:cNvPr id="3" name="標題 2"/>
          <p:cNvSpPr>
            <a:spLocks noGrp="1"/>
          </p:cNvSpPr>
          <p:nvPr>
            <p:ph type="title"/>
          </p:nvPr>
        </p:nvSpPr>
        <p:spPr/>
        <p:txBody>
          <a:bodyPr/>
          <a:lstStyle/>
          <a:p>
            <a:r>
              <a:rPr lang="zh-TW" altLang="en-US" dirty="0" smtClean="0"/>
              <a:t>調查時的考慮</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電腦鑑識  </a:t>
            </a:r>
            <a:r>
              <a:rPr lang="en-US" altLang="zh-TW" sz="2000" dirty="0" smtClean="0"/>
              <a:t>(computer forensics)</a:t>
            </a:r>
            <a:r>
              <a:rPr lang="zh-TW" altLang="en-US" sz="2000" dirty="0" smtClean="0"/>
              <a:t> 的標準是要取得法院能接受的證據</a:t>
            </a:r>
            <a:r>
              <a:rPr lang="en-US" altLang="zh-TW" sz="2000" dirty="0" smtClean="0"/>
              <a:t>(admissible</a:t>
            </a:r>
            <a:r>
              <a:rPr lang="zh-TW" altLang="en-US" sz="2000" dirty="0" smtClean="0"/>
              <a:t> </a:t>
            </a:r>
            <a:r>
              <a:rPr lang="en-US" altLang="zh-TW" sz="2000" dirty="0" smtClean="0">
                <a:solidFill>
                  <a:srgbClr val="0000FF"/>
                </a:solidFill>
              </a:rPr>
              <a:t>evidence</a:t>
            </a:r>
            <a:r>
              <a:rPr lang="en-US" altLang="zh-TW" sz="2000" dirty="0" smtClean="0"/>
              <a:t>) </a:t>
            </a:r>
            <a:r>
              <a:rPr lang="zh-TW" altLang="en-US" sz="2000" dirty="0" smtClean="0"/>
              <a:t>，它是一門結合</a:t>
            </a:r>
            <a:r>
              <a:rPr lang="zh-TW" altLang="en-US" sz="2000" dirty="0" smtClean="0">
                <a:solidFill>
                  <a:srgbClr val="0000FF"/>
                </a:solidFill>
              </a:rPr>
              <a:t>資訊科學與法律的專業</a:t>
            </a:r>
            <a:r>
              <a:rPr lang="zh-TW" altLang="en-US" sz="2000" dirty="0" smtClean="0"/>
              <a:t>。</a:t>
            </a:r>
            <a:endParaRPr lang="en-US" altLang="zh-TW" sz="2000" dirty="0" smtClean="0"/>
          </a:p>
          <a:p>
            <a:pPr lvl="1">
              <a:lnSpc>
                <a:spcPct val="130000"/>
              </a:lnSpc>
              <a:spcBef>
                <a:spcPts val="1200"/>
              </a:spcBef>
            </a:pPr>
            <a:r>
              <a:rPr lang="zh-TW" altLang="en-US" dirty="0" smtClean="0"/>
              <a:t>收集證據最有效的方法是</a:t>
            </a:r>
            <a:r>
              <a:rPr lang="zh-TW" altLang="en-US" dirty="0" smtClean="0">
                <a:solidFill>
                  <a:srgbClr val="0000FF"/>
                </a:solidFill>
              </a:rPr>
              <a:t>將硬碟資料拷貝做為證物</a:t>
            </a:r>
            <a:r>
              <a:rPr lang="zh-TW" altLang="en-US" dirty="0" smtClean="0"/>
              <a:t>，但</a:t>
            </a:r>
            <a:r>
              <a:rPr lang="zh-TW" altLang="en-US" dirty="0" smtClean="0">
                <a:solidFill>
                  <a:srgbClr val="FF0000"/>
                </a:solidFill>
              </a:rPr>
              <a:t>應使用 </a:t>
            </a:r>
            <a:r>
              <a:rPr lang="en-US" altLang="zh-TW" dirty="0" smtClean="0">
                <a:solidFill>
                  <a:srgbClr val="FF0000"/>
                </a:solidFill>
              </a:rPr>
              <a:t>bit stream image capture</a:t>
            </a:r>
            <a:r>
              <a:rPr lang="zh-TW" altLang="en-US" dirty="0" smtClean="0">
                <a:solidFill>
                  <a:srgbClr val="FF0000"/>
                </a:solidFill>
              </a:rPr>
              <a:t> 取得磁碟上每一個位元資料</a:t>
            </a:r>
            <a:r>
              <a:rPr lang="zh-TW" altLang="en-US" dirty="0" smtClean="0"/>
              <a:t>。一般複製功能無法複製中斷的鏈結或已刪除的檔案。</a:t>
            </a:r>
            <a:endParaRPr lang="en-US" altLang="zh-TW" dirty="0" smtClean="0"/>
          </a:p>
          <a:p>
            <a:pPr lvl="1">
              <a:lnSpc>
                <a:spcPct val="130000"/>
              </a:lnSpc>
              <a:spcBef>
                <a:spcPts val="1200"/>
              </a:spcBef>
            </a:pPr>
            <a:r>
              <a:rPr lang="zh-TW" altLang="en-US" dirty="0" smtClean="0"/>
              <a:t>若系統仍在運作，直接拷貝硬碟較困難，可以使用 </a:t>
            </a:r>
            <a:r>
              <a:rPr lang="en-US" altLang="zh-TW" dirty="0" smtClean="0"/>
              <a:t>Helix</a:t>
            </a:r>
            <a:r>
              <a:rPr lang="zh-TW" altLang="en-US" dirty="0" smtClean="0"/>
              <a:t> 之類的工具</a:t>
            </a:r>
            <a:r>
              <a:rPr lang="en-US" altLang="zh-TW" dirty="0" smtClean="0"/>
              <a:t>(</a:t>
            </a:r>
            <a:r>
              <a:rPr lang="zh-TW" altLang="en-US" dirty="0" smtClean="0"/>
              <a:t>參考 </a:t>
            </a:r>
            <a:r>
              <a:rPr lang="en-US" altLang="zh-TW" dirty="0" smtClean="0"/>
              <a:t>www.e-fense.com/helix) </a:t>
            </a:r>
            <a:r>
              <a:rPr lang="zh-TW" altLang="en-US" dirty="0" smtClean="0"/>
              <a:t>來收集執行中的證據。</a:t>
            </a:r>
            <a:endParaRPr lang="en-US" altLang="zh-TW" dirty="0" smtClean="0"/>
          </a:p>
          <a:p>
            <a:pPr lvl="1">
              <a:lnSpc>
                <a:spcPct val="130000"/>
              </a:lnSpc>
              <a:spcBef>
                <a:spcPts val="1200"/>
              </a:spcBef>
            </a:pPr>
            <a:r>
              <a:rPr lang="zh-TW" altLang="en-US" dirty="0" smtClean="0"/>
              <a:t>使用科學方法判定證據的特性，並設法將事件重組。</a:t>
            </a:r>
            <a:endParaRPr lang="en-US" altLang="zh-TW" dirty="0" smtClean="0"/>
          </a:p>
          <a:p>
            <a:pPr lvl="1">
              <a:lnSpc>
                <a:spcPct val="130000"/>
              </a:lnSpc>
              <a:spcBef>
                <a:spcPts val="1200"/>
              </a:spcBef>
            </a:pPr>
            <a:r>
              <a:rPr lang="zh-TW" altLang="en-US" dirty="0" smtClean="0"/>
              <a:t>鑑識的發現需要向上級報告，但法官或公司老闆大多不懂技術，資訊安全專業人員應該設法多用類比和例子來溝通。</a:t>
            </a:r>
            <a:endParaRPr lang="zh-TW" altLang="en-US" dirty="0"/>
          </a:p>
        </p:txBody>
      </p:sp>
      <p:sp>
        <p:nvSpPr>
          <p:cNvPr id="3" name="標題 2"/>
          <p:cNvSpPr>
            <a:spLocks noGrp="1"/>
          </p:cNvSpPr>
          <p:nvPr>
            <p:ph type="title"/>
          </p:nvPr>
        </p:nvSpPr>
        <p:spPr/>
        <p:txBody>
          <a:bodyPr/>
          <a:lstStyle/>
          <a:p>
            <a:r>
              <a:rPr lang="zh-TW" altLang="en-US" dirty="0" smtClean="0"/>
              <a:t>電腦鑑識</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058658187"/>
              </p:ext>
            </p:extLst>
          </p:nvPr>
        </p:nvGraphicFramePr>
        <p:xfrm>
          <a:off x="285750" y="1428735"/>
          <a:ext cx="8215313" cy="5027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資訊道德的偏差觀念</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B0CA3B4C-C1D1-4930-8DB2-6C6F5BDC291F}"/>
                                            </p:graphicEl>
                                          </p:spTgt>
                                        </p:tgtEl>
                                        <p:attrNameLst>
                                          <p:attrName>style.visibility</p:attrName>
                                        </p:attrNameLst>
                                      </p:cBhvr>
                                      <p:to>
                                        <p:strVal val="visible"/>
                                      </p:to>
                                    </p:set>
                                    <p:animEffect transition="in" filter="fade">
                                      <p:cBhvr>
                                        <p:cTn id="7" dur="2000"/>
                                        <p:tgtEl>
                                          <p:spTgt spid="4">
                                            <p:graphicEl>
                                              <a:dgm id="{B0CA3B4C-C1D1-4930-8DB2-6C6F5BDC291F}"/>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graphicEl>
                                              <a:dgm id="{CB013666-BE3A-4BEE-AEA5-29ECAE47059D}"/>
                                            </p:graphicEl>
                                          </p:spTgt>
                                        </p:tgtEl>
                                        <p:attrNameLst>
                                          <p:attrName>style.visibility</p:attrName>
                                        </p:attrNameLst>
                                      </p:cBhvr>
                                      <p:to>
                                        <p:strVal val="visible"/>
                                      </p:to>
                                    </p:set>
                                    <p:animEffect transition="in" filter="fade">
                                      <p:cBhvr>
                                        <p:cTn id="10" dur="2000"/>
                                        <p:tgtEl>
                                          <p:spTgt spid="4">
                                            <p:graphicEl>
                                              <a:dgm id="{CB013666-BE3A-4BEE-AEA5-29ECAE47059D}"/>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graphicEl>
                                              <a:dgm id="{9C7333D3-33C0-4489-8930-DBC3D6E7D4C0}"/>
                                            </p:graphicEl>
                                          </p:spTgt>
                                        </p:tgtEl>
                                        <p:attrNameLst>
                                          <p:attrName>style.visibility</p:attrName>
                                        </p:attrNameLst>
                                      </p:cBhvr>
                                      <p:to>
                                        <p:strVal val="visible"/>
                                      </p:to>
                                    </p:set>
                                    <p:animEffect transition="in" filter="fade">
                                      <p:cBhvr>
                                        <p:cTn id="15" dur="2000"/>
                                        <p:tgtEl>
                                          <p:spTgt spid="4">
                                            <p:graphicEl>
                                              <a:dgm id="{9C7333D3-33C0-4489-8930-DBC3D6E7D4C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3DA03971-F753-47D1-8C65-20E0A49938B9}"/>
                                            </p:graphicEl>
                                          </p:spTgt>
                                        </p:tgtEl>
                                        <p:attrNameLst>
                                          <p:attrName>style.visibility</p:attrName>
                                        </p:attrNameLst>
                                      </p:cBhvr>
                                      <p:to>
                                        <p:strVal val="visible"/>
                                      </p:to>
                                    </p:set>
                                    <p:animEffect transition="in" filter="fade">
                                      <p:cBhvr>
                                        <p:cTn id="20" dur="2000"/>
                                        <p:tgtEl>
                                          <p:spTgt spid="4">
                                            <p:graphicEl>
                                              <a:dgm id="{3DA03971-F753-47D1-8C65-20E0A49938B9}"/>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graphicEl>
                                              <a:dgm id="{3A435C5F-3C82-429B-A2BC-9348D5671EF7}"/>
                                            </p:graphicEl>
                                          </p:spTgt>
                                        </p:tgtEl>
                                        <p:attrNameLst>
                                          <p:attrName>style.visibility</p:attrName>
                                        </p:attrNameLst>
                                      </p:cBhvr>
                                      <p:to>
                                        <p:strVal val="visible"/>
                                      </p:to>
                                    </p:set>
                                    <p:animEffect transition="in" filter="fade">
                                      <p:cBhvr>
                                        <p:cTn id="25" dur="2000"/>
                                        <p:tgtEl>
                                          <p:spTgt spid="4">
                                            <p:graphicEl>
                                              <a:dgm id="{3A435C5F-3C82-429B-A2BC-9348D5671EF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法庭</a:t>
            </a:r>
            <a:r>
              <a:rPr lang="zh-TW" altLang="en-US" sz="2000" dirty="0" smtClean="0">
                <a:solidFill>
                  <a:srgbClr val="FF0000"/>
                </a:solidFill>
              </a:rPr>
              <a:t>通常要求直接證據</a:t>
            </a:r>
            <a:r>
              <a:rPr lang="zh-TW" altLang="en-US" sz="2000" dirty="0" smtClean="0">
                <a:solidFill>
                  <a:srgbClr val="FF0000"/>
                </a:solidFill>
                <a:ea typeface="微軟正黑體"/>
              </a:rPr>
              <a:t> </a:t>
            </a:r>
            <a:r>
              <a:rPr lang="en-US" altLang="zh-TW" sz="2000" dirty="0" smtClean="0">
                <a:solidFill>
                  <a:srgbClr val="FF0000"/>
                </a:solidFill>
                <a:ea typeface="微軟正黑體"/>
              </a:rPr>
              <a:t>(</a:t>
            </a:r>
            <a:r>
              <a:rPr lang="zh-TW" altLang="en-US" sz="2000" dirty="0" smtClean="0">
                <a:solidFill>
                  <a:srgbClr val="FF0000"/>
                </a:solidFill>
                <a:ea typeface="微軟正黑體"/>
              </a:rPr>
              <a:t>包括人證或物證</a:t>
            </a:r>
            <a:r>
              <a:rPr lang="en-US" altLang="zh-TW" sz="2000" dirty="0" smtClean="0">
                <a:solidFill>
                  <a:srgbClr val="FF0000"/>
                </a:solidFill>
                <a:ea typeface="微軟正黑體"/>
              </a:rPr>
              <a:t>)</a:t>
            </a:r>
            <a:r>
              <a:rPr lang="zh-TW" altLang="en-US" sz="2000" dirty="0" smtClean="0">
                <a:ea typeface="微軟正黑體"/>
              </a:rPr>
              <a:t>；二手證據或風聞 </a:t>
            </a:r>
            <a:r>
              <a:rPr lang="en-US" altLang="zh-TW" sz="2000" dirty="0" smtClean="0">
                <a:ea typeface="微軟正黑體"/>
              </a:rPr>
              <a:t>(hearsay)</a:t>
            </a:r>
            <a:r>
              <a:rPr lang="zh-TW" altLang="en-US" sz="2000" dirty="0" smtClean="0">
                <a:ea typeface="微軟正黑體"/>
              </a:rPr>
              <a:t> 往往不被接受。這</a:t>
            </a:r>
            <a:r>
              <a:rPr lang="zh-TW" altLang="en-US" sz="2000" dirty="0" smtClean="0">
                <a:solidFill>
                  <a:srgbClr val="FF0000"/>
                </a:solidFill>
                <a:ea typeface="微軟正黑體"/>
              </a:rPr>
              <a:t>讓數位證據備受考驗</a:t>
            </a:r>
            <a:r>
              <a:rPr lang="zh-TW" altLang="en-US" sz="2000" dirty="0" smtClean="0">
                <a:ea typeface="微軟正黑體"/>
              </a:rPr>
              <a:t>，</a:t>
            </a:r>
            <a:r>
              <a:rPr lang="zh-TW" altLang="en-US" sz="2000" dirty="0" smtClean="0">
                <a:solidFill>
                  <a:srgbClr val="0000FF"/>
                </a:solidFill>
                <a:ea typeface="微軟正黑體"/>
              </a:rPr>
              <a:t>因為電腦化的紀錄很容易被捏造、篡改或刪除</a:t>
            </a:r>
            <a:r>
              <a:rPr lang="zh-TW" altLang="en-US" sz="2000" dirty="0" smtClean="0">
                <a:ea typeface="微軟正黑體"/>
              </a:rPr>
              <a:t>。</a:t>
            </a:r>
            <a:endParaRPr lang="en-US" altLang="zh-TW" sz="2000" dirty="0" smtClean="0">
              <a:ea typeface="微軟正黑體"/>
            </a:endParaRPr>
          </a:p>
          <a:p>
            <a:pPr>
              <a:lnSpc>
                <a:spcPct val="130000"/>
              </a:lnSpc>
              <a:spcBef>
                <a:spcPts val="1200"/>
              </a:spcBef>
            </a:pPr>
            <a:r>
              <a:rPr lang="zh-TW" altLang="en-US" sz="2000" dirty="0" smtClean="0"/>
              <a:t>數位證據的法律效果可以靠以下方法來強化：</a:t>
            </a:r>
            <a:endParaRPr lang="en-US" altLang="zh-TW" sz="2000" dirty="0" smtClean="0"/>
          </a:p>
          <a:p>
            <a:pPr lvl="1">
              <a:lnSpc>
                <a:spcPct val="130000"/>
              </a:lnSpc>
              <a:spcBef>
                <a:spcPts val="1200"/>
              </a:spcBef>
            </a:pPr>
            <a:r>
              <a:rPr lang="zh-TW" altLang="en-US" dirty="0" smtClean="0"/>
              <a:t>有合格的證人說明證據的真實性</a:t>
            </a:r>
            <a:endParaRPr lang="en-US" altLang="zh-TW" dirty="0" smtClean="0"/>
          </a:p>
          <a:p>
            <a:pPr lvl="1">
              <a:lnSpc>
                <a:spcPct val="130000"/>
              </a:lnSpc>
              <a:spcBef>
                <a:spcPts val="1200"/>
              </a:spcBef>
            </a:pPr>
            <a:r>
              <a:rPr lang="zh-TW" altLang="en-US" dirty="0" smtClean="0">
                <a:solidFill>
                  <a:srgbClr val="0000FF"/>
                </a:solidFill>
              </a:rPr>
              <a:t>證據是在營業程序中產生</a:t>
            </a:r>
            <a:r>
              <a:rPr lang="zh-TW" altLang="en-US" dirty="0" smtClean="0"/>
              <a:t>，而不是為了作證而產生</a:t>
            </a:r>
            <a:endParaRPr lang="en-US" altLang="zh-TW" dirty="0" smtClean="0"/>
          </a:p>
          <a:p>
            <a:pPr lvl="1">
              <a:lnSpc>
                <a:spcPct val="130000"/>
              </a:lnSpc>
              <a:spcBef>
                <a:spcPts val="1200"/>
              </a:spcBef>
            </a:pPr>
            <a:r>
              <a:rPr lang="zh-TW" altLang="en-US" dirty="0" smtClean="0"/>
              <a:t>證據是在該事件發生當時產生的</a:t>
            </a:r>
            <a:endParaRPr lang="en-US" altLang="zh-TW" dirty="0" smtClean="0"/>
          </a:p>
          <a:p>
            <a:pPr lvl="1">
              <a:lnSpc>
                <a:spcPct val="130000"/>
              </a:lnSpc>
              <a:spcBef>
                <a:spcPts val="1200"/>
              </a:spcBef>
            </a:pPr>
            <a:r>
              <a:rPr lang="zh-TW" altLang="en-US" dirty="0" smtClean="0"/>
              <a:t>詳細記錄取得和保存證據的過程</a:t>
            </a:r>
            <a:endParaRPr lang="en-US" altLang="zh-TW" dirty="0" smtClean="0"/>
          </a:p>
        </p:txBody>
      </p:sp>
      <p:sp>
        <p:nvSpPr>
          <p:cNvPr id="3" name="標題 2"/>
          <p:cNvSpPr>
            <a:spLocks noGrp="1"/>
          </p:cNvSpPr>
          <p:nvPr>
            <p:ph type="title"/>
          </p:nvPr>
        </p:nvSpPr>
        <p:spPr/>
        <p:txBody>
          <a:bodyPr/>
          <a:lstStyle/>
          <a:p>
            <a:r>
              <a:rPr lang="zh-TW" altLang="en-US" dirty="0" smtClean="0"/>
              <a:t>數位證據的真實性</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處理數位證據需要具備以下兩個核心觀念：</a:t>
            </a:r>
            <a:endParaRPr lang="en-US" altLang="zh-TW" sz="2000" dirty="0" smtClean="0"/>
          </a:p>
          <a:p>
            <a:pPr lvl="1">
              <a:lnSpc>
                <a:spcPct val="130000"/>
              </a:lnSpc>
              <a:spcBef>
                <a:spcPts val="1200"/>
              </a:spcBef>
            </a:pPr>
            <a:r>
              <a:rPr lang="zh-TW" altLang="en-US" u="sng" dirty="0" smtClean="0">
                <a:solidFill>
                  <a:srgbClr val="FF0000"/>
                </a:solidFill>
              </a:rPr>
              <a:t>監管鍊 </a:t>
            </a:r>
            <a:r>
              <a:rPr lang="en-US" altLang="zh-TW" u="sng" dirty="0" smtClean="0">
                <a:solidFill>
                  <a:srgbClr val="FF0000"/>
                </a:solidFill>
              </a:rPr>
              <a:t>(chain of custody)</a:t>
            </a:r>
            <a:r>
              <a:rPr lang="zh-TW" altLang="en-US" dirty="0" smtClean="0">
                <a:solidFill>
                  <a:srgbClr val="FF0000"/>
                </a:solidFill>
              </a:rPr>
              <a:t>：監管鍊是指從證據被取得後，就全程紀錄</a:t>
            </a:r>
            <a:r>
              <a:rPr lang="zh-TW" altLang="en-US" dirty="0" smtClean="0"/>
              <a:t>每一個與該證據相關的活動，以確保該證據是值得信任的。</a:t>
            </a:r>
            <a:endParaRPr lang="en-US" altLang="zh-TW" dirty="0" smtClean="0"/>
          </a:p>
          <a:p>
            <a:pPr marL="546100" lvl="1" indent="-3175">
              <a:lnSpc>
                <a:spcPct val="130000"/>
              </a:lnSpc>
              <a:spcBef>
                <a:spcPts val="1200"/>
              </a:spcBef>
              <a:buNone/>
            </a:pPr>
            <a:r>
              <a:rPr lang="zh-TW" altLang="en-US" dirty="0" smtClean="0"/>
              <a:t>紀錄中至少應包括資料收集的人、時、地；證據的保管人及證據交接的人、時、與原因，以及對證據的保護手段等。</a:t>
            </a:r>
            <a:endParaRPr lang="en-US" altLang="zh-TW" dirty="0" smtClean="0"/>
          </a:p>
          <a:p>
            <a:pPr lvl="1">
              <a:lnSpc>
                <a:spcPct val="130000"/>
              </a:lnSpc>
              <a:spcBef>
                <a:spcPts val="1200"/>
              </a:spcBef>
            </a:pPr>
            <a:r>
              <a:rPr lang="zh-TW" altLang="en-US" u="sng" dirty="0" smtClean="0">
                <a:solidFill>
                  <a:srgbClr val="FF0000"/>
                </a:solidFill>
              </a:rPr>
              <a:t>正確與完整</a:t>
            </a:r>
            <a:r>
              <a:rPr lang="zh-TW" altLang="en-US" dirty="0" smtClean="0"/>
              <a:t>：以下手法有助於維持證據的正確與完整。</a:t>
            </a:r>
            <a:endParaRPr lang="en-US" altLang="zh-TW" dirty="0" smtClean="0"/>
          </a:p>
          <a:p>
            <a:pPr lvl="2">
              <a:lnSpc>
                <a:spcPct val="130000"/>
              </a:lnSpc>
              <a:spcBef>
                <a:spcPts val="1200"/>
              </a:spcBef>
            </a:pPr>
            <a:r>
              <a:rPr lang="zh-TW" altLang="en-US" dirty="0" smtClean="0"/>
              <a:t>拷貝硬碟資料當證據時，拷貝兩份：一份存檔，一份供調查使用。</a:t>
            </a:r>
            <a:endParaRPr lang="en-US" altLang="zh-TW" dirty="0" smtClean="0"/>
          </a:p>
          <a:p>
            <a:pPr lvl="2">
              <a:lnSpc>
                <a:spcPct val="130000"/>
              </a:lnSpc>
              <a:spcBef>
                <a:spcPts val="1200"/>
              </a:spcBef>
            </a:pPr>
            <a:r>
              <a:rPr lang="zh-TW" altLang="en-US" dirty="0" smtClean="0">
                <a:solidFill>
                  <a:srgbClr val="0000FF"/>
                </a:solidFill>
              </a:rPr>
              <a:t>以雜湊函數 </a:t>
            </a:r>
            <a:r>
              <a:rPr lang="en-US" altLang="zh-TW" dirty="0" smtClean="0">
                <a:solidFill>
                  <a:srgbClr val="0000FF"/>
                </a:solidFill>
              </a:rPr>
              <a:t>(hashing function)</a:t>
            </a:r>
            <a:r>
              <a:rPr lang="zh-TW" altLang="en-US" dirty="0" smtClean="0">
                <a:solidFill>
                  <a:srgbClr val="0000FF"/>
                </a:solidFill>
              </a:rPr>
              <a:t> 來確保資料的完整性。雜湊函數的原理</a:t>
            </a:r>
            <a:r>
              <a:rPr lang="zh-TW" altLang="en-US" dirty="0" smtClean="0"/>
              <a:t>及應用將在第</a:t>
            </a:r>
            <a:r>
              <a:rPr lang="en-US" altLang="zh-TW" dirty="0" smtClean="0"/>
              <a:t>7</a:t>
            </a:r>
            <a:r>
              <a:rPr lang="zh-TW" altLang="en-US" dirty="0" smtClean="0"/>
              <a:t>章說明。</a:t>
            </a:r>
            <a:endParaRPr lang="en-US" altLang="zh-TW" dirty="0" smtClean="0"/>
          </a:p>
        </p:txBody>
      </p:sp>
      <p:sp>
        <p:nvSpPr>
          <p:cNvPr id="3" name="標題 2"/>
          <p:cNvSpPr>
            <a:spLocks noGrp="1"/>
          </p:cNvSpPr>
          <p:nvPr>
            <p:ph type="title"/>
          </p:nvPr>
        </p:nvSpPr>
        <p:spPr/>
        <p:txBody>
          <a:bodyPr/>
          <a:lstStyle/>
          <a:p>
            <a:r>
              <a:rPr lang="zh-TW" altLang="en-US" dirty="0" smtClean="0"/>
              <a:t>數位證據的兩個觀念</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適當的隔離措施</a:t>
            </a:r>
            <a:r>
              <a:rPr lang="zh-TW" altLang="en-US" sz="2000" dirty="0" smtClean="0">
                <a:solidFill>
                  <a:srgbClr val="FF0000"/>
                </a:solidFill>
              </a:rPr>
              <a:t>可以降低事件所造成的潛在衝擊</a:t>
            </a:r>
            <a:r>
              <a:rPr lang="zh-TW" altLang="en-US" sz="2000" dirty="0" smtClean="0"/>
              <a:t>。</a:t>
            </a:r>
            <a:endParaRPr lang="en-US" altLang="zh-TW" sz="2000" dirty="0" smtClean="0"/>
          </a:p>
          <a:p>
            <a:pPr>
              <a:spcBef>
                <a:spcPts val="1200"/>
              </a:spcBef>
            </a:pPr>
            <a:r>
              <a:rPr lang="zh-TW" altLang="en-US" sz="2000" dirty="0" smtClean="0"/>
              <a:t>以下因素決定隔離策略：</a:t>
            </a:r>
            <a:endParaRPr lang="en-US" altLang="zh-TW" sz="2000" dirty="0" smtClean="0"/>
          </a:p>
          <a:p>
            <a:pPr lvl="1">
              <a:spcBef>
                <a:spcPts val="1200"/>
              </a:spcBef>
            </a:pPr>
            <a:r>
              <a:rPr lang="zh-TW" altLang="en-US" dirty="0" smtClean="0"/>
              <a:t>攻擊的種類 </a:t>
            </a:r>
            <a:r>
              <a:rPr lang="en-US" altLang="zh-TW" dirty="0" smtClean="0"/>
              <a:t>(</a:t>
            </a:r>
            <a:r>
              <a:rPr lang="zh-TW" altLang="en-US" dirty="0" smtClean="0">
                <a:latin typeface="微軟正黑體"/>
                <a:ea typeface="微軟正黑體"/>
              </a:rPr>
              <a:t>例如是來自內部還是外部</a:t>
            </a:r>
            <a:r>
              <a:rPr lang="en-US" altLang="zh-TW" dirty="0" smtClean="0">
                <a:latin typeface="微軟正黑體"/>
                <a:ea typeface="微軟正黑體"/>
              </a:rPr>
              <a:t>)</a:t>
            </a:r>
          </a:p>
          <a:p>
            <a:pPr lvl="1">
              <a:spcBef>
                <a:spcPts val="1200"/>
              </a:spcBef>
            </a:pPr>
            <a:r>
              <a:rPr lang="zh-TW" altLang="en-US" dirty="0" smtClean="0">
                <a:latin typeface="微軟正黑體"/>
                <a:ea typeface="微軟正黑體"/>
              </a:rPr>
              <a:t>哪些是受影響的資產？路由器、檔案、還是網路？</a:t>
            </a:r>
            <a:endParaRPr lang="en-US" altLang="zh-TW" dirty="0" smtClean="0">
              <a:latin typeface="微軟正黑體"/>
              <a:ea typeface="微軟正黑體"/>
            </a:endParaRPr>
          </a:p>
          <a:p>
            <a:pPr lvl="1">
              <a:spcBef>
                <a:spcPts val="1200"/>
              </a:spcBef>
            </a:pPr>
            <a:r>
              <a:rPr lang="zh-TW" altLang="en-US" dirty="0" smtClean="0">
                <a:latin typeface="微軟正黑體"/>
                <a:ea typeface="微軟正黑體"/>
              </a:rPr>
              <a:t>受影響的資料或系統對組織的重要性</a:t>
            </a:r>
            <a:endParaRPr lang="en-US" altLang="zh-TW" dirty="0" smtClean="0"/>
          </a:p>
        </p:txBody>
      </p:sp>
      <p:sp>
        <p:nvSpPr>
          <p:cNvPr id="3" name="標題 2"/>
          <p:cNvSpPr>
            <a:spLocks noGrp="1"/>
          </p:cNvSpPr>
          <p:nvPr>
            <p:ph type="title"/>
          </p:nvPr>
        </p:nvSpPr>
        <p:spPr/>
        <p:txBody>
          <a:bodyPr/>
          <a:lstStyle/>
          <a:p>
            <a:r>
              <a:rPr lang="zh-TW" altLang="en-US" dirty="0" smtClean="0"/>
              <a:t>問題隔離</a:t>
            </a:r>
            <a:endParaRPr lang="zh-TW" altLang="en-US" dirty="0"/>
          </a:p>
        </p:txBody>
      </p:sp>
      <p:grpSp>
        <p:nvGrpSpPr>
          <p:cNvPr id="14" name="群組 13"/>
          <p:cNvGrpSpPr/>
          <p:nvPr/>
        </p:nvGrpSpPr>
        <p:grpSpPr>
          <a:xfrm>
            <a:off x="1071538" y="4581128"/>
            <a:ext cx="6357982" cy="1428760"/>
            <a:chOff x="1071538" y="5000636"/>
            <a:chExt cx="6357982" cy="1428760"/>
          </a:xfrm>
        </p:grpSpPr>
        <p:sp>
          <p:nvSpPr>
            <p:cNvPr id="5" name="圓角矩形 4"/>
            <p:cNvSpPr/>
            <p:nvPr/>
          </p:nvSpPr>
          <p:spPr>
            <a:xfrm>
              <a:off x="1071538" y="5000636"/>
              <a:ext cx="6357982" cy="1428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直接存取儲存裝置 5"/>
            <p:cNvSpPr/>
            <p:nvPr/>
          </p:nvSpPr>
          <p:spPr>
            <a:xfrm>
              <a:off x="1214414"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ysClr val="windowText" lastClr="000000"/>
                  </a:solidFill>
                </a:rPr>
                <a:t>分類</a:t>
              </a:r>
              <a:endParaRPr lang="zh-TW" altLang="en-US">
                <a:solidFill>
                  <a:sysClr val="windowText" lastClr="000000"/>
                </a:solidFill>
              </a:endParaRPr>
            </a:p>
          </p:txBody>
        </p:sp>
        <p:sp>
          <p:nvSpPr>
            <p:cNvPr id="7" name="向右箭號 6"/>
            <p:cNvSpPr/>
            <p:nvPr/>
          </p:nvSpPr>
          <p:spPr>
            <a:xfrm>
              <a:off x="2357422"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8" name="流程圖: 直接存取儲存裝置 7"/>
            <p:cNvSpPr/>
            <p:nvPr/>
          </p:nvSpPr>
          <p:spPr>
            <a:xfrm>
              <a:off x="2786050"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調查</a:t>
              </a:r>
              <a:endParaRPr lang="zh-TW" altLang="en-US" dirty="0">
                <a:solidFill>
                  <a:sysClr val="windowText" lastClr="000000"/>
                </a:solidFill>
              </a:endParaRPr>
            </a:p>
          </p:txBody>
        </p:sp>
        <p:sp>
          <p:nvSpPr>
            <p:cNvPr id="9" name="向右箭號 8"/>
            <p:cNvSpPr/>
            <p:nvPr/>
          </p:nvSpPr>
          <p:spPr>
            <a:xfrm>
              <a:off x="3929058"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10" name="流程圖: 直接存取儲存裝置 9"/>
            <p:cNvSpPr/>
            <p:nvPr/>
          </p:nvSpPr>
          <p:spPr>
            <a:xfrm>
              <a:off x="4357686" y="5214950"/>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隔離</a:t>
              </a:r>
              <a:endParaRPr lang="zh-TW" altLang="en-US" dirty="0"/>
            </a:p>
          </p:txBody>
        </p:sp>
        <p:sp>
          <p:nvSpPr>
            <p:cNvPr id="11" name="向右箭號 10"/>
            <p:cNvSpPr/>
            <p:nvPr/>
          </p:nvSpPr>
          <p:spPr>
            <a:xfrm>
              <a:off x="5500694"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12" name="流程圖: 直接存取儲存裝置 11"/>
            <p:cNvSpPr/>
            <p:nvPr/>
          </p:nvSpPr>
          <p:spPr>
            <a:xfrm>
              <a:off x="5929322"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分析追蹤</a:t>
              </a:r>
              <a:endParaRPr lang="zh-TW" altLang="en-US" dirty="0">
                <a:solidFill>
                  <a:sysClr val="windowText" lastClr="000000"/>
                </a:solidFill>
              </a:endParaRPr>
            </a:p>
          </p:txBody>
        </p:sp>
        <p:sp>
          <p:nvSpPr>
            <p:cNvPr id="13" name="文字方塊 12"/>
            <p:cNvSpPr txBox="1"/>
            <p:nvPr/>
          </p:nvSpPr>
          <p:spPr>
            <a:xfrm>
              <a:off x="3000364" y="5929330"/>
              <a:ext cx="2031325" cy="369332"/>
            </a:xfrm>
            <a:prstGeom prst="rect">
              <a:avLst/>
            </a:prstGeom>
            <a:noFill/>
          </p:spPr>
          <p:txBody>
            <a:bodyPr wrap="none" rtlCol="0">
              <a:spAutoFit/>
            </a:bodyPr>
            <a:lstStyle/>
            <a:p>
              <a:r>
                <a:rPr lang="zh-TW" altLang="en-US" dirty="0" smtClean="0"/>
                <a:t>事件反應處理步驟</a:t>
              </a:r>
              <a:endParaRPr lang="zh-TW"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隔離策略有許多種，應視環境與攻擊手法採取最佳策略。</a:t>
            </a:r>
            <a:endParaRPr lang="en-US" altLang="zh-TW" sz="2000" dirty="0" smtClean="0"/>
          </a:p>
          <a:p>
            <a:pPr>
              <a:spcBef>
                <a:spcPts val="1200"/>
              </a:spcBef>
            </a:pPr>
            <a:r>
              <a:rPr lang="zh-TW" altLang="en-US" sz="2000" dirty="0" smtClean="0"/>
              <a:t>最簡單而有效的方法是切斷受感染系統與網路間的連結，以避免感染其它系統。但這個做法可能造成整個或是部分的網路及重要的系統無法運作，對組織造成重大營業損失。</a:t>
            </a:r>
            <a:endParaRPr lang="en-US" altLang="zh-TW" sz="2000" dirty="0" smtClean="0"/>
          </a:p>
          <a:p>
            <a:pPr>
              <a:spcBef>
                <a:spcPts val="1200"/>
              </a:spcBef>
            </a:pPr>
            <a:r>
              <a:rPr lang="zh-TW" altLang="en-US" sz="2000" dirty="0" smtClean="0"/>
              <a:t>折衷方式是虛擬地隔離受感染的系統，例如使用防火牆或過濾路由器，並設定適當的隔離條件。</a:t>
            </a:r>
            <a:endParaRPr lang="en-US" altLang="zh-TW" sz="2000" dirty="0" smtClean="0"/>
          </a:p>
          <a:p>
            <a:pPr>
              <a:spcBef>
                <a:spcPts val="1200"/>
              </a:spcBef>
            </a:pPr>
            <a:r>
              <a:rPr lang="zh-TW" altLang="en-US" sz="2000" dirty="0" smtClean="0"/>
              <a:t>有時調查人員為了繼續分析事件的根本原因，而不希望攻擊行為立即停止，這時可安裝</a:t>
            </a:r>
            <a:r>
              <a:rPr lang="zh-TW" altLang="en-US" sz="2000" dirty="0" smtClean="0">
                <a:solidFill>
                  <a:srgbClr val="FF0000"/>
                </a:solidFill>
              </a:rPr>
              <a:t>蜜罐 </a:t>
            </a:r>
            <a:r>
              <a:rPr lang="en-US" altLang="zh-TW" sz="2000" dirty="0" smtClean="0">
                <a:solidFill>
                  <a:srgbClr val="FF0000"/>
                </a:solidFill>
              </a:rPr>
              <a:t>(honeypot)</a:t>
            </a:r>
            <a:r>
              <a:rPr lang="zh-TW" altLang="en-US" sz="2000" dirty="0" smtClean="0"/>
              <a:t>。例如在網路上故意設置安全較脆弱的伺服器，這個伺服器沒有企業的重要程式與資料，就算被入侵，也能將損害抑制至最小。</a:t>
            </a:r>
            <a:r>
              <a:rPr lang="zh-TW" altLang="en-US" sz="2000" dirty="0" smtClean="0">
                <a:solidFill>
                  <a:srgbClr val="0000FF"/>
                </a:solidFill>
              </a:rPr>
              <a:t>駭客攻擊蜜罐的過程會被記錄與分析，藉以瞭解入侵者的行動模式與入侵技術</a:t>
            </a:r>
            <a:r>
              <a:rPr lang="zh-TW" altLang="en-US" sz="2000" dirty="0" smtClean="0"/>
              <a:t>。</a:t>
            </a:r>
            <a:endParaRPr lang="zh-TW" altLang="en-US" sz="2000" dirty="0"/>
          </a:p>
        </p:txBody>
      </p:sp>
      <p:sp>
        <p:nvSpPr>
          <p:cNvPr id="3" name="標題 2"/>
          <p:cNvSpPr>
            <a:spLocks noGrp="1"/>
          </p:cNvSpPr>
          <p:nvPr>
            <p:ph type="title"/>
          </p:nvPr>
        </p:nvSpPr>
        <p:spPr/>
        <p:txBody>
          <a:bodyPr/>
          <a:lstStyle/>
          <a:p>
            <a:r>
              <a:rPr lang="zh-TW" altLang="en-US" dirty="0" smtClean="0"/>
              <a:t>隔離策略</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隔離完成後，事件反應的下一步驟就是去分析問題的根本原因，並</a:t>
            </a:r>
            <a:r>
              <a:rPr lang="zh-TW" altLang="en-US" sz="2000" dirty="0" smtClean="0">
                <a:solidFill>
                  <a:srgbClr val="FF0000"/>
                </a:solidFill>
              </a:rPr>
              <a:t>尋找事件的源頭與攻擊的進入點</a:t>
            </a:r>
            <a:r>
              <a:rPr lang="zh-TW" altLang="en-US" sz="2000" dirty="0" smtClean="0"/>
              <a:t>。</a:t>
            </a:r>
            <a:endParaRPr lang="en-US" altLang="zh-TW" sz="2000" dirty="0" smtClean="0"/>
          </a:p>
          <a:p>
            <a:pPr>
              <a:lnSpc>
                <a:spcPct val="130000"/>
              </a:lnSpc>
              <a:spcBef>
                <a:spcPts val="1200"/>
              </a:spcBef>
            </a:pPr>
            <a:r>
              <a:rPr lang="zh-TW" altLang="en-US" sz="2000" dirty="0" smtClean="0"/>
              <a:t>期望在</a:t>
            </a:r>
            <a:r>
              <a:rPr lang="zh-TW" altLang="en-US" sz="2000" dirty="0" smtClean="0">
                <a:latin typeface="微軟正黑體"/>
                <a:ea typeface="微軟正黑體"/>
              </a:rPr>
              <a:t>「</a:t>
            </a:r>
            <a:r>
              <a:rPr lang="zh-TW" altLang="en-US" sz="2000" dirty="0" smtClean="0"/>
              <a:t>分析與追蹤</a:t>
            </a:r>
            <a:r>
              <a:rPr lang="zh-TW" altLang="en-US" sz="2000" dirty="0" smtClean="0">
                <a:latin typeface="微軟正黑體"/>
                <a:ea typeface="微軟正黑體"/>
              </a:rPr>
              <a:t>」</a:t>
            </a:r>
            <a:r>
              <a:rPr lang="zh-TW" altLang="en-US" sz="2000" dirty="0" smtClean="0"/>
              <a:t>這個步驟所達到的目標如下：</a:t>
            </a:r>
            <a:endParaRPr lang="en-US" altLang="zh-TW" sz="2000" dirty="0" smtClean="0"/>
          </a:p>
          <a:p>
            <a:pPr lvl="1">
              <a:lnSpc>
                <a:spcPct val="130000"/>
              </a:lnSpc>
              <a:spcBef>
                <a:spcPts val="1200"/>
              </a:spcBef>
            </a:pPr>
            <a:r>
              <a:rPr lang="zh-TW" altLang="en-US" dirty="0" smtClean="0"/>
              <a:t>取得足夠的訊息來制止目前這個事件</a:t>
            </a:r>
            <a:endParaRPr lang="en-US" altLang="zh-TW" dirty="0" smtClean="0"/>
          </a:p>
          <a:p>
            <a:pPr lvl="1">
              <a:lnSpc>
                <a:spcPct val="130000"/>
              </a:lnSpc>
              <a:spcBef>
                <a:spcPts val="1200"/>
              </a:spcBef>
            </a:pPr>
            <a:r>
              <a:rPr lang="zh-TW" altLang="en-US" dirty="0" smtClean="0">
                <a:solidFill>
                  <a:srgbClr val="0000FF"/>
                </a:solidFill>
              </a:rPr>
              <a:t>避免未來類似的事件再度發生</a:t>
            </a:r>
            <a:endParaRPr lang="en-US" altLang="zh-TW" dirty="0" smtClean="0">
              <a:solidFill>
                <a:srgbClr val="0000FF"/>
              </a:solidFill>
            </a:endParaRPr>
          </a:p>
          <a:p>
            <a:pPr lvl="1">
              <a:lnSpc>
                <a:spcPct val="130000"/>
              </a:lnSpc>
              <a:spcBef>
                <a:spcPts val="1200"/>
              </a:spcBef>
            </a:pPr>
            <a:r>
              <a:rPr lang="zh-TW" altLang="en-US" dirty="0" smtClean="0">
                <a:solidFill>
                  <a:srgbClr val="0000FF"/>
                </a:solidFill>
              </a:rPr>
              <a:t>找出誰該為這個事件負責 </a:t>
            </a:r>
            <a:r>
              <a:rPr lang="en-US" altLang="zh-TW" dirty="0" smtClean="0">
                <a:solidFill>
                  <a:srgbClr val="0000FF"/>
                </a:solidFill>
              </a:rPr>
              <a:t>(</a:t>
            </a:r>
            <a:r>
              <a:rPr lang="zh-TW" altLang="en-US" dirty="0" smtClean="0">
                <a:solidFill>
                  <a:srgbClr val="0000FF"/>
                </a:solidFill>
              </a:rPr>
              <a:t>包括內部或外部</a:t>
            </a:r>
            <a:r>
              <a:rPr lang="en-US" altLang="zh-TW" dirty="0" smtClean="0">
                <a:solidFill>
                  <a:srgbClr val="0000FF"/>
                </a:solidFill>
              </a:rPr>
              <a:t>)</a:t>
            </a:r>
          </a:p>
        </p:txBody>
      </p:sp>
      <p:sp>
        <p:nvSpPr>
          <p:cNvPr id="3" name="標題 2"/>
          <p:cNvSpPr>
            <a:spLocks noGrp="1"/>
          </p:cNvSpPr>
          <p:nvPr>
            <p:ph type="title"/>
          </p:nvPr>
        </p:nvSpPr>
        <p:spPr/>
        <p:txBody>
          <a:bodyPr/>
          <a:lstStyle/>
          <a:p>
            <a:r>
              <a:rPr lang="zh-TW" altLang="en-US" dirty="0" smtClean="0"/>
              <a:t>問題分析與追蹤</a:t>
            </a:r>
            <a:endParaRPr lang="zh-TW" altLang="en-US" dirty="0"/>
          </a:p>
        </p:txBody>
      </p:sp>
      <p:grpSp>
        <p:nvGrpSpPr>
          <p:cNvPr id="14" name="群組 13"/>
          <p:cNvGrpSpPr/>
          <p:nvPr/>
        </p:nvGrpSpPr>
        <p:grpSpPr>
          <a:xfrm>
            <a:off x="1071538" y="4786322"/>
            <a:ext cx="6357982" cy="1428760"/>
            <a:chOff x="1071538" y="5000636"/>
            <a:chExt cx="6357982" cy="1428760"/>
          </a:xfrm>
        </p:grpSpPr>
        <p:sp>
          <p:nvSpPr>
            <p:cNvPr id="5" name="圓角矩形 4"/>
            <p:cNvSpPr/>
            <p:nvPr/>
          </p:nvSpPr>
          <p:spPr>
            <a:xfrm>
              <a:off x="1071538" y="5000636"/>
              <a:ext cx="6357982" cy="14287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流程圖: 直接存取儲存裝置 5"/>
            <p:cNvSpPr/>
            <p:nvPr/>
          </p:nvSpPr>
          <p:spPr>
            <a:xfrm>
              <a:off x="1214414"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solidFill>
                    <a:sysClr val="windowText" lastClr="000000"/>
                  </a:solidFill>
                </a:rPr>
                <a:t>分類</a:t>
              </a:r>
              <a:endParaRPr lang="zh-TW" altLang="en-US">
                <a:solidFill>
                  <a:sysClr val="windowText" lastClr="000000"/>
                </a:solidFill>
              </a:endParaRPr>
            </a:p>
          </p:txBody>
        </p:sp>
        <p:sp>
          <p:nvSpPr>
            <p:cNvPr id="7" name="向右箭號 6"/>
            <p:cNvSpPr/>
            <p:nvPr/>
          </p:nvSpPr>
          <p:spPr>
            <a:xfrm>
              <a:off x="2357422"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8" name="流程圖: 直接存取儲存裝置 7"/>
            <p:cNvSpPr/>
            <p:nvPr/>
          </p:nvSpPr>
          <p:spPr>
            <a:xfrm>
              <a:off x="2786050"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調查</a:t>
              </a:r>
              <a:endParaRPr lang="zh-TW" altLang="en-US" dirty="0">
                <a:solidFill>
                  <a:sysClr val="windowText" lastClr="000000"/>
                </a:solidFill>
              </a:endParaRPr>
            </a:p>
          </p:txBody>
        </p:sp>
        <p:sp>
          <p:nvSpPr>
            <p:cNvPr id="9" name="向右箭號 8"/>
            <p:cNvSpPr/>
            <p:nvPr/>
          </p:nvSpPr>
          <p:spPr>
            <a:xfrm>
              <a:off x="3929058"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10" name="流程圖: 直接存取儲存裝置 9"/>
            <p:cNvSpPr/>
            <p:nvPr/>
          </p:nvSpPr>
          <p:spPr>
            <a:xfrm>
              <a:off x="4357686" y="5214950"/>
              <a:ext cx="1357322" cy="642942"/>
            </a:xfrm>
            <a:prstGeom prst="flowChartMagneticDrum">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solidFill>
                    <a:sysClr val="windowText" lastClr="000000"/>
                  </a:solidFill>
                </a:rPr>
                <a:t>隔離</a:t>
              </a:r>
              <a:endParaRPr lang="zh-TW" altLang="en-US" dirty="0">
                <a:solidFill>
                  <a:sysClr val="windowText" lastClr="000000"/>
                </a:solidFill>
              </a:endParaRPr>
            </a:p>
          </p:txBody>
        </p:sp>
        <p:sp>
          <p:nvSpPr>
            <p:cNvPr id="11" name="向右箭號 10"/>
            <p:cNvSpPr/>
            <p:nvPr/>
          </p:nvSpPr>
          <p:spPr>
            <a:xfrm>
              <a:off x="5500694" y="5357826"/>
              <a:ext cx="500066" cy="35719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ysClr val="windowText" lastClr="000000"/>
                </a:solidFill>
              </a:endParaRPr>
            </a:p>
          </p:txBody>
        </p:sp>
        <p:sp>
          <p:nvSpPr>
            <p:cNvPr id="12" name="流程圖: 直接存取儲存裝置 11"/>
            <p:cNvSpPr/>
            <p:nvPr/>
          </p:nvSpPr>
          <p:spPr>
            <a:xfrm>
              <a:off x="5929322" y="5214950"/>
              <a:ext cx="1357322" cy="642942"/>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分析追蹤</a:t>
              </a:r>
              <a:endParaRPr lang="zh-TW" altLang="en-US" dirty="0"/>
            </a:p>
          </p:txBody>
        </p:sp>
        <p:sp>
          <p:nvSpPr>
            <p:cNvPr id="13" name="文字方塊 12"/>
            <p:cNvSpPr txBox="1"/>
            <p:nvPr/>
          </p:nvSpPr>
          <p:spPr>
            <a:xfrm>
              <a:off x="3000364" y="5929330"/>
              <a:ext cx="2031325" cy="369332"/>
            </a:xfrm>
            <a:prstGeom prst="rect">
              <a:avLst/>
            </a:prstGeom>
            <a:noFill/>
          </p:spPr>
          <p:txBody>
            <a:bodyPr wrap="none" rtlCol="0">
              <a:spAutoFit/>
            </a:bodyPr>
            <a:lstStyle/>
            <a:p>
              <a:r>
                <a:rPr lang="zh-TW" altLang="en-US" dirty="0" smtClean="0"/>
                <a:t>事件反應處理步驟</a:t>
              </a:r>
              <a:endParaRPr lang="zh-TW"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追蹤程序的最大障礙就是紀錄 </a:t>
            </a:r>
            <a:r>
              <a:rPr lang="en-US" altLang="zh-TW" sz="2000" dirty="0" smtClean="0"/>
              <a:t>(log) </a:t>
            </a:r>
            <a:r>
              <a:rPr lang="zh-TW" altLang="en-US" sz="2000" dirty="0" smtClean="0"/>
              <a:t>的動態變化性。</a:t>
            </a:r>
            <a:endParaRPr lang="en-US" altLang="zh-TW" sz="2000" dirty="0" smtClean="0"/>
          </a:p>
          <a:p>
            <a:pPr lvl="1">
              <a:lnSpc>
                <a:spcPct val="130000"/>
              </a:lnSpc>
              <a:spcBef>
                <a:spcPts val="1200"/>
              </a:spcBef>
            </a:pPr>
            <a:r>
              <a:rPr lang="zh-TW" altLang="en-US" dirty="0" smtClean="0"/>
              <a:t>電腦的紀錄檔案經常不會保存太久，有些公司的紀錄只保存七十二個小時。</a:t>
            </a:r>
            <a:endParaRPr lang="en-US" altLang="zh-TW" dirty="0" smtClean="0"/>
          </a:p>
          <a:p>
            <a:pPr lvl="1">
              <a:lnSpc>
                <a:spcPct val="130000"/>
              </a:lnSpc>
              <a:spcBef>
                <a:spcPts val="1200"/>
              </a:spcBef>
            </a:pPr>
            <a:r>
              <a:rPr lang="zh-TW" altLang="en-US" dirty="0" smtClean="0"/>
              <a:t>然而從事件發生，到事件被偵測到，再到事件被報告出來可能會用許多時間，到時能看到的紀錄又更少了。</a:t>
            </a:r>
            <a:endParaRPr lang="en-US" altLang="zh-TW" dirty="0" smtClean="0"/>
          </a:p>
          <a:p>
            <a:pPr>
              <a:lnSpc>
                <a:spcPct val="130000"/>
              </a:lnSpc>
              <a:spcBef>
                <a:spcPts val="1200"/>
              </a:spcBef>
            </a:pPr>
            <a:r>
              <a:rPr lang="zh-TW" altLang="en-US" sz="2000" dirty="0" smtClean="0"/>
              <a:t>與其它相關單位維持良好關係，有助於事件追蹤的範圍。這些單位包括</a:t>
            </a:r>
            <a:r>
              <a:rPr lang="zh-TW" altLang="en-US" sz="2000" dirty="0" smtClean="0">
                <a:solidFill>
                  <a:srgbClr val="0000FF"/>
                </a:solidFill>
              </a:rPr>
              <a:t>網路服務商 </a:t>
            </a:r>
            <a:r>
              <a:rPr lang="en-US" altLang="zh-TW" sz="2000" dirty="0" smtClean="0">
                <a:solidFill>
                  <a:srgbClr val="FF0000"/>
                </a:solidFill>
              </a:rPr>
              <a:t>(Internet service provider, ISP)</a:t>
            </a:r>
            <a:r>
              <a:rPr lang="zh-TW" altLang="en-US" sz="2000" dirty="0" smtClean="0"/>
              <a:t>、組織內的其它部門、執法機關等。</a:t>
            </a:r>
            <a:endParaRPr lang="zh-TW" altLang="en-US" sz="2000" dirty="0"/>
          </a:p>
        </p:txBody>
      </p:sp>
      <p:sp>
        <p:nvSpPr>
          <p:cNvPr id="3" name="標題 2"/>
          <p:cNvSpPr>
            <a:spLocks noGrp="1"/>
          </p:cNvSpPr>
          <p:nvPr>
            <p:ph type="title"/>
          </p:nvPr>
        </p:nvSpPr>
        <p:spPr/>
        <p:txBody>
          <a:bodyPr/>
          <a:lstStyle/>
          <a:p>
            <a:r>
              <a:rPr lang="zh-TW" altLang="en-US" dirty="0" smtClean="0"/>
              <a:t>事件的追蹤</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事件之後需要進行復原；</a:t>
            </a:r>
            <a:endParaRPr lang="en-US" altLang="zh-TW" sz="2000" dirty="0" smtClean="0"/>
          </a:p>
          <a:p>
            <a:pPr lvl="1">
              <a:lnSpc>
                <a:spcPct val="130000"/>
              </a:lnSpc>
              <a:spcBef>
                <a:spcPts val="1200"/>
              </a:spcBef>
            </a:pPr>
            <a:r>
              <a:rPr lang="zh-TW" altLang="en-US" dirty="0" smtClean="0">
                <a:ea typeface="微軟正黑體"/>
              </a:rPr>
              <a:t>在較佳的狀況下，只需要復原受感染的系統。</a:t>
            </a:r>
            <a:endParaRPr lang="en-US" altLang="zh-TW" dirty="0" smtClean="0">
              <a:ea typeface="微軟正黑體"/>
            </a:endParaRPr>
          </a:p>
          <a:p>
            <a:pPr lvl="1">
              <a:lnSpc>
                <a:spcPct val="130000"/>
              </a:lnSpc>
              <a:spcBef>
                <a:spcPts val="1200"/>
              </a:spcBef>
            </a:pPr>
            <a:r>
              <a:rPr lang="zh-TW" altLang="en-US" dirty="0" smtClean="0"/>
              <a:t>在最糟的狀況下，需要復原整個組織的營運。在後面章節我們會談到</a:t>
            </a:r>
            <a:r>
              <a:rPr lang="zh-TW" altLang="en-US" dirty="0" smtClean="0">
                <a:solidFill>
                  <a:srgbClr val="FF0000"/>
                </a:solidFill>
                <a:ea typeface="微軟正黑體"/>
              </a:rPr>
              <a:t>「業務持續計畫 </a:t>
            </a:r>
            <a:r>
              <a:rPr lang="en-US" altLang="zh-TW" dirty="0" smtClean="0">
                <a:solidFill>
                  <a:srgbClr val="FF0000"/>
                </a:solidFill>
                <a:ea typeface="微軟正黑體"/>
              </a:rPr>
              <a:t>(business continuity plan, BCP)</a:t>
            </a:r>
            <a:r>
              <a:rPr lang="zh-TW" altLang="en-US" dirty="0" smtClean="0">
                <a:solidFill>
                  <a:srgbClr val="FF0000"/>
                </a:solidFill>
                <a:ea typeface="微軟正黑體"/>
              </a:rPr>
              <a:t>」。</a:t>
            </a:r>
            <a:endParaRPr lang="en-US" altLang="zh-TW" dirty="0" smtClean="0">
              <a:solidFill>
                <a:srgbClr val="FF0000"/>
              </a:solidFill>
              <a:ea typeface="微軟正黑體"/>
            </a:endParaRPr>
          </a:p>
          <a:p>
            <a:pPr>
              <a:lnSpc>
                <a:spcPct val="130000"/>
              </a:lnSpc>
              <a:spcBef>
                <a:spcPts val="1200"/>
              </a:spcBef>
            </a:pPr>
            <a:r>
              <a:rPr lang="zh-TW" altLang="en-US" sz="2000" dirty="0" smtClean="0">
                <a:ea typeface="微軟正黑體"/>
              </a:rPr>
              <a:t>但不能草率地進行復原。</a:t>
            </a:r>
            <a:endParaRPr lang="en-US" altLang="zh-TW" sz="2000" dirty="0" smtClean="0">
              <a:ea typeface="微軟正黑體"/>
            </a:endParaRPr>
          </a:p>
          <a:p>
            <a:pPr lvl="1">
              <a:lnSpc>
                <a:spcPct val="130000"/>
              </a:lnSpc>
              <a:spcBef>
                <a:spcPts val="1200"/>
              </a:spcBef>
            </a:pPr>
            <a:r>
              <a:rPr lang="zh-TW" altLang="en-US" dirty="0" smtClean="0">
                <a:ea typeface="微軟正黑體"/>
              </a:rPr>
              <a:t>許多證據會在復原的過程中遭到破壞，而影響鑑識結果的可信度。</a:t>
            </a:r>
            <a:endParaRPr lang="en-US" altLang="zh-TW" dirty="0" smtClean="0">
              <a:ea typeface="微軟正黑體"/>
            </a:endParaRPr>
          </a:p>
          <a:p>
            <a:pPr lvl="1">
              <a:lnSpc>
                <a:spcPct val="130000"/>
              </a:lnSpc>
              <a:spcBef>
                <a:spcPts val="1200"/>
              </a:spcBef>
            </a:pPr>
            <a:r>
              <a:rPr lang="zh-TW" altLang="en-US" dirty="0" smtClean="0"/>
              <a:t>應該提防第一波攻擊之後可能跟隨著更大的攻擊。有些精明的駭客利用第一波攻擊來瞭解受害者的反應速度與流程，再以第二波攻擊來達到目的。</a:t>
            </a:r>
            <a:endParaRPr lang="zh-TW" altLang="en-US" dirty="0"/>
          </a:p>
        </p:txBody>
      </p:sp>
      <p:sp>
        <p:nvSpPr>
          <p:cNvPr id="3" name="標題 2"/>
          <p:cNvSpPr>
            <a:spLocks noGrp="1"/>
          </p:cNvSpPr>
          <p:nvPr>
            <p:ph type="title"/>
          </p:nvPr>
        </p:nvSpPr>
        <p:spPr/>
        <p:txBody>
          <a:bodyPr/>
          <a:lstStyle/>
          <a:p>
            <a:r>
              <a:rPr lang="zh-TW" altLang="en-US" dirty="0" smtClean="0"/>
              <a:t>事件後的復原</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只將系統回復到受攻擊前的安全強度是不夠的，下次類似的攻擊又會造成相同的損失。</a:t>
            </a:r>
            <a:endParaRPr lang="en-US" altLang="zh-TW" sz="2000" dirty="0" smtClean="0"/>
          </a:p>
          <a:p>
            <a:pPr lvl="1">
              <a:lnSpc>
                <a:spcPct val="130000"/>
              </a:lnSpc>
              <a:spcBef>
                <a:spcPts val="1200"/>
              </a:spcBef>
            </a:pPr>
            <a:r>
              <a:rPr lang="zh-TW" altLang="en-US" dirty="0" smtClean="0"/>
              <a:t>系統需要被重新測試，並強化安全防護；起碼要能承受與前次相同的攻擊。</a:t>
            </a:r>
            <a:endParaRPr lang="en-US" altLang="zh-TW" dirty="0" smtClean="0"/>
          </a:p>
          <a:p>
            <a:pPr lvl="1">
              <a:lnSpc>
                <a:spcPct val="130000"/>
              </a:lnSpc>
              <a:spcBef>
                <a:spcPts val="1200"/>
              </a:spcBef>
            </a:pPr>
            <a:r>
              <a:rPr lang="zh-TW" altLang="en-US" dirty="0" smtClean="0"/>
              <a:t>資訊安全專業人士要有能力模擬真實世界裡的攻擊，以確定復原的系統具備足夠承受力。</a:t>
            </a:r>
            <a:endParaRPr lang="en-US" altLang="zh-TW" dirty="0" smtClean="0"/>
          </a:p>
          <a:p>
            <a:pPr lvl="1">
              <a:lnSpc>
                <a:spcPct val="130000"/>
              </a:lnSpc>
              <a:spcBef>
                <a:spcPts val="1200"/>
              </a:spcBef>
            </a:pPr>
            <a:r>
              <a:rPr lang="zh-TW" altLang="en-US" dirty="0" smtClean="0"/>
              <a:t>一旦某個系統被駭客攻破，這個消息會很快地在特定團體中傳開，後續類似的攻擊很可能發生。</a:t>
            </a:r>
            <a:endParaRPr lang="en-US" altLang="zh-TW" dirty="0" smtClean="0"/>
          </a:p>
          <a:p>
            <a:pPr lvl="1">
              <a:lnSpc>
                <a:spcPct val="130000"/>
              </a:lnSpc>
              <a:spcBef>
                <a:spcPts val="1200"/>
              </a:spcBef>
            </a:pPr>
            <a:r>
              <a:rPr lang="zh-TW" altLang="en-US" dirty="0" smtClean="0"/>
              <a:t>組織的政策應該禁止與資訊安全任務無關的人員持有駭客工具，或進行相關的試驗。</a:t>
            </a:r>
            <a:endParaRPr lang="zh-TW" altLang="en-US" dirty="0"/>
          </a:p>
        </p:txBody>
      </p:sp>
      <p:sp>
        <p:nvSpPr>
          <p:cNvPr id="3" name="標題 2"/>
          <p:cNvSpPr>
            <a:spLocks noGrp="1"/>
          </p:cNvSpPr>
          <p:nvPr>
            <p:ph type="title"/>
          </p:nvPr>
        </p:nvSpPr>
        <p:spPr/>
        <p:txBody>
          <a:bodyPr/>
          <a:lstStyle/>
          <a:p>
            <a:r>
              <a:rPr lang="zh-TW" altLang="en-US" dirty="0" smtClean="0"/>
              <a:t>復原與修補</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753600" cy="73152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lnSpc>
                <a:spcPct val="130000"/>
              </a:lnSpc>
              <a:spcBef>
                <a:spcPts val="1200"/>
              </a:spcBef>
            </a:pPr>
            <a:r>
              <a:rPr lang="zh-TW" altLang="en-US" sz="2000" dirty="0" smtClean="0"/>
              <a:t>負責督導網際網路技術發展的 </a:t>
            </a:r>
            <a:r>
              <a:rPr lang="en-US" altLang="zh-TW" sz="2000" dirty="0" smtClean="0"/>
              <a:t>Internet Architecture Board (IAB) </a:t>
            </a:r>
            <a:r>
              <a:rPr lang="zh-TW" altLang="en-US" sz="2000" dirty="0" smtClean="0">
                <a:solidFill>
                  <a:srgbClr val="0000FF"/>
                </a:solidFill>
              </a:rPr>
              <a:t>視以下之行為不道德：</a:t>
            </a:r>
            <a:endParaRPr lang="en-US" altLang="zh-TW" sz="2000" dirty="0" smtClean="0">
              <a:solidFill>
                <a:srgbClr val="0000FF"/>
              </a:solidFill>
            </a:endParaRPr>
          </a:p>
          <a:p>
            <a:pPr lvl="1">
              <a:lnSpc>
                <a:spcPct val="130000"/>
              </a:lnSpc>
              <a:spcBef>
                <a:spcPts val="1200"/>
              </a:spcBef>
            </a:pPr>
            <a:r>
              <a:rPr lang="zh-TW" altLang="en-US" dirty="0" smtClean="0"/>
              <a:t>故意在未經授權的情況下竊用網際網路資源。</a:t>
            </a:r>
            <a:endParaRPr lang="en-US" altLang="zh-TW" dirty="0" smtClean="0"/>
          </a:p>
          <a:p>
            <a:pPr lvl="1">
              <a:lnSpc>
                <a:spcPct val="130000"/>
              </a:lnSpc>
              <a:spcBef>
                <a:spcPts val="1200"/>
              </a:spcBef>
            </a:pPr>
            <a:r>
              <a:rPr lang="zh-TW" altLang="en-US" dirty="0" smtClean="0"/>
              <a:t>干擾正常的網際網路使用。</a:t>
            </a:r>
            <a:endParaRPr lang="en-US" altLang="zh-TW" dirty="0" smtClean="0"/>
          </a:p>
          <a:p>
            <a:pPr lvl="1">
              <a:lnSpc>
                <a:spcPct val="130000"/>
              </a:lnSpc>
              <a:spcBef>
                <a:spcPts val="1200"/>
              </a:spcBef>
            </a:pPr>
            <a:r>
              <a:rPr lang="zh-TW" altLang="en-US" dirty="0" smtClean="0"/>
              <a:t>故意的浪費資源，包括人力資源、運算資源、與頻寬資源等。</a:t>
            </a:r>
            <a:endParaRPr lang="en-US" altLang="zh-TW" dirty="0" smtClean="0"/>
          </a:p>
          <a:p>
            <a:pPr lvl="1">
              <a:lnSpc>
                <a:spcPct val="130000"/>
              </a:lnSpc>
              <a:spcBef>
                <a:spcPts val="1200"/>
              </a:spcBef>
            </a:pPr>
            <a:r>
              <a:rPr lang="zh-TW" altLang="en-US" dirty="0" smtClean="0"/>
              <a:t>破壞電腦資訊的完整性。</a:t>
            </a:r>
            <a:endParaRPr lang="en-US" altLang="zh-TW" dirty="0" smtClean="0"/>
          </a:p>
          <a:p>
            <a:pPr lvl="1">
              <a:lnSpc>
                <a:spcPct val="130000"/>
              </a:lnSpc>
              <a:spcBef>
                <a:spcPts val="1200"/>
              </a:spcBef>
            </a:pPr>
            <a:r>
              <a:rPr lang="zh-TW" altLang="en-US" dirty="0" smtClean="0"/>
              <a:t>侵犯別人的隱私權。</a:t>
            </a:r>
            <a:endParaRPr lang="en-US" altLang="zh-TW" dirty="0" smtClean="0"/>
          </a:p>
          <a:p>
            <a:pPr lvl="1">
              <a:lnSpc>
                <a:spcPct val="130000"/>
              </a:lnSpc>
              <a:spcBef>
                <a:spcPts val="1200"/>
              </a:spcBef>
            </a:pPr>
            <a:r>
              <a:rPr lang="zh-TW" altLang="en-US" dirty="0" smtClean="0">
                <a:solidFill>
                  <a:srgbClr val="0000FF"/>
                </a:solidFill>
              </a:rPr>
              <a:t>以不嚴謹的態度在網際網路上做實驗</a:t>
            </a:r>
            <a:r>
              <a:rPr lang="zh-TW" altLang="en-US" dirty="0" smtClean="0"/>
              <a:t>。</a:t>
            </a:r>
            <a:endParaRPr lang="zh-TW" altLang="en-US" dirty="0"/>
          </a:p>
        </p:txBody>
      </p:sp>
      <p:sp>
        <p:nvSpPr>
          <p:cNvPr id="3" name="標題 2"/>
          <p:cNvSpPr>
            <a:spLocks noGrp="1"/>
          </p:cNvSpPr>
          <p:nvPr>
            <p:ph type="title"/>
          </p:nvPr>
        </p:nvSpPr>
        <p:spPr/>
        <p:txBody>
          <a:bodyPr/>
          <a:lstStyle/>
          <a:p>
            <a:r>
              <a:rPr lang="zh-TW" altLang="en-US" dirty="0" smtClean="0"/>
              <a:t>不道德的行為</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0034" y="320040"/>
            <a:ext cx="7715304" cy="680068"/>
          </a:xfrm>
        </p:spPr>
        <p:txBody>
          <a:bodyPr/>
          <a:lstStyle/>
          <a:p>
            <a:endParaRPr lang="zh-TW" altLang="en-US" dirty="0"/>
          </a:p>
        </p:txBody>
      </p:sp>
      <p:sp>
        <p:nvSpPr>
          <p:cNvPr id="3" name="框架 2"/>
          <p:cNvSpPr/>
          <p:nvPr/>
        </p:nvSpPr>
        <p:spPr>
          <a:xfrm>
            <a:off x="500034" y="1571612"/>
            <a:ext cx="7715304" cy="4572032"/>
          </a:xfrm>
          <a:prstGeom prst="frame">
            <a:avLst>
              <a:gd name="adj1" fmla="val 6217"/>
            </a:avLst>
          </a:prstGeom>
        </p:spPr>
        <p:style>
          <a:lnRef idx="3">
            <a:schemeClr val="lt1"/>
          </a:lnRef>
          <a:fillRef idx="1">
            <a:schemeClr val="accent1"/>
          </a:fillRef>
          <a:effectRef idx="1">
            <a:schemeClr val="accent1"/>
          </a:effectRef>
          <a:fontRef idx="minor">
            <a:schemeClr val="lt1"/>
          </a:fontRef>
        </p:style>
        <p:txBody>
          <a:bodyPr rtlCol="0" anchor="ctr"/>
          <a:lstStyle/>
          <a:p>
            <a:pPr marL="72000">
              <a:lnSpc>
                <a:spcPct val="130000"/>
              </a:lnSpc>
              <a:spcBef>
                <a:spcPts val="1200"/>
              </a:spcBef>
            </a:pPr>
            <a:r>
              <a:rPr lang="zh-TW" altLang="en-US" sz="2000" dirty="0" smtClean="0">
                <a:solidFill>
                  <a:schemeClr val="tx1"/>
                </a:solidFill>
                <a:latin typeface="微軟正黑體"/>
              </a:rPr>
              <a:t>二十年前，</a:t>
            </a:r>
            <a:r>
              <a:rPr lang="zh-TW" altLang="en-US" sz="2000" dirty="0" smtClean="0">
                <a:solidFill>
                  <a:schemeClr val="tx1"/>
                </a:solidFill>
              </a:rPr>
              <a:t>駭客</a:t>
            </a:r>
            <a:r>
              <a:rPr lang="zh-TW" altLang="en-US" sz="2000" dirty="0" smtClean="0">
                <a:solidFill>
                  <a:srgbClr val="0000FF"/>
                </a:solidFill>
                <a:latin typeface="微軟正黑體"/>
              </a:rPr>
              <a:t>曾被視為「愛炫耀的聰明孩子」，無傷大雅</a:t>
            </a:r>
            <a:r>
              <a:rPr lang="zh-TW" altLang="en-US" sz="2000" dirty="0" smtClean="0">
                <a:solidFill>
                  <a:schemeClr val="tx1"/>
                </a:solidFill>
                <a:latin typeface="微軟正黑體"/>
              </a:rPr>
              <a:t>。但隨著網路犯罪日趨嚴重，個人與團體的安全、隱私及財產都面臨重大威脅，因此社會與法律</a:t>
            </a:r>
            <a:r>
              <a:rPr lang="zh-TW" altLang="en-US" sz="2000" dirty="0" smtClean="0">
                <a:solidFill>
                  <a:srgbClr val="0000FF"/>
                </a:solidFill>
                <a:latin typeface="微軟正黑體"/>
              </a:rPr>
              <a:t>已清楚界定</a:t>
            </a:r>
            <a:r>
              <a:rPr lang="zh-TW" altLang="en-US" sz="2000" u="sng" dirty="0" smtClean="0">
                <a:solidFill>
                  <a:srgbClr val="FF0000"/>
                </a:solidFill>
                <a:latin typeface="微軟正黑體"/>
              </a:rPr>
              <a:t>駭客為不道德並違法之行為</a:t>
            </a:r>
            <a:r>
              <a:rPr lang="zh-TW" altLang="en-US" sz="2000" dirty="0" smtClean="0">
                <a:solidFill>
                  <a:schemeClr val="tx1"/>
                </a:solidFill>
                <a:latin typeface="微軟正黑體"/>
              </a:rPr>
              <a:t>。</a:t>
            </a:r>
            <a:endParaRPr lang="en-US" altLang="zh-TW" sz="2000" dirty="0" smtClean="0">
              <a:solidFill>
                <a:schemeClr val="tx1"/>
              </a:solidFill>
              <a:latin typeface="微軟正黑體"/>
            </a:endParaRPr>
          </a:p>
          <a:p>
            <a:pPr marL="72000">
              <a:lnSpc>
                <a:spcPct val="130000"/>
              </a:lnSpc>
              <a:spcBef>
                <a:spcPts val="1200"/>
              </a:spcBef>
            </a:pPr>
            <a:r>
              <a:rPr lang="zh-TW" altLang="en-US" sz="2000" dirty="0" smtClean="0">
                <a:solidFill>
                  <a:schemeClr val="tx1"/>
                </a:solidFill>
                <a:latin typeface="微軟正黑體"/>
              </a:rPr>
              <a:t>本課程對駭客手法的探討乃基於瞭解敵人，以增強自身之資訊安全防禦能力。課程與實驗中所有相關之資訊安全攻防演練，都應限制在學校的資訊安全實驗室中進行，並依照指導的方式操作。</a:t>
            </a:r>
            <a:endParaRPr lang="zh-TW" altLang="en-US" sz="2000"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gtEl>
                                        <p:attrNameLst>
                                          <p:attrName>ppt_y</p:attrName>
                                        </p:attrNameLst>
                                      </p:cBhvr>
                                      <p:tavLst>
                                        <p:tav tm="0" fmla="#ppt_y+(sin(-2*pi*(1-$))*-#ppt_x+cos(-2*pi*(1-$))*(1-#ppt_y))*(1-$)">
                                          <p:val>
                                            <p:fltVal val="0"/>
                                          </p:val>
                                        </p:tav>
                                        <p:tav tm="100000">
                                          <p:val>
                                            <p:fltVal val="1"/>
                                          </p:val>
                                        </p:tav>
                                      </p:tavLst>
                                    </p:anim>
                                  </p:childTnLst>
                                </p:cTn>
                              </p:par>
                              <p:par>
                                <p:cTn id="11" presetID="35" presetClass="entr" presetSubtype="0" fill="hold" grpId="1"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style.rotation</p:attrName>
                                        </p:attrNameLst>
                                      </p:cBhvr>
                                      <p:tavLst>
                                        <p:tav tm="0">
                                          <p:val>
                                            <p:fltVal val="720"/>
                                          </p:val>
                                        </p:tav>
                                        <p:tav tm="100000">
                                          <p:val>
                                            <p:fltVal val="0"/>
                                          </p:val>
                                        </p:tav>
                                      </p:tavLst>
                                    </p:anim>
                                    <p:anim calcmode="lin" valueType="num">
                                      <p:cBhvr>
                                        <p:cTn id="15" dur="2000" fill="hold"/>
                                        <p:tgtEl>
                                          <p:spTgt spid="3"/>
                                        </p:tgtEl>
                                        <p:attrNameLst>
                                          <p:attrName>ppt_h</p:attrName>
                                        </p:attrNameLst>
                                      </p:cBhvr>
                                      <p:tavLst>
                                        <p:tav tm="0">
                                          <p:val>
                                            <p:fltVal val="0"/>
                                          </p:val>
                                        </p:tav>
                                        <p:tav tm="100000">
                                          <p:val>
                                            <p:strVal val="#ppt_h"/>
                                          </p:val>
                                        </p:tav>
                                      </p:tavLst>
                                    </p:anim>
                                    <p:anim calcmode="lin" valueType="num">
                                      <p:cBhvr>
                                        <p:cTn id="16"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2.1 </a:t>
            </a:r>
            <a:r>
              <a:rPr lang="zh-TW" altLang="en-US" sz="4400" dirty="0" smtClean="0">
                <a:solidFill>
                  <a:srgbClr val="FF0000"/>
                </a:solidFill>
                <a:latin typeface="標楷體" panose="03000509000000000000" pitchFamily="65" charset="-120"/>
                <a:ea typeface="標楷體" panose="03000509000000000000" pitchFamily="65" charset="-120"/>
              </a:rPr>
              <a:t>網路</a:t>
            </a:r>
            <a:r>
              <a:rPr lang="zh-TW" altLang="en-US" sz="4400" dirty="0">
                <a:solidFill>
                  <a:srgbClr val="FF0000"/>
                </a:solidFill>
                <a:latin typeface="標楷體" panose="03000509000000000000" pitchFamily="65" charset="-120"/>
                <a:ea typeface="標楷體" panose="03000509000000000000" pitchFamily="65" charset="-120"/>
              </a:rPr>
              <a:t>的</a:t>
            </a:r>
            <a:r>
              <a:rPr lang="zh-TW" altLang="en-US" sz="4400" dirty="0" smtClean="0">
                <a:solidFill>
                  <a:srgbClr val="FF0000"/>
                </a:solidFill>
                <a:latin typeface="標楷體" panose="03000509000000000000" pitchFamily="65" charset="-120"/>
                <a:ea typeface="標楷體" panose="03000509000000000000" pitchFamily="65" charset="-120"/>
              </a:rPr>
              <a:t>罪與罰</a:t>
            </a:r>
            <a:endParaRPr lang="zh-TW" altLang="en-US" dirty="0">
              <a:solidFill>
                <a:srgbClr val="FF0000"/>
              </a:solidFill>
            </a:endParaRPr>
          </a:p>
        </p:txBody>
      </p:sp>
    </p:spTree>
    <p:extLst>
      <p:ext uri="{BB962C8B-B14F-4D97-AF65-F5344CB8AC3E}">
        <p14:creationId xmlns:p14="http://schemas.microsoft.com/office/powerpoint/2010/main" val="1860375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14974"/>
          </a:xfrm>
        </p:spPr>
        <p:txBody>
          <a:bodyPr>
            <a:normAutofit lnSpcReduction="10000"/>
          </a:bodyPr>
          <a:lstStyle/>
          <a:p>
            <a:pPr>
              <a:lnSpc>
                <a:spcPct val="130000"/>
              </a:lnSpc>
              <a:spcBef>
                <a:spcPts val="800"/>
              </a:spcBef>
            </a:pPr>
            <a:r>
              <a:rPr lang="zh-TW" altLang="en-US" sz="2000" dirty="0" smtClean="0"/>
              <a:t>熊貓燒香病毒製造者被批准逮捕 </a:t>
            </a:r>
            <a:r>
              <a:rPr lang="en-US" altLang="zh-TW" sz="2000" dirty="0" smtClean="0"/>
              <a:t>【2007/3/17 </a:t>
            </a:r>
            <a:r>
              <a:rPr lang="zh-TW" altLang="en-US" sz="2000" dirty="0" smtClean="0"/>
              <a:t>新聞晨報</a:t>
            </a:r>
            <a:r>
              <a:rPr lang="en-US" altLang="zh-TW" sz="2000" dirty="0" smtClean="0"/>
              <a:t>】</a:t>
            </a:r>
          </a:p>
          <a:p>
            <a:pPr lvl="1">
              <a:lnSpc>
                <a:spcPct val="130000"/>
              </a:lnSpc>
              <a:spcBef>
                <a:spcPts val="800"/>
              </a:spcBef>
            </a:pPr>
            <a:r>
              <a:rPr lang="zh-TW" altLang="en-US" sz="1800" dirty="0" smtClean="0"/>
              <a:t>轟動全國的</a:t>
            </a:r>
            <a:r>
              <a:rPr lang="zh-TW" altLang="en-US" sz="1800" dirty="0" smtClean="0">
                <a:ea typeface="微軟正黑體"/>
              </a:rPr>
              <a:t>「</a:t>
            </a:r>
            <a:r>
              <a:rPr lang="zh-TW" altLang="en-US" sz="1800" dirty="0" smtClean="0"/>
              <a:t>熊貓燒香」病毒製造者李俊涉嫌「破壞電腦資訊系統罪」，</a:t>
            </a:r>
            <a:r>
              <a:rPr lang="en-US" sz="1800" dirty="0" smtClean="0"/>
              <a:t>15</a:t>
            </a:r>
            <a:r>
              <a:rPr lang="zh-TW" altLang="en-US" sz="1800" dirty="0" smtClean="0"/>
              <a:t>日被湖北省仙桃市檢察院</a:t>
            </a:r>
            <a:r>
              <a:rPr lang="zh-TW" altLang="en-US" sz="1800" dirty="0" smtClean="0">
                <a:solidFill>
                  <a:srgbClr val="0000FF"/>
                </a:solidFill>
              </a:rPr>
              <a:t>批准逮捕</a:t>
            </a:r>
            <a:r>
              <a:rPr lang="zh-TW" altLang="en-US" sz="1800" dirty="0" smtClean="0"/>
              <a:t>。據李俊的辯護律師介紹，他對自己的行為非常後悔，並表示將來願意做義工向社會贖罪。</a:t>
            </a:r>
            <a:endParaRPr lang="en-US" altLang="zh-TW" sz="1800" dirty="0" smtClean="0"/>
          </a:p>
          <a:p>
            <a:pPr>
              <a:lnSpc>
                <a:spcPct val="130000"/>
              </a:lnSpc>
              <a:spcBef>
                <a:spcPts val="800"/>
              </a:spcBef>
            </a:pPr>
            <a:r>
              <a:rPr lang="zh-TW" altLang="en-US" sz="2000" dirty="0" smtClean="0"/>
              <a:t>木馬偷窺即時通 駭客抓劈腿 </a:t>
            </a:r>
            <a:r>
              <a:rPr lang="en-US" altLang="zh-TW" sz="2000" dirty="0" smtClean="0"/>
              <a:t>【2007/8/25 </a:t>
            </a:r>
            <a:r>
              <a:rPr lang="zh-TW" altLang="en-US" sz="2000" dirty="0" smtClean="0"/>
              <a:t>聯合報</a:t>
            </a:r>
            <a:r>
              <a:rPr lang="en-US" altLang="zh-TW" sz="2000" dirty="0" smtClean="0"/>
              <a:t>】</a:t>
            </a:r>
          </a:p>
          <a:p>
            <a:pPr lvl="1">
              <a:lnSpc>
                <a:spcPct val="130000"/>
              </a:lnSpc>
              <a:spcBef>
                <a:spcPts val="800"/>
              </a:spcBef>
            </a:pPr>
            <a:r>
              <a:rPr lang="zh-TW" altLang="en-US" sz="1800" dirty="0" smtClean="0"/>
              <a:t>十多名社會新鮮人，竟花六千元向任職電子工程師的駭客求助，入侵女友或另一半的電腦，</a:t>
            </a:r>
            <a:r>
              <a:rPr lang="zh-TW" altLang="en-US" sz="1800" dirty="0" smtClean="0">
                <a:solidFill>
                  <a:srgbClr val="0000FF"/>
                </a:solidFill>
              </a:rPr>
              <a:t>窺探她們在即時通訊與人對話的隱私</a:t>
            </a:r>
            <a:r>
              <a:rPr lang="zh-TW" altLang="en-US" sz="1800" dirty="0" smtClean="0"/>
              <a:t>，警方日前逮捕該名駭客移送偵辦，並將約談入侵女子電腦的男子到案函送法辦。</a:t>
            </a:r>
            <a:endParaRPr lang="en-US" altLang="zh-TW" sz="1800" dirty="0" smtClean="0"/>
          </a:p>
          <a:p>
            <a:pPr>
              <a:lnSpc>
                <a:spcPct val="130000"/>
              </a:lnSpc>
              <a:spcBef>
                <a:spcPts val="800"/>
              </a:spcBef>
            </a:pPr>
            <a:r>
              <a:rPr lang="en-US" altLang="zh-TW" sz="2000" dirty="0" smtClean="0"/>
              <a:t>AOL</a:t>
            </a:r>
            <a:r>
              <a:rPr lang="zh-TW" altLang="en-US" sz="2000" dirty="0" smtClean="0"/>
              <a:t> 釣魚客面臨</a:t>
            </a:r>
            <a:r>
              <a:rPr lang="en-US" altLang="zh-TW" sz="2000" dirty="0" smtClean="0"/>
              <a:t>101</a:t>
            </a:r>
            <a:r>
              <a:rPr lang="zh-TW" altLang="en-US" sz="2000" dirty="0" smtClean="0"/>
              <a:t>年刑期 </a:t>
            </a:r>
            <a:r>
              <a:rPr lang="en-US" altLang="zh-TW" sz="2000" dirty="0" smtClean="0"/>
              <a:t>【</a:t>
            </a:r>
            <a:r>
              <a:rPr lang="zh-TW" altLang="en-US" sz="2000" dirty="0" smtClean="0"/>
              <a:t>譯自 </a:t>
            </a:r>
            <a:r>
              <a:rPr lang="en-US" altLang="zh-TW" sz="2000" dirty="0" smtClean="0"/>
              <a:t>2007/1/16 CNET News.com】</a:t>
            </a:r>
          </a:p>
          <a:p>
            <a:pPr lvl="1">
              <a:lnSpc>
                <a:spcPct val="130000"/>
              </a:lnSpc>
              <a:spcBef>
                <a:spcPts val="800"/>
              </a:spcBef>
            </a:pPr>
            <a:r>
              <a:rPr lang="en-US" altLang="zh-TW" sz="1800" dirty="0" smtClean="0"/>
              <a:t>Jeffrey Brett </a:t>
            </a:r>
            <a:r>
              <a:rPr lang="en-US" altLang="zh-TW" sz="1800" dirty="0" err="1" smtClean="0"/>
              <a:t>Goodin</a:t>
            </a:r>
            <a:r>
              <a:rPr lang="en-US" altLang="zh-TW" sz="1800" dirty="0" smtClean="0"/>
              <a:t> </a:t>
            </a:r>
            <a:r>
              <a:rPr lang="zh-TW" altLang="en-US" sz="1800" dirty="0" smtClean="0"/>
              <a:t>日前</a:t>
            </a:r>
            <a:r>
              <a:rPr lang="zh-TW" altLang="en-US" sz="1800" dirty="0" smtClean="0">
                <a:solidFill>
                  <a:srgbClr val="0000FF"/>
                </a:solidFill>
              </a:rPr>
              <a:t>假冒</a:t>
            </a:r>
            <a:r>
              <a:rPr lang="zh-TW" altLang="en-US" sz="1800" dirty="0" smtClean="0"/>
              <a:t> </a:t>
            </a:r>
            <a:r>
              <a:rPr lang="en-US" altLang="zh-TW" sz="1800" dirty="0" smtClean="0"/>
              <a:t>AOL</a:t>
            </a:r>
            <a:r>
              <a:rPr lang="zh-TW" altLang="en-US" sz="1800" dirty="0" smtClean="0"/>
              <a:t> 收款部門寄出電郵給他們的使用者，</a:t>
            </a:r>
            <a:r>
              <a:rPr lang="zh-TW" altLang="en-US" sz="1800" dirty="0" smtClean="0">
                <a:solidFill>
                  <a:srgbClr val="0000FF"/>
                </a:solidFill>
              </a:rPr>
              <a:t>指引</a:t>
            </a:r>
            <a:r>
              <a:rPr lang="zh-TW" altLang="en-US" sz="1800" dirty="0" smtClean="0"/>
              <a:t>他們到一個</a:t>
            </a:r>
            <a:r>
              <a:rPr lang="zh-TW" altLang="en-US" sz="1800" dirty="0" smtClean="0">
                <a:solidFill>
                  <a:srgbClr val="0000FF"/>
                </a:solidFill>
              </a:rPr>
              <a:t>偽裝的網站去更新帳戶資料</a:t>
            </a:r>
            <a:r>
              <a:rPr lang="zh-TW" altLang="en-US" sz="1800" dirty="0" smtClean="0"/>
              <a:t>，藉此得到這些客戶的</a:t>
            </a:r>
            <a:r>
              <a:rPr lang="zh-TW" altLang="en-US" sz="1800" dirty="0" smtClean="0">
                <a:solidFill>
                  <a:srgbClr val="0000FF"/>
                </a:solidFill>
              </a:rPr>
              <a:t>信用卡號</a:t>
            </a:r>
            <a:r>
              <a:rPr lang="zh-TW" altLang="en-US" sz="1800" dirty="0" smtClean="0"/>
              <a:t>等重要資訊，再冒用信用卡購物。他被起訴多項罪名，包括：網路詐欺、未經授權冒用信用卡、濫用 </a:t>
            </a:r>
            <a:r>
              <a:rPr lang="en-US" altLang="zh-TW" sz="1800" dirty="0" smtClean="0"/>
              <a:t>AOL</a:t>
            </a:r>
            <a:r>
              <a:rPr lang="zh-TW" altLang="en-US" sz="1800" dirty="0" smtClean="0"/>
              <a:t> 商標等十項，被起訴刑期高達</a:t>
            </a:r>
            <a:r>
              <a:rPr lang="en-US" altLang="zh-TW" sz="1800" dirty="0" smtClean="0"/>
              <a:t>101</a:t>
            </a:r>
            <a:r>
              <a:rPr lang="zh-TW" altLang="en-US" sz="1800" dirty="0" smtClean="0"/>
              <a:t>年。</a:t>
            </a:r>
            <a:endParaRPr lang="en-US" altLang="zh-TW" sz="1800" dirty="0" smtClean="0"/>
          </a:p>
        </p:txBody>
      </p:sp>
      <p:sp>
        <p:nvSpPr>
          <p:cNvPr id="3" name="標題 2"/>
          <p:cNvSpPr>
            <a:spLocks noGrp="1"/>
          </p:cNvSpPr>
          <p:nvPr>
            <p:ph type="title"/>
          </p:nvPr>
        </p:nvSpPr>
        <p:spPr/>
        <p:txBody>
          <a:bodyPr/>
          <a:lstStyle/>
          <a:p>
            <a:r>
              <a:rPr lang="en-US" altLang="zh-TW" dirty="0" smtClean="0"/>
              <a:t>2-1 </a:t>
            </a:r>
            <a:r>
              <a:rPr lang="zh-TW" altLang="en-US" dirty="0" smtClean="0"/>
              <a:t>網路的罪與罰 </a:t>
            </a:r>
            <a:r>
              <a:rPr lang="en-US" altLang="zh-TW" dirty="0" smtClean="0"/>
              <a:t>(I)</a:t>
            </a:r>
            <a:endParaRPr lang="zh-TW" altLang="en-US" dirty="0"/>
          </a:p>
        </p:txBody>
      </p:sp>
      <p:pic>
        <p:nvPicPr>
          <p:cNvPr id="4" name="Picture 1" descr="C:\Users\timpan\Documents\Graphics Files\a200714224024.gif"/>
          <p:cNvPicPr>
            <a:picLocks noChangeAspect="1" noChangeArrowheads="1" noCrop="1"/>
          </p:cNvPicPr>
          <p:nvPr/>
        </p:nvPicPr>
        <p:blipFill>
          <a:blip r:embed="rId2" cstate="print"/>
          <a:srcRect/>
          <a:stretch>
            <a:fillRect/>
          </a:stretch>
        </p:blipFill>
        <p:spPr bwMode="auto">
          <a:xfrm>
            <a:off x="7358082" y="571480"/>
            <a:ext cx="704850" cy="85725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Effect transition="in" filter="fade">
                                      <p:cBhvr>
                                        <p:cTn id="18" dur="2000"/>
                                        <p:tgtEl>
                                          <p:spTgt spid="2">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20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2000"/>
                                        <p:tgtEl>
                                          <p:spTgt spid="2">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2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美國垃圾郵件大王被捕 可能關</a:t>
            </a:r>
            <a:r>
              <a:rPr lang="en-US" altLang="zh-TW" sz="2000" dirty="0" smtClean="0"/>
              <a:t>65</a:t>
            </a:r>
            <a:r>
              <a:rPr lang="zh-TW" altLang="en-US" sz="2000" dirty="0" smtClean="0"/>
              <a:t>年</a:t>
            </a:r>
            <a:r>
              <a:rPr lang="en-US" altLang="zh-TW" sz="2000" dirty="0" smtClean="0"/>
              <a:t>【2007/6/1 </a:t>
            </a:r>
            <a:r>
              <a:rPr lang="zh-TW" altLang="en-US" sz="2000" dirty="0" smtClean="0"/>
              <a:t>聯合報</a:t>
            </a:r>
            <a:r>
              <a:rPr lang="en-US" altLang="zh-TW" sz="2000" dirty="0" smtClean="0"/>
              <a:t>】</a:t>
            </a:r>
          </a:p>
          <a:p>
            <a:pPr lvl="1"/>
            <a:r>
              <a:rPr lang="zh-TW" altLang="en-US" sz="1800" dirty="0" smtClean="0"/>
              <a:t>美國檢方已在西雅圖市逮捕了</a:t>
            </a:r>
            <a:r>
              <a:rPr lang="zh-TW" altLang="en-US" sz="1800" dirty="0" smtClean="0">
                <a:solidFill>
                  <a:srgbClr val="0000FF"/>
                </a:solidFill>
              </a:rPr>
              <a:t>「垃圾郵件大王」</a:t>
            </a:r>
            <a:r>
              <a:rPr lang="zh-TW" altLang="en-US" sz="1800" dirty="0" smtClean="0"/>
              <a:t>索洛威。美國當局說，網路使用者一定能夠明顯感覺垃圾郵件變少了。廿七歲的索洛威</a:t>
            </a:r>
            <a:r>
              <a:rPr lang="zh-TW" altLang="en-US" sz="1800" dirty="0" smtClean="0">
                <a:solidFill>
                  <a:srgbClr val="0000FF"/>
                </a:solidFill>
              </a:rPr>
              <a:t>使用病毒軟體入侵並操控他人的電腦</a:t>
            </a:r>
            <a:r>
              <a:rPr lang="zh-TW" altLang="en-US" sz="1800" dirty="0" smtClean="0"/>
              <a:t>，散發數億封垃圾郵件。美國聯邦大陪審團一周前以盜用身分，洗錢，以及信件、網路、電子郵件詐欺等卅五項罪名將索洛威起訴。如果罪名成立，索洛威最高將面臨六十五年以上徒刑。</a:t>
            </a:r>
            <a:endParaRPr lang="en-US" altLang="zh-TW" sz="1800" dirty="0" smtClean="0"/>
          </a:p>
          <a:p>
            <a:r>
              <a:rPr lang="zh-TW" altLang="en-US" sz="2000" dirty="0" smtClean="0"/>
              <a:t>世界上最大駭客 被判入獄</a:t>
            </a:r>
            <a:r>
              <a:rPr lang="en-US" altLang="zh-TW" sz="2000" dirty="0" smtClean="0"/>
              <a:t>45</a:t>
            </a:r>
            <a:r>
              <a:rPr lang="zh-TW" altLang="en-US" sz="2000" dirty="0" smtClean="0"/>
              <a:t>年 </a:t>
            </a:r>
            <a:r>
              <a:rPr lang="en-US" altLang="zh-TW" sz="2000" dirty="0" smtClean="0"/>
              <a:t>【2007/4/23 </a:t>
            </a:r>
            <a:r>
              <a:rPr lang="zh-TW" altLang="en-US" sz="2000" dirty="0" smtClean="0"/>
              <a:t>新浪新聞</a:t>
            </a:r>
            <a:r>
              <a:rPr lang="en-US" altLang="zh-TW" sz="2000" dirty="0" smtClean="0"/>
              <a:t>】</a:t>
            </a:r>
          </a:p>
          <a:p>
            <a:pPr lvl="1"/>
            <a:r>
              <a:rPr lang="zh-TW" altLang="en-US" sz="1800" dirty="0" smtClean="0"/>
              <a:t>繼上周敗訴後，英國駭客</a:t>
            </a:r>
            <a:r>
              <a:rPr lang="en-US" sz="1800" dirty="0" smtClean="0"/>
              <a:t>Gary McKinnon</a:t>
            </a:r>
            <a:r>
              <a:rPr lang="zh-TW" altLang="en-US" sz="1800" dirty="0" smtClean="0"/>
              <a:t>日前又提起了上訴，反對被引渡到美國。</a:t>
            </a:r>
            <a:r>
              <a:rPr lang="en-US" sz="1800" dirty="0" smtClean="0"/>
              <a:t>Gary McKinnon</a:t>
            </a:r>
            <a:r>
              <a:rPr lang="zh-TW" altLang="en-US" sz="1800" dirty="0" smtClean="0"/>
              <a:t>在</a:t>
            </a:r>
            <a:r>
              <a:rPr lang="en-US" sz="1800" dirty="0" smtClean="0"/>
              <a:t>2001</a:t>
            </a:r>
            <a:r>
              <a:rPr lang="zh-TW" altLang="en-US" sz="1800" dirty="0" smtClean="0"/>
              <a:t>年到</a:t>
            </a:r>
            <a:r>
              <a:rPr lang="en-US" sz="1800" dirty="0" smtClean="0"/>
              <a:t>2002</a:t>
            </a:r>
            <a:r>
              <a:rPr lang="zh-TW" altLang="en-US" sz="1800" dirty="0" smtClean="0"/>
              <a:t>年間共侵入了美國政府部門的</a:t>
            </a:r>
            <a:r>
              <a:rPr lang="en-US" sz="1800" dirty="0" smtClean="0"/>
              <a:t>97</a:t>
            </a:r>
            <a:r>
              <a:rPr lang="zh-TW" altLang="en-US" sz="1800" dirty="0" smtClean="0"/>
              <a:t>台電腦，直接或間接造成了高達</a:t>
            </a:r>
            <a:r>
              <a:rPr lang="en-US" sz="1800" dirty="0" smtClean="0"/>
              <a:t>70</a:t>
            </a:r>
            <a:r>
              <a:rPr lang="zh-TW" altLang="en-US" sz="1800" dirty="0" smtClean="0"/>
              <a:t>萬美元的損失，美國當局稱其為迄今為止世界上</a:t>
            </a:r>
            <a:r>
              <a:rPr lang="zh-TW" altLang="en-US" sz="1800" dirty="0" smtClean="0">
                <a:solidFill>
                  <a:srgbClr val="0000FF"/>
                </a:solidFill>
              </a:rPr>
              <a:t>最大的軍用電腦入侵事件</a:t>
            </a:r>
            <a:r>
              <a:rPr lang="zh-TW" altLang="en-US" sz="1800" dirty="0" smtClean="0"/>
              <a:t>，包括美國武裝軍隊、海軍、國防部門甚至美國太空總署 </a:t>
            </a:r>
            <a:r>
              <a:rPr lang="en-US" altLang="zh-TW" sz="1800" dirty="0" smtClean="0"/>
              <a:t>(</a:t>
            </a:r>
            <a:r>
              <a:rPr lang="en-US" sz="1800" dirty="0" smtClean="0"/>
              <a:t>NASA</a:t>
            </a:r>
            <a:r>
              <a:rPr lang="en-US" altLang="zh-TW" sz="1800" dirty="0" smtClean="0"/>
              <a:t>)</a:t>
            </a:r>
            <a:r>
              <a:rPr lang="zh-TW" altLang="en-US" sz="1800" dirty="0" smtClean="0"/>
              <a:t> 的電腦系統都遭到非法入侵。如果他連續上訴都失敗，將被引渡到美國受審，可能在監獄裡長達</a:t>
            </a:r>
            <a:r>
              <a:rPr lang="en-US" sz="1800" dirty="0" smtClean="0"/>
              <a:t>45</a:t>
            </a:r>
            <a:r>
              <a:rPr lang="zh-TW" altLang="en-US" sz="1800" dirty="0" smtClean="0"/>
              <a:t>年。</a:t>
            </a:r>
            <a:endParaRPr lang="zh-TW" altLang="en-US" sz="1800" dirty="0"/>
          </a:p>
        </p:txBody>
      </p:sp>
      <p:sp>
        <p:nvSpPr>
          <p:cNvPr id="3" name="標題 2"/>
          <p:cNvSpPr>
            <a:spLocks noGrp="1"/>
          </p:cNvSpPr>
          <p:nvPr>
            <p:ph type="title"/>
          </p:nvPr>
        </p:nvSpPr>
        <p:spPr/>
        <p:txBody>
          <a:bodyPr/>
          <a:lstStyle/>
          <a:p>
            <a:r>
              <a:rPr lang="zh-TW" altLang="en-US" dirty="0" smtClean="0"/>
              <a:t>網路的罪與罰 </a:t>
            </a:r>
            <a:r>
              <a:rPr lang="en-US" altLang="zh-TW" dirty="0" smtClean="0"/>
              <a:t>(II)</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6788</TotalTime>
  <Words>3704</Words>
  <Application>Microsoft Office PowerPoint</Application>
  <PresentationFormat>如螢幕大小 (4:3)</PresentationFormat>
  <Paragraphs>234</Paragraphs>
  <Slides>37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37</vt:i4>
      </vt:variant>
    </vt:vector>
  </HeadingPairs>
  <TitlesOfParts>
    <vt:vector size="46" baseType="lpstr">
      <vt:lpstr>微軟正黑體</vt:lpstr>
      <vt:lpstr>新細明體</vt:lpstr>
      <vt:lpstr>標楷體</vt:lpstr>
      <vt:lpstr>Arial</vt:lpstr>
      <vt:lpstr>Calibri</vt:lpstr>
      <vt:lpstr>Trebuchet MS</vt:lpstr>
      <vt:lpstr>Wingdings</vt:lpstr>
      <vt:lpstr>Wingdings 2</vt:lpstr>
      <vt:lpstr>華麗</vt:lpstr>
      <vt:lpstr>Information Security Fundamentals and Practices 資訊安全概論與實務</vt:lpstr>
      <vt:lpstr>資訊法律與事件處理</vt:lpstr>
      <vt:lpstr>資訊道德的偏差觀念</vt:lpstr>
      <vt:lpstr>PowerPoint 簡報</vt:lpstr>
      <vt:lpstr>不道德的行為</vt:lpstr>
      <vt:lpstr>PowerPoint 簡報</vt:lpstr>
      <vt:lpstr>2.1 網路的罪與罰</vt:lpstr>
      <vt:lpstr>2-1 網路的罪與罰 (I)</vt:lpstr>
      <vt:lpstr>網路的罪與罰 (II)</vt:lpstr>
      <vt:lpstr>電腦在犯案中的角色</vt:lpstr>
      <vt:lpstr>電腦犯罪的種類</vt:lpstr>
      <vt:lpstr>2.2 資訊的所有權</vt:lpstr>
      <vt:lpstr>2.2 資訊的所有權</vt:lpstr>
      <vt:lpstr>智慧財產權法</vt:lpstr>
      <vt:lpstr>智慧財產的專利</vt:lpstr>
      <vt:lpstr>智慧財產的商標</vt:lpstr>
      <vt:lpstr>智慧財產的著作權</vt:lpstr>
      <vt:lpstr>智慧財產的營業秘密</vt:lpstr>
      <vt:lpstr>隱私權</vt:lpstr>
      <vt:lpstr>案例討論</vt:lpstr>
      <vt:lpstr>BRAKE</vt:lpstr>
      <vt:lpstr>2.3 個人資料保護法與資訊安全</vt:lpstr>
      <vt:lpstr>2.3 個人資料保護法與資訊安全 </vt:lpstr>
      <vt:lpstr>2.4 資訊安全事件的處理方法</vt:lpstr>
      <vt:lpstr>2.4 資訊安全事件的處理步驟</vt:lpstr>
      <vt:lpstr>問題分類</vt:lpstr>
      <vt:lpstr>問題調查</vt:lpstr>
      <vt:lpstr>調查時的考慮</vt:lpstr>
      <vt:lpstr>電腦鑑識</vt:lpstr>
      <vt:lpstr>數位證據的真實性</vt:lpstr>
      <vt:lpstr>數位證據的兩個觀念</vt:lpstr>
      <vt:lpstr>問題隔離</vt:lpstr>
      <vt:lpstr>隔離策略</vt:lpstr>
      <vt:lpstr>問題分析與追蹤</vt:lpstr>
      <vt:lpstr>事件的追蹤</vt:lpstr>
      <vt:lpstr>事件後的復原</vt:lpstr>
      <vt:lpstr>復原與修補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hp</cp:lastModifiedBy>
  <cp:revision>561</cp:revision>
  <dcterms:created xsi:type="dcterms:W3CDTF">2007-09-03T02:45:25Z</dcterms:created>
  <dcterms:modified xsi:type="dcterms:W3CDTF">2023-10-02T13:27:41Z</dcterms:modified>
</cp:coreProperties>
</file>