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43"/>
  </p:notesMasterIdLst>
  <p:handoutMasterIdLst>
    <p:handoutMasterId r:id="rId44"/>
  </p:handoutMasterIdLst>
  <p:sldIdLst>
    <p:sldId id="256" r:id="rId2"/>
    <p:sldId id="261" r:id="rId3"/>
    <p:sldId id="394" r:id="rId4"/>
    <p:sldId id="348" r:id="rId5"/>
    <p:sldId id="349" r:id="rId6"/>
    <p:sldId id="350" r:id="rId7"/>
    <p:sldId id="351" r:id="rId8"/>
    <p:sldId id="352" r:id="rId9"/>
    <p:sldId id="357" r:id="rId10"/>
    <p:sldId id="353" r:id="rId11"/>
    <p:sldId id="355" r:id="rId12"/>
    <p:sldId id="392" r:id="rId13"/>
    <p:sldId id="356" r:id="rId14"/>
    <p:sldId id="354" r:id="rId15"/>
    <p:sldId id="393" r:id="rId16"/>
    <p:sldId id="358" r:id="rId17"/>
    <p:sldId id="395" r:id="rId18"/>
    <p:sldId id="396" r:id="rId19"/>
    <p:sldId id="391" r:id="rId20"/>
    <p:sldId id="361" r:id="rId21"/>
    <p:sldId id="362" r:id="rId22"/>
    <p:sldId id="363" r:id="rId23"/>
    <p:sldId id="367" r:id="rId24"/>
    <p:sldId id="365" r:id="rId25"/>
    <p:sldId id="366" r:id="rId26"/>
    <p:sldId id="397" r:id="rId27"/>
    <p:sldId id="385"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69" r:id="rId41"/>
    <p:sldId id="387" r:id="rId4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14BA8"/>
    <a:srgbClr val="CA68B7"/>
    <a:srgbClr val="9F3789"/>
    <a:srgbClr val="C04CAA"/>
    <a:srgbClr val="A73B92"/>
    <a:srgbClr val="66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2" autoAdjust="0"/>
    <p:restoredTop sz="94075" autoAdjust="0"/>
  </p:normalViewPr>
  <p:slideViewPr>
    <p:cSldViewPr>
      <p:cViewPr varScale="1">
        <p:scale>
          <a:sx n="91" d="100"/>
          <a:sy n="91" d="100"/>
        </p:scale>
        <p:origin x="72" y="101"/>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298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2023/4/26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723935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2023/4/26</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2023/4/26</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p>
            <a:fld id="{4A3E55C4-1B54-4260-BC9F-92F1C3DAF52B}" type="datetimeFigureOut">
              <a:rPr lang="zh-TW" altLang="en-US" smtClean="0"/>
              <a:pPr/>
              <a:t>2023/4/26</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2023/4/26</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2023/4/26</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2023/4/26</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2023/4/26</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2023/4/26</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p:nvSpPr>
        <p:spPr>
          <a:xfrm>
            <a:off x="285720" y="6500834"/>
            <a:ext cx="4522328" cy="33855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- 3</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790336" cy="5098438"/>
          </a:xfrm>
        </p:spPr>
        <p:txBody>
          <a:bodyPr>
            <a:normAutofit/>
          </a:bodyPr>
          <a:lstStyle/>
          <a:p>
            <a:pPr>
              <a:spcBef>
                <a:spcPts val="1800"/>
              </a:spcBef>
            </a:pPr>
            <a:r>
              <a:rPr lang="zh-TW" altLang="en-US" sz="2000" dirty="0" smtClean="0">
                <a:solidFill>
                  <a:srgbClr val="FF0000"/>
                </a:solidFill>
              </a:rPr>
              <a:t>後門的產生有兩種途徑</a:t>
            </a:r>
            <a:r>
              <a:rPr lang="zh-TW" altLang="en-US" sz="2000" dirty="0" smtClean="0"/>
              <a:t>，一種是軟體開發者原先設計的</a:t>
            </a:r>
            <a:r>
              <a:rPr lang="zh-TW" altLang="en-US" sz="2000" dirty="0" smtClean="0">
                <a:solidFill>
                  <a:srgbClr val="FF0000"/>
                </a:solidFill>
              </a:rPr>
              <a:t>維護用後門 </a:t>
            </a:r>
            <a:r>
              <a:rPr lang="en-US" altLang="zh-TW" sz="2000" dirty="0" smtClean="0"/>
              <a:t>(maintenance hook)</a:t>
            </a:r>
            <a:r>
              <a:rPr lang="zh-TW" altLang="en-US" sz="2000" dirty="0" smtClean="0"/>
              <a:t>，另一種是侵入者留下的後門以便重新進入。</a:t>
            </a:r>
            <a:endParaRPr lang="en-US" altLang="zh-TW" sz="2000" dirty="0" smtClean="0"/>
          </a:p>
          <a:p>
            <a:pPr>
              <a:spcBef>
                <a:spcPts val="1800"/>
              </a:spcBef>
            </a:pPr>
            <a:r>
              <a:rPr lang="zh-TW" altLang="en-US" sz="2000" dirty="0" smtClean="0"/>
              <a:t>開發一個複雜的作業系統或應用軟體時，工程師常在程式裡設計後門以利測試與修改，</a:t>
            </a:r>
            <a:r>
              <a:rPr lang="zh-TW" altLang="en-US" sz="2000" dirty="0" smtClean="0">
                <a:solidFill>
                  <a:srgbClr val="0000FF"/>
                </a:solidFill>
              </a:rPr>
              <a:t>但必須在產品上市前移除</a:t>
            </a:r>
            <a:r>
              <a:rPr lang="zh-TW" altLang="en-US" sz="2000" dirty="0" smtClean="0"/>
              <a:t>。</a:t>
            </a:r>
            <a:endParaRPr lang="en-US" altLang="zh-TW" sz="2000" dirty="0" smtClean="0"/>
          </a:p>
          <a:p>
            <a:pPr>
              <a:spcBef>
                <a:spcPts val="1800"/>
              </a:spcBef>
            </a:pPr>
            <a:r>
              <a:rPr lang="zh-TW" altLang="en-US" sz="2000" dirty="0" smtClean="0"/>
              <a:t>後門也可能由入侵者植入。</a:t>
            </a:r>
            <a:endParaRPr lang="en-US" altLang="zh-TW" sz="2000" dirty="0" smtClean="0"/>
          </a:p>
        </p:txBody>
      </p:sp>
      <p:sp>
        <p:nvSpPr>
          <p:cNvPr id="3" name="標題 2"/>
          <p:cNvSpPr>
            <a:spLocks noGrp="1"/>
          </p:cNvSpPr>
          <p:nvPr>
            <p:ph type="title"/>
          </p:nvPr>
        </p:nvSpPr>
        <p:spPr/>
        <p:txBody>
          <a:bodyPr/>
          <a:lstStyle/>
          <a:p>
            <a:r>
              <a:rPr lang="en-US" altLang="zh-TW" dirty="0" smtClean="0"/>
              <a:t>(2).</a:t>
            </a:r>
            <a:r>
              <a:rPr lang="zh-TW" altLang="en-US" dirty="0" smtClean="0"/>
              <a:t>後門</a:t>
            </a:r>
            <a:r>
              <a:rPr lang="zh-TW" altLang="en-US" dirty="0" smtClean="0"/>
              <a:t>攻擊（</a:t>
            </a:r>
            <a:r>
              <a:rPr lang="en-US" altLang="zh-TW" dirty="0" smtClean="0"/>
              <a:t>backdoor attack)</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5436096" y="2204864"/>
            <a:ext cx="2740994" cy="389349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714644"/>
          </a:xfrm>
        </p:spPr>
        <p:txBody>
          <a:bodyPr>
            <a:normAutofit/>
          </a:bodyPr>
          <a:lstStyle/>
          <a:p>
            <a:r>
              <a:rPr lang="zh-TW" altLang="en-US" sz="2000" dirty="0" smtClean="0"/>
              <a:t>中間人攻擊是指在伺服器與使用者之間放置一個軟體，讓雙方都無法察覺。這個軟體攔截一方的資料，備份或篡改之後若無其事地傳送給另外一方。</a:t>
            </a:r>
            <a:endParaRPr lang="en-US" altLang="zh-TW" sz="2000" dirty="0" smtClean="0"/>
          </a:p>
          <a:p>
            <a:r>
              <a:rPr lang="zh-TW" altLang="en-US" sz="2000" dirty="0" smtClean="0">
                <a:solidFill>
                  <a:srgbClr val="FF0000"/>
                </a:solidFill>
              </a:rPr>
              <a:t>近年隨著無線網路盛行，中間人攻擊更加容易</a:t>
            </a:r>
            <a:r>
              <a:rPr lang="zh-TW" altLang="en-US" sz="2000" dirty="0" smtClean="0"/>
              <a:t>。一來許多人使用無線網路並未加密</a:t>
            </a:r>
            <a:r>
              <a:rPr lang="zh-TW" altLang="en-US" sz="2000" dirty="0" smtClean="0">
                <a:ea typeface="微軟正黑體"/>
              </a:rPr>
              <a:t> </a:t>
            </a:r>
            <a:r>
              <a:rPr lang="en-US" altLang="zh-TW" sz="2000" dirty="0" smtClean="0">
                <a:ea typeface="微軟正黑體"/>
              </a:rPr>
              <a:t>(</a:t>
            </a:r>
            <a:r>
              <a:rPr lang="zh-TW" altLang="en-US" sz="2000" dirty="0" smtClean="0">
                <a:ea typeface="微軟正黑體"/>
              </a:rPr>
              <a:t>尤其在公共場所</a:t>
            </a:r>
            <a:r>
              <a:rPr lang="en-US" altLang="zh-TW" sz="2000" dirty="0" smtClean="0">
                <a:ea typeface="微軟正黑體"/>
              </a:rPr>
              <a:t>)</a:t>
            </a:r>
            <a:r>
              <a:rPr lang="zh-TW" altLang="en-US" sz="2000" dirty="0" smtClean="0">
                <a:ea typeface="微軟正黑體"/>
              </a:rPr>
              <a:t>；二來無線網路的</a:t>
            </a:r>
            <a:r>
              <a:rPr lang="zh-TW" altLang="en-US" sz="2000" dirty="0" smtClean="0">
                <a:solidFill>
                  <a:srgbClr val="0000FF"/>
                </a:solidFill>
                <a:ea typeface="微軟正黑體"/>
              </a:rPr>
              <a:t>中間人攻擊不需要掛線 </a:t>
            </a:r>
            <a:r>
              <a:rPr lang="en-US" altLang="zh-TW" sz="2000" dirty="0" smtClean="0">
                <a:solidFill>
                  <a:srgbClr val="0000FF"/>
                </a:solidFill>
                <a:ea typeface="微軟正黑體"/>
              </a:rPr>
              <a:t>(tapping)</a:t>
            </a:r>
            <a:r>
              <a:rPr lang="zh-TW" altLang="en-US" sz="2000" dirty="0" smtClean="0">
                <a:ea typeface="微軟正黑體"/>
              </a:rPr>
              <a:t>，在各種方便的位置都可以輕易進行。</a:t>
            </a:r>
            <a:endParaRPr lang="en-US" altLang="zh-TW" sz="2000" dirty="0" smtClean="0">
              <a:ea typeface="微軟正黑體"/>
            </a:endParaRPr>
          </a:p>
        </p:txBody>
      </p:sp>
      <p:sp>
        <p:nvSpPr>
          <p:cNvPr id="3" name="標題 2"/>
          <p:cNvSpPr>
            <a:spLocks noGrp="1"/>
          </p:cNvSpPr>
          <p:nvPr>
            <p:ph type="title"/>
          </p:nvPr>
        </p:nvSpPr>
        <p:spPr/>
        <p:txBody>
          <a:bodyPr/>
          <a:lstStyle/>
          <a:p>
            <a:r>
              <a:rPr lang="en-US" altLang="zh-TW" dirty="0" smtClean="0"/>
              <a:t>(3).</a:t>
            </a:r>
            <a:r>
              <a:rPr lang="zh-TW" altLang="en-US" dirty="0" smtClean="0"/>
              <a:t>中間人</a:t>
            </a:r>
            <a:r>
              <a:rPr lang="zh-TW" altLang="en-US" dirty="0" smtClean="0"/>
              <a:t>攻擊</a:t>
            </a:r>
            <a:endParaRPr lang="zh-TW" altLang="en-US" dirty="0"/>
          </a:p>
        </p:txBody>
      </p:sp>
      <p:grpSp>
        <p:nvGrpSpPr>
          <p:cNvPr id="32" name="群組 31"/>
          <p:cNvGrpSpPr/>
          <p:nvPr/>
        </p:nvGrpSpPr>
        <p:grpSpPr>
          <a:xfrm>
            <a:off x="1115616" y="4149080"/>
            <a:ext cx="6653624" cy="1970684"/>
            <a:chOff x="1857356" y="4500570"/>
            <a:chExt cx="4837016" cy="1432637"/>
          </a:xfrm>
        </p:grpSpPr>
        <p:pic>
          <p:nvPicPr>
            <p:cNvPr id="1029" name="Picture 5" descr="C:\Program Files\Microsoft Office\MEDIA\CAGCAT10\j0285750.wmf"/>
            <p:cNvPicPr>
              <a:picLocks noChangeAspect="1" noChangeArrowheads="1"/>
            </p:cNvPicPr>
            <p:nvPr/>
          </p:nvPicPr>
          <p:blipFill>
            <a:blip r:embed="rId2" cstate="print"/>
            <a:srcRect/>
            <a:stretch>
              <a:fillRect/>
            </a:stretch>
          </p:blipFill>
          <p:spPr bwMode="auto">
            <a:xfrm>
              <a:off x="1857356" y="4643446"/>
              <a:ext cx="1340742" cy="823934"/>
            </a:xfrm>
            <a:prstGeom prst="rect">
              <a:avLst/>
            </a:prstGeom>
            <a:noFill/>
          </p:spPr>
        </p:pic>
        <p:grpSp>
          <p:nvGrpSpPr>
            <p:cNvPr id="6" name="Group 149"/>
            <p:cNvGrpSpPr>
              <a:grpSpLocks/>
            </p:cNvGrpSpPr>
            <p:nvPr/>
          </p:nvGrpSpPr>
          <p:grpSpPr bwMode="auto">
            <a:xfrm>
              <a:off x="6179098" y="4500570"/>
              <a:ext cx="464604" cy="1129628"/>
              <a:chOff x="2160" y="1896"/>
              <a:chExt cx="533" cy="863"/>
            </a:xfrm>
          </p:grpSpPr>
          <p:sp>
            <p:nvSpPr>
              <p:cNvPr id="18"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2000">
                  <a:latin typeface="Calibri" pitchFamily="34" charset="0"/>
                </a:endParaRPr>
              </a:p>
            </p:txBody>
          </p:sp>
          <p:sp>
            <p:nvSpPr>
              <p:cNvPr id="19"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2000">
                  <a:latin typeface="Calibri" pitchFamily="34" charset="0"/>
                </a:endParaRPr>
              </a:p>
            </p:txBody>
          </p:sp>
          <p:sp>
            <p:nvSpPr>
              <p:cNvPr id="20"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2000">
                  <a:latin typeface="Calibri" pitchFamily="34" charset="0"/>
                </a:endParaRPr>
              </a:p>
            </p:txBody>
          </p:sp>
          <p:sp>
            <p:nvSpPr>
              <p:cNvPr id="21"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2000">
                  <a:latin typeface="Calibri" pitchFamily="34" charset="0"/>
                </a:endParaRPr>
              </a:p>
            </p:txBody>
          </p:sp>
          <p:sp>
            <p:nvSpPr>
              <p:cNvPr id="22"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2000">
                  <a:latin typeface="Calibri" pitchFamily="34" charset="0"/>
                </a:endParaRPr>
              </a:p>
            </p:txBody>
          </p:sp>
          <p:sp>
            <p:nvSpPr>
              <p:cNvPr id="23"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4"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5"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6"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7"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8"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2000">
                  <a:latin typeface="Calibri" pitchFamily="34" charset="0"/>
                </a:endParaRPr>
              </a:p>
            </p:txBody>
          </p:sp>
          <p:sp>
            <p:nvSpPr>
              <p:cNvPr id="29"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30"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31"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grpSp>
        <p:sp>
          <p:nvSpPr>
            <p:cNvPr id="8" name="文字方塊 7"/>
            <p:cNvSpPr txBox="1"/>
            <p:nvPr/>
          </p:nvSpPr>
          <p:spPr>
            <a:xfrm>
              <a:off x="1928794" y="5630195"/>
              <a:ext cx="693612" cy="290870"/>
            </a:xfrm>
            <a:prstGeom prst="rect">
              <a:avLst/>
            </a:prstGeom>
            <a:noFill/>
          </p:spPr>
          <p:txBody>
            <a:bodyPr wrap="none" rtlCol="0">
              <a:spAutoFit/>
            </a:bodyPr>
            <a:lstStyle/>
            <a:p>
              <a:r>
                <a:rPr lang="zh-TW" altLang="en-US" sz="2000" dirty="0" smtClean="0">
                  <a:latin typeface="Calibri" pitchFamily="34" charset="0"/>
                </a:rPr>
                <a:t>客戶端</a:t>
              </a:r>
              <a:endParaRPr lang="en-US" altLang="zh-TW" sz="2000" dirty="0" smtClean="0">
                <a:latin typeface="Calibri" pitchFamily="34" charset="0"/>
              </a:endParaRPr>
            </a:p>
          </p:txBody>
        </p:sp>
        <p:sp>
          <p:nvSpPr>
            <p:cNvPr id="9" name="文字方塊 8"/>
            <p:cNvSpPr txBox="1"/>
            <p:nvPr/>
          </p:nvSpPr>
          <p:spPr>
            <a:xfrm>
              <a:off x="6000760" y="5630195"/>
              <a:ext cx="693612" cy="290870"/>
            </a:xfrm>
            <a:prstGeom prst="rect">
              <a:avLst/>
            </a:prstGeom>
            <a:noFill/>
          </p:spPr>
          <p:txBody>
            <a:bodyPr wrap="none" rtlCol="0">
              <a:spAutoFit/>
            </a:bodyPr>
            <a:lstStyle/>
            <a:p>
              <a:r>
                <a:rPr lang="zh-TW" altLang="en-US" sz="2000" dirty="0" smtClean="0">
                  <a:latin typeface="Calibri" pitchFamily="34" charset="0"/>
                </a:rPr>
                <a:t>伺服器</a:t>
              </a:r>
              <a:endParaRPr lang="zh-TW" altLang="en-US" sz="2000" dirty="0">
                <a:latin typeface="Calibri" pitchFamily="34" charset="0"/>
              </a:endParaRPr>
            </a:p>
          </p:txBody>
        </p:sp>
        <p:sp>
          <p:nvSpPr>
            <p:cNvPr id="33" name="文字方塊 32"/>
            <p:cNvSpPr txBox="1"/>
            <p:nvPr/>
          </p:nvSpPr>
          <p:spPr>
            <a:xfrm>
              <a:off x="4071934" y="5642337"/>
              <a:ext cx="693612" cy="290870"/>
            </a:xfrm>
            <a:prstGeom prst="rect">
              <a:avLst/>
            </a:prstGeom>
            <a:noFill/>
          </p:spPr>
          <p:txBody>
            <a:bodyPr wrap="none" rtlCol="0">
              <a:spAutoFit/>
            </a:bodyPr>
            <a:lstStyle/>
            <a:p>
              <a:r>
                <a:rPr lang="zh-TW" altLang="en-US" sz="2000" dirty="0" smtClean="0">
                  <a:latin typeface="Calibri" pitchFamily="34" charset="0"/>
                </a:rPr>
                <a:t>中間人</a:t>
              </a:r>
              <a:endParaRPr lang="zh-TW" altLang="en-US" sz="2000" dirty="0">
                <a:latin typeface="Calibri" pitchFamily="34" charset="0"/>
              </a:endParaRPr>
            </a:p>
          </p:txBody>
        </p:sp>
        <p:cxnSp>
          <p:nvCxnSpPr>
            <p:cNvPr id="35" name="直線單箭頭接點 34"/>
            <p:cNvCxnSpPr/>
            <p:nvPr/>
          </p:nvCxnSpPr>
          <p:spPr>
            <a:xfrm>
              <a:off x="5143504" y="4927957"/>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H="1">
              <a:off x="5143504" y="5212121"/>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3000364" y="4927957"/>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3000364" y="5212121"/>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0" name="Picture 6" descr="C:\Program Files\Microsoft Office\MEDIA\CAGCAT10\j0292020.wmf"/>
            <p:cNvPicPr>
              <a:picLocks noChangeAspect="1" noChangeArrowheads="1"/>
            </p:cNvPicPr>
            <p:nvPr/>
          </p:nvPicPr>
          <p:blipFill>
            <a:blip r:embed="rId3" cstate="print"/>
            <a:srcRect/>
            <a:stretch>
              <a:fillRect/>
            </a:stretch>
          </p:blipFill>
          <p:spPr bwMode="auto">
            <a:xfrm>
              <a:off x="3929058" y="4572008"/>
              <a:ext cx="1085052" cy="1029844"/>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descr="Wireshark1.JPG"/>
          <p:cNvPicPr>
            <a:picLocks noGrp="1" noChangeAspect="1"/>
          </p:cNvPicPr>
          <p:nvPr>
            <p:ph idx="1"/>
          </p:nvPr>
        </p:nvPicPr>
        <p:blipFill>
          <a:blip r:embed="rId2" cstate="print"/>
          <a:stretch>
            <a:fillRect/>
          </a:stretch>
        </p:blipFill>
        <p:spPr>
          <a:xfrm>
            <a:off x="-32" y="0"/>
            <a:ext cx="8815458" cy="6858000"/>
          </a:xfrm>
        </p:spPr>
      </p:pic>
      <p:sp>
        <p:nvSpPr>
          <p:cNvPr id="7" name="圓角矩形 6"/>
          <p:cNvSpPr/>
          <p:nvPr/>
        </p:nvSpPr>
        <p:spPr>
          <a:xfrm>
            <a:off x="4143372" y="1857364"/>
            <a:ext cx="1785950" cy="57150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直線圖說文字 1 3"/>
          <p:cNvSpPr/>
          <p:nvPr/>
        </p:nvSpPr>
        <p:spPr>
          <a:xfrm>
            <a:off x="6572264" y="2643182"/>
            <a:ext cx="2000264" cy="1428760"/>
          </a:xfrm>
          <a:prstGeom prst="borderCallout1">
            <a:avLst>
              <a:gd name="adj1" fmla="val 18750"/>
              <a:gd name="adj2" fmla="val -8333"/>
              <a:gd name="adj3" fmla="val -16454"/>
              <a:gd name="adj4" fmla="val -34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TW" altLang="en-US" dirty="0" smtClean="0"/>
              <a:t>打開信箱之後，使用者名稱及密碼立刻遭到攔截</a:t>
            </a:r>
            <a:endParaRPr lang="zh-TW" altLang="en-US" dirty="0"/>
          </a:p>
        </p:txBody>
      </p:sp>
      <p:pic>
        <p:nvPicPr>
          <p:cNvPr id="35843" name="Picture 3" descr="C:\Users\timpan\Documents\Graphics Files\Wireshark1.JPG"/>
          <p:cNvPicPr>
            <a:picLocks noChangeAspect="1" noChangeArrowheads="1"/>
          </p:cNvPicPr>
          <p:nvPr/>
        </p:nvPicPr>
        <p:blipFill>
          <a:blip r:embed="rId3" cstate="print"/>
          <a:srcRect/>
          <a:stretch>
            <a:fillRect/>
          </a:stretch>
        </p:blipFill>
        <p:spPr bwMode="auto">
          <a:xfrm>
            <a:off x="2214546" y="1071546"/>
            <a:ext cx="5524500" cy="35433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circle(out)">
                                      <p:cBhvr>
                                        <p:cTn id="7"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000264"/>
          </a:xfrm>
        </p:spPr>
        <p:txBody>
          <a:bodyPr>
            <a:normAutofit/>
          </a:bodyPr>
          <a:lstStyle/>
          <a:p>
            <a:r>
              <a:rPr lang="zh-TW" altLang="en-US" sz="2000" dirty="0" smtClean="0"/>
              <a:t>重</a:t>
            </a:r>
            <a:r>
              <a:rPr lang="zh-TW" altLang="en-US" sz="2000" dirty="0"/>
              <a:t>送</a:t>
            </a:r>
            <a:r>
              <a:rPr lang="zh-TW" altLang="en-US" sz="2000" dirty="0" smtClean="0"/>
              <a:t> </a:t>
            </a:r>
            <a:r>
              <a:rPr lang="en-US" altLang="zh-TW" sz="2000" dirty="0" smtClean="0"/>
              <a:t>(replay attack) </a:t>
            </a:r>
            <a:r>
              <a:rPr lang="zh-TW" altLang="en-US" sz="2000" dirty="0" smtClean="0"/>
              <a:t>攻擊是指攻擊者攔截使用者登入資料，</a:t>
            </a:r>
            <a:r>
              <a:rPr lang="zh-TW" altLang="en-US" sz="2000" dirty="0" smtClean="0">
                <a:solidFill>
                  <a:srgbClr val="0000FF"/>
                </a:solidFill>
              </a:rPr>
              <a:t>在稍後的時間再正式登入伺服器</a:t>
            </a:r>
            <a:r>
              <a:rPr lang="zh-TW" altLang="en-US" sz="2000" dirty="0" smtClean="0"/>
              <a:t>。</a:t>
            </a:r>
            <a:r>
              <a:rPr lang="zh-TW" altLang="en-US" sz="2000" dirty="0"/>
              <a:t>重送攻擊</a:t>
            </a:r>
            <a:r>
              <a:rPr lang="zh-TW" altLang="en-US" sz="2000" dirty="0" smtClean="0"/>
              <a:t>對 </a:t>
            </a:r>
            <a:r>
              <a:rPr lang="en-US" altLang="zh-TW" sz="2000" dirty="0" smtClean="0"/>
              <a:t>Kerberos</a:t>
            </a:r>
            <a:r>
              <a:rPr lang="zh-TW" altLang="en-US" sz="2000" dirty="0" smtClean="0"/>
              <a:t> 之類的登入系統是有效的。</a:t>
            </a:r>
            <a:endParaRPr lang="en-US" altLang="zh-TW" sz="2000" dirty="0" smtClean="0"/>
          </a:p>
          <a:p>
            <a:r>
              <a:rPr lang="zh-TW" altLang="en-US" sz="2000" dirty="0" smtClean="0"/>
              <a:t>為避免重送攻擊，加解密過程常會使用會談金鑰 </a:t>
            </a:r>
            <a:r>
              <a:rPr lang="en-US" altLang="zh-TW" sz="2000" dirty="0" smtClean="0"/>
              <a:t>(session key)</a:t>
            </a:r>
            <a:r>
              <a:rPr lang="zh-TW" altLang="en-US" sz="2000" dirty="0" smtClean="0"/>
              <a:t>，會談時限一過，金鑰就失效。</a:t>
            </a:r>
            <a:endParaRPr lang="zh-TW" altLang="en-US" sz="2000" dirty="0"/>
          </a:p>
        </p:txBody>
      </p:sp>
      <p:sp>
        <p:nvSpPr>
          <p:cNvPr id="3" name="標題 2"/>
          <p:cNvSpPr>
            <a:spLocks noGrp="1"/>
          </p:cNvSpPr>
          <p:nvPr>
            <p:ph type="title"/>
          </p:nvPr>
        </p:nvSpPr>
        <p:spPr/>
        <p:txBody>
          <a:bodyPr/>
          <a:lstStyle/>
          <a:p>
            <a:r>
              <a:rPr lang="en-US" altLang="zh-TW" dirty="0" smtClean="0"/>
              <a:t>(4).</a:t>
            </a:r>
            <a:r>
              <a:rPr lang="zh-TW" altLang="en-US" dirty="0" smtClean="0"/>
              <a:t>重</a:t>
            </a:r>
            <a:r>
              <a:rPr lang="zh-TW" altLang="en-US" dirty="0" smtClean="0"/>
              <a:t>送攻擊</a:t>
            </a:r>
            <a:endParaRPr lang="zh-TW" altLang="en-US" dirty="0"/>
          </a:p>
        </p:txBody>
      </p:sp>
      <p:grpSp>
        <p:nvGrpSpPr>
          <p:cNvPr id="30" name="群組 29"/>
          <p:cNvGrpSpPr/>
          <p:nvPr/>
        </p:nvGrpSpPr>
        <p:grpSpPr>
          <a:xfrm>
            <a:off x="1353870" y="3284984"/>
            <a:ext cx="6026442" cy="3046021"/>
            <a:chOff x="1785918" y="3500438"/>
            <a:chExt cx="5149042" cy="2602546"/>
          </a:xfrm>
        </p:grpSpPr>
        <p:pic>
          <p:nvPicPr>
            <p:cNvPr id="24580" name="Picture 4" descr="C:\Program Files\Microsoft Office\MEDIA\CAGCAT10\j0292020.wmf"/>
            <p:cNvPicPr>
              <a:picLocks noChangeAspect="1" noChangeArrowheads="1"/>
            </p:cNvPicPr>
            <p:nvPr/>
          </p:nvPicPr>
          <p:blipFill>
            <a:blip r:embed="rId2" cstate="print"/>
            <a:srcRect/>
            <a:stretch>
              <a:fillRect/>
            </a:stretch>
          </p:blipFill>
          <p:spPr bwMode="auto">
            <a:xfrm>
              <a:off x="3994673" y="4817100"/>
              <a:ext cx="934517" cy="886968"/>
            </a:xfrm>
            <a:prstGeom prst="rect">
              <a:avLst/>
            </a:prstGeom>
            <a:noFill/>
          </p:spPr>
        </p:pic>
        <p:pic>
          <p:nvPicPr>
            <p:cNvPr id="29" name="Picture 5" descr="C:\Program Files\Microsoft Office\MEDIA\CAGCAT10\j0285750.wmf"/>
            <p:cNvPicPr>
              <a:picLocks noChangeAspect="1" noChangeArrowheads="1"/>
            </p:cNvPicPr>
            <p:nvPr/>
          </p:nvPicPr>
          <p:blipFill>
            <a:blip r:embed="rId3" cstate="print"/>
            <a:srcRect/>
            <a:stretch>
              <a:fillRect/>
            </a:stretch>
          </p:blipFill>
          <p:spPr bwMode="auto">
            <a:xfrm>
              <a:off x="1785918" y="3649099"/>
              <a:ext cx="1269304" cy="780033"/>
            </a:xfrm>
            <a:prstGeom prst="rect">
              <a:avLst/>
            </a:prstGeom>
            <a:noFill/>
          </p:spPr>
        </p:pic>
        <p:grpSp>
          <p:nvGrpSpPr>
            <p:cNvPr id="5" name="Group 149"/>
            <p:cNvGrpSpPr>
              <a:grpSpLocks/>
            </p:cNvGrpSpPr>
            <p:nvPr/>
          </p:nvGrpSpPr>
          <p:grpSpPr bwMode="auto">
            <a:xfrm>
              <a:off x="6179098" y="3500438"/>
              <a:ext cx="464604" cy="1129628"/>
              <a:chOff x="2160" y="1896"/>
              <a:chExt cx="533" cy="863"/>
            </a:xfrm>
          </p:grpSpPr>
          <p:sp>
            <p:nvSpPr>
              <p:cNvPr id="15"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2000">
                  <a:latin typeface="Calibri" pitchFamily="34" charset="0"/>
                </a:endParaRPr>
              </a:p>
            </p:txBody>
          </p:sp>
          <p:sp>
            <p:nvSpPr>
              <p:cNvPr id="16"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2000">
                  <a:latin typeface="Calibri" pitchFamily="34" charset="0"/>
                </a:endParaRPr>
              </a:p>
            </p:txBody>
          </p:sp>
          <p:sp>
            <p:nvSpPr>
              <p:cNvPr id="17"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2000">
                  <a:latin typeface="Calibri" pitchFamily="34" charset="0"/>
                </a:endParaRPr>
              </a:p>
            </p:txBody>
          </p:sp>
          <p:sp>
            <p:nvSpPr>
              <p:cNvPr id="18"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2000">
                  <a:latin typeface="Calibri" pitchFamily="34" charset="0"/>
                </a:endParaRPr>
              </a:p>
            </p:txBody>
          </p:sp>
          <p:sp>
            <p:nvSpPr>
              <p:cNvPr id="19"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2000">
                  <a:latin typeface="Calibri" pitchFamily="34" charset="0"/>
                </a:endParaRPr>
              </a:p>
            </p:txBody>
          </p:sp>
          <p:sp>
            <p:nvSpPr>
              <p:cNvPr id="20"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1"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2"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3"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4"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2000">
                  <a:latin typeface="Calibri" pitchFamily="34" charset="0"/>
                </a:endParaRPr>
              </a:p>
            </p:txBody>
          </p:sp>
          <p:sp>
            <p:nvSpPr>
              <p:cNvPr id="25"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2000">
                  <a:latin typeface="Calibri" pitchFamily="34" charset="0"/>
                </a:endParaRPr>
              </a:p>
            </p:txBody>
          </p:sp>
          <p:sp>
            <p:nvSpPr>
              <p:cNvPr id="26"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27"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sp>
            <p:nvSpPr>
              <p:cNvPr id="28"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2000">
                  <a:latin typeface="Calibri" pitchFamily="34" charset="0"/>
                </a:endParaRPr>
              </a:p>
            </p:txBody>
          </p:sp>
        </p:grpSp>
        <p:sp>
          <p:nvSpPr>
            <p:cNvPr id="7" name="文字方塊 6"/>
            <p:cNvSpPr txBox="1"/>
            <p:nvPr/>
          </p:nvSpPr>
          <p:spPr>
            <a:xfrm>
              <a:off x="1857356" y="4701501"/>
              <a:ext cx="954107" cy="400110"/>
            </a:xfrm>
            <a:prstGeom prst="rect">
              <a:avLst/>
            </a:prstGeom>
            <a:noFill/>
          </p:spPr>
          <p:txBody>
            <a:bodyPr wrap="none" rtlCol="0">
              <a:spAutoFit/>
            </a:bodyPr>
            <a:lstStyle/>
            <a:p>
              <a:r>
                <a:rPr lang="zh-TW" altLang="en-US" sz="2000" dirty="0" smtClean="0">
                  <a:latin typeface="Calibri" pitchFamily="34" charset="0"/>
                </a:rPr>
                <a:t>客戶端</a:t>
              </a:r>
              <a:endParaRPr lang="zh-TW" altLang="en-US" sz="2000" dirty="0">
                <a:latin typeface="Calibri" pitchFamily="34" charset="0"/>
              </a:endParaRPr>
            </a:p>
          </p:txBody>
        </p:sp>
        <p:sp>
          <p:nvSpPr>
            <p:cNvPr id="8" name="文字方塊 7"/>
            <p:cNvSpPr txBox="1"/>
            <p:nvPr/>
          </p:nvSpPr>
          <p:spPr>
            <a:xfrm>
              <a:off x="5980853" y="4714884"/>
              <a:ext cx="954107" cy="400110"/>
            </a:xfrm>
            <a:prstGeom prst="rect">
              <a:avLst/>
            </a:prstGeom>
            <a:noFill/>
          </p:spPr>
          <p:txBody>
            <a:bodyPr wrap="none" rtlCol="0">
              <a:spAutoFit/>
            </a:bodyPr>
            <a:lstStyle/>
            <a:p>
              <a:r>
                <a:rPr lang="zh-TW" altLang="en-US" sz="2000" dirty="0" smtClean="0">
                  <a:latin typeface="Calibri" pitchFamily="34" charset="0"/>
                </a:rPr>
                <a:t>伺服器</a:t>
              </a:r>
              <a:endParaRPr lang="zh-TW" altLang="en-US" sz="2000" dirty="0">
                <a:latin typeface="Calibri" pitchFamily="34" charset="0"/>
              </a:endParaRPr>
            </a:p>
          </p:txBody>
        </p:sp>
        <p:sp>
          <p:nvSpPr>
            <p:cNvPr id="10" name="文字方塊 9"/>
            <p:cNvSpPr txBox="1"/>
            <p:nvPr/>
          </p:nvSpPr>
          <p:spPr>
            <a:xfrm>
              <a:off x="4052027" y="5702874"/>
              <a:ext cx="954107" cy="400110"/>
            </a:xfrm>
            <a:prstGeom prst="rect">
              <a:avLst/>
            </a:prstGeom>
            <a:noFill/>
          </p:spPr>
          <p:txBody>
            <a:bodyPr wrap="none" rtlCol="0">
              <a:spAutoFit/>
            </a:bodyPr>
            <a:lstStyle/>
            <a:p>
              <a:r>
                <a:rPr lang="zh-TW" altLang="en-US" sz="2000" dirty="0" smtClean="0">
                  <a:latin typeface="Calibri" pitchFamily="34" charset="0"/>
                </a:rPr>
                <a:t>攻擊者</a:t>
              </a:r>
              <a:endParaRPr lang="zh-TW" altLang="en-US" sz="2000" dirty="0">
                <a:latin typeface="Calibri" pitchFamily="34" charset="0"/>
              </a:endParaRPr>
            </a:p>
          </p:txBody>
        </p:sp>
        <p:cxnSp>
          <p:nvCxnSpPr>
            <p:cNvPr id="13" name="直線單箭頭接點 12"/>
            <p:cNvCxnSpPr/>
            <p:nvPr/>
          </p:nvCxnSpPr>
          <p:spPr>
            <a:xfrm>
              <a:off x="3000364" y="3999263"/>
              <a:ext cx="3000396" cy="1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6200000" flipH="1">
              <a:off x="3214678" y="4071942"/>
              <a:ext cx="928694"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V="1">
              <a:off x="5000628" y="4429132"/>
              <a:ext cx="1000132"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4000496" y="3643314"/>
              <a:ext cx="1210588" cy="400110"/>
            </a:xfrm>
            <a:prstGeom prst="rect">
              <a:avLst/>
            </a:prstGeom>
            <a:noFill/>
          </p:spPr>
          <p:txBody>
            <a:bodyPr wrap="none" rtlCol="0">
              <a:spAutoFit/>
            </a:bodyPr>
            <a:lstStyle/>
            <a:p>
              <a:r>
                <a:rPr lang="zh-TW" altLang="en-US" sz="2000" dirty="0" smtClean="0">
                  <a:latin typeface="Calibri" pitchFamily="34" charset="0"/>
                </a:rPr>
                <a:t>登入資訊</a:t>
              </a:r>
              <a:endParaRPr lang="zh-TW" altLang="en-US" sz="2000" dirty="0">
                <a:latin typeface="Calibri" pitchFamily="34" charset="0"/>
              </a:endParaRPr>
            </a:p>
          </p:txBody>
        </p:sp>
        <p:sp>
          <p:nvSpPr>
            <p:cNvPr id="35" name="文字方塊 34"/>
            <p:cNvSpPr txBox="1"/>
            <p:nvPr/>
          </p:nvSpPr>
          <p:spPr>
            <a:xfrm>
              <a:off x="4607012" y="4357694"/>
              <a:ext cx="1210588" cy="400110"/>
            </a:xfrm>
            <a:prstGeom prst="rect">
              <a:avLst/>
            </a:prstGeom>
            <a:noFill/>
          </p:spPr>
          <p:txBody>
            <a:bodyPr wrap="none" rtlCol="0">
              <a:spAutoFit/>
            </a:bodyPr>
            <a:lstStyle/>
            <a:p>
              <a:r>
                <a:rPr lang="zh-TW" altLang="en-US" sz="2000" dirty="0" smtClean="0">
                  <a:latin typeface="Calibri" pitchFamily="34" charset="0"/>
                </a:rPr>
                <a:t>登入資訊</a:t>
              </a:r>
              <a:endParaRPr lang="en-US" altLang="zh-TW" sz="2000" dirty="0" smtClean="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spcBef>
                <a:spcPts val="1200"/>
              </a:spcBef>
            </a:pPr>
            <a:r>
              <a:rPr lang="zh-TW" altLang="en-US" sz="2000" dirty="0" smtClean="0"/>
              <a:t>欺騙攻擊 </a:t>
            </a:r>
            <a:r>
              <a:rPr lang="en-US" altLang="zh-TW" sz="2000" dirty="0" smtClean="0"/>
              <a:t>(spoofing) </a:t>
            </a:r>
            <a:r>
              <a:rPr lang="zh-TW" altLang="en-US" sz="2000" dirty="0" smtClean="0"/>
              <a:t>是攻擊者偽裝成一個熟悉並且可信任的的伺服器或網站，藉以騙取登入資料或其他秘密資訊。</a:t>
            </a:r>
            <a:endParaRPr lang="en-US" altLang="zh-TW" sz="2000" dirty="0" smtClean="0"/>
          </a:p>
          <a:p>
            <a:pPr>
              <a:spcBef>
                <a:spcPts val="1200"/>
              </a:spcBef>
            </a:pPr>
            <a:r>
              <a:rPr lang="zh-TW" altLang="en-US" sz="2000" dirty="0" smtClean="0">
                <a:solidFill>
                  <a:srgbClr val="FF0000"/>
                </a:solidFill>
              </a:rPr>
              <a:t>網路釣魚</a:t>
            </a:r>
            <a:r>
              <a:rPr lang="en-US" altLang="zh-TW" sz="2000" dirty="0" smtClean="0">
                <a:solidFill>
                  <a:srgbClr val="FF0000"/>
                </a:solidFill>
              </a:rPr>
              <a:t> (phishing) </a:t>
            </a:r>
            <a:r>
              <a:rPr lang="zh-TW" altLang="en-US" sz="2000" dirty="0" smtClean="0"/>
              <a:t>是一種欺騙攻擊，它可能是一個看似有公信力的惡意網站，或是冒名的電子郵件要受害者連結到惡意網站。</a:t>
            </a:r>
            <a:endParaRPr lang="en-US" altLang="zh-TW" sz="2000" dirty="0" smtClean="0"/>
          </a:p>
          <a:p>
            <a:pPr>
              <a:spcBef>
                <a:spcPts val="1200"/>
              </a:spcBef>
            </a:pPr>
            <a:r>
              <a:rPr lang="zh-TW" altLang="en-US" sz="2000" dirty="0" smtClean="0"/>
              <a:t>歹徒安置的假 </a:t>
            </a:r>
            <a:r>
              <a:rPr lang="en-US" altLang="zh-TW" sz="2000" dirty="0" smtClean="0"/>
              <a:t>ATM</a:t>
            </a:r>
            <a:r>
              <a:rPr lang="zh-TW" altLang="en-US" sz="2000" dirty="0" smtClean="0"/>
              <a:t> 機器也是欺騙攻擊的工具，受害者插入磁條提款卡並輸入密碼後即遭電子側錄。提款卡晶片化後，這類手法又被翻新：</a:t>
            </a:r>
            <a:endParaRPr lang="en-US" altLang="zh-TW" sz="2000" dirty="0" smtClean="0"/>
          </a:p>
          <a:p>
            <a:pPr lvl="1">
              <a:spcBef>
                <a:spcPts val="1200"/>
              </a:spcBef>
            </a:pPr>
            <a:r>
              <a:rPr lang="en-US" altLang="zh-TW" dirty="0" smtClean="0"/>
              <a:t>【</a:t>
            </a:r>
            <a:r>
              <a:rPr lang="zh-TW" altLang="en-US" dirty="0" smtClean="0"/>
              <a:t>中國農業銀行公告</a:t>
            </a:r>
            <a:r>
              <a:rPr lang="en-US" altLang="zh-TW" dirty="0" smtClean="0"/>
              <a:t>】</a:t>
            </a:r>
            <a:r>
              <a:rPr lang="zh-TW" altLang="en-US" dirty="0" smtClean="0"/>
              <a:t>不法分子在</a:t>
            </a:r>
            <a:r>
              <a:rPr lang="en-US" altLang="zh-TW" dirty="0" smtClean="0"/>
              <a:t>ATM</a:t>
            </a:r>
            <a:r>
              <a:rPr lang="zh-TW" altLang="en-US" dirty="0" smtClean="0"/>
              <a:t>機插卡口處安裝吞卡裝置造成吞卡故障，並在</a:t>
            </a:r>
            <a:r>
              <a:rPr lang="en-US" altLang="zh-TW" dirty="0" smtClean="0"/>
              <a:t>ATM</a:t>
            </a:r>
            <a:r>
              <a:rPr lang="zh-TW" altLang="en-US" dirty="0" smtClean="0"/>
              <a:t>機旁張貼假的銀行告示，誘騙持卡人按假告示上的聯系電話與冒充銀行工作人員的不法分子聯系，不法分子騙持卡人說出銀行卡密碼後，支開持卡人，從</a:t>
            </a:r>
            <a:r>
              <a:rPr lang="en-US" altLang="zh-TW" dirty="0" smtClean="0"/>
              <a:t>ATM</a:t>
            </a:r>
            <a:r>
              <a:rPr lang="zh-TW" altLang="en-US" dirty="0" smtClean="0"/>
              <a:t>機取出銀行卡並盜取持卡人銀行卡資金。</a:t>
            </a:r>
          </a:p>
          <a:p>
            <a:pPr>
              <a:spcBef>
                <a:spcPts val="1200"/>
              </a:spcBef>
            </a:pPr>
            <a:endParaRPr lang="zh-TW" altLang="en-US" sz="2000" dirty="0"/>
          </a:p>
        </p:txBody>
      </p:sp>
      <p:sp>
        <p:nvSpPr>
          <p:cNvPr id="3" name="標題 2"/>
          <p:cNvSpPr>
            <a:spLocks noGrp="1"/>
          </p:cNvSpPr>
          <p:nvPr>
            <p:ph type="title"/>
          </p:nvPr>
        </p:nvSpPr>
        <p:spPr/>
        <p:txBody>
          <a:bodyPr/>
          <a:lstStyle/>
          <a:p>
            <a:r>
              <a:rPr lang="en-US" altLang="zh-TW" dirty="0" smtClean="0"/>
              <a:t>(5).</a:t>
            </a:r>
            <a:r>
              <a:rPr lang="zh-TW" altLang="en-US" dirty="0" smtClean="0"/>
              <a:t>欺騙</a:t>
            </a:r>
            <a:r>
              <a:rPr lang="zh-TW" altLang="en-US" dirty="0" smtClean="0"/>
              <a:t>攻擊</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HSBC 釣魚郵件2.jpg"/>
          <p:cNvPicPr>
            <a:picLocks noChangeAspect="1"/>
          </p:cNvPicPr>
          <p:nvPr/>
        </p:nvPicPr>
        <p:blipFill>
          <a:blip r:embed="rId2" cstate="print"/>
          <a:stretch>
            <a:fillRect/>
          </a:stretch>
        </p:blipFill>
        <p:spPr>
          <a:xfrm>
            <a:off x="0" y="3825654"/>
            <a:ext cx="6572264" cy="2746618"/>
          </a:xfrm>
          <a:prstGeom prst="rect">
            <a:avLst/>
          </a:prstGeom>
          <a:ln>
            <a:solidFill>
              <a:schemeClr val="accent1"/>
            </a:solidFill>
          </a:ln>
        </p:spPr>
      </p:pic>
      <p:sp>
        <p:nvSpPr>
          <p:cNvPr id="2" name="標題 1"/>
          <p:cNvSpPr>
            <a:spLocks noGrp="1"/>
          </p:cNvSpPr>
          <p:nvPr>
            <p:ph type="title"/>
          </p:nvPr>
        </p:nvSpPr>
        <p:spPr/>
        <p:txBody>
          <a:bodyPr/>
          <a:lstStyle/>
          <a:p>
            <a:r>
              <a:rPr lang="zh-TW" altLang="en-US" dirty="0" smtClean="0"/>
              <a:t>釣魚郵件案例</a:t>
            </a:r>
            <a:endParaRPr lang="zh-TW" altLang="en-US" dirty="0"/>
          </a:p>
        </p:txBody>
      </p:sp>
      <p:grpSp>
        <p:nvGrpSpPr>
          <p:cNvPr id="3" name="群組 7"/>
          <p:cNvGrpSpPr/>
          <p:nvPr/>
        </p:nvGrpSpPr>
        <p:grpSpPr>
          <a:xfrm>
            <a:off x="3714744" y="0"/>
            <a:ext cx="5429288" cy="5715016"/>
            <a:chOff x="3714744" y="0"/>
            <a:chExt cx="5429288" cy="5715016"/>
          </a:xfrm>
        </p:grpSpPr>
        <p:pic>
          <p:nvPicPr>
            <p:cNvPr id="5" name="圖片 4" descr="HSBC 釣魚網站2.jpg"/>
            <p:cNvPicPr>
              <a:picLocks noChangeAspect="1"/>
            </p:cNvPicPr>
            <p:nvPr/>
          </p:nvPicPr>
          <p:blipFill>
            <a:blip r:embed="rId3" cstate="print"/>
            <a:stretch>
              <a:fillRect/>
            </a:stretch>
          </p:blipFill>
          <p:spPr>
            <a:xfrm>
              <a:off x="3836297" y="0"/>
              <a:ext cx="5307735" cy="4643446"/>
            </a:xfrm>
            <a:prstGeom prst="rect">
              <a:avLst/>
            </a:prstGeom>
            <a:ln>
              <a:solidFill>
                <a:schemeClr val="accent1"/>
              </a:solidFill>
            </a:ln>
          </p:spPr>
        </p:pic>
        <p:sp>
          <p:nvSpPr>
            <p:cNvPr id="6" name="上彎箭號 5"/>
            <p:cNvSpPr/>
            <p:nvPr/>
          </p:nvSpPr>
          <p:spPr>
            <a:xfrm>
              <a:off x="3714744" y="4286256"/>
              <a:ext cx="3929090" cy="1428760"/>
            </a:xfrm>
            <a:prstGeom prst="bentUpArrow">
              <a:avLst>
                <a:gd name="adj1" fmla="val 7285"/>
                <a:gd name="adj2" fmla="val 10021"/>
                <a:gd name="adj3" fmla="val 20224"/>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grpSp>
      <p:pic>
        <p:nvPicPr>
          <p:cNvPr id="1026" name="Picture 2"/>
          <p:cNvPicPr>
            <a:picLocks noChangeAspect="1" noChangeArrowheads="1"/>
          </p:cNvPicPr>
          <p:nvPr/>
        </p:nvPicPr>
        <p:blipFill>
          <a:blip r:embed="rId4" cstate="print"/>
          <a:srcRect/>
          <a:stretch>
            <a:fillRect/>
          </a:stretch>
        </p:blipFill>
        <p:spPr bwMode="auto">
          <a:xfrm>
            <a:off x="1366824" y="1924048"/>
            <a:ext cx="1276350" cy="12192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spcBef>
                <a:spcPts val="1200"/>
              </a:spcBef>
            </a:pPr>
            <a:r>
              <a:rPr lang="zh-TW" altLang="en-US" sz="2000" dirty="0" smtClean="0">
                <a:solidFill>
                  <a:srgbClr val="FF0000"/>
                </a:solidFill>
              </a:rPr>
              <a:t>軟體弱點</a:t>
            </a:r>
            <a:r>
              <a:rPr lang="zh-TW" altLang="en-US" sz="2000" dirty="0" smtClean="0"/>
              <a:t>不一定是軟體錯誤，只是攻擊者利用某種軟體「功能」或合併數種功能來達到攻擊之目的。</a:t>
            </a:r>
            <a:endParaRPr lang="en-US" altLang="zh-TW" sz="2000" dirty="0" smtClean="0"/>
          </a:p>
          <a:p>
            <a:pPr>
              <a:spcBef>
                <a:spcPts val="1200"/>
              </a:spcBef>
            </a:pPr>
            <a:r>
              <a:rPr lang="zh-TW" altLang="en-US" sz="2000" dirty="0" smtClean="0">
                <a:solidFill>
                  <a:srgbClr val="FF0000"/>
                </a:solidFill>
              </a:rPr>
              <a:t>資料隱碼 </a:t>
            </a:r>
            <a:r>
              <a:rPr lang="en-US" altLang="zh-TW" sz="2000" dirty="0" smtClean="0">
                <a:solidFill>
                  <a:srgbClr val="FF0000"/>
                </a:solidFill>
              </a:rPr>
              <a:t>(SQL injection) </a:t>
            </a:r>
            <a:r>
              <a:rPr lang="zh-TW" altLang="en-US" sz="2000" dirty="0" smtClean="0"/>
              <a:t>是一種未做好輸入查驗所發生的問題。</a:t>
            </a:r>
            <a:endParaRPr lang="en-US" altLang="zh-TW" sz="2000" dirty="0" smtClean="0"/>
          </a:p>
          <a:p>
            <a:pPr>
              <a:spcBef>
                <a:spcPts val="1200"/>
              </a:spcBef>
            </a:pPr>
            <a:r>
              <a:rPr lang="zh-TW" altLang="en-US" sz="2000" dirty="0" smtClean="0">
                <a:solidFill>
                  <a:srgbClr val="FF0000"/>
                </a:solidFill>
              </a:rPr>
              <a:t>巨集病毒 </a:t>
            </a:r>
            <a:r>
              <a:rPr lang="en-US" altLang="zh-TW" sz="2000" dirty="0" smtClean="0">
                <a:solidFill>
                  <a:srgbClr val="FF0000"/>
                </a:solidFill>
              </a:rPr>
              <a:t>(macro virus) </a:t>
            </a:r>
            <a:r>
              <a:rPr lang="zh-TW" altLang="en-US" sz="2000" dirty="0" smtClean="0"/>
              <a:t>以巨集程式語言來撰寫，這種程式依附在該類型檔案中，並常經由電子郵件被傳播。</a:t>
            </a:r>
            <a:r>
              <a:rPr lang="en-US" altLang="zh-TW" sz="2000" dirty="0" smtClean="0"/>
              <a:t>Melissa</a:t>
            </a:r>
            <a:r>
              <a:rPr lang="zh-TW" altLang="en-US" sz="2000" dirty="0" smtClean="0"/>
              <a:t> 病毒與 </a:t>
            </a:r>
            <a:r>
              <a:rPr lang="en-US" altLang="zh-TW" sz="2000" dirty="0" smtClean="0"/>
              <a:t>Taiwan No.1</a:t>
            </a:r>
            <a:r>
              <a:rPr lang="zh-TW" altLang="en-US" sz="2000" dirty="0" smtClean="0"/>
              <a:t> 都屬於巨集病毒。</a:t>
            </a:r>
            <a:endParaRPr lang="en-US" altLang="zh-TW" sz="2000" dirty="0" smtClean="0"/>
          </a:p>
          <a:p>
            <a:pPr>
              <a:spcBef>
                <a:spcPts val="1200"/>
              </a:spcBef>
            </a:pPr>
            <a:r>
              <a:rPr lang="zh-TW" altLang="en-US" sz="2000" dirty="0" smtClean="0">
                <a:solidFill>
                  <a:srgbClr val="FF0000"/>
                </a:solidFill>
              </a:rPr>
              <a:t>間諜軟體 </a:t>
            </a:r>
            <a:r>
              <a:rPr lang="en-US" altLang="zh-TW" sz="2000" dirty="0" smtClean="0">
                <a:solidFill>
                  <a:srgbClr val="FF0000"/>
                </a:solidFill>
              </a:rPr>
              <a:t>(spyware)</a:t>
            </a:r>
            <a:r>
              <a:rPr lang="zh-TW" altLang="en-US" sz="2000" dirty="0" smtClean="0">
                <a:solidFill>
                  <a:srgbClr val="FF0000"/>
                </a:solidFill>
              </a:rPr>
              <a:t> </a:t>
            </a:r>
            <a:r>
              <a:rPr lang="zh-TW" altLang="en-US" sz="2000" dirty="0" smtClean="0"/>
              <a:t>常經由電子郵件或網站下載等途徑入侵。不同於病毒或蠕蟲，使用者通常自己將間諜軟體載入電腦而不自知，它會收集使用者電腦活動或顯示廣告等，大多為了商業利益。</a:t>
            </a:r>
            <a:endParaRPr lang="en-US" altLang="zh-TW" sz="2000" dirty="0" smtClean="0"/>
          </a:p>
          <a:p>
            <a:pPr>
              <a:spcBef>
                <a:spcPts val="1200"/>
              </a:spcBef>
            </a:pPr>
            <a:r>
              <a:rPr lang="en-US" altLang="zh-TW" sz="2000" dirty="0" smtClean="0">
                <a:solidFill>
                  <a:srgbClr val="FF0000"/>
                </a:solidFill>
              </a:rPr>
              <a:t>Rootkit</a:t>
            </a:r>
            <a:r>
              <a:rPr lang="zh-TW" altLang="en-US" sz="2000" dirty="0" smtClean="0">
                <a:solidFill>
                  <a:srgbClr val="FF0000"/>
                </a:solidFill>
              </a:rPr>
              <a:t> </a:t>
            </a:r>
            <a:r>
              <a:rPr lang="zh-TW" altLang="en-US" sz="2000" dirty="0" smtClean="0">
                <a:solidFill>
                  <a:srgbClr val="FF0000"/>
                </a:solidFill>
              </a:rPr>
              <a:t>病毒</a:t>
            </a:r>
            <a:r>
              <a:rPr lang="en-US" altLang="zh-TW" sz="2000" dirty="0" smtClean="0"/>
              <a:t>:</a:t>
            </a:r>
            <a:r>
              <a:rPr lang="zh-TW" altLang="en-US" sz="2000" dirty="0"/>
              <a:t>受害者在不知情的情況下，下載和安裝惡意軟體，這些惡意軟體會隱藏在裝置運行的其他程序中，讓駭客能夠控制幾乎作業系統的所有層面。 </a:t>
            </a:r>
            <a:endParaRPr lang="en-US" altLang="zh-TW" sz="2000" dirty="0" smtClean="0"/>
          </a:p>
        </p:txBody>
      </p:sp>
      <p:sp>
        <p:nvSpPr>
          <p:cNvPr id="3" name="標題 2"/>
          <p:cNvSpPr>
            <a:spLocks noGrp="1"/>
          </p:cNvSpPr>
          <p:nvPr>
            <p:ph type="title"/>
          </p:nvPr>
        </p:nvSpPr>
        <p:spPr/>
        <p:txBody>
          <a:bodyPr/>
          <a:lstStyle/>
          <a:p>
            <a:r>
              <a:rPr lang="en-US" altLang="zh-TW" dirty="0" smtClean="0">
                <a:solidFill>
                  <a:srgbClr val="FF0000"/>
                </a:solidFill>
              </a:rPr>
              <a:t>3.3 </a:t>
            </a:r>
            <a:r>
              <a:rPr lang="zh-TW" altLang="en-US" dirty="0" smtClean="0">
                <a:solidFill>
                  <a:srgbClr val="FF0000"/>
                </a:solidFill>
              </a:rPr>
              <a:t>認識軟體弱點的利用</a:t>
            </a:r>
            <a:endParaRPr lang="zh-TW"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323528" y="116632"/>
            <a:ext cx="8215370" cy="680068"/>
          </a:xfrm>
        </p:spPr>
        <p:txBody>
          <a:bodyPr/>
          <a:lstStyle/>
          <a:p>
            <a:r>
              <a:rPr lang="zh-TW" altLang="en-US" sz="4000" dirty="0">
                <a:solidFill>
                  <a:srgbClr val="FF0000"/>
                </a:solidFill>
              </a:rPr>
              <a:t>資料隱碼 </a:t>
            </a:r>
            <a:r>
              <a:rPr lang="en-US" altLang="zh-TW" sz="4000" dirty="0">
                <a:solidFill>
                  <a:srgbClr val="FF0000"/>
                </a:solidFill>
              </a:rPr>
              <a:t>(SQL </a:t>
            </a:r>
            <a:r>
              <a:rPr lang="en-US" altLang="zh-TW" sz="4000" dirty="0" smtClean="0">
                <a:solidFill>
                  <a:srgbClr val="FF0000"/>
                </a:solidFill>
              </a:rPr>
              <a:t>injection)</a:t>
            </a:r>
            <a:r>
              <a:rPr lang="zh-TW" altLang="en-US" sz="4000" dirty="0" smtClean="0">
                <a:solidFill>
                  <a:srgbClr val="FF0000"/>
                </a:solidFill>
              </a:rPr>
              <a:t>使用畫面</a:t>
            </a:r>
            <a:endParaRPr lang="zh-TW" altLang="en-US" dirty="0"/>
          </a:p>
        </p:txBody>
      </p:sp>
      <p:pic>
        <p:nvPicPr>
          <p:cNvPr id="4" name="圖片 3"/>
          <p:cNvPicPr>
            <a:picLocks noChangeAspect="1"/>
          </p:cNvPicPr>
          <p:nvPr/>
        </p:nvPicPr>
        <p:blipFill>
          <a:blip r:embed="rId2"/>
          <a:stretch>
            <a:fillRect/>
          </a:stretch>
        </p:blipFill>
        <p:spPr>
          <a:xfrm>
            <a:off x="467544" y="796700"/>
            <a:ext cx="7128792" cy="6001279"/>
          </a:xfrm>
          <a:prstGeom prst="rect">
            <a:avLst/>
          </a:prstGeom>
          <a:ln w="22225">
            <a:solidFill>
              <a:schemeClr val="tx1"/>
            </a:solidFill>
          </a:ln>
        </p:spPr>
      </p:pic>
    </p:spTree>
    <p:extLst>
      <p:ext uri="{BB962C8B-B14F-4D97-AF65-F5344CB8AC3E}">
        <p14:creationId xmlns:p14="http://schemas.microsoft.com/office/powerpoint/2010/main" val="191140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latin typeface="標楷體" panose="03000509000000000000" pitchFamily="65" charset="-120"/>
                <a:ea typeface="標楷體" panose="03000509000000000000" pitchFamily="65" charset="-120"/>
              </a:rPr>
              <a:t>以</a:t>
            </a:r>
            <a:r>
              <a:rPr lang="en-US" altLang="zh-TW" dirty="0" smtClean="0">
                <a:latin typeface="標楷體" panose="03000509000000000000" pitchFamily="65" charset="-120"/>
                <a:ea typeface="標楷體" panose="03000509000000000000" pitchFamily="65" charset="-120"/>
              </a:rPr>
              <a:t>Word</a:t>
            </a:r>
            <a:r>
              <a:rPr lang="zh-TW" altLang="en-US" dirty="0" smtClean="0">
                <a:latin typeface="標楷體" panose="03000509000000000000" pitchFamily="65" charset="-120"/>
                <a:ea typeface="標楷體" panose="03000509000000000000" pitchFamily="65" charset="-120"/>
              </a:rPr>
              <a:t>撰寫，配合老師給的</a:t>
            </a:r>
            <a:r>
              <a:rPr lang="en-US" altLang="zh-TW" dirty="0" smtClean="0">
                <a:latin typeface="標楷體" panose="03000509000000000000" pitchFamily="65" charset="-120"/>
                <a:ea typeface="標楷體" panose="03000509000000000000" pitchFamily="65" charset="-120"/>
              </a:rPr>
              <a:t>Login </a:t>
            </a:r>
            <a:r>
              <a:rPr lang="zh-TW" altLang="en-US" dirty="0" smtClean="0">
                <a:latin typeface="標楷體" panose="03000509000000000000" pitchFamily="65" charset="-120"/>
                <a:ea typeface="標楷體" panose="03000509000000000000" pitchFamily="65" charset="-120"/>
              </a:rPr>
              <a:t>網頁程式及</a:t>
            </a:r>
            <a:r>
              <a:rPr lang="en-US" altLang="zh-TW" dirty="0" smtClean="0">
                <a:latin typeface="標楷體" panose="03000509000000000000" pitchFamily="65" charset="-120"/>
                <a:ea typeface="標楷體" panose="03000509000000000000" pitchFamily="65" charset="-120"/>
              </a:rPr>
              <a:t>MS SQL </a:t>
            </a:r>
            <a:r>
              <a:rPr lang="zh-TW" altLang="en-US" dirty="0" smtClean="0">
                <a:latin typeface="標楷體" panose="03000509000000000000" pitchFamily="65" charset="-120"/>
                <a:ea typeface="標楷體" panose="03000509000000000000" pitchFamily="65" charset="-120"/>
              </a:rPr>
              <a:t>資料庫管理工具，以</a:t>
            </a:r>
            <a:r>
              <a:rPr lang="en-US" altLang="zh-TW" dirty="0" err="1" smtClean="0">
                <a:latin typeface="標楷體" panose="03000509000000000000" pitchFamily="65" charset="-120"/>
                <a:ea typeface="標楷體" panose="03000509000000000000" pitchFamily="65" charset="-120"/>
              </a:rPr>
              <a:t>EmployeeTbl</a:t>
            </a:r>
            <a:r>
              <a:rPr lang="zh-TW" altLang="en-US" dirty="0" smtClean="0">
                <a:latin typeface="標楷體" panose="03000509000000000000" pitchFamily="65" charset="-120"/>
                <a:ea typeface="標楷體" panose="03000509000000000000" pitchFamily="65" charset="-120"/>
              </a:rPr>
              <a:t>為例來說明</a:t>
            </a:r>
            <a:r>
              <a:rPr lang="en-US" altLang="zh-TW" dirty="0" smtClean="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一</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什麼是</a:t>
            </a:r>
            <a:r>
              <a:rPr lang="en-US" altLang="zh-TW" dirty="0" smtClean="0">
                <a:latin typeface="標楷體" panose="03000509000000000000" pitchFamily="65" charset="-120"/>
                <a:ea typeface="標楷體" panose="03000509000000000000" pitchFamily="65" charset="-120"/>
              </a:rPr>
              <a:t>SQL Injection ? </a:t>
            </a:r>
            <a:r>
              <a:rPr lang="zh-TW" altLang="en-US" dirty="0" smtClean="0">
                <a:latin typeface="標楷體" panose="03000509000000000000" pitchFamily="65" charset="-120"/>
                <a:ea typeface="標楷體" panose="03000509000000000000" pitchFamily="65" charset="-120"/>
              </a:rPr>
              <a:t>它是如何發生的</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配合以上網頁程式畫面及資料庫工具畫面來說明</a:t>
            </a:r>
            <a:endParaRPr lang="en-US" altLang="zh-TW" dirty="0" smtClean="0">
              <a:latin typeface="標楷體" panose="03000509000000000000" pitchFamily="65" charset="-120"/>
              <a:ea typeface="標楷體" panose="03000509000000000000" pitchFamily="65" charset="-120"/>
            </a:endParaRPr>
          </a:p>
          <a:p>
            <a:pPr lvl="1"/>
            <a:endParaRPr lang="en-US" altLang="zh-TW" dirty="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二</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要如何避免</a:t>
            </a:r>
            <a:r>
              <a:rPr lang="en-US" altLang="zh-TW" dirty="0" smtClean="0">
                <a:latin typeface="標楷體" panose="03000509000000000000" pitchFamily="65" charset="-120"/>
                <a:ea typeface="標楷體" panose="03000509000000000000" pitchFamily="65" charset="-120"/>
              </a:rPr>
              <a:t>SQL Injection ?</a:t>
            </a:r>
          </a:p>
          <a:p>
            <a:endParaRPr lang="zh-TW" altLang="en-US" dirty="0"/>
          </a:p>
        </p:txBody>
      </p:sp>
      <p:sp>
        <p:nvSpPr>
          <p:cNvPr id="3" name="標題 2"/>
          <p:cNvSpPr>
            <a:spLocks noGrp="1"/>
          </p:cNvSpPr>
          <p:nvPr>
            <p:ph type="title"/>
          </p:nvPr>
        </p:nvSpPr>
        <p:spPr/>
        <p:txBody>
          <a:bodyPr/>
          <a:lstStyle/>
          <a:p>
            <a:pPr algn="ctr"/>
            <a:r>
              <a:rPr lang="zh-TW" altLang="en-US" dirty="0" smtClean="0"/>
              <a:t>繳交一份作業</a:t>
            </a:r>
            <a:endParaRPr lang="zh-TW" altLang="en-US" dirty="0"/>
          </a:p>
        </p:txBody>
      </p:sp>
    </p:spTree>
    <p:extLst>
      <p:ext uri="{BB962C8B-B14F-4D97-AF65-F5344CB8AC3E}">
        <p14:creationId xmlns:p14="http://schemas.microsoft.com/office/powerpoint/2010/main" val="83774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3.4 </a:t>
            </a:r>
            <a:r>
              <a:rPr lang="zh-TW" altLang="en-US" dirty="0" smtClean="0">
                <a:solidFill>
                  <a:srgbClr val="FF0000"/>
                </a:solidFill>
              </a:rPr>
              <a:t>認識惡意程式</a:t>
            </a:r>
            <a:endParaRPr lang="zh-TW" altLang="en-US" dirty="0">
              <a:solidFill>
                <a:srgbClr val="FF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897296678"/>
              </p:ext>
            </p:extLst>
          </p:nvPr>
        </p:nvGraphicFramePr>
        <p:xfrm>
          <a:off x="358252" y="1087167"/>
          <a:ext cx="8142838" cy="3657587"/>
        </p:xfrm>
        <a:graphic>
          <a:graphicData uri="http://schemas.openxmlformats.org/drawingml/2006/table">
            <a:tbl>
              <a:tblPr firstRow="1" bandRow="1">
                <a:tableStyleId>{073A0DAA-6AF3-43AB-8588-CEC1D06C72B9}</a:tableStyleId>
              </a:tblPr>
              <a:tblGrid>
                <a:gridCol w="1837485">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2992985">
                  <a:extLst>
                    <a:ext uri="{9D8B030D-6E8A-4147-A177-3AD203B41FA5}">
                      <a16:colId xmlns:a16="http://schemas.microsoft.com/office/drawing/2014/main" val="20003"/>
                    </a:ext>
                  </a:extLst>
                </a:gridCol>
              </a:tblGrid>
              <a:tr h="856694">
                <a:tc>
                  <a:txBody>
                    <a:bodyPr/>
                    <a:lstStyle/>
                    <a:p>
                      <a:pPr algn="ctr"/>
                      <a:r>
                        <a:rPr lang="zh-TW" altLang="en-US" sz="2200" dirty="0" smtClean="0">
                          <a:latin typeface="Calibri" pitchFamily="34" charset="0"/>
                        </a:rPr>
                        <a:t>特徵</a:t>
                      </a:r>
                      <a:endParaRPr lang="zh-TW" altLang="en-US" sz="2200" dirty="0">
                        <a:latin typeface="Calibri" pitchFamily="34" charset="0"/>
                      </a:endParaRPr>
                    </a:p>
                  </a:txBody>
                  <a:tcPr marL="100391" marR="100391" marT="50196" marB="50196" anchor="ctr"/>
                </a:tc>
                <a:tc>
                  <a:txBody>
                    <a:bodyPr/>
                    <a:lstStyle/>
                    <a:p>
                      <a:pPr algn="ctr"/>
                      <a:r>
                        <a:rPr lang="zh-TW" altLang="en-US" sz="2200" dirty="0" smtClean="0">
                          <a:latin typeface="Calibri" pitchFamily="34" charset="0"/>
                        </a:rPr>
                        <a:t>病毒 </a:t>
                      </a:r>
                      <a:endParaRPr lang="en-US" altLang="zh-TW" sz="2200" dirty="0" smtClean="0">
                        <a:latin typeface="Calibri" pitchFamily="34" charset="0"/>
                      </a:endParaRPr>
                    </a:p>
                    <a:p>
                      <a:pPr algn="ctr"/>
                      <a:r>
                        <a:rPr lang="en-US" altLang="zh-TW" sz="2200" dirty="0" smtClean="0">
                          <a:latin typeface="Calibri" pitchFamily="34" charset="0"/>
                        </a:rPr>
                        <a:t>Virus</a:t>
                      </a:r>
                      <a:endParaRPr lang="zh-TW" altLang="en-US" sz="2200" dirty="0">
                        <a:latin typeface="Calibri" pitchFamily="34" charset="0"/>
                      </a:endParaRPr>
                    </a:p>
                  </a:txBody>
                  <a:tcPr marL="100391" marR="100391" marT="50196" marB="50196" anchor="ctr"/>
                </a:tc>
                <a:tc>
                  <a:txBody>
                    <a:bodyPr/>
                    <a:lstStyle/>
                    <a:p>
                      <a:pPr algn="ctr"/>
                      <a:r>
                        <a:rPr lang="zh-TW" altLang="en-US" sz="2200" dirty="0" smtClean="0">
                          <a:latin typeface="Calibri" pitchFamily="34" charset="0"/>
                        </a:rPr>
                        <a:t>蠕蟲</a:t>
                      </a:r>
                      <a:endParaRPr lang="en-US" altLang="zh-TW" sz="2200" dirty="0" smtClean="0">
                        <a:latin typeface="Calibri" pitchFamily="34" charset="0"/>
                      </a:endParaRPr>
                    </a:p>
                    <a:p>
                      <a:pPr algn="ctr"/>
                      <a:r>
                        <a:rPr lang="en-US" altLang="zh-TW" sz="2200" dirty="0" smtClean="0">
                          <a:latin typeface="Calibri" pitchFamily="34" charset="0"/>
                        </a:rPr>
                        <a:t>Worm</a:t>
                      </a:r>
                      <a:endParaRPr lang="zh-TW" altLang="en-US" sz="2200" dirty="0">
                        <a:latin typeface="Calibri" pitchFamily="34" charset="0"/>
                      </a:endParaRPr>
                    </a:p>
                  </a:txBody>
                  <a:tcPr marL="100391" marR="100391" marT="50196" marB="50196" anchor="ctr"/>
                </a:tc>
                <a:tc>
                  <a:txBody>
                    <a:bodyPr/>
                    <a:lstStyle/>
                    <a:p>
                      <a:pPr algn="ctr"/>
                      <a:r>
                        <a:rPr lang="zh-TW" altLang="en-US" sz="2200" dirty="0" smtClean="0">
                          <a:latin typeface="Calibri" pitchFamily="34" charset="0"/>
                        </a:rPr>
                        <a:t>木馬 </a:t>
                      </a:r>
                      <a:endParaRPr lang="en-US" altLang="zh-TW" sz="2200" dirty="0" smtClean="0">
                        <a:latin typeface="Calibri" pitchFamily="34" charset="0"/>
                      </a:endParaRPr>
                    </a:p>
                    <a:p>
                      <a:pPr algn="ctr"/>
                      <a:r>
                        <a:rPr lang="en-US" altLang="zh-TW" sz="2200" dirty="0" smtClean="0">
                          <a:latin typeface="Calibri" pitchFamily="34" charset="0"/>
                        </a:rPr>
                        <a:t>Trojan Horse</a:t>
                      </a:r>
                      <a:endParaRPr lang="zh-TW" altLang="en-US" sz="2200" dirty="0">
                        <a:latin typeface="Calibri" pitchFamily="34" charset="0"/>
                      </a:endParaRPr>
                    </a:p>
                  </a:txBody>
                  <a:tcPr marL="100391" marR="100391" marT="50196" marB="50196" anchor="ctr"/>
                </a:tc>
                <a:extLst>
                  <a:ext uri="{0D108BD9-81ED-4DB2-BD59-A6C34878D82A}">
                    <a16:rowId xmlns:a16="http://schemas.microsoft.com/office/drawing/2014/main" val="10000"/>
                  </a:ext>
                </a:extLst>
              </a:tr>
              <a:tr h="522322">
                <a:tc>
                  <a:txBody>
                    <a:bodyPr/>
                    <a:lstStyle/>
                    <a:p>
                      <a:r>
                        <a:rPr lang="zh-TW" altLang="en-US" sz="2000" dirty="0" smtClean="0">
                          <a:latin typeface="Calibri" pitchFamily="34" charset="0"/>
                        </a:rPr>
                        <a:t>可否自行存在？</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solidFill>
                            <a:srgbClr val="FF0000"/>
                          </a:solidFill>
                          <a:latin typeface="Calibri" pitchFamily="34" charset="0"/>
                        </a:rPr>
                        <a:t>否</a:t>
                      </a:r>
                      <a:endParaRPr lang="zh-TW" altLang="en-US" sz="2000" dirty="0">
                        <a:solidFill>
                          <a:srgbClr val="FF0000"/>
                        </a:solidFill>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extLst>
                  <a:ext uri="{0D108BD9-81ED-4DB2-BD59-A6C34878D82A}">
                    <a16:rowId xmlns:a16="http://schemas.microsoft.com/office/drawing/2014/main" val="10001"/>
                  </a:ext>
                </a:extLst>
              </a:tr>
              <a:tr h="522322">
                <a:tc>
                  <a:txBody>
                    <a:bodyPr/>
                    <a:lstStyle/>
                    <a:p>
                      <a:r>
                        <a:rPr lang="zh-TW" altLang="en-US" sz="2000" dirty="0" smtClean="0">
                          <a:latin typeface="Calibri" pitchFamily="34" charset="0"/>
                        </a:rPr>
                        <a:t>可否自行複製？</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latin typeface="Calibri" pitchFamily="34" charset="0"/>
                        </a:rPr>
                        <a:t>是</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solidFill>
                            <a:srgbClr val="FF0000"/>
                          </a:solidFill>
                          <a:latin typeface="Calibri" pitchFamily="34" charset="0"/>
                        </a:rPr>
                        <a:t>否</a:t>
                      </a:r>
                      <a:endParaRPr lang="zh-TW" altLang="en-US" sz="2000" dirty="0">
                        <a:solidFill>
                          <a:srgbClr val="FF0000"/>
                        </a:solidFill>
                        <a:latin typeface="Calibri" pitchFamily="34" charset="0"/>
                      </a:endParaRPr>
                    </a:p>
                  </a:txBody>
                  <a:tcPr marL="100391" marR="100391" marT="50196" marB="50196" anchor="ctr"/>
                </a:tc>
                <a:extLst>
                  <a:ext uri="{0D108BD9-81ED-4DB2-BD59-A6C34878D82A}">
                    <a16:rowId xmlns:a16="http://schemas.microsoft.com/office/drawing/2014/main" val="10002"/>
                  </a:ext>
                </a:extLst>
              </a:tr>
              <a:tr h="1756249">
                <a:tc>
                  <a:txBody>
                    <a:bodyPr/>
                    <a:lstStyle/>
                    <a:p>
                      <a:r>
                        <a:rPr lang="zh-TW" altLang="en-US" sz="2000" dirty="0" smtClean="0">
                          <a:latin typeface="Calibri" pitchFamily="34" charset="0"/>
                        </a:rPr>
                        <a:t>擴散方法為何？</a:t>
                      </a:r>
                      <a:endParaRPr lang="zh-TW" altLang="en-US" sz="2000" dirty="0">
                        <a:latin typeface="Calibri" pitchFamily="34" charset="0"/>
                      </a:endParaRPr>
                    </a:p>
                  </a:txBody>
                  <a:tcPr marL="100391" marR="100391" marT="50196" marB="50196" anchor="ctr"/>
                </a:tc>
                <a:tc>
                  <a:txBody>
                    <a:bodyPr/>
                    <a:lstStyle/>
                    <a:p>
                      <a:pPr algn="ctr"/>
                      <a:r>
                        <a:rPr lang="zh-TW" altLang="en-US" sz="2000" dirty="0" smtClean="0">
                          <a:solidFill>
                            <a:srgbClr val="FF0000"/>
                          </a:solidFill>
                          <a:latin typeface="Calibri" pitchFamily="34" charset="0"/>
                        </a:rPr>
                        <a:t>使用者互動</a:t>
                      </a:r>
                      <a:endParaRPr lang="zh-TW" altLang="en-US" sz="2000" dirty="0">
                        <a:solidFill>
                          <a:srgbClr val="FF0000"/>
                        </a:solidFill>
                        <a:latin typeface="Calibri" pitchFamily="34" charset="0"/>
                      </a:endParaRPr>
                    </a:p>
                  </a:txBody>
                  <a:tcPr marL="100391" marR="100391" marT="50196" marB="50196" anchor="ctr"/>
                </a:tc>
                <a:tc>
                  <a:txBody>
                    <a:bodyPr/>
                    <a:lstStyle/>
                    <a:p>
                      <a:pPr algn="ctr"/>
                      <a:r>
                        <a:rPr lang="zh-TW" altLang="en-US" sz="2000" dirty="0" smtClean="0">
                          <a:solidFill>
                            <a:srgbClr val="FF0000"/>
                          </a:solidFill>
                          <a:latin typeface="Calibri" pitchFamily="34" charset="0"/>
                        </a:rPr>
                        <a:t>自行</a:t>
                      </a:r>
                      <a:endParaRPr lang="en-US" altLang="zh-TW" sz="2000" dirty="0" smtClean="0">
                        <a:solidFill>
                          <a:srgbClr val="FF0000"/>
                        </a:solidFill>
                        <a:latin typeface="Calibri" pitchFamily="34" charset="0"/>
                      </a:endParaRPr>
                    </a:p>
                    <a:p>
                      <a:pPr algn="ctr"/>
                      <a:r>
                        <a:rPr lang="zh-TW" altLang="en-US" sz="2000" dirty="0" smtClean="0">
                          <a:solidFill>
                            <a:srgbClr val="FF0000"/>
                          </a:solidFill>
                          <a:latin typeface="Calibri" pitchFamily="34" charset="0"/>
                        </a:rPr>
                        <a:t>擴散</a:t>
                      </a:r>
                      <a:endParaRPr lang="zh-TW" altLang="en-US" sz="2000" dirty="0">
                        <a:solidFill>
                          <a:srgbClr val="FF0000"/>
                        </a:solidFill>
                        <a:latin typeface="Calibri" pitchFamily="34" charset="0"/>
                      </a:endParaRPr>
                    </a:p>
                  </a:txBody>
                  <a:tcPr marL="100391" marR="100391" marT="50196" marB="50196" anchor="ctr"/>
                </a:tc>
                <a:tc>
                  <a:txBody>
                    <a:bodyPr/>
                    <a:lstStyle/>
                    <a:p>
                      <a:pPr algn="l"/>
                      <a:r>
                        <a:rPr lang="zh-TW" altLang="en-US" sz="2000" dirty="0" smtClean="0">
                          <a:latin typeface="Calibri" pitchFamily="34" charset="0"/>
                        </a:rPr>
                        <a:t>使用者不知情的網路</a:t>
                      </a:r>
                      <a:r>
                        <a:rPr lang="zh-TW" altLang="en-US" sz="2000" dirty="0" smtClean="0">
                          <a:solidFill>
                            <a:srgbClr val="FF0000"/>
                          </a:solidFill>
                          <a:latin typeface="Calibri" pitchFamily="34" charset="0"/>
                        </a:rPr>
                        <a:t>下載</a:t>
                      </a:r>
                      <a:r>
                        <a:rPr lang="zh-TW" altLang="en-US" sz="2000" dirty="0" smtClean="0">
                          <a:latin typeface="Calibri" pitchFamily="34" charset="0"/>
                        </a:rPr>
                        <a:t>、電子郵件附檔、或由惡意者植入</a:t>
                      </a:r>
                      <a:endParaRPr lang="zh-TW" altLang="en-US" sz="2000" dirty="0">
                        <a:latin typeface="Calibri" pitchFamily="34" charset="0"/>
                      </a:endParaRPr>
                    </a:p>
                  </a:txBody>
                  <a:tcPr marL="100391" marR="100391" marT="50196" marB="50196" anchor="ctr"/>
                </a:tc>
                <a:extLst>
                  <a:ext uri="{0D108BD9-81ED-4DB2-BD59-A6C34878D82A}">
                    <a16:rowId xmlns:a16="http://schemas.microsoft.com/office/drawing/2014/main" val="10003"/>
                  </a:ext>
                </a:extLst>
              </a:tr>
            </a:tbl>
          </a:graphicData>
        </a:graphic>
      </p:graphicFrame>
      <p:sp>
        <p:nvSpPr>
          <p:cNvPr id="3" name="矩形 2"/>
          <p:cNvSpPr/>
          <p:nvPr/>
        </p:nvSpPr>
        <p:spPr>
          <a:xfrm>
            <a:off x="2195736" y="5445224"/>
            <a:ext cx="4176463"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Malware		</a:t>
            </a:r>
            <a:r>
              <a:rPr lang="zh-TW" altLang="en-US" dirty="0" smtClean="0"/>
              <a:t>惡意程式</a:t>
            </a:r>
            <a:endParaRPr lang="en-US" altLang="zh-TW" dirty="0" smtClean="0"/>
          </a:p>
          <a:p>
            <a:r>
              <a:rPr lang="en-US" altLang="zh-TW" dirty="0" smtClean="0"/>
              <a:t>Spam		【</a:t>
            </a:r>
            <a:r>
              <a:rPr lang="zh-TW" altLang="en-US" dirty="0" smtClean="0"/>
              <a:t>電腦</a:t>
            </a:r>
            <a:r>
              <a:rPr lang="en-US" altLang="zh-TW" dirty="0"/>
              <a:t>】</a:t>
            </a:r>
            <a:r>
              <a:rPr lang="zh-TW" altLang="en-US" dirty="0" smtClean="0"/>
              <a:t>垃圾郵件</a:t>
            </a:r>
            <a:endParaRPr lang="en-US" altLang="zh-TW" dirty="0" smtClean="0"/>
          </a:p>
          <a:p>
            <a:r>
              <a:rPr lang="en-US" altLang="zh-TW" dirty="0" smtClean="0"/>
              <a:t>Vulnerability	 </a:t>
            </a:r>
            <a:r>
              <a:rPr lang="zh-TW" altLang="en-US" dirty="0" smtClean="0"/>
              <a:t>弱點</a:t>
            </a:r>
            <a:endParaRPr lang="zh-TW" altLang="en-US" dirty="0"/>
          </a:p>
        </p:txBody>
      </p:sp>
      <p:sp>
        <p:nvSpPr>
          <p:cNvPr id="4" name="矩形 3"/>
          <p:cNvSpPr/>
          <p:nvPr/>
        </p:nvSpPr>
        <p:spPr>
          <a:xfrm>
            <a:off x="358252" y="4854339"/>
            <a:ext cx="8142838" cy="4468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已被發現的惡意程式</a:t>
            </a:r>
            <a:r>
              <a:rPr lang="en-US" altLang="zh-TW" sz="1600" dirty="0" smtClean="0"/>
              <a:t>(</a:t>
            </a:r>
            <a:r>
              <a:rPr lang="zh-TW" altLang="en-US" sz="1600" dirty="0" smtClean="0"/>
              <a:t>趨勢科技網站</a:t>
            </a:r>
            <a:r>
              <a:rPr lang="en-US" altLang="zh-TW" sz="1600" dirty="0" smtClean="0"/>
              <a:t>): </a:t>
            </a:r>
          </a:p>
          <a:p>
            <a:pPr algn="ctr"/>
            <a:r>
              <a:rPr lang="en-US" altLang="zh-TW" sz="1600" dirty="0" smtClean="0"/>
              <a:t>https</a:t>
            </a:r>
            <a:r>
              <a:rPr lang="en-US" altLang="zh-TW" sz="1600" dirty="0"/>
              <a:t>://www.trendmicro.com/vinfo/us/threat-encyclopedia/</a:t>
            </a:r>
            <a:endParaRPr lang="zh-TW" altLang="en-US" sz="1600"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資訊安全威脅</a:t>
            </a:r>
            <a:endParaRPr lang="zh-TW" altLang="en-US" dirty="0"/>
          </a:p>
        </p:txBody>
      </p:sp>
      <p:sp>
        <p:nvSpPr>
          <p:cNvPr id="3" name="文字版面配置區 2"/>
          <p:cNvSpPr>
            <a:spLocks noGrp="1"/>
          </p:cNvSpPr>
          <p:nvPr>
            <p:ph type="body" idx="1"/>
          </p:nvPr>
        </p:nvSpPr>
        <p:spPr/>
        <p:txBody>
          <a:bodyPr/>
          <a:lstStyle/>
          <a:p>
            <a:r>
              <a:rPr lang="zh-TW" altLang="en-US" dirty="0" smtClean="0"/>
              <a:t>第一篇 第</a:t>
            </a:r>
            <a:r>
              <a:rPr lang="en-US" altLang="zh-TW" dirty="0" smtClean="0"/>
              <a:t>3</a:t>
            </a:r>
            <a:r>
              <a:rPr lang="zh-TW" altLang="en-US" dirty="0" smtClean="0"/>
              <a:t>章</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pPr>
              <a:spcBef>
                <a:spcPts val="1200"/>
              </a:spcBef>
            </a:pPr>
            <a:r>
              <a:rPr lang="zh-TW" altLang="en-US" sz="2000" dirty="0" smtClean="0"/>
              <a:t>電腦病毒是一個</a:t>
            </a:r>
            <a:r>
              <a:rPr lang="zh-TW" altLang="en-US" sz="2000" dirty="0" smtClean="0">
                <a:solidFill>
                  <a:srgbClr val="FF0000"/>
                </a:solidFill>
              </a:rPr>
              <a:t>寄居在其它程式上的小軟體</a:t>
            </a:r>
            <a:r>
              <a:rPr lang="zh-TW" altLang="en-US" sz="2000" dirty="0" smtClean="0"/>
              <a:t>，設計來感染電腦的。它可能僅只生存在電腦內不造成傷害，也可能刪除磁碟上的資料、破壞作業系統、或傳染別台電腦。</a:t>
            </a:r>
            <a:endParaRPr lang="en-US" altLang="zh-TW" sz="2000" dirty="0" smtClean="0"/>
          </a:p>
          <a:p>
            <a:pPr>
              <a:spcBef>
                <a:spcPts val="1200"/>
              </a:spcBef>
            </a:pPr>
            <a:r>
              <a:rPr lang="zh-TW" altLang="en-US" sz="2000" dirty="0" smtClean="0"/>
              <a:t>電腦病毒通常有兩大目的：第一是傳染給別台電腦；其次是讓受害電腦不能運作。</a:t>
            </a:r>
            <a:endParaRPr lang="en-US" altLang="zh-TW" sz="2000" dirty="0" smtClean="0"/>
          </a:p>
          <a:p>
            <a:pPr>
              <a:spcBef>
                <a:spcPts val="1200"/>
              </a:spcBef>
            </a:pPr>
            <a:r>
              <a:rPr lang="zh-TW" altLang="en-US" sz="2000" dirty="0" smtClean="0"/>
              <a:t>電腦病毒傳染主要</a:t>
            </a:r>
            <a:r>
              <a:rPr lang="zh-TW" altLang="en-US" sz="2000" dirty="0" smtClean="0">
                <a:solidFill>
                  <a:srgbClr val="FF0000"/>
                </a:solidFill>
              </a:rPr>
              <a:t>有三個途徑</a:t>
            </a:r>
            <a:r>
              <a:rPr lang="zh-TW" altLang="en-US" sz="2000" dirty="0" smtClean="0"/>
              <a:t>：</a:t>
            </a:r>
            <a:endParaRPr lang="en-US" altLang="zh-TW" sz="2000" dirty="0" smtClean="0"/>
          </a:p>
          <a:p>
            <a:pPr lvl="1">
              <a:spcBef>
                <a:spcPts val="1200"/>
              </a:spcBef>
            </a:pPr>
            <a:r>
              <a:rPr lang="zh-TW" altLang="en-US" dirty="0" smtClean="0"/>
              <a:t>經由受感染的</a:t>
            </a:r>
            <a:r>
              <a:rPr lang="zh-TW" altLang="en-US" dirty="0" smtClean="0">
                <a:solidFill>
                  <a:srgbClr val="0000FF"/>
                </a:solidFill>
              </a:rPr>
              <a:t>可移式媒體 </a:t>
            </a:r>
            <a:r>
              <a:rPr lang="en-US" altLang="zh-TW" dirty="0" smtClean="0"/>
              <a:t>(removable media) </a:t>
            </a:r>
            <a:r>
              <a:rPr lang="zh-TW" altLang="en-US" dirty="0" smtClean="0"/>
              <a:t>如軟碟、</a:t>
            </a:r>
            <a:r>
              <a:rPr lang="en-US" altLang="zh-TW" dirty="0" smtClean="0"/>
              <a:t>CD ROM</a:t>
            </a:r>
            <a:r>
              <a:rPr lang="zh-TW" altLang="en-US" dirty="0" smtClean="0"/>
              <a:t>、</a:t>
            </a:r>
            <a:r>
              <a:rPr lang="en-US" altLang="zh-TW" dirty="0" smtClean="0"/>
              <a:t>USB</a:t>
            </a:r>
            <a:r>
              <a:rPr lang="zh-TW" altLang="en-US" dirty="0" smtClean="0"/>
              <a:t> 碟傳染給其它電腦。</a:t>
            </a:r>
            <a:endParaRPr lang="en-US" altLang="zh-TW" dirty="0" smtClean="0"/>
          </a:p>
          <a:p>
            <a:pPr lvl="1">
              <a:spcBef>
                <a:spcPts val="1200"/>
              </a:spcBef>
            </a:pPr>
            <a:r>
              <a:rPr lang="zh-TW" altLang="en-US" dirty="0" smtClean="0"/>
              <a:t>經由</a:t>
            </a:r>
            <a:r>
              <a:rPr lang="zh-TW" altLang="en-US" dirty="0" smtClean="0">
                <a:solidFill>
                  <a:srgbClr val="0000FF"/>
                </a:solidFill>
              </a:rPr>
              <a:t>電子郵件</a:t>
            </a:r>
            <a:r>
              <a:rPr lang="zh-TW" altLang="en-US" dirty="0" smtClean="0"/>
              <a:t>的附件傳染，這類病毒常再利用受害者的通訊錄傳送病毒給更多的潛在受害者。</a:t>
            </a:r>
            <a:endParaRPr lang="en-US" altLang="zh-TW" dirty="0" smtClean="0"/>
          </a:p>
          <a:p>
            <a:pPr lvl="1">
              <a:spcBef>
                <a:spcPts val="1200"/>
              </a:spcBef>
            </a:pPr>
            <a:r>
              <a:rPr lang="zh-TW" altLang="en-US" dirty="0" smtClean="0"/>
              <a:t>附著在別的</a:t>
            </a:r>
            <a:r>
              <a:rPr lang="zh-TW" altLang="en-US" dirty="0" smtClean="0">
                <a:latin typeface="微軟正黑體"/>
                <a:ea typeface="微軟正黑體"/>
              </a:rPr>
              <a:t>「</a:t>
            </a:r>
            <a:r>
              <a:rPr lang="zh-TW" altLang="en-US" dirty="0" smtClean="0"/>
              <a:t>正常</a:t>
            </a:r>
            <a:r>
              <a:rPr lang="zh-TW" altLang="en-US" dirty="0" smtClean="0">
                <a:latin typeface="微軟正黑體"/>
                <a:ea typeface="微軟正黑體"/>
              </a:rPr>
              <a:t>」</a:t>
            </a:r>
            <a:r>
              <a:rPr lang="zh-TW" altLang="en-US" dirty="0" smtClean="0"/>
              <a:t>軟體上。尤其越來越多人肆意的從</a:t>
            </a:r>
            <a:r>
              <a:rPr lang="zh-TW" altLang="en-US" dirty="0" smtClean="0">
                <a:solidFill>
                  <a:srgbClr val="0000FF"/>
                </a:solidFill>
              </a:rPr>
              <a:t>網路上下載</a:t>
            </a:r>
            <a:r>
              <a:rPr lang="zh-TW" altLang="en-US" dirty="0" smtClean="0"/>
              <a:t>軟體，卻未細究該軟體是否已遭病毒感染。</a:t>
            </a:r>
            <a:endParaRPr lang="en-US" altLang="zh-TW" dirty="0" smtClean="0"/>
          </a:p>
          <a:p>
            <a:pPr>
              <a:spcBef>
                <a:spcPts val="1200"/>
              </a:spcBef>
            </a:pPr>
            <a:endParaRPr lang="zh-TW" altLang="en-US" sz="2000" dirty="0" smtClean="0"/>
          </a:p>
          <a:p>
            <a:pPr>
              <a:spcBef>
                <a:spcPts val="1200"/>
              </a:spcBef>
            </a:pPr>
            <a:endParaRPr lang="en-US" altLang="zh-TW" sz="2000" dirty="0" smtClean="0"/>
          </a:p>
        </p:txBody>
      </p:sp>
      <p:sp>
        <p:nvSpPr>
          <p:cNvPr id="3" name="標題 2"/>
          <p:cNvSpPr>
            <a:spLocks noGrp="1"/>
          </p:cNvSpPr>
          <p:nvPr>
            <p:ph type="title"/>
          </p:nvPr>
        </p:nvSpPr>
        <p:spPr/>
        <p:txBody>
          <a:bodyPr/>
          <a:lstStyle/>
          <a:p>
            <a:r>
              <a:rPr lang="zh-TW" altLang="en-US" dirty="0" smtClean="0"/>
              <a:t>電腦病毒</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solidFill>
                  <a:srgbClr val="FF0000"/>
                </a:solidFill>
              </a:rPr>
              <a:t>千面人</a:t>
            </a:r>
            <a:r>
              <a:rPr lang="zh-TW" altLang="en-US" sz="2000" dirty="0" smtClean="0"/>
              <a:t>病毒 </a:t>
            </a:r>
            <a:r>
              <a:rPr lang="en-US" altLang="zh-TW" sz="2000" dirty="0" smtClean="0"/>
              <a:t>(polymorphic virus)</a:t>
            </a:r>
            <a:r>
              <a:rPr lang="zh-TW" altLang="en-US" sz="2000" dirty="0" smtClean="0"/>
              <a:t>：為了躲避掃毒工具的偵測，這類型病毒會利用變形的機制，</a:t>
            </a:r>
            <a:r>
              <a:rPr lang="zh-TW" altLang="en-US" sz="2000" dirty="0" smtClean="0">
                <a:solidFill>
                  <a:srgbClr val="0000FF"/>
                </a:solidFill>
              </a:rPr>
              <a:t>在感染每一個檔案時產生不同資料內容</a:t>
            </a:r>
            <a:r>
              <a:rPr lang="zh-TW" altLang="en-US" sz="2000" dirty="0" smtClean="0"/>
              <a:t>。他使用的方法通常是利用加密編碼或是壓縮。</a:t>
            </a:r>
            <a:endParaRPr lang="en-US" altLang="zh-TW" sz="2000" dirty="0" smtClean="0"/>
          </a:p>
          <a:p>
            <a:pPr>
              <a:spcBef>
                <a:spcPts val="1200"/>
              </a:spcBef>
            </a:pPr>
            <a:r>
              <a:rPr lang="zh-TW" altLang="en-US" sz="2000" dirty="0" smtClean="0">
                <a:solidFill>
                  <a:srgbClr val="FF0000"/>
                </a:solidFill>
              </a:rPr>
              <a:t>隱藏型</a:t>
            </a:r>
            <a:r>
              <a:rPr lang="zh-TW" altLang="en-US" sz="2000" dirty="0" smtClean="0"/>
              <a:t>病毒 </a:t>
            </a:r>
            <a:r>
              <a:rPr lang="en-US" sz="2000" dirty="0" smtClean="0"/>
              <a:t>(stealth virus)</a:t>
            </a:r>
            <a:r>
              <a:rPr lang="zh-TW" altLang="en-US" sz="2000" dirty="0" smtClean="0"/>
              <a:t>：此類型病毒設計上具有隱藏的能力，可以避開一些防毒軟體的偵測。例如把自己隱身在硬碟的 </a:t>
            </a:r>
            <a:r>
              <a:rPr lang="en-US" altLang="zh-TW" sz="2000" dirty="0" smtClean="0">
                <a:solidFill>
                  <a:srgbClr val="0000FF"/>
                </a:solidFill>
              </a:rPr>
              <a:t>boot sector</a:t>
            </a:r>
            <a:r>
              <a:rPr lang="zh-TW" altLang="en-US" sz="2000" dirty="0" smtClean="0"/>
              <a:t>，或當病毒掃描時在不同的檔案間移動。</a:t>
            </a:r>
            <a:endParaRPr lang="en-US" altLang="zh-TW" sz="2000" dirty="0" smtClean="0"/>
          </a:p>
          <a:p>
            <a:pPr>
              <a:spcBef>
                <a:spcPts val="1200"/>
              </a:spcBef>
            </a:pPr>
            <a:r>
              <a:rPr lang="zh-TW" altLang="en-US" sz="2000" dirty="0" smtClean="0">
                <a:solidFill>
                  <a:srgbClr val="FF0000"/>
                </a:solidFill>
              </a:rPr>
              <a:t>複合型</a:t>
            </a:r>
            <a:r>
              <a:rPr lang="zh-TW" altLang="en-US" sz="2000" dirty="0" smtClean="0"/>
              <a:t>病毒 </a:t>
            </a:r>
            <a:r>
              <a:rPr lang="en-US" altLang="zh-TW" sz="2000" dirty="0" smtClean="0"/>
              <a:t>(multipartite virus)</a:t>
            </a:r>
            <a:r>
              <a:rPr lang="zh-TW" altLang="en-US" sz="2000" dirty="0" smtClean="0"/>
              <a:t>：這類型病毒同時以數個方式攻擊電腦，例如感染 </a:t>
            </a:r>
            <a:r>
              <a:rPr lang="en-US" altLang="zh-TW" sz="2000" dirty="0" smtClean="0"/>
              <a:t>boot sector</a:t>
            </a:r>
            <a:r>
              <a:rPr lang="zh-TW" altLang="en-US" sz="2000" dirty="0" smtClean="0"/>
              <a:t>，感染可執行檔，又去摧毀文字檔案。由於受害者不能同時修補所有的攻擊，它就有繼續寄生的機會。</a:t>
            </a:r>
            <a:endParaRPr lang="en-US" altLang="zh-TW" sz="2000" dirty="0" smtClean="0"/>
          </a:p>
          <a:p>
            <a:pPr>
              <a:spcBef>
                <a:spcPts val="1200"/>
              </a:spcBef>
            </a:pPr>
            <a:r>
              <a:rPr lang="zh-TW" altLang="en-US" sz="2000" dirty="0" smtClean="0">
                <a:solidFill>
                  <a:srgbClr val="FF0000"/>
                </a:solidFill>
              </a:rPr>
              <a:t>巨集</a:t>
            </a:r>
            <a:r>
              <a:rPr lang="zh-TW" altLang="en-US" sz="2000" dirty="0" smtClean="0"/>
              <a:t>病毒 </a:t>
            </a:r>
            <a:r>
              <a:rPr lang="en-US" altLang="zh-TW" sz="2000" dirty="0" smtClean="0"/>
              <a:t>(macro virus)</a:t>
            </a:r>
            <a:r>
              <a:rPr lang="zh-TW" altLang="en-US" sz="2000" dirty="0" smtClean="0"/>
              <a:t>：在前面已做討論。</a:t>
            </a:r>
            <a:endParaRPr lang="en-US" altLang="zh-TW" sz="2000" dirty="0" smtClean="0"/>
          </a:p>
        </p:txBody>
      </p:sp>
      <p:sp>
        <p:nvSpPr>
          <p:cNvPr id="3" name="標題 2"/>
          <p:cNvSpPr>
            <a:spLocks noGrp="1"/>
          </p:cNvSpPr>
          <p:nvPr>
            <p:ph type="title"/>
          </p:nvPr>
        </p:nvSpPr>
        <p:spPr/>
        <p:txBody>
          <a:bodyPr/>
          <a:lstStyle/>
          <a:p>
            <a:r>
              <a:rPr lang="zh-TW" altLang="en-US" dirty="0" smtClean="0"/>
              <a:t>電腦病毒種類 </a:t>
            </a:r>
            <a:r>
              <a:rPr lang="en-US" altLang="zh-TW" dirty="0" smtClean="0"/>
              <a:t>(I)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solidFill>
                  <a:srgbClr val="FF0000"/>
                </a:solidFill>
              </a:rPr>
              <a:t>反防毒</a:t>
            </a:r>
            <a:r>
              <a:rPr lang="zh-TW" altLang="en-US" sz="2000" dirty="0" smtClean="0"/>
              <a:t>病毒 </a:t>
            </a:r>
            <a:r>
              <a:rPr lang="en-US" altLang="zh-TW" sz="2000" dirty="0" smtClean="0"/>
              <a:t>(retrovirus)</a:t>
            </a:r>
            <a:r>
              <a:rPr lang="zh-TW" altLang="en-US" sz="2000" dirty="0" smtClean="0"/>
              <a:t>：這種病毒直接攻擊防毒軟體，尤其是病毒定義檔。一旦成功，受害者將陷入一種錯誤的安全感 </a:t>
            </a:r>
            <a:r>
              <a:rPr lang="en-US" altLang="zh-TW" sz="2000" dirty="0" smtClean="0"/>
              <a:t>(false sense of security)</a:t>
            </a:r>
            <a:r>
              <a:rPr lang="zh-TW" altLang="en-US" sz="2000" dirty="0" smtClean="0"/>
              <a:t>，其實門戶洞卻而不自知。</a:t>
            </a:r>
            <a:endParaRPr lang="en-US" altLang="zh-TW" sz="2000" dirty="0" smtClean="0"/>
          </a:p>
          <a:p>
            <a:pPr>
              <a:spcBef>
                <a:spcPts val="1200"/>
              </a:spcBef>
            </a:pPr>
            <a:r>
              <a:rPr lang="zh-TW" altLang="en-US" sz="2000" dirty="0" smtClean="0">
                <a:solidFill>
                  <a:srgbClr val="FF0000"/>
                </a:solidFill>
              </a:rPr>
              <a:t>加殼</a:t>
            </a:r>
            <a:r>
              <a:rPr lang="zh-TW" altLang="en-US" sz="2000" dirty="0" smtClean="0"/>
              <a:t>病毒 </a:t>
            </a:r>
            <a:r>
              <a:rPr lang="en-US" altLang="zh-TW" sz="2000" dirty="0" smtClean="0"/>
              <a:t>(armored virus)</a:t>
            </a:r>
            <a:r>
              <a:rPr lang="zh-TW" altLang="en-US" sz="2000" dirty="0" smtClean="0"/>
              <a:t>：這種病毒使用特殊的程式碼保護他們自己，因此更難偵測、分解、與瞭解其病毒碼。製造這種病毒的想法是清除病毒的時間越長，病毒複製與傳播的範圍就越廣。</a:t>
            </a:r>
            <a:endParaRPr lang="en-US" altLang="zh-TW" sz="2000" dirty="0" smtClean="0"/>
          </a:p>
          <a:p>
            <a:pPr>
              <a:spcBef>
                <a:spcPts val="1200"/>
              </a:spcBef>
            </a:pPr>
            <a:r>
              <a:rPr lang="zh-TW" altLang="en-US" sz="2000" dirty="0" smtClean="0">
                <a:solidFill>
                  <a:srgbClr val="FF0000"/>
                </a:solidFill>
              </a:rPr>
              <a:t>噬菌</a:t>
            </a:r>
            <a:r>
              <a:rPr lang="zh-TW" altLang="en-US" sz="2000" dirty="0" smtClean="0"/>
              <a:t>病毒 </a:t>
            </a:r>
            <a:r>
              <a:rPr lang="en-US" altLang="zh-TW" sz="2000" dirty="0" smtClean="0"/>
              <a:t>(phage virus)</a:t>
            </a:r>
            <a:r>
              <a:rPr lang="zh-TW" altLang="en-US" sz="2000" dirty="0" smtClean="0"/>
              <a:t>：這種病毒不是附著於其他程式或檔案，而是</a:t>
            </a:r>
            <a:r>
              <a:rPr lang="zh-TW" altLang="en-US" sz="2000" dirty="0" smtClean="0">
                <a:solidFill>
                  <a:srgbClr val="0000FF"/>
                </a:solidFill>
              </a:rPr>
              <a:t>改變</a:t>
            </a:r>
            <a:r>
              <a:rPr lang="zh-TW" altLang="en-US" sz="2000" dirty="0" smtClean="0"/>
              <a:t>受害的程式或資料庫。清除噬菌病毒唯一方法是重新安裝受感染的程式，但若病毒沒有清除乾淨，重裝的程式又會受到感染。</a:t>
            </a:r>
            <a:endParaRPr lang="en-US" altLang="zh-TW" sz="2000" dirty="0" smtClean="0"/>
          </a:p>
          <a:p>
            <a:pPr>
              <a:spcBef>
                <a:spcPts val="1200"/>
              </a:spcBef>
            </a:pPr>
            <a:r>
              <a:rPr lang="zh-TW" altLang="en-US" sz="2000" dirty="0" smtClean="0">
                <a:solidFill>
                  <a:srgbClr val="FF0000"/>
                </a:solidFill>
              </a:rPr>
              <a:t>同伴</a:t>
            </a:r>
            <a:r>
              <a:rPr lang="zh-TW" altLang="en-US" sz="2000" dirty="0" smtClean="0"/>
              <a:t>病毒 </a:t>
            </a:r>
            <a:r>
              <a:rPr lang="en-US" altLang="zh-TW" sz="2000" dirty="0" smtClean="0"/>
              <a:t>(companion virus)</a:t>
            </a:r>
            <a:r>
              <a:rPr lang="zh-TW" altLang="en-US" sz="2000" dirty="0" smtClean="0"/>
              <a:t>：</a:t>
            </a:r>
            <a:r>
              <a:rPr lang="zh-TW" altLang="en-US" sz="2000" dirty="0" smtClean="0">
                <a:solidFill>
                  <a:srgbClr val="0000FF"/>
                </a:solidFill>
              </a:rPr>
              <a:t>若有兩個程式同名，作業系統會先執行 </a:t>
            </a:r>
            <a:r>
              <a:rPr lang="en-US" altLang="zh-TW" sz="2000" dirty="0" smtClean="0">
                <a:solidFill>
                  <a:srgbClr val="0000FF"/>
                </a:solidFill>
              </a:rPr>
              <a:t>.com </a:t>
            </a:r>
            <a:r>
              <a:rPr lang="zh-TW" altLang="en-US" sz="2000" dirty="0" smtClean="0">
                <a:solidFill>
                  <a:srgbClr val="0000FF"/>
                </a:solidFill>
              </a:rPr>
              <a:t>檔案，然後執行 </a:t>
            </a:r>
            <a:r>
              <a:rPr lang="en-US" altLang="zh-TW" sz="2000" dirty="0" smtClean="0">
                <a:solidFill>
                  <a:srgbClr val="0000FF"/>
                </a:solidFill>
              </a:rPr>
              <a:t>.exe</a:t>
            </a:r>
            <a:r>
              <a:rPr lang="zh-TW" altLang="en-US" sz="2000" dirty="0" smtClean="0">
                <a:solidFill>
                  <a:srgbClr val="0000FF"/>
                </a:solidFill>
              </a:rPr>
              <a:t> 程式</a:t>
            </a:r>
            <a:r>
              <a:rPr lang="zh-TW" altLang="en-US" sz="2000" dirty="0" smtClean="0"/>
              <a:t>。同伴病毒化名為 </a:t>
            </a:r>
            <a:r>
              <a:rPr lang="en-US" altLang="zh-TW" sz="2000" dirty="0" smtClean="0"/>
              <a:t>.exe</a:t>
            </a:r>
            <a:r>
              <a:rPr lang="zh-TW" altLang="en-US" sz="2000" dirty="0" smtClean="0"/>
              <a:t> 程式同名的 </a:t>
            </a:r>
            <a:r>
              <a:rPr lang="en-US" altLang="zh-TW" sz="2000" dirty="0" smtClean="0"/>
              <a:t>.com</a:t>
            </a:r>
            <a:r>
              <a:rPr lang="zh-TW" altLang="en-US" sz="2000" dirty="0" smtClean="0"/>
              <a:t>，以利被使用者執行。</a:t>
            </a:r>
            <a:endParaRPr lang="en-US" altLang="zh-TW" sz="2000" dirty="0" smtClean="0"/>
          </a:p>
        </p:txBody>
      </p:sp>
      <p:sp>
        <p:nvSpPr>
          <p:cNvPr id="3" name="標題 2"/>
          <p:cNvSpPr>
            <a:spLocks noGrp="1"/>
          </p:cNvSpPr>
          <p:nvPr>
            <p:ph type="title"/>
          </p:nvPr>
        </p:nvSpPr>
        <p:spPr/>
        <p:txBody>
          <a:bodyPr/>
          <a:lstStyle/>
          <a:p>
            <a:r>
              <a:rPr lang="zh-TW" altLang="en-US" dirty="0" smtClean="0"/>
              <a:t>電腦病毒種類 </a:t>
            </a:r>
            <a:r>
              <a:rPr lang="en-US" altLang="zh-TW" dirty="0" smtClean="0"/>
              <a:t>(II)</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r>
              <a:rPr lang="zh-TW" altLang="en-US" sz="2000" dirty="0" smtClean="0"/>
              <a:t>雖然</a:t>
            </a:r>
            <a:r>
              <a:rPr lang="zh-TW" altLang="en-US" sz="2000" dirty="0" smtClean="0">
                <a:latin typeface="微軟正黑體"/>
                <a:ea typeface="微軟正黑體"/>
              </a:rPr>
              <a:t>「</a:t>
            </a:r>
            <a:r>
              <a:rPr lang="zh-TW" altLang="en-US" sz="2000" dirty="0" smtClean="0"/>
              <a:t>蠕蟲 </a:t>
            </a:r>
            <a:r>
              <a:rPr lang="en-US" altLang="zh-TW" sz="2000" dirty="0" smtClean="0"/>
              <a:t>(worm)</a:t>
            </a:r>
            <a:r>
              <a:rPr lang="zh-TW" altLang="en-US" sz="2000" dirty="0" smtClean="0">
                <a:latin typeface="微軟正黑體"/>
                <a:ea typeface="微軟正黑體"/>
              </a:rPr>
              <a:t>」</a:t>
            </a:r>
            <a:r>
              <a:rPr lang="zh-TW" altLang="en-US" sz="2000" dirty="0" smtClean="0"/>
              <a:t>與</a:t>
            </a:r>
            <a:r>
              <a:rPr lang="zh-TW" altLang="en-US" sz="2000" dirty="0" smtClean="0">
                <a:latin typeface="微軟正黑體"/>
                <a:ea typeface="微軟正黑體"/>
              </a:rPr>
              <a:t>「</a:t>
            </a:r>
            <a:r>
              <a:rPr lang="zh-TW" altLang="en-US" sz="2000" dirty="0" smtClean="0"/>
              <a:t>病毒</a:t>
            </a:r>
            <a:r>
              <a:rPr lang="zh-TW" altLang="en-US" sz="2000" dirty="0" smtClean="0">
                <a:latin typeface="微軟正黑體"/>
                <a:ea typeface="微軟正黑體"/>
              </a:rPr>
              <a:t>」</a:t>
            </a:r>
            <a:r>
              <a:rPr lang="zh-TW" altLang="en-US" sz="2000" dirty="0" smtClean="0"/>
              <a:t>兩個名詞常被混用；但在</a:t>
            </a:r>
            <a:r>
              <a:rPr lang="zh-TW" altLang="en-US" sz="2000" dirty="0" smtClean="0">
                <a:solidFill>
                  <a:srgbClr val="0000FF"/>
                </a:solidFill>
              </a:rPr>
              <a:t>正式定義</a:t>
            </a:r>
            <a:r>
              <a:rPr lang="zh-TW" altLang="en-US" sz="2000" dirty="0" smtClean="0"/>
              <a:t>上，兩者的差異在於：</a:t>
            </a:r>
            <a:endParaRPr lang="en-US" altLang="zh-TW" sz="2000" dirty="0" smtClean="0"/>
          </a:p>
          <a:p>
            <a:pPr lvl="1"/>
            <a:r>
              <a:rPr lang="zh-TW" altLang="en-US" dirty="0" smtClean="0">
                <a:solidFill>
                  <a:srgbClr val="FF0000"/>
                </a:solidFill>
              </a:rPr>
              <a:t>蠕蟲可以自己存在</a:t>
            </a:r>
            <a:r>
              <a:rPr lang="zh-TW" altLang="en-US" dirty="0" smtClean="0"/>
              <a:t>，不需要寄生於別的程式或檔案。</a:t>
            </a:r>
            <a:endParaRPr lang="en-US" altLang="zh-TW" dirty="0" smtClean="0"/>
          </a:p>
          <a:p>
            <a:pPr lvl="1"/>
            <a:r>
              <a:rPr lang="zh-TW" altLang="en-US" dirty="0" smtClean="0">
                <a:solidFill>
                  <a:srgbClr val="FF0000"/>
                </a:solidFill>
              </a:rPr>
              <a:t>蠕蟲可以複製自己</a:t>
            </a:r>
            <a:r>
              <a:rPr lang="zh-TW" altLang="en-US" dirty="0" smtClean="0">
                <a:solidFill>
                  <a:srgbClr val="0000FF"/>
                </a:solidFill>
              </a:rPr>
              <a:t>，並自行在網際網路上傳播，不需靠人的參與</a:t>
            </a:r>
            <a:r>
              <a:rPr lang="zh-TW" altLang="en-US" dirty="0" smtClean="0"/>
              <a:t>。</a:t>
            </a:r>
            <a:endParaRPr lang="en-US" altLang="zh-TW" dirty="0" smtClean="0"/>
          </a:p>
          <a:p>
            <a:r>
              <a:rPr lang="zh-TW" altLang="en-US" sz="2000" dirty="0" smtClean="0"/>
              <a:t>蠕蟲造成的傷害經常範圍極廣，因為蠕蟲在受害電腦上大量複製，再</a:t>
            </a:r>
            <a:r>
              <a:rPr lang="zh-TW" altLang="en-US" sz="2000" dirty="0" smtClean="0">
                <a:solidFill>
                  <a:srgbClr val="0000FF"/>
                </a:solidFill>
              </a:rPr>
              <a:t>經由郵件通訊錄上的地址或</a:t>
            </a:r>
            <a:r>
              <a:rPr lang="en-US" altLang="zh-TW" sz="2000" dirty="0" smtClean="0">
                <a:solidFill>
                  <a:srgbClr val="0000FF"/>
                </a:solidFill>
              </a:rPr>
              <a:t>TCP/IP</a:t>
            </a:r>
            <a:r>
              <a:rPr lang="zh-TW" altLang="en-US" sz="2000" dirty="0" smtClean="0">
                <a:solidFill>
                  <a:srgbClr val="0000FF"/>
                </a:solidFill>
              </a:rPr>
              <a:t>位址傳播</a:t>
            </a:r>
            <a:r>
              <a:rPr lang="zh-TW" altLang="en-US" sz="2000" dirty="0" smtClean="0"/>
              <a:t>。</a:t>
            </a:r>
            <a:endParaRPr lang="en-US" altLang="zh-TW" sz="2000" dirty="0" smtClean="0"/>
          </a:p>
          <a:p>
            <a:r>
              <a:rPr lang="zh-TW" altLang="en-US" sz="2000" dirty="0" smtClean="0">
                <a:solidFill>
                  <a:srgbClr val="FF0000"/>
                </a:solidFill>
              </a:rPr>
              <a:t>蠕蟲快速複製與傳播的能力</a:t>
            </a:r>
            <a:r>
              <a:rPr lang="zh-TW" altLang="en-US" sz="2000" dirty="0" smtClean="0">
                <a:solidFill>
                  <a:srgbClr val="0000FF"/>
                </a:solidFill>
              </a:rPr>
              <a:t>常大規模的占用系統資源 </a:t>
            </a:r>
            <a:r>
              <a:rPr lang="en-US" altLang="zh-TW" sz="2000" dirty="0" smtClean="0"/>
              <a:t>(</a:t>
            </a:r>
            <a:r>
              <a:rPr lang="zh-TW" altLang="en-US" sz="2000" dirty="0" smtClean="0">
                <a:latin typeface="微軟正黑體"/>
                <a:ea typeface="微軟正黑體"/>
              </a:rPr>
              <a:t>如記憶體</a:t>
            </a:r>
            <a:r>
              <a:rPr lang="zh-TW" altLang="en-US" sz="2000" dirty="0" smtClean="0"/>
              <a:t>與網路頻寬</a:t>
            </a:r>
            <a:r>
              <a:rPr lang="en-US" altLang="zh-TW" sz="2000" dirty="0" smtClean="0"/>
              <a:t>)</a:t>
            </a:r>
            <a:r>
              <a:rPr lang="zh-TW" altLang="en-US" sz="2000" dirty="0" smtClean="0"/>
              <a:t>，導致網站、網路服務、與電腦系統無法正常運作，形成阻斷服務 </a:t>
            </a:r>
            <a:r>
              <a:rPr lang="en-US" altLang="zh-TW" sz="2000" dirty="0" smtClean="0"/>
              <a:t>(DoS)</a:t>
            </a:r>
            <a:r>
              <a:rPr lang="zh-TW" altLang="en-US" sz="2000" dirty="0" smtClean="0"/>
              <a:t> 的結果。</a:t>
            </a:r>
            <a:endParaRPr lang="en-US" altLang="zh-TW" sz="2000" dirty="0" smtClean="0"/>
          </a:p>
        </p:txBody>
      </p:sp>
      <p:sp>
        <p:nvSpPr>
          <p:cNvPr id="3" name="標題 2"/>
          <p:cNvSpPr>
            <a:spLocks noGrp="1"/>
          </p:cNvSpPr>
          <p:nvPr>
            <p:ph type="title"/>
          </p:nvPr>
        </p:nvSpPr>
        <p:spPr/>
        <p:txBody>
          <a:bodyPr/>
          <a:lstStyle/>
          <a:p>
            <a:r>
              <a:rPr lang="zh-TW" altLang="en-US" dirty="0" smtClean="0"/>
              <a:t>蠕蟲</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4355976" y="5229200"/>
            <a:ext cx="3714776" cy="849091"/>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646320" cy="5098438"/>
          </a:xfrm>
        </p:spPr>
        <p:txBody>
          <a:bodyPr>
            <a:normAutofit/>
          </a:bodyPr>
          <a:lstStyle/>
          <a:p>
            <a:r>
              <a:rPr lang="zh-TW" altLang="en-US" sz="2000" dirty="0" smtClean="0"/>
              <a:t>不同於病毒或蠕蟲，木馬程式 </a:t>
            </a:r>
            <a:r>
              <a:rPr lang="en-US" altLang="zh-TW" sz="2000" dirty="0" smtClean="0"/>
              <a:t>(Trojan horse) </a:t>
            </a:r>
            <a:r>
              <a:rPr lang="zh-TW" altLang="en-US" sz="2000" dirty="0" smtClean="0"/>
              <a:t>不自行複製、傳播或寄生，它進入受害者電腦的管道</a:t>
            </a:r>
            <a:r>
              <a:rPr lang="zh-TW" altLang="en-US" sz="2000" dirty="0" smtClean="0">
                <a:solidFill>
                  <a:srgbClr val="0000FF"/>
                </a:solidFill>
              </a:rPr>
              <a:t>是靠著使用者錯誤的判斷</a:t>
            </a:r>
            <a:r>
              <a:rPr lang="zh-TW" altLang="en-US" sz="2000" dirty="0" smtClean="0"/>
              <a:t>。</a:t>
            </a:r>
            <a:endParaRPr lang="en-US" altLang="zh-TW" sz="2000" dirty="0" smtClean="0"/>
          </a:p>
          <a:p>
            <a:r>
              <a:rPr lang="zh-TW" altLang="en-US" sz="2000" dirty="0" smtClean="0"/>
              <a:t>木馬程式偽裝成別的程式進入系統或網路，</a:t>
            </a:r>
            <a:r>
              <a:rPr lang="zh-TW" altLang="en-US" sz="2000" dirty="0" smtClean="0">
                <a:solidFill>
                  <a:srgbClr val="0000FF"/>
                </a:solidFill>
              </a:rPr>
              <a:t>表面上是個使用者想要的程式，例如從網路上下載一個電玩遊戲，安裝之後也能正常操作</a:t>
            </a:r>
            <a:r>
              <a:rPr lang="zh-TW" altLang="en-US" sz="2000" dirty="0" smtClean="0"/>
              <a:t>；但這個程式可能同時在電腦內植入病毒、施放蠕蟲或開啟後門 </a:t>
            </a:r>
            <a:r>
              <a:rPr lang="en-US" altLang="zh-TW" sz="2000" dirty="0" smtClean="0"/>
              <a:t>(backdoor)</a:t>
            </a:r>
            <a:r>
              <a:rPr lang="zh-TW" altLang="en-US" sz="2000" dirty="0" smtClean="0"/>
              <a:t>。</a:t>
            </a:r>
            <a:endParaRPr lang="en-US" altLang="zh-TW" sz="2000" dirty="0" smtClean="0"/>
          </a:p>
        </p:txBody>
      </p:sp>
      <p:sp>
        <p:nvSpPr>
          <p:cNvPr id="3" name="標題 2"/>
          <p:cNvSpPr>
            <a:spLocks noGrp="1"/>
          </p:cNvSpPr>
          <p:nvPr>
            <p:ph type="title"/>
          </p:nvPr>
        </p:nvSpPr>
        <p:spPr/>
        <p:txBody>
          <a:bodyPr/>
          <a:lstStyle/>
          <a:p>
            <a:r>
              <a:rPr lang="zh-TW" altLang="en-US" dirty="0" smtClean="0"/>
              <a:t>木馬程式</a:t>
            </a:r>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5364088" y="2420888"/>
            <a:ext cx="2994126" cy="353464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214272" cy="5500702"/>
          </a:xfrm>
        </p:spPr>
        <p:txBody>
          <a:bodyPr>
            <a:normAutofit/>
          </a:bodyPr>
          <a:lstStyle/>
          <a:p>
            <a:pPr>
              <a:spcBef>
                <a:spcPts val="1200"/>
              </a:spcBef>
            </a:pPr>
            <a:r>
              <a:rPr lang="zh-TW" altLang="en-US" sz="2000" dirty="0" smtClean="0"/>
              <a:t>邏輯炸彈 </a:t>
            </a:r>
            <a:r>
              <a:rPr lang="en-US" altLang="zh-TW" sz="2000" dirty="0" smtClean="0"/>
              <a:t>(logic bomb)</a:t>
            </a:r>
            <a:r>
              <a:rPr lang="zh-TW" altLang="en-US" sz="2000" dirty="0" smtClean="0"/>
              <a:t> 是被放置在受害系統中的軟體程式，被設定在</a:t>
            </a:r>
            <a:r>
              <a:rPr lang="zh-TW" altLang="en-US" sz="2000" dirty="0" smtClean="0">
                <a:solidFill>
                  <a:srgbClr val="0000FF"/>
                </a:solidFill>
              </a:rPr>
              <a:t>某種條件下</a:t>
            </a:r>
            <a:r>
              <a:rPr lang="zh-TW" altLang="en-US" sz="2000" dirty="0" smtClean="0">
                <a:solidFill>
                  <a:srgbClr val="0000FF"/>
                </a:solidFill>
                <a:latin typeface="微軟正黑體"/>
                <a:ea typeface="微軟正黑體"/>
              </a:rPr>
              <a:t>啟動</a:t>
            </a:r>
            <a:r>
              <a:rPr lang="zh-TW" altLang="en-US" sz="2000" dirty="0" smtClean="0">
                <a:latin typeface="微軟正黑體"/>
                <a:ea typeface="微軟正黑體"/>
              </a:rPr>
              <a:t>一些破壞性的功能。</a:t>
            </a:r>
            <a:endParaRPr lang="en-US" altLang="zh-TW" sz="2000" dirty="0" smtClean="0">
              <a:latin typeface="微軟正黑體"/>
              <a:ea typeface="微軟正黑體"/>
            </a:endParaRPr>
          </a:p>
          <a:p>
            <a:pPr>
              <a:spcBef>
                <a:spcPts val="1200"/>
              </a:spcBef>
            </a:pPr>
            <a:r>
              <a:rPr lang="zh-TW" altLang="en-US" sz="2000" dirty="0" smtClean="0">
                <a:latin typeface="微軟正黑體"/>
                <a:ea typeface="微軟正黑體"/>
              </a:rPr>
              <a:t>病毒或蠕蟲等惡意程式也常伴隨著邏輯炸彈的設計，在某條件下啟動攻擊。這樣做可以讓程式散布夠廣之後，才一起爆發。較常見的發作日期是</a:t>
            </a:r>
            <a:r>
              <a:rPr lang="zh-TW" altLang="en-US" sz="2000" dirty="0" smtClean="0">
                <a:solidFill>
                  <a:srgbClr val="0000FF"/>
                </a:solidFill>
                <a:latin typeface="微軟正黑體"/>
                <a:ea typeface="微軟正黑體"/>
              </a:rPr>
              <a:t>十三日星期五</a:t>
            </a:r>
            <a:r>
              <a:rPr lang="zh-TW" altLang="en-US" sz="2000" dirty="0" smtClean="0">
                <a:latin typeface="微軟正黑體"/>
                <a:ea typeface="微軟正黑體"/>
              </a:rPr>
              <a:t>或是四月一日愚人節等。</a:t>
            </a:r>
            <a:endParaRPr lang="en-US" sz="2000" dirty="0" smtClean="0"/>
          </a:p>
        </p:txBody>
      </p:sp>
      <p:sp>
        <p:nvSpPr>
          <p:cNvPr id="3" name="標題 2"/>
          <p:cNvSpPr>
            <a:spLocks noGrp="1"/>
          </p:cNvSpPr>
          <p:nvPr>
            <p:ph type="title"/>
          </p:nvPr>
        </p:nvSpPr>
        <p:spPr/>
        <p:txBody>
          <a:bodyPr/>
          <a:lstStyle/>
          <a:p>
            <a:r>
              <a:rPr lang="zh-TW" altLang="en-US" dirty="0" smtClean="0"/>
              <a:t>邏輯炸彈</a:t>
            </a:r>
            <a:endParaRPr lang="zh-TW" altLang="en-US" dirty="0"/>
          </a:p>
        </p:txBody>
      </p:sp>
      <p:pic>
        <p:nvPicPr>
          <p:cNvPr id="1027" name="Picture 3"/>
          <p:cNvPicPr>
            <a:picLocks noChangeAspect="1" noChangeArrowheads="1"/>
          </p:cNvPicPr>
          <p:nvPr/>
        </p:nvPicPr>
        <p:blipFill>
          <a:blip r:embed="rId2" cstate="print"/>
          <a:srcRect/>
          <a:stretch>
            <a:fillRect/>
          </a:stretch>
        </p:blipFill>
        <p:spPr bwMode="auto">
          <a:xfrm>
            <a:off x="4860032" y="2636912"/>
            <a:ext cx="3513488" cy="34204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700808"/>
            <a:ext cx="7560840" cy="280831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000" dirty="0" smtClean="0">
                <a:latin typeface="標楷體" panose="03000509000000000000" pitchFamily="65" charset="-120"/>
                <a:ea typeface="標楷體" panose="03000509000000000000" pitchFamily="65" charset="-120"/>
              </a:rPr>
              <a:t>小結語</a:t>
            </a:r>
            <a:endParaRPr lang="en-US" altLang="zh-TW" sz="4000" dirty="0" smtClean="0">
              <a:latin typeface="標楷體" panose="03000509000000000000" pitchFamily="65" charset="-120"/>
              <a:ea typeface="標楷體" panose="03000509000000000000" pitchFamily="65" charset="-120"/>
            </a:endParaRPr>
          </a:p>
          <a:p>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防制惡意程式主要靠防毒軟體</a:t>
            </a:r>
            <a:endParaRPr lang="en-US" altLang="zh-TW" sz="2400" dirty="0">
              <a:latin typeface="標楷體" panose="03000509000000000000" pitchFamily="65" charset="-120"/>
              <a:ea typeface="標楷體" panose="03000509000000000000" pitchFamily="65" charset="-120"/>
            </a:endParaRPr>
          </a:p>
          <a:p>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已知的</a:t>
            </a:r>
            <a:r>
              <a:rPr lang="zh-TW" altLang="en-US" sz="2400" dirty="0">
                <a:latin typeface="標楷體" panose="03000509000000000000" pitchFamily="65" charset="-120"/>
                <a:ea typeface="標楷體" panose="03000509000000000000" pitchFamily="65" charset="-120"/>
              </a:rPr>
              <a:t>惡意</a:t>
            </a:r>
            <a:r>
              <a:rPr lang="zh-TW" altLang="en-US" sz="2400" dirty="0" smtClean="0">
                <a:latin typeface="標楷體" panose="03000509000000000000" pitchFamily="65" charset="-120"/>
                <a:ea typeface="標楷體" panose="03000509000000000000" pitchFamily="65" charset="-120"/>
              </a:rPr>
              <a:t>程式都會被「歸納」出個別的特徵，</a:t>
            </a:r>
            <a:r>
              <a:rPr lang="zh-TW" altLang="en-US" sz="2400" dirty="0">
                <a:latin typeface="標楷體" panose="03000509000000000000" pitchFamily="65" charset="-120"/>
                <a:ea typeface="標楷體" panose="03000509000000000000" pitchFamily="65" charset="-120"/>
              </a:rPr>
              <a:t>防毒</a:t>
            </a:r>
            <a:r>
              <a:rPr lang="zh-TW" altLang="en-US" sz="2400" dirty="0" smtClean="0">
                <a:latin typeface="標楷體" panose="03000509000000000000" pitchFamily="65" charset="-120"/>
                <a:ea typeface="標楷體" panose="03000509000000000000" pitchFamily="65" charset="-120"/>
              </a:rPr>
              <a:t>軟體依據特徵去尋找病毒並予以清除</a:t>
            </a:r>
            <a:endParaRPr lang="en-US" altLang="zh-TW" sz="2400" dirty="0" smtClean="0">
              <a:latin typeface="標楷體" panose="03000509000000000000" pitchFamily="65" charset="-120"/>
              <a:ea typeface="標楷體" panose="03000509000000000000" pitchFamily="65" charset="-120"/>
            </a:endParaRPr>
          </a:p>
          <a:p>
            <a:r>
              <a:rPr lang="en-US" altLang="zh-TW" sz="2400" dirty="0" smtClean="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防毒</a:t>
            </a:r>
            <a:r>
              <a:rPr lang="zh-TW" altLang="en-US" sz="2400" dirty="0" smtClean="0">
                <a:latin typeface="標楷體" panose="03000509000000000000" pitchFamily="65" charset="-120"/>
                <a:ea typeface="標楷體" panose="03000509000000000000" pitchFamily="65" charset="-120"/>
              </a:rPr>
              <a:t>軟體應安裝在伺服器</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閘道</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個人電腦上</a:t>
            </a:r>
            <a:endParaRPr lang="en-US" altLang="zh-TW" sz="2400" dirty="0" smtClean="0">
              <a:latin typeface="標楷體" panose="03000509000000000000" pitchFamily="65" charset="-120"/>
              <a:ea typeface="標楷體" panose="03000509000000000000" pitchFamily="65" charset="-120"/>
            </a:endParaRPr>
          </a:p>
          <a:p>
            <a:r>
              <a:rPr lang="en-US" altLang="zh-TW" sz="2400" dirty="0" smtClean="0">
                <a:latin typeface="標楷體" panose="03000509000000000000" pitchFamily="65" charset="-120"/>
                <a:ea typeface="標楷體" panose="03000509000000000000" pitchFamily="65" charset="-120"/>
              </a:rPr>
              <a:t>4.</a:t>
            </a:r>
            <a:r>
              <a:rPr lang="zh-TW" altLang="en-US" sz="2400" dirty="0" smtClean="0">
                <a:latin typeface="標楷體" panose="03000509000000000000" pitchFamily="65" charset="-120"/>
                <a:ea typeface="標楷體" panose="03000509000000000000" pitchFamily="65" charset="-120"/>
              </a:rPr>
              <a:t>如果分別選用不同品牌的</a:t>
            </a:r>
            <a:r>
              <a:rPr lang="zh-TW" altLang="en-US" sz="2400" dirty="0">
                <a:latin typeface="標楷體" panose="03000509000000000000" pitchFamily="65" charset="-120"/>
                <a:ea typeface="標楷體" panose="03000509000000000000" pitchFamily="65" charset="-120"/>
              </a:rPr>
              <a:t>防毒</a:t>
            </a:r>
            <a:r>
              <a:rPr lang="zh-TW" altLang="en-US" sz="2400" dirty="0" smtClean="0">
                <a:latin typeface="標楷體" panose="03000509000000000000" pitchFamily="65" charset="-120"/>
                <a:ea typeface="標楷體" panose="03000509000000000000" pitchFamily="65" charset="-120"/>
              </a:rPr>
              <a:t>軟體，會有更好的效果</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0287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539552" y="2780928"/>
            <a:ext cx="8215370" cy="680068"/>
          </a:xfrm>
        </p:spPr>
        <p:txBody>
          <a:bodyPr/>
          <a:lstStyle/>
          <a:p>
            <a:pPr algn="ctr"/>
            <a:r>
              <a:rPr lang="en-US" altLang="zh-TW" sz="4000" dirty="0" smtClean="0">
                <a:solidFill>
                  <a:srgbClr val="FF0000"/>
                </a:solidFill>
              </a:rPr>
              <a:t>3.5 </a:t>
            </a:r>
            <a:r>
              <a:rPr lang="zh-TW" altLang="en-US" sz="4000" dirty="0" smtClean="0">
                <a:solidFill>
                  <a:srgbClr val="FF0000"/>
                </a:solidFill>
              </a:rPr>
              <a:t>網路攻擊</a:t>
            </a:r>
            <a:endParaRPr lang="zh-TW"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 </a:t>
            </a:r>
            <a:r>
              <a:rPr lang="en-US" altLang="zh-TW" dirty="0" smtClean="0"/>
              <a:t>TCP/IP</a:t>
            </a:r>
            <a:r>
              <a:rPr lang="zh-TW" altLang="en-US" dirty="0" smtClean="0"/>
              <a:t> 協定</a:t>
            </a:r>
            <a:endParaRPr lang="zh-TW" altLang="en-US" dirty="0"/>
          </a:p>
        </p:txBody>
      </p:sp>
      <p:grpSp>
        <p:nvGrpSpPr>
          <p:cNvPr id="44" name="群組 43"/>
          <p:cNvGrpSpPr/>
          <p:nvPr/>
        </p:nvGrpSpPr>
        <p:grpSpPr>
          <a:xfrm>
            <a:off x="224612" y="1700808"/>
            <a:ext cx="8004783" cy="3827885"/>
            <a:chOff x="224612" y="1700808"/>
            <a:chExt cx="8004783" cy="3827885"/>
          </a:xfrm>
        </p:grpSpPr>
        <p:sp>
          <p:nvSpPr>
            <p:cNvPr id="19" name="矩形 18"/>
            <p:cNvSpPr/>
            <p:nvPr/>
          </p:nvSpPr>
          <p:spPr>
            <a:xfrm>
              <a:off x="1990850" y="2214974"/>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latin typeface="Calibri" pitchFamily="34" charset="0"/>
              </a:endParaRPr>
            </a:p>
          </p:txBody>
        </p:sp>
        <p:sp>
          <p:nvSpPr>
            <p:cNvPr id="20" name="文字方塊 19"/>
            <p:cNvSpPr txBox="1"/>
            <p:nvPr/>
          </p:nvSpPr>
          <p:spPr>
            <a:xfrm>
              <a:off x="305987" y="2192619"/>
              <a:ext cx="1364797" cy="707886"/>
            </a:xfrm>
            <a:prstGeom prst="rect">
              <a:avLst/>
            </a:prstGeom>
            <a:noFill/>
          </p:spPr>
          <p:txBody>
            <a:bodyPr wrap="none" rtlCol="0">
              <a:spAutoFit/>
            </a:bodyPr>
            <a:lstStyle/>
            <a:p>
              <a:pPr algn="ctr"/>
              <a:r>
                <a:rPr lang="en-US" altLang="zh-TW" sz="2000" dirty="0" smtClean="0">
                  <a:latin typeface="Calibri" pitchFamily="34" charset="0"/>
                </a:rPr>
                <a:t>Application</a:t>
              </a:r>
            </a:p>
            <a:p>
              <a:pPr algn="ctr"/>
              <a:r>
                <a:rPr lang="zh-TW" altLang="en-US" sz="2000" dirty="0" smtClean="0">
                  <a:latin typeface="Calibri" pitchFamily="34" charset="0"/>
                </a:rPr>
                <a:t>應用層</a:t>
              </a:r>
              <a:endParaRPr lang="zh-TW" altLang="en-US" sz="2000" dirty="0">
                <a:latin typeface="Calibri" pitchFamily="34" charset="0"/>
              </a:endParaRPr>
            </a:p>
          </p:txBody>
        </p:sp>
        <p:sp>
          <p:nvSpPr>
            <p:cNvPr id="21" name="矩形 20"/>
            <p:cNvSpPr/>
            <p:nvPr/>
          </p:nvSpPr>
          <p:spPr>
            <a:xfrm>
              <a:off x="1990850" y="4528723"/>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Network topology</a:t>
              </a:r>
              <a:endParaRPr lang="zh-TW" altLang="en-US" sz="2000" dirty="0">
                <a:solidFill>
                  <a:schemeClr val="bg1"/>
                </a:solidFill>
                <a:latin typeface="Calibri" pitchFamily="34" charset="0"/>
              </a:endParaRPr>
            </a:p>
          </p:txBody>
        </p:sp>
        <p:sp>
          <p:nvSpPr>
            <p:cNvPr id="22" name="矩形 21"/>
            <p:cNvSpPr/>
            <p:nvPr/>
          </p:nvSpPr>
          <p:spPr>
            <a:xfrm>
              <a:off x="1990850" y="3757473"/>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IP</a:t>
              </a:r>
              <a:endParaRPr lang="zh-TW" altLang="en-US" sz="2000" dirty="0">
                <a:solidFill>
                  <a:schemeClr val="bg1"/>
                </a:solidFill>
                <a:latin typeface="Calibri" pitchFamily="34" charset="0"/>
              </a:endParaRPr>
            </a:p>
          </p:txBody>
        </p:sp>
        <p:sp>
          <p:nvSpPr>
            <p:cNvPr id="23" name="矩形 22"/>
            <p:cNvSpPr/>
            <p:nvPr/>
          </p:nvSpPr>
          <p:spPr>
            <a:xfrm>
              <a:off x="1990850" y="2986224"/>
              <a:ext cx="2149102"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latin typeface="Calibri" pitchFamily="34" charset="0"/>
              </a:endParaRPr>
            </a:p>
          </p:txBody>
        </p:sp>
        <p:sp>
          <p:nvSpPr>
            <p:cNvPr id="24" name="文字方塊 23"/>
            <p:cNvSpPr txBox="1"/>
            <p:nvPr/>
          </p:nvSpPr>
          <p:spPr>
            <a:xfrm>
              <a:off x="479008" y="2963869"/>
              <a:ext cx="1183016" cy="707886"/>
            </a:xfrm>
            <a:prstGeom prst="rect">
              <a:avLst/>
            </a:prstGeom>
            <a:noFill/>
          </p:spPr>
          <p:txBody>
            <a:bodyPr wrap="none" rtlCol="0">
              <a:spAutoFit/>
            </a:bodyPr>
            <a:lstStyle/>
            <a:p>
              <a:pPr algn="ctr"/>
              <a:r>
                <a:rPr lang="en-US" altLang="zh-TW" sz="2000" dirty="0" smtClean="0">
                  <a:latin typeface="Calibri" pitchFamily="34" charset="0"/>
                </a:rPr>
                <a:t>Transport</a:t>
              </a:r>
            </a:p>
            <a:p>
              <a:pPr algn="ctr"/>
              <a:r>
                <a:rPr lang="zh-TW" altLang="en-US" sz="2000" dirty="0" smtClean="0">
                  <a:latin typeface="Calibri" pitchFamily="34" charset="0"/>
                </a:rPr>
                <a:t>傳輸層</a:t>
              </a:r>
              <a:endParaRPr lang="zh-TW" altLang="en-US" sz="2000" dirty="0">
                <a:latin typeface="Calibri" pitchFamily="34" charset="0"/>
              </a:endParaRPr>
            </a:p>
          </p:txBody>
        </p:sp>
        <p:sp>
          <p:nvSpPr>
            <p:cNvPr id="25" name="文字方塊 24"/>
            <p:cNvSpPr txBox="1"/>
            <p:nvPr/>
          </p:nvSpPr>
          <p:spPr>
            <a:xfrm>
              <a:off x="224612" y="3804893"/>
              <a:ext cx="1467068" cy="707886"/>
            </a:xfrm>
            <a:prstGeom prst="rect">
              <a:avLst/>
            </a:prstGeom>
            <a:noFill/>
          </p:spPr>
          <p:txBody>
            <a:bodyPr wrap="none" rtlCol="0">
              <a:spAutoFit/>
            </a:bodyPr>
            <a:lstStyle/>
            <a:p>
              <a:pPr algn="ctr"/>
              <a:r>
                <a:rPr lang="en-US" altLang="zh-TW" sz="2000" dirty="0" smtClean="0">
                  <a:latin typeface="Calibri" pitchFamily="34" charset="0"/>
                </a:rPr>
                <a:t>Internet</a:t>
              </a:r>
            </a:p>
            <a:p>
              <a:pPr algn="ctr"/>
              <a:r>
                <a:rPr lang="zh-TW" altLang="en-US" sz="2000" dirty="0" smtClean="0">
                  <a:latin typeface="Calibri" pitchFamily="34" charset="0"/>
                </a:rPr>
                <a:t>網際網路層</a:t>
              </a:r>
              <a:endParaRPr lang="zh-TW" altLang="en-US" sz="2000" dirty="0">
                <a:latin typeface="Calibri" pitchFamily="34" charset="0"/>
              </a:endParaRPr>
            </a:p>
          </p:txBody>
        </p:sp>
        <p:sp>
          <p:nvSpPr>
            <p:cNvPr id="26" name="文字方塊 25"/>
            <p:cNvSpPr txBox="1"/>
            <p:nvPr/>
          </p:nvSpPr>
          <p:spPr>
            <a:xfrm>
              <a:off x="224612" y="4452172"/>
              <a:ext cx="1467068" cy="1015663"/>
            </a:xfrm>
            <a:prstGeom prst="rect">
              <a:avLst/>
            </a:prstGeom>
            <a:noFill/>
          </p:spPr>
          <p:txBody>
            <a:bodyPr wrap="none" rtlCol="0">
              <a:spAutoFit/>
            </a:bodyPr>
            <a:lstStyle/>
            <a:p>
              <a:pPr algn="ctr"/>
              <a:r>
                <a:rPr lang="en-US" altLang="zh-TW" sz="2000" dirty="0" smtClean="0">
                  <a:latin typeface="Calibri" pitchFamily="34" charset="0"/>
                </a:rPr>
                <a:t>Network</a:t>
              </a:r>
            </a:p>
            <a:p>
              <a:pPr algn="ctr"/>
              <a:r>
                <a:rPr lang="en-US" altLang="zh-TW" sz="2000" dirty="0" smtClean="0">
                  <a:latin typeface="Calibri" pitchFamily="34" charset="0"/>
                </a:rPr>
                <a:t>Interface</a:t>
              </a:r>
            </a:p>
            <a:p>
              <a:pPr algn="ctr"/>
              <a:r>
                <a:rPr lang="zh-TW" altLang="en-US" sz="2000" dirty="0" smtClean="0">
                  <a:solidFill>
                    <a:srgbClr val="0000FF"/>
                  </a:solidFill>
                  <a:latin typeface="Calibri" pitchFamily="34" charset="0"/>
                </a:rPr>
                <a:t>網路介面層</a:t>
              </a:r>
              <a:endParaRPr lang="zh-TW" altLang="en-US" sz="2000" dirty="0">
                <a:solidFill>
                  <a:srgbClr val="0000FF"/>
                </a:solidFill>
                <a:latin typeface="Calibri" pitchFamily="34" charset="0"/>
              </a:endParaRPr>
            </a:p>
          </p:txBody>
        </p:sp>
        <p:sp>
          <p:nvSpPr>
            <p:cNvPr id="27" name="矩形 26"/>
            <p:cNvSpPr/>
            <p:nvPr/>
          </p:nvSpPr>
          <p:spPr>
            <a:xfrm>
              <a:off x="2070446" y="2386363"/>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HTTP</a:t>
              </a:r>
              <a:endParaRPr lang="zh-TW" altLang="en-US" sz="2000" dirty="0">
                <a:solidFill>
                  <a:schemeClr val="tx1"/>
                </a:solidFill>
                <a:latin typeface="Calibri" pitchFamily="34" charset="0"/>
              </a:endParaRPr>
            </a:p>
          </p:txBody>
        </p:sp>
        <p:sp>
          <p:nvSpPr>
            <p:cNvPr id="28" name="矩形 27"/>
            <p:cNvSpPr/>
            <p:nvPr/>
          </p:nvSpPr>
          <p:spPr>
            <a:xfrm>
              <a:off x="3184796" y="2386363"/>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SMTP</a:t>
              </a:r>
              <a:endParaRPr lang="zh-TW" altLang="en-US" sz="2000" dirty="0">
                <a:solidFill>
                  <a:schemeClr val="tx1"/>
                </a:solidFill>
                <a:latin typeface="Calibri" pitchFamily="34" charset="0"/>
              </a:endParaRPr>
            </a:p>
          </p:txBody>
        </p:sp>
        <p:sp>
          <p:nvSpPr>
            <p:cNvPr id="29" name="矩形 28"/>
            <p:cNvSpPr/>
            <p:nvPr/>
          </p:nvSpPr>
          <p:spPr>
            <a:xfrm>
              <a:off x="2070446" y="3157612"/>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TCP</a:t>
              </a:r>
              <a:endParaRPr lang="zh-TW" altLang="en-US" sz="2000" dirty="0">
                <a:solidFill>
                  <a:schemeClr val="tx1"/>
                </a:solidFill>
                <a:latin typeface="Calibri" pitchFamily="34" charset="0"/>
              </a:endParaRPr>
            </a:p>
          </p:txBody>
        </p:sp>
        <p:sp>
          <p:nvSpPr>
            <p:cNvPr id="30" name="矩形 29"/>
            <p:cNvSpPr/>
            <p:nvPr/>
          </p:nvSpPr>
          <p:spPr>
            <a:xfrm>
              <a:off x="3184796" y="3157612"/>
              <a:ext cx="875560" cy="428472"/>
            </a:xfrm>
            <a:prstGeom prst="rect">
              <a:avLst/>
            </a:prstGeom>
            <a:solidFill>
              <a:schemeClr val="bg1"/>
            </a:solid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latin typeface="Calibri" pitchFamily="34" charset="0"/>
                </a:rPr>
                <a:t>UDP</a:t>
              </a:r>
              <a:endParaRPr lang="zh-TW" altLang="en-US" sz="2000" dirty="0">
                <a:solidFill>
                  <a:schemeClr val="tx1"/>
                </a:solidFill>
                <a:latin typeface="Calibri" pitchFamily="34" charset="0"/>
              </a:endParaRPr>
            </a:p>
          </p:txBody>
        </p:sp>
        <p:sp>
          <p:nvSpPr>
            <p:cNvPr id="31" name="文字方塊 30"/>
            <p:cNvSpPr txBox="1"/>
            <p:nvPr/>
          </p:nvSpPr>
          <p:spPr>
            <a:xfrm>
              <a:off x="2587580" y="1700808"/>
              <a:ext cx="954107" cy="400110"/>
            </a:xfrm>
            <a:prstGeom prst="rect">
              <a:avLst/>
            </a:prstGeom>
            <a:noFill/>
          </p:spPr>
          <p:txBody>
            <a:bodyPr wrap="none" rtlCol="0">
              <a:spAutoFit/>
            </a:bodyPr>
            <a:lstStyle/>
            <a:p>
              <a:r>
                <a:rPr lang="zh-TW" altLang="en-US" sz="2000" dirty="0" smtClean="0">
                  <a:solidFill>
                    <a:schemeClr val="accent1"/>
                  </a:solidFill>
                  <a:latin typeface="Calibri" pitchFamily="34" charset="0"/>
                </a:rPr>
                <a:t>傳送方</a:t>
              </a:r>
              <a:endParaRPr lang="zh-TW" altLang="en-US" sz="2000" dirty="0">
                <a:solidFill>
                  <a:schemeClr val="accent1"/>
                </a:solidFill>
                <a:latin typeface="Calibri" pitchFamily="34" charset="0"/>
              </a:endParaRPr>
            </a:p>
          </p:txBody>
        </p:sp>
        <p:sp>
          <p:nvSpPr>
            <p:cNvPr id="32" name="矩形 31"/>
            <p:cNvSpPr/>
            <p:nvPr/>
          </p:nvSpPr>
          <p:spPr>
            <a:xfrm>
              <a:off x="6876256" y="2214974"/>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Application</a:t>
              </a:r>
              <a:endParaRPr lang="zh-TW" altLang="en-US" sz="2000" dirty="0">
                <a:solidFill>
                  <a:schemeClr val="bg1"/>
                </a:solidFill>
                <a:latin typeface="Calibri" pitchFamily="34" charset="0"/>
              </a:endParaRPr>
            </a:p>
          </p:txBody>
        </p:sp>
        <p:sp>
          <p:nvSpPr>
            <p:cNvPr id="33" name="矩形 32"/>
            <p:cNvSpPr/>
            <p:nvPr/>
          </p:nvSpPr>
          <p:spPr>
            <a:xfrm>
              <a:off x="6876256" y="4528723"/>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Network IF</a:t>
              </a:r>
              <a:endParaRPr lang="zh-TW" altLang="en-US" sz="2000" dirty="0">
                <a:solidFill>
                  <a:schemeClr val="bg1"/>
                </a:solidFill>
                <a:latin typeface="Calibri" pitchFamily="34" charset="0"/>
              </a:endParaRPr>
            </a:p>
          </p:txBody>
        </p:sp>
        <p:sp>
          <p:nvSpPr>
            <p:cNvPr id="34" name="矩形 33"/>
            <p:cNvSpPr/>
            <p:nvPr/>
          </p:nvSpPr>
          <p:spPr>
            <a:xfrm>
              <a:off x="6876256" y="3757473"/>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IP</a:t>
              </a:r>
              <a:endParaRPr lang="zh-TW" altLang="en-US" sz="2000" dirty="0">
                <a:solidFill>
                  <a:schemeClr val="bg1"/>
                </a:solidFill>
                <a:latin typeface="Calibri" pitchFamily="34" charset="0"/>
              </a:endParaRPr>
            </a:p>
          </p:txBody>
        </p:sp>
        <p:sp>
          <p:nvSpPr>
            <p:cNvPr id="35" name="矩形 34"/>
            <p:cNvSpPr/>
            <p:nvPr/>
          </p:nvSpPr>
          <p:spPr>
            <a:xfrm>
              <a:off x="6876256" y="2986224"/>
              <a:ext cx="1353139" cy="771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bg1"/>
                  </a:solidFill>
                  <a:latin typeface="Calibri" pitchFamily="34" charset="0"/>
                </a:rPr>
                <a:t>TCP</a:t>
              </a:r>
              <a:endParaRPr lang="zh-TW" altLang="en-US" sz="2000" dirty="0">
                <a:solidFill>
                  <a:schemeClr val="bg1"/>
                </a:solidFill>
                <a:latin typeface="Calibri" pitchFamily="34" charset="0"/>
              </a:endParaRPr>
            </a:p>
          </p:txBody>
        </p:sp>
        <p:sp>
          <p:nvSpPr>
            <p:cNvPr id="36" name="文字方塊 35"/>
            <p:cNvSpPr txBox="1"/>
            <p:nvPr/>
          </p:nvSpPr>
          <p:spPr>
            <a:xfrm>
              <a:off x="7115045" y="1700808"/>
              <a:ext cx="954107" cy="400110"/>
            </a:xfrm>
            <a:prstGeom prst="rect">
              <a:avLst/>
            </a:prstGeom>
            <a:noFill/>
          </p:spPr>
          <p:txBody>
            <a:bodyPr wrap="none" rtlCol="0">
              <a:spAutoFit/>
            </a:bodyPr>
            <a:lstStyle/>
            <a:p>
              <a:r>
                <a:rPr lang="zh-TW" altLang="en-US" sz="2000" dirty="0" smtClean="0">
                  <a:solidFill>
                    <a:schemeClr val="accent1"/>
                  </a:solidFill>
                  <a:latin typeface="Calibri" pitchFamily="34" charset="0"/>
                </a:rPr>
                <a:t>接收方</a:t>
              </a:r>
              <a:endParaRPr lang="zh-TW" altLang="en-US" sz="2000" dirty="0">
                <a:solidFill>
                  <a:schemeClr val="accent1"/>
                </a:solidFill>
                <a:latin typeface="Calibri" pitchFamily="34" charset="0"/>
              </a:endParaRPr>
            </a:p>
          </p:txBody>
        </p:sp>
        <p:cxnSp>
          <p:nvCxnSpPr>
            <p:cNvPr id="37" name="肘形接點 36"/>
            <p:cNvCxnSpPr>
              <a:stCxn id="21" idx="2"/>
              <a:endCxn id="33" idx="2"/>
            </p:cNvCxnSpPr>
            <p:nvPr/>
          </p:nvCxnSpPr>
          <p:spPr>
            <a:xfrm rot="16200000" flipH="1">
              <a:off x="5309113" y="3056259"/>
              <a:ext cx="1588" cy="4487425"/>
            </a:xfrm>
            <a:prstGeom prst="bentConnector3">
              <a:avLst>
                <a:gd name="adj1" fmla="val 26991507"/>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8" name="文字方塊 37"/>
            <p:cNvSpPr txBox="1"/>
            <p:nvPr/>
          </p:nvSpPr>
          <p:spPr>
            <a:xfrm>
              <a:off x="5011257" y="5128583"/>
              <a:ext cx="954107" cy="400110"/>
            </a:xfrm>
            <a:prstGeom prst="rect">
              <a:avLst/>
            </a:prstGeom>
            <a:noFill/>
          </p:spPr>
          <p:txBody>
            <a:bodyPr wrap="none" rtlCol="0">
              <a:spAutoFit/>
            </a:bodyPr>
            <a:lstStyle/>
            <a:p>
              <a:r>
                <a:rPr lang="zh-TW" altLang="en-US" sz="2000" dirty="0" smtClean="0">
                  <a:solidFill>
                    <a:schemeClr val="accent1"/>
                  </a:solidFill>
                  <a:latin typeface="Calibri" pitchFamily="34" charset="0"/>
                </a:rPr>
                <a:t>網路線</a:t>
              </a:r>
              <a:endParaRPr lang="zh-TW" altLang="en-US" sz="2000" dirty="0">
                <a:solidFill>
                  <a:schemeClr val="accent1"/>
                </a:solidFill>
                <a:latin typeface="Calibri" pitchFamily="34" charset="0"/>
              </a:endParaRPr>
            </a:p>
          </p:txBody>
        </p:sp>
        <p:sp>
          <p:nvSpPr>
            <p:cNvPr id="39" name="弧形箭號 (上彎) 38"/>
            <p:cNvSpPr/>
            <p:nvPr/>
          </p:nvSpPr>
          <p:spPr>
            <a:xfrm>
              <a:off x="4716016" y="2386363"/>
              <a:ext cx="1744022" cy="2485137"/>
            </a:xfrm>
            <a:prstGeom prst="curvedUpArrow">
              <a:avLst>
                <a:gd name="adj1" fmla="val 22192"/>
                <a:gd name="adj2" fmla="val 50000"/>
                <a:gd name="adj3" fmla="val 266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solidFill>
                  <a:schemeClr val="tx1"/>
                </a:solidFill>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solidFill>
                  <a:srgbClr val="FF0000"/>
                </a:solidFill>
              </a:rPr>
              <a:t>這是最高一層</a:t>
            </a:r>
            <a:r>
              <a:rPr lang="zh-TW" altLang="en-US" sz="2000" dirty="0" smtClean="0"/>
              <a:t>，讓應用程式透過服務與協定交換資料，大部分程式包括瀏覽器都在這一層與</a:t>
            </a:r>
            <a:r>
              <a:rPr lang="en-US" altLang="zh-TW" sz="2000" dirty="0" smtClean="0"/>
              <a:t>TCP/IP</a:t>
            </a:r>
            <a:r>
              <a:rPr lang="zh-TW" altLang="en-US" sz="2000" dirty="0" smtClean="0"/>
              <a:t>互動。</a:t>
            </a:r>
            <a:endParaRPr lang="en-US" altLang="zh-TW" sz="2000" dirty="0" smtClean="0"/>
          </a:p>
          <a:p>
            <a:r>
              <a:rPr lang="zh-TW" altLang="en-US" sz="2000" dirty="0" smtClean="0">
                <a:solidFill>
                  <a:srgbClr val="FF0000"/>
                </a:solidFill>
              </a:rPr>
              <a:t>常見的應用層協定</a:t>
            </a:r>
            <a:r>
              <a:rPr lang="zh-TW" altLang="en-US" sz="2000" dirty="0" smtClean="0"/>
              <a:t>如下：</a:t>
            </a:r>
            <a:endParaRPr lang="en-US" altLang="zh-TW" sz="2000" dirty="0" smtClean="0"/>
          </a:p>
          <a:p>
            <a:pPr lvl="1"/>
            <a:r>
              <a:rPr lang="en-US" altLang="zh-TW" dirty="0" smtClean="0"/>
              <a:t>Hypertext Transfer Protocol (</a:t>
            </a:r>
            <a:r>
              <a:rPr lang="en-US" altLang="zh-TW" dirty="0" smtClean="0">
                <a:solidFill>
                  <a:srgbClr val="0000FF"/>
                </a:solidFill>
              </a:rPr>
              <a:t>HTTP</a:t>
            </a:r>
            <a:r>
              <a:rPr lang="en-US" altLang="zh-TW" dirty="0" smtClean="0"/>
              <a:t>): </a:t>
            </a:r>
            <a:r>
              <a:rPr lang="zh-TW" altLang="en-US" dirty="0" smtClean="0"/>
              <a:t>在</a:t>
            </a:r>
            <a:r>
              <a:rPr lang="en-US" altLang="zh-TW" dirty="0" smtClean="0"/>
              <a:t>www</a:t>
            </a:r>
            <a:r>
              <a:rPr lang="zh-TW" altLang="en-US" dirty="0" smtClean="0"/>
              <a:t>如何傳送檔案的規則</a:t>
            </a:r>
            <a:endParaRPr lang="en-US" altLang="zh-TW" dirty="0" smtClean="0"/>
          </a:p>
          <a:p>
            <a:pPr lvl="1"/>
            <a:r>
              <a:rPr lang="en-US" altLang="zh-TW" dirty="0" smtClean="0"/>
              <a:t>File Transfer Protocol (</a:t>
            </a:r>
            <a:r>
              <a:rPr lang="en-US" altLang="zh-TW" dirty="0" smtClean="0">
                <a:solidFill>
                  <a:srgbClr val="0000FF"/>
                </a:solidFill>
              </a:rPr>
              <a:t>FTP</a:t>
            </a:r>
            <a:r>
              <a:rPr lang="en-US" altLang="zh-TW" dirty="0" smtClean="0"/>
              <a:t>): </a:t>
            </a:r>
            <a:r>
              <a:rPr lang="zh-TW" altLang="en-US" dirty="0" smtClean="0"/>
              <a:t>主機與網際網路間傳輸資料的協定</a:t>
            </a:r>
            <a:endParaRPr lang="en-US" altLang="zh-TW" dirty="0" smtClean="0"/>
          </a:p>
          <a:p>
            <a:pPr lvl="1"/>
            <a:r>
              <a:rPr lang="en-US" altLang="zh-TW" dirty="0" smtClean="0"/>
              <a:t>Simple Mail Transfer Protocol (</a:t>
            </a:r>
            <a:r>
              <a:rPr lang="en-US" altLang="zh-TW" dirty="0" smtClean="0">
                <a:solidFill>
                  <a:srgbClr val="0000FF"/>
                </a:solidFill>
              </a:rPr>
              <a:t>SMTP</a:t>
            </a:r>
            <a:r>
              <a:rPr lang="en-US" altLang="zh-TW" dirty="0" smtClean="0"/>
              <a:t>):</a:t>
            </a:r>
            <a:r>
              <a:rPr lang="zh-TW" altLang="en-US" dirty="0" smtClean="0"/>
              <a:t> 傳送、接收、轉寄電子郵件</a:t>
            </a:r>
            <a:endParaRPr lang="en-US" altLang="zh-TW" dirty="0" smtClean="0"/>
          </a:p>
          <a:p>
            <a:pPr lvl="1"/>
            <a:r>
              <a:rPr lang="en-US" altLang="zh-TW" dirty="0" smtClean="0"/>
              <a:t>Post Office Protocol (POP):</a:t>
            </a:r>
            <a:r>
              <a:rPr lang="zh-TW" altLang="en-US" dirty="0" smtClean="0"/>
              <a:t> 一種主從式協定，定義網際網路伺服器如何為使用者接收、儲存電子郵件</a:t>
            </a:r>
            <a:endParaRPr lang="en-US" altLang="zh-TW" dirty="0" smtClean="0"/>
          </a:p>
          <a:p>
            <a:pPr lvl="1"/>
            <a:r>
              <a:rPr lang="en-US" altLang="zh-TW" dirty="0" smtClean="0">
                <a:solidFill>
                  <a:srgbClr val="0000FF"/>
                </a:solidFill>
              </a:rPr>
              <a:t>Telnet</a:t>
            </a:r>
            <a:r>
              <a:rPr lang="en-US" altLang="zh-TW" dirty="0" smtClean="0"/>
              <a:t>: </a:t>
            </a:r>
            <a:r>
              <a:rPr lang="zh-TW" altLang="en-US" dirty="0" smtClean="0"/>
              <a:t>一種互動式終端機的模擬協定</a:t>
            </a:r>
            <a:endParaRPr lang="en-US" altLang="zh-TW" dirty="0" smtClean="0"/>
          </a:p>
          <a:p>
            <a:pPr lvl="1"/>
            <a:r>
              <a:rPr lang="en-US" altLang="zh-TW" dirty="0" smtClean="0"/>
              <a:t>Domain Name Service (</a:t>
            </a:r>
            <a:r>
              <a:rPr lang="en-US" altLang="zh-TW" dirty="0" smtClean="0">
                <a:solidFill>
                  <a:srgbClr val="0000FF"/>
                </a:solidFill>
              </a:rPr>
              <a:t>DNS</a:t>
            </a:r>
            <a:r>
              <a:rPr lang="en-US" altLang="zh-TW" dirty="0" smtClean="0"/>
              <a:t>): </a:t>
            </a:r>
            <a:r>
              <a:rPr lang="zh-TW" altLang="en-US" dirty="0" smtClean="0"/>
              <a:t>在網際網路上將主機名稱轉為</a:t>
            </a:r>
            <a:r>
              <a:rPr lang="en-US" altLang="zh-TW" dirty="0" smtClean="0"/>
              <a:t>IP</a:t>
            </a:r>
            <a:r>
              <a:rPr lang="zh-TW" altLang="en-US" dirty="0" smtClean="0"/>
              <a:t>位址</a:t>
            </a:r>
            <a:endParaRPr lang="en-US" altLang="zh-TW" dirty="0" smtClean="0"/>
          </a:p>
        </p:txBody>
      </p:sp>
      <p:sp>
        <p:nvSpPr>
          <p:cNvPr id="3" name="標題 2"/>
          <p:cNvSpPr>
            <a:spLocks noGrp="1"/>
          </p:cNvSpPr>
          <p:nvPr>
            <p:ph type="title"/>
          </p:nvPr>
        </p:nvSpPr>
        <p:spPr/>
        <p:txBody>
          <a:bodyPr/>
          <a:lstStyle/>
          <a:p>
            <a:r>
              <a:rPr lang="zh-TW" altLang="en-US" dirty="0" smtClean="0"/>
              <a:t>應用層</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4375958"/>
          </a:xfrm>
        </p:spPr>
        <p:txBody>
          <a:bodyPr>
            <a:noAutofit/>
          </a:bodyPr>
          <a:lstStyle/>
          <a:p>
            <a:r>
              <a:rPr lang="en-US" altLang="zh-TW" sz="3600" dirty="0">
                <a:solidFill>
                  <a:srgbClr val="0000FF"/>
                </a:solidFill>
                <a:latin typeface="標楷體" panose="03000509000000000000" pitchFamily="65" charset="-120"/>
                <a:ea typeface="標楷體" panose="03000509000000000000" pitchFamily="65" charset="-120"/>
              </a:rPr>
              <a:t>3.1 </a:t>
            </a:r>
            <a:r>
              <a:rPr lang="zh-TW" altLang="en-US" sz="3600" dirty="0">
                <a:solidFill>
                  <a:srgbClr val="0000FF"/>
                </a:solidFill>
                <a:latin typeface="標楷體" panose="03000509000000000000" pitchFamily="65" charset="-120"/>
                <a:ea typeface="標楷體" panose="03000509000000000000" pitchFamily="65" charset="-120"/>
              </a:rPr>
              <a:t>資訊安全威脅的</a:t>
            </a:r>
            <a:r>
              <a:rPr lang="zh-TW" altLang="en-US" sz="3600" dirty="0" smtClean="0">
                <a:solidFill>
                  <a:srgbClr val="0000FF"/>
                </a:solidFill>
                <a:latin typeface="標楷體" panose="03000509000000000000" pitchFamily="65" charset="-120"/>
                <a:ea typeface="標楷體" panose="03000509000000000000" pitchFamily="65" charset="-120"/>
              </a:rPr>
              <a:t>目的</a:t>
            </a:r>
            <a:endParaRPr lang="en-US" altLang="zh-TW" sz="3600" dirty="0" smtClean="0">
              <a:solidFill>
                <a:srgbClr val="0000FF"/>
              </a:solidFill>
              <a:latin typeface="標楷體" panose="03000509000000000000" pitchFamily="65" charset="-120"/>
              <a:ea typeface="標楷體" panose="03000509000000000000" pitchFamily="65" charset="-120"/>
            </a:endParaRPr>
          </a:p>
          <a:p>
            <a:r>
              <a:rPr lang="en-US" altLang="zh-TW" sz="3600" dirty="0">
                <a:solidFill>
                  <a:srgbClr val="0000FF"/>
                </a:solidFill>
                <a:latin typeface="標楷體" panose="03000509000000000000" pitchFamily="65" charset="-120"/>
                <a:ea typeface="標楷體" panose="03000509000000000000" pitchFamily="65" charset="-120"/>
              </a:rPr>
              <a:t>3.2 </a:t>
            </a:r>
            <a:r>
              <a:rPr lang="zh-TW" altLang="en-US" sz="3600" dirty="0">
                <a:solidFill>
                  <a:srgbClr val="0000FF"/>
                </a:solidFill>
                <a:latin typeface="標楷體" panose="03000509000000000000" pitchFamily="65" charset="-120"/>
                <a:ea typeface="標楷體" panose="03000509000000000000" pitchFamily="65" charset="-120"/>
              </a:rPr>
              <a:t>認識一般的</a:t>
            </a:r>
            <a:r>
              <a:rPr lang="zh-TW" altLang="en-US" sz="3600" dirty="0" smtClean="0">
                <a:solidFill>
                  <a:srgbClr val="0000FF"/>
                </a:solidFill>
                <a:latin typeface="標楷體" panose="03000509000000000000" pitchFamily="65" charset="-120"/>
                <a:ea typeface="標楷體" panose="03000509000000000000" pitchFamily="65" charset="-120"/>
              </a:rPr>
              <a:t>攻擊</a:t>
            </a:r>
            <a:endParaRPr lang="en-US" altLang="zh-TW" sz="3600" dirty="0" smtClean="0">
              <a:solidFill>
                <a:srgbClr val="0000FF"/>
              </a:solidFill>
              <a:latin typeface="標楷體" panose="03000509000000000000" pitchFamily="65" charset="-120"/>
              <a:ea typeface="標楷體" panose="03000509000000000000" pitchFamily="65" charset="-120"/>
            </a:endParaRPr>
          </a:p>
          <a:p>
            <a:r>
              <a:rPr lang="en-US" altLang="zh-TW" sz="3600" dirty="0">
                <a:solidFill>
                  <a:srgbClr val="0000FF"/>
                </a:solidFill>
                <a:latin typeface="標楷體" panose="03000509000000000000" pitchFamily="65" charset="-120"/>
                <a:ea typeface="標楷體" panose="03000509000000000000" pitchFamily="65" charset="-120"/>
              </a:rPr>
              <a:t>3.3 </a:t>
            </a:r>
            <a:r>
              <a:rPr lang="zh-TW" altLang="en-US" sz="3600" dirty="0">
                <a:solidFill>
                  <a:srgbClr val="0000FF"/>
                </a:solidFill>
                <a:latin typeface="標楷體" panose="03000509000000000000" pitchFamily="65" charset="-120"/>
                <a:ea typeface="標楷體" panose="03000509000000000000" pitchFamily="65" charset="-120"/>
              </a:rPr>
              <a:t>認識軟體弱點的</a:t>
            </a:r>
            <a:r>
              <a:rPr lang="zh-TW" altLang="en-US" sz="3600" dirty="0" smtClean="0">
                <a:solidFill>
                  <a:srgbClr val="0000FF"/>
                </a:solidFill>
                <a:latin typeface="標楷體" panose="03000509000000000000" pitchFamily="65" charset="-120"/>
                <a:ea typeface="標楷體" panose="03000509000000000000" pitchFamily="65" charset="-120"/>
              </a:rPr>
              <a:t>利用</a:t>
            </a:r>
            <a:endParaRPr lang="en-US" altLang="zh-TW" sz="3600" dirty="0" smtClean="0">
              <a:solidFill>
                <a:srgbClr val="0000FF"/>
              </a:solidFill>
              <a:latin typeface="標楷體" panose="03000509000000000000" pitchFamily="65" charset="-120"/>
              <a:ea typeface="標楷體" panose="03000509000000000000" pitchFamily="65" charset="-120"/>
            </a:endParaRPr>
          </a:p>
          <a:p>
            <a:r>
              <a:rPr lang="en-US" altLang="zh-TW" sz="3600" dirty="0">
                <a:solidFill>
                  <a:srgbClr val="0000FF"/>
                </a:solidFill>
                <a:latin typeface="標楷體" panose="03000509000000000000" pitchFamily="65" charset="-120"/>
                <a:ea typeface="標楷體" panose="03000509000000000000" pitchFamily="65" charset="-120"/>
              </a:rPr>
              <a:t>3.4 </a:t>
            </a:r>
            <a:r>
              <a:rPr lang="zh-TW" altLang="en-US" sz="3600" dirty="0">
                <a:solidFill>
                  <a:srgbClr val="0000FF"/>
                </a:solidFill>
                <a:latin typeface="標楷體" panose="03000509000000000000" pitchFamily="65" charset="-120"/>
                <a:ea typeface="標楷體" panose="03000509000000000000" pitchFamily="65" charset="-120"/>
              </a:rPr>
              <a:t>認識惡意</a:t>
            </a:r>
            <a:r>
              <a:rPr lang="zh-TW" altLang="en-US" sz="3600" dirty="0" smtClean="0">
                <a:solidFill>
                  <a:srgbClr val="0000FF"/>
                </a:solidFill>
                <a:latin typeface="標楷體" panose="03000509000000000000" pitchFamily="65" charset="-120"/>
                <a:ea typeface="標楷體" panose="03000509000000000000" pitchFamily="65" charset="-120"/>
              </a:rPr>
              <a:t>程式</a:t>
            </a:r>
            <a:endParaRPr lang="en-US" altLang="zh-TW" sz="3600" dirty="0" smtClean="0">
              <a:solidFill>
                <a:srgbClr val="0000FF"/>
              </a:solidFill>
              <a:latin typeface="標楷體" panose="03000509000000000000" pitchFamily="65" charset="-120"/>
              <a:ea typeface="標楷體" panose="03000509000000000000" pitchFamily="65" charset="-120"/>
            </a:endParaRPr>
          </a:p>
          <a:p>
            <a:r>
              <a:rPr lang="en-US" altLang="zh-TW" sz="3600" dirty="0">
                <a:solidFill>
                  <a:srgbClr val="0000FF"/>
                </a:solidFill>
                <a:latin typeface="標楷體" panose="03000509000000000000" pitchFamily="65" charset="-120"/>
                <a:ea typeface="標楷體" panose="03000509000000000000" pitchFamily="65" charset="-120"/>
              </a:rPr>
              <a:t>3.5 </a:t>
            </a:r>
            <a:r>
              <a:rPr lang="zh-TW" altLang="en-US" sz="3600" dirty="0">
                <a:solidFill>
                  <a:srgbClr val="0000FF"/>
                </a:solidFill>
                <a:latin typeface="標楷體" panose="03000509000000000000" pitchFamily="65" charset="-120"/>
                <a:ea typeface="標楷體" panose="03000509000000000000" pitchFamily="65" charset="-120"/>
              </a:rPr>
              <a:t>網路攻擊</a:t>
            </a:r>
            <a:r>
              <a:rPr lang="zh-TW" altLang="en-US" sz="3600" dirty="0" smtClean="0">
                <a:solidFill>
                  <a:srgbClr val="0000FF"/>
                </a:solidFill>
                <a:latin typeface="標楷體" panose="03000509000000000000" pitchFamily="65" charset="-120"/>
                <a:ea typeface="標楷體" panose="03000509000000000000" pitchFamily="65" charset="-120"/>
              </a:rPr>
              <a:t>步驟</a:t>
            </a:r>
            <a:endParaRPr lang="en-US" altLang="zh-TW" sz="3600" dirty="0" smtClean="0">
              <a:solidFill>
                <a:srgbClr val="0000FF"/>
              </a:solidFill>
              <a:latin typeface="標楷體" panose="03000509000000000000" pitchFamily="65" charset="-120"/>
              <a:ea typeface="標楷體" panose="03000509000000000000" pitchFamily="65" charset="-120"/>
            </a:endParaRPr>
          </a:p>
          <a:p>
            <a:r>
              <a:rPr lang="en-US" altLang="zh-TW" sz="3600" dirty="0">
                <a:solidFill>
                  <a:srgbClr val="0000FF"/>
                </a:solidFill>
                <a:latin typeface="標楷體" panose="03000509000000000000" pitchFamily="65" charset="-120"/>
                <a:ea typeface="標楷體" panose="03000509000000000000" pitchFamily="65" charset="-120"/>
              </a:rPr>
              <a:t>3.6 </a:t>
            </a:r>
            <a:r>
              <a:rPr lang="zh-TW" altLang="en-US" sz="3600" dirty="0" smtClean="0">
                <a:solidFill>
                  <a:srgbClr val="0000FF"/>
                </a:solidFill>
                <a:latin typeface="標楷體" panose="03000509000000000000" pitchFamily="65" charset="-120"/>
                <a:ea typeface="標楷體" panose="03000509000000000000" pitchFamily="65" charset="-120"/>
              </a:rPr>
              <a:t>認識社交</a:t>
            </a:r>
            <a:r>
              <a:rPr lang="zh-TW" altLang="en-US" sz="3600" dirty="0">
                <a:solidFill>
                  <a:srgbClr val="0000FF"/>
                </a:solidFill>
                <a:latin typeface="標楷體" panose="03000509000000000000" pitchFamily="65" charset="-120"/>
                <a:ea typeface="標楷體" panose="03000509000000000000" pitchFamily="65" charset="-120"/>
              </a:rPr>
              <a:t>工程</a:t>
            </a:r>
          </a:p>
        </p:txBody>
      </p:sp>
      <p:sp>
        <p:nvSpPr>
          <p:cNvPr id="3" name="標題 2"/>
          <p:cNvSpPr>
            <a:spLocks noGrp="1"/>
          </p:cNvSpPr>
          <p:nvPr>
            <p:ph type="title"/>
          </p:nvPr>
        </p:nvSpPr>
        <p:spPr/>
        <p:txBody>
          <a:bodyPr/>
          <a:lstStyle/>
          <a:p>
            <a:pPr algn="ctr"/>
            <a:r>
              <a:rPr lang="zh-TW" altLang="en-US" dirty="0" smtClean="0">
                <a:solidFill>
                  <a:srgbClr val="FF0000"/>
                </a:solidFill>
                <a:cs typeface="Arial" pitchFamily="34" charset="0"/>
              </a:rPr>
              <a:t>第三章 資訊安全</a:t>
            </a:r>
            <a:r>
              <a:rPr lang="zh-TW" altLang="en-US" dirty="0">
                <a:solidFill>
                  <a:srgbClr val="FF0000"/>
                </a:solidFill>
                <a:cs typeface="Arial" pitchFamily="34" charset="0"/>
              </a:rPr>
              <a:t>威脅</a:t>
            </a:r>
            <a:endParaRPr lang="zh-TW" altLang="en-US" dirty="0">
              <a:solidFill>
                <a:srgbClr val="FF0000"/>
              </a:solidFill>
            </a:endParaRPr>
          </a:p>
        </p:txBody>
      </p:sp>
    </p:spTree>
    <p:extLst>
      <p:ext uri="{BB962C8B-B14F-4D97-AF65-F5344CB8AC3E}">
        <p14:creationId xmlns:p14="http://schemas.microsoft.com/office/powerpoint/2010/main" val="4781292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這一層定義了應用程式之間的資料傳輸功能，它提供流量控制，錯誤偵測與修正等。</a:t>
            </a:r>
            <a:r>
              <a:rPr lang="zh-TW" altLang="en-US" sz="2000" dirty="0" smtClean="0">
                <a:solidFill>
                  <a:srgbClr val="FF0000"/>
                </a:solidFill>
              </a:rPr>
              <a:t>主要有 </a:t>
            </a:r>
            <a:r>
              <a:rPr lang="en-US" altLang="zh-TW" sz="2000" dirty="0" smtClean="0">
                <a:solidFill>
                  <a:srgbClr val="FF0000"/>
                </a:solidFill>
              </a:rPr>
              <a:t>TCP </a:t>
            </a:r>
            <a:r>
              <a:rPr lang="zh-TW" altLang="en-US" sz="2000" dirty="0" smtClean="0">
                <a:solidFill>
                  <a:srgbClr val="FF0000"/>
                </a:solidFill>
              </a:rPr>
              <a:t>與 </a:t>
            </a:r>
            <a:r>
              <a:rPr lang="en-US" altLang="zh-TW" sz="2000" dirty="0" smtClean="0">
                <a:solidFill>
                  <a:srgbClr val="FF0000"/>
                </a:solidFill>
              </a:rPr>
              <a:t>UDP</a:t>
            </a:r>
            <a:r>
              <a:rPr lang="zh-TW" altLang="en-US" sz="2000" dirty="0" smtClean="0">
                <a:solidFill>
                  <a:srgbClr val="FF0000"/>
                </a:solidFill>
              </a:rPr>
              <a:t> 兩種協定</a:t>
            </a:r>
            <a:r>
              <a:rPr lang="zh-TW" altLang="en-US" sz="2000" dirty="0" smtClean="0"/>
              <a:t>。</a:t>
            </a:r>
            <a:endParaRPr lang="en-US" altLang="zh-TW" sz="2000" dirty="0" smtClean="0"/>
          </a:p>
          <a:p>
            <a:r>
              <a:rPr lang="en-US" altLang="zh-TW" sz="2000" dirty="0" smtClean="0"/>
              <a:t>Transmission control protocol (TCP):</a:t>
            </a:r>
          </a:p>
          <a:p>
            <a:pPr lvl="1"/>
            <a:r>
              <a:rPr lang="en-US" altLang="zh-TW" dirty="0" smtClean="0"/>
              <a:t>TCP</a:t>
            </a:r>
            <a:r>
              <a:rPr lang="zh-TW" altLang="en-US" dirty="0" smtClean="0"/>
              <a:t> 建立可靠的、</a:t>
            </a:r>
            <a:r>
              <a:rPr lang="zh-TW" altLang="en-US" dirty="0" smtClean="0">
                <a:solidFill>
                  <a:srgbClr val="0000FF"/>
                </a:solidFill>
              </a:rPr>
              <a:t>一對一連結</a:t>
            </a:r>
            <a:r>
              <a:rPr lang="zh-TW" altLang="en-US" dirty="0" smtClean="0"/>
              <a:t>，確定兩端都接收到每一個封包。</a:t>
            </a:r>
            <a:endParaRPr lang="en-US" altLang="zh-TW" dirty="0" smtClean="0"/>
          </a:p>
          <a:p>
            <a:pPr lvl="1"/>
            <a:r>
              <a:rPr lang="en-US" altLang="zh-TW" dirty="0" smtClean="0"/>
              <a:t>TCP</a:t>
            </a:r>
            <a:r>
              <a:rPr lang="zh-TW" altLang="en-US" dirty="0" smtClean="0"/>
              <a:t> </a:t>
            </a:r>
            <a:r>
              <a:rPr lang="zh-TW" altLang="en-US" dirty="0" smtClean="0">
                <a:solidFill>
                  <a:srgbClr val="0000FF"/>
                </a:solidFill>
              </a:rPr>
              <a:t>也確定封包被正確的解碼與排序</a:t>
            </a:r>
            <a:r>
              <a:rPr lang="zh-TW" altLang="en-US" dirty="0" smtClean="0"/>
              <a:t>。</a:t>
            </a:r>
            <a:endParaRPr lang="en-US" altLang="zh-TW" dirty="0" smtClean="0"/>
          </a:p>
          <a:p>
            <a:pPr lvl="1"/>
            <a:r>
              <a:rPr lang="zh-TW" altLang="en-US" dirty="0" smtClean="0"/>
              <a:t>這個連結在傳輸期間是持續的，傳輸結束就中斷。</a:t>
            </a:r>
            <a:endParaRPr lang="en-US" altLang="zh-TW" dirty="0" smtClean="0"/>
          </a:p>
          <a:p>
            <a:r>
              <a:rPr lang="en-US" altLang="zh-TW" sz="2000" dirty="0" smtClean="0"/>
              <a:t>User datagram protocol (UDP):</a:t>
            </a:r>
          </a:p>
          <a:p>
            <a:pPr lvl="1"/>
            <a:r>
              <a:rPr lang="en-US" altLang="zh-TW" dirty="0" smtClean="0"/>
              <a:t>UDP </a:t>
            </a:r>
            <a:r>
              <a:rPr lang="zh-TW" altLang="en-US" dirty="0" smtClean="0"/>
              <a:t>在主機間提供非可靠性、非連結性的通訊。不確定每個封包都能送達，但盡力而為 </a:t>
            </a:r>
            <a:r>
              <a:rPr lang="en-US" altLang="zh-TW" dirty="0" smtClean="0"/>
              <a:t>(best effort)</a:t>
            </a:r>
            <a:r>
              <a:rPr lang="zh-TW" altLang="en-US" dirty="0" smtClean="0"/>
              <a:t>。</a:t>
            </a:r>
            <a:endParaRPr lang="en-US" altLang="zh-TW" dirty="0" smtClean="0"/>
          </a:p>
          <a:p>
            <a:pPr lvl="1"/>
            <a:r>
              <a:rPr lang="en-US" altLang="zh-TW" dirty="0" smtClean="0"/>
              <a:t>UDP</a:t>
            </a:r>
            <a:r>
              <a:rPr lang="zh-TW" altLang="en-US" dirty="0" smtClean="0"/>
              <a:t> 比 </a:t>
            </a:r>
            <a:r>
              <a:rPr lang="en-US" altLang="zh-TW" dirty="0" smtClean="0"/>
              <a:t>TCP</a:t>
            </a:r>
            <a:r>
              <a:rPr lang="zh-TW" altLang="en-US" dirty="0" smtClean="0"/>
              <a:t> 快速，適合傳輸小封包。</a:t>
            </a:r>
            <a:endParaRPr lang="zh-TW" altLang="en-US" dirty="0"/>
          </a:p>
        </p:txBody>
      </p:sp>
      <p:sp>
        <p:nvSpPr>
          <p:cNvPr id="3" name="標題 2"/>
          <p:cNvSpPr>
            <a:spLocks noGrp="1"/>
          </p:cNvSpPr>
          <p:nvPr>
            <p:ph type="title"/>
          </p:nvPr>
        </p:nvSpPr>
        <p:spPr/>
        <p:txBody>
          <a:bodyPr/>
          <a:lstStyle/>
          <a:p>
            <a:r>
              <a:rPr lang="zh-TW" altLang="en-US" dirty="0" smtClean="0"/>
              <a:t>傳輸層</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solidFill>
                  <a:srgbClr val="FF0000"/>
                </a:solidFill>
              </a:rPr>
              <a:t>這一層負責安排路徑、設定</a:t>
            </a:r>
            <a:r>
              <a:rPr lang="en-US" altLang="zh-TW" sz="2000" dirty="0" smtClean="0">
                <a:solidFill>
                  <a:srgbClr val="FF0000"/>
                </a:solidFill>
              </a:rPr>
              <a:t>IP</a:t>
            </a:r>
            <a:r>
              <a:rPr lang="zh-TW" altLang="en-US" sz="2000" dirty="0" smtClean="0">
                <a:solidFill>
                  <a:srgbClr val="FF0000"/>
                </a:solidFill>
              </a:rPr>
              <a:t>位址與封裝</a:t>
            </a:r>
            <a:r>
              <a:rPr lang="zh-TW" altLang="en-US" sz="2000" dirty="0" smtClean="0"/>
              <a:t>。它有以下協定：</a:t>
            </a:r>
            <a:endParaRPr lang="en-US" altLang="zh-TW" sz="2000" dirty="0" smtClean="0"/>
          </a:p>
          <a:p>
            <a:pPr lvl="1"/>
            <a:r>
              <a:rPr lang="en-US" altLang="zh-TW" dirty="0" smtClean="0"/>
              <a:t>Internet protocol (IP): IP</a:t>
            </a:r>
            <a:r>
              <a:rPr lang="zh-TW" altLang="en-US" dirty="0" smtClean="0"/>
              <a:t> 定主機位址，並</a:t>
            </a:r>
            <a:r>
              <a:rPr lang="zh-TW" altLang="en-US" dirty="0" smtClean="0">
                <a:solidFill>
                  <a:srgbClr val="0000FF"/>
                </a:solidFill>
              </a:rPr>
              <a:t>負責切割與重組封包</a:t>
            </a:r>
            <a:r>
              <a:rPr lang="zh-TW" altLang="en-US" dirty="0" smtClean="0"/>
              <a:t>。</a:t>
            </a:r>
            <a:r>
              <a:rPr lang="en-US" altLang="zh-TW" dirty="0" smtClean="0"/>
              <a:t>IP</a:t>
            </a:r>
            <a:r>
              <a:rPr lang="zh-TW" altLang="en-US" dirty="0" smtClean="0"/>
              <a:t> 按路徑傳送封包，但不檢查其正確性，那是 </a:t>
            </a:r>
            <a:r>
              <a:rPr lang="en-US" altLang="zh-TW" dirty="0" smtClean="0"/>
              <a:t>TCP</a:t>
            </a:r>
            <a:r>
              <a:rPr lang="zh-TW" altLang="en-US" dirty="0" smtClean="0"/>
              <a:t> 的事。</a:t>
            </a:r>
            <a:endParaRPr lang="en-US" altLang="zh-TW" dirty="0" smtClean="0"/>
          </a:p>
          <a:p>
            <a:pPr lvl="1"/>
            <a:r>
              <a:rPr lang="en-US" altLang="zh-TW" dirty="0" smtClean="0"/>
              <a:t>Address resolution protocol (ARP):</a:t>
            </a:r>
            <a:r>
              <a:rPr lang="zh-TW" altLang="en-US" dirty="0" smtClean="0"/>
              <a:t> </a:t>
            </a:r>
            <a:r>
              <a:rPr lang="en-US" altLang="zh-TW" dirty="0" smtClean="0"/>
              <a:t>ARP </a:t>
            </a:r>
            <a:r>
              <a:rPr lang="zh-TW" altLang="en-US" dirty="0" smtClean="0"/>
              <a:t>負責把</a:t>
            </a:r>
            <a:r>
              <a:rPr lang="en-US" altLang="zh-TW" dirty="0" smtClean="0"/>
              <a:t>IP</a:t>
            </a:r>
            <a:r>
              <a:rPr lang="zh-TW" altLang="en-US" dirty="0" smtClean="0"/>
              <a:t>位址轉換為下一面網路介面層 </a:t>
            </a:r>
            <a:r>
              <a:rPr lang="en-US" altLang="zh-TW" dirty="0" smtClean="0"/>
              <a:t>(network interface layer)</a:t>
            </a:r>
            <a:r>
              <a:rPr lang="zh-TW" altLang="en-US" dirty="0" smtClean="0"/>
              <a:t> 的位址，稱做 </a:t>
            </a:r>
            <a:r>
              <a:rPr lang="en-US" altLang="zh-TW" dirty="0" smtClean="0"/>
              <a:t>media access control (MAC)</a:t>
            </a:r>
            <a:r>
              <a:rPr lang="zh-TW" altLang="en-US" dirty="0" smtClean="0"/>
              <a:t> 位址。</a:t>
            </a:r>
            <a:endParaRPr lang="en-US" altLang="zh-TW" dirty="0" smtClean="0"/>
          </a:p>
          <a:p>
            <a:pPr lvl="1"/>
            <a:r>
              <a:rPr lang="en-US" altLang="zh-TW" dirty="0" smtClean="0"/>
              <a:t>Internet control management protocol (ICMP):</a:t>
            </a:r>
            <a:r>
              <a:rPr lang="zh-TW" altLang="en-US" dirty="0" smtClean="0"/>
              <a:t> </a:t>
            </a:r>
            <a:r>
              <a:rPr lang="en-US" altLang="zh-TW" dirty="0" smtClean="0"/>
              <a:t>ICMP</a:t>
            </a:r>
            <a:r>
              <a:rPr lang="zh-TW" altLang="en-US" dirty="0" smtClean="0"/>
              <a:t> 提供維護與報告的功能。</a:t>
            </a:r>
            <a:r>
              <a:rPr lang="en-US" altLang="zh-TW" dirty="0" smtClean="0"/>
              <a:t>Ping </a:t>
            </a:r>
            <a:r>
              <a:rPr lang="zh-TW" altLang="en-US" dirty="0" smtClean="0"/>
              <a:t>是 </a:t>
            </a:r>
            <a:r>
              <a:rPr lang="en-US" altLang="zh-TW" dirty="0" smtClean="0"/>
              <a:t>ICMP</a:t>
            </a:r>
            <a:r>
              <a:rPr lang="zh-TW" altLang="en-US" dirty="0" smtClean="0"/>
              <a:t> 的一個指令，當我們 </a:t>
            </a:r>
            <a:r>
              <a:rPr lang="en-US" altLang="zh-TW" dirty="0" smtClean="0"/>
              <a:t>Ping </a:t>
            </a:r>
            <a:r>
              <a:rPr lang="zh-TW" altLang="en-US" dirty="0" smtClean="0"/>
              <a:t>一個</a:t>
            </a:r>
            <a:r>
              <a:rPr lang="en-US" altLang="zh-TW" dirty="0" smtClean="0"/>
              <a:t>IP</a:t>
            </a:r>
            <a:r>
              <a:rPr lang="zh-TW" altLang="en-US" dirty="0" smtClean="0"/>
              <a:t>位址，就可以檢查兩個系統間的連結狀態。</a:t>
            </a:r>
            <a:endParaRPr lang="en-US" altLang="zh-TW" dirty="0" smtClean="0"/>
          </a:p>
          <a:p>
            <a:pPr lvl="1"/>
            <a:r>
              <a:rPr lang="en-US" altLang="zh-TW" dirty="0" smtClean="0"/>
              <a:t>Internet group management protocol (IGMP):</a:t>
            </a:r>
            <a:r>
              <a:rPr lang="zh-TW" altLang="en-US" dirty="0" smtClean="0"/>
              <a:t> </a:t>
            </a:r>
            <a:r>
              <a:rPr lang="en-US" altLang="zh-TW" dirty="0" smtClean="0"/>
              <a:t>IGMP</a:t>
            </a:r>
            <a:r>
              <a:rPr lang="zh-TW" altLang="en-US" dirty="0" smtClean="0"/>
              <a:t> 負責管理</a:t>
            </a:r>
            <a:r>
              <a:rPr lang="en-US" altLang="zh-TW" dirty="0" smtClean="0"/>
              <a:t>IP</a:t>
            </a:r>
            <a:r>
              <a:rPr lang="zh-TW" altLang="en-US" dirty="0" smtClean="0"/>
              <a:t>多接收者傳播 </a:t>
            </a:r>
            <a:r>
              <a:rPr lang="en-US" altLang="zh-TW" dirty="0" smtClean="0"/>
              <a:t>(multicast)</a:t>
            </a:r>
            <a:r>
              <a:rPr lang="zh-TW" altLang="en-US" dirty="0" smtClean="0"/>
              <a:t> 的群組。</a:t>
            </a:r>
            <a:endParaRPr lang="zh-TW" altLang="en-US" dirty="0"/>
          </a:p>
        </p:txBody>
      </p:sp>
      <p:sp>
        <p:nvSpPr>
          <p:cNvPr id="3" name="標題 2"/>
          <p:cNvSpPr>
            <a:spLocks noGrp="1"/>
          </p:cNvSpPr>
          <p:nvPr>
            <p:ph type="title"/>
          </p:nvPr>
        </p:nvSpPr>
        <p:spPr/>
        <p:txBody>
          <a:bodyPr/>
          <a:lstStyle/>
          <a:p>
            <a:r>
              <a:rPr lang="zh-TW" altLang="en-US" dirty="0" smtClean="0"/>
              <a:t>網際網路層</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TCP/IP</a:t>
            </a:r>
            <a:r>
              <a:rPr lang="zh-TW" altLang="en-US" sz="2000" dirty="0" smtClean="0"/>
              <a:t> 的最底層，負責</a:t>
            </a:r>
            <a:r>
              <a:rPr lang="zh-TW" altLang="en-US" sz="2000" dirty="0" smtClean="0">
                <a:solidFill>
                  <a:srgbClr val="FF0000"/>
                </a:solidFill>
              </a:rPr>
              <a:t>在實體的網路上收發封包</a:t>
            </a:r>
            <a:r>
              <a:rPr lang="zh-TW" altLang="en-US" sz="2000" dirty="0" smtClean="0"/>
              <a:t>。因為有這一層，所以 </a:t>
            </a:r>
            <a:r>
              <a:rPr lang="en-US" altLang="zh-TW" sz="2000" dirty="0" smtClean="0"/>
              <a:t>TCP/IP</a:t>
            </a:r>
            <a:r>
              <a:rPr lang="zh-TW" altLang="en-US" sz="2000" dirty="0" smtClean="0"/>
              <a:t> 幾乎可以在任何網路拓樸 </a:t>
            </a:r>
            <a:r>
              <a:rPr lang="en-US" altLang="zh-TW" sz="2000" dirty="0" smtClean="0"/>
              <a:t>(network topology)</a:t>
            </a:r>
            <a:r>
              <a:rPr lang="zh-TW" altLang="en-US" sz="2000" dirty="0" smtClean="0"/>
              <a:t> 或技術上實施。</a:t>
            </a:r>
            <a:endParaRPr lang="en-US" altLang="zh-TW" sz="2000" dirty="0" smtClean="0"/>
          </a:p>
          <a:p>
            <a:r>
              <a:rPr lang="zh-TW" altLang="en-US" sz="2000" dirty="0" smtClean="0"/>
              <a:t>如果公司更換新的網路架構 </a:t>
            </a:r>
            <a:r>
              <a:rPr lang="en-US" altLang="zh-TW" sz="2000" dirty="0" smtClean="0"/>
              <a:t>(</a:t>
            </a:r>
            <a:r>
              <a:rPr lang="zh-TW" altLang="en-US" sz="2000" dirty="0" smtClean="0"/>
              <a:t>例如升級到 </a:t>
            </a:r>
            <a:r>
              <a:rPr lang="en-US" altLang="zh-TW" sz="2000" dirty="0" smtClean="0"/>
              <a:t>10G </a:t>
            </a:r>
            <a:r>
              <a:rPr lang="en-US" altLang="zh-TW" sz="2000" dirty="0" smtClean="0">
                <a:solidFill>
                  <a:srgbClr val="FF0000"/>
                </a:solidFill>
              </a:rPr>
              <a:t>Fiber Ethernet</a:t>
            </a:r>
            <a:r>
              <a:rPr lang="en-US" altLang="zh-TW" sz="2000" dirty="0" smtClean="0"/>
              <a:t>)</a:t>
            </a:r>
            <a:r>
              <a:rPr lang="zh-TW" altLang="en-US" sz="2000" dirty="0" smtClean="0"/>
              <a:t>，</a:t>
            </a:r>
            <a:r>
              <a:rPr lang="en-US" altLang="zh-TW" sz="2000" dirty="0" smtClean="0"/>
              <a:t>TCP/IP</a:t>
            </a:r>
            <a:r>
              <a:rPr lang="zh-TW" altLang="en-US" sz="2000" dirty="0" smtClean="0"/>
              <a:t> 只需要知道怎麼和網路控制器 </a:t>
            </a:r>
            <a:r>
              <a:rPr lang="en-US" altLang="zh-TW" sz="2000" dirty="0" smtClean="0"/>
              <a:t>(network controller)</a:t>
            </a:r>
            <a:r>
              <a:rPr lang="zh-TW" altLang="en-US" sz="2000" dirty="0" smtClean="0"/>
              <a:t> 溝通，即可正常運作。</a:t>
            </a:r>
            <a:endParaRPr lang="en-US" altLang="zh-TW" sz="2000" dirty="0" smtClean="0"/>
          </a:p>
          <a:p>
            <a:r>
              <a:rPr lang="en-US" altLang="zh-TW" sz="2000" dirty="0" smtClean="0"/>
              <a:t>TCP/IP</a:t>
            </a:r>
            <a:r>
              <a:rPr lang="zh-TW" altLang="en-US" sz="2000" dirty="0" smtClean="0"/>
              <a:t> 也可以同時在多種不同的網路架構上運作。</a:t>
            </a:r>
            <a:endParaRPr lang="en-US" altLang="zh-TW" sz="2000" dirty="0" smtClean="0"/>
          </a:p>
        </p:txBody>
      </p:sp>
      <p:sp>
        <p:nvSpPr>
          <p:cNvPr id="3" name="標題 2"/>
          <p:cNvSpPr>
            <a:spLocks noGrp="1"/>
          </p:cNvSpPr>
          <p:nvPr>
            <p:ph type="title"/>
          </p:nvPr>
        </p:nvSpPr>
        <p:spPr/>
        <p:txBody>
          <a:bodyPr/>
          <a:lstStyle/>
          <a:p>
            <a:r>
              <a:rPr lang="zh-TW" altLang="en-US" dirty="0" smtClean="0"/>
              <a:t>網路介面層</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02704" cy="1855678"/>
          </a:xfrm>
        </p:spPr>
        <p:txBody>
          <a:bodyPr>
            <a:normAutofit/>
          </a:bodyPr>
          <a:lstStyle/>
          <a:p>
            <a:pPr>
              <a:lnSpc>
                <a:spcPct val="130000"/>
              </a:lnSpc>
              <a:spcBef>
                <a:spcPts val="1200"/>
              </a:spcBef>
            </a:pPr>
            <a:r>
              <a:rPr lang="zh-TW" altLang="en-US" sz="2000" dirty="0" smtClean="0"/>
              <a:t>資料封裝 </a:t>
            </a:r>
            <a:r>
              <a:rPr lang="en-US" altLang="zh-TW" sz="2000" dirty="0" smtClean="0"/>
              <a:t>(</a:t>
            </a:r>
            <a:r>
              <a:rPr lang="en-US" altLang="zh-TW" sz="2000" dirty="0" smtClean="0">
                <a:solidFill>
                  <a:srgbClr val="0000FF"/>
                </a:solidFill>
              </a:rPr>
              <a:t>encapsulation</a:t>
            </a:r>
            <a:r>
              <a:rPr lang="en-US" altLang="zh-TW" sz="2000" dirty="0" smtClean="0"/>
              <a:t>)</a:t>
            </a:r>
            <a:r>
              <a:rPr lang="zh-TW" altLang="en-US" sz="2000" dirty="0" smtClean="0"/>
              <a:t>：應用程式的資料 </a:t>
            </a:r>
            <a:r>
              <a:rPr lang="en-US" altLang="zh-TW" sz="2000" dirty="0" smtClean="0"/>
              <a:t>(</a:t>
            </a:r>
            <a:r>
              <a:rPr lang="zh-TW" altLang="en-US" sz="2000" dirty="0" smtClean="0">
                <a:ea typeface="微軟正黑體"/>
              </a:rPr>
              <a:t>例如一封電子郵件</a:t>
            </a:r>
            <a:r>
              <a:rPr lang="en-US" altLang="zh-TW" sz="2000" dirty="0" smtClean="0">
                <a:ea typeface="微軟正黑體"/>
              </a:rPr>
              <a:t>) </a:t>
            </a:r>
            <a:r>
              <a:rPr lang="zh-TW" altLang="en-US" sz="2000" dirty="0" smtClean="0">
                <a:ea typeface="微軟正黑體"/>
              </a:rPr>
              <a:t>先被</a:t>
            </a:r>
            <a:r>
              <a:rPr lang="zh-TW" altLang="en-US" sz="2000" dirty="0" smtClean="0">
                <a:solidFill>
                  <a:srgbClr val="0000FF"/>
                </a:solidFill>
                <a:ea typeface="微軟正黑體"/>
              </a:rPr>
              <a:t>加上</a:t>
            </a:r>
            <a:r>
              <a:rPr lang="en-US" altLang="zh-TW" sz="2000" dirty="0" smtClean="0">
                <a:solidFill>
                  <a:srgbClr val="0000FF"/>
                </a:solidFill>
                <a:ea typeface="微軟正黑體"/>
              </a:rPr>
              <a:t>TCP</a:t>
            </a:r>
            <a:r>
              <a:rPr lang="zh-TW" altLang="en-US" sz="2000" dirty="0" smtClean="0">
                <a:solidFill>
                  <a:srgbClr val="0000FF"/>
                </a:solidFill>
                <a:ea typeface="微軟正黑體"/>
              </a:rPr>
              <a:t>表頭</a:t>
            </a:r>
            <a:r>
              <a:rPr lang="zh-TW" altLang="en-US" sz="2000" dirty="0" smtClean="0">
                <a:ea typeface="微軟正黑體"/>
              </a:rPr>
              <a:t> </a:t>
            </a:r>
            <a:r>
              <a:rPr lang="en-US" altLang="zh-TW" sz="2000" dirty="0" smtClean="0">
                <a:ea typeface="微軟正黑體"/>
              </a:rPr>
              <a:t>(header)</a:t>
            </a:r>
            <a:r>
              <a:rPr lang="zh-TW" altLang="en-US" sz="2000" dirty="0" smtClean="0">
                <a:ea typeface="微軟正黑體"/>
              </a:rPr>
              <a:t> 與錯誤檢查碼後</a:t>
            </a:r>
            <a:r>
              <a:rPr lang="zh-TW" altLang="en-US" sz="2000" dirty="0" smtClean="0">
                <a:solidFill>
                  <a:srgbClr val="0000FF"/>
                </a:solidFill>
                <a:ea typeface="微軟正黑體"/>
              </a:rPr>
              <a:t>封裝為</a:t>
            </a:r>
            <a:r>
              <a:rPr lang="en-US" altLang="zh-TW" sz="2000" dirty="0" smtClean="0">
                <a:solidFill>
                  <a:srgbClr val="0000FF"/>
                </a:solidFill>
                <a:ea typeface="微軟正黑體"/>
              </a:rPr>
              <a:t>TCP</a:t>
            </a:r>
            <a:r>
              <a:rPr lang="zh-TW" altLang="en-US" sz="2000" dirty="0" smtClean="0">
                <a:solidFill>
                  <a:srgbClr val="0000FF"/>
                </a:solidFill>
                <a:ea typeface="微軟正黑體"/>
              </a:rPr>
              <a:t>封包</a:t>
            </a:r>
            <a:r>
              <a:rPr lang="zh-TW" altLang="en-US" sz="2000" dirty="0" smtClean="0">
                <a:ea typeface="微軟正黑體"/>
              </a:rPr>
              <a:t>；再</a:t>
            </a:r>
            <a:r>
              <a:rPr lang="zh-TW" altLang="en-US" sz="2000" dirty="0" smtClean="0">
                <a:solidFill>
                  <a:srgbClr val="0000FF"/>
                </a:solidFill>
                <a:ea typeface="微軟正黑體"/>
              </a:rPr>
              <a:t>加上</a:t>
            </a:r>
            <a:r>
              <a:rPr lang="en-US" altLang="zh-TW" sz="2000" dirty="0" smtClean="0">
                <a:solidFill>
                  <a:srgbClr val="0000FF"/>
                </a:solidFill>
                <a:ea typeface="微軟正黑體"/>
              </a:rPr>
              <a:t>IP</a:t>
            </a:r>
            <a:r>
              <a:rPr lang="zh-TW" altLang="en-US" sz="2000" dirty="0" smtClean="0">
                <a:solidFill>
                  <a:srgbClr val="0000FF"/>
                </a:solidFill>
                <a:ea typeface="微軟正黑體"/>
              </a:rPr>
              <a:t>位址</a:t>
            </a:r>
            <a:r>
              <a:rPr lang="zh-TW" altLang="en-US" sz="2000" dirty="0" smtClean="0">
                <a:ea typeface="微軟正黑體"/>
              </a:rPr>
              <a:t>等表頭後封裝為</a:t>
            </a:r>
            <a:r>
              <a:rPr lang="en-US" altLang="zh-TW" sz="2000" dirty="0" smtClean="0">
                <a:ea typeface="微軟正黑體"/>
              </a:rPr>
              <a:t>IP</a:t>
            </a:r>
            <a:r>
              <a:rPr lang="zh-TW" altLang="en-US" sz="2000" dirty="0" smtClean="0">
                <a:ea typeface="微軟正黑體"/>
              </a:rPr>
              <a:t>封包；最後被轉換為硬體網路上的</a:t>
            </a:r>
            <a:r>
              <a:rPr lang="en-US" altLang="zh-TW" sz="2000" dirty="0" smtClean="0">
                <a:ea typeface="微軟正黑體"/>
              </a:rPr>
              <a:t>0</a:t>
            </a:r>
            <a:r>
              <a:rPr lang="zh-TW" altLang="en-US" sz="2000" dirty="0" smtClean="0">
                <a:ea typeface="微軟正黑體"/>
              </a:rPr>
              <a:t>與</a:t>
            </a:r>
            <a:r>
              <a:rPr lang="en-US" altLang="zh-TW" sz="2000" dirty="0" smtClean="0">
                <a:ea typeface="微軟正黑體"/>
              </a:rPr>
              <a:t>1</a:t>
            </a:r>
            <a:r>
              <a:rPr lang="zh-TW" altLang="en-US" sz="2000" dirty="0" smtClean="0">
                <a:ea typeface="微軟正黑體"/>
              </a:rPr>
              <a:t>進行傳輸。</a:t>
            </a:r>
            <a:r>
              <a:rPr lang="zh-TW" altLang="en-US" sz="2000" dirty="0" smtClean="0">
                <a:solidFill>
                  <a:srgbClr val="FF0000"/>
                </a:solidFill>
                <a:ea typeface="微軟正黑體"/>
              </a:rPr>
              <a:t>接收端則按反順序處理後</a:t>
            </a:r>
            <a:r>
              <a:rPr lang="zh-TW" altLang="en-US" sz="2000" dirty="0" smtClean="0">
                <a:ea typeface="微軟正黑體"/>
              </a:rPr>
              <a:t>，就得到原來的資料</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ea typeface="微軟正黑體"/>
              </a:rPr>
              <a:t>一封電子郵件</a:t>
            </a:r>
            <a:r>
              <a:rPr lang="en-US" altLang="zh-TW" sz="2000" dirty="0" smtClean="0">
                <a:ea typeface="微軟正黑體"/>
              </a:rPr>
              <a:t>)</a:t>
            </a:r>
            <a:r>
              <a:rPr lang="zh-TW" altLang="en-US" sz="2000" dirty="0" smtClean="0">
                <a:latin typeface="微軟正黑體"/>
                <a:ea typeface="微軟正黑體"/>
              </a:rPr>
              <a:t>。</a:t>
            </a:r>
            <a:endParaRPr lang="zh-TW" altLang="en-US" sz="2000" dirty="0"/>
          </a:p>
        </p:txBody>
      </p:sp>
      <p:sp>
        <p:nvSpPr>
          <p:cNvPr id="3" name="標題 2"/>
          <p:cNvSpPr>
            <a:spLocks noGrp="1"/>
          </p:cNvSpPr>
          <p:nvPr>
            <p:ph type="title"/>
          </p:nvPr>
        </p:nvSpPr>
        <p:spPr/>
        <p:txBody>
          <a:bodyPr/>
          <a:lstStyle/>
          <a:p>
            <a:r>
              <a:rPr lang="zh-TW" altLang="en-US" dirty="0" smtClean="0"/>
              <a:t>資料封裝</a:t>
            </a:r>
            <a:endParaRPr lang="zh-TW" altLang="en-US" dirty="0"/>
          </a:p>
        </p:txBody>
      </p:sp>
      <p:grpSp>
        <p:nvGrpSpPr>
          <p:cNvPr id="11" name="群組 10"/>
          <p:cNvGrpSpPr/>
          <p:nvPr/>
        </p:nvGrpSpPr>
        <p:grpSpPr>
          <a:xfrm>
            <a:off x="1403648" y="3235776"/>
            <a:ext cx="5904440" cy="3073544"/>
            <a:chOff x="2428860" y="4214818"/>
            <a:chExt cx="4214842" cy="2000264"/>
          </a:xfrm>
        </p:grpSpPr>
        <p:sp>
          <p:nvSpPr>
            <p:cNvPr id="25" name="矩形 24"/>
            <p:cNvSpPr/>
            <p:nvPr/>
          </p:nvSpPr>
          <p:spPr>
            <a:xfrm>
              <a:off x="2428860" y="4214818"/>
              <a:ext cx="4214842" cy="2000264"/>
            </a:xfrm>
            <a:prstGeom prst="rect">
              <a:avLst/>
            </a:prstGeom>
            <a:solidFill>
              <a:schemeClr val="tx2">
                <a:lumMod val="40000"/>
                <a:lumOff val="6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000" b="1" dirty="0" smtClean="0">
                <a:solidFill>
                  <a:schemeClr val="tx1"/>
                </a:solidFill>
                <a:latin typeface="Calibri" pitchFamily="34" charset="0"/>
              </a:endParaRPr>
            </a:p>
          </p:txBody>
        </p:sp>
        <p:sp>
          <p:nvSpPr>
            <p:cNvPr id="24" name="矩形 23"/>
            <p:cNvSpPr/>
            <p:nvPr/>
          </p:nvSpPr>
          <p:spPr>
            <a:xfrm>
              <a:off x="2786050" y="4357694"/>
              <a:ext cx="3571900" cy="1500198"/>
            </a:xfrm>
            <a:prstGeom prst="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000" b="1" dirty="0" smtClean="0">
                <a:solidFill>
                  <a:schemeClr val="tx1"/>
                </a:solidFill>
                <a:latin typeface="Calibri" pitchFamily="34" charset="0"/>
              </a:endParaRPr>
            </a:p>
          </p:txBody>
        </p:sp>
        <p:sp>
          <p:nvSpPr>
            <p:cNvPr id="23" name="矩形 22"/>
            <p:cNvSpPr/>
            <p:nvPr/>
          </p:nvSpPr>
          <p:spPr>
            <a:xfrm>
              <a:off x="3071802" y="4500570"/>
              <a:ext cx="3000396" cy="1000132"/>
            </a:xfrm>
            <a:prstGeom prst="rect">
              <a:avLst/>
            </a:prstGeom>
            <a:solidFill>
              <a:srgbClr val="CA68B7"/>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sz="2000" b="1" dirty="0" smtClean="0">
                <a:solidFill>
                  <a:schemeClr val="tx1"/>
                </a:solidFill>
                <a:latin typeface="Calibri" pitchFamily="34" charset="0"/>
              </a:endParaRPr>
            </a:p>
          </p:txBody>
        </p:sp>
        <p:sp>
          <p:nvSpPr>
            <p:cNvPr id="4" name="矩形 3"/>
            <p:cNvSpPr/>
            <p:nvPr/>
          </p:nvSpPr>
          <p:spPr>
            <a:xfrm>
              <a:off x="3357554" y="4643446"/>
              <a:ext cx="2428892" cy="500066"/>
            </a:xfrm>
            <a:prstGeom prst="rect">
              <a:avLst/>
            </a:prstGeom>
            <a:solidFill>
              <a:srgbClr val="C14BA8"/>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solidFill>
                    <a:schemeClr val="tx1"/>
                  </a:solidFill>
                  <a:latin typeface="Calibri" pitchFamily="34" charset="0"/>
                </a:rPr>
                <a:t>應用資料</a:t>
              </a:r>
              <a:endParaRPr lang="zh-TW" altLang="en-US" sz="2000" b="1" dirty="0">
                <a:solidFill>
                  <a:schemeClr val="tx1"/>
                </a:solidFill>
                <a:latin typeface="Calibri" pitchFamily="34" charset="0"/>
              </a:endParaRPr>
            </a:p>
          </p:txBody>
        </p:sp>
        <p:sp>
          <p:nvSpPr>
            <p:cNvPr id="26" name="文字方塊 25"/>
            <p:cNvSpPr txBox="1"/>
            <p:nvPr/>
          </p:nvSpPr>
          <p:spPr>
            <a:xfrm>
              <a:off x="4143372" y="5143512"/>
              <a:ext cx="816933" cy="260392"/>
            </a:xfrm>
            <a:prstGeom prst="rect">
              <a:avLst/>
            </a:prstGeom>
            <a:noFill/>
          </p:spPr>
          <p:txBody>
            <a:bodyPr wrap="none" rtlCol="0">
              <a:spAutoFit/>
            </a:bodyPr>
            <a:lstStyle/>
            <a:p>
              <a:r>
                <a:rPr lang="en-US" altLang="zh-TW" sz="2000" b="1" dirty="0" smtClean="0">
                  <a:latin typeface="Calibri" pitchFamily="34" charset="0"/>
                </a:rPr>
                <a:t>TCP </a:t>
              </a:r>
              <a:r>
                <a:rPr lang="zh-TW" altLang="en-US" sz="2000" b="1" dirty="0" smtClean="0">
                  <a:latin typeface="Calibri" pitchFamily="34" charset="0"/>
                </a:rPr>
                <a:t>封包</a:t>
              </a:r>
              <a:endParaRPr lang="zh-TW" altLang="en-US" sz="2000" b="1" dirty="0">
                <a:latin typeface="Calibri" pitchFamily="34" charset="0"/>
              </a:endParaRPr>
            </a:p>
          </p:txBody>
        </p:sp>
        <p:sp>
          <p:nvSpPr>
            <p:cNvPr id="27" name="文字方塊 26"/>
            <p:cNvSpPr txBox="1"/>
            <p:nvPr/>
          </p:nvSpPr>
          <p:spPr>
            <a:xfrm>
              <a:off x="4214810" y="5519338"/>
              <a:ext cx="679939" cy="260392"/>
            </a:xfrm>
            <a:prstGeom prst="rect">
              <a:avLst/>
            </a:prstGeom>
            <a:noFill/>
          </p:spPr>
          <p:txBody>
            <a:bodyPr wrap="none" rtlCol="0">
              <a:spAutoFit/>
            </a:bodyPr>
            <a:lstStyle/>
            <a:p>
              <a:r>
                <a:rPr lang="en-US" altLang="zh-TW" sz="2000" b="1" dirty="0" smtClean="0">
                  <a:latin typeface="Calibri" pitchFamily="34" charset="0"/>
                </a:rPr>
                <a:t>IP </a:t>
              </a:r>
              <a:r>
                <a:rPr lang="zh-TW" altLang="en-US" sz="2000" b="1" dirty="0" smtClean="0">
                  <a:latin typeface="Calibri" pitchFamily="34" charset="0"/>
                </a:rPr>
                <a:t>封包</a:t>
              </a:r>
              <a:endParaRPr lang="zh-TW" altLang="en-US" sz="2000" b="1" dirty="0">
                <a:latin typeface="Calibri" pitchFamily="34" charset="0"/>
              </a:endParaRPr>
            </a:p>
          </p:txBody>
        </p:sp>
        <p:sp>
          <p:nvSpPr>
            <p:cNvPr id="28" name="文字方塊 27"/>
            <p:cNvSpPr txBox="1"/>
            <p:nvPr/>
          </p:nvSpPr>
          <p:spPr>
            <a:xfrm>
              <a:off x="3808299" y="5890304"/>
              <a:ext cx="1413429" cy="260392"/>
            </a:xfrm>
            <a:prstGeom prst="rect">
              <a:avLst/>
            </a:prstGeom>
            <a:noFill/>
          </p:spPr>
          <p:txBody>
            <a:bodyPr wrap="none" rtlCol="0">
              <a:spAutoFit/>
            </a:bodyPr>
            <a:lstStyle/>
            <a:p>
              <a:r>
                <a:rPr lang="zh-TW" altLang="en-US" sz="2000" b="1" dirty="0" smtClean="0">
                  <a:latin typeface="Calibri" pitchFamily="34" charset="0"/>
                </a:rPr>
                <a:t>硬體上的數位流</a:t>
              </a:r>
              <a:endParaRPr lang="zh-TW" altLang="en-US" sz="2000" b="1"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143140"/>
          </a:xfrm>
        </p:spPr>
        <p:txBody>
          <a:bodyPr>
            <a:normAutofit/>
          </a:bodyPr>
          <a:lstStyle/>
          <a:p>
            <a:pPr>
              <a:spcBef>
                <a:spcPts val="1200"/>
              </a:spcBef>
            </a:pPr>
            <a:r>
              <a:rPr lang="zh-TW" altLang="en-US" sz="2000" dirty="0" smtClean="0">
                <a:solidFill>
                  <a:srgbClr val="FF0000"/>
                </a:solidFill>
              </a:rPr>
              <a:t>電腦連接埠 </a:t>
            </a:r>
            <a:r>
              <a:rPr lang="en-US" altLang="zh-TW" sz="2000" dirty="0" smtClean="0">
                <a:solidFill>
                  <a:srgbClr val="FF0000"/>
                </a:solidFill>
              </a:rPr>
              <a:t>(port)</a:t>
            </a:r>
            <a:r>
              <a:rPr lang="zh-TW" altLang="en-US" sz="2000" dirty="0" smtClean="0">
                <a:solidFill>
                  <a:srgbClr val="FF0000"/>
                </a:solidFill>
              </a:rPr>
              <a:t> </a:t>
            </a:r>
            <a:r>
              <a:rPr lang="zh-TW" altLang="en-US" sz="2000" dirty="0" smtClean="0"/>
              <a:t>是特殊位址讓主機之間能夠通訊。要開始通訊的一方指出要求通訊的連接埠，若對方該連接埠可以使用，雙方開始通訊。連接埠定義於 </a:t>
            </a:r>
            <a:r>
              <a:rPr lang="en-US" altLang="zh-TW" sz="2000" dirty="0" smtClean="0"/>
              <a:t>TCP</a:t>
            </a:r>
            <a:r>
              <a:rPr lang="zh-TW" altLang="en-US" sz="2000" dirty="0" smtClean="0"/>
              <a:t> 封包的表頭內。</a:t>
            </a:r>
            <a:endParaRPr lang="en-US" altLang="zh-TW" sz="2000" dirty="0" smtClean="0"/>
          </a:p>
          <a:p>
            <a:pPr>
              <a:spcBef>
                <a:spcPts val="1200"/>
              </a:spcBef>
            </a:pPr>
            <a:r>
              <a:rPr lang="zh-TW" altLang="en-US" sz="2000" dirty="0" smtClean="0">
                <a:solidFill>
                  <a:srgbClr val="FF0000"/>
                </a:solidFill>
              </a:rPr>
              <a:t>有些連接埠位址被約定特殊用途，稱為 </a:t>
            </a:r>
            <a:r>
              <a:rPr lang="en-US" altLang="zh-TW" sz="2000" dirty="0" smtClean="0">
                <a:solidFill>
                  <a:srgbClr val="FF0000"/>
                </a:solidFill>
              </a:rPr>
              <a:t>well-known ports</a:t>
            </a:r>
            <a:r>
              <a:rPr lang="zh-TW" altLang="en-US" sz="2000" dirty="0" smtClean="0"/>
              <a:t>，理論上</a:t>
            </a:r>
            <a:r>
              <a:rPr lang="en-US" altLang="zh-TW" sz="2000" dirty="0" smtClean="0"/>
              <a:t>1024</a:t>
            </a:r>
            <a:r>
              <a:rPr lang="zh-TW" altLang="en-US" sz="2000" dirty="0" smtClean="0"/>
              <a:t>以前都是特殊連接埠，以下是其中部分：</a:t>
            </a:r>
            <a:endParaRPr lang="en-US" altLang="zh-TW" sz="2000" dirty="0" smtClean="0"/>
          </a:p>
        </p:txBody>
      </p:sp>
      <p:sp>
        <p:nvSpPr>
          <p:cNvPr id="3" name="標題 2"/>
          <p:cNvSpPr>
            <a:spLocks noGrp="1"/>
          </p:cNvSpPr>
          <p:nvPr>
            <p:ph type="title"/>
          </p:nvPr>
        </p:nvSpPr>
        <p:spPr/>
        <p:txBody>
          <a:bodyPr/>
          <a:lstStyle/>
          <a:p>
            <a:r>
              <a:rPr lang="zh-TW" altLang="en-US" dirty="0" smtClean="0"/>
              <a:t>電腦連接埠</a:t>
            </a:r>
            <a:endParaRPr lang="zh-TW" altLang="en-US" dirty="0"/>
          </a:p>
        </p:txBody>
      </p:sp>
      <p:sp>
        <p:nvSpPr>
          <p:cNvPr id="4" name="文字方塊 3"/>
          <p:cNvSpPr txBox="1"/>
          <p:nvPr/>
        </p:nvSpPr>
        <p:spPr>
          <a:xfrm>
            <a:off x="1214414" y="3794264"/>
            <a:ext cx="2830647" cy="2323713"/>
          </a:xfrm>
          <a:prstGeom prst="rect">
            <a:avLst/>
          </a:prstGeom>
          <a:noFill/>
        </p:spPr>
        <p:txBody>
          <a:bodyPr wrap="none" rtlCol="0">
            <a:spAutoFit/>
          </a:bodyPr>
          <a:lstStyle/>
          <a:p>
            <a:pPr marL="342900" indent="-342900">
              <a:spcBef>
                <a:spcPts val="600"/>
              </a:spcBef>
            </a:pPr>
            <a:r>
              <a:rPr lang="en-US" altLang="zh-TW" sz="2000" dirty="0" smtClean="0">
                <a:solidFill>
                  <a:srgbClr val="FF0000"/>
                </a:solidFill>
                <a:latin typeface="Calibri" pitchFamily="34" charset="0"/>
              </a:rPr>
              <a:t>20   FTP</a:t>
            </a:r>
            <a:r>
              <a:rPr lang="en-US" altLang="zh-TW" sz="2000" dirty="0" smtClean="0">
                <a:latin typeface="Calibri" pitchFamily="34" charset="0"/>
              </a:rPr>
              <a:t> (data channel)</a:t>
            </a:r>
          </a:p>
          <a:p>
            <a:pPr marL="342900" indent="-342900">
              <a:spcBef>
                <a:spcPts val="600"/>
              </a:spcBef>
            </a:pPr>
            <a:r>
              <a:rPr lang="en-US" altLang="zh-TW" sz="2000" dirty="0" smtClean="0">
                <a:latin typeface="Calibri" pitchFamily="34" charset="0"/>
              </a:rPr>
              <a:t>21   FTP (control channel)</a:t>
            </a:r>
          </a:p>
          <a:p>
            <a:pPr marL="342900" indent="-342900">
              <a:spcBef>
                <a:spcPts val="600"/>
              </a:spcBef>
            </a:pPr>
            <a:r>
              <a:rPr lang="en-US" altLang="zh-TW" sz="2000" dirty="0" smtClean="0">
                <a:latin typeface="Calibri" pitchFamily="34" charset="0"/>
              </a:rPr>
              <a:t>22   SSH</a:t>
            </a:r>
          </a:p>
          <a:p>
            <a:pPr marL="342900" indent="-342900">
              <a:spcBef>
                <a:spcPts val="600"/>
              </a:spcBef>
            </a:pPr>
            <a:r>
              <a:rPr lang="en-US" altLang="zh-TW" sz="2000" dirty="0" smtClean="0">
                <a:latin typeface="Calibri" pitchFamily="34" charset="0"/>
              </a:rPr>
              <a:t>23   Telnet</a:t>
            </a:r>
          </a:p>
          <a:p>
            <a:pPr marL="342900" indent="-342900">
              <a:spcBef>
                <a:spcPts val="600"/>
              </a:spcBef>
            </a:pPr>
            <a:r>
              <a:rPr lang="en-US" altLang="zh-TW" sz="2000" dirty="0" smtClean="0">
                <a:latin typeface="Calibri" pitchFamily="34" charset="0"/>
              </a:rPr>
              <a:t>25   SMTP</a:t>
            </a:r>
          </a:p>
          <a:p>
            <a:pPr>
              <a:spcBef>
                <a:spcPts val="600"/>
              </a:spcBef>
            </a:pPr>
            <a:r>
              <a:rPr lang="en-US" altLang="zh-TW" sz="2000" dirty="0" smtClean="0">
                <a:latin typeface="Calibri" pitchFamily="34" charset="0"/>
              </a:rPr>
              <a:t>53   DNS</a:t>
            </a:r>
            <a:endParaRPr lang="zh-TW" altLang="en-US" sz="2000" dirty="0">
              <a:latin typeface="Calibri" pitchFamily="34" charset="0"/>
            </a:endParaRPr>
          </a:p>
        </p:txBody>
      </p:sp>
      <p:sp>
        <p:nvSpPr>
          <p:cNvPr id="5" name="文字方塊 4"/>
          <p:cNvSpPr txBox="1"/>
          <p:nvPr/>
        </p:nvSpPr>
        <p:spPr>
          <a:xfrm>
            <a:off x="4740021" y="3794264"/>
            <a:ext cx="2758576" cy="2323713"/>
          </a:xfrm>
          <a:prstGeom prst="rect">
            <a:avLst/>
          </a:prstGeom>
          <a:noFill/>
        </p:spPr>
        <p:txBody>
          <a:bodyPr wrap="none" rtlCol="0">
            <a:spAutoFit/>
          </a:bodyPr>
          <a:lstStyle/>
          <a:p>
            <a:pPr marL="342900" indent="-342900">
              <a:spcBef>
                <a:spcPts val="600"/>
              </a:spcBef>
            </a:pPr>
            <a:r>
              <a:rPr lang="en-US" altLang="zh-TW" sz="2000" dirty="0" smtClean="0">
                <a:solidFill>
                  <a:srgbClr val="FF0000"/>
                </a:solidFill>
                <a:latin typeface="Calibri" pitchFamily="34" charset="0"/>
              </a:rPr>
              <a:t>80    HTTP</a:t>
            </a:r>
          </a:p>
          <a:p>
            <a:pPr marL="342900" indent="-342900">
              <a:spcBef>
                <a:spcPts val="600"/>
              </a:spcBef>
            </a:pPr>
            <a:r>
              <a:rPr lang="en-US" altLang="zh-TW" sz="2000" dirty="0" smtClean="0">
                <a:latin typeface="Calibri" pitchFamily="34" charset="0"/>
              </a:rPr>
              <a:t>110  POP3</a:t>
            </a:r>
          </a:p>
          <a:p>
            <a:pPr marL="342900" indent="-342900">
              <a:spcBef>
                <a:spcPts val="600"/>
              </a:spcBef>
            </a:pPr>
            <a:r>
              <a:rPr lang="en-US" altLang="zh-TW" sz="2000" dirty="0" smtClean="0">
                <a:latin typeface="Calibri" pitchFamily="34" charset="0"/>
              </a:rPr>
              <a:t>119  NNTP</a:t>
            </a:r>
          </a:p>
          <a:p>
            <a:pPr marL="342900" indent="-342900">
              <a:spcBef>
                <a:spcPts val="600"/>
              </a:spcBef>
            </a:pPr>
            <a:r>
              <a:rPr lang="en-US" altLang="zh-TW" sz="2000" dirty="0" smtClean="0">
                <a:latin typeface="Calibri" pitchFamily="34" charset="0"/>
              </a:rPr>
              <a:t>143  IMAP</a:t>
            </a:r>
          </a:p>
          <a:p>
            <a:pPr marL="342900" indent="-342900">
              <a:spcBef>
                <a:spcPts val="600"/>
              </a:spcBef>
            </a:pPr>
            <a:r>
              <a:rPr lang="en-US" altLang="zh-TW" sz="2000" dirty="0" smtClean="0">
                <a:latin typeface="Calibri" pitchFamily="34" charset="0"/>
              </a:rPr>
              <a:t>161  SNMP</a:t>
            </a:r>
          </a:p>
          <a:p>
            <a:pPr>
              <a:spcBef>
                <a:spcPts val="600"/>
              </a:spcBef>
            </a:pPr>
            <a:r>
              <a:rPr lang="en-US" altLang="zh-TW" sz="2000" dirty="0" smtClean="0">
                <a:solidFill>
                  <a:srgbClr val="FF0000"/>
                </a:solidFill>
                <a:latin typeface="Calibri" pitchFamily="34" charset="0"/>
              </a:rPr>
              <a:t>443  HTTPS </a:t>
            </a:r>
            <a:r>
              <a:rPr lang="en-US" altLang="zh-TW" sz="2000" dirty="0" smtClean="0">
                <a:latin typeface="Calibri" pitchFamily="34" charset="0"/>
              </a:rPr>
              <a:t>(secure web)</a:t>
            </a:r>
            <a:endParaRPr lang="zh-TW" altLang="en-US" sz="20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solidFill>
                  <a:srgbClr val="FF0000"/>
                </a:solidFill>
              </a:rPr>
              <a:t>開啟 </a:t>
            </a:r>
            <a:r>
              <a:rPr lang="en-US" altLang="zh-TW" sz="2000" dirty="0" smtClean="0">
                <a:solidFill>
                  <a:srgbClr val="FF0000"/>
                </a:solidFill>
              </a:rPr>
              <a:t>TCP</a:t>
            </a:r>
            <a:r>
              <a:rPr lang="zh-TW" altLang="en-US" sz="2000" dirty="0" smtClean="0">
                <a:solidFill>
                  <a:srgbClr val="FF0000"/>
                </a:solidFill>
              </a:rPr>
              <a:t> 連結需要經過三手交握 </a:t>
            </a:r>
            <a:r>
              <a:rPr lang="en-US" altLang="zh-TW" sz="2000" dirty="0" smtClean="0">
                <a:solidFill>
                  <a:srgbClr val="FF0000"/>
                </a:solidFill>
              </a:rPr>
              <a:t>(3-way handshake)</a:t>
            </a:r>
            <a:r>
              <a:rPr lang="zh-TW" altLang="en-US" sz="2000" dirty="0" smtClean="0"/>
              <a:t>：</a:t>
            </a:r>
            <a:endParaRPr lang="en-US" altLang="zh-TW" sz="2000" dirty="0" smtClean="0"/>
          </a:p>
          <a:p>
            <a:pPr lvl="1"/>
            <a:r>
              <a:rPr lang="zh-TW" altLang="en-US" dirty="0" smtClean="0"/>
              <a:t>要求通訊的主機送出一個 </a:t>
            </a:r>
            <a:r>
              <a:rPr lang="en-US" altLang="zh-TW" dirty="0" smtClean="0"/>
              <a:t>SYN</a:t>
            </a:r>
            <a:r>
              <a:rPr lang="zh-TW" altLang="en-US" dirty="0" smtClean="0"/>
              <a:t> 封包給接收端，以要求同步。</a:t>
            </a:r>
            <a:endParaRPr lang="en-US" altLang="zh-TW" dirty="0" smtClean="0"/>
          </a:p>
          <a:p>
            <a:pPr lvl="1"/>
            <a:r>
              <a:rPr lang="zh-TW" altLang="en-US" dirty="0" smtClean="0"/>
              <a:t>接收端回傳一個 </a:t>
            </a:r>
            <a:r>
              <a:rPr lang="en-US" altLang="zh-TW" dirty="0" smtClean="0"/>
              <a:t>SYN/ACK</a:t>
            </a:r>
            <a:r>
              <a:rPr lang="zh-TW" altLang="en-US" dirty="0" smtClean="0"/>
              <a:t> 封包，意味著「收到你的連結要求，並同意連結。」</a:t>
            </a:r>
            <a:endParaRPr lang="en-US" altLang="zh-TW" dirty="0" smtClean="0"/>
          </a:p>
          <a:p>
            <a:pPr lvl="1"/>
            <a:r>
              <a:rPr lang="zh-TW" altLang="en-US" dirty="0" smtClean="0"/>
              <a:t>傳送端再回給接收端一個 </a:t>
            </a:r>
            <a:r>
              <a:rPr lang="en-US" altLang="zh-TW" dirty="0" smtClean="0"/>
              <a:t>ACK</a:t>
            </a:r>
            <a:r>
              <a:rPr lang="zh-TW" altLang="en-US" dirty="0" smtClean="0"/>
              <a:t> 封包，意味著「收到你的回覆，我們開始通訊吧！」。</a:t>
            </a:r>
            <a:endParaRPr lang="en-US" altLang="zh-TW" dirty="0" smtClean="0"/>
          </a:p>
          <a:p>
            <a:r>
              <a:rPr lang="zh-TW" altLang="en-US" sz="2000" dirty="0" smtClean="0"/>
              <a:t>連結開始後，雙方用適當的連接埠通訊，例如 </a:t>
            </a:r>
            <a:r>
              <a:rPr lang="en-US" altLang="zh-TW" sz="2000" dirty="0" smtClean="0"/>
              <a:t>web</a:t>
            </a:r>
            <a:r>
              <a:rPr lang="zh-TW" altLang="en-US" sz="2000" dirty="0" smtClean="0"/>
              <a:t> 使用</a:t>
            </a:r>
            <a:r>
              <a:rPr lang="en-US" altLang="zh-TW" sz="2000" dirty="0" smtClean="0"/>
              <a:t>80</a:t>
            </a:r>
            <a:r>
              <a:rPr lang="zh-TW" altLang="en-US" sz="2000" dirty="0" smtClean="0"/>
              <a:t>，而 </a:t>
            </a:r>
            <a:r>
              <a:rPr lang="en-US" altLang="zh-TW" sz="2000" dirty="0" smtClean="0"/>
              <a:t>POP3</a:t>
            </a:r>
            <a:r>
              <a:rPr lang="zh-TW" altLang="en-US" sz="2000" dirty="0" smtClean="0"/>
              <a:t> 使用 </a:t>
            </a:r>
            <a:r>
              <a:rPr lang="en-US" altLang="zh-TW" sz="2000" dirty="0" smtClean="0"/>
              <a:t>110</a:t>
            </a:r>
            <a:r>
              <a:rPr lang="zh-TW" altLang="en-US" sz="2000" dirty="0" smtClean="0"/>
              <a:t>。如此，伺服器可以同時處理許多的通訊要求。</a:t>
            </a:r>
            <a:endParaRPr lang="zh-TW" altLang="en-US" sz="2000" dirty="0"/>
          </a:p>
        </p:txBody>
      </p:sp>
      <p:sp>
        <p:nvSpPr>
          <p:cNvPr id="3" name="標題 2"/>
          <p:cNvSpPr>
            <a:spLocks noGrp="1"/>
          </p:cNvSpPr>
          <p:nvPr>
            <p:ph type="title"/>
          </p:nvPr>
        </p:nvSpPr>
        <p:spPr/>
        <p:txBody>
          <a:bodyPr/>
          <a:lstStyle/>
          <a:p>
            <a:r>
              <a:rPr lang="en-US" altLang="zh-TW" dirty="0" smtClean="0"/>
              <a:t>TCP</a:t>
            </a:r>
            <a:r>
              <a:rPr lang="zh-TW" altLang="en-US" dirty="0" smtClean="0"/>
              <a:t> 連結</a:t>
            </a:r>
            <a:endParaRPr lang="zh-TW" altLang="en-US" dirty="0"/>
          </a:p>
        </p:txBody>
      </p:sp>
      <p:sp>
        <p:nvSpPr>
          <p:cNvPr id="4" name="矩形 3"/>
          <p:cNvSpPr/>
          <p:nvPr/>
        </p:nvSpPr>
        <p:spPr>
          <a:xfrm>
            <a:off x="1259632" y="6093296"/>
            <a:ext cx="6048672" cy="28803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Synchronize </a:t>
            </a:r>
            <a:r>
              <a:rPr lang="zh-TW" altLang="en-US" dirty="0" smtClean="0"/>
              <a:t>／ </a:t>
            </a:r>
            <a:r>
              <a:rPr lang="en-US" altLang="zh-TW" dirty="0"/>
              <a:t>Acknowledgment</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en-US" altLang="zh-TW" sz="2000" dirty="0" smtClean="0"/>
              <a:t>TCP/IP</a:t>
            </a:r>
            <a:r>
              <a:rPr lang="zh-TW" altLang="en-US" sz="2000" dirty="0" smtClean="0"/>
              <a:t> 的攻擊可以發生在任何一層，但以傳輸及網際網路這兩層居多。</a:t>
            </a:r>
            <a:endParaRPr lang="en-US" altLang="zh-TW" sz="2000" dirty="0" smtClean="0"/>
          </a:p>
          <a:p>
            <a:pPr>
              <a:spcBef>
                <a:spcPts val="1200"/>
              </a:spcBef>
            </a:pPr>
            <a:r>
              <a:rPr lang="zh-TW" altLang="en-US" sz="2000" dirty="0" smtClean="0"/>
              <a:t>攻擊可以來自外部，也可來自內部。外部攻擊要靠弱點；但內部的任何一台主機都可輕易扮演網路監聽者 </a:t>
            </a:r>
            <a:r>
              <a:rPr lang="en-US" altLang="zh-TW" sz="2000" dirty="0" smtClean="0">
                <a:solidFill>
                  <a:srgbClr val="0000FF"/>
                </a:solidFill>
              </a:rPr>
              <a:t>(sniffer)</a:t>
            </a:r>
            <a:r>
              <a:rPr lang="zh-TW" altLang="en-US" sz="2000" dirty="0" smtClean="0"/>
              <a:t>。</a:t>
            </a:r>
            <a:endParaRPr lang="en-US" altLang="zh-TW" sz="2000" dirty="0" smtClean="0"/>
          </a:p>
          <a:p>
            <a:pPr lvl="1">
              <a:spcBef>
                <a:spcPts val="1200"/>
              </a:spcBef>
            </a:pPr>
            <a:r>
              <a:rPr lang="zh-TW" altLang="en-US" dirty="0" smtClean="0"/>
              <a:t>許多網路使用匯流排 </a:t>
            </a:r>
            <a:r>
              <a:rPr lang="en-US" altLang="zh-TW" dirty="0" smtClean="0"/>
              <a:t>(bus) </a:t>
            </a:r>
            <a:r>
              <a:rPr lang="zh-TW" altLang="en-US" dirty="0" smtClean="0"/>
              <a:t>架構，所有網路資料會送經每個主機，各主機的 </a:t>
            </a:r>
            <a:r>
              <a:rPr lang="en-US" altLang="zh-TW" dirty="0" smtClean="0"/>
              <a:t>NIC </a:t>
            </a:r>
            <a:r>
              <a:rPr lang="zh-TW" altLang="en-US" dirty="0" smtClean="0"/>
              <a:t>卡會擷取屬於它的資料，而忽略不屬於它的。</a:t>
            </a:r>
            <a:r>
              <a:rPr lang="zh-TW" altLang="en-US" dirty="0" smtClean="0">
                <a:solidFill>
                  <a:srgbClr val="FF0000"/>
                </a:solidFill>
              </a:rPr>
              <a:t>但若在任一主機上安裝網路監聽軟體，如微軟的 </a:t>
            </a:r>
            <a:r>
              <a:rPr lang="en-US" altLang="zh-TW" dirty="0" smtClean="0">
                <a:solidFill>
                  <a:srgbClr val="FF0000"/>
                </a:solidFill>
              </a:rPr>
              <a:t>System Management Server (SMS) </a:t>
            </a:r>
            <a:r>
              <a:rPr lang="zh-TW" altLang="en-US" dirty="0" smtClean="0">
                <a:solidFill>
                  <a:srgbClr val="FF0000"/>
                </a:solidFill>
              </a:rPr>
              <a:t>或 </a:t>
            </a:r>
            <a:r>
              <a:rPr lang="en-US" altLang="zh-TW" dirty="0" smtClean="0">
                <a:solidFill>
                  <a:srgbClr val="FF0000"/>
                </a:solidFill>
              </a:rPr>
              <a:t>Wireshark</a:t>
            </a:r>
            <a:r>
              <a:rPr lang="zh-TW" altLang="en-US" dirty="0" smtClean="0"/>
              <a:t>，就能看到網路上流經的資料。</a:t>
            </a:r>
            <a:endParaRPr lang="en-US" altLang="zh-TW" dirty="0" smtClean="0"/>
          </a:p>
          <a:p>
            <a:pPr lvl="1">
              <a:spcBef>
                <a:spcPts val="1200"/>
              </a:spcBef>
            </a:pPr>
            <a:r>
              <a:rPr lang="zh-TW" altLang="en-US" dirty="0" smtClean="0"/>
              <a:t>許多監聽軟體</a:t>
            </a:r>
            <a:r>
              <a:rPr lang="zh-TW" altLang="en-US" dirty="0" smtClean="0">
                <a:solidFill>
                  <a:srgbClr val="0000FF"/>
                </a:solidFill>
              </a:rPr>
              <a:t>可以進一步重組封包來還原文件，包括別的使用者的 </a:t>
            </a:r>
            <a:r>
              <a:rPr lang="en-US" altLang="zh-TW" dirty="0" smtClean="0">
                <a:solidFill>
                  <a:srgbClr val="0000FF"/>
                </a:solidFill>
              </a:rPr>
              <a:t>ID</a:t>
            </a:r>
            <a:r>
              <a:rPr lang="zh-TW" altLang="en-US" dirty="0" smtClean="0">
                <a:solidFill>
                  <a:srgbClr val="0000FF"/>
                </a:solidFill>
              </a:rPr>
              <a:t> 與 </a:t>
            </a:r>
            <a:r>
              <a:rPr lang="en-US" altLang="zh-TW" dirty="0" smtClean="0">
                <a:solidFill>
                  <a:srgbClr val="0000FF"/>
                </a:solidFill>
              </a:rPr>
              <a:t>password </a:t>
            </a:r>
            <a:r>
              <a:rPr lang="zh-TW" altLang="en-US" dirty="0" smtClean="0">
                <a:solidFill>
                  <a:srgbClr val="0000FF"/>
                </a:solidFill>
              </a:rPr>
              <a:t>都一覽無遺</a:t>
            </a:r>
            <a:r>
              <a:rPr lang="zh-TW" altLang="en-US" dirty="0" smtClean="0"/>
              <a:t>。</a:t>
            </a:r>
            <a:endParaRPr lang="en-US" altLang="zh-TW" dirty="0" smtClean="0"/>
          </a:p>
          <a:p>
            <a:pPr lvl="1">
              <a:spcBef>
                <a:spcPts val="1200"/>
              </a:spcBef>
            </a:pPr>
            <a:r>
              <a:rPr lang="zh-TW" altLang="en-US" dirty="0" smtClean="0">
                <a:solidFill>
                  <a:srgbClr val="FF0000"/>
                </a:solidFill>
              </a:rPr>
              <a:t>外部攻擊者可以在機房附近的</a:t>
            </a:r>
            <a:r>
              <a:rPr lang="en-US" altLang="zh-TW" dirty="0" smtClean="0">
                <a:solidFill>
                  <a:srgbClr val="FF0000"/>
                </a:solidFill>
              </a:rPr>
              <a:t>LAN</a:t>
            </a:r>
            <a:r>
              <a:rPr lang="zh-TW" altLang="en-US" dirty="0" smtClean="0">
                <a:solidFill>
                  <a:srgbClr val="FF0000"/>
                </a:solidFill>
              </a:rPr>
              <a:t>網掛線，達到相同效果</a:t>
            </a:r>
            <a:r>
              <a:rPr lang="zh-TW" altLang="en-US" dirty="0" smtClean="0"/>
              <a:t>。</a:t>
            </a:r>
            <a:endParaRPr lang="zh-TW" altLang="en-US" dirty="0"/>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solidFill>
                  <a:srgbClr val="FF0000"/>
                </a:solidFill>
              </a:rPr>
              <a:t>連接埠掃描 </a:t>
            </a:r>
            <a:r>
              <a:rPr lang="en-US" altLang="zh-TW" sz="2000" dirty="0" smtClean="0">
                <a:solidFill>
                  <a:srgbClr val="FF0000"/>
                </a:solidFill>
              </a:rPr>
              <a:t>(port scanning) </a:t>
            </a:r>
            <a:r>
              <a:rPr lang="zh-TW" altLang="en-US" sz="2000" dirty="0" smtClean="0">
                <a:solidFill>
                  <a:srgbClr val="FF0000"/>
                </a:solidFill>
              </a:rPr>
              <a:t>是駭客發動攻擊的前哨戰</a:t>
            </a:r>
            <a:r>
              <a:rPr lang="zh-TW" altLang="en-US" sz="2000" dirty="0" smtClean="0"/>
              <a:t>。</a:t>
            </a:r>
            <a:endParaRPr lang="en-US" altLang="zh-TW" sz="2000" dirty="0" smtClean="0"/>
          </a:p>
          <a:p>
            <a:pPr lvl="1">
              <a:spcBef>
                <a:spcPts val="1200"/>
              </a:spcBef>
            </a:pPr>
            <a:r>
              <a:rPr lang="en-US" altLang="zh-TW" dirty="0" smtClean="0"/>
              <a:t>TCP/IP</a:t>
            </a:r>
            <a:r>
              <a:rPr lang="zh-TW" altLang="en-US" dirty="0" smtClean="0"/>
              <a:t> 允許外部使用者通過路由器 </a:t>
            </a:r>
            <a:r>
              <a:rPr lang="en-US" altLang="zh-TW" dirty="0" smtClean="0"/>
              <a:t>(router)</a:t>
            </a:r>
            <a:r>
              <a:rPr lang="zh-TW" altLang="en-US" dirty="0" smtClean="0"/>
              <a:t> 來連接一些電腦連接埠 </a:t>
            </a:r>
            <a:r>
              <a:rPr lang="en-US" altLang="zh-TW" dirty="0" smtClean="0"/>
              <a:t>(ports)</a:t>
            </a:r>
            <a:r>
              <a:rPr lang="zh-TW" altLang="en-US" dirty="0" smtClean="0"/>
              <a:t>。這些連接埠接到外部詢問訊息 </a:t>
            </a:r>
            <a:r>
              <a:rPr lang="en-US" altLang="zh-TW" dirty="0" smtClean="0"/>
              <a:t>(query)</a:t>
            </a:r>
            <a:r>
              <a:rPr lang="zh-TW" altLang="en-US" dirty="0" smtClean="0"/>
              <a:t> 時，會依固定的方式回應。所以駭客可以系統化地對受攻擊的網路送出不同的詢問訊息，以便從它們的反應判斷網路上有哪些服務和開放的連接埠。</a:t>
            </a:r>
            <a:endParaRPr lang="en-US" altLang="zh-TW" dirty="0" smtClean="0"/>
          </a:p>
          <a:p>
            <a:pPr lvl="1">
              <a:spcBef>
                <a:spcPts val="1200"/>
              </a:spcBef>
            </a:pPr>
            <a:r>
              <a:rPr lang="zh-TW" altLang="en-US" dirty="0" smtClean="0"/>
              <a:t>連接埠掃描的一個簡單方法使用 </a:t>
            </a:r>
            <a:r>
              <a:rPr lang="en-US" altLang="zh-TW" dirty="0" smtClean="0"/>
              <a:t>telnet </a:t>
            </a:r>
            <a:r>
              <a:rPr lang="zh-TW" altLang="en-US" dirty="0" smtClean="0"/>
              <a:t>指令，例如要查某伺服器是否提供電子郵件服務，可以送給他 </a:t>
            </a:r>
            <a:r>
              <a:rPr lang="en-US" altLang="zh-TW" dirty="0" smtClean="0"/>
              <a:t>telnet www.xyz.com 25</a:t>
            </a:r>
            <a:r>
              <a:rPr lang="zh-TW" altLang="en-US" dirty="0" smtClean="0"/>
              <a:t>。如果這台伺服器提供 </a:t>
            </a:r>
            <a:r>
              <a:rPr lang="en-US" altLang="zh-TW" dirty="0" smtClean="0"/>
              <a:t>SMTP</a:t>
            </a:r>
            <a:r>
              <a:rPr lang="zh-TW" altLang="en-US" dirty="0" smtClean="0"/>
              <a:t>，它就會回應登入訊息。</a:t>
            </a:r>
            <a:endParaRPr lang="en-US" altLang="zh-TW" dirty="0" smtClean="0"/>
          </a:p>
          <a:p>
            <a:pPr lvl="1">
              <a:spcBef>
                <a:spcPts val="1200"/>
              </a:spcBef>
            </a:pPr>
            <a:r>
              <a:rPr lang="zh-TW" altLang="en-US" dirty="0" smtClean="0"/>
              <a:t>將連接埠掃描的範圍擴大，駭客經由試探範圍內的每個</a:t>
            </a:r>
            <a:r>
              <a:rPr lang="en-US" altLang="zh-TW" dirty="0" smtClean="0"/>
              <a:t>IP</a:t>
            </a:r>
            <a:r>
              <a:rPr lang="zh-TW" altLang="en-US" dirty="0" smtClean="0"/>
              <a:t>位址與連接埠之後，就能勾勒出受攻擊組織的整個網路結構，以做為發動攻擊的重要參考。</a:t>
            </a:r>
            <a:endParaRPr lang="zh-TW" altLang="en-US" dirty="0"/>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zh-TW" altLang="en-US" sz="2000" dirty="0" smtClean="0"/>
              <a:t>藉由 </a:t>
            </a:r>
            <a:r>
              <a:rPr lang="en-US" altLang="zh-TW" sz="2000" dirty="0" smtClean="0"/>
              <a:t>TCP/UDP</a:t>
            </a:r>
            <a:r>
              <a:rPr lang="zh-TW" altLang="en-US" sz="2000" dirty="0" smtClean="0"/>
              <a:t> 來攻擊網路的方法很多，以下是幾個例子：</a:t>
            </a:r>
            <a:endParaRPr lang="en-US" altLang="zh-TW" sz="2000" dirty="0" smtClean="0"/>
          </a:p>
          <a:p>
            <a:pPr lvl="1"/>
            <a:r>
              <a:rPr lang="zh-TW" altLang="en-US" dirty="0" smtClean="0"/>
              <a:t>如前所述，</a:t>
            </a:r>
            <a:r>
              <a:rPr lang="en-US" altLang="zh-TW" dirty="0" smtClean="0"/>
              <a:t> TCP</a:t>
            </a:r>
            <a:r>
              <a:rPr lang="zh-TW" altLang="en-US" dirty="0" smtClean="0"/>
              <a:t> 連結的開始，須經</a:t>
            </a:r>
            <a:r>
              <a:rPr lang="zh-TW" altLang="en-US" dirty="0" smtClean="0">
                <a:latin typeface="微軟正黑體"/>
                <a:ea typeface="微軟正黑體"/>
              </a:rPr>
              <a:t>「三手交握」</a:t>
            </a:r>
            <a:r>
              <a:rPr lang="zh-TW" altLang="en-US" dirty="0" smtClean="0"/>
              <a:t>。要求通訊的</a:t>
            </a:r>
            <a:r>
              <a:rPr lang="en-US" altLang="zh-TW" dirty="0" smtClean="0">
                <a:solidFill>
                  <a:srgbClr val="0000FF"/>
                </a:solidFill>
              </a:rPr>
              <a:t>client</a:t>
            </a:r>
            <a:r>
              <a:rPr lang="zh-TW" altLang="en-US" dirty="0" smtClean="0">
                <a:solidFill>
                  <a:srgbClr val="0000FF"/>
                </a:solidFill>
              </a:rPr>
              <a:t>端</a:t>
            </a:r>
            <a:r>
              <a:rPr lang="zh-TW" altLang="en-US" dirty="0" smtClean="0"/>
              <a:t>發出 </a:t>
            </a:r>
            <a:r>
              <a:rPr lang="en-US" altLang="zh-TW" dirty="0" smtClean="0"/>
              <a:t>SYN</a:t>
            </a:r>
            <a:r>
              <a:rPr lang="zh-TW" altLang="en-US" dirty="0" smtClean="0"/>
              <a:t>，接收端</a:t>
            </a:r>
            <a:r>
              <a:rPr lang="en-US" altLang="zh-TW" dirty="0" smtClean="0">
                <a:solidFill>
                  <a:srgbClr val="0000FF"/>
                </a:solidFill>
              </a:rPr>
              <a:t>(server</a:t>
            </a:r>
            <a:r>
              <a:rPr lang="zh-TW" altLang="en-US" dirty="0" smtClean="0">
                <a:solidFill>
                  <a:srgbClr val="0000FF"/>
                </a:solidFill>
              </a:rPr>
              <a:t>端</a:t>
            </a:r>
            <a:r>
              <a:rPr lang="en-US" altLang="zh-TW" dirty="0" smtClean="0">
                <a:solidFill>
                  <a:srgbClr val="0000FF"/>
                </a:solidFill>
              </a:rPr>
              <a:t>)</a:t>
            </a:r>
            <a:r>
              <a:rPr lang="zh-TW" altLang="en-US" dirty="0" smtClean="0"/>
              <a:t>回傳 </a:t>
            </a:r>
            <a:r>
              <a:rPr lang="en-US" altLang="zh-TW" dirty="0" smtClean="0"/>
              <a:t>SYN/ACK</a:t>
            </a:r>
            <a:r>
              <a:rPr lang="zh-TW" altLang="en-US" dirty="0" smtClean="0"/>
              <a:t> 之後就等</a:t>
            </a:r>
            <a:r>
              <a:rPr lang="zh-TW" altLang="en-US" dirty="0" smtClean="0">
                <a:solidFill>
                  <a:srgbClr val="0000FF"/>
                </a:solidFill>
              </a:rPr>
              <a:t>傳送端</a:t>
            </a:r>
            <a:r>
              <a:rPr lang="en-US" altLang="zh-TW" dirty="0">
                <a:solidFill>
                  <a:srgbClr val="0000FF"/>
                </a:solidFill>
              </a:rPr>
              <a:t>(</a:t>
            </a:r>
            <a:r>
              <a:rPr lang="en-US" altLang="zh-TW" dirty="0" smtClean="0">
                <a:solidFill>
                  <a:srgbClr val="0000FF"/>
                </a:solidFill>
              </a:rPr>
              <a:t>client</a:t>
            </a:r>
            <a:r>
              <a:rPr lang="zh-TW" altLang="en-US" dirty="0">
                <a:solidFill>
                  <a:srgbClr val="0000FF"/>
                </a:solidFill>
              </a:rPr>
              <a:t>端</a:t>
            </a:r>
            <a:r>
              <a:rPr lang="en-US" altLang="zh-TW" dirty="0" smtClean="0">
                <a:solidFill>
                  <a:srgbClr val="0000FF"/>
                </a:solidFill>
              </a:rPr>
              <a:t>)</a:t>
            </a:r>
            <a:r>
              <a:rPr lang="zh-TW" altLang="en-US" dirty="0" smtClean="0"/>
              <a:t>的 </a:t>
            </a:r>
            <a:r>
              <a:rPr lang="en-US" altLang="zh-TW" dirty="0" smtClean="0"/>
              <a:t>ACK</a:t>
            </a:r>
            <a:r>
              <a:rPr lang="zh-TW" altLang="en-US" dirty="0" smtClean="0"/>
              <a:t> 來啟動通訊。但如果駭客一直發 </a:t>
            </a:r>
            <a:r>
              <a:rPr lang="en-US" altLang="zh-TW" dirty="0" smtClean="0"/>
              <a:t>SYN</a:t>
            </a:r>
            <a:r>
              <a:rPr lang="zh-TW" altLang="en-US" dirty="0" smtClean="0"/>
              <a:t> 卻永遠不回最後的 </a:t>
            </a:r>
            <a:r>
              <a:rPr lang="en-US" altLang="zh-TW" dirty="0" smtClean="0"/>
              <a:t>ACK</a:t>
            </a:r>
            <a:r>
              <a:rPr lang="zh-TW" altLang="en-US" dirty="0" smtClean="0"/>
              <a:t>，那麼接收端就會不停的累積連線要求無法消化，別的有用的連線需求就反而被阻擋，形成 </a:t>
            </a:r>
            <a:r>
              <a:rPr lang="en-US" altLang="zh-TW" dirty="0" smtClean="0"/>
              <a:t>DoS</a:t>
            </a:r>
            <a:r>
              <a:rPr lang="zh-TW" altLang="en-US" dirty="0" smtClean="0"/>
              <a:t>。</a:t>
            </a:r>
            <a:r>
              <a:rPr lang="zh-TW" altLang="en-US" dirty="0" smtClean="0">
                <a:solidFill>
                  <a:srgbClr val="FF0000"/>
                </a:solidFill>
              </a:rPr>
              <a:t>這種攻擊稱為 </a:t>
            </a:r>
            <a:r>
              <a:rPr lang="en-US" altLang="zh-TW" dirty="0" smtClean="0">
                <a:solidFill>
                  <a:srgbClr val="FF0000"/>
                </a:solidFill>
              </a:rPr>
              <a:t>SYN</a:t>
            </a:r>
            <a:r>
              <a:rPr lang="zh-TW" altLang="en-US" dirty="0" smtClean="0">
                <a:solidFill>
                  <a:srgbClr val="FF0000"/>
                </a:solidFill>
              </a:rPr>
              <a:t> 洪水攻擊 </a:t>
            </a:r>
            <a:r>
              <a:rPr lang="en-US" altLang="zh-TW" dirty="0" smtClean="0">
                <a:solidFill>
                  <a:srgbClr val="FF0000"/>
                </a:solidFill>
              </a:rPr>
              <a:t>(SYN flood attack)</a:t>
            </a:r>
            <a:r>
              <a:rPr lang="zh-TW" altLang="en-US" dirty="0" smtClean="0"/>
              <a:t>。</a:t>
            </a:r>
            <a:endParaRPr lang="en-US" altLang="zh-TW" dirty="0" smtClean="0"/>
          </a:p>
          <a:p>
            <a:pPr lvl="1"/>
            <a:r>
              <a:rPr lang="en-US" altLang="zh-TW" dirty="0" smtClean="0"/>
              <a:t>TCP</a:t>
            </a:r>
            <a:r>
              <a:rPr lang="zh-TW" altLang="en-US" dirty="0" smtClean="0"/>
              <a:t> 封包的序號 </a:t>
            </a:r>
            <a:r>
              <a:rPr lang="en-US" altLang="zh-TW" dirty="0" smtClean="0"/>
              <a:t>(sequence number)</a:t>
            </a:r>
            <a:r>
              <a:rPr lang="zh-TW" altLang="en-US" dirty="0" smtClean="0"/>
              <a:t> 紀錄在封包內，</a:t>
            </a:r>
            <a:r>
              <a:rPr lang="en-US" altLang="zh-TW" dirty="0" smtClean="0"/>
              <a:t>TCP</a:t>
            </a:r>
            <a:r>
              <a:rPr lang="zh-TW" altLang="en-US" dirty="0" smtClean="0"/>
              <a:t> 將內容傳到上一層要靠序號決定順序。序號預測攻擊 </a:t>
            </a:r>
            <a:r>
              <a:rPr lang="en-US" altLang="zh-TW" dirty="0" smtClean="0"/>
              <a:t>(TCP sequence prediction attack)</a:t>
            </a:r>
            <a:r>
              <a:rPr lang="zh-TW" altLang="en-US" dirty="0" smtClean="0"/>
              <a:t> 是指駭客先在網路上監聽一段時間後，在真正的傳送者傳送某封包之前，</a:t>
            </a:r>
            <a:r>
              <a:rPr lang="zh-TW" altLang="en-US" dirty="0" smtClean="0">
                <a:solidFill>
                  <a:srgbClr val="FF0000"/>
                </a:solidFill>
              </a:rPr>
              <a:t>先預測他的序號並搶先發出一樣序號的封包，接收端就會把這個假封包當作真的收下來。</a:t>
            </a:r>
            <a:r>
              <a:rPr lang="zh-TW" altLang="en-US" dirty="0" smtClean="0"/>
              <a:t>通常為了阻撓真的傳送者發出封包，駭客會用 </a:t>
            </a:r>
            <a:r>
              <a:rPr lang="en-US" altLang="zh-TW" dirty="0" smtClean="0"/>
              <a:t>SYN flood</a:t>
            </a:r>
            <a:r>
              <a:rPr lang="zh-TW" altLang="en-US" dirty="0" smtClean="0"/>
              <a:t> 先造成它的 </a:t>
            </a:r>
            <a:r>
              <a:rPr lang="en-US" altLang="zh-TW" dirty="0" smtClean="0"/>
              <a:t>DoS</a:t>
            </a:r>
            <a:r>
              <a:rPr lang="zh-TW" altLang="en-US" dirty="0" smtClean="0"/>
              <a:t>。</a:t>
            </a:r>
            <a:r>
              <a:rPr lang="en-US" altLang="zh-TW" dirty="0" smtClean="0"/>
              <a:t> </a:t>
            </a:r>
            <a:endParaRPr lang="zh-TW" altLang="en-US" dirty="0"/>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(III)</a:t>
            </a:r>
            <a:endParaRPr lang="zh-TW" altLang="en-US" dirty="0"/>
          </a:p>
        </p:txBody>
      </p:sp>
      <p:sp>
        <p:nvSpPr>
          <p:cNvPr id="4" name="文字方塊 3"/>
          <p:cNvSpPr txBox="1"/>
          <p:nvPr/>
        </p:nvSpPr>
        <p:spPr>
          <a:xfrm>
            <a:off x="7546983" y="5929330"/>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lvl="1">
              <a:spcBef>
                <a:spcPts val="1200"/>
              </a:spcBef>
            </a:pPr>
            <a:r>
              <a:rPr lang="zh-TW" altLang="en-US" dirty="0" smtClean="0">
                <a:solidFill>
                  <a:srgbClr val="FF0000"/>
                </a:solidFill>
              </a:rPr>
              <a:t>攻擊者以序號預測攻擊使自己成為中間人 </a:t>
            </a:r>
            <a:r>
              <a:rPr lang="en-US" altLang="zh-TW" dirty="0" smtClean="0">
                <a:solidFill>
                  <a:srgbClr val="FF0000"/>
                </a:solidFill>
              </a:rPr>
              <a:t>(man in the middle)</a:t>
            </a:r>
            <a:r>
              <a:rPr lang="zh-TW" altLang="en-US" dirty="0" smtClean="0">
                <a:solidFill>
                  <a:srgbClr val="FF0000"/>
                </a:solidFill>
              </a:rPr>
              <a:t> </a:t>
            </a:r>
            <a:r>
              <a:rPr lang="zh-TW" altLang="en-US" dirty="0" smtClean="0"/>
              <a:t>之後，他就有機會劫持</a:t>
            </a:r>
            <a:r>
              <a:rPr lang="en-US" altLang="zh-TW" dirty="0" smtClean="0"/>
              <a:t>TCP/IP (TCP/IP hijacking)</a:t>
            </a:r>
            <a:r>
              <a:rPr lang="zh-TW" altLang="en-US" dirty="0" smtClean="0"/>
              <a:t>。攻擊者先假扮客戶端，接著就阻斷客戶端連線，取而代之。假設一個使用者從遠端使用 </a:t>
            </a:r>
            <a:r>
              <a:rPr lang="en-US" altLang="zh-TW" dirty="0" smtClean="0"/>
              <a:t>telnet </a:t>
            </a:r>
            <a:r>
              <a:rPr lang="zh-TW" altLang="en-US" dirty="0" smtClean="0"/>
              <a:t>正在存取伺服器資訊，但連線被攻擊者劫持；那麼攻擊者就可以直接存取伺服器，而不需要經過登入的程序。</a:t>
            </a:r>
            <a:endParaRPr lang="en-US" altLang="zh-TW" dirty="0" smtClean="0"/>
          </a:p>
          <a:p>
            <a:pPr>
              <a:spcBef>
                <a:spcPts val="1200"/>
              </a:spcBef>
            </a:pPr>
            <a:r>
              <a:rPr lang="zh-TW" altLang="en-US" sz="2000" dirty="0" smtClean="0">
                <a:solidFill>
                  <a:srgbClr val="FF0000"/>
                </a:solidFill>
              </a:rPr>
              <a:t>我們可以將已上這幾個攻擊手法串連起來</a:t>
            </a:r>
            <a:r>
              <a:rPr lang="zh-TW" altLang="en-US" sz="2000" dirty="0" smtClean="0"/>
              <a:t>：</a:t>
            </a:r>
            <a:r>
              <a:rPr lang="zh-TW" altLang="en-US" sz="2000" dirty="0" smtClean="0">
                <a:solidFill>
                  <a:srgbClr val="0000FF"/>
                </a:solidFill>
              </a:rPr>
              <a:t>駭客先進行網路監聽 </a:t>
            </a:r>
            <a:r>
              <a:rPr lang="en-US" altLang="zh-TW" sz="2000" dirty="0" smtClean="0">
                <a:solidFill>
                  <a:srgbClr val="0000FF"/>
                </a:solidFill>
              </a:rPr>
              <a:t>(</a:t>
            </a:r>
            <a:r>
              <a:rPr lang="zh-TW" altLang="en-US" sz="2000" dirty="0" smtClean="0">
                <a:solidFill>
                  <a:srgbClr val="0000FF"/>
                </a:solidFill>
                <a:ea typeface="微軟正黑體"/>
              </a:rPr>
              <a:t>偵查</a:t>
            </a:r>
            <a:r>
              <a:rPr lang="en-US" altLang="zh-TW" sz="2000" dirty="0" smtClean="0">
                <a:solidFill>
                  <a:srgbClr val="0000FF"/>
                </a:solidFill>
                <a:ea typeface="微軟正黑體"/>
              </a:rPr>
              <a:t>)</a:t>
            </a:r>
            <a:r>
              <a:rPr lang="zh-TW" altLang="en-US" sz="2000" dirty="0" smtClean="0">
                <a:solidFill>
                  <a:srgbClr val="0000FF"/>
                </a:solidFill>
                <a:ea typeface="微軟正黑體"/>
              </a:rPr>
              <a:t>，再對網路進行連接埠掃描 </a:t>
            </a:r>
            <a:r>
              <a:rPr lang="en-US" altLang="zh-TW" sz="2000" dirty="0" smtClean="0">
                <a:solidFill>
                  <a:srgbClr val="0000FF"/>
                </a:solidFill>
                <a:ea typeface="微軟正黑體"/>
              </a:rPr>
              <a:t>(</a:t>
            </a:r>
            <a:r>
              <a:rPr lang="zh-TW" altLang="en-US" sz="2000" dirty="0" smtClean="0">
                <a:solidFill>
                  <a:srgbClr val="0000FF"/>
                </a:solidFill>
              </a:rPr>
              <a:t>測試</a:t>
            </a:r>
            <a:r>
              <a:rPr lang="en-US" altLang="zh-TW" sz="2000" dirty="0" smtClean="0">
                <a:solidFill>
                  <a:srgbClr val="0000FF"/>
                </a:solidFill>
              </a:rPr>
              <a:t>)</a:t>
            </a:r>
            <a:r>
              <a:rPr lang="zh-TW" altLang="en-US" sz="2000" dirty="0" smtClean="0">
                <a:solidFill>
                  <a:srgbClr val="0000FF"/>
                </a:solidFill>
              </a:rPr>
              <a:t>。當發現弱點時，例如某台伺服器正接受外部的 </a:t>
            </a:r>
            <a:r>
              <a:rPr lang="en-US" altLang="zh-TW" sz="2000" dirty="0" smtClean="0">
                <a:solidFill>
                  <a:srgbClr val="0000FF"/>
                </a:solidFill>
              </a:rPr>
              <a:t>telnet</a:t>
            </a:r>
            <a:r>
              <a:rPr lang="zh-TW" altLang="en-US" sz="2000" dirty="0" smtClean="0">
                <a:solidFill>
                  <a:srgbClr val="0000FF"/>
                </a:solidFill>
              </a:rPr>
              <a:t>，就以</a:t>
            </a:r>
            <a:r>
              <a:rPr lang="en-US" altLang="zh-TW" sz="2000" dirty="0" smtClean="0">
                <a:solidFill>
                  <a:srgbClr val="0000FF"/>
                </a:solidFill>
              </a:rPr>
              <a:t>SYN</a:t>
            </a:r>
            <a:r>
              <a:rPr lang="zh-TW" altLang="en-US" sz="2000" dirty="0" smtClean="0">
                <a:solidFill>
                  <a:srgbClr val="0000FF"/>
                </a:solidFill>
              </a:rPr>
              <a:t>洪水攻擊堵住客戶端，並用序號預測攻擊法讓伺服器接受對話 </a:t>
            </a:r>
            <a:r>
              <a:rPr lang="en-US" altLang="zh-TW" sz="2000" dirty="0" smtClean="0">
                <a:solidFill>
                  <a:srgbClr val="0000FF"/>
                </a:solidFill>
              </a:rPr>
              <a:t>(</a:t>
            </a:r>
            <a:r>
              <a:rPr lang="zh-TW" altLang="en-US" sz="2000" dirty="0" smtClean="0">
                <a:solidFill>
                  <a:srgbClr val="0000FF"/>
                </a:solidFill>
              </a:rPr>
              <a:t>侵入</a:t>
            </a:r>
            <a:r>
              <a:rPr lang="en-US" altLang="zh-TW" sz="2000" dirty="0" smtClean="0">
                <a:solidFill>
                  <a:srgbClr val="0000FF"/>
                </a:solidFill>
              </a:rPr>
              <a:t>)</a:t>
            </a:r>
            <a:r>
              <a:rPr lang="zh-TW" altLang="en-US" sz="2000" dirty="0" smtClean="0">
                <a:solidFill>
                  <a:srgbClr val="0000FF"/>
                </a:solidFill>
              </a:rPr>
              <a:t>；接著就可以劫持</a:t>
            </a:r>
            <a:r>
              <a:rPr lang="en-US" altLang="zh-TW" sz="2000" dirty="0" smtClean="0">
                <a:solidFill>
                  <a:srgbClr val="0000FF"/>
                </a:solidFill>
              </a:rPr>
              <a:t>TCP/IP</a:t>
            </a:r>
            <a:r>
              <a:rPr lang="zh-TW" altLang="en-US" sz="2000" dirty="0" smtClean="0">
                <a:solidFill>
                  <a:srgbClr val="0000FF"/>
                </a:solidFill>
              </a:rPr>
              <a:t>，並取代真的使用端以 </a:t>
            </a:r>
            <a:r>
              <a:rPr lang="en-US" altLang="zh-TW" sz="2000" dirty="0" smtClean="0">
                <a:solidFill>
                  <a:srgbClr val="0000FF"/>
                </a:solidFill>
              </a:rPr>
              <a:t>telnet</a:t>
            </a:r>
            <a:r>
              <a:rPr lang="zh-TW" altLang="en-US" sz="2000" dirty="0" smtClean="0">
                <a:solidFill>
                  <a:srgbClr val="0000FF"/>
                </a:solidFill>
              </a:rPr>
              <a:t> 存取伺服器 </a:t>
            </a:r>
            <a:r>
              <a:rPr lang="en-US" altLang="zh-TW" sz="2000" dirty="0" smtClean="0">
                <a:solidFill>
                  <a:srgbClr val="0000FF"/>
                </a:solidFill>
              </a:rPr>
              <a:t>(</a:t>
            </a:r>
            <a:r>
              <a:rPr lang="zh-TW" altLang="en-US" sz="2000" dirty="0" smtClean="0">
                <a:solidFill>
                  <a:srgbClr val="0000FF"/>
                </a:solidFill>
              </a:rPr>
              <a:t>控制</a:t>
            </a:r>
            <a:r>
              <a:rPr lang="en-US" altLang="zh-TW" sz="2000" dirty="0" smtClean="0">
                <a:solidFill>
                  <a:srgbClr val="0000FF"/>
                </a:solidFill>
              </a:rPr>
              <a:t>)</a:t>
            </a:r>
            <a:r>
              <a:rPr lang="zh-TW" altLang="en-US" sz="2000" dirty="0" smtClean="0">
                <a:solidFill>
                  <a:srgbClr val="0000FF"/>
                </a:solidFill>
              </a:rPr>
              <a:t>。如此，伺服器就淪駭客的禁臠 </a:t>
            </a:r>
            <a:r>
              <a:rPr lang="en-US" altLang="zh-TW" sz="2000" dirty="0" smtClean="0">
                <a:solidFill>
                  <a:srgbClr val="0000FF"/>
                </a:solidFill>
              </a:rPr>
              <a:t>(</a:t>
            </a:r>
            <a:r>
              <a:rPr lang="zh-TW" altLang="en-US" sz="2000" dirty="0" smtClean="0">
                <a:solidFill>
                  <a:srgbClr val="0000FF"/>
                </a:solidFill>
              </a:rPr>
              <a:t>利用與轉戰</a:t>
            </a:r>
            <a:r>
              <a:rPr lang="en-US" altLang="zh-TW" sz="2000" dirty="0" smtClean="0">
                <a:solidFill>
                  <a:srgbClr val="0000FF"/>
                </a:solidFill>
                <a:latin typeface="微軟正黑體"/>
                <a:ea typeface="微軟正黑體"/>
              </a:rPr>
              <a:t>)</a:t>
            </a:r>
            <a:r>
              <a:rPr lang="zh-TW" altLang="en-US" sz="2000" dirty="0" smtClean="0">
                <a:solidFill>
                  <a:srgbClr val="0000FF"/>
                </a:solidFill>
              </a:rPr>
              <a:t>。</a:t>
            </a:r>
            <a:endParaRPr lang="zh-TW" altLang="en-US" sz="2000" dirty="0">
              <a:solidFill>
                <a:srgbClr val="0000FF"/>
              </a:solidFill>
            </a:endParaRPr>
          </a:p>
        </p:txBody>
      </p:sp>
      <p:sp>
        <p:nvSpPr>
          <p:cNvPr id="3" name="標題 2"/>
          <p:cNvSpPr>
            <a:spLocks noGrp="1"/>
          </p:cNvSpPr>
          <p:nvPr>
            <p:ph type="title"/>
          </p:nvPr>
        </p:nvSpPr>
        <p:spPr/>
        <p:txBody>
          <a:bodyPr/>
          <a:lstStyle/>
          <a:p>
            <a:r>
              <a:rPr lang="en-US" altLang="zh-TW" dirty="0" smtClean="0"/>
              <a:t>TCP/IP</a:t>
            </a:r>
            <a:r>
              <a:rPr lang="zh-TW" altLang="en-US" dirty="0" smtClean="0"/>
              <a:t> 的攻擊 </a:t>
            </a:r>
            <a:r>
              <a:rPr lang="en-US" altLang="zh-TW" dirty="0" smtClean="0"/>
              <a:t>(IV)</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700808"/>
            <a:ext cx="8215370" cy="4754928"/>
          </a:xfrm>
        </p:spPr>
        <p:txBody>
          <a:bodyPr>
            <a:normAutofit/>
          </a:bodyPr>
          <a:lstStyle/>
          <a:p>
            <a:pPr>
              <a:spcBef>
                <a:spcPts val="1800"/>
              </a:spcBef>
            </a:pPr>
            <a:r>
              <a:rPr lang="en-US" altLang="zh-TW" sz="2000" dirty="0" smtClean="0"/>
              <a:t>(1).</a:t>
            </a:r>
            <a:r>
              <a:rPr lang="zh-TW" altLang="en-US" sz="2000" dirty="0" smtClean="0"/>
              <a:t>達到</a:t>
            </a:r>
            <a:r>
              <a:rPr lang="zh-TW" altLang="en-US" sz="2000" dirty="0" smtClean="0"/>
              <a:t>侵入 </a:t>
            </a:r>
            <a:r>
              <a:rPr lang="en-US" altLang="zh-TW" sz="2000" dirty="0" smtClean="0"/>
              <a:t>(</a:t>
            </a:r>
            <a:r>
              <a:rPr lang="en-US" altLang="zh-TW" sz="2000" dirty="0">
                <a:solidFill>
                  <a:schemeClr val="accent2"/>
                </a:solidFill>
              </a:rPr>
              <a:t>Intrusion</a:t>
            </a:r>
            <a:r>
              <a:rPr lang="en-US" altLang="zh-TW" sz="2000" dirty="0" smtClean="0"/>
              <a:t>) </a:t>
            </a:r>
            <a:r>
              <a:rPr lang="zh-TW" altLang="en-US" sz="2000" dirty="0" smtClean="0"/>
              <a:t>的目的。讓沒有進入權限的人或系統能夠未經授權地使用他人資源。目的在破壞資訊的機密性 </a:t>
            </a:r>
            <a:r>
              <a:rPr lang="en-US" altLang="zh-TW" sz="2000" dirty="0" smtClean="0"/>
              <a:t>(confidentiality).</a:t>
            </a:r>
          </a:p>
          <a:p>
            <a:pPr>
              <a:spcBef>
                <a:spcPts val="1800"/>
              </a:spcBef>
            </a:pPr>
            <a:r>
              <a:rPr lang="en-US" altLang="zh-TW" sz="2000" dirty="0" smtClean="0"/>
              <a:t>(2).</a:t>
            </a:r>
            <a:r>
              <a:rPr lang="zh-TW" altLang="en-US" sz="2000" dirty="0" smtClean="0"/>
              <a:t>達到</a:t>
            </a:r>
            <a:r>
              <a:rPr lang="zh-TW" altLang="en-US" sz="2000" dirty="0" smtClean="0"/>
              <a:t>篡改或否認 </a:t>
            </a:r>
            <a:r>
              <a:rPr lang="en-US" altLang="zh-TW" sz="2000" dirty="0" smtClean="0">
                <a:solidFill>
                  <a:srgbClr val="FF0000"/>
                </a:solidFill>
              </a:rPr>
              <a:t>(repudiation) </a:t>
            </a:r>
            <a:r>
              <a:rPr lang="zh-TW" altLang="en-US" sz="2000" dirty="0" smtClean="0"/>
              <a:t>的目的。讓沒有修改權利的人或系統能夠竄改他人資訊或否認某些事實。目的在破壞完整性 </a:t>
            </a:r>
            <a:r>
              <a:rPr lang="en-US" altLang="zh-TW" sz="2000" dirty="0" smtClean="0"/>
              <a:t>(integrity).</a:t>
            </a:r>
          </a:p>
          <a:p>
            <a:pPr>
              <a:spcBef>
                <a:spcPts val="1800"/>
              </a:spcBef>
            </a:pPr>
            <a:r>
              <a:rPr lang="en-US" altLang="zh-TW" sz="2000" dirty="0" smtClean="0"/>
              <a:t>(3).</a:t>
            </a:r>
            <a:r>
              <a:rPr lang="zh-TW" altLang="en-US" sz="2000" dirty="0" smtClean="0"/>
              <a:t>達到</a:t>
            </a:r>
            <a:r>
              <a:rPr lang="zh-TW" altLang="en-US" sz="2000" dirty="0" smtClean="0"/>
              <a:t>阻斷服務 </a:t>
            </a:r>
            <a:r>
              <a:rPr lang="en-US" altLang="zh-TW" sz="2000" dirty="0" smtClean="0"/>
              <a:t>(denial-of-service, </a:t>
            </a:r>
            <a:r>
              <a:rPr lang="en-US" altLang="zh-TW" sz="2000" dirty="0" err="1" smtClean="0"/>
              <a:t>DoS</a:t>
            </a:r>
            <a:r>
              <a:rPr lang="en-US" altLang="zh-TW" sz="2000" dirty="0" smtClean="0"/>
              <a:t>) </a:t>
            </a:r>
            <a:r>
              <a:rPr lang="zh-TW" altLang="en-US" sz="2000" dirty="0" smtClean="0"/>
              <a:t>的目的。讓惡意的人或系統能夠干擾或阻斷他人網路或服務。目的在破壞可用性 </a:t>
            </a:r>
            <a:r>
              <a:rPr lang="en-US" altLang="zh-TW" sz="2000" dirty="0" smtClean="0"/>
              <a:t>(availability).</a:t>
            </a:r>
          </a:p>
        </p:txBody>
      </p:sp>
      <p:sp>
        <p:nvSpPr>
          <p:cNvPr id="3" name="標題 2"/>
          <p:cNvSpPr>
            <a:spLocks noGrp="1"/>
          </p:cNvSpPr>
          <p:nvPr>
            <p:ph type="title"/>
          </p:nvPr>
        </p:nvSpPr>
        <p:spPr/>
        <p:txBody>
          <a:bodyPr/>
          <a:lstStyle/>
          <a:p>
            <a:pPr algn="ctr"/>
            <a:r>
              <a:rPr lang="en-US" altLang="zh-TW" dirty="0" smtClean="0">
                <a:solidFill>
                  <a:srgbClr val="FF0000"/>
                </a:solidFill>
              </a:rPr>
              <a:t>3.1 </a:t>
            </a:r>
            <a:r>
              <a:rPr lang="zh-TW" altLang="en-US" dirty="0" smtClean="0">
                <a:solidFill>
                  <a:srgbClr val="FF0000"/>
                </a:solidFill>
              </a:rPr>
              <a:t>資訊安全威脅的目的</a:t>
            </a:r>
            <a:endParaRPr lang="zh-TW"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solidFill>
                  <a:srgbClr val="FF0000"/>
                </a:solidFill>
              </a:rPr>
              <a:t>最難防禦的資訊安全攻擊是人對人的欺騙</a:t>
            </a:r>
            <a:r>
              <a:rPr lang="zh-TW" altLang="en-US" sz="2000" dirty="0" smtClean="0"/>
              <a:t>，稱之為社交工程 </a:t>
            </a:r>
            <a:r>
              <a:rPr lang="en-US" altLang="zh-TW" sz="2000" dirty="0" smtClean="0"/>
              <a:t>(social engineering)</a:t>
            </a:r>
            <a:r>
              <a:rPr lang="zh-TW" altLang="en-US" sz="2000" dirty="0" smtClean="0"/>
              <a:t>。</a:t>
            </a:r>
            <a:endParaRPr lang="en-US" altLang="zh-TW" sz="2000" dirty="0" smtClean="0"/>
          </a:p>
          <a:p>
            <a:r>
              <a:rPr lang="zh-TW" altLang="en-US" sz="2000" dirty="0" smtClean="0"/>
              <a:t>社交工程是攻擊者藉由社交手法取得系統或網路的資訊，例如 </a:t>
            </a:r>
            <a:r>
              <a:rPr lang="en-US" altLang="zh-TW" sz="2000" dirty="0" smtClean="0"/>
              <a:t>ID, password</a:t>
            </a:r>
            <a:r>
              <a:rPr lang="zh-TW" altLang="en-US" sz="2000" dirty="0" smtClean="0"/>
              <a:t> 等。接觸管道包括電話、電子郵件、或面對面的與組織成員對話。</a:t>
            </a:r>
            <a:endParaRPr lang="en-US" altLang="zh-TW" sz="2000" dirty="0" smtClean="0"/>
          </a:p>
          <a:p>
            <a:r>
              <a:rPr lang="zh-TW" altLang="en-US" sz="2000" dirty="0" smtClean="0"/>
              <a:t>除了傳統管道外，即時通訊 </a:t>
            </a:r>
            <a:r>
              <a:rPr lang="en-US" altLang="zh-TW" sz="2000" dirty="0" smtClean="0"/>
              <a:t>(instant massaging, IM) </a:t>
            </a:r>
            <a:r>
              <a:rPr lang="zh-TW" altLang="en-US" sz="2000" dirty="0" smtClean="0"/>
              <a:t>是較新的社交工程管道。以組織的角度來看，</a:t>
            </a:r>
            <a:r>
              <a:rPr lang="en-US" altLang="zh-TW" sz="2000" dirty="0" smtClean="0"/>
              <a:t>IM</a:t>
            </a:r>
            <a:r>
              <a:rPr lang="zh-TW" altLang="en-US" sz="2000" dirty="0" smtClean="0"/>
              <a:t> 像是一個個的後門，隨時會有機密資訊外洩的可能。</a:t>
            </a:r>
            <a:endParaRPr lang="en-US" altLang="zh-TW" sz="2000" dirty="0" smtClean="0"/>
          </a:p>
          <a:p>
            <a:r>
              <a:rPr lang="zh-TW" altLang="en-US" sz="2000" dirty="0" smtClean="0"/>
              <a:t>網路釣魚也是社交工程的一種。</a:t>
            </a:r>
            <a:endParaRPr lang="en-US" altLang="zh-TW" sz="2000" dirty="0" smtClean="0"/>
          </a:p>
          <a:p>
            <a:r>
              <a:rPr lang="zh-TW" altLang="en-US" sz="2000" dirty="0" smtClean="0">
                <a:solidFill>
                  <a:srgbClr val="0000FF"/>
                </a:solidFill>
              </a:rPr>
              <a:t>防制社交工程的唯一方法是經由資訊安全的教育訓練</a:t>
            </a:r>
            <a:r>
              <a:rPr lang="zh-TW" altLang="en-US" sz="2000" dirty="0" smtClean="0"/>
              <a:t>。</a:t>
            </a:r>
            <a:endParaRPr lang="en-US" altLang="zh-TW" sz="2000" dirty="0" smtClean="0"/>
          </a:p>
        </p:txBody>
      </p:sp>
      <p:sp>
        <p:nvSpPr>
          <p:cNvPr id="3" name="標題 2"/>
          <p:cNvSpPr>
            <a:spLocks noGrp="1"/>
          </p:cNvSpPr>
          <p:nvPr>
            <p:ph type="title"/>
          </p:nvPr>
        </p:nvSpPr>
        <p:spPr/>
        <p:txBody>
          <a:bodyPr/>
          <a:lstStyle/>
          <a:p>
            <a:r>
              <a:rPr lang="en-US" altLang="zh-TW" dirty="0" smtClean="0">
                <a:solidFill>
                  <a:srgbClr val="FF0000"/>
                </a:solidFill>
              </a:rPr>
              <a:t>3.6 </a:t>
            </a:r>
            <a:r>
              <a:rPr lang="zh-TW" altLang="en-US" dirty="0" smtClean="0">
                <a:solidFill>
                  <a:srgbClr val="FF0000"/>
                </a:solidFill>
              </a:rPr>
              <a:t>認識社交工程</a:t>
            </a:r>
            <a:endParaRPr lang="zh-TW"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社交工程案例</a:t>
            </a:r>
            <a:endParaRPr lang="zh-TW" altLang="en-US" dirty="0"/>
          </a:p>
        </p:txBody>
      </p:sp>
      <p:sp>
        <p:nvSpPr>
          <p:cNvPr id="3" name="框架 2"/>
          <p:cNvSpPr/>
          <p:nvPr/>
        </p:nvSpPr>
        <p:spPr>
          <a:xfrm>
            <a:off x="500034" y="1571612"/>
            <a:ext cx="7929618" cy="2143140"/>
          </a:xfrm>
          <a:prstGeom prst="frame">
            <a:avLst>
              <a:gd name="adj1" fmla="val 6217"/>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0000"/>
              </a:lnSpc>
            </a:pPr>
            <a:r>
              <a:rPr lang="zh-TW" altLang="en-US" sz="2000" dirty="0" smtClean="0">
                <a:solidFill>
                  <a:schemeClr val="tx1"/>
                </a:solidFill>
              </a:rPr>
              <a:t>凌晨六點資訊處值班同仁接到電話，對方說是公司副總裁，正在機場貴賓室急需登入自己的網路信箱。由於平時他在辦公室使用 </a:t>
            </a:r>
            <a:r>
              <a:rPr lang="en-US" altLang="zh-TW" sz="2000" dirty="0" smtClean="0">
                <a:solidFill>
                  <a:schemeClr val="tx1"/>
                </a:solidFill>
              </a:rPr>
              <a:t>Outlook</a:t>
            </a:r>
            <a:r>
              <a:rPr lang="zh-TW" altLang="en-US" sz="2000" dirty="0" smtClean="0">
                <a:solidFill>
                  <a:schemeClr val="tx1"/>
                </a:solidFill>
              </a:rPr>
              <a:t> 所以忘了</a:t>
            </a:r>
            <a:r>
              <a:rPr lang="en-US" altLang="zh-TW" sz="2000" dirty="0" smtClean="0">
                <a:solidFill>
                  <a:schemeClr val="tx1"/>
                </a:solidFill>
              </a:rPr>
              <a:t>ID</a:t>
            </a:r>
            <a:r>
              <a:rPr lang="zh-TW" altLang="en-US" sz="2000" dirty="0" smtClean="0">
                <a:solidFill>
                  <a:schemeClr val="tx1"/>
                </a:solidFill>
              </a:rPr>
              <a:t>及密碼。他必須立刻登入網路信箱，否則公司幾億的生意就泡湯了。值班同仁給了他</a:t>
            </a:r>
            <a:r>
              <a:rPr lang="en-US" altLang="zh-TW" sz="2000" dirty="0" smtClean="0">
                <a:solidFill>
                  <a:schemeClr val="tx1"/>
                </a:solidFill>
              </a:rPr>
              <a:t>ID</a:t>
            </a:r>
            <a:r>
              <a:rPr lang="zh-TW" altLang="en-US" sz="2000" dirty="0" smtClean="0">
                <a:solidFill>
                  <a:schemeClr val="tx1"/>
                </a:solidFill>
              </a:rPr>
              <a:t>及密碼，結果副總裁信箱裡的機密資料就被競爭對手輕易取得。</a:t>
            </a:r>
            <a:endParaRPr lang="en-US" altLang="zh-TW" sz="2000" dirty="0" smtClean="0">
              <a:solidFill>
                <a:schemeClr val="tx1"/>
              </a:solidFill>
            </a:endParaRPr>
          </a:p>
        </p:txBody>
      </p:sp>
      <p:sp>
        <p:nvSpPr>
          <p:cNvPr id="4" name="框架 3"/>
          <p:cNvSpPr/>
          <p:nvPr/>
        </p:nvSpPr>
        <p:spPr>
          <a:xfrm>
            <a:off x="500034" y="4071942"/>
            <a:ext cx="7929618" cy="2143140"/>
          </a:xfrm>
          <a:prstGeom prst="frame">
            <a:avLst>
              <a:gd name="adj1" fmla="val 6217"/>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0000"/>
              </a:lnSpc>
            </a:pPr>
            <a:r>
              <a:rPr lang="zh-TW" altLang="en-US" sz="2000" dirty="0" smtClean="0">
                <a:solidFill>
                  <a:schemeClr val="tx1"/>
                </a:solidFill>
              </a:rPr>
              <a:t>下班前系統管理員接到一通電話，打來的人說是賣他防火牆那家公司新來的工程師，由於產品有些問題，一個補丁程式會以電子郵件的附件寄給他，請他收到後立刻執行那個程式。系統管理員依指示做了；但木馬程式卻悄悄的打開了電腦連接埠。</a:t>
            </a:r>
            <a:endParaRPr lang="en-US" altLang="zh-TW" sz="2000" dirty="0" smtClean="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0" fill="hold"/>
                                        <p:tgtEl>
                                          <p:spTgt spid="3"/>
                                        </p:tgtEl>
                                        <p:attrNameLst>
                                          <p:attrName>ppt_w</p:attrName>
                                        </p:attrNameLst>
                                      </p:cBhvr>
                                      <p:tavLst>
                                        <p:tav tm="0">
                                          <p:val>
                                            <p:fltVal val="0"/>
                                          </p:val>
                                        </p:tav>
                                        <p:tav tm="100000">
                                          <p:val>
                                            <p:strVal val="#ppt_w"/>
                                          </p:val>
                                        </p:tav>
                                      </p:tavLst>
                                    </p:anim>
                                    <p:anim calcmode="lin" valueType="num">
                                      <p:cBhvr>
                                        <p:cTn id="8" dur="3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0" fill="hold"/>
                                        <p:tgtEl>
                                          <p:spTgt spid="4"/>
                                        </p:tgtEl>
                                        <p:attrNameLst>
                                          <p:attrName>ppt_w</p:attrName>
                                        </p:attrNameLst>
                                      </p:cBhvr>
                                      <p:tavLst>
                                        <p:tav tm="0">
                                          <p:val>
                                            <p:fltVal val="0"/>
                                          </p:val>
                                        </p:tav>
                                        <p:tav tm="100000">
                                          <p:val>
                                            <p:strVal val="#ppt_w"/>
                                          </p:val>
                                        </p:tav>
                                      </p:tavLst>
                                    </p:anim>
                                    <p:anim calcmode="lin" valueType="num">
                                      <p:cBhvr>
                                        <p:cTn id="14"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侵入 </a:t>
            </a:r>
            <a:r>
              <a:rPr lang="en-US" altLang="zh-TW" sz="2000" dirty="0" smtClean="0"/>
              <a:t>(</a:t>
            </a:r>
            <a:r>
              <a:rPr lang="en-US" altLang="zh-TW" sz="2000" dirty="0">
                <a:solidFill>
                  <a:schemeClr val="accent2"/>
                </a:solidFill>
              </a:rPr>
              <a:t>Intrusion</a:t>
            </a:r>
            <a:r>
              <a:rPr lang="en-US" altLang="zh-TW" sz="2000" dirty="0" smtClean="0"/>
              <a:t> attack) </a:t>
            </a:r>
            <a:r>
              <a:rPr lang="zh-TW" altLang="en-US" sz="2000" dirty="0" smtClean="0"/>
              <a:t>主要在破壞對方系統的機密性，其手法眾多，以下是部份類別：</a:t>
            </a:r>
            <a:endParaRPr lang="en-US" altLang="zh-TW" sz="2000" dirty="0" smtClean="0"/>
          </a:p>
          <a:p>
            <a:pPr lvl="1">
              <a:spcBef>
                <a:spcPts val="1200"/>
              </a:spcBef>
            </a:pPr>
            <a:r>
              <a:rPr lang="zh-TW" altLang="en-US" dirty="0" smtClean="0">
                <a:solidFill>
                  <a:srgbClr val="0000FF"/>
                </a:solidFill>
              </a:rPr>
              <a:t>垃圾搜尋 </a:t>
            </a:r>
            <a:r>
              <a:rPr lang="en-US" altLang="zh-TW" dirty="0" smtClean="0"/>
              <a:t>(dumpster diving)</a:t>
            </a:r>
            <a:r>
              <a:rPr lang="zh-TW" altLang="en-US" dirty="0" smtClean="0"/>
              <a:t> 是一種實體攻擊的方法，攻擊者搜尋垃圾以找出可能含有密碼或機密訊息的廢棄文檔。</a:t>
            </a:r>
            <a:endParaRPr lang="en-US" altLang="zh-TW" dirty="0" smtClean="0"/>
          </a:p>
          <a:p>
            <a:pPr lvl="1">
              <a:spcBef>
                <a:spcPts val="1200"/>
              </a:spcBef>
            </a:pPr>
            <a:r>
              <a:rPr lang="zh-TW" altLang="en-US" dirty="0" smtClean="0"/>
              <a:t>竊聽 </a:t>
            </a:r>
            <a:r>
              <a:rPr lang="en-US" altLang="zh-TW" dirty="0" smtClean="0"/>
              <a:t>(eavesdropping)</a:t>
            </a:r>
            <a:r>
              <a:rPr lang="zh-TW" altLang="en-US" dirty="0" smtClean="0"/>
              <a:t>：機密常在不經意的對話中遭有心人竊聽。</a:t>
            </a:r>
            <a:endParaRPr lang="en-US" altLang="zh-TW" dirty="0" smtClean="0"/>
          </a:p>
          <a:p>
            <a:pPr lvl="1">
              <a:spcBef>
                <a:spcPts val="1200"/>
              </a:spcBef>
            </a:pPr>
            <a:r>
              <a:rPr lang="zh-TW" altLang="en-US" dirty="0" smtClean="0"/>
              <a:t>窺視 </a:t>
            </a:r>
            <a:r>
              <a:rPr lang="en-US" altLang="zh-TW" dirty="0" smtClean="0"/>
              <a:t>(snooping)</a:t>
            </a:r>
            <a:r>
              <a:rPr lang="zh-TW" altLang="en-US" dirty="0" smtClean="0"/>
              <a:t>：包括實體文件或是電腦中的檔案被有心人窺視或利用，辦公桌上的小紙條也經常是不經意洩密的元凶。</a:t>
            </a:r>
            <a:endParaRPr lang="en-US" altLang="zh-TW" dirty="0" smtClean="0"/>
          </a:p>
          <a:p>
            <a:pPr lvl="1">
              <a:spcBef>
                <a:spcPts val="1200"/>
              </a:spcBef>
            </a:pPr>
            <a:r>
              <a:rPr lang="zh-TW" altLang="en-US" dirty="0" smtClean="0"/>
              <a:t>中間監看 </a:t>
            </a:r>
            <a:r>
              <a:rPr lang="en-US" altLang="zh-TW" dirty="0" smtClean="0"/>
              <a:t>(sniffers) </a:t>
            </a:r>
            <a:r>
              <a:rPr lang="zh-TW" altLang="en-US" dirty="0" smtClean="0"/>
              <a:t>手法常被使用在網路環境中，可以在收發者間直接掛線</a:t>
            </a:r>
            <a:r>
              <a:rPr lang="zh-TW" altLang="en-US" dirty="0" smtClean="0">
                <a:solidFill>
                  <a:srgbClr val="0000FF"/>
                </a:solidFill>
              </a:rPr>
              <a:t>監聽</a:t>
            </a:r>
            <a:r>
              <a:rPr lang="zh-TW" altLang="en-US" dirty="0" smtClean="0"/>
              <a:t>，或是在 </a:t>
            </a:r>
            <a:r>
              <a:rPr lang="en-US" altLang="zh-TW" dirty="0" smtClean="0">
                <a:solidFill>
                  <a:srgbClr val="FF0000"/>
                </a:solidFill>
              </a:rPr>
              <a:t>ISP</a:t>
            </a:r>
            <a:r>
              <a:rPr lang="zh-TW" altLang="en-US" dirty="0" smtClean="0"/>
              <a:t> </a:t>
            </a:r>
            <a:r>
              <a:rPr lang="en-US" altLang="zh-TW" dirty="0" smtClean="0">
                <a:solidFill>
                  <a:srgbClr val="0000FF"/>
                </a:solidFill>
              </a:rPr>
              <a:t>(</a:t>
            </a:r>
            <a:r>
              <a:rPr lang="en-US" altLang="zh-TW" dirty="0">
                <a:solidFill>
                  <a:srgbClr val="0000FF"/>
                </a:solidFill>
              </a:rPr>
              <a:t>Internet Service Provider</a:t>
            </a:r>
            <a:r>
              <a:rPr lang="en-US" altLang="zh-TW" dirty="0" smtClean="0">
                <a:solidFill>
                  <a:srgbClr val="0000FF"/>
                </a:solidFill>
              </a:rPr>
              <a:t>)</a:t>
            </a:r>
            <a:r>
              <a:rPr lang="zh-TW" altLang="en-US" dirty="0" smtClean="0"/>
              <a:t>裝置側錄功能。</a:t>
            </a:r>
            <a:endParaRPr lang="en-US" altLang="zh-TW" dirty="0" smtClean="0"/>
          </a:p>
        </p:txBody>
      </p:sp>
      <p:sp>
        <p:nvSpPr>
          <p:cNvPr id="3" name="標題 2"/>
          <p:cNvSpPr>
            <a:spLocks noGrp="1"/>
          </p:cNvSpPr>
          <p:nvPr>
            <p:ph type="title"/>
          </p:nvPr>
        </p:nvSpPr>
        <p:spPr/>
        <p:txBody>
          <a:bodyPr/>
          <a:lstStyle/>
          <a:p>
            <a:r>
              <a:rPr lang="en-US" altLang="zh-TW" dirty="0" smtClean="0"/>
              <a:t>(1).</a:t>
            </a:r>
            <a:r>
              <a:rPr lang="zh-TW" altLang="en-US" dirty="0" smtClean="0"/>
              <a:t>侵入</a:t>
            </a:r>
            <a:r>
              <a:rPr lang="zh-TW" altLang="en-US" dirty="0" smtClean="0"/>
              <a:t>為目的</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篡改 </a:t>
            </a:r>
            <a:r>
              <a:rPr lang="en-US" altLang="zh-TW" sz="2000" dirty="0" smtClean="0"/>
              <a:t>(modification) </a:t>
            </a:r>
            <a:r>
              <a:rPr lang="zh-TW" altLang="en-US" sz="2000" dirty="0" smtClean="0"/>
              <a:t>是指未經授權的刪除、插入、或更改資訊，並期望別人無法察覺。例如學生更改考試成績，或是駭客進銀行網路刪除信用卡消費紀錄等。</a:t>
            </a:r>
            <a:endParaRPr lang="en-US" altLang="zh-TW" sz="2000" dirty="0" smtClean="0"/>
          </a:p>
          <a:p>
            <a:r>
              <a:rPr lang="zh-TW" altLang="en-US" dirty="0" smtClean="0">
                <a:ea typeface="微軟正黑體"/>
              </a:rPr>
              <a:t>否認的反面為不可否認 </a:t>
            </a:r>
            <a:r>
              <a:rPr lang="en-US" altLang="zh-TW" dirty="0" smtClean="0">
                <a:ea typeface="微軟正黑體"/>
              </a:rPr>
              <a:t>(non-repudiation)</a:t>
            </a:r>
            <a:r>
              <a:rPr lang="zh-TW" altLang="en-US" dirty="0" smtClean="0">
                <a:ea typeface="微軟正黑體"/>
              </a:rPr>
              <a:t>，是指藉由</a:t>
            </a:r>
            <a:r>
              <a:rPr lang="zh-TW" altLang="en-US" dirty="0" smtClean="0"/>
              <a:t>提供原本的證據，使發件人不能否認曾發出信息，而收件人也不能否認曾收到信息。例如在網路上購物，</a:t>
            </a:r>
            <a:r>
              <a:rPr lang="zh-TW" altLang="en-US" dirty="0" smtClean="0">
                <a:solidFill>
                  <a:srgbClr val="FF0000"/>
                </a:solidFill>
              </a:rPr>
              <a:t>商家有時不只要求消費者提供信用卡號，還要信用卡的 </a:t>
            </a:r>
            <a:r>
              <a:rPr lang="en-US" altLang="zh-TW" dirty="0" smtClean="0">
                <a:solidFill>
                  <a:srgbClr val="FF0000"/>
                </a:solidFill>
              </a:rPr>
              <a:t>PIN</a:t>
            </a:r>
            <a:r>
              <a:rPr lang="zh-TW" altLang="en-US" dirty="0" smtClean="0"/>
              <a:t>。藉由消費者的身分確認，</a:t>
            </a:r>
            <a:r>
              <a:rPr lang="zh-TW" altLang="en-US" dirty="0" smtClean="0">
                <a:solidFill>
                  <a:srgbClr val="FF0000"/>
                </a:solidFill>
              </a:rPr>
              <a:t>商家就有不可否認的證據</a:t>
            </a:r>
            <a:r>
              <a:rPr lang="zh-TW" altLang="en-US" dirty="0" smtClean="0"/>
              <a:t>來進行交易。</a:t>
            </a:r>
            <a:endParaRPr lang="en-US" altLang="zh-TW" dirty="0" smtClean="0">
              <a:ea typeface="微軟正黑體"/>
            </a:endParaRPr>
          </a:p>
        </p:txBody>
      </p:sp>
      <p:sp>
        <p:nvSpPr>
          <p:cNvPr id="3" name="標題 2"/>
          <p:cNvSpPr>
            <a:spLocks noGrp="1"/>
          </p:cNvSpPr>
          <p:nvPr>
            <p:ph type="title"/>
          </p:nvPr>
        </p:nvSpPr>
        <p:spPr/>
        <p:txBody>
          <a:bodyPr/>
          <a:lstStyle/>
          <a:p>
            <a:r>
              <a:rPr lang="en-US" altLang="zh-TW" dirty="0" smtClean="0"/>
              <a:t>(2).</a:t>
            </a:r>
            <a:r>
              <a:rPr lang="zh-TW" altLang="en-US" dirty="0" smtClean="0"/>
              <a:t>篡改</a:t>
            </a:r>
            <a:r>
              <a:rPr lang="zh-TW" altLang="en-US" dirty="0" smtClean="0"/>
              <a:t>與否</a:t>
            </a:r>
            <a:r>
              <a:rPr lang="zh-TW" altLang="en-US" dirty="0"/>
              <a:t>認為目的</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阻斷服務 </a:t>
            </a:r>
            <a:r>
              <a:rPr lang="en-US" altLang="zh-TW" sz="2000" dirty="0" smtClean="0"/>
              <a:t>(denial-of-service, DoS)</a:t>
            </a:r>
            <a:r>
              <a:rPr lang="zh-TW" altLang="en-US" sz="2000" dirty="0" smtClean="0"/>
              <a:t> 是讓受害的網路或伺服器忙於處理假的服務要求，而無法處理真的要求。以下是兩種常見的 </a:t>
            </a:r>
            <a:r>
              <a:rPr lang="en-US" altLang="zh-TW" sz="2000" dirty="0" smtClean="0"/>
              <a:t>DoS</a:t>
            </a:r>
            <a:r>
              <a:rPr lang="zh-TW" altLang="en-US" sz="2000" dirty="0" smtClean="0"/>
              <a:t> 攻擊：</a:t>
            </a:r>
            <a:endParaRPr lang="en-US" altLang="zh-TW" sz="2000" dirty="0" smtClean="0"/>
          </a:p>
          <a:p>
            <a:pPr lvl="1">
              <a:spcBef>
                <a:spcPts val="1200"/>
              </a:spcBef>
            </a:pPr>
            <a:r>
              <a:rPr lang="en-US" altLang="zh-TW" dirty="0" smtClean="0">
                <a:solidFill>
                  <a:srgbClr val="FF0000"/>
                </a:solidFill>
              </a:rPr>
              <a:t>Ping</a:t>
            </a:r>
            <a:r>
              <a:rPr lang="en-US" altLang="zh-TW" dirty="0" smtClean="0"/>
              <a:t> of death:</a:t>
            </a:r>
            <a:r>
              <a:rPr lang="zh-TW" altLang="en-US" dirty="0" smtClean="0"/>
              <a:t> 不停的對受攻擊的網路送</a:t>
            </a:r>
            <a:r>
              <a:rPr lang="en-US" altLang="zh-TW" dirty="0" smtClean="0"/>
              <a:t>ICMP</a:t>
            </a:r>
            <a:r>
              <a:rPr lang="zh-TW" altLang="en-US" dirty="0" smtClean="0"/>
              <a:t>封包 </a:t>
            </a:r>
            <a:r>
              <a:rPr lang="en-US" altLang="zh-TW" dirty="0" smtClean="0"/>
              <a:t>(</a:t>
            </a:r>
            <a:r>
              <a:rPr lang="zh-TW" altLang="en-US" dirty="0" smtClean="0"/>
              <a:t>如 </a:t>
            </a:r>
            <a:r>
              <a:rPr lang="en-US" altLang="zh-TW" dirty="0" smtClean="0"/>
              <a:t>Ping</a:t>
            </a:r>
            <a:r>
              <a:rPr lang="zh-TW" altLang="en-US" dirty="0" smtClean="0"/>
              <a:t> 指令</a:t>
            </a:r>
            <a:r>
              <a:rPr lang="en-US" altLang="zh-TW" dirty="0" smtClean="0"/>
              <a:t>)</a:t>
            </a:r>
            <a:r>
              <a:rPr lang="zh-TW" altLang="en-US" dirty="0" smtClean="0"/>
              <a:t>，超過系統所能承受。</a:t>
            </a:r>
            <a:endParaRPr lang="en-US" altLang="zh-TW" dirty="0" smtClean="0"/>
          </a:p>
          <a:p>
            <a:pPr lvl="1">
              <a:spcBef>
                <a:spcPts val="1200"/>
              </a:spcBef>
            </a:pPr>
            <a:r>
              <a:rPr lang="en-US" altLang="zh-TW" dirty="0" smtClean="0"/>
              <a:t>Buffer overflow:</a:t>
            </a:r>
            <a:r>
              <a:rPr lang="zh-TW" altLang="en-US" dirty="0" smtClean="0"/>
              <a:t> 傳送大量資料給系統，超過系統 </a:t>
            </a:r>
            <a:r>
              <a:rPr lang="en-US" altLang="zh-TW" dirty="0" smtClean="0"/>
              <a:t>buffer</a:t>
            </a:r>
            <a:r>
              <a:rPr lang="zh-TW" altLang="en-US" dirty="0" smtClean="0"/>
              <a:t> 所能承受的上限。</a:t>
            </a:r>
            <a:endParaRPr lang="en-US" altLang="zh-TW" dirty="0" smtClean="0"/>
          </a:p>
          <a:p>
            <a:pPr>
              <a:spcBef>
                <a:spcPts val="1200"/>
              </a:spcBef>
            </a:pPr>
            <a:r>
              <a:rPr lang="zh-TW" altLang="en-US" sz="2000" dirty="0" smtClean="0"/>
              <a:t>分散式 </a:t>
            </a:r>
            <a:r>
              <a:rPr lang="en-US" altLang="zh-TW" sz="2000" dirty="0" smtClean="0"/>
              <a:t>DoS (</a:t>
            </a:r>
            <a:r>
              <a:rPr lang="en-US" altLang="zh-TW" sz="2000" dirty="0" smtClean="0">
                <a:solidFill>
                  <a:srgbClr val="FF0000"/>
                </a:solidFill>
              </a:rPr>
              <a:t>distributed</a:t>
            </a:r>
            <a:r>
              <a:rPr lang="en-US" altLang="zh-TW" sz="2000" dirty="0" smtClean="0"/>
              <a:t> DoS, DDOS) </a:t>
            </a:r>
            <a:r>
              <a:rPr lang="zh-TW" altLang="en-US" sz="2000" dirty="0" smtClean="0"/>
              <a:t>則是由駭客的主機控制網路上多台</a:t>
            </a:r>
            <a:r>
              <a:rPr lang="zh-TW" altLang="en-US" sz="2000" dirty="0" smtClean="0">
                <a:solidFill>
                  <a:srgbClr val="FF0000"/>
                </a:solidFill>
              </a:rPr>
              <a:t>傀儡電腦</a:t>
            </a:r>
            <a:r>
              <a:rPr lang="zh-TW" altLang="en-US" sz="2000" dirty="0" smtClean="0">
                <a:solidFill>
                  <a:srgbClr val="FF0000"/>
                </a:solidFill>
                <a:ea typeface="微軟正黑體"/>
              </a:rPr>
              <a:t> </a:t>
            </a:r>
            <a:r>
              <a:rPr lang="en-US" altLang="zh-TW" sz="2000" dirty="0" smtClean="0">
                <a:solidFill>
                  <a:srgbClr val="FF0000"/>
                </a:solidFill>
                <a:ea typeface="微軟正黑體"/>
              </a:rPr>
              <a:t>(zombies) </a:t>
            </a:r>
            <a:r>
              <a:rPr lang="zh-TW" altLang="en-US" sz="2000" dirty="0" smtClean="0">
                <a:ea typeface="微軟正黑體"/>
              </a:rPr>
              <a:t>同時對受害者發動 </a:t>
            </a:r>
            <a:r>
              <a:rPr lang="en-US" altLang="zh-TW" sz="2000" dirty="0" smtClean="0">
                <a:ea typeface="微軟正黑體"/>
              </a:rPr>
              <a:t>DoS</a:t>
            </a:r>
            <a:r>
              <a:rPr lang="zh-TW" altLang="en-US" sz="2000" dirty="0" smtClean="0">
                <a:ea typeface="微軟正黑體"/>
              </a:rPr>
              <a:t> 攻擊。而發動攻擊的傀儡電腦的使用者其實也是不知情的受害者。</a:t>
            </a:r>
            <a:endParaRPr lang="en-US" altLang="zh-TW" sz="2000" dirty="0" smtClean="0">
              <a:ea typeface="微軟正黑體"/>
            </a:endParaRPr>
          </a:p>
          <a:p>
            <a:pPr>
              <a:spcBef>
                <a:spcPts val="1200"/>
              </a:spcBef>
            </a:pPr>
            <a:r>
              <a:rPr lang="zh-TW" altLang="en-US" dirty="0"/>
              <a:t>殭屍網路</a:t>
            </a:r>
            <a:r>
              <a:rPr lang="zh-TW" altLang="en-US" dirty="0">
                <a:solidFill>
                  <a:srgbClr val="FF0000"/>
                </a:solidFill>
              </a:rPr>
              <a:t>（</a:t>
            </a:r>
            <a:r>
              <a:rPr lang="en-US" altLang="zh-TW" dirty="0" smtClean="0">
                <a:solidFill>
                  <a:srgbClr val="FF0000"/>
                </a:solidFill>
              </a:rPr>
              <a:t>Botnet</a:t>
            </a:r>
            <a:r>
              <a:rPr lang="zh-TW" altLang="en-US" dirty="0" smtClean="0">
                <a:solidFill>
                  <a:srgbClr val="FF0000"/>
                </a:solidFill>
              </a:rPr>
              <a:t>）</a:t>
            </a:r>
            <a:endParaRPr lang="en-US" altLang="zh-TW" sz="2000" dirty="0">
              <a:solidFill>
                <a:srgbClr val="FF0000"/>
              </a:solidFill>
              <a:ea typeface="微軟正黑體"/>
            </a:endParaRPr>
          </a:p>
        </p:txBody>
      </p:sp>
      <p:sp>
        <p:nvSpPr>
          <p:cNvPr id="3" name="標題 2"/>
          <p:cNvSpPr>
            <a:spLocks noGrp="1"/>
          </p:cNvSpPr>
          <p:nvPr>
            <p:ph type="title"/>
          </p:nvPr>
        </p:nvSpPr>
        <p:spPr/>
        <p:txBody>
          <a:bodyPr/>
          <a:lstStyle/>
          <a:p>
            <a:r>
              <a:rPr lang="en-US" altLang="zh-TW" dirty="0" smtClean="0"/>
              <a:t>(3).</a:t>
            </a:r>
            <a:r>
              <a:rPr lang="zh-TW" altLang="en-US" dirty="0" smtClean="0"/>
              <a:t>阻斷</a:t>
            </a:r>
            <a:r>
              <a:rPr lang="zh-TW" altLang="en-US" dirty="0" smtClean="0"/>
              <a:t>服</a:t>
            </a:r>
            <a:r>
              <a:rPr lang="zh-TW" altLang="en-US" dirty="0"/>
              <a:t>務為目的</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許多攻擊是利用系統潛在的弱點，例如軟體或通訊協定在設計或安裝上的漏洞。幾種常見的攻擊手法如下：</a:t>
            </a:r>
            <a:endParaRPr lang="en-US" altLang="zh-TW" sz="2000" dirty="0" smtClean="0"/>
          </a:p>
          <a:p>
            <a:pPr lvl="1"/>
            <a:r>
              <a:rPr lang="en-US" altLang="zh-TW" dirty="0" smtClean="0"/>
              <a:t>(1).</a:t>
            </a:r>
            <a:r>
              <a:rPr lang="zh-TW" altLang="en-US" dirty="0" smtClean="0"/>
              <a:t>密碼</a:t>
            </a:r>
            <a:r>
              <a:rPr lang="zh-TW" altLang="en-US" dirty="0" smtClean="0"/>
              <a:t>破解攻擊 </a:t>
            </a:r>
            <a:r>
              <a:rPr lang="en-US" altLang="zh-TW" dirty="0" smtClean="0"/>
              <a:t>(password-cracking attack)</a:t>
            </a:r>
            <a:endParaRPr lang="zh-TW" altLang="en-US" dirty="0" smtClean="0"/>
          </a:p>
          <a:p>
            <a:pPr lvl="1"/>
            <a:r>
              <a:rPr lang="en-US" altLang="zh-TW" dirty="0" smtClean="0"/>
              <a:t>(2).</a:t>
            </a:r>
            <a:r>
              <a:rPr lang="zh-TW" altLang="en-US" dirty="0" smtClean="0"/>
              <a:t>後門</a:t>
            </a:r>
            <a:r>
              <a:rPr lang="zh-TW" altLang="en-US" dirty="0" smtClean="0"/>
              <a:t>攻擊 </a:t>
            </a:r>
            <a:r>
              <a:rPr lang="en-US" altLang="zh-TW" dirty="0" smtClean="0"/>
              <a:t>(backdoor attack)</a:t>
            </a:r>
          </a:p>
          <a:p>
            <a:pPr lvl="1"/>
            <a:r>
              <a:rPr lang="en-US" altLang="zh-TW" dirty="0" smtClean="0"/>
              <a:t>(3).</a:t>
            </a:r>
            <a:r>
              <a:rPr lang="zh-TW" altLang="en-US" dirty="0" smtClean="0"/>
              <a:t>中間人</a:t>
            </a:r>
            <a:r>
              <a:rPr lang="zh-TW" altLang="en-US" dirty="0" smtClean="0"/>
              <a:t>攻擊 </a:t>
            </a:r>
            <a:r>
              <a:rPr lang="en-US" altLang="zh-TW" dirty="0" smtClean="0"/>
              <a:t>(man-in-the-middle attack)</a:t>
            </a:r>
          </a:p>
          <a:p>
            <a:pPr lvl="1"/>
            <a:r>
              <a:rPr lang="en-US" altLang="zh-TW" dirty="0" smtClean="0"/>
              <a:t>(4).</a:t>
            </a:r>
            <a:r>
              <a:rPr lang="zh-TW" altLang="en-US" dirty="0" smtClean="0"/>
              <a:t>重</a:t>
            </a:r>
            <a:r>
              <a:rPr lang="zh-TW" altLang="en-US" dirty="0"/>
              <a:t>送</a:t>
            </a:r>
            <a:r>
              <a:rPr lang="zh-TW" altLang="en-US" dirty="0" smtClean="0"/>
              <a:t>攻擊 </a:t>
            </a:r>
            <a:r>
              <a:rPr lang="en-US" altLang="zh-TW" dirty="0" smtClean="0"/>
              <a:t>(replay attack)</a:t>
            </a:r>
          </a:p>
          <a:p>
            <a:pPr lvl="1"/>
            <a:r>
              <a:rPr lang="en-US" altLang="zh-TW" dirty="0" smtClean="0"/>
              <a:t>(5).</a:t>
            </a:r>
            <a:r>
              <a:rPr lang="zh-TW" altLang="en-US" dirty="0" smtClean="0"/>
              <a:t>欺騙</a:t>
            </a:r>
            <a:r>
              <a:rPr lang="zh-TW" altLang="en-US" dirty="0" smtClean="0"/>
              <a:t>攻擊 </a:t>
            </a:r>
            <a:r>
              <a:rPr lang="en-US" altLang="zh-TW" dirty="0" smtClean="0"/>
              <a:t>(spoofing attack)</a:t>
            </a:r>
          </a:p>
          <a:p>
            <a:r>
              <a:rPr lang="zh-TW" altLang="en-US" sz="2000" dirty="0" smtClean="0"/>
              <a:t>這些攻擊的目的可能是「侵入」、「篡改與否認」、「阻斷服務」或是他們的綜合。每項攻擊手法詳述如後。</a:t>
            </a:r>
            <a:endParaRPr lang="en-US" altLang="zh-TW" sz="2000" dirty="0" smtClean="0"/>
          </a:p>
        </p:txBody>
      </p:sp>
      <p:sp>
        <p:nvSpPr>
          <p:cNvPr id="3" name="標題 2"/>
          <p:cNvSpPr>
            <a:spLocks noGrp="1"/>
          </p:cNvSpPr>
          <p:nvPr>
            <p:ph type="title"/>
          </p:nvPr>
        </p:nvSpPr>
        <p:spPr/>
        <p:txBody>
          <a:bodyPr/>
          <a:lstStyle/>
          <a:p>
            <a:pPr algn="ctr"/>
            <a:r>
              <a:rPr lang="en-US" altLang="zh-TW" dirty="0" smtClean="0">
                <a:solidFill>
                  <a:srgbClr val="FF0000"/>
                </a:solidFill>
              </a:rPr>
              <a:t>3.2 </a:t>
            </a:r>
            <a:r>
              <a:rPr lang="zh-TW" altLang="en-US" dirty="0" smtClean="0">
                <a:solidFill>
                  <a:srgbClr val="FF0000"/>
                </a:solidFill>
              </a:rPr>
              <a:t>認識一般的攻擊</a:t>
            </a:r>
            <a:endParaRPr lang="zh-TW"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通關密碼破解工具很容易取得，它們大概都採用兩種方法，一是使用工具在</a:t>
            </a:r>
            <a:r>
              <a:rPr lang="zh-TW" altLang="en-US" sz="2000" dirty="0" smtClean="0">
                <a:solidFill>
                  <a:srgbClr val="0000FF"/>
                </a:solidFill>
              </a:rPr>
              <a:t>網路監看</a:t>
            </a:r>
            <a:r>
              <a:rPr lang="zh-TW" altLang="en-US" sz="2000" dirty="0" smtClean="0"/>
              <a:t>，一是提供字典檔案進行</a:t>
            </a:r>
            <a:r>
              <a:rPr lang="zh-TW" altLang="en-US" sz="2000" dirty="0" smtClean="0">
                <a:solidFill>
                  <a:srgbClr val="0000FF"/>
                </a:solidFill>
              </a:rPr>
              <a:t>字典攻擊 </a:t>
            </a:r>
            <a:r>
              <a:rPr lang="en-US" altLang="zh-TW" sz="2000" dirty="0" smtClean="0"/>
              <a:t>(dictionary attack)</a:t>
            </a:r>
            <a:r>
              <a:rPr lang="zh-TW" altLang="en-US" sz="2000" dirty="0" smtClean="0"/>
              <a:t>。</a:t>
            </a:r>
            <a:endParaRPr lang="en-US" altLang="zh-TW" sz="2000" dirty="0" smtClean="0"/>
          </a:p>
          <a:p>
            <a:r>
              <a:rPr lang="zh-TW" altLang="en-US" sz="2000" dirty="0" smtClean="0"/>
              <a:t>字典攻擊與</a:t>
            </a:r>
            <a:r>
              <a:rPr lang="zh-TW" altLang="en-US" sz="2000" dirty="0" smtClean="0">
                <a:solidFill>
                  <a:srgbClr val="FF0000"/>
                </a:solidFill>
              </a:rPr>
              <a:t>窮舉攻擊 </a:t>
            </a:r>
            <a:r>
              <a:rPr lang="en-US" altLang="zh-TW" sz="2000" dirty="0" smtClean="0">
                <a:solidFill>
                  <a:srgbClr val="FF0000"/>
                </a:solidFill>
              </a:rPr>
              <a:t>(brute-force attack) </a:t>
            </a:r>
            <a:r>
              <a:rPr lang="zh-TW" altLang="en-US" sz="2000" dirty="0" smtClean="0"/>
              <a:t>不同的是：</a:t>
            </a:r>
            <a:endParaRPr lang="en-US" altLang="zh-TW" sz="2000" dirty="0" smtClean="0"/>
          </a:p>
          <a:p>
            <a:pPr lvl="1"/>
            <a:r>
              <a:rPr lang="zh-TW" altLang="en-US" sz="1600" dirty="0" smtClean="0"/>
              <a:t>窮舉攻擊會</a:t>
            </a:r>
            <a:r>
              <a:rPr lang="zh-TW" altLang="en-US" sz="1600" dirty="0" smtClean="0">
                <a:solidFill>
                  <a:srgbClr val="0000FF"/>
                </a:solidFill>
              </a:rPr>
              <a:t>逐一嘗試所有可能的密碼組合</a:t>
            </a:r>
            <a:r>
              <a:rPr lang="zh-TW" altLang="en-US" sz="1600" dirty="0" smtClean="0"/>
              <a:t>；</a:t>
            </a:r>
            <a:endParaRPr lang="en-US" altLang="zh-TW" sz="1600" dirty="0" smtClean="0"/>
          </a:p>
          <a:p>
            <a:pPr lvl="1"/>
            <a:r>
              <a:rPr lang="zh-TW" altLang="en-US" sz="1600" dirty="0" smtClean="0"/>
              <a:t>而字典攻擊會使用一個預先定義好的密碼檔案 </a:t>
            </a:r>
            <a:r>
              <a:rPr lang="en-US" altLang="zh-TW" sz="1600" dirty="0" smtClean="0"/>
              <a:t>(</a:t>
            </a:r>
            <a:r>
              <a:rPr lang="zh-TW" altLang="en-US" sz="1600" dirty="0" smtClean="0"/>
              <a:t>字典</a:t>
            </a:r>
            <a:r>
              <a:rPr lang="en-US" altLang="zh-TW" sz="1600" dirty="0" smtClean="0"/>
              <a:t>) </a:t>
            </a:r>
            <a:r>
              <a:rPr lang="zh-TW" altLang="en-US" sz="1600" dirty="0" smtClean="0"/>
              <a:t>中的常用單字。</a:t>
            </a:r>
          </a:p>
          <a:p>
            <a:r>
              <a:rPr lang="zh-TW" altLang="en-US" sz="2000" dirty="0" smtClean="0"/>
              <a:t>為了防禦密碼猜測攻擊，通關密碼的設定應該：</a:t>
            </a:r>
            <a:endParaRPr lang="en-US" altLang="zh-TW" sz="2000" dirty="0" smtClean="0"/>
          </a:p>
          <a:p>
            <a:pPr lvl="1"/>
            <a:r>
              <a:rPr lang="zh-TW" altLang="en-US" dirty="0" smtClean="0"/>
              <a:t>夠長，以增加窮舉攻擊的難度。</a:t>
            </a:r>
            <a:endParaRPr lang="en-US" altLang="zh-TW" dirty="0" smtClean="0"/>
          </a:p>
          <a:p>
            <a:pPr lvl="1"/>
            <a:r>
              <a:rPr lang="zh-TW" altLang="en-US" dirty="0" smtClean="0"/>
              <a:t>夠冷門，以降低字典攻擊的成功率。</a:t>
            </a:r>
            <a:endParaRPr lang="en-US" altLang="zh-TW" dirty="0" smtClean="0"/>
          </a:p>
          <a:p>
            <a:pPr lvl="1"/>
            <a:r>
              <a:rPr lang="zh-TW" altLang="en-US" dirty="0" smtClean="0"/>
              <a:t>經常更換，以防被攻破的帳號遭駭客長期利用。</a:t>
            </a:r>
            <a:endParaRPr lang="en-US" altLang="zh-TW" dirty="0" smtClean="0"/>
          </a:p>
        </p:txBody>
      </p:sp>
      <p:sp>
        <p:nvSpPr>
          <p:cNvPr id="3" name="標題 2"/>
          <p:cNvSpPr>
            <a:spLocks noGrp="1"/>
          </p:cNvSpPr>
          <p:nvPr>
            <p:ph type="title"/>
          </p:nvPr>
        </p:nvSpPr>
        <p:spPr/>
        <p:txBody>
          <a:bodyPr/>
          <a:lstStyle/>
          <a:p>
            <a:r>
              <a:rPr lang="en-US" altLang="zh-TW" dirty="0" smtClean="0"/>
              <a:t>(1).</a:t>
            </a:r>
            <a:r>
              <a:rPr lang="zh-TW" altLang="en-US" dirty="0" smtClean="0"/>
              <a:t>密碼</a:t>
            </a:r>
            <a:r>
              <a:rPr lang="zh-TW" altLang="en-US" dirty="0" smtClean="0"/>
              <a:t>破解攻擊</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10112</TotalTime>
  <Words>4485</Words>
  <Application>Microsoft Office PowerPoint</Application>
  <PresentationFormat>如螢幕大小 (4:3)</PresentationFormat>
  <Paragraphs>259</Paragraphs>
  <Slides>41</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41</vt:i4>
      </vt:variant>
    </vt:vector>
  </HeadingPairs>
  <TitlesOfParts>
    <vt:vector size="50" baseType="lpstr">
      <vt:lpstr>微軟正黑體</vt:lpstr>
      <vt:lpstr>新細明體</vt:lpstr>
      <vt:lpstr>標楷體</vt:lpstr>
      <vt:lpstr>Arial</vt:lpstr>
      <vt:lpstr>Calibri</vt:lpstr>
      <vt:lpstr>Trebuchet MS</vt:lpstr>
      <vt:lpstr>Wingdings</vt:lpstr>
      <vt:lpstr>Wingdings 2</vt:lpstr>
      <vt:lpstr>華麗</vt:lpstr>
      <vt:lpstr>Information Security Fundamentals and Practices 資訊安全概論與實務</vt:lpstr>
      <vt:lpstr>資訊安全威脅</vt:lpstr>
      <vt:lpstr>第三章 資訊安全威脅</vt:lpstr>
      <vt:lpstr>3.1 資訊安全威脅的目的</vt:lpstr>
      <vt:lpstr>(1).侵入為目的</vt:lpstr>
      <vt:lpstr>(2).篡改與否認為目的</vt:lpstr>
      <vt:lpstr>(3).阻斷服務為目的</vt:lpstr>
      <vt:lpstr>3.2 認識一般的攻擊</vt:lpstr>
      <vt:lpstr>(1).密碼破解攻擊</vt:lpstr>
      <vt:lpstr>(2).後門攻擊（backdoor attack)</vt:lpstr>
      <vt:lpstr>(3).中間人攻擊</vt:lpstr>
      <vt:lpstr>PowerPoint 簡報</vt:lpstr>
      <vt:lpstr>(4).重送攻擊</vt:lpstr>
      <vt:lpstr>(5).欺騙攻擊</vt:lpstr>
      <vt:lpstr>釣魚郵件案例</vt:lpstr>
      <vt:lpstr>3.3 認識軟體弱點的利用</vt:lpstr>
      <vt:lpstr>資料隱碼 (SQL injection)使用畫面</vt:lpstr>
      <vt:lpstr>繳交一份作業</vt:lpstr>
      <vt:lpstr>3.4 認識惡意程式</vt:lpstr>
      <vt:lpstr>電腦病毒</vt:lpstr>
      <vt:lpstr>電腦病毒種類 (I)</vt:lpstr>
      <vt:lpstr>電腦病毒種類 (II)</vt:lpstr>
      <vt:lpstr>蠕蟲</vt:lpstr>
      <vt:lpstr>木馬程式</vt:lpstr>
      <vt:lpstr>邏輯炸彈</vt:lpstr>
      <vt:lpstr>PowerPoint 簡報</vt:lpstr>
      <vt:lpstr>3.5 網路攻擊</vt:lpstr>
      <vt:lpstr> TCP/IP 協定</vt:lpstr>
      <vt:lpstr>應用層</vt:lpstr>
      <vt:lpstr>傳輸層</vt:lpstr>
      <vt:lpstr>網際網路層</vt:lpstr>
      <vt:lpstr>網路介面層</vt:lpstr>
      <vt:lpstr>資料封裝</vt:lpstr>
      <vt:lpstr>電腦連接埠</vt:lpstr>
      <vt:lpstr>TCP 連結</vt:lpstr>
      <vt:lpstr>TCP/IP 的攻擊 (I)</vt:lpstr>
      <vt:lpstr>TCP/IP 的攻擊 (II)</vt:lpstr>
      <vt:lpstr>TCP/IP 的攻擊 (III)</vt:lpstr>
      <vt:lpstr>TCP/IP 的攻擊 (IV)</vt:lpstr>
      <vt:lpstr>3.6 認識社交工程</vt:lpstr>
      <vt:lpstr>社交工程案例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USER</cp:lastModifiedBy>
  <cp:revision>872</cp:revision>
  <dcterms:created xsi:type="dcterms:W3CDTF">2007-09-03T02:45:25Z</dcterms:created>
  <dcterms:modified xsi:type="dcterms:W3CDTF">2023-04-26T10:16:42Z</dcterms:modified>
</cp:coreProperties>
</file>