
<file path=[Content_Types].xml><?xml version="1.0" encoding="utf-8"?>
<Types xmlns="http://schemas.openxmlformats.org/package/2006/content-types">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40"/>
  </p:notesMasterIdLst>
  <p:handoutMasterIdLst>
    <p:handoutMasterId r:id="rId41"/>
  </p:handoutMasterIdLst>
  <p:sldIdLst>
    <p:sldId id="256" r:id="rId2"/>
    <p:sldId id="261" r:id="rId3"/>
    <p:sldId id="361" r:id="rId4"/>
    <p:sldId id="362" r:id="rId5"/>
    <p:sldId id="369" r:id="rId6"/>
    <p:sldId id="352" r:id="rId7"/>
    <p:sldId id="358" r:id="rId8"/>
    <p:sldId id="348" r:id="rId9"/>
    <p:sldId id="308" r:id="rId10"/>
    <p:sldId id="356" r:id="rId11"/>
    <p:sldId id="366" r:id="rId12"/>
    <p:sldId id="357" r:id="rId13"/>
    <p:sldId id="312" r:id="rId14"/>
    <p:sldId id="349" r:id="rId15"/>
    <p:sldId id="323" r:id="rId16"/>
    <p:sldId id="327" r:id="rId17"/>
    <p:sldId id="325" r:id="rId18"/>
    <p:sldId id="341" r:id="rId19"/>
    <p:sldId id="316" r:id="rId20"/>
    <p:sldId id="317" r:id="rId21"/>
    <p:sldId id="342" r:id="rId22"/>
    <p:sldId id="343" r:id="rId23"/>
    <p:sldId id="344" r:id="rId24"/>
    <p:sldId id="345" r:id="rId25"/>
    <p:sldId id="346" r:id="rId26"/>
    <p:sldId id="315" r:id="rId27"/>
    <p:sldId id="318" r:id="rId28"/>
    <p:sldId id="370" r:id="rId29"/>
    <p:sldId id="350" r:id="rId30"/>
    <p:sldId id="360" r:id="rId31"/>
    <p:sldId id="367" r:id="rId32"/>
    <p:sldId id="330" r:id="rId33"/>
    <p:sldId id="331" r:id="rId34"/>
    <p:sldId id="332" r:id="rId35"/>
    <p:sldId id="368" r:id="rId36"/>
    <p:sldId id="335" r:id="rId37"/>
    <p:sldId id="334" r:id="rId38"/>
    <p:sldId id="336" r:id="rId3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33"/>
    <a:srgbClr val="9F3789"/>
    <a:srgbClr val="C14BA8"/>
    <a:srgbClr val="CA68B7"/>
    <a:srgbClr val="C04CAA"/>
    <a:srgbClr val="A73B92"/>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15" autoAdjust="0"/>
    <p:restoredTop sz="94075" autoAdjust="0"/>
  </p:normalViewPr>
  <p:slideViewPr>
    <p:cSldViewPr>
      <p:cViewPr varScale="1">
        <p:scale>
          <a:sx n="93" d="100"/>
          <a:sy n="93" d="100"/>
        </p:scale>
        <p:origin x="898" y="53"/>
      </p:cViewPr>
      <p:guideLst>
        <p:guide orient="horz" pos="2160"/>
        <p:guide pos="2880"/>
      </p:guideLst>
    </p:cSldViewPr>
  </p:slideViewPr>
  <p:notesTextViewPr>
    <p:cViewPr>
      <p:scale>
        <a:sx n="100" d="100"/>
        <a:sy n="100" d="100"/>
      </p:scale>
      <p:origin x="0" y="0"/>
    </p:cViewPr>
  </p:notesTextViewPr>
  <p:sorterViewPr>
    <p:cViewPr>
      <p:scale>
        <a:sx n="80" d="100"/>
        <a:sy n="80" d="100"/>
      </p:scale>
      <p:origin x="0" y="-4162"/>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7C3105-8045-4E2B-B193-04376546D067}"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3F476FF1-99D5-4187-8ACD-92B7AD80E2AA}">
      <dgm:prSet phldrT="[文字]" custT="1"/>
      <dgm:spPr/>
      <dgm:t>
        <a:bodyPr/>
        <a:lstStyle/>
        <a:p>
          <a:r>
            <a:rPr lang="zh-TW" altLang="en-US" sz="2800" u="none" dirty="0" smtClean="0"/>
            <a:t>安全性</a:t>
          </a:r>
          <a:endParaRPr lang="zh-TW" altLang="en-US" sz="2800" u="none" dirty="0"/>
        </a:p>
      </dgm:t>
    </dgm:pt>
    <dgm:pt modelId="{E0CC89B6-21FA-4419-ACCE-EE2CCBC86AA8}" type="parTrans" cxnId="{A5482398-70B9-4E8A-A90D-803134440223}">
      <dgm:prSet/>
      <dgm:spPr/>
      <dgm:t>
        <a:bodyPr/>
        <a:lstStyle/>
        <a:p>
          <a:endParaRPr lang="zh-TW" altLang="en-US"/>
        </a:p>
      </dgm:t>
    </dgm:pt>
    <dgm:pt modelId="{42A4DC08-9007-4EE4-81AC-900780F75AA5}" type="sibTrans" cxnId="{A5482398-70B9-4E8A-A90D-803134440223}">
      <dgm:prSet/>
      <dgm:spPr/>
      <dgm:t>
        <a:bodyPr/>
        <a:lstStyle/>
        <a:p>
          <a:endParaRPr lang="zh-TW" altLang="en-US"/>
        </a:p>
      </dgm:t>
    </dgm:pt>
    <dgm:pt modelId="{421D3AAB-C0A0-4AEF-9350-91FB110CA04D}">
      <dgm:prSet custT="1"/>
      <dgm:spPr/>
      <dgm:t>
        <a:bodyPr/>
        <a:lstStyle/>
        <a:p>
          <a:r>
            <a:rPr lang="zh-TW" altLang="en-US" sz="2800" u="none" dirty="0" smtClean="0"/>
            <a:t>可用性</a:t>
          </a:r>
          <a:endParaRPr lang="en-US" altLang="zh-TW" sz="2800" u="none" dirty="0" smtClean="0"/>
        </a:p>
      </dgm:t>
    </dgm:pt>
    <dgm:pt modelId="{6A34D9FC-5464-425D-B869-5586E7FE14A5}" type="parTrans" cxnId="{08C22CE6-B7FA-4EDD-9074-7B7BB9167A6C}">
      <dgm:prSet/>
      <dgm:spPr/>
      <dgm:t>
        <a:bodyPr/>
        <a:lstStyle/>
        <a:p>
          <a:endParaRPr lang="zh-TW" altLang="en-US"/>
        </a:p>
      </dgm:t>
    </dgm:pt>
    <dgm:pt modelId="{D1D9F6AE-8203-4263-8C51-C62B8D6F26D1}" type="sibTrans" cxnId="{08C22CE6-B7FA-4EDD-9074-7B7BB9167A6C}">
      <dgm:prSet/>
      <dgm:spPr/>
      <dgm:t>
        <a:bodyPr/>
        <a:lstStyle/>
        <a:p>
          <a:endParaRPr lang="zh-TW" altLang="en-US"/>
        </a:p>
      </dgm:t>
    </dgm:pt>
    <dgm:pt modelId="{D0442A3F-4F58-4B9C-B3BE-E9FB4F75581F}">
      <dgm:prSet custT="1"/>
      <dgm:spPr/>
      <dgm:t>
        <a:bodyPr/>
        <a:lstStyle/>
        <a:p>
          <a:r>
            <a:rPr lang="zh-TW" altLang="en-US" sz="2800" u="none" dirty="0" smtClean="0"/>
            <a:t>擴展性</a:t>
          </a:r>
          <a:endParaRPr lang="zh-TW" altLang="en-US" sz="2800" u="none" dirty="0"/>
        </a:p>
      </dgm:t>
    </dgm:pt>
    <dgm:pt modelId="{CE3E388B-4EBD-4263-BE28-07C5CDAC63F2}" type="parTrans" cxnId="{54E4E674-9B19-4328-890A-9489EE360B65}">
      <dgm:prSet/>
      <dgm:spPr/>
      <dgm:t>
        <a:bodyPr/>
        <a:lstStyle/>
        <a:p>
          <a:endParaRPr lang="zh-TW" altLang="en-US"/>
        </a:p>
      </dgm:t>
    </dgm:pt>
    <dgm:pt modelId="{3B6F5AE8-654B-4234-B657-A355FBF16923}" type="sibTrans" cxnId="{54E4E674-9B19-4328-890A-9489EE360B65}">
      <dgm:prSet/>
      <dgm:spPr/>
      <dgm:t>
        <a:bodyPr/>
        <a:lstStyle/>
        <a:p>
          <a:endParaRPr lang="zh-TW" altLang="en-US"/>
        </a:p>
      </dgm:t>
    </dgm:pt>
    <dgm:pt modelId="{32C63FF1-68F5-424F-B985-E31E51ED2B28}">
      <dgm:prSet phldrT="[文字]"/>
      <dgm:spPr/>
      <dgm:t>
        <a:bodyPr/>
        <a:lstStyle/>
        <a:p>
          <a:r>
            <a:rPr lang="zh-TW" altLang="en-US" u="none" dirty="0" smtClean="0"/>
            <a:t>組織政策要確保</a:t>
          </a:r>
          <a:r>
            <a:rPr lang="zh-TW" altLang="en-US" u="none" dirty="0" smtClean="0">
              <a:solidFill>
                <a:srgbClr val="0000FF"/>
              </a:solidFill>
            </a:rPr>
            <a:t>只有得到授權的人</a:t>
          </a:r>
          <a:r>
            <a:rPr lang="zh-TW" altLang="en-US" u="none" dirty="0" smtClean="0"/>
            <a:t>可以讀取機密的資訊；只有得到授權的人可以修改資料或程式；並確保使用者不會輕易的造成系統無法運作。</a:t>
          </a:r>
          <a:endParaRPr lang="zh-TW" altLang="en-US" u="none" dirty="0"/>
        </a:p>
      </dgm:t>
    </dgm:pt>
    <dgm:pt modelId="{9292DCA0-85F6-43D8-9916-504903C762AB}" type="parTrans" cxnId="{DE39B07C-0F35-4F51-A60A-6D6CA721DA2D}">
      <dgm:prSet/>
      <dgm:spPr/>
      <dgm:t>
        <a:bodyPr/>
        <a:lstStyle/>
        <a:p>
          <a:endParaRPr lang="zh-TW" altLang="en-US"/>
        </a:p>
      </dgm:t>
    </dgm:pt>
    <dgm:pt modelId="{0B1468B2-22E0-4377-8EC0-30C580DCB223}" type="sibTrans" cxnId="{DE39B07C-0F35-4F51-A60A-6D6CA721DA2D}">
      <dgm:prSet/>
      <dgm:spPr/>
      <dgm:t>
        <a:bodyPr/>
        <a:lstStyle/>
        <a:p>
          <a:endParaRPr lang="zh-TW" altLang="en-US"/>
        </a:p>
      </dgm:t>
    </dgm:pt>
    <dgm:pt modelId="{13A60D47-9F53-4BEA-AB41-8EC4BE5CDA4D}">
      <dgm:prSet/>
      <dgm:spPr/>
      <dgm:t>
        <a:bodyPr/>
        <a:lstStyle/>
        <a:p>
          <a:r>
            <a:rPr lang="zh-TW" altLang="en-US" u="none" dirty="0" smtClean="0"/>
            <a:t>存取控制的機制應</a:t>
          </a:r>
          <a:r>
            <a:rPr lang="zh-TW" altLang="en-US" u="none" dirty="0" smtClean="0">
              <a:solidFill>
                <a:srgbClr val="0000FF"/>
              </a:solidFill>
            </a:rPr>
            <a:t>讓使用者易於瞭解</a:t>
          </a:r>
          <a:r>
            <a:rPr lang="zh-TW" altLang="en-US" u="none" dirty="0" smtClean="0"/>
            <a:t>，並且儘量不影響他們的正常工作方式與習慣。存取控制的機制要能夠每次都如預期的運作。</a:t>
          </a:r>
          <a:endParaRPr lang="en-US" altLang="zh-TW" u="none" dirty="0" smtClean="0"/>
        </a:p>
      </dgm:t>
    </dgm:pt>
    <dgm:pt modelId="{D6A5BA5D-6C3D-4A91-AE27-7BFF3D364BC5}" type="parTrans" cxnId="{C6E09931-1828-4CFA-9F21-8494025D6FE8}">
      <dgm:prSet/>
      <dgm:spPr/>
      <dgm:t>
        <a:bodyPr/>
        <a:lstStyle/>
        <a:p>
          <a:endParaRPr lang="zh-TW" altLang="en-US"/>
        </a:p>
      </dgm:t>
    </dgm:pt>
    <dgm:pt modelId="{33B67C28-830C-4497-8ACD-D39BDBDC0BB0}" type="sibTrans" cxnId="{C6E09931-1828-4CFA-9F21-8494025D6FE8}">
      <dgm:prSet/>
      <dgm:spPr/>
      <dgm:t>
        <a:bodyPr/>
        <a:lstStyle/>
        <a:p>
          <a:endParaRPr lang="zh-TW" altLang="en-US"/>
        </a:p>
      </dgm:t>
    </dgm:pt>
    <dgm:pt modelId="{17439562-982B-4664-A96B-5CA7EFC287FF}">
      <dgm:prSet/>
      <dgm:spPr/>
      <dgm:t>
        <a:bodyPr/>
        <a:lstStyle/>
        <a:p>
          <a:r>
            <a:rPr lang="zh-TW" altLang="en-US" u="none" dirty="0" smtClean="0"/>
            <a:t>當一個組織的人員、系統或工作量增加時，存取控制的機制</a:t>
          </a:r>
          <a:r>
            <a:rPr lang="zh-TW" altLang="en-US" u="none" dirty="0" smtClean="0">
              <a:solidFill>
                <a:srgbClr val="0000FF"/>
              </a:solidFill>
            </a:rPr>
            <a:t>不應</a:t>
          </a:r>
          <a:r>
            <a:rPr lang="zh-TW" altLang="en-US" u="none" dirty="0" smtClean="0"/>
            <a:t>隨之變為</a:t>
          </a:r>
          <a:r>
            <a:rPr lang="zh-TW" altLang="en-US" u="none" dirty="0" smtClean="0">
              <a:solidFill>
                <a:srgbClr val="0000FF"/>
              </a:solidFill>
            </a:rPr>
            <a:t>過度複雜</a:t>
          </a:r>
          <a:r>
            <a:rPr lang="zh-TW" altLang="en-US" u="none" dirty="0" smtClean="0"/>
            <a:t>，以致影響系統效能與行政效率。</a:t>
          </a:r>
          <a:endParaRPr lang="zh-TW" altLang="en-US" u="none" dirty="0"/>
        </a:p>
      </dgm:t>
    </dgm:pt>
    <dgm:pt modelId="{E6011C06-5C33-4684-9400-4452EA585816}" type="parTrans" cxnId="{D357CA94-6B62-40A9-A860-8792FADA7553}">
      <dgm:prSet/>
      <dgm:spPr/>
      <dgm:t>
        <a:bodyPr/>
        <a:lstStyle/>
        <a:p>
          <a:endParaRPr lang="zh-TW" altLang="en-US"/>
        </a:p>
      </dgm:t>
    </dgm:pt>
    <dgm:pt modelId="{49D991F6-E5FD-4B0D-809D-11B5CF714D60}" type="sibTrans" cxnId="{D357CA94-6B62-40A9-A860-8792FADA7553}">
      <dgm:prSet/>
      <dgm:spPr/>
      <dgm:t>
        <a:bodyPr/>
        <a:lstStyle/>
        <a:p>
          <a:endParaRPr lang="zh-TW" altLang="en-US"/>
        </a:p>
      </dgm:t>
    </dgm:pt>
    <dgm:pt modelId="{C10D8004-0C54-4BD9-8755-011B93F68EF6}" type="pres">
      <dgm:prSet presAssocID="{4B7C3105-8045-4E2B-B193-04376546D067}" presName="Name0" presStyleCnt="0">
        <dgm:presLayoutVars>
          <dgm:dir/>
          <dgm:animLvl val="lvl"/>
          <dgm:resizeHandles val="exact"/>
        </dgm:presLayoutVars>
      </dgm:prSet>
      <dgm:spPr/>
      <dgm:t>
        <a:bodyPr/>
        <a:lstStyle/>
        <a:p>
          <a:endParaRPr lang="zh-TW" altLang="en-US"/>
        </a:p>
      </dgm:t>
    </dgm:pt>
    <dgm:pt modelId="{FC947D72-C8B2-45B5-96EA-3E03A8FA4DCE}" type="pres">
      <dgm:prSet presAssocID="{3F476FF1-99D5-4187-8ACD-92B7AD80E2AA}" presName="composite" presStyleCnt="0"/>
      <dgm:spPr/>
    </dgm:pt>
    <dgm:pt modelId="{F1C1AA02-C3DF-437D-BAA2-1A7963983712}" type="pres">
      <dgm:prSet presAssocID="{3F476FF1-99D5-4187-8ACD-92B7AD80E2AA}" presName="parTx" presStyleLbl="alignNode1" presStyleIdx="0" presStyleCnt="3">
        <dgm:presLayoutVars>
          <dgm:chMax val="0"/>
          <dgm:chPref val="0"/>
          <dgm:bulletEnabled val="1"/>
        </dgm:presLayoutVars>
      </dgm:prSet>
      <dgm:spPr/>
      <dgm:t>
        <a:bodyPr/>
        <a:lstStyle/>
        <a:p>
          <a:endParaRPr lang="zh-TW" altLang="en-US"/>
        </a:p>
      </dgm:t>
    </dgm:pt>
    <dgm:pt modelId="{E753367F-1EFC-4ADA-953B-C08DB398409D}" type="pres">
      <dgm:prSet presAssocID="{3F476FF1-99D5-4187-8ACD-92B7AD80E2AA}" presName="desTx" presStyleLbl="alignAccFollowNode1" presStyleIdx="0" presStyleCnt="3">
        <dgm:presLayoutVars>
          <dgm:bulletEnabled val="1"/>
        </dgm:presLayoutVars>
      </dgm:prSet>
      <dgm:spPr/>
      <dgm:t>
        <a:bodyPr/>
        <a:lstStyle/>
        <a:p>
          <a:endParaRPr lang="zh-TW" altLang="en-US"/>
        </a:p>
      </dgm:t>
    </dgm:pt>
    <dgm:pt modelId="{030E0CA3-FC91-42B7-A9FD-F82293729F24}" type="pres">
      <dgm:prSet presAssocID="{42A4DC08-9007-4EE4-81AC-900780F75AA5}" presName="space" presStyleCnt="0"/>
      <dgm:spPr/>
    </dgm:pt>
    <dgm:pt modelId="{11FEC141-9B95-4B67-8957-28A56C70FBAA}" type="pres">
      <dgm:prSet presAssocID="{421D3AAB-C0A0-4AEF-9350-91FB110CA04D}" presName="composite" presStyleCnt="0"/>
      <dgm:spPr/>
    </dgm:pt>
    <dgm:pt modelId="{143C66A9-A3FC-4CEB-BFB9-85B34CD042CF}" type="pres">
      <dgm:prSet presAssocID="{421D3AAB-C0A0-4AEF-9350-91FB110CA04D}" presName="parTx" presStyleLbl="alignNode1" presStyleIdx="1" presStyleCnt="3">
        <dgm:presLayoutVars>
          <dgm:chMax val="0"/>
          <dgm:chPref val="0"/>
          <dgm:bulletEnabled val="1"/>
        </dgm:presLayoutVars>
      </dgm:prSet>
      <dgm:spPr/>
      <dgm:t>
        <a:bodyPr/>
        <a:lstStyle/>
        <a:p>
          <a:endParaRPr lang="zh-TW" altLang="en-US"/>
        </a:p>
      </dgm:t>
    </dgm:pt>
    <dgm:pt modelId="{1268700C-CF1C-4DD3-8ED0-ACB39C475A5C}" type="pres">
      <dgm:prSet presAssocID="{421D3AAB-C0A0-4AEF-9350-91FB110CA04D}" presName="desTx" presStyleLbl="alignAccFollowNode1" presStyleIdx="1" presStyleCnt="3">
        <dgm:presLayoutVars>
          <dgm:bulletEnabled val="1"/>
        </dgm:presLayoutVars>
      </dgm:prSet>
      <dgm:spPr/>
      <dgm:t>
        <a:bodyPr/>
        <a:lstStyle/>
        <a:p>
          <a:endParaRPr lang="zh-TW" altLang="en-US"/>
        </a:p>
      </dgm:t>
    </dgm:pt>
    <dgm:pt modelId="{48C58BD1-4AAF-473F-8170-D8AF15DDB108}" type="pres">
      <dgm:prSet presAssocID="{D1D9F6AE-8203-4263-8C51-C62B8D6F26D1}" presName="space" presStyleCnt="0"/>
      <dgm:spPr/>
    </dgm:pt>
    <dgm:pt modelId="{E6F2FED0-E576-4227-9BD5-E3DDE4A065AE}" type="pres">
      <dgm:prSet presAssocID="{D0442A3F-4F58-4B9C-B3BE-E9FB4F75581F}" presName="composite" presStyleCnt="0"/>
      <dgm:spPr/>
    </dgm:pt>
    <dgm:pt modelId="{97B51908-32B1-4DB4-B0D6-8E0AB9BD9059}" type="pres">
      <dgm:prSet presAssocID="{D0442A3F-4F58-4B9C-B3BE-E9FB4F75581F}" presName="parTx" presStyleLbl="alignNode1" presStyleIdx="2" presStyleCnt="3">
        <dgm:presLayoutVars>
          <dgm:chMax val="0"/>
          <dgm:chPref val="0"/>
          <dgm:bulletEnabled val="1"/>
        </dgm:presLayoutVars>
      </dgm:prSet>
      <dgm:spPr/>
      <dgm:t>
        <a:bodyPr/>
        <a:lstStyle/>
        <a:p>
          <a:endParaRPr lang="zh-TW" altLang="en-US"/>
        </a:p>
      </dgm:t>
    </dgm:pt>
    <dgm:pt modelId="{C66D8A87-2B0F-41AE-A75B-8CD130791E43}" type="pres">
      <dgm:prSet presAssocID="{D0442A3F-4F58-4B9C-B3BE-E9FB4F75581F}" presName="desTx" presStyleLbl="alignAccFollowNode1" presStyleIdx="2" presStyleCnt="3">
        <dgm:presLayoutVars>
          <dgm:bulletEnabled val="1"/>
        </dgm:presLayoutVars>
      </dgm:prSet>
      <dgm:spPr/>
      <dgm:t>
        <a:bodyPr/>
        <a:lstStyle/>
        <a:p>
          <a:endParaRPr lang="zh-TW" altLang="en-US"/>
        </a:p>
      </dgm:t>
    </dgm:pt>
  </dgm:ptLst>
  <dgm:cxnLst>
    <dgm:cxn modelId="{6CA114D9-029C-4CF3-AA9C-499A170A876A}" type="presOf" srcId="{421D3AAB-C0A0-4AEF-9350-91FB110CA04D}" destId="{143C66A9-A3FC-4CEB-BFB9-85B34CD042CF}" srcOrd="0" destOrd="0" presId="urn:microsoft.com/office/officeart/2005/8/layout/hList1"/>
    <dgm:cxn modelId="{C6E09931-1828-4CFA-9F21-8494025D6FE8}" srcId="{421D3AAB-C0A0-4AEF-9350-91FB110CA04D}" destId="{13A60D47-9F53-4BEA-AB41-8EC4BE5CDA4D}" srcOrd="0" destOrd="0" parTransId="{D6A5BA5D-6C3D-4A91-AE27-7BFF3D364BC5}" sibTransId="{33B67C28-830C-4497-8ACD-D39BDBDC0BB0}"/>
    <dgm:cxn modelId="{15C0507A-26FA-4D65-B653-B505103034FF}" type="presOf" srcId="{3F476FF1-99D5-4187-8ACD-92B7AD80E2AA}" destId="{F1C1AA02-C3DF-437D-BAA2-1A7963983712}" srcOrd="0" destOrd="0" presId="urn:microsoft.com/office/officeart/2005/8/layout/hList1"/>
    <dgm:cxn modelId="{A70CD059-702B-4B5C-9314-A1C98AE4BB62}" type="presOf" srcId="{4B7C3105-8045-4E2B-B193-04376546D067}" destId="{C10D8004-0C54-4BD9-8755-011B93F68EF6}" srcOrd="0" destOrd="0" presId="urn:microsoft.com/office/officeart/2005/8/layout/hList1"/>
    <dgm:cxn modelId="{42159DB4-3DC4-41E3-A532-DBBA6A1F4C86}" type="presOf" srcId="{32C63FF1-68F5-424F-B985-E31E51ED2B28}" destId="{E753367F-1EFC-4ADA-953B-C08DB398409D}" srcOrd="0" destOrd="0" presId="urn:microsoft.com/office/officeart/2005/8/layout/hList1"/>
    <dgm:cxn modelId="{54E4E674-9B19-4328-890A-9489EE360B65}" srcId="{4B7C3105-8045-4E2B-B193-04376546D067}" destId="{D0442A3F-4F58-4B9C-B3BE-E9FB4F75581F}" srcOrd="2" destOrd="0" parTransId="{CE3E388B-4EBD-4263-BE28-07C5CDAC63F2}" sibTransId="{3B6F5AE8-654B-4234-B657-A355FBF16923}"/>
    <dgm:cxn modelId="{DE39B07C-0F35-4F51-A60A-6D6CA721DA2D}" srcId="{3F476FF1-99D5-4187-8ACD-92B7AD80E2AA}" destId="{32C63FF1-68F5-424F-B985-E31E51ED2B28}" srcOrd="0" destOrd="0" parTransId="{9292DCA0-85F6-43D8-9916-504903C762AB}" sibTransId="{0B1468B2-22E0-4377-8EC0-30C580DCB223}"/>
    <dgm:cxn modelId="{6B7E28F9-27A7-4B6F-941D-E9D7AFD3C7A6}" type="presOf" srcId="{17439562-982B-4664-A96B-5CA7EFC287FF}" destId="{C66D8A87-2B0F-41AE-A75B-8CD130791E43}" srcOrd="0" destOrd="0" presId="urn:microsoft.com/office/officeart/2005/8/layout/hList1"/>
    <dgm:cxn modelId="{6CDE6AB1-C8FC-4A22-9BCC-312159254850}" type="presOf" srcId="{13A60D47-9F53-4BEA-AB41-8EC4BE5CDA4D}" destId="{1268700C-CF1C-4DD3-8ED0-ACB39C475A5C}" srcOrd="0" destOrd="0" presId="urn:microsoft.com/office/officeart/2005/8/layout/hList1"/>
    <dgm:cxn modelId="{A8CD69A7-4CF5-47EB-80E3-71E73FCF1A19}" type="presOf" srcId="{D0442A3F-4F58-4B9C-B3BE-E9FB4F75581F}" destId="{97B51908-32B1-4DB4-B0D6-8E0AB9BD9059}" srcOrd="0" destOrd="0" presId="urn:microsoft.com/office/officeart/2005/8/layout/hList1"/>
    <dgm:cxn modelId="{08C22CE6-B7FA-4EDD-9074-7B7BB9167A6C}" srcId="{4B7C3105-8045-4E2B-B193-04376546D067}" destId="{421D3AAB-C0A0-4AEF-9350-91FB110CA04D}" srcOrd="1" destOrd="0" parTransId="{6A34D9FC-5464-425D-B869-5586E7FE14A5}" sibTransId="{D1D9F6AE-8203-4263-8C51-C62B8D6F26D1}"/>
    <dgm:cxn modelId="{D357CA94-6B62-40A9-A860-8792FADA7553}" srcId="{D0442A3F-4F58-4B9C-B3BE-E9FB4F75581F}" destId="{17439562-982B-4664-A96B-5CA7EFC287FF}" srcOrd="0" destOrd="0" parTransId="{E6011C06-5C33-4684-9400-4452EA585816}" sibTransId="{49D991F6-E5FD-4B0D-809D-11B5CF714D60}"/>
    <dgm:cxn modelId="{A5482398-70B9-4E8A-A90D-803134440223}" srcId="{4B7C3105-8045-4E2B-B193-04376546D067}" destId="{3F476FF1-99D5-4187-8ACD-92B7AD80E2AA}" srcOrd="0" destOrd="0" parTransId="{E0CC89B6-21FA-4419-ACCE-EE2CCBC86AA8}" sibTransId="{42A4DC08-9007-4EE4-81AC-900780F75AA5}"/>
    <dgm:cxn modelId="{48B492C6-C3AB-401E-8FB0-BF464314DC5B}" type="presParOf" srcId="{C10D8004-0C54-4BD9-8755-011B93F68EF6}" destId="{FC947D72-C8B2-45B5-96EA-3E03A8FA4DCE}" srcOrd="0" destOrd="0" presId="urn:microsoft.com/office/officeart/2005/8/layout/hList1"/>
    <dgm:cxn modelId="{287AFD5D-1648-43CE-B5FF-EF8ED1271D3E}" type="presParOf" srcId="{FC947D72-C8B2-45B5-96EA-3E03A8FA4DCE}" destId="{F1C1AA02-C3DF-437D-BAA2-1A7963983712}" srcOrd="0" destOrd="0" presId="urn:microsoft.com/office/officeart/2005/8/layout/hList1"/>
    <dgm:cxn modelId="{955A8355-861D-42F6-887F-275AC4EBABE2}" type="presParOf" srcId="{FC947D72-C8B2-45B5-96EA-3E03A8FA4DCE}" destId="{E753367F-1EFC-4ADA-953B-C08DB398409D}" srcOrd="1" destOrd="0" presId="urn:microsoft.com/office/officeart/2005/8/layout/hList1"/>
    <dgm:cxn modelId="{0AB0B8D8-0593-49B5-ACC0-4C13D86BDE77}" type="presParOf" srcId="{C10D8004-0C54-4BD9-8755-011B93F68EF6}" destId="{030E0CA3-FC91-42B7-A9FD-F82293729F24}" srcOrd="1" destOrd="0" presId="urn:microsoft.com/office/officeart/2005/8/layout/hList1"/>
    <dgm:cxn modelId="{9E4F40DA-2B29-4B29-A0FA-34B0F0D7D302}" type="presParOf" srcId="{C10D8004-0C54-4BD9-8755-011B93F68EF6}" destId="{11FEC141-9B95-4B67-8957-28A56C70FBAA}" srcOrd="2" destOrd="0" presId="urn:microsoft.com/office/officeart/2005/8/layout/hList1"/>
    <dgm:cxn modelId="{CB25F089-9D45-44B6-989D-DB3B2E188800}" type="presParOf" srcId="{11FEC141-9B95-4B67-8957-28A56C70FBAA}" destId="{143C66A9-A3FC-4CEB-BFB9-85B34CD042CF}" srcOrd="0" destOrd="0" presId="urn:microsoft.com/office/officeart/2005/8/layout/hList1"/>
    <dgm:cxn modelId="{940816DE-AC0A-4886-A048-B0EF801C9496}" type="presParOf" srcId="{11FEC141-9B95-4B67-8957-28A56C70FBAA}" destId="{1268700C-CF1C-4DD3-8ED0-ACB39C475A5C}" srcOrd="1" destOrd="0" presId="urn:microsoft.com/office/officeart/2005/8/layout/hList1"/>
    <dgm:cxn modelId="{2E065385-F960-46DE-861C-E5611159C1AC}" type="presParOf" srcId="{C10D8004-0C54-4BD9-8755-011B93F68EF6}" destId="{48C58BD1-4AAF-473F-8170-D8AF15DDB108}" srcOrd="3" destOrd="0" presId="urn:microsoft.com/office/officeart/2005/8/layout/hList1"/>
    <dgm:cxn modelId="{9961F121-87A5-42A0-9C06-5F758FFE9F1B}" type="presParOf" srcId="{C10D8004-0C54-4BD9-8755-011B93F68EF6}" destId="{E6F2FED0-E576-4227-9BD5-E3DDE4A065AE}" srcOrd="4" destOrd="0" presId="urn:microsoft.com/office/officeart/2005/8/layout/hList1"/>
    <dgm:cxn modelId="{05FC98C1-EAF3-4DC5-A93A-F416E4800576}" type="presParOf" srcId="{E6F2FED0-E576-4227-9BD5-E3DDE4A065AE}" destId="{97B51908-32B1-4DB4-B0D6-8E0AB9BD9059}" srcOrd="0" destOrd="0" presId="urn:microsoft.com/office/officeart/2005/8/layout/hList1"/>
    <dgm:cxn modelId="{248821BC-6C7C-4F3F-BE4A-DFF9216C949D}" type="presParOf" srcId="{E6F2FED0-E576-4227-9BD5-E3DDE4A065AE}" destId="{C66D8A87-2B0F-41AE-A75B-8CD130791E4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27719-4293-4BED-8BFC-94793A236CC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TW" altLang="en-US"/>
        </a:p>
      </dgm:t>
    </dgm:pt>
    <dgm:pt modelId="{518ECB8D-352E-4412-B1A2-C84C15B06108}">
      <dgm:prSet phldrT="[文字]" custT="1"/>
      <dgm:spPr/>
      <dgm:t>
        <a:bodyPr/>
        <a:lstStyle/>
        <a:p>
          <a:r>
            <a:rPr lang="zh-TW" altLang="en-US" sz="2400" dirty="0" smtClean="0">
              <a:latin typeface="Calibri" pitchFamily="34" charset="0"/>
              <a:ea typeface="+mn-ea"/>
            </a:rPr>
            <a:t>責任分擔 </a:t>
          </a:r>
          <a:r>
            <a:rPr lang="en-US" altLang="zh-TW" sz="2400" dirty="0" smtClean="0">
              <a:latin typeface="Calibri" pitchFamily="34" charset="0"/>
              <a:ea typeface="+mn-ea"/>
            </a:rPr>
            <a:t>(separation of duties)</a:t>
          </a:r>
          <a:endParaRPr lang="zh-TW" altLang="en-US" sz="2400" dirty="0">
            <a:latin typeface="Calibri" pitchFamily="34" charset="0"/>
            <a:ea typeface="+mn-ea"/>
          </a:endParaRPr>
        </a:p>
      </dgm:t>
    </dgm:pt>
    <dgm:pt modelId="{3FEB8F44-E1CC-4BC2-A3B7-4D34D7B824FD}" type="parTrans" cxnId="{4E8EFF6F-BB8A-4A28-985F-9AEC89C3C433}">
      <dgm:prSet/>
      <dgm:spPr/>
      <dgm:t>
        <a:bodyPr/>
        <a:lstStyle/>
        <a:p>
          <a:endParaRPr lang="zh-TW" altLang="en-US" sz="2000">
            <a:latin typeface="Calibri" pitchFamily="34" charset="0"/>
            <a:ea typeface="+mn-ea"/>
          </a:endParaRPr>
        </a:p>
      </dgm:t>
    </dgm:pt>
    <dgm:pt modelId="{941BC987-E45E-4EFB-AFE2-0CFD5261205B}" type="sibTrans" cxnId="{4E8EFF6F-BB8A-4A28-985F-9AEC89C3C433}">
      <dgm:prSet/>
      <dgm:spPr/>
      <dgm:t>
        <a:bodyPr/>
        <a:lstStyle/>
        <a:p>
          <a:endParaRPr lang="zh-TW" altLang="en-US" sz="2000">
            <a:latin typeface="Calibri" pitchFamily="34" charset="0"/>
            <a:ea typeface="+mn-ea"/>
          </a:endParaRPr>
        </a:p>
      </dgm:t>
    </dgm:pt>
    <dgm:pt modelId="{8BFE031B-3DC6-4782-ABA7-E13ACEDEE57A}">
      <dgm:prSet phldrT="[文字]" custT="1"/>
      <dgm:spPr/>
      <dgm:t>
        <a:bodyPr/>
        <a:lstStyle/>
        <a:p>
          <a:r>
            <a:rPr lang="zh-TW" altLang="en-US" sz="2000" dirty="0" smtClean="0">
              <a:latin typeface="Calibri" pitchFamily="34" charset="0"/>
              <a:ea typeface="+mn-ea"/>
            </a:rPr>
            <a:t>應該避免讓一個人</a:t>
          </a:r>
          <a:r>
            <a:rPr lang="zh-TW" altLang="en-US" sz="2000" dirty="0" smtClean="0">
              <a:solidFill>
                <a:srgbClr val="0000FF"/>
              </a:solidFill>
              <a:latin typeface="Calibri" pitchFamily="34" charset="0"/>
              <a:ea typeface="+mn-ea"/>
            </a:rPr>
            <a:t>完整的</a:t>
          </a:r>
          <a:r>
            <a:rPr lang="zh-TW" altLang="en-US" sz="2000" dirty="0" smtClean="0">
              <a:latin typeface="Calibri" pitchFamily="34" charset="0"/>
              <a:ea typeface="+mn-ea"/>
            </a:rPr>
            <a:t>知道或持有一個秘密的資訊或流程。</a:t>
          </a:r>
          <a:endParaRPr lang="zh-TW" altLang="en-US" sz="2000" dirty="0">
            <a:latin typeface="Calibri" pitchFamily="34" charset="0"/>
            <a:ea typeface="+mn-ea"/>
          </a:endParaRPr>
        </a:p>
      </dgm:t>
    </dgm:pt>
    <dgm:pt modelId="{BEA12D04-0B1C-44E8-9B6E-B537D2BD26B6}" type="parTrans" cxnId="{96C6D8BB-F3D2-49CC-8901-9F4459ADBFC4}">
      <dgm:prSet/>
      <dgm:spPr/>
      <dgm:t>
        <a:bodyPr/>
        <a:lstStyle/>
        <a:p>
          <a:endParaRPr lang="zh-TW" altLang="en-US" sz="2000">
            <a:latin typeface="Calibri" pitchFamily="34" charset="0"/>
            <a:ea typeface="+mn-ea"/>
          </a:endParaRPr>
        </a:p>
      </dgm:t>
    </dgm:pt>
    <dgm:pt modelId="{106E8AE9-5F8B-4217-9A83-3CE0DF560E35}" type="sibTrans" cxnId="{96C6D8BB-F3D2-49CC-8901-9F4459ADBFC4}">
      <dgm:prSet/>
      <dgm:spPr/>
      <dgm:t>
        <a:bodyPr/>
        <a:lstStyle/>
        <a:p>
          <a:endParaRPr lang="zh-TW" altLang="en-US" sz="2000">
            <a:latin typeface="Calibri" pitchFamily="34" charset="0"/>
            <a:ea typeface="+mn-ea"/>
          </a:endParaRPr>
        </a:p>
      </dgm:t>
    </dgm:pt>
    <dgm:pt modelId="{CD93E9EC-4FD4-4449-8F5B-5E7C28606090}">
      <dgm:prSet phldrT="[文字]" custT="1"/>
      <dgm:spPr/>
      <dgm:t>
        <a:bodyPr/>
        <a:lstStyle/>
        <a:p>
          <a:r>
            <a:rPr lang="zh-TW" altLang="en-US" sz="2400" dirty="0" smtClean="0">
              <a:latin typeface="Calibri" pitchFamily="34" charset="0"/>
              <a:ea typeface="+mn-ea"/>
            </a:rPr>
            <a:t>最低權限 </a:t>
          </a:r>
          <a:r>
            <a:rPr lang="en-US" altLang="zh-TW" sz="2400" dirty="0" smtClean="0">
              <a:latin typeface="Calibri" pitchFamily="34" charset="0"/>
              <a:ea typeface="+mn-ea"/>
            </a:rPr>
            <a:t>(least privilege)</a:t>
          </a:r>
          <a:endParaRPr lang="zh-TW" altLang="en-US" sz="2400" dirty="0">
            <a:latin typeface="Calibri" pitchFamily="34" charset="0"/>
            <a:ea typeface="+mn-ea"/>
          </a:endParaRPr>
        </a:p>
      </dgm:t>
    </dgm:pt>
    <dgm:pt modelId="{365788C1-84D0-4AD7-91F0-8EB939A48408}" type="parTrans" cxnId="{FBBFCB71-FA95-4BFA-AB44-40739E2BA3B5}">
      <dgm:prSet/>
      <dgm:spPr/>
      <dgm:t>
        <a:bodyPr/>
        <a:lstStyle/>
        <a:p>
          <a:endParaRPr lang="zh-TW" altLang="en-US" sz="2000">
            <a:latin typeface="Calibri" pitchFamily="34" charset="0"/>
            <a:ea typeface="+mn-ea"/>
          </a:endParaRPr>
        </a:p>
      </dgm:t>
    </dgm:pt>
    <dgm:pt modelId="{886EEF88-66D0-4AA7-B0BB-29F716057686}" type="sibTrans" cxnId="{FBBFCB71-FA95-4BFA-AB44-40739E2BA3B5}">
      <dgm:prSet/>
      <dgm:spPr/>
      <dgm:t>
        <a:bodyPr/>
        <a:lstStyle/>
        <a:p>
          <a:endParaRPr lang="zh-TW" altLang="en-US" sz="2000">
            <a:latin typeface="Calibri" pitchFamily="34" charset="0"/>
            <a:ea typeface="+mn-ea"/>
          </a:endParaRPr>
        </a:p>
      </dgm:t>
    </dgm:pt>
    <dgm:pt modelId="{37902E84-7239-4BE6-9942-5FD108D31CA4}">
      <dgm:prSet phldrT="[文字]" custT="1"/>
      <dgm:spPr/>
      <dgm:t>
        <a:bodyPr/>
        <a:lstStyle/>
        <a:p>
          <a:r>
            <a:rPr lang="zh-TW" altLang="en-US" sz="2000" dirty="0" smtClean="0">
              <a:latin typeface="Calibri" pitchFamily="34" charset="0"/>
              <a:ea typeface="+mn-ea"/>
            </a:rPr>
            <a:t>每人只擁有足以完成工作的最低權限。</a:t>
          </a:r>
          <a:endParaRPr lang="zh-TW" altLang="en-US" sz="2000" dirty="0">
            <a:latin typeface="Calibri" pitchFamily="34" charset="0"/>
            <a:ea typeface="+mn-ea"/>
          </a:endParaRPr>
        </a:p>
      </dgm:t>
    </dgm:pt>
    <dgm:pt modelId="{5A7788FA-74B2-44BF-804B-A865654835EC}" type="parTrans" cxnId="{3F07D28B-FDFF-40BC-8904-B99286D834CB}">
      <dgm:prSet/>
      <dgm:spPr/>
      <dgm:t>
        <a:bodyPr/>
        <a:lstStyle/>
        <a:p>
          <a:endParaRPr lang="zh-TW" altLang="en-US" sz="2000">
            <a:latin typeface="Calibri" pitchFamily="34" charset="0"/>
            <a:ea typeface="+mn-ea"/>
          </a:endParaRPr>
        </a:p>
      </dgm:t>
    </dgm:pt>
    <dgm:pt modelId="{F3F93D6C-5325-4C42-9B40-DE9EB16215C1}" type="sibTrans" cxnId="{3F07D28B-FDFF-40BC-8904-B99286D834CB}">
      <dgm:prSet/>
      <dgm:spPr/>
      <dgm:t>
        <a:bodyPr/>
        <a:lstStyle/>
        <a:p>
          <a:endParaRPr lang="zh-TW" altLang="en-US" sz="2000">
            <a:latin typeface="Calibri" pitchFamily="34" charset="0"/>
            <a:ea typeface="+mn-ea"/>
          </a:endParaRPr>
        </a:p>
      </dgm:t>
    </dgm:pt>
    <dgm:pt modelId="{1A146027-5B44-4157-BA67-A4D6635E6B63}">
      <dgm:prSet phldrT="[文字]" custT="1"/>
      <dgm:spPr/>
      <dgm:t>
        <a:bodyPr/>
        <a:lstStyle/>
        <a:p>
          <a:r>
            <a:rPr lang="zh-TW" altLang="en-US" sz="2400" dirty="0" smtClean="0">
              <a:latin typeface="Calibri" pitchFamily="34" charset="0"/>
              <a:ea typeface="+mn-ea"/>
            </a:rPr>
            <a:t>知的必要性 </a:t>
          </a:r>
          <a:r>
            <a:rPr lang="en-US" altLang="zh-TW" sz="2400" dirty="0" smtClean="0">
              <a:latin typeface="Calibri" pitchFamily="34" charset="0"/>
              <a:ea typeface="+mn-ea"/>
            </a:rPr>
            <a:t>(need-to-know)</a:t>
          </a:r>
          <a:endParaRPr lang="zh-TW" altLang="en-US" sz="2400" dirty="0">
            <a:latin typeface="Calibri" pitchFamily="34" charset="0"/>
            <a:ea typeface="+mn-ea"/>
          </a:endParaRPr>
        </a:p>
      </dgm:t>
    </dgm:pt>
    <dgm:pt modelId="{2CD6D8BD-96E2-42EF-89A0-E08824D21408}" type="parTrans" cxnId="{9C0A26B2-2CB8-425B-B214-26BF7067EBF1}">
      <dgm:prSet/>
      <dgm:spPr/>
      <dgm:t>
        <a:bodyPr/>
        <a:lstStyle/>
        <a:p>
          <a:endParaRPr lang="zh-TW" altLang="en-US" sz="2000">
            <a:latin typeface="Calibri" pitchFamily="34" charset="0"/>
            <a:ea typeface="+mn-ea"/>
          </a:endParaRPr>
        </a:p>
      </dgm:t>
    </dgm:pt>
    <dgm:pt modelId="{7E323777-497A-4D2E-8ED3-AE168705EE47}" type="sibTrans" cxnId="{9C0A26B2-2CB8-425B-B214-26BF7067EBF1}">
      <dgm:prSet/>
      <dgm:spPr/>
      <dgm:t>
        <a:bodyPr/>
        <a:lstStyle/>
        <a:p>
          <a:endParaRPr lang="zh-TW" altLang="en-US" sz="2000">
            <a:latin typeface="Calibri" pitchFamily="34" charset="0"/>
            <a:ea typeface="+mn-ea"/>
          </a:endParaRPr>
        </a:p>
      </dgm:t>
    </dgm:pt>
    <dgm:pt modelId="{F8EBDA77-32F6-4646-9143-C5CD976F68B1}">
      <dgm:prSet phldrT="[文字]" custT="1"/>
      <dgm:spPr/>
      <dgm:t>
        <a:bodyPr/>
        <a:lstStyle/>
        <a:p>
          <a:r>
            <a:rPr lang="zh-TW" altLang="en-US" sz="2000" dirty="0" smtClean="0">
              <a:latin typeface="Calibri" pitchFamily="34" charset="0"/>
              <a:ea typeface="+mn-ea"/>
            </a:rPr>
            <a:t>每人對秘密資訊「知的權利」</a:t>
          </a:r>
          <a:r>
            <a:rPr lang="zh-TW" altLang="en-US" sz="2000" dirty="0" smtClean="0">
              <a:solidFill>
                <a:srgbClr val="0000FF"/>
              </a:solidFill>
              <a:latin typeface="Calibri" pitchFamily="34" charset="0"/>
              <a:ea typeface="+mn-ea"/>
            </a:rPr>
            <a:t>端視其所負責業務的需要性</a:t>
          </a:r>
          <a:r>
            <a:rPr lang="zh-TW" altLang="en-US" sz="2000" dirty="0" smtClean="0">
              <a:latin typeface="Calibri" pitchFamily="34" charset="0"/>
              <a:ea typeface="+mn-ea"/>
            </a:rPr>
            <a:t>。</a:t>
          </a:r>
          <a:endParaRPr lang="zh-TW" altLang="en-US" sz="2000" dirty="0">
            <a:latin typeface="Calibri" pitchFamily="34" charset="0"/>
            <a:ea typeface="+mn-ea"/>
          </a:endParaRPr>
        </a:p>
      </dgm:t>
    </dgm:pt>
    <dgm:pt modelId="{B9BABB4C-DFCF-40C3-98A2-23F46ED153E3}" type="parTrans" cxnId="{402FD9EF-6361-4788-8FA5-E820F0BE80FF}">
      <dgm:prSet/>
      <dgm:spPr/>
      <dgm:t>
        <a:bodyPr/>
        <a:lstStyle/>
        <a:p>
          <a:endParaRPr lang="zh-TW" altLang="en-US" sz="2000">
            <a:latin typeface="Calibri" pitchFamily="34" charset="0"/>
            <a:ea typeface="+mn-ea"/>
          </a:endParaRPr>
        </a:p>
      </dgm:t>
    </dgm:pt>
    <dgm:pt modelId="{4D0C4219-F013-4303-8413-1E5022F69E16}" type="sibTrans" cxnId="{402FD9EF-6361-4788-8FA5-E820F0BE80FF}">
      <dgm:prSet/>
      <dgm:spPr/>
      <dgm:t>
        <a:bodyPr/>
        <a:lstStyle/>
        <a:p>
          <a:endParaRPr lang="zh-TW" altLang="en-US" sz="2000">
            <a:latin typeface="Calibri" pitchFamily="34" charset="0"/>
            <a:ea typeface="+mn-ea"/>
          </a:endParaRPr>
        </a:p>
      </dgm:t>
    </dgm:pt>
    <dgm:pt modelId="{C7BBB36E-0461-4C0C-95D3-775EAB4DEFDD}">
      <dgm:prSet phldrT="[文字]" custT="1"/>
      <dgm:spPr/>
      <dgm:t>
        <a:bodyPr/>
        <a:lstStyle/>
        <a:p>
          <a:r>
            <a:rPr lang="zh-TW" altLang="en-US" sz="2400" dirty="0" smtClean="0">
              <a:latin typeface="Calibri" pitchFamily="34" charset="0"/>
              <a:ea typeface="+mn-ea"/>
            </a:rPr>
            <a:t>資訊分類 </a:t>
          </a:r>
          <a:r>
            <a:rPr lang="en-US" altLang="zh-TW" sz="2400" dirty="0" smtClean="0">
              <a:latin typeface="Calibri" pitchFamily="34" charset="0"/>
              <a:ea typeface="+mn-ea"/>
            </a:rPr>
            <a:t>(information classification)</a:t>
          </a:r>
          <a:endParaRPr lang="zh-TW" altLang="en-US" sz="2400" dirty="0">
            <a:latin typeface="Calibri" pitchFamily="34" charset="0"/>
            <a:ea typeface="+mn-ea"/>
          </a:endParaRPr>
        </a:p>
      </dgm:t>
    </dgm:pt>
    <dgm:pt modelId="{1C1BDF6D-E938-4AD2-868B-81ACB848662D}" type="parTrans" cxnId="{B952925C-4537-442B-B09D-E3AD2B8AB0EA}">
      <dgm:prSet/>
      <dgm:spPr/>
      <dgm:t>
        <a:bodyPr/>
        <a:lstStyle/>
        <a:p>
          <a:endParaRPr lang="zh-TW" altLang="en-US" sz="2000">
            <a:latin typeface="Calibri" pitchFamily="34" charset="0"/>
            <a:ea typeface="+mn-ea"/>
          </a:endParaRPr>
        </a:p>
      </dgm:t>
    </dgm:pt>
    <dgm:pt modelId="{C0154DD5-18B5-4A84-8DB3-208B976E3B33}" type="sibTrans" cxnId="{B952925C-4537-442B-B09D-E3AD2B8AB0EA}">
      <dgm:prSet/>
      <dgm:spPr/>
      <dgm:t>
        <a:bodyPr/>
        <a:lstStyle/>
        <a:p>
          <a:endParaRPr lang="zh-TW" altLang="en-US" sz="2000">
            <a:latin typeface="Calibri" pitchFamily="34" charset="0"/>
            <a:ea typeface="+mn-ea"/>
          </a:endParaRPr>
        </a:p>
      </dgm:t>
    </dgm:pt>
    <dgm:pt modelId="{78DF22FA-FD64-43E7-8000-77F66614E147}">
      <dgm:prSet phldrT="[文字]" custT="1"/>
      <dgm:spPr/>
      <dgm:t>
        <a:bodyPr/>
        <a:lstStyle/>
        <a:p>
          <a:r>
            <a:rPr lang="zh-TW" altLang="en-US" sz="2000" dirty="0" smtClean="0">
              <a:latin typeface="Calibri" pitchFamily="34" charset="0"/>
              <a:ea typeface="+mn-ea"/>
            </a:rPr>
            <a:t>使用者</a:t>
          </a:r>
          <a:r>
            <a:rPr lang="en-US" altLang="zh-TW" sz="2000" dirty="0" smtClean="0">
              <a:latin typeface="Calibri" pitchFamily="34" charset="0"/>
              <a:ea typeface="+mn-ea"/>
            </a:rPr>
            <a:t>(</a:t>
          </a:r>
          <a:r>
            <a:rPr lang="zh-TW" altLang="en-US" sz="2000" dirty="0" smtClean="0">
              <a:latin typeface="Calibri" pitchFamily="34" charset="0"/>
              <a:ea typeface="+mn-ea"/>
            </a:rPr>
            <a:t>人</a:t>
          </a:r>
          <a:r>
            <a:rPr lang="en-US" altLang="zh-TW" sz="2000" dirty="0" smtClean="0">
              <a:latin typeface="Calibri" pitchFamily="34" charset="0"/>
              <a:ea typeface="+mn-ea"/>
            </a:rPr>
            <a:t>)</a:t>
          </a:r>
          <a:r>
            <a:rPr lang="zh-TW" altLang="en-US" sz="2000" dirty="0" smtClean="0">
              <a:latin typeface="Calibri" pitchFamily="34" charset="0"/>
              <a:ea typeface="+mn-ea"/>
            </a:rPr>
            <a:t>與被使用者</a:t>
          </a:r>
          <a:r>
            <a:rPr lang="en-US" altLang="zh-TW" sz="2000" dirty="0" smtClean="0">
              <a:latin typeface="Calibri" pitchFamily="34" charset="0"/>
              <a:ea typeface="+mn-ea"/>
            </a:rPr>
            <a:t>(</a:t>
          </a:r>
          <a:r>
            <a:rPr lang="zh-TW" altLang="en-US" sz="2000" dirty="0" smtClean="0">
              <a:latin typeface="Calibri" pitchFamily="34" charset="0"/>
              <a:ea typeface="+mn-ea"/>
            </a:rPr>
            <a:t>系統或資料</a:t>
          </a:r>
          <a:r>
            <a:rPr lang="en-US" altLang="zh-TW" sz="2000" dirty="0" smtClean="0">
              <a:latin typeface="Calibri" pitchFamily="34" charset="0"/>
              <a:ea typeface="+mn-ea"/>
            </a:rPr>
            <a:t>)</a:t>
          </a:r>
          <a:r>
            <a:rPr lang="zh-TW" altLang="en-US" sz="2000" dirty="0" smtClean="0">
              <a:latin typeface="Calibri" pitchFamily="34" charset="0"/>
              <a:ea typeface="+mn-ea"/>
            </a:rPr>
            <a:t>間應有清楚的權限對應關係。</a:t>
          </a:r>
          <a:endParaRPr lang="zh-TW" altLang="en-US" sz="2000" dirty="0">
            <a:latin typeface="Calibri" pitchFamily="34" charset="0"/>
            <a:ea typeface="+mn-ea"/>
          </a:endParaRPr>
        </a:p>
      </dgm:t>
    </dgm:pt>
    <dgm:pt modelId="{DF380049-0C16-426B-BC9E-E654473FCA21}" type="parTrans" cxnId="{B4184479-D2C2-4377-90E0-14D975026F7F}">
      <dgm:prSet/>
      <dgm:spPr/>
      <dgm:t>
        <a:bodyPr/>
        <a:lstStyle/>
        <a:p>
          <a:endParaRPr lang="zh-TW" altLang="en-US" sz="2000">
            <a:latin typeface="Calibri" pitchFamily="34" charset="0"/>
            <a:ea typeface="+mn-ea"/>
          </a:endParaRPr>
        </a:p>
      </dgm:t>
    </dgm:pt>
    <dgm:pt modelId="{DF60A6D5-9B13-452F-AE19-B69B9A69B795}" type="sibTrans" cxnId="{B4184479-D2C2-4377-90E0-14D975026F7F}">
      <dgm:prSet/>
      <dgm:spPr/>
      <dgm:t>
        <a:bodyPr/>
        <a:lstStyle/>
        <a:p>
          <a:endParaRPr lang="zh-TW" altLang="en-US" sz="2000">
            <a:latin typeface="Calibri" pitchFamily="34" charset="0"/>
            <a:ea typeface="+mn-ea"/>
          </a:endParaRPr>
        </a:p>
      </dgm:t>
    </dgm:pt>
    <dgm:pt modelId="{C611F365-CA7B-44C0-B0C6-5041FD0EDF2D}" type="pres">
      <dgm:prSet presAssocID="{08F27719-4293-4BED-8BFC-94793A236CC8}" presName="linear" presStyleCnt="0">
        <dgm:presLayoutVars>
          <dgm:animLvl val="lvl"/>
          <dgm:resizeHandles val="exact"/>
        </dgm:presLayoutVars>
      </dgm:prSet>
      <dgm:spPr/>
      <dgm:t>
        <a:bodyPr/>
        <a:lstStyle/>
        <a:p>
          <a:endParaRPr lang="zh-TW" altLang="en-US"/>
        </a:p>
      </dgm:t>
    </dgm:pt>
    <dgm:pt modelId="{FEA192B1-1570-417F-9582-13483FF05CDA}" type="pres">
      <dgm:prSet presAssocID="{518ECB8D-352E-4412-B1A2-C84C15B06108}" presName="parentText" presStyleLbl="node1" presStyleIdx="0" presStyleCnt="4">
        <dgm:presLayoutVars>
          <dgm:chMax val="0"/>
          <dgm:bulletEnabled val="1"/>
        </dgm:presLayoutVars>
      </dgm:prSet>
      <dgm:spPr/>
      <dgm:t>
        <a:bodyPr/>
        <a:lstStyle/>
        <a:p>
          <a:endParaRPr lang="zh-TW" altLang="en-US"/>
        </a:p>
      </dgm:t>
    </dgm:pt>
    <dgm:pt modelId="{AC4DBB77-87E7-4076-997F-A65407D7C5A9}" type="pres">
      <dgm:prSet presAssocID="{518ECB8D-352E-4412-B1A2-C84C15B06108}" presName="childText" presStyleLbl="revTx" presStyleIdx="0" presStyleCnt="4">
        <dgm:presLayoutVars>
          <dgm:bulletEnabled val="1"/>
        </dgm:presLayoutVars>
      </dgm:prSet>
      <dgm:spPr/>
      <dgm:t>
        <a:bodyPr/>
        <a:lstStyle/>
        <a:p>
          <a:endParaRPr lang="zh-TW" altLang="en-US"/>
        </a:p>
      </dgm:t>
    </dgm:pt>
    <dgm:pt modelId="{AD6DAD42-3C3C-44F9-A987-D75E741E6FE8}" type="pres">
      <dgm:prSet presAssocID="{CD93E9EC-4FD4-4449-8F5B-5E7C28606090}" presName="parentText" presStyleLbl="node1" presStyleIdx="1" presStyleCnt="4">
        <dgm:presLayoutVars>
          <dgm:chMax val="0"/>
          <dgm:bulletEnabled val="1"/>
        </dgm:presLayoutVars>
      </dgm:prSet>
      <dgm:spPr/>
      <dgm:t>
        <a:bodyPr/>
        <a:lstStyle/>
        <a:p>
          <a:endParaRPr lang="zh-TW" altLang="en-US"/>
        </a:p>
      </dgm:t>
    </dgm:pt>
    <dgm:pt modelId="{712E71E4-35CE-4783-9379-9E28DDE8BDEA}" type="pres">
      <dgm:prSet presAssocID="{CD93E9EC-4FD4-4449-8F5B-5E7C28606090}" presName="childText" presStyleLbl="revTx" presStyleIdx="1" presStyleCnt="4">
        <dgm:presLayoutVars>
          <dgm:bulletEnabled val="1"/>
        </dgm:presLayoutVars>
      </dgm:prSet>
      <dgm:spPr/>
      <dgm:t>
        <a:bodyPr/>
        <a:lstStyle/>
        <a:p>
          <a:endParaRPr lang="zh-TW" altLang="en-US"/>
        </a:p>
      </dgm:t>
    </dgm:pt>
    <dgm:pt modelId="{EBE47799-6C1D-4D2D-9B89-754854173972}" type="pres">
      <dgm:prSet presAssocID="{1A146027-5B44-4157-BA67-A4D6635E6B63}" presName="parentText" presStyleLbl="node1" presStyleIdx="2" presStyleCnt="4">
        <dgm:presLayoutVars>
          <dgm:chMax val="0"/>
          <dgm:bulletEnabled val="1"/>
        </dgm:presLayoutVars>
      </dgm:prSet>
      <dgm:spPr/>
      <dgm:t>
        <a:bodyPr/>
        <a:lstStyle/>
        <a:p>
          <a:endParaRPr lang="zh-TW" altLang="en-US"/>
        </a:p>
      </dgm:t>
    </dgm:pt>
    <dgm:pt modelId="{F7E2CFDB-8A98-45E6-B3BE-E9E1CC37FBCA}" type="pres">
      <dgm:prSet presAssocID="{1A146027-5B44-4157-BA67-A4D6635E6B63}" presName="childText" presStyleLbl="revTx" presStyleIdx="2" presStyleCnt="4">
        <dgm:presLayoutVars>
          <dgm:bulletEnabled val="1"/>
        </dgm:presLayoutVars>
      </dgm:prSet>
      <dgm:spPr/>
      <dgm:t>
        <a:bodyPr/>
        <a:lstStyle/>
        <a:p>
          <a:endParaRPr lang="zh-TW" altLang="en-US"/>
        </a:p>
      </dgm:t>
    </dgm:pt>
    <dgm:pt modelId="{A1D3387F-599A-43AB-AAC6-A453FCF42AFB}" type="pres">
      <dgm:prSet presAssocID="{C7BBB36E-0461-4C0C-95D3-775EAB4DEFDD}" presName="parentText" presStyleLbl="node1" presStyleIdx="3" presStyleCnt="4">
        <dgm:presLayoutVars>
          <dgm:chMax val="0"/>
          <dgm:bulletEnabled val="1"/>
        </dgm:presLayoutVars>
      </dgm:prSet>
      <dgm:spPr/>
      <dgm:t>
        <a:bodyPr/>
        <a:lstStyle/>
        <a:p>
          <a:endParaRPr lang="zh-TW" altLang="en-US"/>
        </a:p>
      </dgm:t>
    </dgm:pt>
    <dgm:pt modelId="{07585CF1-7EC7-4DE3-A15B-14732222B059}" type="pres">
      <dgm:prSet presAssocID="{C7BBB36E-0461-4C0C-95D3-775EAB4DEFDD}" presName="childText" presStyleLbl="revTx" presStyleIdx="3" presStyleCnt="4">
        <dgm:presLayoutVars>
          <dgm:bulletEnabled val="1"/>
        </dgm:presLayoutVars>
      </dgm:prSet>
      <dgm:spPr/>
      <dgm:t>
        <a:bodyPr/>
        <a:lstStyle/>
        <a:p>
          <a:endParaRPr lang="zh-TW" altLang="en-US"/>
        </a:p>
      </dgm:t>
    </dgm:pt>
  </dgm:ptLst>
  <dgm:cxnLst>
    <dgm:cxn modelId="{8D3A15FF-6294-4281-87BB-95CAE3560B27}" type="presOf" srcId="{518ECB8D-352E-4412-B1A2-C84C15B06108}" destId="{FEA192B1-1570-417F-9582-13483FF05CDA}" srcOrd="0" destOrd="0" presId="urn:microsoft.com/office/officeart/2005/8/layout/vList2"/>
    <dgm:cxn modelId="{37FE5BAD-D254-41A5-BA0A-7243D246C62D}" type="presOf" srcId="{37902E84-7239-4BE6-9942-5FD108D31CA4}" destId="{712E71E4-35CE-4783-9379-9E28DDE8BDEA}" srcOrd="0" destOrd="0" presId="urn:microsoft.com/office/officeart/2005/8/layout/vList2"/>
    <dgm:cxn modelId="{FBBFCB71-FA95-4BFA-AB44-40739E2BA3B5}" srcId="{08F27719-4293-4BED-8BFC-94793A236CC8}" destId="{CD93E9EC-4FD4-4449-8F5B-5E7C28606090}" srcOrd="1" destOrd="0" parTransId="{365788C1-84D0-4AD7-91F0-8EB939A48408}" sibTransId="{886EEF88-66D0-4AA7-B0BB-29F716057686}"/>
    <dgm:cxn modelId="{9C0A26B2-2CB8-425B-B214-26BF7067EBF1}" srcId="{08F27719-4293-4BED-8BFC-94793A236CC8}" destId="{1A146027-5B44-4157-BA67-A4D6635E6B63}" srcOrd="2" destOrd="0" parTransId="{2CD6D8BD-96E2-42EF-89A0-E08824D21408}" sibTransId="{7E323777-497A-4D2E-8ED3-AE168705EE47}"/>
    <dgm:cxn modelId="{A96B2292-A213-46E4-9244-644C23215B97}" type="presOf" srcId="{F8EBDA77-32F6-4646-9143-C5CD976F68B1}" destId="{F7E2CFDB-8A98-45E6-B3BE-E9E1CC37FBCA}" srcOrd="0" destOrd="0" presId="urn:microsoft.com/office/officeart/2005/8/layout/vList2"/>
    <dgm:cxn modelId="{4B47EF4E-1588-4D69-8CF7-E411F5540D01}" type="presOf" srcId="{78DF22FA-FD64-43E7-8000-77F66614E147}" destId="{07585CF1-7EC7-4DE3-A15B-14732222B059}" srcOrd="0" destOrd="0" presId="urn:microsoft.com/office/officeart/2005/8/layout/vList2"/>
    <dgm:cxn modelId="{3F07D28B-FDFF-40BC-8904-B99286D834CB}" srcId="{CD93E9EC-4FD4-4449-8F5B-5E7C28606090}" destId="{37902E84-7239-4BE6-9942-5FD108D31CA4}" srcOrd="0" destOrd="0" parTransId="{5A7788FA-74B2-44BF-804B-A865654835EC}" sibTransId="{F3F93D6C-5325-4C42-9B40-DE9EB16215C1}"/>
    <dgm:cxn modelId="{B4184479-D2C2-4377-90E0-14D975026F7F}" srcId="{C7BBB36E-0461-4C0C-95D3-775EAB4DEFDD}" destId="{78DF22FA-FD64-43E7-8000-77F66614E147}" srcOrd="0" destOrd="0" parTransId="{DF380049-0C16-426B-BC9E-E654473FCA21}" sibTransId="{DF60A6D5-9B13-452F-AE19-B69B9A69B795}"/>
    <dgm:cxn modelId="{4E8EFF6F-BB8A-4A28-985F-9AEC89C3C433}" srcId="{08F27719-4293-4BED-8BFC-94793A236CC8}" destId="{518ECB8D-352E-4412-B1A2-C84C15B06108}" srcOrd="0" destOrd="0" parTransId="{3FEB8F44-E1CC-4BC2-A3B7-4D34D7B824FD}" sibTransId="{941BC987-E45E-4EFB-AFE2-0CFD5261205B}"/>
    <dgm:cxn modelId="{CEB767C2-15DD-49D6-9531-ABDFD28E5EDC}" type="presOf" srcId="{1A146027-5B44-4157-BA67-A4D6635E6B63}" destId="{EBE47799-6C1D-4D2D-9B89-754854173972}" srcOrd="0" destOrd="0" presId="urn:microsoft.com/office/officeart/2005/8/layout/vList2"/>
    <dgm:cxn modelId="{B6A842FA-5F79-4D55-B966-5F716A7333A8}" type="presOf" srcId="{08F27719-4293-4BED-8BFC-94793A236CC8}" destId="{C611F365-CA7B-44C0-B0C6-5041FD0EDF2D}" srcOrd="0" destOrd="0" presId="urn:microsoft.com/office/officeart/2005/8/layout/vList2"/>
    <dgm:cxn modelId="{B952925C-4537-442B-B09D-E3AD2B8AB0EA}" srcId="{08F27719-4293-4BED-8BFC-94793A236CC8}" destId="{C7BBB36E-0461-4C0C-95D3-775EAB4DEFDD}" srcOrd="3" destOrd="0" parTransId="{1C1BDF6D-E938-4AD2-868B-81ACB848662D}" sibTransId="{C0154DD5-18B5-4A84-8DB3-208B976E3B33}"/>
    <dgm:cxn modelId="{60AA16F6-BC72-4841-96D3-8BF5FBC89D87}" type="presOf" srcId="{8BFE031B-3DC6-4782-ABA7-E13ACEDEE57A}" destId="{AC4DBB77-87E7-4076-997F-A65407D7C5A9}" srcOrd="0" destOrd="0" presId="urn:microsoft.com/office/officeart/2005/8/layout/vList2"/>
    <dgm:cxn modelId="{96C6D8BB-F3D2-49CC-8901-9F4459ADBFC4}" srcId="{518ECB8D-352E-4412-B1A2-C84C15B06108}" destId="{8BFE031B-3DC6-4782-ABA7-E13ACEDEE57A}" srcOrd="0" destOrd="0" parTransId="{BEA12D04-0B1C-44E8-9B6E-B537D2BD26B6}" sibTransId="{106E8AE9-5F8B-4217-9A83-3CE0DF560E35}"/>
    <dgm:cxn modelId="{C8052B46-48D3-415F-A0A1-C8CD4940B2FC}" type="presOf" srcId="{C7BBB36E-0461-4C0C-95D3-775EAB4DEFDD}" destId="{A1D3387F-599A-43AB-AAC6-A453FCF42AFB}" srcOrd="0" destOrd="0" presId="urn:microsoft.com/office/officeart/2005/8/layout/vList2"/>
    <dgm:cxn modelId="{402FD9EF-6361-4788-8FA5-E820F0BE80FF}" srcId="{1A146027-5B44-4157-BA67-A4D6635E6B63}" destId="{F8EBDA77-32F6-4646-9143-C5CD976F68B1}" srcOrd="0" destOrd="0" parTransId="{B9BABB4C-DFCF-40C3-98A2-23F46ED153E3}" sibTransId="{4D0C4219-F013-4303-8413-1E5022F69E16}"/>
    <dgm:cxn modelId="{C1E72FEF-010E-4B3F-86AD-DE4E493773E0}" type="presOf" srcId="{CD93E9EC-4FD4-4449-8F5B-5E7C28606090}" destId="{AD6DAD42-3C3C-44F9-A987-D75E741E6FE8}" srcOrd="0" destOrd="0" presId="urn:microsoft.com/office/officeart/2005/8/layout/vList2"/>
    <dgm:cxn modelId="{D28EA510-196C-46C0-8765-90F2ECDE37AF}" type="presParOf" srcId="{C611F365-CA7B-44C0-B0C6-5041FD0EDF2D}" destId="{FEA192B1-1570-417F-9582-13483FF05CDA}" srcOrd="0" destOrd="0" presId="urn:microsoft.com/office/officeart/2005/8/layout/vList2"/>
    <dgm:cxn modelId="{D42890A8-4A65-4B0A-BB57-D0C510FA5549}" type="presParOf" srcId="{C611F365-CA7B-44C0-B0C6-5041FD0EDF2D}" destId="{AC4DBB77-87E7-4076-997F-A65407D7C5A9}" srcOrd="1" destOrd="0" presId="urn:microsoft.com/office/officeart/2005/8/layout/vList2"/>
    <dgm:cxn modelId="{1920AE07-CE37-4E9F-8F06-3A7F28F9015C}" type="presParOf" srcId="{C611F365-CA7B-44C0-B0C6-5041FD0EDF2D}" destId="{AD6DAD42-3C3C-44F9-A987-D75E741E6FE8}" srcOrd="2" destOrd="0" presId="urn:microsoft.com/office/officeart/2005/8/layout/vList2"/>
    <dgm:cxn modelId="{60BCF522-2381-4AE7-8B02-C4881FFADB34}" type="presParOf" srcId="{C611F365-CA7B-44C0-B0C6-5041FD0EDF2D}" destId="{712E71E4-35CE-4783-9379-9E28DDE8BDEA}" srcOrd="3" destOrd="0" presId="urn:microsoft.com/office/officeart/2005/8/layout/vList2"/>
    <dgm:cxn modelId="{9C8B3F43-9933-446A-A750-7F3285E63051}" type="presParOf" srcId="{C611F365-CA7B-44C0-B0C6-5041FD0EDF2D}" destId="{EBE47799-6C1D-4D2D-9B89-754854173972}" srcOrd="4" destOrd="0" presId="urn:microsoft.com/office/officeart/2005/8/layout/vList2"/>
    <dgm:cxn modelId="{B66F3608-A24C-43CF-9DFC-25DA7AA850BF}" type="presParOf" srcId="{C611F365-CA7B-44C0-B0C6-5041FD0EDF2D}" destId="{F7E2CFDB-8A98-45E6-B3BE-E9E1CC37FBCA}" srcOrd="5" destOrd="0" presId="urn:microsoft.com/office/officeart/2005/8/layout/vList2"/>
    <dgm:cxn modelId="{C7F49071-28E8-43B9-ABAF-737CB4DAEF3E}" type="presParOf" srcId="{C611F365-CA7B-44C0-B0C6-5041FD0EDF2D}" destId="{A1D3387F-599A-43AB-AAC6-A453FCF42AFB}" srcOrd="6" destOrd="0" presId="urn:microsoft.com/office/officeart/2005/8/layout/vList2"/>
    <dgm:cxn modelId="{C83653D7-1598-441C-9E08-F7D3E177DF7B}" type="presParOf" srcId="{C611F365-CA7B-44C0-B0C6-5041FD0EDF2D}" destId="{07585CF1-7EC7-4DE3-A15B-14732222B059}"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B6A775-2CF6-40FF-A5B4-B3A638C87EC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zh-TW" altLang="en-US"/>
        </a:p>
      </dgm:t>
    </dgm:pt>
    <dgm:pt modelId="{B43221EA-2073-4375-BECD-ED3678A4FFAF}">
      <dgm:prSet phldrT="[文字]" custT="1"/>
      <dgm:spPr/>
      <dgm:t>
        <a:bodyPr/>
        <a:lstStyle/>
        <a:p>
          <a:r>
            <a:rPr lang="zh-TW" altLang="en-US" sz="2800" dirty="0" smtClean="0"/>
            <a:t>偷竊</a:t>
          </a:r>
          <a:endParaRPr lang="zh-TW" altLang="en-US" sz="2800" dirty="0"/>
        </a:p>
      </dgm:t>
    </dgm:pt>
    <dgm:pt modelId="{63283939-5ED3-4797-A66D-031C20795B98}" type="parTrans" cxnId="{D26B705C-49D2-4220-849A-497866F06D63}">
      <dgm:prSet/>
      <dgm:spPr/>
      <dgm:t>
        <a:bodyPr/>
        <a:lstStyle/>
        <a:p>
          <a:endParaRPr lang="zh-TW" altLang="en-US"/>
        </a:p>
      </dgm:t>
    </dgm:pt>
    <dgm:pt modelId="{7DAB7128-A246-4CA6-A85F-0FE46571F2D1}" type="sibTrans" cxnId="{D26B705C-49D2-4220-849A-497866F06D63}">
      <dgm:prSet/>
      <dgm:spPr/>
      <dgm:t>
        <a:bodyPr/>
        <a:lstStyle/>
        <a:p>
          <a:endParaRPr lang="zh-TW" altLang="en-US"/>
        </a:p>
      </dgm:t>
    </dgm:pt>
    <dgm:pt modelId="{B3F69C35-DB17-4E28-8BF0-984AAD42C483}">
      <dgm:prSet custT="1"/>
      <dgm:spPr/>
      <dgm:t>
        <a:bodyPr/>
        <a:lstStyle/>
        <a:p>
          <a:r>
            <a:rPr lang="zh-TW" altLang="en-US" sz="2800" dirty="0" smtClean="0"/>
            <a:t>入侵</a:t>
          </a:r>
          <a:endParaRPr lang="en-US" altLang="zh-TW" sz="2800" dirty="0" smtClean="0"/>
        </a:p>
      </dgm:t>
    </dgm:pt>
    <dgm:pt modelId="{34954328-A951-4454-80E6-F805AF8756CE}" type="parTrans" cxnId="{A58A625D-3D4A-4FBD-A3F7-C203E73A5DE9}">
      <dgm:prSet/>
      <dgm:spPr/>
      <dgm:t>
        <a:bodyPr/>
        <a:lstStyle/>
        <a:p>
          <a:endParaRPr lang="zh-TW" altLang="en-US"/>
        </a:p>
      </dgm:t>
    </dgm:pt>
    <dgm:pt modelId="{213C06B2-057F-4B82-9AB8-B06E0F311841}" type="sibTrans" cxnId="{A58A625D-3D4A-4FBD-A3F7-C203E73A5DE9}">
      <dgm:prSet/>
      <dgm:spPr/>
      <dgm:t>
        <a:bodyPr/>
        <a:lstStyle/>
        <a:p>
          <a:endParaRPr lang="zh-TW" altLang="en-US"/>
        </a:p>
      </dgm:t>
    </dgm:pt>
    <dgm:pt modelId="{CC7F4F17-CDD1-4FD4-978F-37CAA4A39988}">
      <dgm:prSet custT="1"/>
      <dgm:spPr/>
      <dgm:t>
        <a:bodyPr/>
        <a:lstStyle/>
        <a:p>
          <a:r>
            <a:rPr lang="zh-TW" altLang="en-US" sz="2800" dirty="0" smtClean="0"/>
            <a:t>社交工程</a:t>
          </a:r>
          <a:endParaRPr lang="en-US" altLang="zh-TW" sz="2800" dirty="0" smtClean="0"/>
        </a:p>
      </dgm:t>
    </dgm:pt>
    <dgm:pt modelId="{4F09A9CE-3917-4AB9-8217-E3019A5D6100}" type="parTrans" cxnId="{00EDEA21-55E6-4D9B-A520-5281862C1FE0}">
      <dgm:prSet/>
      <dgm:spPr/>
      <dgm:t>
        <a:bodyPr/>
        <a:lstStyle/>
        <a:p>
          <a:endParaRPr lang="zh-TW" altLang="en-US"/>
        </a:p>
      </dgm:t>
    </dgm:pt>
    <dgm:pt modelId="{C43CD5B4-C3F6-41ED-9FDA-68FD0D00F69E}" type="sibTrans" cxnId="{00EDEA21-55E6-4D9B-A520-5281862C1FE0}">
      <dgm:prSet/>
      <dgm:spPr/>
      <dgm:t>
        <a:bodyPr/>
        <a:lstStyle/>
        <a:p>
          <a:endParaRPr lang="zh-TW" altLang="en-US"/>
        </a:p>
      </dgm:t>
    </dgm:pt>
    <dgm:pt modelId="{B8A57543-989C-455A-AE2C-93A1C0B2C6FA}">
      <dgm:prSet phldrT="[文字]" custT="1"/>
      <dgm:spPr/>
      <dgm:t>
        <a:bodyPr/>
        <a:lstStyle/>
        <a:p>
          <a:r>
            <a:rPr lang="zh-TW" altLang="en-US" sz="2400" dirty="0" smtClean="0"/>
            <a:t>偷竊是存取控制的最大威脅。</a:t>
          </a:r>
          <a:endParaRPr lang="zh-TW" altLang="en-US" sz="2400" dirty="0"/>
        </a:p>
      </dgm:t>
    </dgm:pt>
    <dgm:pt modelId="{BA5CB0B0-51CE-4B00-B031-92C0C40B9C99}" type="parTrans" cxnId="{2DCAFD2E-5D2A-4870-8D6B-6C3305F9AE33}">
      <dgm:prSet/>
      <dgm:spPr/>
      <dgm:t>
        <a:bodyPr/>
        <a:lstStyle/>
        <a:p>
          <a:endParaRPr lang="zh-TW" altLang="en-US"/>
        </a:p>
      </dgm:t>
    </dgm:pt>
    <dgm:pt modelId="{9F6AB1C1-9C97-44E8-8A67-56A2ABEE388B}" type="sibTrans" cxnId="{2DCAFD2E-5D2A-4870-8D6B-6C3305F9AE33}">
      <dgm:prSet/>
      <dgm:spPr/>
      <dgm:t>
        <a:bodyPr/>
        <a:lstStyle/>
        <a:p>
          <a:endParaRPr lang="zh-TW" altLang="en-US"/>
        </a:p>
      </dgm:t>
    </dgm:pt>
    <dgm:pt modelId="{EB5DC56F-FE43-4197-AD55-DCF405C77248}">
      <dgm:prSet custT="1"/>
      <dgm:spPr/>
      <dgm:t>
        <a:bodyPr/>
        <a:lstStyle/>
        <a:p>
          <a:r>
            <a:rPr lang="zh-TW" altLang="en-US" sz="2400" dirty="0" smtClean="0"/>
            <a:t>入侵可能是實體或虛擬的，也可能兩者結合。</a:t>
          </a:r>
          <a:r>
            <a:rPr lang="en-US" altLang="zh-TW" sz="2400" dirty="0" smtClean="0"/>
            <a:t>	</a:t>
          </a:r>
        </a:p>
      </dgm:t>
    </dgm:pt>
    <dgm:pt modelId="{2FC602F2-8507-4674-BF9C-95BF2253DE06}" type="parTrans" cxnId="{A129E050-5337-4EFA-B31C-7EC3F5B89465}">
      <dgm:prSet/>
      <dgm:spPr/>
      <dgm:t>
        <a:bodyPr/>
        <a:lstStyle/>
        <a:p>
          <a:endParaRPr lang="zh-TW" altLang="en-US"/>
        </a:p>
      </dgm:t>
    </dgm:pt>
    <dgm:pt modelId="{9D587A6D-0E04-4E7A-BC1D-72728E9E10AA}" type="sibTrans" cxnId="{A129E050-5337-4EFA-B31C-7EC3F5B89465}">
      <dgm:prSet/>
      <dgm:spPr/>
      <dgm:t>
        <a:bodyPr/>
        <a:lstStyle/>
        <a:p>
          <a:endParaRPr lang="zh-TW" altLang="en-US"/>
        </a:p>
      </dgm:t>
    </dgm:pt>
    <dgm:pt modelId="{9D324161-A9E1-4A6F-A990-6ECE829F7449}">
      <dgm:prSet custT="1"/>
      <dgm:spPr/>
      <dgm:t>
        <a:bodyPr/>
        <a:lstStyle/>
        <a:p>
          <a:r>
            <a:rPr lang="zh-TW" altLang="en-US" sz="2400" dirty="0" smtClean="0"/>
            <a:t>社交工程也常結合實體與虛擬的詐欺。</a:t>
          </a:r>
          <a:endParaRPr lang="en-US" altLang="zh-TW" sz="2400" dirty="0" smtClean="0"/>
        </a:p>
      </dgm:t>
    </dgm:pt>
    <dgm:pt modelId="{7379DF22-E5BE-4662-B62B-75CCAFE8AA77}" type="parTrans" cxnId="{2437C253-03EE-4AB7-9194-322230025B93}">
      <dgm:prSet/>
      <dgm:spPr/>
      <dgm:t>
        <a:bodyPr/>
        <a:lstStyle/>
        <a:p>
          <a:endParaRPr lang="zh-TW" altLang="en-US"/>
        </a:p>
      </dgm:t>
    </dgm:pt>
    <dgm:pt modelId="{E8756B33-6003-4E04-9803-F677469742A2}" type="sibTrans" cxnId="{2437C253-03EE-4AB7-9194-322230025B93}">
      <dgm:prSet/>
      <dgm:spPr/>
      <dgm:t>
        <a:bodyPr/>
        <a:lstStyle/>
        <a:p>
          <a:endParaRPr lang="zh-TW" altLang="en-US"/>
        </a:p>
      </dgm:t>
    </dgm:pt>
    <dgm:pt modelId="{E7DB878E-2603-4A2C-BB18-354D092F2D24}" type="pres">
      <dgm:prSet presAssocID="{FFB6A775-2CF6-40FF-A5B4-B3A638C87EC2}" presName="Name0" presStyleCnt="0">
        <dgm:presLayoutVars>
          <dgm:dir/>
          <dgm:animLvl val="lvl"/>
          <dgm:resizeHandles val="exact"/>
        </dgm:presLayoutVars>
      </dgm:prSet>
      <dgm:spPr/>
      <dgm:t>
        <a:bodyPr/>
        <a:lstStyle/>
        <a:p>
          <a:endParaRPr lang="zh-TW" altLang="en-US"/>
        </a:p>
      </dgm:t>
    </dgm:pt>
    <dgm:pt modelId="{DB12E033-F40C-44FE-B9F6-60EBB006B724}" type="pres">
      <dgm:prSet presAssocID="{B43221EA-2073-4375-BECD-ED3678A4FFAF}" presName="composite" presStyleCnt="0"/>
      <dgm:spPr/>
    </dgm:pt>
    <dgm:pt modelId="{A3CAC17D-BEC5-4D14-97BB-062A1DD12FFB}" type="pres">
      <dgm:prSet presAssocID="{B43221EA-2073-4375-BECD-ED3678A4FFAF}" presName="parTx" presStyleLbl="alignNode1" presStyleIdx="0" presStyleCnt="3">
        <dgm:presLayoutVars>
          <dgm:chMax val="0"/>
          <dgm:chPref val="0"/>
          <dgm:bulletEnabled val="1"/>
        </dgm:presLayoutVars>
      </dgm:prSet>
      <dgm:spPr/>
      <dgm:t>
        <a:bodyPr/>
        <a:lstStyle/>
        <a:p>
          <a:endParaRPr lang="zh-TW" altLang="en-US"/>
        </a:p>
      </dgm:t>
    </dgm:pt>
    <dgm:pt modelId="{FE547FF4-4DDB-4F05-BD13-9E08B86CA100}" type="pres">
      <dgm:prSet presAssocID="{B43221EA-2073-4375-BECD-ED3678A4FFAF}" presName="desTx" presStyleLbl="alignAccFollowNode1" presStyleIdx="0" presStyleCnt="3">
        <dgm:presLayoutVars>
          <dgm:bulletEnabled val="1"/>
        </dgm:presLayoutVars>
      </dgm:prSet>
      <dgm:spPr/>
      <dgm:t>
        <a:bodyPr/>
        <a:lstStyle/>
        <a:p>
          <a:endParaRPr lang="zh-TW" altLang="en-US"/>
        </a:p>
      </dgm:t>
    </dgm:pt>
    <dgm:pt modelId="{230C1F99-BB3A-47CF-A39D-0872F90749DB}" type="pres">
      <dgm:prSet presAssocID="{7DAB7128-A246-4CA6-A85F-0FE46571F2D1}" presName="space" presStyleCnt="0"/>
      <dgm:spPr/>
    </dgm:pt>
    <dgm:pt modelId="{72F66176-8AB0-4217-9E49-E44346A498FD}" type="pres">
      <dgm:prSet presAssocID="{B3F69C35-DB17-4E28-8BF0-984AAD42C483}" presName="composite" presStyleCnt="0"/>
      <dgm:spPr/>
    </dgm:pt>
    <dgm:pt modelId="{C216EBB8-615B-4D9D-A866-5E5932146214}" type="pres">
      <dgm:prSet presAssocID="{B3F69C35-DB17-4E28-8BF0-984AAD42C483}" presName="parTx" presStyleLbl="alignNode1" presStyleIdx="1" presStyleCnt="3">
        <dgm:presLayoutVars>
          <dgm:chMax val="0"/>
          <dgm:chPref val="0"/>
          <dgm:bulletEnabled val="1"/>
        </dgm:presLayoutVars>
      </dgm:prSet>
      <dgm:spPr/>
      <dgm:t>
        <a:bodyPr/>
        <a:lstStyle/>
        <a:p>
          <a:endParaRPr lang="zh-TW" altLang="en-US"/>
        </a:p>
      </dgm:t>
    </dgm:pt>
    <dgm:pt modelId="{4D267B9B-4F7A-453B-966F-A7B3C4C3EEC9}" type="pres">
      <dgm:prSet presAssocID="{B3F69C35-DB17-4E28-8BF0-984AAD42C483}" presName="desTx" presStyleLbl="alignAccFollowNode1" presStyleIdx="1" presStyleCnt="3">
        <dgm:presLayoutVars>
          <dgm:bulletEnabled val="1"/>
        </dgm:presLayoutVars>
      </dgm:prSet>
      <dgm:spPr/>
      <dgm:t>
        <a:bodyPr/>
        <a:lstStyle/>
        <a:p>
          <a:endParaRPr lang="zh-TW" altLang="en-US"/>
        </a:p>
      </dgm:t>
    </dgm:pt>
    <dgm:pt modelId="{1EB6F385-538B-4D98-893E-B691A7FBD302}" type="pres">
      <dgm:prSet presAssocID="{213C06B2-057F-4B82-9AB8-B06E0F311841}" presName="space" presStyleCnt="0"/>
      <dgm:spPr/>
    </dgm:pt>
    <dgm:pt modelId="{BA42DE22-3DF3-43E5-B4C2-76EE01F9D568}" type="pres">
      <dgm:prSet presAssocID="{CC7F4F17-CDD1-4FD4-978F-37CAA4A39988}" presName="composite" presStyleCnt="0"/>
      <dgm:spPr/>
    </dgm:pt>
    <dgm:pt modelId="{2EBA07A6-E986-4522-A487-264654FF8902}" type="pres">
      <dgm:prSet presAssocID="{CC7F4F17-CDD1-4FD4-978F-37CAA4A39988}" presName="parTx" presStyleLbl="alignNode1" presStyleIdx="2" presStyleCnt="3">
        <dgm:presLayoutVars>
          <dgm:chMax val="0"/>
          <dgm:chPref val="0"/>
          <dgm:bulletEnabled val="1"/>
        </dgm:presLayoutVars>
      </dgm:prSet>
      <dgm:spPr/>
      <dgm:t>
        <a:bodyPr/>
        <a:lstStyle/>
        <a:p>
          <a:endParaRPr lang="zh-TW" altLang="en-US"/>
        </a:p>
      </dgm:t>
    </dgm:pt>
    <dgm:pt modelId="{64C115DC-CF4A-465C-A24F-473BCE5DCE85}" type="pres">
      <dgm:prSet presAssocID="{CC7F4F17-CDD1-4FD4-978F-37CAA4A39988}" presName="desTx" presStyleLbl="alignAccFollowNode1" presStyleIdx="2" presStyleCnt="3">
        <dgm:presLayoutVars>
          <dgm:bulletEnabled val="1"/>
        </dgm:presLayoutVars>
      </dgm:prSet>
      <dgm:spPr/>
      <dgm:t>
        <a:bodyPr/>
        <a:lstStyle/>
        <a:p>
          <a:endParaRPr lang="zh-TW" altLang="en-US"/>
        </a:p>
      </dgm:t>
    </dgm:pt>
  </dgm:ptLst>
  <dgm:cxnLst>
    <dgm:cxn modelId="{F93610B3-10E1-481E-83FE-F7DCD89F6119}" type="presOf" srcId="{EB5DC56F-FE43-4197-AD55-DCF405C77248}" destId="{4D267B9B-4F7A-453B-966F-A7B3C4C3EEC9}" srcOrd="0" destOrd="0" presId="urn:microsoft.com/office/officeart/2005/8/layout/hList1"/>
    <dgm:cxn modelId="{B2758671-6A85-4513-84E8-D1D766AEFC26}" type="presOf" srcId="{9D324161-A9E1-4A6F-A990-6ECE829F7449}" destId="{64C115DC-CF4A-465C-A24F-473BCE5DCE85}" srcOrd="0" destOrd="0" presId="urn:microsoft.com/office/officeart/2005/8/layout/hList1"/>
    <dgm:cxn modelId="{A129E050-5337-4EFA-B31C-7EC3F5B89465}" srcId="{B3F69C35-DB17-4E28-8BF0-984AAD42C483}" destId="{EB5DC56F-FE43-4197-AD55-DCF405C77248}" srcOrd="0" destOrd="0" parTransId="{2FC602F2-8507-4674-BF9C-95BF2253DE06}" sibTransId="{9D587A6D-0E04-4E7A-BC1D-72728E9E10AA}"/>
    <dgm:cxn modelId="{B70715F5-804E-4877-A9F2-38FC72E5D220}" type="presOf" srcId="{B8A57543-989C-455A-AE2C-93A1C0B2C6FA}" destId="{FE547FF4-4DDB-4F05-BD13-9E08B86CA100}" srcOrd="0" destOrd="0" presId="urn:microsoft.com/office/officeart/2005/8/layout/hList1"/>
    <dgm:cxn modelId="{2437C253-03EE-4AB7-9194-322230025B93}" srcId="{CC7F4F17-CDD1-4FD4-978F-37CAA4A39988}" destId="{9D324161-A9E1-4A6F-A990-6ECE829F7449}" srcOrd="0" destOrd="0" parTransId="{7379DF22-E5BE-4662-B62B-75CCAFE8AA77}" sibTransId="{E8756B33-6003-4E04-9803-F677469742A2}"/>
    <dgm:cxn modelId="{2DCAFD2E-5D2A-4870-8D6B-6C3305F9AE33}" srcId="{B43221EA-2073-4375-BECD-ED3678A4FFAF}" destId="{B8A57543-989C-455A-AE2C-93A1C0B2C6FA}" srcOrd="0" destOrd="0" parTransId="{BA5CB0B0-51CE-4B00-B031-92C0C40B9C99}" sibTransId="{9F6AB1C1-9C97-44E8-8A67-56A2ABEE388B}"/>
    <dgm:cxn modelId="{A58A625D-3D4A-4FBD-A3F7-C203E73A5DE9}" srcId="{FFB6A775-2CF6-40FF-A5B4-B3A638C87EC2}" destId="{B3F69C35-DB17-4E28-8BF0-984AAD42C483}" srcOrd="1" destOrd="0" parTransId="{34954328-A951-4454-80E6-F805AF8756CE}" sibTransId="{213C06B2-057F-4B82-9AB8-B06E0F311841}"/>
    <dgm:cxn modelId="{723D3FB8-DF0D-4D60-B167-1EFD11BF0713}" type="presOf" srcId="{FFB6A775-2CF6-40FF-A5B4-B3A638C87EC2}" destId="{E7DB878E-2603-4A2C-BB18-354D092F2D24}" srcOrd="0" destOrd="0" presId="urn:microsoft.com/office/officeart/2005/8/layout/hList1"/>
    <dgm:cxn modelId="{D26B705C-49D2-4220-849A-497866F06D63}" srcId="{FFB6A775-2CF6-40FF-A5B4-B3A638C87EC2}" destId="{B43221EA-2073-4375-BECD-ED3678A4FFAF}" srcOrd="0" destOrd="0" parTransId="{63283939-5ED3-4797-A66D-031C20795B98}" sibTransId="{7DAB7128-A246-4CA6-A85F-0FE46571F2D1}"/>
    <dgm:cxn modelId="{51684034-3707-42AD-A671-5E53DEE5A2C3}" type="presOf" srcId="{B3F69C35-DB17-4E28-8BF0-984AAD42C483}" destId="{C216EBB8-615B-4D9D-A866-5E5932146214}" srcOrd="0" destOrd="0" presId="urn:microsoft.com/office/officeart/2005/8/layout/hList1"/>
    <dgm:cxn modelId="{F5DAB36A-F4D1-4340-90CB-8BEF2B8A01A4}" type="presOf" srcId="{B43221EA-2073-4375-BECD-ED3678A4FFAF}" destId="{A3CAC17D-BEC5-4D14-97BB-062A1DD12FFB}" srcOrd="0" destOrd="0" presId="urn:microsoft.com/office/officeart/2005/8/layout/hList1"/>
    <dgm:cxn modelId="{861CB59C-75A6-4EA3-93C4-743EB36A76A2}" type="presOf" srcId="{CC7F4F17-CDD1-4FD4-978F-37CAA4A39988}" destId="{2EBA07A6-E986-4522-A487-264654FF8902}" srcOrd="0" destOrd="0" presId="urn:microsoft.com/office/officeart/2005/8/layout/hList1"/>
    <dgm:cxn modelId="{00EDEA21-55E6-4D9B-A520-5281862C1FE0}" srcId="{FFB6A775-2CF6-40FF-A5B4-B3A638C87EC2}" destId="{CC7F4F17-CDD1-4FD4-978F-37CAA4A39988}" srcOrd="2" destOrd="0" parTransId="{4F09A9CE-3917-4AB9-8217-E3019A5D6100}" sibTransId="{C43CD5B4-C3F6-41ED-9FDA-68FD0D00F69E}"/>
    <dgm:cxn modelId="{088D2967-9FE6-4528-9B8E-574C052EC56C}" type="presParOf" srcId="{E7DB878E-2603-4A2C-BB18-354D092F2D24}" destId="{DB12E033-F40C-44FE-B9F6-60EBB006B724}" srcOrd="0" destOrd="0" presId="urn:microsoft.com/office/officeart/2005/8/layout/hList1"/>
    <dgm:cxn modelId="{1FC34BB2-B670-4DF3-B44A-661B492DDC8B}" type="presParOf" srcId="{DB12E033-F40C-44FE-B9F6-60EBB006B724}" destId="{A3CAC17D-BEC5-4D14-97BB-062A1DD12FFB}" srcOrd="0" destOrd="0" presId="urn:microsoft.com/office/officeart/2005/8/layout/hList1"/>
    <dgm:cxn modelId="{65D9C949-FC50-4643-94E6-B84E08AE9070}" type="presParOf" srcId="{DB12E033-F40C-44FE-B9F6-60EBB006B724}" destId="{FE547FF4-4DDB-4F05-BD13-9E08B86CA100}" srcOrd="1" destOrd="0" presId="urn:microsoft.com/office/officeart/2005/8/layout/hList1"/>
    <dgm:cxn modelId="{80F047B2-F572-4D7F-A074-1ACB0F7F8CAC}" type="presParOf" srcId="{E7DB878E-2603-4A2C-BB18-354D092F2D24}" destId="{230C1F99-BB3A-47CF-A39D-0872F90749DB}" srcOrd="1" destOrd="0" presId="urn:microsoft.com/office/officeart/2005/8/layout/hList1"/>
    <dgm:cxn modelId="{87FE0760-95B6-46F3-9AD0-F2B11AEEE9A5}" type="presParOf" srcId="{E7DB878E-2603-4A2C-BB18-354D092F2D24}" destId="{72F66176-8AB0-4217-9E49-E44346A498FD}" srcOrd="2" destOrd="0" presId="urn:microsoft.com/office/officeart/2005/8/layout/hList1"/>
    <dgm:cxn modelId="{62A887D2-BA87-4221-8CD5-FBFC99DFBB54}" type="presParOf" srcId="{72F66176-8AB0-4217-9E49-E44346A498FD}" destId="{C216EBB8-615B-4D9D-A866-5E5932146214}" srcOrd="0" destOrd="0" presId="urn:microsoft.com/office/officeart/2005/8/layout/hList1"/>
    <dgm:cxn modelId="{38513C2C-8717-4DD8-B52C-597ADE786D00}" type="presParOf" srcId="{72F66176-8AB0-4217-9E49-E44346A498FD}" destId="{4D267B9B-4F7A-453B-966F-A7B3C4C3EEC9}" srcOrd="1" destOrd="0" presId="urn:microsoft.com/office/officeart/2005/8/layout/hList1"/>
    <dgm:cxn modelId="{BD880FEF-384C-448A-9AEF-664C4496C848}" type="presParOf" srcId="{E7DB878E-2603-4A2C-BB18-354D092F2D24}" destId="{1EB6F385-538B-4D98-893E-B691A7FBD302}" srcOrd="3" destOrd="0" presId="urn:microsoft.com/office/officeart/2005/8/layout/hList1"/>
    <dgm:cxn modelId="{B88779B7-04F7-4150-A4AD-B7B4B0EAF450}" type="presParOf" srcId="{E7DB878E-2603-4A2C-BB18-354D092F2D24}" destId="{BA42DE22-3DF3-43E5-B4C2-76EE01F9D568}" srcOrd="4" destOrd="0" presId="urn:microsoft.com/office/officeart/2005/8/layout/hList1"/>
    <dgm:cxn modelId="{4093E204-B968-4773-8F20-DA324AA020EF}" type="presParOf" srcId="{BA42DE22-3DF3-43E5-B4C2-76EE01F9D568}" destId="{2EBA07A6-E986-4522-A487-264654FF8902}" srcOrd="0" destOrd="0" presId="urn:microsoft.com/office/officeart/2005/8/layout/hList1"/>
    <dgm:cxn modelId="{7D334009-E955-430A-9EA0-A10C8F1FA613}" type="presParOf" srcId="{BA42DE22-3DF3-43E5-B4C2-76EE01F9D568}" destId="{64C115DC-CF4A-465C-A24F-473BCE5DCE8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883DBF-41BF-4A33-AB28-1586B5803FA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TW" altLang="en-US"/>
        </a:p>
      </dgm:t>
    </dgm:pt>
    <dgm:pt modelId="{67049CB8-A843-44C6-9C37-D7DC386E52A1}">
      <dgm:prSet phldrT="[文字]" custT="1"/>
      <dgm:spPr/>
      <dgm:t>
        <a:bodyPr/>
        <a:lstStyle/>
        <a:p>
          <a:r>
            <a:rPr lang="zh-TW" altLang="en-US" sz="2800" dirty="0" smtClean="0"/>
            <a:t>身分</a:t>
          </a:r>
          <a:endParaRPr lang="zh-TW" altLang="en-US" sz="2800" dirty="0"/>
        </a:p>
      </dgm:t>
    </dgm:pt>
    <dgm:pt modelId="{71AF1A1B-FB9E-4163-AAEF-7146784AE464}" type="parTrans" cxnId="{5E7CCAFF-B73E-4838-8C7B-E382AB5BE8D6}">
      <dgm:prSet/>
      <dgm:spPr/>
      <dgm:t>
        <a:bodyPr/>
        <a:lstStyle/>
        <a:p>
          <a:endParaRPr lang="zh-TW" altLang="en-US"/>
        </a:p>
      </dgm:t>
    </dgm:pt>
    <dgm:pt modelId="{C25FA4B5-719A-41F7-A6D5-4ACF7AFC1519}" type="sibTrans" cxnId="{5E7CCAFF-B73E-4838-8C7B-E382AB5BE8D6}">
      <dgm:prSet/>
      <dgm:spPr/>
      <dgm:t>
        <a:bodyPr/>
        <a:lstStyle/>
        <a:p>
          <a:endParaRPr lang="zh-TW" altLang="en-US"/>
        </a:p>
      </dgm:t>
    </dgm:pt>
    <dgm:pt modelId="{578CAC02-BCB1-4C87-B719-B35C2B9EAC41}">
      <dgm:prSet custT="1"/>
      <dgm:spPr/>
      <dgm:t>
        <a:bodyPr/>
        <a:lstStyle/>
        <a:p>
          <a:r>
            <a:rPr lang="zh-TW" altLang="en-US" sz="2800" dirty="0" smtClean="0"/>
            <a:t>身分認證</a:t>
          </a:r>
          <a:endParaRPr lang="en-US" altLang="zh-TW" sz="2800" dirty="0" smtClean="0"/>
        </a:p>
      </dgm:t>
    </dgm:pt>
    <dgm:pt modelId="{DE2272D1-4DC2-4F69-9968-BB37CBB7C8CD}" type="parTrans" cxnId="{64595F3C-C3B6-4427-B5A4-92A864ED3689}">
      <dgm:prSet/>
      <dgm:spPr/>
      <dgm:t>
        <a:bodyPr/>
        <a:lstStyle/>
        <a:p>
          <a:endParaRPr lang="zh-TW" altLang="en-US"/>
        </a:p>
      </dgm:t>
    </dgm:pt>
    <dgm:pt modelId="{79BA52E4-406A-42D0-A281-C63983A06699}" type="sibTrans" cxnId="{64595F3C-C3B6-4427-B5A4-92A864ED3689}">
      <dgm:prSet/>
      <dgm:spPr/>
      <dgm:t>
        <a:bodyPr/>
        <a:lstStyle/>
        <a:p>
          <a:endParaRPr lang="zh-TW" altLang="en-US"/>
        </a:p>
      </dgm:t>
    </dgm:pt>
    <dgm:pt modelId="{D703CB5A-8214-43C7-AB78-615CB2876E60}">
      <dgm:prSet custT="1"/>
      <dgm:spPr/>
      <dgm:t>
        <a:bodyPr/>
        <a:lstStyle/>
        <a:p>
          <a:r>
            <a:rPr lang="zh-TW" altLang="en-US" sz="2800" dirty="0" smtClean="0"/>
            <a:t>授權</a:t>
          </a:r>
          <a:endParaRPr lang="en-US" altLang="zh-TW" sz="2800" dirty="0" smtClean="0"/>
        </a:p>
      </dgm:t>
    </dgm:pt>
    <dgm:pt modelId="{3CFBF20C-59EA-40F2-B32D-480047ADEB45}" type="parTrans" cxnId="{F93AE11B-DA87-47D0-B43F-8ADCA6C82D3F}">
      <dgm:prSet/>
      <dgm:spPr/>
      <dgm:t>
        <a:bodyPr/>
        <a:lstStyle/>
        <a:p>
          <a:endParaRPr lang="zh-TW" altLang="en-US"/>
        </a:p>
      </dgm:t>
    </dgm:pt>
    <dgm:pt modelId="{2F288CEC-D9BD-4789-9265-4452C54A9210}" type="sibTrans" cxnId="{F93AE11B-DA87-47D0-B43F-8ADCA6C82D3F}">
      <dgm:prSet/>
      <dgm:spPr/>
      <dgm:t>
        <a:bodyPr/>
        <a:lstStyle/>
        <a:p>
          <a:endParaRPr lang="zh-TW" altLang="en-US"/>
        </a:p>
      </dgm:t>
    </dgm:pt>
    <dgm:pt modelId="{CE05455F-B2EE-4043-8215-C53FE9D54CE4}">
      <dgm:prSet custT="1"/>
      <dgm:spPr/>
      <dgm:t>
        <a:bodyPr/>
        <a:lstStyle/>
        <a:p>
          <a:r>
            <a:rPr lang="zh-TW" altLang="en-US" sz="2800" dirty="0" smtClean="0"/>
            <a:t>責任歸屬</a:t>
          </a:r>
          <a:endParaRPr lang="zh-TW" altLang="en-US" sz="2800" dirty="0"/>
        </a:p>
      </dgm:t>
    </dgm:pt>
    <dgm:pt modelId="{BA78D697-4949-4E1A-9EEE-8965B92C75B8}" type="parTrans" cxnId="{B664B917-51FD-4228-B7FC-1FD7FF47EFF3}">
      <dgm:prSet/>
      <dgm:spPr/>
      <dgm:t>
        <a:bodyPr/>
        <a:lstStyle/>
        <a:p>
          <a:endParaRPr lang="zh-TW" altLang="en-US"/>
        </a:p>
      </dgm:t>
    </dgm:pt>
    <dgm:pt modelId="{CB21D5E9-E713-4DF2-97EC-1D488EDEE05B}" type="sibTrans" cxnId="{B664B917-51FD-4228-B7FC-1FD7FF47EFF3}">
      <dgm:prSet/>
      <dgm:spPr/>
      <dgm:t>
        <a:bodyPr/>
        <a:lstStyle/>
        <a:p>
          <a:endParaRPr lang="zh-TW" altLang="en-US"/>
        </a:p>
      </dgm:t>
    </dgm:pt>
    <dgm:pt modelId="{BEF84159-5CFA-4506-A121-D424EF7A6BD8}">
      <dgm:prSet phldrT="[文字]"/>
      <dgm:spPr/>
      <dgm:t>
        <a:bodyPr/>
        <a:lstStyle/>
        <a:p>
          <a:r>
            <a:rPr lang="zh-TW" altLang="en-US" dirty="0" smtClean="0"/>
            <a:t>讓使用者擁有一個唯一、可電子讀取的名稱，電腦系統以此識別使用者身分。</a:t>
          </a:r>
          <a:endParaRPr lang="zh-TW" altLang="en-US" dirty="0"/>
        </a:p>
      </dgm:t>
    </dgm:pt>
    <dgm:pt modelId="{72849785-5110-4E38-831F-F4E6BE1E4804}" type="parTrans" cxnId="{0B09BC7A-12AE-4227-89DA-8F56A2931051}">
      <dgm:prSet/>
      <dgm:spPr/>
      <dgm:t>
        <a:bodyPr/>
        <a:lstStyle/>
        <a:p>
          <a:endParaRPr lang="zh-TW" altLang="en-US"/>
        </a:p>
      </dgm:t>
    </dgm:pt>
    <dgm:pt modelId="{DC537350-1EAD-453E-9123-ABCEE3AAF327}" type="sibTrans" cxnId="{0B09BC7A-12AE-4227-89DA-8F56A2931051}">
      <dgm:prSet/>
      <dgm:spPr/>
      <dgm:t>
        <a:bodyPr/>
        <a:lstStyle/>
        <a:p>
          <a:endParaRPr lang="zh-TW" altLang="en-US"/>
        </a:p>
      </dgm:t>
    </dgm:pt>
    <dgm:pt modelId="{94708F9F-4B91-4626-B3F0-53ADB015F9CF}">
      <dgm:prSet custT="1"/>
      <dgm:spPr/>
      <dgm:t>
        <a:bodyPr/>
        <a:lstStyle/>
        <a:p>
          <a:r>
            <a:rPr lang="zh-TW" altLang="en-US" sz="2000" dirty="0" smtClean="0"/>
            <a:t>確認使用該電子身分者為使用者本人。</a:t>
          </a:r>
          <a:endParaRPr lang="en-US" altLang="zh-TW" sz="2000" dirty="0" smtClean="0"/>
        </a:p>
      </dgm:t>
    </dgm:pt>
    <dgm:pt modelId="{4AE73377-78FF-49D2-AC78-5EFCCE6A0CFF}" type="parTrans" cxnId="{C04B0830-F420-4650-A234-90798488E754}">
      <dgm:prSet/>
      <dgm:spPr/>
      <dgm:t>
        <a:bodyPr/>
        <a:lstStyle/>
        <a:p>
          <a:endParaRPr lang="zh-TW" altLang="en-US"/>
        </a:p>
      </dgm:t>
    </dgm:pt>
    <dgm:pt modelId="{9DB3BD16-07FF-47C6-BB06-0B3E1FC8C343}" type="sibTrans" cxnId="{C04B0830-F420-4650-A234-90798488E754}">
      <dgm:prSet/>
      <dgm:spPr/>
      <dgm:t>
        <a:bodyPr/>
        <a:lstStyle/>
        <a:p>
          <a:endParaRPr lang="zh-TW" altLang="en-US"/>
        </a:p>
      </dgm:t>
    </dgm:pt>
    <dgm:pt modelId="{A9F7510D-94DA-4B08-BFFA-E949AEB0C059}">
      <dgm:prSet custT="1"/>
      <dgm:spPr/>
      <dgm:t>
        <a:bodyPr/>
        <a:lstStyle/>
        <a:p>
          <a:r>
            <a:rPr lang="zh-TW" altLang="en-US" sz="2000" dirty="0" smtClean="0"/>
            <a:t>系統通過身分認證後，授予使用者的讀、寫、執行、刪除等權限。</a:t>
          </a:r>
          <a:endParaRPr lang="en-US" altLang="zh-TW" sz="2000" dirty="0" smtClean="0"/>
        </a:p>
      </dgm:t>
    </dgm:pt>
    <dgm:pt modelId="{C6B4C674-100E-496C-A35E-4F7B3D25F289}" type="parTrans" cxnId="{2CD5761D-7F11-4B1A-8AD0-3CE95B825C2B}">
      <dgm:prSet/>
      <dgm:spPr/>
      <dgm:t>
        <a:bodyPr/>
        <a:lstStyle/>
        <a:p>
          <a:endParaRPr lang="zh-TW" altLang="en-US"/>
        </a:p>
      </dgm:t>
    </dgm:pt>
    <dgm:pt modelId="{CFD8F4DB-F4D1-4B65-9173-7CEC894330CF}" type="sibTrans" cxnId="{2CD5761D-7F11-4B1A-8AD0-3CE95B825C2B}">
      <dgm:prSet/>
      <dgm:spPr/>
      <dgm:t>
        <a:bodyPr/>
        <a:lstStyle/>
        <a:p>
          <a:endParaRPr lang="zh-TW" altLang="en-US"/>
        </a:p>
      </dgm:t>
    </dgm:pt>
    <dgm:pt modelId="{492A50E0-2630-4A1B-B6CC-838A7EE54F74}">
      <dgm:prSet custT="1"/>
      <dgm:spPr/>
      <dgm:t>
        <a:bodyPr/>
        <a:lstStyle/>
        <a:p>
          <a:r>
            <a:rPr lang="zh-TW" altLang="en-US" sz="2000" dirty="0" smtClean="0"/>
            <a:t>能讓已經授權的使用者對自己在系統上的行為負責。</a:t>
          </a:r>
          <a:endParaRPr lang="zh-TW" altLang="en-US" sz="2000" dirty="0"/>
        </a:p>
      </dgm:t>
    </dgm:pt>
    <dgm:pt modelId="{5724DC5B-6E28-483A-BCC1-FAD947CE2C71}" type="parTrans" cxnId="{3218F44D-444E-4D2F-8247-837A5212C03F}">
      <dgm:prSet/>
      <dgm:spPr/>
      <dgm:t>
        <a:bodyPr/>
        <a:lstStyle/>
        <a:p>
          <a:endParaRPr lang="zh-TW" altLang="en-US"/>
        </a:p>
      </dgm:t>
    </dgm:pt>
    <dgm:pt modelId="{6A134A23-7ADB-435E-A7E7-4C88B00D52E8}" type="sibTrans" cxnId="{3218F44D-444E-4D2F-8247-837A5212C03F}">
      <dgm:prSet/>
      <dgm:spPr/>
      <dgm:t>
        <a:bodyPr/>
        <a:lstStyle/>
        <a:p>
          <a:endParaRPr lang="zh-TW" altLang="en-US"/>
        </a:p>
      </dgm:t>
    </dgm:pt>
    <dgm:pt modelId="{F030123F-68EF-4C17-A7CC-43E3E3FE4477}" type="pres">
      <dgm:prSet presAssocID="{16883DBF-41BF-4A33-AB28-1586B5803FA5}" presName="Name0" presStyleCnt="0">
        <dgm:presLayoutVars>
          <dgm:dir/>
          <dgm:animLvl val="lvl"/>
          <dgm:resizeHandles val="exact"/>
        </dgm:presLayoutVars>
      </dgm:prSet>
      <dgm:spPr/>
      <dgm:t>
        <a:bodyPr/>
        <a:lstStyle/>
        <a:p>
          <a:endParaRPr lang="zh-TW" altLang="en-US"/>
        </a:p>
      </dgm:t>
    </dgm:pt>
    <dgm:pt modelId="{BE62307E-CED9-4C83-8E01-76DF68C04C2E}" type="pres">
      <dgm:prSet presAssocID="{67049CB8-A843-44C6-9C37-D7DC386E52A1}" presName="linNode" presStyleCnt="0"/>
      <dgm:spPr/>
    </dgm:pt>
    <dgm:pt modelId="{D5651BCE-CE3A-427E-9BF4-58CCF6A81174}" type="pres">
      <dgm:prSet presAssocID="{67049CB8-A843-44C6-9C37-D7DC386E52A1}" presName="parentText" presStyleLbl="node1" presStyleIdx="0" presStyleCnt="4" custScaleX="77857">
        <dgm:presLayoutVars>
          <dgm:chMax val="1"/>
          <dgm:bulletEnabled val="1"/>
        </dgm:presLayoutVars>
      </dgm:prSet>
      <dgm:spPr/>
      <dgm:t>
        <a:bodyPr/>
        <a:lstStyle/>
        <a:p>
          <a:endParaRPr lang="zh-TW" altLang="en-US"/>
        </a:p>
      </dgm:t>
    </dgm:pt>
    <dgm:pt modelId="{A1CFBFB3-F7C4-4C13-87CC-EE43DFC8ABD4}" type="pres">
      <dgm:prSet presAssocID="{67049CB8-A843-44C6-9C37-D7DC386E52A1}" presName="descendantText" presStyleLbl="alignAccFollowNode1" presStyleIdx="0" presStyleCnt="4">
        <dgm:presLayoutVars>
          <dgm:bulletEnabled val="1"/>
        </dgm:presLayoutVars>
      </dgm:prSet>
      <dgm:spPr/>
      <dgm:t>
        <a:bodyPr/>
        <a:lstStyle/>
        <a:p>
          <a:endParaRPr lang="zh-TW" altLang="en-US"/>
        </a:p>
      </dgm:t>
    </dgm:pt>
    <dgm:pt modelId="{4B3B0879-EB42-41AC-AA3F-8D54A2426945}" type="pres">
      <dgm:prSet presAssocID="{C25FA4B5-719A-41F7-A6D5-4ACF7AFC1519}" presName="sp" presStyleCnt="0"/>
      <dgm:spPr/>
    </dgm:pt>
    <dgm:pt modelId="{E3DDF606-C2B1-43B5-BF78-E34576EDA096}" type="pres">
      <dgm:prSet presAssocID="{578CAC02-BCB1-4C87-B719-B35C2B9EAC41}" presName="linNode" presStyleCnt="0"/>
      <dgm:spPr/>
    </dgm:pt>
    <dgm:pt modelId="{6E991C9C-236F-4B68-8E8A-E6DCD4529D6D}" type="pres">
      <dgm:prSet presAssocID="{578CAC02-BCB1-4C87-B719-B35C2B9EAC41}" presName="parentText" presStyleLbl="node1" presStyleIdx="1" presStyleCnt="4" custScaleX="77857">
        <dgm:presLayoutVars>
          <dgm:chMax val="1"/>
          <dgm:bulletEnabled val="1"/>
        </dgm:presLayoutVars>
      </dgm:prSet>
      <dgm:spPr/>
      <dgm:t>
        <a:bodyPr/>
        <a:lstStyle/>
        <a:p>
          <a:endParaRPr lang="zh-TW" altLang="en-US"/>
        </a:p>
      </dgm:t>
    </dgm:pt>
    <dgm:pt modelId="{7C27F823-1A15-490E-B5D3-BBC35CC9ED75}" type="pres">
      <dgm:prSet presAssocID="{578CAC02-BCB1-4C87-B719-B35C2B9EAC41}" presName="descendantText" presStyleLbl="alignAccFollowNode1" presStyleIdx="1" presStyleCnt="4">
        <dgm:presLayoutVars>
          <dgm:bulletEnabled val="1"/>
        </dgm:presLayoutVars>
      </dgm:prSet>
      <dgm:spPr/>
      <dgm:t>
        <a:bodyPr/>
        <a:lstStyle/>
        <a:p>
          <a:endParaRPr lang="zh-TW" altLang="en-US"/>
        </a:p>
      </dgm:t>
    </dgm:pt>
    <dgm:pt modelId="{B18B3ED7-47FC-49B6-B0A2-5DB11B8530CD}" type="pres">
      <dgm:prSet presAssocID="{79BA52E4-406A-42D0-A281-C63983A06699}" presName="sp" presStyleCnt="0"/>
      <dgm:spPr/>
    </dgm:pt>
    <dgm:pt modelId="{11990BBE-AD31-40B7-BBB4-9F31CC0A9776}" type="pres">
      <dgm:prSet presAssocID="{D703CB5A-8214-43C7-AB78-615CB2876E60}" presName="linNode" presStyleCnt="0"/>
      <dgm:spPr/>
    </dgm:pt>
    <dgm:pt modelId="{5B58B585-4F42-431A-A72E-F3326A173748}" type="pres">
      <dgm:prSet presAssocID="{D703CB5A-8214-43C7-AB78-615CB2876E60}" presName="parentText" presStyleLbl="node1" presStyleIdx="2" presStyleCnt="4" custScaleX="77857">
        <dgm:presLayoutVars>
          <dgm:chMax val="1"/>
          <dgm:bulletEnabled val="1"/>
        </dgm:presLayoutVars>
      </dgm:prSet>
      <dgm:spPr/>
      <dgm:t>
        <a:bodyPr/>
        <a:lstStyle/>
        <a:p>
          <a:endParaRPr lang="zh-TW" altLang="en-US"/>
        </a:p>
      </dgm:t>
    </dgm:pt>
    <dgm:pt modelId="{42B961B9-5472-4F4F-A510-7A5CC4A62E66}" type="pres">
      <dgm:prSet presAssocID="{D703CB5A-8214-43C7-AB78-615CB2876E60}" presName="descendantText" presStyleLbl="alignAccFollowNode1" presStyleIdx="2" presStyleCnt="4">
        <dgm:presLayoutVars>
          <dgm:bulletEnabled val="1"/>
        </dgm:presLayoutVars>
      </dgm:prSet>
      <dgm:spPr/>
      <dgm:t>
        <a:bodyPr/>
        <a:lstStyle/>
        <a:p>
          <a:endParaRPr lang="zh-TW" altLang="en-US"/>
        </a:p>
      </dgm:t>
    </dgm:pt>
    <dgm:pt modelId="{9E159739-08BF-4324-B3F4-DBCBF7EFFDD8}" type="pres">
      <dgm:prSet presAssocID="{2F288CEC-D9BD-4789-9265-4452C54A9210}" presName="sp" presStyleCnt="0"/>
      <dgm:spPr/>
    </dgm:pt>
    <dgm:pt modelId="{8329CD24-322D-4C5E-AC0D-A0B59F532C58}" type="pres">
      <dgm:prSet presAssocID="{CE05455F-B2EE-4043-8215-C53FE9D54CE4}" presName="linNode" presStyleCnt="0"/>
      <dgm:spPr/>
    </dgm:pt>
    <dgm:pt modelId="{7BE0437C-11ED-4ADB-9B44-25789FBF64F7}" type="pres">
      <dgm:prSet presAssocID="{CE05455F-B2EE-4043-8215-C53FE9D54CE4}" presName="parentText" presStyleLbl="node1" presStyleIdx="3" presStyleCnt="4" custScaleX="77857">
        <dgm:presLayoutVars>
          <dgm:chMax val="1"/>
          <dgm:bulletEnabled val="1"/>
        </dgm:presLayoutVars>
      </dgm:prSet>
      <dgm:spPr/>
      <dgm:t>
        <a:bodyPr/>
        <a:lstStyle/>
        <a:p>
          <a:endParaRPr lang="zh-TW" altLang="en-US"/>
        </a:p>
      </dgm:t>
    </dgm:pt>
    <dgm:pt modelId="{124C637D-3115-4B4A-A0D7-FBCFB4A5486F}" type="pres">
      <dgm:prSet presAssocID="{CE05455F-B2EE-4043-8215-C53FE9D54CE4}" presName="descendantText" presStyleLbl="alignAccFollowNode1" presStyleIdx="3" presStyleCnt="4">
        <dgm:presLayoutVars>
          <dgm:bulletEnabled val="1"/>
        </dgm:presLayoutVars>
      </dgm:prSet>
      <dgm:spPr/>
      <dgm:t>
        <a:bodyPr/>
        <a:lstStyle/>
        <a:p>
          <a:endParaRPr lang="zh-TW" altLang="en-US"/>
        </a:p>
      </dgm:t>
    </dgm:pt>
  </dgm:ptLst>
  <dgm:cxnLst>
    <dgm:cxn modelId="{C04B0830-F420-4650-A234-90798488E754}" srcId="{578CAC02-BCB1-4C87-B719-B35C2B9EAC41}" destId="{94708F9F-4B91-4626-B3F0-53ADB015F9CF}" srcOrd="0" destOrd="0" parTransId="{4AE73377-78FF-49D2-AC78-5EFCCE6A0CFF}" sibTransId="{9DB3BD16-07FF-47C6-BB06-0B3E1FC8C343}"/>
    <dgm:cxn modelId="{F93AE11B-DA87-47D0-B43F-8ADCA6C82D3F}" srcId="{16883DBF-41BF-4A33-AB28-1586B5803FA5}" destId="{D703CB5A-8214-43C7-AB78-615CB2876E60}" srcOrd="2" destOrd="0" parTransId="{3CFBF20C-59EA-40F2-B32D-480047ADEB45}" sibTransId="{2F288CEC-D9BD-4789-9265-4452C54A9210}"/>
    <dgm:cxn modelId="{59FCCED8-D572-4E7E-831B-D1B98A7AD528}" type="presOf" srcId="{D703CB5A-8214-43C7-AB78-615CB2876E60}" destId="{5B58B585-4F42-431A-A72E-F3326A173748}" srcOrd="0" destOrd="0" presId="urn:microsoft.com/office/officeart/2005/8/layout/vList5"/>
    <dgm:cxn modelId="{63D4B7EF-B99E-4D0B-A3C3-9D1CFB43104B}" type="presOf" srcId="{CE05455F-B2EE-4043-8215-C53FE9D54CE4}" destId="{7BE0437C-11ED-4ADB-9B44-25789FBF64F7}" srcOrd="0" destOrd="0" presId="urn:microsoft.com/office/officeart/2005/8/layout/vList5"/>
    <dgm:cxn modelId="{B664B917-51FD-4228-B7FC-1FD7FF47EFF3}" srcId="{16883DBF-41BF-4A33-AB28-1586B5803FA5}" destId="{CE05455F-B2EE-4043-8215-C53FE9D54CE4}" srcOrd="3" destOrd="0" parTransId="{BA78D697-4949-4E1A-9EEE-8965B92C75B8}" sibTransId="{CB21D5E9-E713-4DF2-97EC-1D488EDEE05B}"/>
    <dgm:cxn modelId="{3218F44D-444E-4D2F-8247-837A5212C03F}" srcId="{CE05455F-B2EE-4043-8215-C53FE9D54CE4}" destId="{492A50E0-2630-4A1B-B6CC-838A7EE54F74}" srcOrd="0" destOrd="0" parTransId="{5724DC5B-6E28-483A-BCC1-FAD947CE2C71}" sibTransId="{6A134A23-7ADB-435E-A7E7-4C88B00D52E8}"/>
    <dgm:cxn modelId="{D73E197A-4A80-49B5-B2AC-BC928791C1BE}" type="presOf" srcId="{67049CB8-A843-44C6-9C37-D7DC386E52A1}" destId="{D5651BCE-CE3A-427E-9BF4-58CCF6A81174}" srcOrd="0" destOrd="0" presId="urn:microsoft.com/office/officeart/2005/8/layout/vList5"/>
    <dgm:cxn modelId="{A58593CB-8DAF-41FD-9A99-7ED5C36ED2DD}" type="presOf" srcId="{492A50E0-2630-4A1B-B6CC-838A7EE54F74}" destId="{124C637D-3115-4B4A-A0D7-FBCFB4A5486F}" srcOrd="0" destOrd="0" presId="urn:microsoft.com/office/officeart/2005/8/layout/vList5"/>
    <dgm:cxn modelId="{50077B41-2D6F-4FC6-B1D4-4A96E1A2B5A2}" type="presOf" srcId="{16883DBF-41BF-4A33-AB28-1586B5803FA5}" destId="{F030123F-68EF-4C17-A7CC-43E3E3FE4477}" srcOrd="0" destOrd="0" presId="urn:microsoft.com/office/officeart/2005/8/layout/vList5"/>
    <dgm:cxn modelId="{95D30858-73FB-416F-BA95-4D866D83DF88}" type="presOf" srcId="{A9F7510D-94DA-4B08-BFFA-E949AEB0C059}" destId="{42B961B9-5472-4F4F-A510-7A5CC4A62E66}" srcOrd="0" destOrd="0" presId="urn:microsoft.com/office/officeart/2005/8/layout/vList5"/>
    <dgm:cxn modelId="{5E7CCAFF-B73E-4838-8C7B-E382AB5BE8D6}" srcId="{16883DBF-41BF-4A33-AB28-1586B5803FA5}" destId="{67049CB8-A843-44C6-9C37-D7DC386E52A1}" srcOrd="0" destOrd="0" parTransId="{71AF1A1B-FB9E-4163-AAEF-7146784AE464}" sibTransId="{C25FA4B5-719A-41F7-A6D5-4ACF7AFC1519}"/>
    <dgm:cxn modelId="{64595F3C-C3B6-4427-B5A4-92A864ED3689}" srcId="{16883DBF-41BF-4A33-AB28-1586B5803FA5}" destId="{578CAC02-BCB1-4C87-B719-B35C2B9EAC41}" srcOrd="1" destOrd="0" parTransId="{DE2272D1-4DC2-4F69-9968-BB37CBB7C8CD}" sibTransId="{79BA52E4-406A-42D0-A281-C63983A06699}"/>
    <dgm:cxn modelId="{DA49A5B0-7BFD-430B-B79F-FCADF53B09A3}" type="presOf" srcId="{BEF84159-5CFA-4506-A121-D424EF7A6BD8}" destId="{A1CFBFB3-F7C4-4C13-87CC-EE43DFC8ABD4}" srcOrd="0" destOrd="0" presId="urn:microsoft.com/office/officeart/2005/8/layout/vList5"/>
    <dgm:cxn modelId="{30B5C4D5-4322-44A6-8424-CF3325781384}" type="presOf" srcId="{94708F9F-4B91-4626-B3F0-53ADB015F9CF}" destId="{7C27F823-1A15-490E-B5D3-BBC35CC9ED75}" srcOrd="0" destOrd="0" presId="urn:microsoft.com/office/officeart/2005/8/layout/vList5"/>
    <dgm:cxn modelId="{2CD5761D-7F11-4B1A-8AD0-3CE95B825C2B}" srcId="{D703CB5A-8214-43C7-AB78-615CB2876E60}" destId="{A9F7510D-94DA-4B08-BFFA-E949AEB0C059}" srcOrd="0" destOrd="0" parTransId="{C6B4C674-100E-496C-A35E-4F7B3D25F289}" sibTransId="{CFD8F4DB-F4D1-4B65-9173-7CEC894330CF}"/>
    <dgm:cxn modelId="{0B09BC7A-12AE-4227-89DA-8F56A2931051}" srcId="{67049CB8-A843-44C6-9C37-D7DC386E52A1}" destId="{BEF84159-5CFA-4506-A121-D424EF7A6BD8}" srcOrd="0" destOrd="0" parTransId="{72849785-5110-4E38-831F-F4E6BE1E4804}" sibTransId="{DC537350-1EAD-453E-9123-ABCEE3AAF327}"/>
    <dgm:cxn modelId="{E6DA7880-B559-4806-8FDC-57DEAE3F2BC7}" type="presOf" srcId="{578CAC02-BCB1-4C87-B719-B35C2B9EAC41}" destId="{6E991C9C-236F-4B68-8E8A-E6DCD4529D6D}" srcOrd="0" destOrd="0" presId="urn:microsoft.com/office/officeart/2005/8/layout/vList5"/>
    <dgm:cxn modelId="{D2775AA9-AC5A-4B64-AD8C-6FAE00906E55}" type="presParOf" srcId="{F030123F-68EF-4C17-A7CC-43E3E3FE4477}" destId="{BE62307E-CED9-4C83-8E01-76DF68C04C2E}" srcOrd="0" destOrd="0" presId="urn:microsoft.com/office/officeart/2005/8/layout/vList5"/>
    <dgm:cxn modelId="{C255B33F-815E-4C3F-8735-5C94CBD74515}" type="presParOf" srcId="{BE62307E-CED9-4C83-8E01-76DF68C04C2E}" destId="{D5651BCE-CE3A-427E-9BF4-58CCF6A81174}" srcOrd="0" destOrd="0" presId="urn:microsoft.com/office/officeart/2005/8/layout/vList5"/>
    <dgm:cxn modelId="{D8AF0A96-1AC6-43DF-9804-F53AEA2524D6}" type="presParOf" srcId="{BE62307E-CED9-4C83-8E01-76DF68C04C2E}" destId="{A1CFBFB3-F7C4-4C13-87CC-EE43DFC8ABD4}" srcOrd="1" destOrd="0" presId="urn:microsoft.com/office/officeart/2005/8/layout/vList5"/>
    <dgm:cxn modelId="{9B678690-C444-43EF-BBC0-46BB5E832D73}" type="presParOf" srcId="{F030123F-68EF-4C17-A7CC-43E3E3FE4477}" destId="{4B3B0879-EB42-41AC-AA3F-8D54A2426945}" srcOrd="1" destOrd="0" presId="urn:microsoft.com/office/officeart/2005/8/layout/vList5"/>
    <dgm:cxn modelId="{7EAA9EF5-55BA-47A5-B0B6-DA10BA66AE8B}" type="presParOf" srcId="{F030123F-68EF-4C17-A7CC-43E3E3FE4477}" destId="{E3DDF606-C2B1-43B5-BF78-E34576EDA096}" srcOrd="2" destOrd="0" presId="urn:microsoft.com/office/officeart/2005/8/layout/vList5"/>
    <dgm:cxn modelId="{61AD2876-763E-4EAB-86C4-A4A5C9E8887A}" type="presParOf" srcId="{E3DDF606-C2B1-43B5-BF78-E34576EDA096}" destId="{6E991C9C-236F-4B68-8E8A-E6DCD4529D6D}" srcOrd="0" destOrd="0" presId="urn:microsoft.com/office/officeart/2005/8/layout/vList5"/>
    <dgm:cxn modelId="{06CB20E4-0460-4802-872B-D799606FF2DE}" type="presParOf" srcId="{E3DDF606-C2B1-43B5-BF78-E34576EDA096}" destId="{7C27F823-1A15-490E-B5D3-BBC35CC9ED75}" srcOrd="1" destOrd="0" presId="urn:microsoft.com/office/officeart/2005/8/layout/vList5"/>
    <dgm:cxn modelId="{8AC47F53-D890-4F01-AA5D-02A8B34CC01A}" type="presParOf" srcId="{F030123F-68EF-4C17-A7CC-43E3E3FE4477}" destId="{B18B3ED7-47FC-49B6-B0A2-5DB11B8530CD}" srcOrd="3" destOrd="0" presId="urn:microsoft.com/office/officeart/2005/8/layout/vList5"/>
    <dgm:cxn modelId="{19B2D9EE-53B3-46A4-83F9-A5857E99FFBD}" type="presParOf" srcId="{F030123F-68EF-4C17-A7CC-43E3E3FE4477}" destId="{11990BBE-AD31-40B7-BBB4-9F31CC0A9776}" srcOrd="4" destOrd="0" presId="urn:microsoft.com/office/officeart/2005/8/layout/vList5"/>
    <dgm:cxn modelId="{A3286BBB-0B26-420A-8D62-141EBFADCEE0}" type="presParOf" srcId="{11990BBE-AD31-40B7-BBB4-9F31CC0A9776}" destId="{5B58B585-4F42-431A-A72E-F3326A173748}" srcOrd="0" destOrd="0" presId="urn:microsoft.com/office/officeart/2005/8/layout/vList5"/>
    <dgm:cxn modelId="{0AB72B58-28D3-4024-AE98-F8C9318ED9B3}" type="presParOf" srcId="{11990BBE-AD31-40B7-BBB4-9F31CC0A9776}" destId="{42B961B9-5472-4F4F-A510-7A5CC4A62E66}" srcOrd="1" destOrd="0" presId="urn:microsoft.com/office/officeart/2005/8/layout/vList5"/>
    <dgm:cxn modelId="{09A4DC5A-AC08-4FAE-97FF-DC6D42514CEE}" type="presParOf" srcId="{F030123F-68EF-4C17-A7CC-43E3E3FE4477}" destId="{9E159739-08BF-4324-B3F4-DBCBF7EFFDD8}" srcOrd="5" destOrd="0" presId="urn:microsoft.com/office/officeart/2005/8/layout/vList5"/>
    <dgm:cxn modelId="{50C56CCB-49AE-4B6D-A377-358EFF3DC836}" type="presParOf" srcId="{F030123F-68EF-4C17-A7CC-43E3E3FE4477}" destId="{8329CD24-322D-4C5E-AC0D-A0B59F532C58}" srcOrd="6" destOrd="0" presId="urn:microsoft.com/office/officeart/2005/8/layout/vList5"/>
    <dgm:cxn modelId="{59D9F12E-0B7A-4F37-9C7D-4FC9F7825E0D}" type="presParOf" srcId="{8329CD24-322D-4C5E-AC0D-A0B59F532C58}" destId="{7BE0437C-11ED-4ADB-9B44-25789FBF64F7}" srcOrd="0" destOrd="0" presId="urn:microsoft.com/office/officeart/2005/8/layout/vList5"/>
    <dgm:cxn modelId="{4460E63A-D4BD-4530-804E-418961F28CAC}" type="presParOf" srcId="{8329CD24-322D-4C5E-AC0D-A0B59F532C58}" destId="{124C637D-3115-4B4A-A0D7-FBCFB4A5486F}"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73E024F-6BF4-4EBB-9BB9-CA91440C10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95860755-5FE8-4E59-BE55-2C8D914D123E}">
      <dgm:prSet phldrT="[文字]" custT="1"/>
      <dgm:spPr/>
      <dgm:t>
        <a:bodyPr/>
        <a:lstStyle/>
        <a:p>
          <a:r>
            <a:rPr lang="zh-TW" altLang="en-US" sz="2400" dirty="0" smtClean="0">
              <a:latin typeface="Calibri" pitchFamily="34" charset="0"/>
            </a:rPr>
            <a:t>指紋、掌紋</a:t>
          </a:r>
          <a:endParaRPr lang="zh-TW" altLang="en-US" sz="2400" dirty="0">
            <a:latin typeface="Calibri" pitchFamily="34" charset="0"/>
          </a:endParaRPr>
        </a:p>
      </dgm:t>
    </dgm:pt>
    <dgm:pt modelId="{E1341EE4-1D9C-48C7-BADA-F33E442A3894}" type="parTrans" cxnId="{D1F8C8B7-4E06-4147-BFAE-6CE377A13AF6}">
      <dgm:prSet/>
      <dgm:spPr/>
      <dgm:t>
        <a:bodyPr/>
        <a:lstStyle/>
        <a:p>
          <a:endParaRPr lang="zh-TW" altLang="en-US">
            <a:latin typeface="Calibri" pitchFamily="34" charset="0"/>
          </a:endParaRPr>
        </a:p>
      </dgm:t>
    </dgm:pt>
    <dgm:pt modelId="{22A0662D-9167-4756-B37C-D99B9CF6F69A}" type="sibTrans" cxnId="{D1F8C8B7-4E06-4147-BFAE-6CE377A13AF6}">
      <dgm:prSet/>
      <dgm:spPr/>
      <dgm:t>
        <a:bodyPr/>
        <a:lstStyle/>
        <a:p>
          <a:endParaRPr lang="zh-TW" altLang="en-US">
            <a:latin typeface="Calibri" pitchFamily="34" charset="0"/>
          </a:endParaRPr>
        </a:p>
      </dgm:t>
    </dgm:pt>
    <dgm:pt modelId="{0E4998AA-B710-4C05-AC71-70653B4A2DE5}">
      <dgm:prSet phldrT="[文字]" custT="1"/>
      <dgm:spPr/>
      <dgm:t>
        <a:bodyPr/>
        <a:lstStyle/>
        <a:p>
          <a:r>
            <a:rPr lang="zh-TW" altLang="en-US" sz="2400" dirty="0" smtClean="0">
              <a:latin typeface="Calibri" pitchFamily="34" charset="0"/>
            </a:rPr>
            <a:t>手掌結構</a:t>
          </a:r>
          <a:endParaRPr lang="zh-TW" altLang="en-US" sz="2400" dirty="0">
            <a:latin typeface="Calibri" pitchFamily="34" charset="0"/>
          </a:endParaRPr>
        </a:p>
      </dgm:t>
    </dgm:pt>
    <dgm:pt modelId="{C475AB8A-4E65-45D3-810A-F5B077468D7F}" type="parTrans" cxnId="{2A7E7C21-2025-4498-A678-8CDCF71BC5BF}">
      <dgm:prSet/>
      <dgm:spPr/>
      <dgm:t>
        <a:bodyPr/>
        <a:lstStyle/>
        <a:p>
          <a:endParaRPr lang="zh-TW" altLang="en-US">
            <a:latin typeface="Calibri" pitchFamily="34" charset="0"/>
          </a:endParaRPr>
        </a:p>
      </dgm:t>
    </dgm:pt>
    <dgm:pt modelId="{283E3E95-D0A2-4C5A-BD98-64C6DB3D9A5C}" type="sibTrans" cxnId="{2A7E7C21-2025-4498-A678-8CDCF71BC5BF}">
      <dgm:prSet/>
      <dgm:spPr/>
      <dgm:t>
        <a:bodyPr/>
        <a:lstStyle/>
        <a:p>
          <a:endParaRPr lang="zh-TW" altLang="en-US">
            <a:latin typeface="Calibri" pitchFamily="34" charset="0"/>
          </a:endParaRPr>
        </a:p>
      </dgm:t>
    </dgm:pt>
    <dgm:pt modelId="{FCB953C3-C608-44B7-8BA4-48DC679BEDEB}">
      <dgm:prSet phldrT="[文字]" custT="1"/>
      <dgm:spPr/>
      <dgm:t>
        <a:bodyPr/>
        <a:lstStyle/>
        <a:p>
          <a:r>
            <a:rPr lang="zh-TW" altLang="en-US" sz="2000" dirty="0" smtClean="0">
              <a:latin typeface="Calibri" pitchFamily="34" charset="0"/>
            </a:rPr>
            <a:t>電腦量測手掌的長、寬、厚度，相當準確且快速。</a:t>
          </a:r>
          <a:endParaRPr lang="zh-TW" altLang="en-US" sz="2000" dirty="0">
            <a:latin typeface="Calibri" pitchFamily="34" charset="0"/>
          </a:endParaRPr>
        </a:p>
      </dgm:t>
    </dgm:pt>
    <dgm:pt modelId="{2F76B517-5CCB-4209-A407-2CB37D938FEC}" type="parTrans" cxnId="{B60EC5B7-DB42-43CC-A44D-BAD8DE7DEA81}">
      <dgm:prSet/>
      <dgm:spPr/>
      <dgm:t>
        <a:bodyPr/>
        <a:lstStyle/>
        <a:p>
          <a:endParaRPr lang="zh-TW" altLang="en-US">
            <a:latin typeface="Calibri" pitchFamily="34" charset="0"/>
          </a:endParaRPr>
        </a:p>
      </dgm:t>
    </dgm:pt>
    <dgm:pt modelId="{7988E8CB-EF65-45D2-87BD-EFB0C2C598FD}" type="sibTrans" cxnId="{B60EC5B7-DB42-43CC-A44D-BAD8DE7DEA81}">
      <dgm:prSet/>
      <dgm:spPr/>
      <dgm:t>
        <a:bodyPr/>
        <a:lstStyle/>
        <a:p>
          <a:endParaRPr lang="zh-TW" altLang="en-US">
            <a:latin typeface="Calibri" pitchFamily="34" charset="0"/>
          </a:endParaRPr>
        </a:p>
      </dgm:t>
    </dgm:pt>
    <dgm:pt modelId="{471D5B94-A078-4601-A5B9-644A8EBE5A93}">
      <dgm:prSet phldrT="[文字]" custT="1"/>
      <dgm:spPr/>
      <dgm:t>
        <a:bodyPr/>
        <a:lstStyle/>
        <a:p>
          <a:r>
            <a:rPr lang="zh-TW" altLang="en-US" sz="2000" dirty="0" smtClean="0">
              <a:latin typeface="Calibri" pitchFamily="34" charset="0"/>
            </a:rPr>
            <a:t>有相當高的準確性，屬於應用最廣的生物特徵。</a:t>
          </a:r>
          <a:endParaRPr lang="zh-TW" altLang="en-US" sz="2000" dirty="0">
            <a:latin typeface="Calibri" pitchFamily="34" charset="0"/>
          </a:endParaRPr>
        </a:p>
      </dgm:t>
    </dgm:pt>
    <dgm:pt modelId="{FB7DF933-6943-488C-8D6E-B6A2705CA793}" type="parTrans" cxnId="{95FB0A3E-C494-426E-A162-6301519528FD}">
      <dgm:prSet/>
      <dgm:spPr/>
      <dgm:t>
        <a:bodyPr/>
        <a:lstStyle/>
        <a:p>
          <a:endParaRPr lang="zh-TW" altLang="en-US">
            <a:latin typeface="Calibri" pitchFamily="34" charset="0"/>
          </a:endParaRPr>
        </a:p>
      </dgm:t>
    </dgm:pt>
    <dgm:pt modelId="{53239AB2-69E8-48D4-A7C5-4A81CB71A8E7}" type="sibTrans" cxnId="{95FB0A3E-C494-426E-A162-6301519528FD}">
      <dgm:prSet/>
      <dgm:spPr/>
      <dgm:t>
        <a:bodyPr/>
        <a:lstStyle/>
        <a:p>
          <a:endParaRPr lang="zh-TW" altLang="en-US">
            <a:latin typeface="Calibri" pitchFamily="34" charset="0"/>
          </a:endParaRPr>
        </a:p>
      </dgm:t>
    </dgm:pt>
    <dgm:pt modelId="{51048382-DC01-4402-BA34-C64E4F699253}">
      <dgm:prSet phldrT="[文字]" custT="1"/>
      <dgm:spPr/>
      <dgm:t>
        <a:bodyPr/>
        <a:lstStyle/>
        <a:p>
          <a:r>
            <a:rPr lang="zh-TW" altLang="en-US" sz="2400" dirty="0" smtClean="0">
              <a:latin typeface="Calibri" pitchFamily="34" charset="0"/>
            </a:rPr>
            <a:t>視網膜</a:t>
          </a:r>
          <a:r>
            <a:rPr lang="en-US" altLang="zh-TW" sz="2400" dirty="0" smtClean="0">
              <a:latin typeface="Calibri" pitchFamily="34" charset="0"/>
            </a:rPr>
            <a:t>(retina)</a:t>
          </a:r>
          <a:r>
            <a:rPr lang="zh-TW" altLang="en-US" sz="2400" dirty="0" smtClean="0">
              <a:latin typeface="Calibri" pitchFamily="34" charset="0"/>
            </a:rPr>
            <a:t>掃描</a:t>
          </a:r>
          <a:endParaRPr lang="zh-TW" altLang="en-US" sz="2400" dirty="0">
            <a:latin typeface="Calibri" pitchFamily="34" charset="0"/>
          </a:endParaRPr>
        </a:p>
      </dgm:t>
    </dgm:pt>
    <dgm:pt modelId="{3CC9C9FE-C78B-4CF1-8AE6-4C8EB8D770BD}" type="parTrans" cxnId="{5AA41B91-9076-493B-AFCE-91558171FF31}">
      <dgm:prSet/>
      <dgm:spPr/>
      <dgm:t>
        <a:bodyPr/>
        <a:lstStyle/>
        <a:p>
          <a:endParaRPr lang="zh-TW" altLang="en-US">
            <a:latin typeface="Calibri" pitchFamily="34" charset="0"/>
          </a:endParaRPr>
        </a:p>
      </dgm:t>
    </dgm:pt>
    <dgm:pt modelId="{9E2A1BD1-553E-4518-B6AE-6443C331D594}" type="sibTrans" cxnId="{5AA41B91-9076-493B-AFCE-91558171FF31}">
      <dgm:prSet/>
      <dgm:spPr/>
      <dgm:t>
        <a:bodyPr/>
        <a:lstStyle/>
        <a:p>
          <a:endParaRPr lang="zh-TW" altLang="en-US">
            <a:latin typeface="Calibri" pitchFamily="34" charset="0"/>
          </a:endParaRPr>
        </a:p>
      </dgm:t>
    </dgm:pt>
    <dgm:pt modelId="{5D3CFFBF-C7F6-442B-ABEA-E5DFB25E7C82}">
      <dgm:prSet phldrT="[文字]" custT="1"/>
      <dgm:spPr/>
      <dgm:t>
        <a:bodyPr/>
        <a:lstStyle/>
        <a:p>
          <a:r>
            <a:rPr lang="zh-TW" altLang="en-US" sz="2000" dirty="0" smtClean="0">
              <a:latin typeface="Calibri" pitchFamily="34" charset="0"/>
            </a:rPr>
            <a:t>以低度光源來分析眼球後端視網膜上的血管分布模式。</a:t>
          </a:r>
          <a:endParaRPr lang="zh-TW" altLang="en-US" sz="2000" dirty="0">
            <a:latin typeface="Calibri" pitchFamily="34" charset="0"/>
          </a:endParaRPr>
        </a:p>
      </dgm:t>
    </dgm:pt>
    <dgm:pt modelId="{D9146251-CF54-43F0-8504-76D0CC996063}" type="parTrans" cxnId="{929354AC-23E7-4C20-B078-D4836EB3331F}">
      <dgm:prSet/>
      <dgm:spPr/>
      <dgm:t>
        <a:bodyPr/>
        <a:lstStyle/>
        <a:p>
          <a:endParaRPr lang="zh-TW" altLang="en-US">
            <a:latin typeface="Calibri" pitchFamily="34" charset="0"/>
          </a:endParaRPr>
        </a:p>
      </dgm:t>
    </dgm:pt>
    <dgm:pt modelId="{F454107C-96AF-45BF-AC09-C075BC045FE2}" type="sibTrans" cxnId="{929354AC-23E7-4C20-B078-D4836EB3331F}">
      <dgm:prSet/>
      <dgm:spPr/>
      <dgm:t>
        <a:bodyPr/>
        <a:lstStyle/>
        <a:p>
          <a:endParaRPr lang="zh-TW" altLang="en-US">
            <a:latin typeface="Calibri" pitchFamily="34" charset="0"/>
          </a:endParaRPr>
        </a:p>
      </dgm:t>
    </dgm:pt>
    <dgm:pt modelId="{182C5749-1512-4D73-87F4-0FFC76CDAE18}">
      <dgm:prSet phldrT="[文字]" custT="1"/>
      <dgm:spPr/>
      <dgm:t>
        <a:bodyPr/>
        <a:lstStyle/>
        <a:p>
          <a:r>
            <a:rPr lang="zh-TW" altLang="en-US" sz="2400" dirty="0" smtClean="0">
              <a:latin typeface="Calibri" pitchFamily="34" charset="0"/>
            </a:rPr>
            <a:t>虹膜</a:t>
          </a:r>
          <a:r>
            <a:rPr lang="en-US" altLang="zh-TW" sz="2400" dirty="0" smtClean="0">
              <a:latin typeface="Calibri" pitchFamily="34" charset="0"/>
            </a:rPr>
            <a:t>(iris)</a:t>
          </a:r>
          <a:r>
            <a:rPr lang="zh-TW" altLang="en-US" sz="2400" dirty="0" smtClean="0">
              <a:latin typeface="Calibri" pitchFamily="34" charset="0"/>
            </a:rPr>
            <a:t>掃描</a:t>
          </a:r>
          <a:endParaRPr lang="zh-TW" altLang="en-US" sz="2400" dirty="0">
            <a:latin typeface="Calibri" pitchFamily="34" charset="0"/>
          </a:endParaRPr>
        </a:p>
      </dgm:t>
    </dgm:pt>
    <dgm:pt modelId="{EA06E897-038A-4A71-9A8D-BD4749411945}" type="parTrans" cxnId="{AF0455AD-4A8A-4B50-8FB6-4F5FFCDAC62A}">
      <dgm:prSet/>
      <dgm:spPr/>
      <dgm:t>
        <a:bodyPr/>
        <a:lstStyle/>
        <a:p>
          <a:endParaRPr lang="zh-TW" altLang="en-US">
            <a:latin typeface="Calibri" pitchFamily="34" charset="0"/>
          </a:endParaRPr>
        </a:p>
      </dgm:t>
    </dgm:pt>
    <dgm:pt modelId="{A3ACA03E-05B7-439C-ACA8-763F310FE861}" type="sibTrans" cxnId="{AF0455AD-4A8A-4B50-8FB6-4F5FFCDAC62A}">
      <dgm:prSet/>
      <dgm:spPr/>
      <dgm:t>
        <a:bodyPr/>
        <a:lstStyle/>
        <a:p>
          <a:endParaRPr lang="zh-TW" altLang="en-US">
            <a:latin typeface="Calibri" pitchFamily="34" charset="0"/>
          </a:endParaRPr>
        </a:p>
      </dgm:t>
    </dgm:pt>
    <dgm:pt modelId="{B45F5E43-89F1-4812-9E35-47B51611008C}">
      <dgm:prSet phldrT="[文字]" custT="1"/>
      <dgm:spPr/>
      <dgm:t>
        <a:bodyPr/>
        <a:lstStyle/>
        <a:p>
          <a:r>
            <a:rPr lang="zh-TW" altLang="en-US" sz="2000" dirty="0" smtClean="0">
              <a:latin typeface="Calibri" pitchFamily="34" charset="0"/>
            </a:rPr>
            <a:t>記錄眼球虹膜的獨特模式，準確、快速、且接受度較高。</a:t>
          </a:r>
          <a:endParaRPr lang="zh-TW" altLang="en-US" sz="2000" dirty="0">
            <a:latin typeface="Calibri" pitchFamily="34" charset="0"/>
          </a:endParaRPr>
        </a:p>
      </dgm:t>
    </dgm:pt>
    <dgm:pt modelId="{EDEBDA36-5FC7-48C1-9C1F-C9DA6499128E}" type="parTrans" cxnId="{3A596078-C9A5-4A1F-89A1-381F588A682D}">
      <dgm:prSet/>
      <dgm:spPr/>
      <dgm:t>
        <a:bodyPr/>
        <a:lstStyle/>
        <a:p>
          <a:endParaRPr lang="zh-TW" altLang="en-US">
            <a:latin typeface="Calibri" pitchFamily="34" charset="0"/>
          </a:endParaRPr>
        </a:p>
      </dgm:t>
    </dgm:pt>
    <dgm:pt modelId="{5B8D7AF5-7B82-4DBF-9960-CF2FBE75C232}" type="sibTrans" cxnId="{3A596078-C9A5-4A1F-89A1-381F588A682D}">
      <dgm:prSet/>
      <dgm:spPr/>
      <dgm:t>
        <a:bodyPr/>
        <a:lstStyle/>
        <a:p>
          <a:endParaRPr lang="zh-TW" altLang="en-US">
            <a:latin typeface="Calibri" pitchFamily="34" charset="0"/>
          </a:endParaRPr>
        </a:p>
      </dgm:t>
    </dgm:pt>
    <dgm:pt modelId="{B981CBAE-C30D-4BE5-84F7-ACFBBA0D6BEF}" type="pres">
      <dgm:prSet presAssocID="{073E024F-6BF4-4EBB-9BB9-CA91440C10FA}" presName="linear" presStyleCnt="0">
        <dgm:presLayoutVars>
          <dgm:dir/>
          <dgm:animLvl val="lvl"/>
          <dgm:resizeHandles val="exact"/>
        </dgm:presLayoutVars>
      </dgm:prSet>
      <dgm:spPr/>
      <dgm:t>
        <a:bodyPr/>
        <a:lstStyle/>
        <a:p>
          <a:endParaRPr lang="zh-TW" altLang="en-US"/>
        </a:p>
      </dgm:t>
    </dgm:pt>
    <dgm:pt modelId="{BA73B34F-C630-4B86-B930-721FD478DDFD}" type="pres">
      <dgm:prSet presAssocID="{95860755-5FE8-4E59-BE55-2C8D914D123E}" presName="parentLin" presStyleCnt="0"/>
      <dgm:spPr/>
    </dgm:pt>
    <dgm:pt modelId="{B4F519C0-5C67-4C2E-B69F-B6D364BC4956}" type="pres">
      <dgm:prSet presAssocID="{95860755-5FE8-4E59-BE55-2C8D914D123E}" presName="parentLeftMargin" presStyleLbl="node1" presStyleIdx="0" presStyleCnt="4"/>
      <dgm:spPr/>
      <dgm:t>
        <a:bodyPr/>
        <a:lstStyle/>
        <a:p>
          <a:endParaRPr lang="zh-TW" altLang="en-US"/>
        </a:p>
      </dgm:t>
    </dgm:pt>
    <dgm:pt modelId="{E1D8A2EB-4D10-4AC0-B489-5AF724115CB6}" type="pres">
      <dgm:prSet presAssocID="{95860755-5FE8-4E59-BE55-2C8D914D123E}" presName="parentText" presStyleLbl="node1" presStyleIdx="0" presStyleCnt="4">
        <dgm:presLayoutVars>
          <dgm:chMax val="0"/>
          <dgm:bulletEnabled val="1"/>
        </dgm:presLayoutVars>
      </dgm:prSet>
      <dgm:spPr/>
      <dgm:t>
        <a:bodyPr/>
        <a:lstStyle/>
        <a:p>
          <a:endParaRPr lang="zh-TW" altLang="en-US"/>
        </a:p>
      </dgm:t>
    </dgm:pt>
    <dgm:pt modelId="{51E24FAD-DD8A-4936-883B-D458ED974491}" type="pres">
      <dgm:prSet presAssocID="{95860755-5FE8-4E59-BE55-2C8D914D123E}" presName="negativeSpace" presStyleCnt="0"/>
      <dgm:spPr/>
    </dgm:pt>
    <dgm:pt modelId="{F6713CC7-9FD0-46FA-B141-58F518A11C81}" type="pres">
      <dgm:prSet presAssocID="{95860755-5FE8-4E59-BE55-2C8D914D123E}" presName="childText" presStyleLbl="conFgAcc1" presStyleIdx="0" presStyleCnt="4">
        <dgm:presLayoutVars>
          <dgm:bulletEnabled val="1"/>
        </dgm:presLayoutVars>
      </dgm:prSet>
      <dgm:spPr/>
      <dgm:t>
        <a:bodyPr/>
        <a:lstStyle/>
        <a:p>
          <a:endParaRPr lang="zh-TW" altLang="en-US"/>
        </a:p>
      </dgm:t>
    </dgm:pt>
    <dgm:pt modelId="{67ABDF4A-D75F-4B14-A978-808C4D3E1C44}" type="pres">
      <dgm:prSet presAssocID="{22A0662D-9167-4756-B37C-D99B9CF6F69A}" presName="spaceBetweenRectangles" presStyleCnt="0"/>
      <dgm:spPr/>
    </dgm:pt>
    <dgm:pt modelId="{4D33209F-7ACB-4047-9C1F-CB8C75461BBB}" type="pres">
      <dgm:prSet presAssocID="{0E4998AA-B710-4C05-AC71-70653B4A2DE5}" presName="parentLin" presStyleCnt="0"/>
      <dgm:spPr/>
    </dgm:pt>
    <dgm:pt modelId="{1236C152-E670-4DD8-B139-745BF94C9AE7}" type="pres">
      <dgm:prSet presAssocID="{0E4998AA-B710-4C05-AC71-70653B4A2DE5}" presName="parentLeftMargin" presStyleLbl="node1" presStyleIdx="0" presStyleCnt="4"/>
      <dgm:spPr/>
      <dgm:t>
        <a:bodyPr/>
        <a:lstStyle/>
        <a:p>
          <a:endParaRPr lang="zh-TW" altLang="en-US"/>
        </a:p>
      </dgm:t>
    </dgm:pt>
    <dgm:pt modelId="{450DA24A-19E6-40A5-83E3-73D61FF6DD18}" type="pres">
      <dgm:prSet presAssocID="{0E4998AA-B710-4C05-AC71-70653B4A2DE5}" presName="parentText" presStyleLbl="node1" presStyleIdx="1" presStyleCnt="4">
        <dgm:presLayoutVars>
          <dgm:chMax val="0"/>
          <dgm:bulletEnabled val="1"/>
        </dgm:presLayoutVars>
      </dgm:prSet>
      <dgm:spPr/>
      <dgm:t>
        <a:bodyPr/>
        <a:lstStyle/>
        <a:p>
          <a:endParaRPr lang="zh-TW" altLang="en-US"/>
        </a:p>
      </dgm:t>
    </dgm:pt>
    <dgm:pt modelId="{E6F41122-A394-4F42-928E-FBED12B32189}" type="pres">
      <dgm:prSet presAssocID="{0E4998AA-B710-4C05-AC71-70653B4A2DE5}" presName="negativeSpace" presStyleCnt="0"/>
      <dgm:spPr/>
    </dgm:pt>
    <dgm:pt modelId="{DDF94434-F764-4284-997A-DDE7FF5C40F6}" type="pres">
      <dgm:prSet presAssocID="{0E4998AA-B710-4C05-AC71-70653B4A2DE5}" presName="childText" presStyleLbl="conFgAcc1" presStyleIdx="1" presStyleCnt="4">
        <dgm:presLayoutVars>
          <dgm:bulletEnabled val="1"/>
        </dgm:presLayoutVars>
      </dgm:prSet>
      <dgm:spPr/>
      <dgm:t>
        <a:bodyPr/>
        <a:lstStyle/>
        <a:p>
          <a:endParaRPr lang="zh-TW" altLang="en-US"/>
        </a:p>
      </dgm:t>
    </dgm:pt>
    <dgm:pt modelId="{A635F6E0-DA53-4D94-A8E6-2987AF18EFDC}" type="pres">
      <dgm:prSet presAssocID="{283E3E95-D0A2-4C5A-BD98-64C6DB3D9A5C}" presName="spaceBetweenRectangles" presStyleCnt="0"/>
      <dgm:spPr/>
    </dgm:pt>
    <dgm:pt modelId="{1EB7EF06-AEBA-477C-AF23-1550CEF933E6}" type="pres">
      <dgm:prSet presAssocID="{51048382-DC01-4402-BA34-C64E4F699253}" presName="parentLin" presStyleCnt="0"/>
      <dgm:spPr/>
    </dgm:pt>
    <dgm:pt modelId="{EB8086A7-6E1F-4B17-B41D-26BB4F033515}" type="pres">
      <dgm:prSet presAssocID="{51048382-DC01-4402-BA34-C64E4F699253}" presName="parentLeftMargin" presStyleLbl="node1" presStyleIdx="1" presStyleCnt="4"/>
      <dgm:spPr/>
      <dgm:t>
        <a:bodyPr/>
        <a:lstStyle/>
        <a:p>
          <a:endParaRPr lang="zh-TW" altLang="en-US"/>
        </a:p>
      </dgm:t>
    </dgm:pt>
    <dgm:pt modelId="{BEA3DDB2-CB80-4621-B2F4-D6316DA9EA5F}" type="pres">
      <dgm:prSet presAssocID="{51048382-DC01-4402-BA34-C64E4F699253}" presName="parentText" presStyleLbl="node1" presStyleIdx="2" presStyleCnt="4">
        <dgm:presLayoutVars>
          <dgm:chMax val="0"/>
          <dgm:bulletEnabled val="1"/>
        </dgm:presLayoutVars>
      </dgm:prSet>
      <dgm:spPr/>
      <dgm:t>
        <a:bodyPr/>
        <a:lstStyle/>
        <a:p>
          <a:endParaRPr lang="zh-TW" altLang="en-US"/>
        </a:p>
      </dgm:t>
    </dgm:pt>
    <dgm:pt modelId="{89ED076A-BB1D-425F-9795-72FC342BAA81}" type="pres">
      <dgm:prSet presAssocID="{51048382-DC01-4402-BA34-C64E4F699253}" presName="negativeSpace" presStyleCnt="0"/>
      <dgm:spPr/>
    </dgm:pt>
    <dgm:pt modelId="{D5808D9E-1909-455B-BDE9-5E63E42D1B92}" type="pres">
      <dgm:prSet presAssocID="{51048382-DC01-4402-BA34-C64E4F699253}" presName="childText" presStyleLbl="conFgAcc1" presStyleIdx="2" presStyleCnt="4">
        <dgm:presLayoutVars>
          <dgm:bulletEnabled val="1"/>
        </dgm:presLayoutVars>
      </dgm:prSet>
      <dgm:spPr/>
      <dgm:t>
        <a:bodyPr/>
        <a:lstStyle/>
        <a:p>
          <a:endParaRPr lang="zh-TW" altLang="en-US"/>
        </a:p>
      </dgm:t>
    </dgm:pt>
    <dgm:pt modelId="{FD2742C4-EDFC-4CE3-8B43-4F6280509A58}" type="pres">
      <dgm:prSet presAssocID="{9E2A1BD1-553E-4518-B6AE-6443C331D594}" presName="spaceBetweenRectangles" presStyleCnt="0"/>
      <dgm:spPr/>
    </dgm:pt>
    <dgm:pt modelId="{A7B79BEF-1291-4CF5-918D-2B42D0D26E6A}" type="pres">
      <dgm:prSet presAssocID="{182C5749-1512-4D73-87F4-0FFC76CDAE18}" presName="parentLin" presStyleCnt="0"/>
      <dgm:spPr/>
    </dgm:pt>
    <dgm:pt modelId="{AAFC71A8-C48A-4EE6-B3D6-662538B1B6B3}" type="pres">
      <dgm:prSet presAssocID="{182C5749-1512-4D73-87F4-0FFC76CDAE18}" presName="parentLeftMargin" presStyleLbl="node1" presStyleIdx="2" presStyleCnt="4"/>
      <dgm:spPr/>
      <dgm:t>
        <a:bodyPr/>
        <a:lstStyle/>
        <a:p>
          <a:endParaRPr lang="zh-TW" altLang="en-US"/>
        </a:p>
      </dgm:t>
    </dgm:pt>
    <dgm:pt modelId="{E501FCD9-48AC-4A8D-90F9-25C8ADBA215C}" type="pres">
      <dgm:prSet presAssocID="{182C5749-1512-4D73-87F4-0FFC76CDAE18}" presName="parentText" presStyleLbl="node1" presStyleIdx="3" presStyleCnt="4">
        <dgm:presLayoutVars>
          <dgm:chMax val="0"/>
          <dgm:bulletEnabled val="1"/>
        </dgm:presLayoutVars>
      </dgm:prSet>
      <dgm:spPr/>
      <dgm:t>
        <a:bodyPr/>
        <a:lstStyle/>
        <a:p>
          <a:endParaRPr lang="zh-TW" altLang="en-US"/>
        </a:p>
      </dgm:t>
    </dgm:pt>
    <dgm:pt modelId="{01EB36EE-7CC3-4E2F-9BBB-EE19C79D6406}" type="pres">
      <dgm:prSet presAssocID="{182C5749-1512-4D73-87F4-0FFC76CDAE18}" presName="negativeSpace" presStyleCnt="0"/>
      <dgm:spPr/>
    </dgm:pt>
    <dgm:pt modelId="{D2340849-3DF3-4A1F-9995-CFB2F461869F}" type="pres">
      <dgm:prSet presAssocID="{182C5749-1512-4D73-87F4-0FFC76CDAE18}" presName="childText" presStyleLbl="conFgAcc1" presStyleIdx="3" presStyleCnt="4">
        <dgm:presLayoutVars>
          <dgm:bulletEnabled val="1"/>
        </dgm:presLayoutVars>
      </dgm:prSet>
      <dgm:spPr/>
      <dgm:t>
        <a:bodyPr/>
        <a:lstStyle/>
        <a:p>
          <a:endParaRPr lang="zh-TW" altLang="en-US"/>
        </a:p>
      </dgm:t>
    </dgm:pt>
  </dgm:ptLst>
  <dgm:cxnLst>
    <dgm:cxn modelId="{AF0455AD-4A8A-4B50-8FB6-4F5FFCDAC62A}" srcId="{073E024F-6BF4-4EBB-9BB9-CA91440C10FA}" destId="{182C5749-1512-4D73-87F4-0FFC76CDAE18}" srcOrd="3" destOrd="0" parTransId="{EA06E897-038A-4A71-9A8D-BD4749411945}" sibTransId="{A3ACA03E-05B7-439C-ACA8-763F310FE861}"/>
    <dgm:cxn modelId="{8ACEA418-AD16-44A3-8961-22386384D609}" type="presOf" srcId="{B45F5E43-89F1-4812-9E35-47B51611008C}" destId="{D2340849-3DF3-4A1F-9995-CFB2F461869F}" srcOrd="0" destOrd="0" presId="urn:microsoft.com/office/officeart/2005/8/layout/list1"/>
    <dgm:cxn modelId="{B60EC5B7-DB42-43CC-A44D-BAD8DE7DEA81}" srcId="{0E4998AA-B710-4C05-AC71-70653B4A2DE5}" destId="{FCB953C3-C608-44B7-8BA4-48DC679BEDEB}" srcOrd="0" destOrd="0" parTransId="{2F76B517-5CCB-4209-A407-2CB37D938FEC}" sibTransId="{7988E8CB-EF65-45D2-87BD-EFB0C2C598FD}"/>
    <dgm:cxn modelId="{2A7E7C21-2025-4498-A678-8CDCF71BC5BF}" srcId="{073E024F-6BF4-4EBB-9BB9-CA91440C10FA}" destId="{0E4998AA-B710-4C05-AC71-70653B4A2DE5}" srcOrd="1" destOrd="0" parTransId="{C475AB8A-4E65-45D3-810A-F5B077468D7F}" sibTransId="{283E3E95-D0A2-4C5A-BD98-64C6DB3D9A5C}"/>
    <dgm:cxn modelId="{45C79C43-614A-4682-ACB1-259EF78EFBA1}" type="presOf" srcId="{182C5749-1512-4D73-87F4-0FFC76CDAE18}" destId="{AAFC71A8-C48A-4EE6-B3D6-662538B1B6B3}" srcOrd="0" destOrd="0" presId="urn:microsoft.com/office/officeart/2005/8/layout/list1"/>
    <dgm:cxn modelId="{B7DE00EF-65E4-4174-A88C-F2761969B0F1}" type="presOf" srcId="{073E024F-6BF4-4EBB-9BB9-CA91440C10FA}" destId="{B981CBAE-C30D-4BE5-84F7-ACFBBA0D6BEF}" srcOrd="0" destOrd="0" presId="urn:microsoft.com/office/officeart/2005/8/layout/list1"/>
    <dgm:cxn modelId="{95FB0A3E-C494-426E-A162-6301519528FD}" srcId="{95860755-5FE8-4E59-BE55-2C8D914D123E}" destId="{471D5B94-A078-4601-A5B9-644A8EBE5A93}" srcOrd="0" destOrd="0" parTransId="{FB7DF933-6943-488C-8D6E-B6A2705CA793}" sibTransId="{53239AB2-69E8-48D4-A7C5-4A81CB71A8E7}"/>
    <dgm:cxn modelId="{84EF2161-637E-4880-882B-22CCADE68EA3}" type="presOf" srcId="{5D3CFFBF-C7F6-442B-ABEA-E5DFB25E7C82}" destId="{D5808D9E-1909-455B-BDE9-5E63E42D1B92}" srcOrd="0" destOrd="0" presId="urn:microsoft.com/office/officeart/2005/8/layout/list1"/>
    <dgm:cxn modelId="{997579DF-6EE5-45C7-A356-2C04EA3D8521}" type="presOf" srcId="{0E4998AA-B710-4C05-AC71-70653B4A2DE5}" destId="{1236C152-E670-4DD8-B139-745BF94C9AE7}" srcOrd="0" destOrd="0" presId="urn:microsoft.com/office/officeart/2005/8/layout/list1"/>
    <dgm:cxn modelId="{59359482-B929-44A3-A025-8A3CF1874E9D}" type="presOf" srcId="{95860755-5FE8-4E59-BE55-2C8D914D123E}" destId="{E1D8A2EB-4D10-4AC0-B489-5AF724115CB6}" srcOrd="1" destOrd="0" presId="urn:microsoft.com/office/officeart/2005/8/layout/list1"/>
    <dgm:cxn modelId="{BB204BE1-08C2-4CD4-9029-0B7F720F06A4}" type="presOf" srcId="{51048382-DC01-4402-BA34-C64E4F699253}" destId="{EB8086A7-6E1F-4B17-B41D-26BB4F033515}" srcOrd="0" destOrd="0" presId="urn:microsoft.com/office/officeart/2005/8/layout/list1"/>
    <dgm:cxn modelId="{63EEFED4-2948-4460-BD67-23C55908E459}" type="presOf" srcId="{FCB953C3-C608-44B7-8BA4-48DC679BEDEB}" destId="{DDF94434-F764-4284-997A-DDE7FF5C40F6}" srcOrd="0" destOrd="0" presId="urn:microsoft.com/office/officeart/2005/8/layout/list1"/>
    <dgm:cxn modelId="{9DD6BF7F-78B5-4B87-8F3A-DDCEED359140}" type="presOf" srcId="{0E4998AA-B710-4C05-AC71-70653B4A2DE5}" destId="{450DA24A-19E6-40A5-83E3-73D61FF6DD18}" srcOrd="1" destOrd="0" presId="urn:microsoft.com/office/officeart/2005/8/layout/list1"/>
    <dgm:cxn modelId="{929354AC-23E7-4C20-B078-D4836EB3331F}" srcId="{51048382-DC01-4402-BA34-C64E4F699253}" destId="{5D3CFFBF-C7F6-442B-ABEA-E5DFB25E7C82}" srcOrd="0" destOrd="0" parTransId="{D9146251-CF54-43F0-8504-76D0CC996063}" sibTransId="{F454107C-96AF-45BF-AC09-C075BC045FE2}"/>
    <dgm:cxn modelId="{07E4F931-C23A-41B4-B7EE-4E0BFA324FCA}" type="presOf" srcId="{51048382-DC01-4402-BA34-C64E4F699253}" destId="{BEA3DDB2-CB80-4621-B2F4-D6316DA9EA5F}" srcOrd="1" destOrd="0" presId="urn:microsoft.com/office/officeart/2005/8/layout/list1"/>
    <dgm:cxn modelId="{5AA41B91-9076-493B-AFCE-91558171FF31}" srcId="{073E024F-6BF4-4EBB-9BB9-CA91440C10FA}" destId="{51048382-DC01-4402-BA34-C64E4F699253}" srcOrd="2" destOrd="0" parTransId="{3CC9C9FE-C78B-4CF1-8AE6-4C8EB8D770BD}" sibTransId="{9E2A1BD1-553E-4518-B6AE-6443C331D594}"/>
    <dgm:cxn modelId="{42DDD382-B4E0-4FF4-9E62-52219501C019}" type="presOf" srcId="{471D5B94-A078-4601-A5B9-644A8EBE5A93}" destId="{F6713CC7-9FD0-46FA-B141-58F518A11C81}" srcOrd="0" destOrd="0" presId="urn:microsoft.com/office/officeart/2005/8/layout/list1"/>
    <dgm:cxn modelId="{D1F8C8B7-4E06-4147-BFAE-6CE377A13AF6}" srcId="{073E024F-6BF4-4EBB-9BB9-CA91440C10FA}" destId="{95860755-5FE8-4E59-BE55-2C8D914D123E}" srcOrd="0" destOrd="0" parTransId="{E1341EE4-1D9C-48C7-BADA-F33E442A3894}" sibTransId="{22A0662D-9167-4756-B37C-D99B9CF6F69A}"/>
    <dgm:cxn modelId="{6D068BAF-6994-4E19-AE80-1823ACD6CA38}" type="presOf" srcId="{182C5749-1512-4D73-87F4-0FFC76CDAE18}" destId="{E501FCD9-48AC-4A8D-90F9-25C8ADBA215C}" srcOrd="1" destOrd="0" presId="urn:microsoft.com/office/officeart/2005/8/layout/list1"/>
    <dgm:cxn modelId="{ECAA2A6E-6CA5-40E1-9E01-3C2D74C91556}" type="presOf" srcId="{95860755-5FE8-4E59-BE55-2C8D914D123E}" destId="{B4F519C0-5C67-4C2E-B69F-B6D364BC4956}" srcOrd="0" destOrd="0" presId="urn:microsoft.com/office/officeart/2005/8/layout/list1"/>
    <dgm:cxn modelId="{3A596078-C9A5-4A1F-89A1-381F588A682D}" srcId="{182C5749-1512-4D73-87F4-0FFC76CDAE18}" destId="{B45F5E43-89F1-4812-9E35-47B51611008C}" srcOrd="0" destOrd="0" parTransId="{EDEBDA36-5FC7-48C1-9C1F-C9DA6499128E}" sibTransId="{5B8D7AF5-7B82-4DBF-9960-CF2FBE75C232}"/>
    <dgm:cxn modelId="{9C777C0F-DE7F-443B-9D40-1F464A74756D}" type="presParOf" srcId="{B981CBAE-C30D-4BE5-84F7-ACFBBA0D6BEF}" destId="{BA73B34F-C630-4B86-B930-721FD478DDFD}" srcOrd="0" destOrd="0" presId="urn:microsoft.com/office/officeart/2005/8/layout/list1"/>
    <dgm:cxn modelId="{3FFFDF3B-4F79-4C53-B5EA-4BC5B4F817E0}" type="presParOf" srcId="{BA73B34F-C630-4B86-B930-721FD478DDFD}" destId="{B4F519C0-5C67-4C2E-B69F-B6D364BC4956}" srcOrd="0" destOrd="0" presId="urn:microsoft.com/office/officeart/2005/8/layout/list1"/>
    <dgm:cxn modelId="{5FE6637F-6786-4856-A4D2-EAB9A2FB5568}" type="presParOf" srcId="{BA73B34F-C630-4B86-B930-721FD478DDFD}" destId="{E1D8A2EB-4D10-4AC0-B489-5AF724115CB6}" srcOrd="1" destOrd="0" presId="urn:microsoft.com/office/officeart/2005/8/layout/list1"/>
    <dgm:cxn modelId="{BD13F8F2-222E-49EE-8A4B-E5EB162E911D}" type="presParOf" srcId="{B981CBAE-C30D-4BE5-84F7-ACFBBA0D6BEF}" destId="{51E24FAD-DD8A-4936-883B-D458ED974491}" srcOrd="1" destOrd="0" presId="urn:microsoft.com/office/officeart/2005/8/layout/list1"/>
    <dgm:cxn modelId="{C60AF2A9-ACA6-4712-8AA8-C0D79846807C}" type="presParOf" srcId="{B981CBAE-C30D-4BE5-84F7-ACFBBA0D6BEF}" destId="{F6713CC7-9FD0-46FA-B141-58F518A11C81}" srcOrd="2" destOrd="0" presId="urn:microsoft.com/office/officeart/2005/8/layout/list1"/>
    <dgm:cxn modelId="{C549ED9D-04A5-42B3-A6CF-926DD04D1B5F}" type="presParOf" srcId="{B981CBAE-C30D-4BE5-84F7-ACFBBA0D6BEF}" destId="{67ABDF4A-D75F-4B14-A978-808C4D3E1C44}" srcOrd="3" destOrd="0" presId="urn:microsoft.com/office/officeart/2005/8/layout/list1"/>
    <dgm:cxn modelId="{5C59619A-FD9D-447E-85A0-EFC00BBE1FFC}" type="presParOf" srcId="{B981CBAE-C30D-4BE5-84F7-ACFBBA0D6BEF}" destId="{4D33209F-7ACB-4047-9C1F-CB8C75461BBB}" srcOrd="4" destOrd="0" presId="urn:microsoft.com/office/officeart/2005/8/layout/list1"/>
    <dgm:cxn modelId="{539DAEC2-22F7-4E0A-862E-F7BB4D0F443A}" type="presParOf" srcId="{4D33209F-7ACB-4047-9C1F-CB8C75461BBB}" destId="{1236C152-E670-4DD8-B139-745BF94C9AE7}" srcOrd="0" destOrd="0" presId="urn:microsoft.com/office/officeart/2005/8/layout/list1"/>
    <dgm:cxn modelId="{1956C8C7-C50E-4AC7-AE1C-45A4F4DFDA61}" type="presParOf" srcId="{4D33209F-7ACB-4047-9C1F-CB8C75461BBB}" destId="{450DA24A-19E6-40A5-83E3-73D61FF6DD18}" srcOrd="1" destOrd="0" presId="urn:microsoft.com/office/officeart/2005/8/layout/list1"/>
    <dgm:cxn modelId="{7541A605-5C2D-45D7-801C-ECD8837A724C}" type="presParOf" srcId="{B981CBAE-C30D-4BE5-84F7-ACFBBA0D6BEF}" destId="{E6F41122-A394-4F42-928E-FBED12B32189}" srcOrd="5" destOrd="0" presId="urn:microsoft.com/office/officeart/2005/8/layout/list1"/>
    <dgm:cxn modelId="{73C0FD5B-BB8C-4328-895B-941D962ECFE1}" type="presParOf" srcId="{B981CBAE-C30D-4BE5-84F7-ACFBBA0D6BEF}" destId="{DDF94434-F764-4284-997A-DDE7FF5C40F6}" srcOrd="6" destOrd="0" presId="urn:microsoft.com/office/officeart/2005/8/layout/list1"/>
    <dgm:cxn modelId="{82BB9D8C-AB76-491F-A63E-14DAF85CE353}" type="presParOf" srcId="{B981CBAE-C30D-4BE5-84F7-ACFBBA0D6BEF}" destId="{A635F6E0-DA53-4D94-A8E6-2987AF18EFDC}" srcOrd="7" destOrd="0" presId="urn:microsoft.com/office/officeart/2005/8/layout/list1"/>
    <dgm:cxn modelId="{2B73055E-DBB5-4738-844B-0578D7D8ED9B}" type="presParOf" srcId="{B981CBAE-C30D-4BE5-84F7-ACFBBA0D6BEF}" destId="{1EB7EF06-AEBA-477C-AF23-1550CEF933E6}" srcOrd="8" destOrd="0" presId="urn:microsoft.com/office/officeart/2005/8/layout/list1"/>
    <dgm:cxn modelId="{8E4A084C-324B-4C0D-84D9-445534B3AFEC}" type="presParOf" srcId="{1EB7EF06-AEBA-477C-AF23-1550CEF933E6}" destId="{EB8086A7-6E1F-4B17-B41D-26BB4F033515}" srcOrd="0" destOrd="0" presId="urn:microsoft.com/office/officeart/2005/8/layout/list1"/>
    <dgm:cxn modelId="{E1042EB3-962E-417A-8638-57D677BBB55A}" type="presParOf" srcId="{1EB7EF06-AEBA-477C-AF23-1550CEF933E6}" destId="{BEA3DDB2-CB80-4621-B2F4-D6316DA9EA5F}" srcOrd="1" destOrd="0" presId="urn:microsoft.com/office/officeart/2005/8/layout/list1"/>
    <dgm:cxn modelId="{95D3D9DC-EEA7-4DB3-9C64-C99F7E90CC4C}" type="presParOf" srcId="{B981CBAE-C30D-4BE5-84F7-ACFBBA0D6BEF}" destId="{89ED076A-BB1D-425F-9795-72FC342BAA81}" srcOrd="9" destOrd="0" presId="urn:microsoft.com/office/officeart/2005/8/layout/list1"/>
    <dgm:cxn modelId="{691F94EC-F5BC-47E6-B232-9E5A65CC1357}" type="presParOf" srcId="{B981CBAE-C30D-4BE5-84F7-ACFBBA0D6BEF}" destId="{D5808D9E-1909-455B-BDE9-5E63E42D1B92}" srcOrd="10" destOrd="0" presId="urn:microsoft.com/office/officeart/2005/8/layout/list1"/>
    <dgm:cxn modelId="{71FE8A48-4AB4-4C3E-8747-BCE0EDCAA565}" type="presParOf" srcId="{B981CBAE-C30D-4BE5-84F7-ACFBBA0D6BEF}" destId="{FD2742C4-EDFC-4CE3-8B43-4F6280509A58}" srcOrd="11" destOrd="0" presId="urn:microsoft.com/office/officeart/2005/8/layout/list1"/>
    <dgm:cxn modelId="{9626DA56-793D-4101-8F53-EB1586AFBCAB}" type="presParOf" srcId="{B981CBAE-C30D-4BE5-84F7-ACFBBA0D6BEF}" destId="{A7B79BEF-1291-4CF5-918D-2B42D0D26E6A}" srcOrd="12" destOrd="0" presId="urn:microsoft.com/office/officeart/2005/8/layout/list1"/>
    <dgm:cxn modelId="{06015FFC-7D1F-48AD-BD1C-34396F1D1272}" type="presParOf" srcId="{A7B79BEF-1291-4CF5-918D-2B42D0D26E6A}" destId="{AAFC71A8-C48A-4EE6-B3D6-662538B1B6B3}" srcOrd="0" destOrd="0" presId="urn:microsoft.com/office/officeart/2005/8/layout/list1"/>
    <dgm:cxn modelId="{AAB02DA9-03D2-4193-B0A7-745C3C15AF98}" type="presParOf" srcId="{A7B79BEF-1291-4CF5-918D-2B42D0D26E6A}" destId="{E501FCD9-48AC-4A8D-90F9-25C8ADBA215C}" srcOrd="1" destOrd="0" presId="urn:microsoft.com/office/officeart/2005/8/layout/list1"/>
    <dgm:cxn modelId="{A351C878-D982-4605-BDFE-483881B46170}" type="presParOf" srcId="{B981CBAE-C30D-4BE5-84F7-ACFBBA0D6BEF}" destId="{01EB36EE-7CC3-4E2F-9BBB-EE19C79D6406}" srcOrd="13" destOrd="0" presId="urn:microsoft.com/office/officeart/2005/8/layout/list1"/>
    <dgm:cxn modelId="{1C10B15D-654F-47E5-A4A0-53D700D004A7}" type="presParOf" srcId="{B981CBAE-C30D-4BE5-84F7-ACFBBA0D6BEF}" destId="{D2340849-3DF3-4A1F-9995-CFB2F461869F}"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73E024F-6BF4-4EBB-9BB9-CA91440C10F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95860755-5FE8-4E59-BE55-2C8D914D123E}">
      <dgm:prSet phldrT="[文字]" custT="1"/>
      <dgm:spPr/>
      <dgm:t>
        <a:bodyPr/>
        <a:lstStyle/>
        <a:p>
          <a:r>
            <a:rPr lang="zh-TW" altLang="en-US" sz="2400" dirty="0" smtClean="0"/>
            <a:t>聲音模式</a:t>
          </a:r>
          <a:endParaRPr lang="zh-TW" altLang="en-US" sz="2400" dirty="0">
            <a:latin typeface="Calibri" pitchFamily="34" charset="0"/>
          </a:endParaRPr>
        </a:p>
      </dgm:t>
    </dgm:pt>
    <dgm:pt modelId="{E1341EE4-1D9C-48C7-BADA-F33E442A3894}" type="parTrans" cxnId="{D1F8C8B7-4E06-4147-BFAE-6CE377A13AF6}">
      <dgm:prSet/>
      <dgm:spPr/>
      <dgm:t>
        <a:bodyPr/>
        <a:lstStyle/>
        <a:p>
          <a:endParaRPr lang="zh-TW" altLang="en-US">
            <a:latin typeface="Calibri" pitchFamily="34" charset="0"/>
          </a:endParaRPr>
        </a:p>
      </dgm:t>
    </dgm:pt>
    <dgm:pt modelId="{22A0662D-9167-4756-B37C-D99B9CF6F69A}" type="sibTrans" cxnId="{D1F8C8B7-4E06-4147-BFAE-6CE377A13AF6}">
      <dgm:prSet/>
      <dgm:spPr/>
      <dgm:t>
        <a:bodyPr/>
        <a:lstStyle/>
        <a:p>
          <a:endParaRPr lang="zh-TW" altLang="en-US">
            <a:latin typeface="Calibri" pitchFamily="34" charset="0"/>
          </a:endParaRPr>
        </a:p>
      </dgm:t>
    </dgm:pt>
    <dgm:pt modelId="{BEC1B642-64D9-4AC5-A393-3CA2F760A815}">
      <dgm:prSet phldrT="[文字]"/>
      <dgm:spPr/>
      <dgm:t>
        <a:bodyPr/>
        <a:lstStyle/>
        <a:p>
          <a:r>
            <a:rPr lang="zh-TW" altLang="en-US" dirty="0" smtClean="0"/>
            <a:t>不太準確且辨識時間較長，但使用者接受度高。</a:t>
          </a:r>
          <a:endParaRPr lang="zh-TW" altLang="en-US" dirty="0">
            <a:latin typeface="Calibri" pitchFamily="34" charset="0"/>
          </a:endParaRPr>
        </a:p>
      </dgm:t>
    </dgm:pt>
    <dgm:pt modelId="{12F52FC7-D8DD-42FF-B804-31E2860E57C5}" type="parTrans" cxnId="{69967FBB-8F0F-4E90-8DDF-A7DAC902D0E7}">
      <dgm:prSet/>
      <dgm:spPr/>
      <dgm:t>
        <a:bodyPr/>
        <a:lstStyle/>
        <a:p>
          <a:endParaRPr lang="zh-TW" altLang="en-US"/>
        </a:p>
      </dgm:t>
    </dgm:pt>
    <dgm:pt modelId="{6B4D81F4-338E-4E42-A47F-7FC5B7F868F5}" type="sibTrans" cxnId="{69967FBB-8F0F-4E90-8DDF-A7DAC902D0E7}">
      <dgm:prSet/>
      <dgm:spPr/>
      <dgm:t>
        <a:bodyPr/>
        <a:lstStyle/>
        <a:p>
          <a:endParaRPr lang="zh-TW" altLang="en-US"/>
        </a:p>
      </dgm:t>
    </dgm:pt>
    <dgm:pt modelId="{CB3FE4CB-368C-4E57-83A8-3E0F13859C7A}">
      <dgm:prSet phldrT="[文字]" custT="1"/>
      <dgm:spPr/>
      <dgm:t>
        <a:bodyPr/>
        <a:lstStyle/>
        <a:p>
          <a:r>
            <a:rPr lang="zh-TW" altLang="en-US" sz="2400" dirty="0" smtClean="0"/>
            <a:t>臉部辨識</a:t>
          </a:r>
          <a:endParaRPr lang="zh-TW" altLang="en-US" sz="2400" dirty="0">
            <a:latin typeface="Calibri" pitchFamily="34" charset="0"/>
          </a:endParaRPr>
        </a:p>
      </dgm:t>
    </dgm:pt>
    <dgm:pt modelId="{3BD07177-79B8-4D87-9A9A-211802C0CBC3}" type="parTrans" cxnId="{0FA4E314-42AA-48E3-8D4A-ADA014A9FE70}">
      <dgm:prSet/>
      <dgm:spPr/>
      <dgm:t>
        <a:bodyPr/>
        <a:lstStyle/>
        <a:p>
          <a:endParaRPr lang="zh-TW" altLang="en-US"/>
        </a:p>
      </dgm:t>
    </dgm:pt>
    <dgm:pt modelId="{19DEC923-43C1-49BC-8395-411974DDBA8D}" type="sibTrans" cxnId="{0FA4E314-42AA-48E3-8D4A-ADA014A9FE70}">
      <dgm:prSet/>
      <dgm:spPr/>
      <dgm:t>
        <a:bodyPr/>
        <a:lstStyle/>
        <a:p>
          <a:endParaRPr lang="zh-TW" altLang="en-US"/>
        </a:p>
      </dgm:t>
    </dgm:pt>
    <dgm:pt modelId="{28AD1CED-0AA4-483B-889E-395EADBE9E85}">
      <dgm:prSet phldrT="[文字]"/>
      <dgm:spPr/>
      <dgm:t>
        <a:bodyPr/>
        <a:lstStyle/>
        <a:p>
          <a:r>
            <a:rPr lang="zh-TW" altLang="en-US" dirty="0" smtClean="0">
              <a:solidFill>
                <a:srgbClr val="0000FF"/>
              </a:solidFill>
            </a:rPr>
            <a:t>準確度尚佳</a:t>
          </a:r>
          <a:r>
            <a:rPr lang="zh-TW" altLang="en-US" dirty="0" smtClean="0"/>
            <a:t>，但因隱私問題不願意臉部資料被建檔。</a:t>
          </a:r>
          <a:endParaRPr lang="zh-TW" altLang="en-US" dirty="0">
            <a:latin typeface="Calibri" pitchFamily="34" charset="0"/>
          </a:endParaRPr>
        </a:p>
      </dgm:t>
    </dgm:pt>
    <dgm:pt modelId="{1D8BC61B-3866-4B02-AE3E-BFA738F7588E}" type="parTrans" cxnId="{EB39F858-67D1-46E4-B0FA-6C42D6CD3DC0}">
      <dgm:prSet/>
      <dgm:spPr/>
      <dgm:t>
        <a:bodyPr/>
        <a:lstStyle/>
        <a:p>
          <a:endParaRPr lang="zh-TW" altLang="en-US"/>
        </a:p>
      </dgm:t>
    </dgm:pt>
    <dgm:pt modelId="{6095AD90-4684-43F4-998C-5538A5C3CC21}" type="sibTrans" cxnId="{EB39F858-67D1-46E4-B0FA-6C42D6CD3DC0}">
      <dgm:prSet/>
      <dgm:spPr/>
      <dgm:t>
        <a:bodyPr/>
        <a:lstStyle/>
        <a:p>
          <a:endParaRPr lang="zh-TW" altLang="en-US"/>
        </a:p>
      </dgm:t>
    </dgm:pt>
    <dgm:pt modelId="{E01C93B5-AAF2-4947-AB84-EC6795E0FD8E}">
      <dgm:prSet phldrT="[文字]" custT="1"/>
      <dgm:spPr/>
      <dgm:t>
        <a:bodyPr/>
        <a:lstStyle/>
        <a:p>
          <a:r>
            <a:rPr lang="zh-TW" altLang="en-US" sz="2400" dirty="0" smtClean="0"/>
            <a:t>敲鍵盤律動</a:t>
          </a:r>
          <a:endParaRPr lang="zh-TW" altLang="en-US" sz="2400" dirty="0">
            <a:latin typeface="Calibri" pitchFamily="34" charset="0"/>
          </a:endParaRPr>
        </a:p>
      </dgm:t>
    </dgm:pt>
    <dgm:pt modelId="{1C823C41-32F3-411C-A927-91D7031F3682}" type="parTrans" cxnId="{50262E5F-0B36-4443-8B21-A0997006D570}">
      <dgm:prSet/>
      <dgm:spPr/>
      <dgm:t>
        <a:bodyPr/>
        <a:lstStyle/>
        <a:p>
          <a:endParaRPr lang="zh-TW" altLang="en-US"/>
        </a:p>
      </dgm:t>
    </dgm:pt>
    <dgm:pt modelId="{A163AEEB-2352-4577-9A65-6FB43F8A0B1E}" type="sibTrans" cxnId="{50262E5F-0B36-4443-8B21-A0997006D570}">
      <dgm:prSet/>
      <dgm:spPr/>
      <dgm:t>
        <a:bodyPr/>
        <a:lstStyle/>
        <a:p>
          <a:endParaRPr lang="zh-TW" altLang="en-US"/>
        </a:p>
      </dgm:t>
    </dgm:pt>
    <dgm:pt modelId="{FFC7D164-AB0C-404C-9809-709608DDE504}">
      <dgm:prSet phldrT="[文字]" custT="1"/>
      <dgm:spPr/>
      <dgm:t>
        <a:bodyPr/>
        <a:lstStyle/>
        <a:p>
          <a:r>
            <a:rPr lang="zh-TW" altLang="en-US" sz="1800" dirty="0" smtClean="0"/>
            <a:t>可以自然的與通關密碼形成雙重要素認證，接受度高。</a:t>
          </a:r>
          <a:endParaRPr lang="zh-TW" altLang="en-US" sz="2400" dirty="0">
            <a:latin typeface="Calibri" pitchFamily="34" charset="0"/>
          </a:endParaRPr>
        </a:p>
      </dgm:t>
    </dgm:pt>
    <dgm:pt modelId="{6A42A59E-CEC4-4C3C-A697-05943B18D2B3}" type="parTrans" cxnId="{90290946-2707-4ECD-9216-2C747776E2EC}">
      <dgm:prSet/>
      <dgm:spPr/>
      <dgm:t>
        <a:bodyPr/>
        <a:lstStyle/>
        <a:p>
          <a:endParaRPr lang="zh-TW" altLang="en-US"/>
        </a:p>
      </dgm:t>
    </dgm:pt>
    <dgm:pt modelId="{6771A1A1-4AE7-44DA-A264-1BE6DA68DA5F}" type="sibTrans" cxnId="{90290946-2707-4ECD-9216-2C747776E2EC}">
      <dgm:prSet/>
      <dgm:spPr/>
      <dgm:t>
        <a:bodyPr/>
        <a:lstStyle/>
        <a:p>
          <a:endParaRPr lang="zh-TW" altLang="en-US"/>
        </a:p>
      </dgm:t>
    </dgm:pt>
    <dgm:pt modelId="{FD5FC210-67FB-4AF1-97D1-B7DAEF20E88C}">
      <dgm:prSet phldrT="[文字]" custT="1"/>
      <dgm:spPr/>
      <dgm:t>
        <a:bodyPr/>
        <a:lstStyle/>
        <a:p>
          <a:r>
            <a:rPr lang="zh-TW" altLang="en-US" sz="2400" dirty="0" smtClean="0"/>
            <a:t>簽字律動</a:t>
          </a:r>
          <a:endParaRPr lang="zh-TW" altLang="en-US" sz="2400" dirty="0">
            <a:latin typeface="Calibri" pitchFamily="34" charset="0"/>
          </a:endParaRPr>
        </a:p>
      </dgm:t>
    </dgm:pt>
    <dgm:pt modelId="{013D8006-B2DE-4227-9AB6-80690FAC43D3}" type="parTrans" cxnId="{A82BCCD5-2430-40CD-84A9-E7F550D21836}">
      <dgm:prSet/>
      <dgm:spPr/>
      <dgm:t>
        <a:bodyPr/>
        <a:lstStyle/>
        <a:p>
          <a:endParaRPr lang="zh-TW" altLang="en-US"/>
        </a:p>
      </dgm:t>
    </dgm:pt>
    <dgm:pt modelId="{EE096805-78C4-411D-A9D8-C1A9064FE9AD}" type="sibTrans" cxnId="{A82BCCD5-2430-40CD-84A9-E7F550D21836}">
      <dgm:prSet/>
      <dgm:spPr/>
      <dgm:t>
        <a:bodyPr/>
        <a:lstStyle/>
        <a:p>
          <a:endParaRPr lang="zh-TW" altLang="en-US"/>
        </a:p>
      </dgm:t>
    </dgm:pt>
    <dgm:pt modelId="{3AFB99CD-9215-4E9B-8EB2-B8971D5DD98C}">
      <dgm:prSet phldrT="[文字]"/>
      <dgm:spPr/>
      <dgm:t>
        <a:bodyPr/>
        <a:lstStyle/>
        <a:p>
          <a:r>
            <a:rPr lang="zh-TW" altLang="en-US" dirty="0" smtClean="0"/>
            <a:t>在電子筆中</a:t>
          </a:r>
          <a:r>
            <a:rPr lang="zh-TW" altLang="en-US" dirty="0" smtClean="0">
              <a:solidFill>
                <a:srgbClr val="0000FF"/>
              </a:solidFill>
            </a:rPr>
            <a:t>加入感應器以辨識簽字律動</a:t>
          </a:r>
          <a:r>
            <a:rPr lang="zh-TW" altLang="en-US" dirty="0" smtClean="0"/>
            <a:t>，</a:t>
          </a:r>
          <a:r>
            <a:rPr lang="zh-TW" altLang="en-US" dirty="0" smtClean="0">
              <a:solidFill>
                <a:srgbClr val="FF0000"/>
              </a:solidFill>
            </a:rPr>
            <a:t>使用者接受度高</a:t>
          </a:r>
          <a:r>
            <a:rPr lang="zh-TW" altLang="en-US" dirty="0" smtClean="0"/>
            <a:t>。</a:t>
          </a:r>
          <a:endParaRPr lang="zh-TW" altLang="en-US" dirty="0">
            <a:latin typeface="Calibri" pitchFamily="34" charset="0"/>
          </a:endParaRPr>
        </a:p>
      </dgm:t>
    </dgm:pt>
    <dgm:pt modelId="{CE45DC5C-7F3B-4B35-84B3-0BC9894A505C}" type="parTrans" cxnId="{F1DE4D0D-A9AA-44F6-8105-CCDA159CF83A}">
      <dgm:prSet/>
      <dgm:spPr/>
      <dgm:t>
        <a:bodyPr/>
        <a:lstStyle/>
        <a:p>
          <a:endParaRPr lang="zh-TW" altLang="en-US"/>
        </a:p>
      </dgm:t>
    </dgm:pt>
    <dgm:pt modelId="{1877455E-C690-42CD-8144-BCDB12B23835}" type="sibTrans" cxnId="{F1DE4D0D-A9AA-44F6-8105-CCDA159CF83A}">
      <dgm:prSet/>
      <dgm:spPr/>
      <dgm:t>
        <a:bodyPr/>
        <a:lstStyle/>
        <a:p>
          <a:endParaRPr lang="zh-TW" altLang="en-US"/>
        </a:p>
      </dgm:t>
    </dgm:pt>
    <dgm:pt modelId="{B981CBAE-C30D-4BE5-84F7-ACFBBA0D6BEF}" type="pres">
      <dgm:prSet presAssocID="{073E024F-6BF4-4EBB-9BB9-CA91440C10FA}" presName="linear" presStyleCnt="0">
        <dgm:presLayoutVars>
          <dgm:dir/>
          <dgm:animLvl val="lvl"/>
          <dgm:resizeHandles val="exact"/>
        </dgm:presLayoutVars>
      </dgm:prSet>
      <dgm:spPr/>
      <dgm:t>
        <a:bodyPr/>
        <a:lstStyle/>
        <a:p>
          <a:endParaRPr lang="zh-TW" altLang="en-US"/>
        </a:p>
      </dgm:t>
    </dgm:pt>
    <dgm:pt modelId="{BA73B34F-C630-4B86-B930-721FD478DDFD}" type="pres">
      <dgm:prSet presAssocID="{95860755-5FE8-4E59-BE55-2C8D914D123E}" presName="parentLin" presStyleCnt="0"/>
      <dgm:spPr/>
    </dgm:pt>
    <dgm:pt modelId="{B4F519C0-5C67-4C2E-B69F-B6D364BC4956}" type="pres">
      <dgm:prSet presAssocID="{95860755-5FE8-4E59-BE55-2C8D914D123E}" presName="parentLeftMargin" presStyleLbl="node1" presStyleIdx="0" presStyleCnt="4"/>
      <dgm:spPr/>
      <dgm:t>
        <a:bodyPr/>
        <a:lstStyle/>
        <a:p>
          <a:endParaRPr lang="zh-TW" altLang="en-US"/>
        </a:p>
      </dgm:t>
    </dgm:pt>
    <dgm:pt modelId="{E1D8A2EB-4D10-4AC0-B489-5AF724115CB6}" type="pres">
      <dgm:prSet presAssocID="{95860755-5FE8-4E59-BE55-2C8D914D123E}" presName="parentText" presStyleLbl="node1" presStyleIdx="0" presStyleCnt="4">
        <dgm:presLayoutVars>
          <dgm:chMax val="0"/>
          <dgm:bulletEnabled val="1"/>
        </dgm:presLayoutVars>
      </dgm:prSet>
      <dgm:spPr/>
      <dgm:t>
        <a:bodyPr/>
        <a:lstStyle/>
        <a:p>
          <a:endParaRPr lang="zh-TW" altLang="en-US"/>
        </a:p>
      </dgm:t>
    </dgm:pt>
    <dgm:pt modelId="{51E24FAD-DD8A-4936-883B-D458ED974491}" type="pres">
      <dgm:prSet presAssocID="{95860755-5FE8-4E59-BE55-2C8D914D123E}" presName="negativeSpace" presStyleCnt="0"/>
      <dgm:spPr/>
    </dgm:pt>
    <dgm:pt modelId="{F6713CC7-9FD0-46FA-B141-58F518A11C81}" type="pres">
      <dgm:prSet presAssocID="{95860755-5FE8-4E59-BE55-2C8D914D123E}" presName="childText" presStyleLbl="conFgAcc1" presStyleIdx="0" presStyleCnt="4">
        <dgm:presLayoutVars>
          <dgm:bulletEnabled val="1"/>
        </dgm:presLayoutVars>
      </dgm:prSet>
      <dgm:spPr/>
      <dgm:t>
        <a:bodyPr/>
        <a:lstStyle/>
        <a:p>
          <a:endParaRPr lang="zh-TW" altLang="en-US"/>
        </a:p>
      </dgm:t>
    </dgm:pt>
    <dgm:pt modelId="{67ABDF4A-D75F-4B14-A978-808C4D3E1C44}" type="pres">
      <dgm:prSet presAssocID="{22A0662D-9167-4756-B37C-D99B9CF6F69A}" presName="spaceBetweenRectangles" presStyleCnt="0"/>
      <dgm:spPr/>
    </dgm:pt>
    <dgm:pt modelId="{1C7CE6C1-0F22-4A43-96A4-C2FC9E49147C}" type="pres">
      <dgm:prSet presAssocID="{CB3FE4CB-368C-4E57-83A8-3E0F13859C7A}" presName="parentLin" presStyleCnt="0"/>
      <dgm:spPr/>
    </dgm:pt>
    <dgm:pt modelId="{25C128D7-FE7E-411F-822F-2C288443BB3E}" type="pres">
      <dgm:prSet presAssocID="{CB3FE4CB-368C-4E57-83A8-3E0F13859C7A}" presName="parentLeftMargin" presStyleLbl="node1" presStyleIdx="0" presStyleCnt="4"/>
      <dgm:spPr/>
      <dgm:t>
        <a:bodyPr/>
        <a:lstStyle/>
        <a:p>
          <a:endParaRPr lang="zh-TW" altLang="en-US"/>
        </a:p>
      </dgm:t>
    </dgm:pt>
    <dgm:pt modelId="{08277810-5D84-4CA4-A7FA-61E2707EE2A8}" type="pres">
      <dgm:prSet presAssocID="{CB3FE4CB-368C-4E57-83A8-3E0F13859C7A}" presName="parentText" presStyleLbl="node1" presStyleIdx="1" presStyleCnt="4">
        <dgm:presLayoutVars>
          <dgm:chMax val="0"/>
          <dgm:bulletEnabled val="1"/>
        </dgm:presLayoutVars>
      </dgm:prSet>
      <dgm:spPr/>
      <dgm:t>
        <a:bodyPr/>
        <a:lstStyle/>
        <a:p>
          <a:endParaRPr lang="zh-TW" altLang="en-US"/>
        </a:p>
      </dgm:t>
    </dgm:pt>
    <dgm:pt modelId="{2288FE16-38BF-4D7A-A739-698DF1E84182}" type="pres">
      <dgm:prSet presAssocID="{CB3FE4CB-368C-4E57-83A8-3E0F13859C7A}" presName="negativeSpace" presStyleCnt="0"/>
      <dgm:spPr/>
    </dgm:pt>
    <dgm:pt modelId="{4FEA0457-92E3-4940-BD28-13AEDC8FC65A}" type="pres">
      <dgm:prSet presAssocID="{CB3FE4CB-368C-4E57-83A8-3E0F13859C7A}" presName="childText" presStyleLbl="conFgAcc1" presStyleIdx="1" presStyleCnt="4">
        <dgm:presLayoutVars>
          <dgm:bulletEnabled val="1"/>
        </dgm:presLayoutVars>
      </dgm:prSet>
      <dgm:spPr/>
      <dgm:t>
        <a:bodyPr/>
        <a:lstStyle/>
        <a:p>
          <a:endParaRPr lang="zh-TW" altLang="en-US"/>
        </a:p>
      </dgm:t>
    </dgm:pt>
    <dgm:pt modelId="{3F2FD326-A902-4F78-A7B8-7AD2F9968568}" type="pres">
      <dgm:prSet presAssocID="{19DEC923-43C1-49BC-8395-411974DDBA8D}" presName="spaceBetweenRectangles" presStyleCnt="0"/>
      <dgm:spPr/>
    </dgm:pt>
    <dgm:pt modelId="{A204A5B2-FF24-424A-B49B-237D7DEE6BF5}" type="pres">
      <dgm:prSet presAssocID="{E01C93B5-AAF2-4947-AB84-EC6795E0FD8E}" presName="parentLin" presStyleCnt="0"/>
      <dgm:spPr/>
    </dgm:pt>
    <dgm:pt modelId="{63F4AA8A-47AF-4280-94BE-5BADF2ABF6C4}" type="pres">
      <dgm:prSet presAssocID="{E01C93B5-AAF2-4947-AB84-EC6795E0FD8E}" presName="parentLeftMargin" presStyleLbl="node1" presStyleIdx="1" presStyleCnt="4"/>
      <dgm:spPr/>
      <dgm:t>
        <a:bodyPr/>
        <a:lstStyle/>
        <a:p>
          <a:endParaRPr lang="zh-TW" altLang="en-US"/>
        </a:p>
      </dgm:t>
    </dgm:pt>
    <dgm:pt modelId="{9E6135DF-8355-4412-BB6D-5F8B37119633}" type="pres">
      <dgm:prSet presAssocID="{E01C93B5-AAF2-4947-AB84-EC6795E0FD8E}" presName="parentText" presStyleLbl="node1" presStyleIdx="2" presStyleCnt="4">
        <dgm:presLayoutVars>
          <dgm:chMax val="0"/>
          <dgm:bulletEnabled val="1"/>
        </dgm:presLayoutVars>
      </dgm:prSet>
      <dgm:spPr/>
      <dgm:t>
        <a:bodyPr/>
        <a:lstStyle/>
        <a:p>
          <a:endParaRPr lang="zh-TW" altLang="en-US"/>
        </a:p>
      </dgm:t>
    </dgm:pt>
    <dgm:pt modelId="{F5B75688-1450-47A2-BC26-8ED2CEC02D0F}" type="pres">
      <dgm:prSet presAssocID="{E01C93B5-AAF2-4947-AB84-EC6795E0FD8E}" presName="negativeSpace" presStyleCnt="0"/>
      <dgm:spPr/>
    </dgm:pt>
    <dgm:pt modelId="{D1381725-FA3D-432C-9E76-3F89815D8FD9}" type="pres">
      <dgm:prSet presAssocID="{E01C93B5-AAF2-4947-AB84-EC6795E0FD8E}" presName="childText" presStyleLbl="conFgAcc1" presStyleIdx="2" presStyleCnt="4">
        <dgm:presLayoutVars>
          <dgm:bulletEnabled val="1"/>
        </dgm:presLayoutVars>
      </dgm:prSet>
      <dgm:spPr/>
      <dgm:t>
        <a:bodyPr/>
        <a:lstStyle/>
        <a:p>
          <a:endParaRPr lang="zh-TW" altLang="en-US"/>
        </a:p>
      </dgm:t>
    </dgm:pt>
    <dgm:pt modelId="{0401A134-0693-4083-894C-8A5F073BB156}" type="pres">
      <dgm:prSet presAssocID="{A163AEEB-2352-4577-9A65-6FB43F8A0B1E}" presName="spaceBetweenRectangles" presStyleCnt="0"/>
      <dgm:spPr/>
    </dgm:pt>
    <dgm:pt modelId="{581D0DE3-11CF-4B04-B1A6-2CA8CA23693E}" type="pres">
      <dgm:prSet presAssocID="{FD5FC210-67FB-4AF1-97D1-B7DAEF20E88C}" presName="parentLin" presStyleCnt="0"/>
      <dgm:spPr/>
    </dgm:pt>
    <dgm:pt modelId="{D7F10539-7FE0-4939-9D02-A167BC0FE70F}" type="pres">
      <dgm:prSet presAssocID="{FD5FC210-67FB-4AF1-97D1-B7DAEF20E88C}" presName="parentLeftMargin" presStyleLbl="node1" presStyleIdx="2" presStyleCnt="4"/>
      <dgm:spPr/>
      <dgm:t>
        <a:bodyPr/>
        <a:lstStyle/>
        <a:p>
          <a:endParaRPr lang="zh-TW" altLang="en-US"/>
        </a:p>
      </dgm:t>
    </dgm:pt>
    <dgm:pt modelId="{3DDF4D59-94B2-4890-9366-2A91E10EEE52}" type="pres">
      <dgm:prSet presAssocID="{FD5FC210-67FB-4AF1-97D1-B7DAEF20E88C}" presName="parentText" presStyleLbl="node1" presStyleIdx="3" presStyleCnt="4">
        <dgm:presLayoutVars>
          <dgm:chMax val="0"/>
          <dgm:bulletEnabled val="1"/>
        </dgm:presLayoutVars>
      </dgm:prSet>
      <dgm:spPr/>
      <dgm:t>
        <a:bodyPr/>
        <a:lstStyle/>
        <a:p>
          <a:endParaRPr lang="zh-TW" altLang="en-US"/>
        </a:p>
      </dgm:t>
    </dgm:pt>
    <dgm:pt modelId="{13F141AE-DB42-45C4-9BC4-5264ADEFBF0B}" type="pres">
      <dgm:prSet presAssocID="{FD5FC210-67FB-4AF1-97D1-B7DAEF20E88C}" presName="negativeSpace" presStyleCnt="0"/>
      <dgm:spPr/>
    </dgm:pt>
    <dgm:pt modelId="{6B6A3DA5-EB5B-48A6-B164-8EED5EB0DD2C}" type="pres">
      <dgm:prSet presAssocID="{FD5FC210-67FB-4AF1-97D1-B7DAEF20E88C}" presName="childText" presStyleLbl="conFgAcc1" presStyleIdx="3" presStyleCnt="4">
        <dgm:presLayoutVars>
          <dgm:bulletEnabled val="1"/>
        </dgm:presLayoutVars>
      </dgm:prSet>
      <dgm:spPr/>
      <dgm:t>
        <a:bodyPr/>
        <a:lstStyle/>
        <a:p>
          <a:endParaRPr lang="zh-TW" altLang="en-US"/>
        </a:p>
      </dgm:t>
    </dgm:pt>
  </dgm:ptLst>
  <dgm:cxnLst>
    <dgm:cxn modelId="{D4D41AD4-8CD4-49FF-82AC-8D5EF2A08C6E}" type="presOf" srcId="{95860755-5FE8-4E59-BE55-2C8D914D123E}" destId="{B4F519C0-5C67-4C2E-B69F-B6D364BC4956}" srcOrd="0" destOrd="0" presId="urn:microsoft.com/office/officeart/2005/8/layout/list1"/>
    <dgm:cxn modelId="{EB39F858-67D1-46E4-B0FA-6C42D6CD3DC0}" srcId="{CB3FE4CB-368C-4E57-83A8-3E0F13859C7A}" destId="{28AD1CED-0AA4-483B-889E-395EADBE9E85}" srcOrd="0" destOrd="0" parTransId="{1D8BC61B-3866-4B02-AE3E-BFA738F7588E}" sibTransId="{6095AD90-4684-43F4-998C-5538A5C3CC21}"/>
    <dgm:cxn modelId="{D87E55EE-FE8D-4590-A0F8-A847FB5D1C1D}" type="presOf" srcId="{BEC1B642-64D9-4AC5-A393-3CA2F760A815}" destId="{F6713CC7-9FD0-46FA-B141-58F518A11C81}" srcOrd="0" destOrd="0" presId="urn:microsoft.com/office/officeart/2005/8/layout/list1"/>
    <dgm:cxn modelId="{D0793480-974E-4020-BF70-FF9D05BB3B42}" type="presOf" srcId="{3AFB99CD-9215-4E9B-8EB2-B8971D5DD98C}" destId="{6B6A3DA5-EB5B-48A6-B164-8EED5EB0DD2C}" srcOrd="0" destOrd="0" presId="urn:microsoft.com/office/officeart/2005/8/layout/list1"/>
    <dgm:cxn modelId="{C8A99064-73A8-4BDA-A1D7-4EA3D5298932}" type="presOf" srcId="{CB3FE4CB-368C-4E57-83A8-3E0F13859C7A}" destId="{25C128D7-FE7E-411F-822F-2C288443BB3E}" srcOrd="0" destOrd="0" presId="urn:microsoft.com/office/officeart/2005/8/layout/list1"/>
    <dgm:cxn modelId="{D1F8C8B7-4E06-4147-BFAE-6CE377A13AF6}" srcId="{073E024F-6BF4-4EBB-9BB9-CA91440C10FA}" destId="{95860755-5FE8-4E59-BE55-2C8D914D123E}" srcOrd="0" destOrd="0" parTransId="{E1341EE4-1D9C-48C7-BADA-F33E442A3894}" sibTransId="{22A0662D-9167-4756-B37C-D99B9CF6F69A}"/>
    <dgm:cxn modelId="{A1AF62E9-C009-4575-81C6-6624AB9757EC}" type="presOf" srcId="{E01C93B5-AAF2-4947-AB84-EC6795E0FD8E}" destId="{63F4AA8A-47AF-4280-94BE-5BADF2ABF6C4}" srcOrd="0" destOrd="0" presId="urn:microsoft.com/office/officeart/2005/8/layout/list1"/>
    <dgm:cxn modelId="{CBA79AF0-9541-43C1-AE54-5622A2700817}" type="presOf" srcId="{FFC7D164-AB0C-404C-9809-709608DDE504}" destId="{D1381725-FA3D-432C-9E76-3F89815D8FD9}" srcOrd="0" destOrd="0" presId="urn:microsoft.com/office/officeart/2005/8/layout/list1"/>
    <dgm:cxn modelId="{A82BCCD5-2430-40CD-84A9-E7F550D21836}" srcId="{073E024F-6BF4-4EBB-9BB9-CA91440C10FA}" destId="{FD5FC210-67FB-4AF1-97D1-B7DAEF20E88C}" srcOrd="3" destOrd="0" parTransId="{013D8006-B2DE-4227-9AB6-80690FAC43D3}" sibTransId="{EE096805-78C4-411D-A9D8-C1A9064FE9AD}"/>
    <dgm:cxn modelId="{90290946-2707-4ECD-9216-2C747776E2EC}" srcId="{E01C93B5-AAF2-4947-AB84-EC6795E0FD8E}" destId="{FFC7D164-AB0C-404C-9809-709608DDE504}" srcOrd="0" destOrd="0" parTransId="{6A42A59E-CEC4-4C3C-A697-05943B18D2B3}" sibTransId="{6771A1A1-4AE7-44DA-A264-1BE6DA68DA5F}"/>
    <dgm:cxn modelId="{6EA44925-54F4-43F4-89B0-79A5BD37504C}" type="presOf" srcId="{FD5FC210-67FB-4AF1-97D1-B7DAEF20E88C}" destId="{D7F10539-7FE0-4939-9D02-A167BC0FE70F}" srcOrd="0" destOrd="0" presId="urn:microsoft.com/office/officeart/2005/8/layout/list1"/>
    <dgm:cxn modelId="{03B2777B-D44F-4C63-BA84-9BF3C8CDA191}" type="presOf" srcId="{073E024F-6BF4-4EBB-9BB9-CA91440C10FA}" destId="{B981CBAE-C30D-4BE5-84F7-ACFBBA0D6BEF}" srcOrd="0" destOrd="0" presId="urn:microsoft.com/office/officeart/2005/8/layout/list1"/>
    <dgm:cxn modelId="{0FA4E314-42AA-48E3-8D4A-ADA014A9FE70}" srcId="{073E024F-6BF4-4EBB-9BB9-CA91440C10FA}" destId="{CB3FE4CB-368C-4E57-83A8-3E0F13859C7A}" srcOrd="1" destOrd="0" parTransId="{3BD07177-79B8-4D87-9A9A-211802C0CBC3}" sibTransId="{19DEC923-43C1-49BC-8395-411974DDBA8D}"/>
    <dgm:cxn modelId="{F1DE4D0D-A9AA-44F6-8105-CCDA159CF83A}" srcId="{FD5FC210-67FB-4AF1-97D1-B7DAEF20E88C}" destId="{3AFB99CD-9215-4E9B-8EB2-B8971D5DD98C}" srcOrd="0" destOrd="0" parTransId="{CE45DC5C-7F3B-4B35-84B3-0BC9894A505C}" sibTransId="{1877455E-C690-42CD-8144-BCDB12B23835}"/>
    <dgm:cxn modelId="{50262E5F-0B36-4443-8B21-A0997006D570}" srcId="{073E024F-6BF4-4EBB-9BB9-CA91440C10FA}" destId="{E01C93B5-AAF2-4947-AB84-EC6795E0FD8E}" srcOrd="2" destOrd="0" parTransId="{1C823C41-32F3-411C-A927-91D7031F3682}" sibTransId="{A163AEEB-2352-4577-9A65-6FB43F8A0B1E}"/>
    <dgm:cxn modelId="{44400950-CA08-4F6A-9CCC-38E9EF40353E}" type="presOf" srcId="{95860755-5FE8-4E59-BE55-2C8D914D123E}" destId="{E1D8A2EB-4D10-4AC0-B489-5AF724115CB6}" srcOrd="1" destOrd="0" presId="urn:microsoft.com/office/officeart/2005/8/layout/list1"/>
    <dgm:cxn modelId="{8C19EFCA-085D-4C20-9466-48F96ED74D51}" type="presOf" srcId="{E01C93B5-AAF2-4947-AB84-EC6795E0FD8E}" destId="{9E6135DF-8355-4412-BB6D-5F8B37119633}" srcOrd="1" destOrd="0" presId="urn:microsoft.com/office/officeart/2005/8/layout/list1"/>
    <dgm:cxn modelId="{69967FBB-8F0F-4E90-8DDF-A7DAC902D0E7}" srcId="{95860755-5FE8-4E59-BE55-2C8D914D123E}" destId="{BEC1B642-64D9-4AC5-A393-3CA2F760A815}" srcOrd="0" destOrd="0" parTransId="{12F52FC7-D8DD-42FF-B804-31E2860E57C5}" sibTransId="{6B4D81F4-338E-4E42-A47F-7FC5B7F868F5}"/>
    <dgm:cxn modelId="{91966295-4845-4826-B295-8E3E3DE4DB17}" type="presOf" srcId="{FD5FC210-67FB-4AF1-97D1-B7DAEF20E88C}" destId="{3DDF4D59-94B2-4890-9366-2A91E10EEE52}" srcOrd="1" destOrd="0" presId="urn:microsoft.com/office/officeart/2005/8/layout/list1"/>
    <dgm:cxn modelId="{FB2D128B-B5F3-4AA3-97B7-8777CE226066}" type="presOf" srcId="{28AD1CED-0AA4-483B-889E-395EADBE9E85}" destId="{4FEA0457-92E3-4940-BD28-13AEDC8FC65A}" srcOrd="0" destOrd="0" presId="urn:microsoft.com/office/officeart/2005/8/layout/list1"/>
    <dgm:cxn modelId="{553F62C1-3E98-463A-B950-F1C2A415878F}" type="presOf" srcId="{CB3FE4CB-368C-4E57-83A8-3E0F13859C7A}" destId="{08277810-5D84-4CA4-A7FA-61E2707EE2A8}" srcOrd="1" destOrd="0" presId="urn:microsoft.com/office/officeart/2005/8/layout/list1"/>
    <dgm:cxn modelId="{DCE570B0-5D33-4C17-A531-E523198A5D10}" type="presParOf" srcId="{B981CBAE-C30D-4BE5-84F7-ACFBBA0D6BEF}" destId="{BA73B34F-C630-4B86-B930-721FD478DDFD}" srcOrd="0" destOrd="0" presId="urn:microsoft.com/office/officeart/2005/8/layout/list1"/>
    <dgm:cxn modelId="{A49B3745-6289-4D54-A3A1-F55263EADC57}" type="presParOf" srcId="{BA73B34F-C630-4B86-B930-721FD478DDFD}" destId="{B4F519C0-5C67-4C2E-B69F-B6D364BC4956}" srcOrd="0" destOrd="0" presId="urn:microsoft.com/office/officeart/2005/8/layout/list1"/>
    <dgm:cxn modelId="{EBFA03E1-039D-4E23-BA44-85EF9B9CCE1A}" type="presParOf" srcId="{BA73B34F-C630-4B86-B930-721FD478DDFD}" destId="{E1D8A2EB-4D10-4AC0-B489-5AF724115CB6}" srcOrd="1" destOrd="0" presId="urn:microsoft.com/office/officeart/2005/8/layout/list1"/>
    <dgm:cxn modelId="{B59BDAD6-2289-475C-A021-719AE8F401BC}" type="presParOf" srcId="{B981CBAE-C30D-4BE5-84F7-ACFBBA0D6BEF}" destId="{51E24FAD-DD8A-4936-883B-D458ED974491}" srcOrd="1" destOrd="0" presId="urn:microsoft.com/office/officeart/2005/8/layout/list1"/>
    <dgm:cxn modelId="{9474CD44-B9C1-4996-A078-054D981CB5F8}" type="presParOf" srcId="{B981CBAE-C30D-4BE5-84F7-ACFBBA0D6BEF}" destId="{F6713CC7-9FD0-46FA-B141-58F518A11C81}" srcOrd="2" destOrd="0" presId="urn:microsoft.com/office/officeart/2005/8/layout/list1"/>
    <dgm:cxn modelId="{E50DF265-5638-4895-BEC9-1356724781B7}" type="presParOf" srcId="{B981CBAE-C30D-4BE5-84F7-ACFBBA0D6BEF}" destId="{67ABDF4A-D75F-4B14-A978-808C4D3E1C44}" srcOrd="3" destOrd="0" presId="urn:microsoft.com/office/officeart/2005/8/layout/list1"/>
    <dgm:cxn modelId="{602FD52A-1D6B-41D9-9426-8248A74532AF}" type="presParOf" srcId="{B981CBAE-C30D-4BE5-84F7-ACFBBA0D6BEF}" destId="{1C7CE6C1-0F22-4A43-96A4-C2FC9E49147C}" srcOrd="4" destOrd="0" presId="urn:microsoft.com/office/officeart/2005/8/layout/list1"/>
    <dgm:cxn modelId="{97EFFAA6-D12E-4198-BFBA-D1FBB2B45492}" type="presParOf" srcId="{1C7CE6C1-0F22-4A43-96A4-C2FC9E49147C}" destId="{25C128D7-FE7E-411F-822F-2C288443BB3E}" srcOrd="0" destOrd="0" presId="urn:microsoft.com/office/officeart/2005/8/layout/list1"/>
    <dgm:cxn modelId="{F9768863-D459-4798-8103-55C342B9713A}" type="presParOf" srcId="{1C7CE6C1-0F22-4A43-96A4-C2FC9E49147C}" destId="{08277810-5D84-4CA4-A7FA-61E2707EE2A8}" srcOrd="1" destOrd="0" presId="urn:microsoft.com/office/officeart/2005/8/layout/list1"/>
    <dgm:cxn modelId="{B7590F92-44D7-46FF-A19B-B169645DBC56}" type="presParOf" srcId="{B981CBAE-C30D-4BE5-84F7-ACFBBA0D6BEF}" destId="{2288FE16-38BF-4D7A-A739-698DF1E84182}" srcOrd="5" destOrd="0" presId="urn:microsoft.com/office/officeart/2005/8/layout/list1"/>
    <dgm:cxn modelId="{68CC2D1F-A15E-43B0-80B4-404E7DA2EA4F}" type="presParOf" srcId="{B981CBAE-C30D-4BE5-84F7-ACFBBA0D6BEF}" destId="{4FEA0457-92E3-4940-BD28-13AEDC8FC65A}" srcOrd="6" destOrd="0" presId="urn:microsoft.com/office/officeart/2005/8/layout/list1"/>
    <dgm:cxn modelId="{CD3FAD00-3E40-4A6C-A323-68499FB4FE5A}" type="presParOf" srcId="{B981CBAE-C30D-4BE5-84F7-ACFBBA0D6BEF}" destId="{3F2FD326-A902-4F78-A7B8-7AD2F9968568}" srcOrd="7" destOrd="0" presId="urn:microsoft.com/office/officeart/2005/8/layout/list1"/>
    <dgm:cxn modelId="{0D2DD3CF-0E82-4825-9272-83A56EC7A2D1}" type="presParOf" srcId="{B981CBAE-C30D-4BE5-84F7-ACFBBA0D6BEF}" destId="{A204A5B2-FF24-424A-B49B-237D7DEE6BF5}" srcOrd="8" destOrd="0" presId="urn:microsoft.com/office/officeart/2005/8/layout/list1"/>
    <dgm:cxn modelId="{A98A6184-CB37-411A-A9D8-98766854F718}" type="presParOf" srcId="{A204A5B2-FF24-424A-B49B-237D7DEE6BF5}" destId="{63F4AA8A-47AF-4280-94BE-5BADF2ABF6C4}" srcOrd="0" destOrd="0" presId="urn:microsoft.com/office/officeart/2005/8/layout/list1"/>
    <dgm:cxn modelId="{487BB2B7-52F0-4CF5-B03F-56158E184365}" type="presParOf" srcId="{A204A5B2-FF24-424A-B49B-237D7DEE6BF5}" destId="{9E6135DF-8355-4412-BB6D-5F8B37119633}" srcOrd="1" destOrd="0" presId="urn:microsoft.com/office/officeart/2005/8/layout/list1"/>
    <dgm:cxn modelId="{2A552CBF-CC91-47F3-97FF-EBB60416F93B}" type="presParOf" srcId="{B981CBAE-C30D-4BE5-84F7-ACFBBA0D6BEF}" destId="{F5B75688-1450-47A2-BC26-8ED2CEC02D0F}" srcOrd="9" destOrd="0" presId="urn:microsoft.com/office/officeart/2005/8/layout/list1"/>
    <dgm:cxn modelId="{6342C658-F2DD-40DB-AD68-9AE85E8DBBC3}" type="presParOf" srcId="{B981CBAE-C30D-4BE5-84F7-ACFBBA0D6BEF}" destId="{D1381725-FA3D-432C-9E76-3F89815D8FD9}" srcOrd="10" destOrd="0" presId="urn:microsoft.com/office/officeart/2005/8/layout/list1"/>
    <dgm:cxn modelId="{DD18D8F7-C808-4172-BDCE-26E00A0A4592}" type="presParOf" srcId="{B981CBAE-C30D-4BE5-84F7-ACFBBA0D6BEF}" destId="{0401A134-0693-4083-894C-8A5F073BB156}" srcOrd="11" destOrd="0" presId="urn:microsoft.com/office/officeart/2005/8/layout/list1"/>
    <dgm:cxn modelId="{8FDF64C9-F36B-497B-97FD-F9E8E5C54BAA}" type="presParOf" srcId="{B981CBAE-C30D-4BE5-84F7-ACFBBA0D6BEF}" destId="{581D0DE3-11CF-4B04-B1A6-2CA8CA23693E}" srcOrd="12" destOrd="0" presId="urn:microsoft.com/office/officeart/2005/8/layout/list1"/>
    <dgm:cxn modelId="{50F91CA1-76BD-4E8B-A90B-54BC8A203B29}" type="presParOf" srcId="{581D0DE3-11CF-4B04-B1A6-2CA8CA23693E}" destId="{D7F10539-7FE0-4939-9D02-A167BC0FE70F}" srcOrd="0" destOrd="0" presId="urn:microsoft.com/office/officeart/2005/8/layout/list1"/>
    <dgm:cxn modelId="{4DCA87B8-D9C4-40D9-A7D7-0E329B18BB87}" type="presParOf" srcId="{581D0DE3-11CF-4B04-B1A6-2CA8CA23693E}" destId="{3DDF4D59-94B2-4890-9366-2A91E10EEE52}" srcOrd="1" destOrd="0" presId="urn:microsoft.com/office/officeart/2005/8/layout/list1"/>
    <dgm:cxn modelId="{237A7A0F-7A35-48FE-BC24-7F657BBA5AD6}" type="presParOf" srcId="{B981CBAE-C30D-4BE5-84F7-ACFBBA0D6BEF}" destId="{13F141AE-DB42-45C4-9BC4-5264ADEFBF0B}" srcOrd="13" destOrd="0" presId="urn:microsoft.com/office/officeart/2005/8/layout/list1"/>
    <dgm:cxn modelId="{2FC32BE5-10DA-46E0-ABD6-03F3247C292F}" type="presParOf" srcId="{B981CBAE-C30D-4BE5-84F7-ACFBBA0D6BEF}" destId="{6B6A3DA5-EB5B-48A6-B164-8EED5EB0DD2C}"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C1AA02-C3DF-437D-BAA2-1A7963983712}">
      <dsp:nvSpPr>
        <dsp:cNvPr id="0" name=""/>
        <dsp:cNvSpPr/>
      </dsp:nvSpPr>
      <dsp:spPr>
        <a:xfrm>
          <a:off x="2567" y="44397"/>
          <a:ext cx="2503103" cy="782954"/>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TW" altLang="en-US" sz="2800" u="none" kern="1200" dirty="0" smtClean="0"/>
            <a:t>安全性</a:t>
          </a:r>
          <a:endParaRPr lang="zh-TW" altLang="en-US" sz="2800" u="none" kern="1200" dirty="0"/>
        </a:p>
      </dsp:txBody>
      <dsp:txXfrm>
        <a:off x="2567" y="44397"/>
        <a:ext cx="2503103" cy="782954"/>
      </dsp:txXfrm>
    </dsp:sp>
    <dsp:sp modelId="{E753367F-1EFC-4ADA-953B-C08DB398409D}">
      <dsp:nvSpPr>
        <dsp:cNvPr id="0" name=""/>
        <dsp:cNvSpPr/>
      </dsp:nvSpPr>
      <dsp:spPr>
        <a:xfrm>
          <a:off x="2567" y="827352"/>
          <a:ext cx="2503103" cy="422730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TW" altLang="en-US" sz="2200" u="none" kern="1200" dirty="0" smtClean="0"/>
            <a:t>組織政策要確保</a:t>
          </a:r>
          <a:r>
            <a:rPr lang="zh-TW" altLang="en-US" sz="2200" u="none" kern="1200" dirty="0" smtClean="0">
              <a:solidFill>
                <a:srgbClr val="0000FF"/>
              </a:solidFill>
            </a:rPr>
            <a:t>只有得到授權的人</a:t>
          </a:r>
          <a:r>
            <a:rPr lang="zh-TW" altLang="en-US" sz="2200" u="none" kern="1200" dirty="0" smtClean="0"/>
            <a:t>可以讀取機密的資訊；只有得到授權的人可以修改資料或程式；並確保使用者不會輕易的造成系統無法運作。</a:t>
          </a:r>
          <a:endParaRPr lang="zh-TW" altLang="en-US" sz="2200" u="none" kern="1200" dirty="0"/>
        </a:p>
      </dsp:txBody>
      <dsp:txXfrm>
        <a:off x="2567" y="827352"/>
        <a:ext cx="2503103" cy="4227300"/>
      </dsp:txXfrm>
    </dsp:sp>
    <dsp:sp modelId="{143C66A9-A3FC-4CEB-BFB9-85B34CD042CF}">
      <dsp:nvSpPr>
        <dsp:cNvPr id="0" name=""/>
        <dsp:cNvSpPr/>
      </dsp:nvSpPr>
      <dsp:spPr>
        <a:xfrm>
          <a:off x="2856104" y="44397"/>
          <a:ext cx="2503103" cy="782954"/>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TW" altLang="en-US" sz="2800" u="none" kern="1200" dirty="0" smtClean="0"/>
            <a:t>可用性</a:t>
          </a:r>
          <a:endParaRPr lang="en-US" altLang="zh-TW" sz="2800" u="none" kern="1200" dirty="0" smtClean="0"/>
        </a:p>
      </dsp:txBody>
      <dsp:txXfrm>
        <a:off x="2856104" y="44397"/>
        <a:ext cx="2503103" cy="782954"/>
      </dsp:txXfrm>
    </dsp:sp>
    <dsp:sp modelId="{1268700C-CF1C-4DD3-8ED0-ACB39C475A5C}">
      <dsp:nvSpPr>
        <dsp:cNvPr id="0" name=""/>
        <dsp:cNvSpPr/>
      </dsp:nvSpPr>
      <dsp:spPr>
        <a:xfrm>
          <a:off x="2856104" y="827352"/>
          <a:ext cx="2503103" cy="422730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TW" altLang="en-US" sz="2200" u="none" kern="1200" dirty="0" smtClean="0"/>
            <a:t>存取控制的機制應</a:t>
          </a:r>
          <a:r>
            <a:rPr lang="zh-TW" altLang="en-US" sz="2200" u="none" kern="1200" dirty="0" smtClean="0">
              <a:solidFill>
                <a:srgbClr val="0000FF"/>
              </a:solidFill>
            </a:rPr>
            <a:t>讓使用者易於瞭解</a:t>
          </a:r>
          <a:r>
            <a:rPr lang="zh-TW" altLang="en-US" sz="2200" u="none" kern="1200" dirty="0" smtClean="0"/>
            <a:t>，並且儘量不影響他們的正常工作方式與習慣。存取控制的機制要能夠每次都如預期的運作。</a:t>
          </a:r>
          <a:endParaRPr lang="en-US" altLang="zh-TW" sz="2200" u="none" kern="1200" dirty="0" smtClean="0"/>
        </a:p>
      </dsp:txBody>
      <dsp:txXfrm>
        <a:off x="2856104" y="827352"/>
        <a:ext cx="2503103" cy="4227300"/>
      </dsp:txXfrm>
    </dsp:sp>
    <dsp:sp modelId="{97B51908-32B1-4DB4-B0D6-8E0AB9BD9059}">
      <dsp:nvSpPr>
        <dsp:cNvPr id="0" name=""/>
        <dsp:cNvSpPr/>
      </dsp:nvSpPr>
      <dsp:spPr>
        <a:xfrm>
          <a:off x="5709642" y="44397"/>
          <a:ext cx="2503103" cy="782954"/>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TW" altLang="en-US" sz="2800" u="none" kern="1200" dirty="0" smtClean="0"/>
            <a:t>擴展性</a:t>
          </a:r>
          <a:endParaRPr lang="zh-TW" altLang="en-US" sz="2800" u="none" kern="1200" dirty="0"/>
        </a:p>
      </dsp:txBody>
      <dsp:txXfrm>
        <a:off x="5709642" y="44397"/>
        <a:ext cx="2503103" cy="782954"/>
      </dsp:txXfrm>
    </dsp:sp>
    <dsp:sp modelId="{C66D8A87-2B0F-41AE-A75B-8CD130791E43}">
      <dsp:nvSpPr>
        <dsp:cNvPr id="0" name=""/>
        <dsp:cNvSpPr/>
      </dsp:nvSpPr>
      <dsp:spPr>
        <a:xfrm>
          <a:off x="5709642" y="827352"/>
          <a:ext cx="2503103" cy="422730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l" defTabSz="977900">
            <a:lnSpc>
              <a:spcPct val="90000"/>
            </a:lnSpc>
            <a:spcBef>
              <a:spcPct val="0"/>
            </a:spcBef>
            <a:spcAft>
              <a:spcPct val="15000"/>
            </a:spcAft>
            <a:buChar char="••"/>
          </a:pPr>
          <a:r>
            <a:rPr lang="zh-TW" altLang="en-US" sz="2200" u="none" kern="1200" dirty="0" smtClean="0"/>
            <a:t>當一個組織的人員、系統或工作量增加時，存取控制的機制</a:t>
          </a:r>
          <a:r>
            <a:rPr lang="zh-TW" altLang="en-US" sz="2200" u="none" kern="1200" dirty="0" smtClean="0">
              <a:solidFill>
                <a:srgbClr val="0000FF"/>
              </a:solidFill>
            </a:rPr>
            <a:t>不應</a:t>
          </a:r>
          <a:r>
            <a:rPr lang="zh-TW" altLang="en-US" sz="2200" u="none" kern="1200" dirty="0" smtClean="0"/>
            <a:t>隨之變為</a:t>
          </a:r>
          <a:r>
            <a:rPr lang="zh-TW" altLang="en-US" sz="2200" u="none" kern="1200" dirty="0" smtClean="0">
              <a:solidFill>
                <a:srgbClr val="0000FF"/>
              </a:solidFill>
            </a:rPr>
            <a:t>過度複雜</a:t>
          </a:r>
          <a:r>
            <a:rPr lang="zh-TW" altLang="en-US" sz="2200" u="none" kern="1200" dirty="0" smtClean="0"/>
            <a:t>，以致影響系統效能與行政效率。</a:t>
          </a:r>
          <a:endParaRPr lang="zh-TW" altLang="en-US" sz="2200" u="none" kern="1200" dirty="0"/>
        </a:p>
      </dsp:txBody>
      <dsp:txXfrm>
        <a:off x="5709642" y="827352"/>
        <a:ext cx="2503103" cy="42273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A192B1-1570-417F-9582-13483FF05CDA}">
      <dsp:nvSpPr>
        <dsp:cNvPr id="0" name=""/>
        <dsp:cNvSpPr/>
      </dsp:nvSpPr>
      <dsp:spPr>
        <a:xfrm>
          <a:off x="0" y="23875"/>
          <a:ext cx="8215313" cy="73359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ea typeface="+mn-ea"/>
            </a:rPr>
            <a:t>責任分擔 </a:t>
          </a:r>
          <a:r>
            <a:rPr lang="en-US" altLang="zh-TW" sz="2400" kern="1200" dirty="0" smtClean="0">
              <a:latin typeface="Calibri" pitchFamily="34" charset="0"/>
              <a:ea typeface="+mn-ea"/>
            </a:rPr>
            <a:t>(separation of duties)</a:t>
          </a:r>
          <a:endParaRPr lang="zh-TW" altLang="en-US" sz="2400" kern="1200" dirty="0">
            <a:latin typeface="Calibri" pitchFamily="34" charset="0"/>
            <a:ea typeface="+mn-ea"/>
          </a:endParaRPr>
        </a:p>
      </dsp:txBody>
      <dsp:txXfrm>
        <a:off x="35811" y="59686"/>
        <a:ext cx="8143691" cy="661968"/>
      </dsp:txXfrm>
    </dsp:sp>
    <dsp:sp modelId="{AC4DBB77-87E7-4076-997F-A65407D7C5A9}">
      <dsp:nvSpPr>
        <dsp:cNvPr id="0" name=""/>
        <dsp:cNvSpPr/>
      </dsp:nvSpPr>
      <dsp:spPr>
        <a:xfrm>
          <a:off x="0" y="757465"/>
          <a:ext cx="821531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smtClean="0">
              <a:latin typeface="Calibri" pitchFamily="34" charset="0"/>
              <a:ea typeface="+mn-ea"/>
            </a:rPr>
            <a:t>應該避免讓一個人</a:t>
          </a:r>
          <a:r>
            <a:rPr lang="zh-TW" altLang="en-US" sz="2000" kern="1200" dirty="0" smtClean="0">
              <a:solidFill>
                <a:srgbClr val="0000FF"/>
              </a:solidFill>
              <a:latin typeface="Calibri" pitchFamily="34" charset="0"/>
              <a:ea typeface="+mn-ea"/>
            </a:rPr>
            <a:t>完整的</a:t>
          </a:r>
          <a:r>
            <a:rPr lang="zh-TW" altLang="en-US" sz="2000" kern="1200" dirty="0" smtClean="0">
              <a:latin typeface="Calibri" pitchFamily="34" charset="0"/>
              <a:ea typeface="+mn-ea"/>
            </a:rPr>
            <a:t>知道或持有一個秘密的資訊或流程。</a:t>
          </a:r>
          <a:endParaRPr lang="zh-TW" altLang="en-US" sz="2000" kern="1200" dirty="0">
            <a:latin typeface="Calibri" pitchFamily="34" charset="0"/>
            <a:ea typeface="+mn-ea"/>
          </a:endParaRPr>
        </a:p>
      </dsp:txBody>
      <dsp:txXfrm>
        <a:off x="0" y="757465"/>
        <a:ext cx="8215313" cy="546480"/>
      </dsp:txXfrm>
    </dsp:sp>
    <dsp:sp modelId="{AD6DAD42-3C3C-44F9-A987-D75E741E6FE8}">
      <dsp:nvSpPr>
        <dsp:cNvPr id="0" name=""/>
        <dsp:cNvSpPr/>
      </dsp:nvSpPr>
      <dsp:spPr>
        <a:xfrm>
          <a:off x="0" y="1303945"/>
          <a:ext cx="8215313" cy="73359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ea typeface="+mn-ea"/>
            </a:rPr>
            <a:t>最低權限 </a:t>
          </a:r>
          <a:r>
            <a:rPr lang="en-US" altLang="zh-TW" sz="2400" kern="1200" dirty="0" smtClean="0">
              <a:latin typeface="Calibri" pitchFamily="34" charset="0"/>
              <a:ea typeface="+mn-ea"/>
            </a:rPr>
            <a:t>(least privilege)</a:t>
          </a:r>
          <a:endParaRPr lang="zh-TW" altLang="en-US" sz="2400" kern="1200" dirty="0">
            <a:latin typeface="Calibri" pitchFamily="34" charset="0"/>
            <a:ea typeface="+mn-ea"/>
          </a:endParaRPr>
        </a:p>
      </dsp:txBody>
      <dsp:txXfrm>
        <a:off x="35811" y="1339756"/>
        <a:ext cx="8143691" cy="661968"/>
      </dsp:txXfrm>
    </dsp:sp>
    <dsp:sp modelId="{712E71E4-35CE-4783-9379-9E28DDE8BDEA}">
      <dsp:nvSpPr>
        <dsp:cNvPr id="0" name=""/>
        <dsp:cNvSpPr/>
      </dsp:nvSpPr>
      <dsp:spPr>
        <a:xfrm>
          <a:off x="0" y="2037535"/>
          <a:ext cx="821531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smtClean="0">
              <a:latin typeface="Calibri" pitchFamily="34" charset="0"/>
              <a:ea typeface="+mn-ea"/>
            </a:rPr>
            <a:t>每人只擁有足以完成工作的最低權限。</a:t>
          </a:r>
          <a:endParaRPr lang="zh-TW" altLang="en-US" sz="2000" kern="1200" dirty="0">
            <a:latin typeface="Calibri" pitchFamily="34" charset="0"/>
            <a:ea typeface="+mn-ea"/>
          </a:endParaRPr>
        </a:p>
      </dsp:txBody>
      <dsp:txXfrm>
        <a:off x="0" y="2037535"/>
        <a:ext cx="8215313" cy="546480"/>
      </dsp:txXfrm>
    </dsp:sp>
    <dsp:sp modelId="{EBE47799-6C1D-4D2D-9B89-754854173972}">
      <dsp:nvSpPr>
        <dsp:cNvPr id="0" name=""/>
        <dsp:cNvSpPr/>
      </dsp:nvSpPr>
      <dsp:spPr>
        <a:xfrm>
          <a:off x="0" y="2584015"/>
          <a:ext cx="8215313" cy="73359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ea typeface="+mn-ea"/>
            </a:rPr>
            <a:t>知的必要性 </a:t>
          </a:r>
          <a:r>
            <a:rPr lang="en-US" altLang="zh-TW" sz="2400" kern="1200" dirty="0" smtClean="0">
              <a:latin typeface="Calibri" pitchFamily="34" charset="0"/>
              <a:ea typeface="+mn-ea"/>
            </a:rPr>
            <a:t>(need-to-know)</a:t>
          </a:r>
          <a:endParaRPr lang="zh-TW" altLang="en-US" sz="2400" kern="1200" dirty="0">
            <a:latin typeface="Calibri" pitchFamily="34" charset="0"/>
            <a:ea typeface="+mn-ea"/>
          </a:endParaRPr>
        </a:p>
      </dsp:txBody>
      <dsp:txXfrm>
        <a:off x="35811" y="2619826"/>
        <a:ext cx="8143691" cy="661968"/>
      </dsp:txXfrm>
    </dsp:sp>
    <dsp:sp modelId="{F7E2CFDB-8A98-45E6-B3BE-E9E1CC37FBCA}">
      <dsp:nvSpPr>
        <dsp:cNvPr id="0" name=""/>
        <dsp:cNvSpPr/>
      </dsp:nvSpPr>
      <dsp:spPr>
        <a:xfrm>
          <a:off x="0" y="3317605"/>
          <a:ext cx="821531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smtClean="0">
              <a:latin typeface="Calibri" pitchFamily="34" charset="0"/>
              <a:ea typeface="+mn-ea"/>
            </a:rPr>
            <a:t>每人對秘密資訊「知的權利」</a:t>
          </a:r>
          <a:r>
            <a:rPr lang="zh-TW" altLang="en-US" sz="2000" kern="1200" dirty="0" smtClean="0">
              <a:solidFill>
                <a:srgbClr val="0000FF"/>
              </a:solidFill>
              <a:latin typeface="Calibri" pitchFamily="34" charset="0"/>
              <a:ea typeface="+mn-ea"/>
            </a:rPr>
            <a:t>端視其所負責業務的需要性</a:t>
          </a:r>
          <a:r>
            <a:rPr lang="zh-TW" altLang="en-US" sz="2000" kern="1200" dirty="0" smtClean="0">
              <a:latin typeface="Calibri" pitchFamily="34" charset="0"/>
              <a:ea typeface="+mn-ea"/>
            </a:rPr>
            <a:t>。</a:t>
          </a:r>
          <a:endParaRPr lang="zh-TW" altLang="en-US" sz="2000" kern="1200" dirty="0">
            <a:latin typeface="Calibri" pitchFamily="34" charset="0"/>
            <a:ea typeface="+mn-ea"/>
          </a:endParaRPr>
        </a:p>
      </dsp:txBody>
      <dsp:txXfrm>
        <a:off x="0" y="3317605"/>
        <a:ext cx="8215313" cy="546480"/>
      </dsp:txXfrm>
    </dsp:sp>
    <dsp:sp modelId="{A1D3387F-599A-43AB-AAC6-A453FCF42AFB}">
      <dsp:nvSpPr>
        <dsp:cNvPr id="0" name=""/>
        <dsp:cNvSpPr/>
      </dsp:nvSpPr>
      <dsp:spPr>
        <a:xfrm>
          <a:off x="0" y="3864085"/>
          <a:ext cx="8215313" cy="73359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ea typeface="+mn-ea"/>
            </a:rPr>
            <a:t>資訊分類 </a:t>
          </a:r>
          <a:r>
            <a:rPr lang="en-US" altLang="zh-TW" sz="2400" kern="1200" dirty="0" smtClean="0">
              <a:latin typeface="Calibri" pitchFamily="34" charset="0"/>
              <a:ea typeface="+mn-ea"/>
            </a:rPr>
            <a:t>(information classification)</a:t>
          </a:r>
          <a:endParaRPr lang="zh-TW" altLang="en-US" sz="2400" kern="1200" dirty="0">
            <a:latin typeface="Calibri" pitchFamily="34" charset="0"/>
            <a:ea typeface="+mn-ea"/>
          </a:endParaRPr>
        </a:p>
      </dsp:txBody>
      <dsp:txXfrm>
        <a:off x="35811" y="3899896"/>
        <a:ext cx="8143691" cy="661968"/>
      </dsp:txXfrm>
    </dsp:sp>
    <dsp:sp modelId="{07585CF1-7EC7-4DE3-A15B-14732222B059}">
      <dsp:nvSpPr>
        <dsp:cNvPr id="0" name=""/>
        <dsp:cNvSpPr/>
      </dsp:nvSpPr>
      <dsp:spPr>
        <a:xfrm>
          <a:off x="0" y="4597675"/>
          <a:ext cx="8215313"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0836"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zh-TW" altLang="en-US" sz="2000" kern="1200" dirty="0" smtClean="0">
              <a:latin typeface="Calibri" pitchFamily="34" charset="0"/>
              <a:ea typeface="+mn-ea"/>
            </a:rPr>
            <a:t>使用者</a:t>
          </a:r>
          <a:r>
            <a:rPr lang="en-US" altLang="zh-TW" sz="2000" kern="1200" dirty="0" smtClean="0">
              <a:latin typeface="Calibri" pitchFamily="34" charset="0"/>
              <a:ea typeface="+mn-ea"/>
            </a:rPr>
            <a:t>(</a:t>
          </a:r>
          <a:r>
            <a:rPr lang="zh-TW" altLang="en-US" sz="2000" kern="1200" dirty="0" smtClean="0">
              <a:latin typeface="Calibri" pitchFamily="34" charset="0"/>
              <a:ea typeface="+mn-ea"/>
            </a:rPr>
            <a:t>人</a:t>
          </a:r>
          <a:r>
            <a:rPr lang="en-US" altLang="zh-TW" sz="2000" kern="1200" dirty="0" smtClean="0">
              <a:latin typeface="Calibri" pitchFamily="34" charset="0"/>
              <a:ea typeface="+mn-ea"/>
            </a:rPr>
            <a:t>)</a:t>
          </a:r>
          <a:r>
            <a:rPr lang="zh-TW" altLang="en-US" sz="2000" kern="1200" dirty="0" smtClean="0">
              <a:latin typeface="Calibri" pitchFamily="34" charset="0"/>
              <a:ea typeface="+mn-ea"/>
            </a:rPr>
            <a:t>與被使用者</a:t>
          </a:r>
          <a:r>
            <a:rPr lang="en-US" altLang="zh-TW" sz="2000" kern="1200" dirty="0" smtClean="0">
              <a:latin typeface="Calibri" pitchFamily="34" charset="0"/>
              <a:ea typeface="+mn-ea"/>
            </a:rPr>
            <a:t>(</a:t>
          </a:r>
          <a:r>
            <a:rPr lang="zh-TW" altLang="en-US" sz="2000" kern="1200" dirty="0" smtClean="0">
              <a:latin typeface="Calibri" pitchFamily="34" charset="0"/>
              <a:ea typeface="+mn-ea"/>
            </a:rPr>
            <a:t>系統或資料</a:t>
          </a:r>
          <a:r>
            <a:rPr lang="en-US" altLang="zh-TW" sz="2000" kern="1200" dirty="0" smtClean="0">
              <a:latin typeface="Calibri" pitchFamily="34" charset="0"/>
              <a:ea typeface="+mn-ea"/>
            </a:rPr>
            <a:t>)</a:t>
          </a:r>
          <a:r>
            <a:rPr lang="zh-TW" altLang="en-US" sz="2000" kern="1200" dirty="0" smtClean="0">
              <a:latin typeface="Calibri" pitchFamily="34" charset="0"/>
              <a:ea typeface="+mn-ea"/>
            </a:rPr>
            <a:t>間應有清楚的權限對應關係。</a:t>
          </a:r>
          <a:endParaRPr lang="zh-TW" altLang="en-US" sz="2000" kern="1200" dirty="0">
            <a:latin typeface="Calibri" pitchFamily="34" charset="0"/>
            <a:ea typeface="+mn-ea"/>
          </a:endParaRPr>
        </a:p>
      </dsp:txBody>
      <dsp:txXfrm>
        <a:off x="0" y="4597675"/>
        <a:ext cx="8215313" cy="546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AC17D-BEC5-4D14-97BB-062A1DD12FFB}">
      <dsp:nvSpPr>
        <dsp:cNvPr id="0" name=""/>
        <dsp:cNvSpPr/>
      </dsp:nvSpPr>
      <dsp:spPr>
        <a:xfrm>
          <a:off x="2567" y="621504"/>
          <a:ext cx="2503103" cy="1001241"/>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TW" altLang="en-US" sz="2800" kern="1200" dirty="0" smtClean="0"/>
            <a:t>偷竊</a:t>
          </a:r>
          <a:endParaRPr lang="zh-TW" altLang="en-US" sz="2800" kern="1200" dirty="0"/>
        </a:p>
      </dsp:txBody>
      <dsp:txXfrm>
        <a:off x="2567" y="621504"/>
        <a:ext cx="2503103" cy="1001241"/>
      </dsp:txXfrm>
    </dsp:sp>
    <dsp:sp modelId="{FE547FF4-4DDB-4F05-BD13-9E08B86CA100}">
      <dsp:nvSpPr>
        <dsp:cNvPr id="0" name=""/>
        <dsp:cNvSpPr/>
      </dsp:nvSpPr>
      <dsp:spPr>
        <a:xfrm>
          <a:off x="2567" y="1622745"/>
          <a:ext cx="2503103" cy="285480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TW" altLang="en-US" sz="2400" kern="1200" dirty="0" smtClean="0"/>
            <a:t>偷竊是存取控制的最大威脅。</a:t>
          </a:r>
          <a:endParaRPr lang="zh-TW" altLang="en-US" sz="2400" kern="1200" dirty="0"/>
        </a:p>
      </dsp:txBody>
      <dsp:txXfrm>
        <a:off x="2567" y="1622745"/>
        <a:ext cx="2503103" cy="2854800"/>
      </dsp:txXfrm>
    </dsp:sp>
    <dsp:sp modelId="{C216EBB8-615B-4D9D-A866-5E5932146214}">
      <dsp:nvSpPr>
        <dsp:cNvPr id="0" name=""/>
        <dsp:cNvSpPr/>
      </dsp:nvSpPr>
      <dsp:spPr>
        <a:xfrm>
          <a:off x="2856104" y="621504"/>
          <a:ext cx="2503103" cy="1001241"/>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TW" altLang="en-US" sz="2800" kern="1200" dirty="0" smtClean="0"/>
            <a:t>入侵</a:t>
          </a:r>
          <a:endParaRPr lang="en-US" altLang="zh-TW" sz="2800" kern="1200" dirty="0" smtClean="0"/>
        </a:p>
      </dsp:txBody>
      <dsp:txXfrm>
        <a:off x="2856104" y="621504"/>
        <a:ext cx="2503103" cy="1001241"/>
      </dsp:txXfrm>
    </dsp:sp>
    <dsp:sp modelId="{4D267B9B-4F7A-453B-966F-A7B3C4C3EEC9}">
      <dsp:nvSpPr>
        <dsp:cNvPr id="0" name=""/>
        <dsp:cNvSpPr/>
      </dsp:nvSpPr>
      <dsp:spPr>
        <a:xfrm>
          <a:off x="2856104" y="1622745"/>
          <a:ext cx="2503103" cy="285480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TW" altLang="en-US" sz="2400" kern="1200" dirty="0" smtClean="0"/>
            <a:t>入侵可能是實體或虛擬的，也可能兩者結合。</a:t>
          </a:r>
          <a:r>
            <a:rPr lang="en-US" altLang="zh-TW" sz="2400" kern="1200" dirty="0" smtClean="0"/>
            <a:t>	</a:t>
          </a:r>
        </a:p>
      </dsp:txBody>
      <dsp:txXfrm>
        <a:off x="2856104" y="1622745"/>
        <a:ext cx="2503103" cy="2854800"/>
      </dsp:txXfrm>
    </dsp:sp>
    <dsp:sp modelId="{2EBA07A6-E986-4522-A487-264654FF8902}">
      <dsp:nvSpPr>
        <dsp:cNvPr id="0" name=""/>
        <dsp:cNvSpPr/>
      </dsp:nvSpPr>
      <dsp:spPr>
        <a:xfrm>
          <a:off x="5709642" y="621504"/>
          <a:ext cx="2503103" cy="1001241"/>
        </a:xfrm>
        <a:prstGeom prst="rect">
          <a:avLst/>
        </a:prstGeom>
        <a:solidFill>
          <a:schemeClr val="accent1">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lvl="0" algn="ctr" defTabSz="1244600">
            <a:lnSpc>
              <a:spcPct val="90000"/>
            </a:lnSpc>
            <a:spcBef>
              <a:spcPct val="0"/>
            </a:spcBef>
            <a:spcAft>
              <a:spcPct val="35000"/>
            </a:spcAft>
          </a:pPr>
          <a:r>
            <a:rPr lang="zh-TW" altLang="en-US" sz="2800" kern="1200" dirty="0" smtClean="0"/>
            <a:t>社交工程</a:t>
          </a:r>
          <a:endParaRPr lang="en-US" altLang="zh-TW" sz="2800" kern="1200" dirty="0" smtClean="0"/>
        </a:p>
      </dsp:txBody>
      <dsp:txXfrm>
        <a:off x="5709642" y="621504"/>
        <a:ext cx="2503103" cy="1001241"/>
      </dsp:txXfrm>
    </dsp:sp>
    <dsp:sp modelId="{64C115DC-CF4A-465C-A24F-473BCE5DCE85}">
      <dsp:nvSpPr>
        <dsp:cNvPr id="0" name=""/>
        <dsp:cNvSpPr/>
      </dsp:nvSpPr>
      <dsp:spPr>
        <a:xfrm>
          <a:off x="5709642" y="1622745"/>
          <a:ext cx="2503103" cy="2854800"/>
        </a:xfrm>
        <a:prstGeom prst="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zh-TW" altLang="en-US" sz="2400" kern="1200" dirty="0" smtClean="0"/>
            <a:t>社交工程也常結合實體與虛擬的詐欺。</a:t>
          </a:r>
          <a:endParaRPr lang="en-US" altLang="zh-TW" sz="2400" kern="1200" dirty="0" smtClean="0"/>
        </a:p>
      </dsp:txBody>
      <dsp:txXfrm>
        <a:off x="5709642" y="1622745"/>
        <a:ext cx="2503103" cy="2854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FBFB3-F7C4-4C13-87CC-EE43DFC8ABD4}">
      <dsp:nvSpPr>
        <dsp:cNvPr id="0" name=""/>
        <dsp:cNvSpPr/>
      </dsp:nvSpPr>
      <dsp:spPr>
        <a:xfrm rot="5400000">
          <a:off x="4767989" y="-2012619"/>
          <a:ext cx="981965" cy="5257800"/>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TW" altLang="en-US" sz="2000" kern="1200" dirty="0" smtClean="0"/>
            <a:t>讓使用者擁有一個唯一、可電子讀取的名稱，電腦系統以此識別使用者身分。</a:t>
          </a:r>
          <a:endParaRPr lang="zh-TW" altLang="en-US" sz="2000" kern="1200" dirty="0"/>
        </a:p>
      </dsp:txBody>
      <dsp:txXfrm rot="-5400000">
        <a:off x="2630072" y="173234"/>
        <a:ext cx="5209864" cy="886093"/>
      </dsp:txXfrm>
    </dsp:sp>
    <dsp:sp modelId="{D5651BCE-CE3A-427E-9BF4-58CCF6A81174}">
      <dsp:nvSpPr>
        <dsp:cNvPr id="0" name=""/>
        <dsp:cNvSpPr/>
      </dsp:nvSpPr>
      <dsp:spPr>
        <a:xfrm>
          <a:off x="327441" y="2552"/>
          <a:ext cx="2302630" cy="122745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TW" altLang="en-US" sz="2800" kern="1200" dirty="0" smtClean="0"/>
            <a:t>身分</a:t>
          </a:r>
          <a:endParaRPr lang="zh-TW" altLang="en-US" sz="2800" kern="1200" dirty="0"/>
        </a:p>
      </dsp:txBody>
      <dsp:txXfrm>
        <a:off x="387360" y="62471"/>
        <a:ext cx="2182792" cy="1107618"/>
      </dsp:txXfrm>
    </dsp:sp>
    <dsp:sp modelId="{7C27F823-1A15-490E-B5D3-BBC35CC9ED75}">
      <dsp:nvSpPr>
        <dsp:cNvPr id="0" name=""/>
        <dsp:cNvSpPr/>
      </dsp:nvSpPr>
      <dsp:spPr>
        <a:xfrm rot="5400000">
          <a:off x="4767989" y="-723790"/>
          <a:ext cx="981965" cy="5257800"/>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TW" altLang="en-US" sz="2000" kern="1200" dirty="0" smtClean="0"/>
            <a:t>確認使用該電子身分者為使用者本人。</a:t>
          </a:r>
          <a:endParaRPr lang="en-US" altLang="zh-TW" sz="2000" kern="1200" dirty="0" smtClean="0"/>
        </a:p>
      </dsp:txBody>
      <dsp:txXfrm rot="-5400000">
        <a:off x="2630072" y="1462063"/>
        <a:ext cx="5209864" cy="886093"/>
      </dsp:txXfrm>
    </dsp:sp>
    <dsp:sp modelId="{6E991C9C-236F-4B68-8E8A-E6DCD4529D6D}">
      <dsp:nvSpPr>
        <dsp:cNvPr id="0" name=""/>
        <dsp:cNvSpPr/>
      </dsp:nvSpPr>
      <dsp:spPr>
        <a:xfrm>
          <a:off x="327441" y="1291381"/>
          <a:ext cx="2302630" cy="122745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TW" altLang="en-US" sz="2800" kern="1200" dirty="0" smtClean="0"/>
            <a:t>身分認證</a:t>
          </a:r>
          <a:endParaRPr lang="en-US" altLang="zh-TW" sz="2800" kern="1200" dirty="0" smtClean="0"/>
        </a:p>
      </dsp:txBody>
      <dsp:txXfrm>
        <a:off x="387360" y="1351300"/>
        <a:ext cx="2182792" cy="1107618"/>
      </dsp:txXfrm>
    </dsp:sp>
    <dsp:sp modelId="{42B961B9-5472-4F4F-A510-7A5CC4A62E66}">
      <dsp:nvSpPr>
        <dsp:cNvPr id="0" name=""/>
        <dsp:cNvSpPr/>
      </dsp:nvSpPr>
      <dsp:spPr>
        <a:xfrm rot="5400000">
          <a:off x="4767989" y="565039"/>
          <a:ext cx="981965" cy="5257800"/>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TW" altLang="en-US" sz="2000" kern="1200" dirty="0" smtClean="0"/>
            <a:t>系統通過身分認證後，授予使用者的讀、寫、執行、刪除等權限。</a:t>
          </a:r>
          <a:endParaRPr lang="en-US" altLang="zh-TW" sz="2000" kern="1200" dirty="0" smtClean="0"/>
        </a:p>
      </dsp:txBody>
      <dsp:txXfrm rot="-5400000">
        <a:off x="2630072" y="2750892"/>
        <a:ext cx="5209864" cy="886093"/>
      </dsp:txXfrm>
    </dsp:sp>
    <dsp:sp modelId="{5B58B585-4F42-431A-A72E-F3326A173748}">
      <dsp:nvSpPr>
        <dsp:cNvPr id="0" name=""/>
        <dsp:cNvSpPr/>
      </dsp:nvSpPr>
      <dsp:spPr>
        <a:xfrm>
          <a:off x="327441" y="2580211"/>
          <a:ext cx="2302630" cy="122745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TW" altLang="en-US" sz="2800" kern="1200" dirty="0" smtClean="0"/>
            <a:t>授權</a:t>
          </a:r>
          <a:endParaRPr lang="en-US" altLang="zh-TW" sz="2800" kern="1200" dirty="0" smtClean="0"/>
        </a:p>
      </dsp:txBody>
      <dsp:txXfrm>
        <a:off x="387360" y="2640130"/>
        <a:ext cx="2182792" cy="1107618"/>
      </dsp:txXfrm>
    </dsp:sp>
    <dsp:sp modelId="{124C637D-3115-4B4A-A0D7-FBCFB4A5486F}">
      <dsp:nvSpPr>
        <dsp:cNvPr id="0" name=""/>
        <dsp:cNvSpPr/>
      </dsp:nvSpPr>
      <dsp:spPr>
        <a:xfrm rot="5400000">
          <a:off x="4767989" y="1853869"/>
          <a:ext cx="981965" cy="5257800"/>
        </a:xfrm>
        <a:prstGeom prst="round2SameRect">
          <a:avLst/>
        </a:prstGeom>
        <a:solidFill>
          <a:schemeClr val="accent1">
            <a:alpha val="90000"/>
            <a:tint val="40000"/>
            <a:hueOff val="0"/>
            <a:satOff val="0"/>
            <a:lumOff val="0"/>
            <a:alphaOff val="0"/>
          </a:schemeClr>
        </a:solidFill>
        <a:ln w="400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38100" rIns="76200" bIns="38100" numCol="1" spcCol="1270" anchor="ctr" anchorCtr="0">
          <a:noAutofit/>
        </a:bodyPr>
        <a:lstStyle/>
        <a:p>
          <a:pPr marL="228600" lvl="1" indent="-228600" algn="l" defTabSz="889000">
            <a:lnSpc>
              <a:spcPct val="90000"/>
            </a:lnSpc>
            <a:spcBef>
              <a:spcPct val="0"/>
            </a:spcBef>
            <a:spcAft>
              <a:spcPct val="15000"/>
            </a:spcAft>
            <a:buChar char="••"/>
          </a:pPr>
          <a:r>
            <a:rPr lang="zh-TW" altLang="en-US" sz="2000" kern="1200" dirty="0" smtClean="0"/>
            <a:t>能讓已經授權的使用者對自己在系統上的行為負責。</a:t>
          </a:r>
          <a:endParaRPr lang="zh-TW" altLang="en-US" sz="2000" kern="1200" dirty="0"/>
        </a:p>
      </dsp:txBody>
      <dsp:txXfrm rot="-5400000">
        <a:off x="2630072" y="4039722"/>
        <a:ext cx="5209864" cy="886093"/>
      </dsp:txXfrm>
    </dsp:sp>
    <dsp:sp modelId="{7BE0437C-11ED-4ADB-9B44-25789FBF64F7}">
      <dsp:nvSpPr>
        <dsp:cNvPr id="0" name=""/>
        <dsp:cNvSpPr/>
      </dsp:nvSpPr>
      <dsp:spPr>
        <a:xfrm>
          <a:off x="327441" y="3869041"/>
          <a:ext cx="2302630" cy="1227456"/>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lvl="0" algn="ctr" defTabSz="1244600">
            <a:lnSpc>
              <a:spcPct val="90000"/>
            </a:lnSpc>
            <a:spcBef>
              <a:spcPct val="0"/>
            </a:spcBef>
            <a:spcAft>
              <a:spcPct val="35000"/>
            </a:spcAft>
          </a:pPr>
          <a:r>
            <a:rPr lang="zh-TW" altLang="en-US" sz="2800" kern="1200" dirty="0" smtClean="0"/>
            <a:t>責任歸屬</a:t>
          </a:r>
          <a:endParaRPr lang="zh-TW" altLang="en-US" sz="2800" kern="1200" dirty="0"/>
        </a:p>
      </dsp:txBody>
      <dsp:txXfrm>
        <a:off x="387360" y="3928960"/>
        <a:ext cx="2182792" cy="11076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13CC7-9FD0-46FA-B141-58F518A11C81}">
      <dsp:nvSpPr>
        <dsp:cNvPr id="0" name=""/>
        <dsp:cNvSpPr/>
      </dsp:nvSpPr>
      <dsp:spPr>
        <a:xfrm>
          <a:off x="0" y="299124"/>
          <a:ext cx="8215313" cy="88200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latin typeface="Calibri" pitchFamily="34" charset="0"/>
            </a:rPr>
            <a:t>有相當高的準確性，屬於應用最廣的生物特徵。</a:t>
          </a:r>
          <a:endParaRPr lang="zh-TW" altLang="en-US" sz="2000" kern="1200" dirty="0">
            <a:latin typeface="Calibri" pitchFamily="34" charset="0"/>
          </a:endParaRPr>
        </a:p>
      </dsp:txBody>
      <dsp:txXfrm>
        <a:off x="0" y="299124"/>
        <a:ext cx="8215313" cy="882000"/>
      </dsp:txXfrm>
    </dsp:sp>
    <dsp:sp modelId="{E1D8A2EB-4D10-4AC0-B489-5AF724115CB6}">
      <dsp:nvSpPr>
        <dsp:cNvPr id="0" name=""/>
        <dsp:cNvSpPr/>
      </dsp:nvSpPr>
      <dsp:spPr>
        <a:xfrm>
          <a:off x="410765" y="62964"/>
          <a:ext cx="5750719" cy="47232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rPr>
            <a:t>指紋、掌紋</a:t>
          </a:r>
          <a:endParaRPr lang="zh-TW" altLang="en-US" sz="2400" kern="1200" dirty="0">
            <a:latin typeface="Calibri" pitchFamily="34" charset="0"/>
          </a:endParaRPr>
        </a:p>
      </dsp:txBody>
      <dsp:txXfrm>
        <a:off x="433822" y="86021"/>
        <a:ext cx="5704605" cy="426206"/>
      </dsp:txXfrm>
    </dsp:sp>
    <dsp:sp modelId="{DDF94434-F764-4284-997A-DDE7FF5C40F6}">
      <dsp:nvSpPr>
        <dsp:cNvPr id="0" name=""/>
        <dsp:cNvSpPr/>
      </dsp:nvSpPr>
      <dsp:spPr>
        <a:xfrm>
          <a:off x="0" y="1503684"/>
          <a:ext cx="8215313" cy="88200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latin typeface="Calibri" pitchFamily="34" charset="0"/>
            </a:rPr>
            <a:t>電腦量測手掌的長、寬、厚度，相當準確且快速。</a:t>
          </a:r>
          <a:endParaRPr lang="zh-TW" altLang="en-US" sz="2000" kern="1200" dirty="0">
            <a:latin typeface="Calibri" pitchFamily="34" charset="0"/>
          </a:endParaRPr>
        </a:p>
      </dsp:txBody>
      <dsp:txXfrm>
        <a:off x="0" y="1503684"/>
        <a:ext cx="8215313" cy="882000"/>
      </dsp:txXfrm>
    </dsp:sp>
    <dsp:sp modelId="{450DA24A-19E6-40A5-83E3-73D61FF6DD18}">
      <dsp:nvSpPr>
        <dsp:cNvPr id="0" name=""/>
        <dsp:cNvSpPr/>
      </dsp:nvSpPr>
      <dsp:spPr>
        <a:xfrm>
          <a:off x="410765" y="1267524"/>
          <a:ext cx="5750719" cy="47232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rPr>
            <a:t>手掌結構</a:t>
          </a:r>
          <a:endParaRPr lang="zh-TW" altLang="en-US" sz="2400" kern="1200" dirty="0">
            <a:latin typeface="Calibri" pitchFamily="34" charset="0"/>
          </a:endParaRPr>
        </a:p>
      </dsp:txBody>
      <dsp:txXfrm>
        <a:off x="433822" y="1290581"/>
        <a:ext cx="5704605" cy="426206"/>
      </dsp:txXfrm>
    </dsp:sp>
    <dsp:sp modelId="{D5808D9E-1909-455B-BDE9-5E63E42D1B92}">
      <dsp:nvSpPr>
        <dsp:cNvPr id="0" name=""/>
        <dsp:cNvSpPr/>
      </dsp:nvSpPr>
      <dsp:spPr>
        <a:xfrm>
          <a:off x="0" y="2708244"/>
          <a:ext cx="8215313" cy="88200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latin typeface="Calibri" pitchFamily="34" charset="0"/>
            </a:rPr>
            <a:t>以低度光源來分析眼球後端視網膜上的血管分布模式。</a:t>
          </a:r>
          <a:endParaRPr lang="zh-TW" altLang="en-US" sz="2000" kern="1200" dirty="0">
            <a:latin typeface="Calibri" pitchFamily="34" charset="0"/>
          </a:endParaRPr>
        </a:p>
      </dsp:txBody>
      <dsp:txXfrm>
        <a:off x="0" y="2708244"/>
        <a:ext cx="8215313" cy="882000"/>
      </dsp:txXfrm>
    </dsp:sp>
    <dsp:sp modelId="{BEA3DDB2-CB80-4621-B2F4-D6316DA9EA5F}">
      <dsp:nvSpPr>
        <dsp:cNvPr id="0" name=""/>
        <dsp:cNvSpPr/>
      </dsp:nvSpPr>
      <dsp:spPr>
        <a:xfrm>
          <a:off x="410765" y="2472084"/>
          <a:ext cx="5750719" cy="47232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rPr>
            <a:t>視網膜</a:t>
          </a:r>
          <a:r>
            <a:rPr lang="en-US" altLang="zh-TW" sz="2400" kern="1200" dirty="0" smtClean="0">
              <a:latin typeface="Calibri" pitchFamily="34" charset="0"/>
            </a:rPr>
            <a:t>(retina)</a:t>
          </a:r>
          <a:r>
            <a:rPr lang="zh-TW" altLang="en-US" sz="2400" kern="1200" dirty="0" smtClean="0">
              <a:latin typeface="Calibri" pitchFamily="34" charset="0"/>
            </a:rPr>
            <a:t>掃描</a:t>
          </a:r>
          <a:endParaRPr lang="zh-TW" altLang="en-US" sz="2400" kern="1200" dirty="0">
            <a:latin typeface="Calibri" pitchFamily="34" charset="0"/>
          </a:endParaRPr>
        </a:p>
      </dsp:txBody>
      <dsp:txXfrm>
        <a:off x="433822" y="2495141"/>
        <a:ext cx="5704605" cy="426206"/>
      </dsp:txXfrm>
    </dsp:sp>
    <dsp:sp modelId="{D2340849-3DF3-4A1F-9995-CFB2F461869F}">
      <dsp:nvSpPr>
        <dsp:cNvPr id="0" name=""/>
        <dsp:cNvSpPr/>
      </dsp:nvSpPr>
      <dsp:spPr>
        <a:xfrm>
          <a:off x="0" y="3912804"/>
          <a:ext cx="8215313" cy="88200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kern="1200" dirty="0" smtClean="0">
              <a:latin typeface="Calibri" pitchFamily="34" charset="0"/>
            </a:rPr>
            <a:t>記錄眼球虹膜的獨特模式，準確、快速、且接受度較高。</a:t>
          </a:r>
          <a:endParaRPr lang="zh-TW" altLang="en-US" sz="2000" kern="1200" dirty="0">
            <a:latin typeface="Calibri" pitchFamily="34" charset="0"/>
          </a:endParaRPr>
        </a:p>
      </dsp:txBody>
      <dsp:txXfrm>
        <a:off x="0" y="3912804"/>
        <a:ext cx="8215313" cy="882000"/>
      </dsp:txXfrm>
    </dsp:sp>
    <dsp:sp modelId="{E501FCD9-48AC-4A8D-90F9-25C8ADBA215C}">
      <dsp:nvSpPr>
        <dsp:cNvPr id="0" name=""/>
        <dsp:cNvSpPr/>
      </dsp:nvSpPr>
      <dsp:spPr>
        <a:xfrm>
          <a:off x="410765" y="3676644"/>
          <a:ext cx="5750719" cy="47232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latin typeface="Calibri" pitchFamily="34" charset="0"/>
            </a:rPr>
            <a:t>虹膜</a:t>
          </a:r>
          <a:r>
            <a:rPr lang="en-US" altLang="zh-TW" sz="2400" kern="1200" dirty="0" smtClean="0">
              <a:latin typeface="Calibri" pitchFamily="34" charset="0"/>
            </a:rPr>
            <a:t>(iris)</a:t>
          </a:r>
          <a:r>
            <a:rPr lang="zh-TW" altLang="en-US" sz="2400" kern="1200" dirty="0" smtClean="0">
              <a:latin typeface="Calibri" pitchFamily="34" charset="0"/>
            </a:rPr>
            <a:t>掃描</a:t>
          </a:r>
          <a:endParaRPr lang="zh-TW" altLang="en-US" sz="2400" kern="1200" dirty="0">
            <a:latin typeface="Calibri" pitchFamily="34" charset="0"/>
          </a:endParaRPr>
        </a:p>
      </dsp:txBody>
      <dsp:txXfrm>
        <a:off x="433822" y="3699701"/>
        <a:ext cx="570460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13CC7-9FD0-46FA-B141-58F518A11C81}">
      <dsp:nvSpPr>
        <dsp:cNvPr id="0" name=""/>
        <dsp:cNvSpPr/>
      </dsp:nvSpPr>
      <dsp:spPr>
        <a:xfrm>
          <a:off x="0" y="288054"/>
          <a:ext cx="8215313" cy="8646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74904" rIns="637600" bIns="128016" numCol="1" spcCol="1270" anchor="t" anchorCtr="0">
          <a:noAutofit/>
        </a:bodyPr>
        <a:lstStyle/>
        <a:p>
          <a:pPr marL="171450" lvl="1" indent="-171450" algn="l" defTabSz="800100">
            <a:lnSpc>
              <a:spcPct val="90000"/>
            </a:lnSpc>
            <a:spcBef>
              <a:spcPct val="0"/>
            </a:spcBef>
            <a:spcAft>
              <a:spcPct val="15000"/>
            </a:spcAft>
            <a:buChar char="••"/>
          </a:pPr>
          <a:r>
            <a:rPr lang="zh-TW" altLang="en-US" sz="1800" kern="1200" dirty="0" smtClean="0"/>
            <a:t>不太準確且辨識時間較長，但使用者接受度高。</a:t>
          </a:r>
          <a:endParaRPr lang="zh-TW" altLang="en-US" sz="1800" kern="1200" dirty="0">
            <a:latin typeface="Calibri" pitchFamily="34" charset="0"/>
          </a:endParaRPr>
        </a:p>
      </dsp:txBody>
      <dsp:txXfrm>
        <a:off x="0" y="288054"/>
        <a:ext cx="8215313" cy="864675"/>
      </dsp:txXfrm>
    </dsp:sp>
    <dsp:sp modelId="{E1D8A2EB-4D10-4AC0-B489-5AF724115CB6}">
      <dsp:nvSpPr>
        <dsp:cNvPr id="0" name=""/>
        <dsp:cNvSpPr/>
      </dsp:nvSpPr>
      <dsp:spPr>
        <a:xfrm>
          <a:off x="410765" y="22374"/>
          <a:ext cx="5750719" cy="53136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t>聲音模式</a:t>
          </a:r>
          <a:endParaRPr lang="zh-TW" altLang="en-US" sz="2400" kern="1200" dirty="0">
            <a:latin typeface="Calibri" pitchFamily="34" charset="0"/>
          </a:endParaRPr>
        </a:p>
      </dsp:txBody>
      <dsp:txXfrm>
        <a:off x="436704" y="48313"/>
        <a:ext cx="5698841" cy="479482"/>
      </dsp:txXfrm>
    </dsp:sp>
    <dsp:sp modelId="{4FEA0457-92E3-4940-BD28-13AEDC8FC65A}">
      <dsp:nvSpPr>
        <dsp:cNvPr id="0" name=""/>
        <dsp:cNvSpPr/>
      </dsp:nvSpPr>
      <dsp:spPr>
        <a:xfrm>
          <a:off x="0" y="1515609"/>
          <a:ext cx="8215313" cy="8646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74904" rIns="637600" bIns="128016" numCol="1" spcCol="1270" anchor="t" anchorCtr="0">
          <a:noAutofit/>
        </a:bodyPr>
        <a:lstStyle/>
        <a:p>
          <a:pPr marL="171450" lvl="1" indent="-171450" algn="l" defTabSz="800100">
            <a:lnSpc>
              <a:spcPct val="90000"/>
            </a:lnSpc>
            <a:spcBef>
              <a:spcPct val="0"/>
            </a:spcBef>
            <a:spcAft>
              <a:spcPct val="15000"/>
            </a:spcAft>
            <a:buChar char="••"/>
          </a:pPr>
          <a:r>
            <a:rPr lang="zh-TW" altLang="en-US" sz="1800" kern="1200" dirty="0" smtClean="0">
              <a:solidFill>
                <a:srgbClr val="0000FF"/>
              </a:solidFill>
            </a:rPr>
            <a:t>準確度尚佳</a:t>
          </a:r>
          <a:r>
            <a:rPr lang="zh-TW" altLang="en-US" sz="1800" kern="1200" dirty="0" smtClean="0"/>
            <a:t>，但因隱私問題不願意臉部資料被建檔。</a:t>
          </a:r>
          <a:endParaRPr lang="zh-TW" altLang="en-US" sz="1800" kern="1200" dirty="0">
            <a:latin typeface="Calibri" pitchFamily="34" charset="0"/>
          </a:endParaRPr>
        </a:p>
      </dsp:txBody>
      <dsp:txXfrm>
        <a:off x="0" y="1515609"/>
        <a:ext cx="8215313" cy="864675"/>
      </dsp:txXfrm>
    </dsp:sp>
    <dsp:sp modelId="{08277810-5D84-4CA4-A7FA-61E2707EE2A8}">
      <dsp:nvSpPr>
        <dsp:cNvPr id="0" name=""/>
        <dsp:cNvSpPr/>
      </dsp:nvSpPr>
      <dsp:spPr>
        <a:xfrm>
          <a:off x="410765" y="1249929"/>
          <a:ext cx="5750719" cy="53136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t>臉部辨識</a:t>
          </a:r>
          <a:endParaRPr lang="zh-TW" altLang="en-US" sz="2400" kern="1200" dirty="0">
            <a:latin typeface="Calibri" pitchFamily="34" charset="0"/>
          </a:endParaRPr>
        </a:p>
      </dsp:txBody>
      <dsp:txXfrm>
        <a:off x="436704" y="1275868"/>
        <a:ext cx="5698841" cy="479482"/>
      </dsp:txXfrm>
    </dsp:sp>
    <dsp:sp modelId="{D1381725-FA3D-432C-9E76-3F89815D8FD9}">
      <dsp:nvSpPr>
        <dsp:cNvPr id="0" name=""/>
        <dsp:cNvSpPr/>
      </dsp:nvSpPr>
      <dsp:spPr>
        <a:xfrm>
          <a:off x="0" y="2743164"/>
          <a:ext cx="8215313" cy="8646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74904" rIns="637600" bIns="128016" numCol="1" spcCol="1270" anchor="t" anchorCtr="0">
          <a:noAutofit/>
        </a:bodyPr>
        <a:lstStyle/>
        <a:p>
          <a:pPr marL="171450" lvl="1" indent="-171450" algn="l" defTabSz="800100">
            <a:lnSpc>
              <a:spcPct val="90000"/>
            </a:lnSpc>
            <a:spcBef>
              <a:spcPct val="0"/>
            </a:spcBef>
            <a:spcAft>
              <a:spcPct val="15000"/>
            </a:spcAft>
            <a:buChar char="••"/>
          </a:pPr>
          <a:r>
            <a:rPr lang="zh-TW" altLang="en-US" sz="1800" kern="1200" dirty="0" smtClean="0"/>
            <a:t>可以自然的與通關密碼形成雙重要素認證，接受度高。</a:t>
          </a:r>
          <a:endParaRPr lang="zh-TW" altLang="en-US" sz="2400" kern="1200" dirty="0">
            <a:latin typeface="Calibri" pitchFamily="34" charset="0"/>
          </a:endParaRPr>
        </a:p>
      </dsp:txBody>
      <dsp:txXfrm>
        <a:off x="0" y="2743164"/>
        <a:ext cx="8215313" cy="864675"/>
      </dsp:txXfrm>
    </dsp:sp>
    <dsp:sp modelId="{9E6135DF-8355-4412-BB6D-5F8B37119633}">
      <dsp:nvSpPr>
        <dsp:cNvPr id="0" name=""/>
        <dsp:cNvSpPr/>
      </dsp:nvSpPr>
      <dsp:spPr>
        <a:xfrm>
          <a:off x="410765" y="2477484"/>
          <a:ext cx="5750719" cy="53136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t>敲鍵盤律動</a:t>
          </a:r>
          <a:endParaRPr lang="zh-TW" altLang="en-US" sz="2400" kern="1200" dirty="0">
            <a:latin typeface="Calibri" pitchFamily="34" charset="0"/>
          </a:endParaRPr>
        </a:p>
      </dsp:txBody>
      <dsp:txXfrm>
        <a:off x="436704" y="2503423"/>
        <a:ext cx="5698841" cy="479482"/>
      </dsp:txXfrm>
    </dsp:sp>
    <dsp:sp modelId="{6B6A3DA5-EB5B-48A6-B164-8EED5EB0DD2C}">
      <dsp:nvSpPr>
        <dsp:cNvPr id="0" name=""/>
        <dsp:cNvSpPr/>
      </dsp:nvSpPr>
      <dsp:spPr>
        <a:xfrm>
          <a:off x="0" y="3970719"/>
          <a:ext cx="8215313" cy="864675"/>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74904" rIns="637600" bIns="128016" numCol="1" spcCol="1270" anchor="t" anchorCtr="0">
          <a:noAutofit/>
        </a:bodyPr>
        <a:lstStyle/>
        <a:p>
          <a:pPr marL="171450" lvl="1" indent="-171450" algn="l" defTabSz="800100">
            <a:lnSpc>
              <a:spcPct val="90000"/>
            </a:lnSpc>
            <a:spcBef>
              <a:spcPct val="0"/>
            </a:spcBef>
            <a:spcAft>
              <a:spcPct val="15000"/>
            </a:spcAft>
            <a:buChar char="••"/>
          </a:pPr>
          <a:r>
            <a:rPr lang="zh-TW" altLang="en-US" sz="1800" kern="1200" dirty="0" smtClean="0"/>
            <a:t>在電子筆中</a:t>
          </a:r>
          <a:r>
            <a:rPr lang="zh-TW" altLang="en-US" sz="1800" kern="1200" dirty="0" smtClean="0">
              <a:solidFill>
                <a:srgbClr val="0000FF"/>
              </a:solidFill>
            </a:rPr>
            <a:t>加入感應器以辨識簽字律動</a:t>
          </a:r>
          <a:r>
            <a:rPr lang="zh-TW" altLang="en-US" sz="1800" kern="1200" dirty="0" smtClean="0"/>
            <a:t>，</a:t>
          </a:r>
          <a:r>
            <a:rPr lang="zh-TW" altLang="en-US" sz="1800" kern="1200" dirty="0" smtClean="0">
              <a:solidFill>
                <a:srgbClr val="FF0000"/>
              </a:solidFill>
            </a:rPr>
            <a:t>使用者接受度高</a:t>
          </a:r>
          <a:r>
            <a:rPr lang="zh-TW" altLang="en-US" sz="1800" kern="1200" dirty="0" smtClean="0"/>
            <a:t>。</a:t>
          </a:r>
          <a:endParaRPr lang="zh-TW" altLang="en-US" sz="1800" kern="1200" dirty="0">
            <a:latin typeface="Calibri" pitchFamily="34" charset="0"/>
          </a:endParaRPr>
        </a:p>
      </dsp:txBody>
      <dsp:txXfrm>
        <a:off x="0" y="3970719"/>
        <a:ext cx="8215313" cy="864675"/>
      </dsp:txXfrm>
    </dsp:sp>
    <dsp:sp modelId="{3DDF4D59-94B2-4890-9366-2A91E10EEE52}">
      <dsp:nvSpPr>
        <dsp:cNvPr id="0" name=""/>
        <dsp:cNvSpPr/>
      </dsp:nvSpPr>
      <dsp:spPr>
        <a:xfrm>
          <a:off x="410765" y="3705039"/>
          <a:ext cx="5750719" cy="53136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1066800">
            <a:lnSpc>
              <a:spcPct val="90000"/>
            </a:lnSpc>
            <a:spcBef>
              <a:spcPct val="0"/>
            </a:spcBef>
            <a:spcAft>
              <a:spcPct val="35000"/>
            </a:spcAft>
          </a:pPr>
          <a:r>
            <a:rPr lang="zh-TW" altLang="en-US" sz="2400" kern="1200" dirty="0" smtClean="0"/>
            <a:t>簽字律動</a:t>
          </a:r>
          <a:endParaRPr lang="zh-TW" altLang="en-US" sz="2400" kern="1200" dirty="0">
            <a:latin typeface="Calibri" pitchFamily="34" charset="0"/>
          </a:endParaRPr>
        </a:p>
      </dsp:txBody>
      <dsp:txXfrm>
        <a:off x="436704" y="3730978"/>
        <a:ext cx="569884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70507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2023/10/16</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269672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2023/10/16</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2023/10/16</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p>
            <a:fld id="{4A3E55C4-1B54-4260-BC9F-92F1C3DAF52B}" type="datetimeFigureOut">
              <a:rPr lang="zh-TW" altLang="en-US" smtClean="0"/>
              <a:pPr/>
              <a:t>2023/10/16</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lstStyle>
            <a:lvl1pPr>
              <a:lnSpc>
                <a:spcPct val="120000"/>
              </a:lnSpc>
              <a:spcBef>
                <a:spcPts val="1000"/>
              </a:spcBef>
              <a:defRPr sz="2400"/>
            </a:lvl1pPr>
            <a:lvl2pPr>
              <a:lnSpc>
                <a:spcPct val="120000"/>
              </a:lnSpc>
              <a:spcBef>
                <a:spcPts val="1000"/>
              </a:spcBef>
              <a:defRPr sz="2000"/>
            </a:lvl2pPr>
            <a:lvl3pPr>
              <a:lnSpc>
                <a:spcPct val="120000"/>
              </a:lnSpc>
              <a:spcBef>
                <a:spcPts val="1000"/>
              </a:spcBef>
              <a:defRPr sz="1800"/>
            </a:lvl3pPr>
            <a:lvl4pPr>
              <a:lnSpc>
                <a:spcPct val="120000"/>
              </a:lnSpc>
              <a:spcBef>
                <a:spcPts val="1000"/>
              </a:spcBef>
              <a:defRPr sz="1600"/>
            </a:lvl4pPr>
            <a:lvl5pPr>
              <a:lnSpc>
                <a:spcPct val="120000"/>
              </a:lnSpc>
              <a:spcBef>
                <a:spcPts val="1000"/>
              </a:spcBef>
              <a:defRPr sz="16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2023/10/16</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2023/10/16</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2023/10/16</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2023/10/16</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2023/10/16</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p>
            <a:r>
              <a:rPr kumimoji="0" lang="zh-TW" altLang="en-US" dirty="0" smtClean="0"/>
              <a:t>按一下以編輯母片標題樣式</a:t>
            </a:r>
            <a:endParaRPr kumimoji="0" lang="en-US" dirty="0"/>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522328"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- 5</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89236" cy="369332"/>
          </a:xfrm>
          <a:prstGeom prst="rect">
            <a:avLst/>
          </a:prstGeom>
          <a:noFill/>
        </p:spPr>
        <p:txBody>
          <a:bodyPr wrap="none" rtlCol="0">
            <a:spAutoFit/>
          </a:bodyPr>
          <a:lstStyle/>
          <a:p>
            <a:fld id="{A3EC28E4-F2FF-4265-BE4A-7A326F99FD36}" type="slidenum">
              <a:rPr lang="zh-TW" altLang="en-US" b="1" smtClean="0">
                <a:solidFill>
                  <a:schemeClr val="bg1"/>
                </a:solidFill>
              </a:rPr>
              <a:pPr/>
              <a:t>‹#›</a:t>
            </a:fld>
            <a:endParaRPr lang="zh-TW" altLang="en-US" b="1"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內容版面配置區 6"/>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標題 4"/>
          <p:cNvSpPr>
            <a:spLocks noGrp="1"/>
          </p:cNvSpPr>
          <p:nvPr>
            <p:ph type="title"/>
          </p:nvPr>
        </p:nvSpPr>
        <p:spPr/>
        <p:txBody>
          <a:bodyPr/>
          <a:lstStyle/>
          <a:p>
            <a:r>
              <a:rPr lang="zh-TW" altLang="en-US" dirty="0" smtClean="0"/>
              <a:t>實體與虛擬的威脅</a:t>
            </a:r>
            <a:endParaRPr lang="zh-TW" altLang="en-US" dirty="0"/>
          </a:p>
        </p:txBody>
      </p:sp>
      <p:sp>
        <p:nvSpPr>
          <p:cNvPr id="2" name="矩形 1"/>
          <p:cNvSpPr/>
          <p:nvPr/>
        </p:nvSpPr>
        <p:spPr>
          <a:xfrm>
            <a:off x="3203848" y="5085184"/>
            <a:ext cx="2376264" cy="57606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入侵者安裝一個</a:t>
            </a:r>
            <a:endParaRPr lang="en-US" altLang="zh-TW" dirty="0" smtClean="0"/>
          </a:p>
          <a:p>
            <a:pPr algn="ctr"/>
            <a:r>
              <a:rPr lang="zh-TW" altLang="en-US" dirty="0" smtClean="0"/>
              <a:t>無線基地台在機房</a:t>
            </a:r>
            <a:endParaRPr lang="zh-TW" altLang="en-US" dirty="0"/>
          </a:p>
        </p:txBody>
      </p:sp>
      <p:sp>
        <p:nvSpPr>
          <p:cNvPr id="6" name="矩形 5"/>
          <p:cNvSpPr/>
          <p:nvPr/>
        </p:nvSpPr>
        <p:spPr>
          <a:xfrm>
            <a:off x="291341" y="5085184"/>
            <a:ext cx="2376264" cy="57606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虛擬偷竊更難對付</a:t>
            </a:r>
            <a:r>
              <a:rPr lang="en-US" altLang="zh-TW" dirty="0" smtClean="0"/>
              <a:t>why ?</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anim calcmode="lin" valueType="num">
                                      <p:cBhvr>
                                        <p:cTn id="14" dur="1000" fill="hold"/>
                                        <p:tgtEl>
                                          <p:spTgt spid="6"/>
                                        </p:tgtEl>
                                        <p:attrNameLst>
                                          <p:attrName>ppt_x</p:attrName>
                                        </p:attrNameLst>
                                      </p:cBhvr>
                                      <p:tavLst>
                                        <p:tav tm="0">
                                          <p:val>
                                            <p:strVal val="#ppt_x"/>
                                          </p:val>
                                        </p:tav>
                                        <p:tav tm="100000">
                                          <p:val>
                                            <p:strVal val="#ppt_x"/>
                                          </p:val>
                                        </p:tav>
                                      </p:tavLst>
                                    </p:anim>
                                    <p:anim calcmode="lin" valueType="num">
                                      <p:cBhvr>
                                        <p:cTn id="1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defTabSz="914400"/>
            <a:r>
              <a:rPr lang="en-US" altLang="zh-TW" sz="4400" dirty="0">
                <a:solidFill>
                  <a:srgbClr val="FF0000"/>
                </a:solidFill>
                <a:latin typeface="標楷體" panose="03000509000000000000" pitchFamily="65" charset="-120"/>
                <a:ea typeface="標楷體" panose="03000509000000000000" pitchFamily="65" charset="-120"/>
              </a:rPr>
              <a:t>5.2 </a:t>
            </a:r>
            <a:r>
              <a:rPr lang="zh-TW" altLang="en-US" sz="4400" dirty="0">
                <a:solidFill>
                  <a:srgbClr val="FF0000"/>
                </a:solidFill>
                <a:latin typeface="標楷體" panose="03000509000000000000" pitchFamily="65" charset="-120"/>
                <a:ea typeface="標楷體" panose="03000509000000000000" pitchFamily="65" charset="-120"/>
              </a:rPr>
              <a:t>身分與身分確認</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0666575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系統存取控制</a:t>
            </a:r>
            <a:endParaRPr lang="zh-TW" altLang="en-US" dirty="0"/>
          </a:p>
        </p:txBody>
      </p:sp>
      <p:sp>
        <p:nvSpPr>
          <p:cNvPr id="5" name="矩形 4"/>
          <p:cNvSpPr/>
          <p:nvPr/>
        </p:nvSpPr>
        <p:spPr>
          <a:xfrm>
            <a:off x="749006" y="4725144"/>
            <a:ext cx="2088232" cy="36004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authorization</a:t>
            </a:r>
            <a:endParaRPr lang="zh-TW" altLang="en-US" dirty="0"/>
          </a:p>
        </p:txBody>
      </p:sp>
      <p:sp>
        <p:nvSpPr>
          <p:cNvPr id="6" name="矩形 5"/>
          <p:cNvSpPr/>
          <p:nvPr/>
        </p:nvSpPr>
        <p:spPr>
          <a:xfrm>
            <a:off x="755576" y="3429000"/>
            <a:ext cx="2088232" cy="365883"/>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authentication</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電子世界中「身分」的類型：</a:t>
            </a:r>
            <a:endParaRPr lang="en-US" altLang="zh-TW" sz="2000" dirty="0" smtClean="0"/>
          </a:p>
          <a:p>
            <a:pPr lvl="1"/>
            <a:r>
              <a:rPr lang="zh-TW" altLang="en-US" dirty="0" smtClean="0">
                <a:solidFill>
                  <a:srgbClr val="0000FF"/>
                </a:solidFill>
              </a:rPr>
              <a:t>使用者名稱 </a:t>
            </a:r>
            <a:r>
              <a:rPr lang="en-US" altLang="zh-TW" dirty="0" smtClean="0">
                <a:solidFill>
                  <a:srgbClr val="0000FF"/>
                </a:solidFill>
              </a:rPr>
              <a:t>(username)</a:t>
            </a:r>
            <a:r>
              <a:rPr lang="zh-TW" altLang="en-US" dirty="0" smtClean="0"/>
              <a:t>，</a:t>
            </a:r>
            <a:endParaRPr lang="en-US" altLang="zh-TW" dirty="0" smtClean="0"/>
          </a:p>
          <a:p>
            <a:pPr lvl="1"/>
            <a:r>
              <a:rPr lang="zh-TW" altLang="en-US" dirty="0" smtClean="0">
                <a:solidFill>
                  <a:srgbClr val="FFC000"/>
                </a:solidFill>
              </a:rPr>
              <a:t>各種電子識別證、智慧卡、提款卡等</a:t>
            </a:r>
            <a:r>
              <a:rPr lang="zh-TW" altLang="en-US" dirty="0" smtClean="0"/>
              <a:t>，</a:t>
            </a:r>
            <a:endParaRPr lang="en-US" altLang="zh-TW" dirty="0" smtClean="0"/>
          </a:p>
          <a:p>
            <a:pPr lvl="1"/>
            <a:r>
              <a:rPr lang="zh-TW" altLang="en-US" dirty="0" smtClean="0"/>
              <a:t>銀行的帳戶號碼 </a:t>
            </a:r>
            <a:r>
              <a:rPr lang="en-US" altLang="zh-TW" dirty="0" smtClean="0"/>
              <a:t>(account number)</a:t>
            </a:r>
            <a:r>
              <a:rPr lang="zh-TW" altLang="en-US" dirty="0" smtClean="0"/>
              <a:t> 等，</a:t>
            </a:r>
            <a:endParaRPr lang="en-US" altLang="zh-TW" dirty="0" smtClean="0"/>
          </a:p>
          <a:p>
            <a:pPr lvl="1"/>
            <a:r>
              <a:rPr lang="zh-TW" altLang="en-US" dirty="0" smtClean="0">
                <a:solidFill>
                  <a:srgbClr val="FF0000"/>
                </a:solidFill>
              </a:rPr>
              <a:t>將在後面細談的生物特徵 </a:t>
            </a:r>
            <a:r>
              <a:rPr lang="en-US" altLang="zh-TW" dirty="0" smtClean="0">
                <a:solidFill>
                  <a:srgbClr val="FF0000"/>
                </a:solidFill>
              </a:rPr>
              <a:t>(biometrics) </a:t>
            </a:r>
            <a:r>
              <a:rPr lang="zh-TW" altLang="en-US" dirty="0" smtClean="0">
                <a:solidFill>
                  <a:srgbClr val="FF0000"/>
                </a:solidFill>
              </a:rPr>
              <a:t>也是一種電子身分</a:t>
            </a:r>
            <a:r>
              <a:rPr lang="zh-TW" altLang="en-US" dirty="0" smtClean="0"/>
              <a:t>。</a:t>
            </a:r>
            <a:endParaRPr lang="en-US" altLang="zh-TW" dirty="0" smtClean="0"/>
          </a:p>
          <a:p>
            <a:r>
              <a:rPr lang="zh-TW" altLang="en-US" sz="2000" dirty="0" smtClean="0"/>
              <a:t>身分應有以下特性：</a:t>
            </a:r>
            <a:endParaRPr lang="en-US" altLang="zh-TW" sz="2000" dirty="0" smtClean="0"/>
          </a:p>
          <a:p>
            <a:pPr lvl="1"/>
            <a:r>
              <a:rPr lang="zh-TW" altLang="en-US" dirty="0" smtClean="0"/>
              <a:t>在一個存取控制系統中，</a:t>
            </a:r>
            <a:r>
              <a:rPr lang="zh-TW" altLang="en-US" dirty="0" smtClean="0">
                <a:solidFill>
                  <a:srgbClr val="FF0000"/>
                </a:solidFill>
              </a:rPr>
              <a:t>每位使用者的身分應為唯一</a:t>
            </a:r>
            <a:r>
              <a:rPr lang="zh-TW" altLang="en-US" dirty="0" smtClean="0"/>
              <a:t>。有助於身分認證的進行與責任歸屬的釐清。</a:t>
            </a:r>
            <a:endParaRPr lang="en-US" altLang="zh-TW" dirty="0" smtClean="0"/>
          </a:p>
          <a:p>
            <a:pPr lvl="1"/>
            <a:r>
              <a:rPr lang="zh-TW" altLang="en-US" dirty="0" smtClean="0"/>
              <a:t>身分資料應保持最新，</a:t>
            </a:r>
            <a:r>
              <a:rPr lang="zh-TW" altLang="en-US" dirty="0" smtClean="0">
                <a:solidFill>
                  <a:srgbClr val="0000FF"/>
                </a:solidFill>
              </a:rPr>
              <a:t>離職員工或已不使用的身分應立刻刪除</a:t>
            </a:r>
            <a:r>
              <a:rPr lang="zh-TW" altLang="en-US" dirty="0" smtClean="0"/>
              <a:t>。</a:t>
            </a:r>
            <a:endParaRPr lang="en-US" altLang="zh-TW" dirty="0" smtClean="0"/>
          </a:p>
          <a:p>
            <a:pPr lvl="1"/>
            <a:r>
              <a:rPr lang="zh-TW" altLang="en-US" dirty="0" smtClean="0">
                <a:solidFill>
                  <a:srgbClr val="0000FF"/>
                </a:solidFill>
              </a:rPr>
              <a:t>機構內應有選定使用者名稱的政策</a:t>
            </a:r>
            <a:r>
              <a:rPr lang="zh-TW" altLang="en-US" dirty="0" smtClean="0"/>
              <a:t>，以免重複使用或在名稱上洩漏太多訊息。</a:t>
            </a:r>
            <a:endParaRPr lang="zh-TW" altLang="en-US" dirty="0"/>
          </a:p>
        </p:txBody>
      </p:sp>
      <p:sp>
        <p:nvSpPr>
          <p:cNvPr id="3" name="標題 2"/>
          <p:cNvSpPr>
            <a:spLocks noGrp="1"/>
          </p:cNvSpPr>
          <p:nvPr>
            <p:ph type="title"/>
          </p:nvPr>
        </p:nvSpPr>
        <p:spPr/>
        <p:txBody>
          <a:bodyPr/>
          <a:lstStyle/>
          <a:p>
            <a:r>
              <a:rPr lang="zh-TW" altLang="en-US" dirty="0" smtClean="0"/>
              <a:t>身份</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身分認證的方法</a:t>
            </a:r>
            <a:endParaRPr lang="zh-TW" altLang="en-US" dirty="0"/>
          </a:p>
        </p:txBody>
      </p:sp>
      <p:grpSp>
        <p:nvGrpSpPr>
          <p:cNvPr id="23" name="群組 22"/>
          <p:cNvGrpSpPr/>
          <p:nvPr/>
        </p:nvGrpSpPr>
        <p:grpSpPr>
          <a:xfrm>
            <a:off x="338466" y="1797895"/>
            <a:ext cx="7768651" cy="4285498"/>
            <a:chOff x="547297" y="2997647"/>
            <a:chExt cx="7525165" cy="3507583"/>
          </a:xfrm>
        </p:grpSpPr>
        <p:cxnSp>
          <p:nvCxnSpPr>
            <p:cNvPr id="6" name="直線單箭頭接點 5"/>
            <p:cNvCxnSpPr/>
            <p:nvPr/>
          </p:nvCxnSpPr>
          <p:spPr>
            <a:xfrm rot="5400000" flipH="1" flipV="1">
              <a:off x="-485146" y="4607494"/>
              <a:ext cx="3050236" cy="18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 name="文字方塊 6"/>
            <p:cNvSpPr txBox="1"/>
            <p:nvPr/>
          </p:nvSpPr>
          <p:spPr>
            <a:xfrm>
              <a:off x="547297" y="3590748"/>
              <a:ext cx="447195" cy="1398090"/>
            </a:xfrm>
            <a:prstGeom prst="rect">
              <a:avLst/>
            </a:prstGeom>
            <a:noFill/>
          </p:spPr>
          <p:txBody>
            <a:bodyPr vert="eaVert" wrap="none" rtlCol="0">
              <a:spAutoFit/>
            </a:bodyPr>
            <a:lstStyle/>
            <a:p>
              <a:r>
                <a:rPr lang="zh-TW" altLang="en-US" dirty="0" smtClean="0"/>
                <a:t>認證工具的強度</a:t>
              </a:r>
              <a:endParaRPr lang="zh-TW" altLang="en-US" dirty="0"/>
            </a:p>
          </p:txBody>
        </p:sp>
        <p:cxnSp>
          <p:nvCxnSpPr>
            <p:cNvPr id="8" name="直線單箭頭接點 7"/>
            <p:cNvCxnSpPr/>
            <p:nvPr/>
          </p:nvCxnSpPr>
          <p:spPr>
            <a:xfrm>
              <a:off x="1039972" y="6132612"/>
              <a:ext cx="7032490" cy="188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 name="文字方塊 8"/>
            <p:cNvSpPr txBox="1"/>
            <p:nvPr/>
          </p:nvSpPr>
          <p:spPr>
            <a:xfrm>
              <a:off x="3818774" y="6202940"/>
              <a:ext cx="1744062" cy="302290"/>
            </a:xfrm>
            <a:prstGeom prst="rect">
              <a:avLst/>
            </a:prstGeom>
            <a:noFill/>
          </p:spPr>
          <p:txBody>
            <a:bodyPr wrap="none" rtlCol="0">
              <a:spAutoFit/>
            </a:bodyPr>
            <a:lstStyle/>
            <a:p>
              <a:r>
                <a:rPr lang="zh-TW" altLang="en-US" dirty="0" smtClean="0"/>
                <a:t>認證方式的強度</a:t>
              </a:r>
              <a:endParaRPr lang="zh-TW" altLang="en-US" dirty="0"/>
            </a:p>
          </p:txBody>
        </p:sp>
        <p:sp>
          <p:nvSpPr>
            <p:cNvPr id="10" name="文字方塊 9"/>
            <p:cNvSpPr txBox="1"/>
            <p:nvPr/>
          </p:nvSpPr>
          <p:spPr>
            <a:xfrm>
              <a:off x="1294159" y="5708969"/>
              <a:ext cx="1073269" cy="302290"/>
            </a:xfrm>
            <a:prstGeom prst="rect">
              <a:avLst/>
            </a:prstGeom>
            <a:noFill/>
          </p:spPr>
          <p:txBody>
            <a:bodyPr wrap="none" rtlCol="0">
              <a:spAutoFit/>
            </a:bodyPr>
            <a:lstStyle/>
            <a:p>
              <a:r>
                <a:rPr lang="zh-TW" altLang="en-US" b="1" dirty="0" smtClean="0">
                  <a:solidFill>
                    <a:srgbClr val="FF0000"/>
                  </a:solidFill>
                </a:rPr>
                <a:t>所知之事</a:t>
              </a:r>
              <a:endParaRPr lang="zh-TW" altLang="en-US" b="1" dirty="0">
                <a:solidFill>
                  <a:srgbClr val="FF0000"/>
                </a:solidFill>
              </a:endParaRPr>
            </a:p>
          </p:txBody>
        </p:sp>
        <p:sp>
          <p:nvSpPr>
            <p:cNvPr id="11" name="文字方塊 10"/>
            <p:cNvSpPr txBox="1"/>
            <p:nvPr/>
          </p:nvSpPr>
          <p:spPr>
            <a:xfrm>
              <a:off x="3751294" y="5708969"/>
              <a:ext cx="1073269" cy="302290"/>
            </a:xfrm>
            <a:prstGeom prst="rect">
              <a:avLst/>
            </a:prstGeom>
            <a:noFill/>
          </p:spPr>
          <p:txBody>
            <a:bodyPr wrap="none" rtlCol="0">
              <a:spAutoFit/>
            </a:bodyPr>
            <a:lstStyle/>
            <a:p>
              <a:r>
                <a:rPr lang="zh-TW" altLang="en-US" b="1" dirty="0" smtClean="0">
                  <a:solidFill>
                    <a:srgbClr val="FF0000"/>
                  </a:solidFill>
                </a:rPr>
                <a:t>所持之物</a:t>
              </a:r>
              <a:endParaRPr lang="zh-TW" altLang="en-US" b="1" dirty="0">
                <a:solidFill>
                  <a:srgbClr val="FF0000"/>
                </a:solidFill>
              </a:endParaRPr>
            </a:p>
          </p:txBody>
        </p:sp>
        <p:sp>
          <p:nvSpPr>
            <p:cNvPr id="12" name="文字方塊 11"/>
            <p:cNvSpPr txBox="1"/>
            <p:nvPr/>
          </p:nvSpPr>
          <p:spPr>
            <a:xfrm>
              <a:off x="6249954" y="5708969"/>
              <a:ext cx="1073269" cy="302290"/>
            </a:xfrm>
            <a:prstGeom prst="rect">
              <a:avLst/>
            </a:prstGeom>
            <a:noFill/>
          </p:spPr>
          <p:txBody>
            <a:bodyPr wrap="none" rtlCol="0">
              <a:spAutoFit/>
            </a:bodyPr>
            <a:lstStyle/>
            <a:p>
              <a:r>
                <a:rPr lang="zh-TW" altLang="en-US" b="1" dirty="0" smtClean="0">
                  <a:solidFill>
                    <a:srgbClr val="FF0000"/>
                  </a:solidFill>
                </a:rPr>
                <a:t>所具之形</a:t>
              </a:r>
              <a:endParaRPr lang="zh-TW" altLang="en-US" b="1" dirty="0">
                <a:solidFill>
                  <a:srgbClr val="FF0000"/>
                </a:solidFill>
              </a:endParaRPr>
            </a:p>
          </p:txBody>
        </p:sp>
        <p:sp>
          <p:nvSpPr>
            <p:cNvPr id="13" name="圓角矩形 12"/>
            <p:cNvSpPr/>
            <p:nvPr/>
          </p:nvSpPr>
          <p:spPr>
            <a:xfrm>
              <a:off x="1294159" y="4946409"/>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通關密碼</a:t>
              </a:r>
              <a:endParaRPr lang="zh-TW" altLang="en-US" dirty="0"/>
            </a:p>
          </p:txBody>
        </p:sp>
        <p:sp>
          <p:nvSpPr>
            <p:cNvPr id="14" name="圓角矩形 13"/>
            <p:cNvSpPr/>
            <p:nvPr/>
          </p:nvSpPr>
          <p:spPr>
            <a:xfrm>
              <a:off x="1294159" y="5285324"/>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t>PIN</a:t>
              </a:r>
              <a:endParaRPr lang="zh-TW" altLang="en-US" dirty="0"/>
            </a:p>
          </p:txBody>
        </p:sp>
        <p:sp>
          <p:nvSpPr>
            <p:cNvPr id="15" name="圓角矩形 14"/>
            <p:cNvSpPr/>
            <p:nvPr/>
          </p:nvSpPr>
          <p:spPr>
            <a:xfrm>
              <a:off x="2565090" y="4438036"/>
              <a:ext cx="1186203" cy="67783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工具產生單次密碼</a:t>
              </a:r>
              <a:endParaRPr lang="zh-TW" altLang="en-US" dirty="0"/>
            </a:p>
          </p:txBody>
        </p:sp>
        <p:sp>
          <p:nvSpPr>
            <p:cNvPr id="16" name="圓角矩形 15"/>
            <p:cNvSpPr/>
            <p:nvPr/>
          </p:nvSpPr>
          <p:spPr>
            <a:xfrm>
              <a:off x="4298954" y="4522765"/>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智慧卡</a:t>
              </a:r>
              <a:endParaRPr lang="zh-TW" altLang="en-US" dirty="0"/>
            </a:p>
          </p:txBody>
        </p:sp>
        <p:sp>
          <p:nvSpPr>
            <p:cNvPr id="17" name="圓角矩形 16"/>
            <p:cNvSpPr/>
            <p:nvPr/>
          </p:nvSpPr>
          <p:spPr>
            <a:xfrm>
              <a:off x="2565090" y="4014392"/>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私密金鑰</a:t>
              </a:r>
              <a:endParaRPr lang="zh-TW" altLang="en-US" dirty="0"/>
            </a:p>
          </p:txBody>
        </p:sp>
        <p:sp>
          <p:nvSpPr>
            <p:cNvPr id="18" name="圓角矩形 17"/>
            <p:cNvSpPr/>
            <p:nvPr/>
          </p:nvSpPr>
          <p:spPr>
            <a:xfrm>
              <a:off x="2565090" y="3675477"/>
              <a:ext cx="1186203" cy="338915"/>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公開金鑰</a:t>
              </a:r>
              <a:endParaRPr lang="zh-TW" altLang="en-US" dirty="0"/>
            </a:p>
          </p:txBody>
        </p:sp>
        <p:sp>
          <p:nvSpPr>
            <p:cNvPr id="19" name="圓角矩形 18"/>
            <p:cNvSpPr/>
            <p:nvPr/>
          </p:nvSpPr>
          <p:spPr>
            <a:xfrm>
              <a:off x="4174938" y="3336562"/>
              <a:ext cx="1440389" cy="11014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智慧卡</a:t>
              </a:r>
              <a:r>
                <a:rPr lang="zh-TW" altLang="en-US" b="1" dirty="0" smtClean="0">
                  <a:solidFill>
                    <a:srgbClr val="FF0000"/>
                  </a:solidFill>
                </a:rPr>
                <a:t>結合</a:t>
              </a:r>
              <a:r>
                <a:rPr lang="zh-TW" altLang="en-US" dirty="0" smtClean="0"/>
                <a:t>所知之事 </a:t>
              </a:r>
              <a:r>
                <a:rPr lang="en-US" altLang="zh-TW" dirty="0" smtClean="0"/>
                <a:t>– </a:t>
              </a:r>
              <a:r>
                <a:rPr lang="zh-TW" altLang="en-US" dirty="0" smtClean="0"/>
                <a:t>形成雙重要素認證</a:t>
              </a:r>
              <a:endParaRPr lang="zh-TW" altLang="en-US" dirty="0"/>
            </a:p>
          </p:txBody>
        </p:sp>
        <p:sp>
          <p:nvSpPr>
            <p:cNvPr id="20" name="圓角矩形 19"/>
            <p:cNvSpPr/>
            <p:nvPr/>
          </p:nvSpPr>
          <p:spPr>
            <a:xfrm>
              <a:off x="6251985" y="4607495"/>
              <a:ext cx="1186203" cy="593101"/>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指紋與聲紋等</a:t>
              </a:r>
              <a:endParaRPr lang="zh-TW" altLang="en-US" dirty="0"/>
            </a:p>
          </p:txBody>
        </p:sp>
        <p:sp>
          <p:nvSpPr>
            <p:cNvPr id="21" name="圓角矩形 20"/>
            <p:cNvSpPr/>
            <p:nvPr/>
          </p:nvSpPr>
          <p:spPr>
            <a:xfrm>
              <a:off x="6251985" y="4183850"/>
              <a:ext cx="1186203" cy="42364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視網膜</a:t>
              </a:r>
              <a:endParaRPr lang="zh-TW" altLang="en-US" dirty="0"/>
            </a:p>
          </p:txBody>
        </p:sp>
        <p:sp>
          <p:nvSpPr>
            <p:cNvPr id="22" name="圓角矩形 21"/>
            <p:cNvSpPr/>
            <p:nvPr/>
          </p:nvSpPr>
          <p:spPr>
            <a:xfrm>
              <a:off x="6123700" y="2997647"/>
              <a:ext cx="1440389" cy="1101474"/>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zh-TW" altLang="en-US" dirty="0" smtClean="0"/>
                <a:t>智慧卡、密碼與生物特徵形成</a:t>
              </a:r>
              <a:r>
                <a:rPr lang="zh-TW" altLang="en-US" b="1" dirty="0" smtClean="0">
                  <a:solidFill>
                    <a:srgbClr val="0000FF"/>
                  </a:solidFill>
                </a:rPr>
                <a:t>三重</a:t>
              </a:r>
              <a:r>
                <a:rPr lang="zh-TW" altLang="en-US" dirty="0" smtClean="0"/>
                <a:t>要素認證</a:t>
              </a:r>
              <a:endParaRPr lang="zh-TW"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單點登錄</a:t>
            </a:r>
            <a:endParaRPr lang="zh-TW" altLang="en-US" dirty="0"/>
          </a:p>
        </p:txBody>
      </p:sp>
      <p:pic>
        <p:nvPicPr>
          <p:cNvPr id="27651" name="Picture 3" descr="C:\Program Files\Microsoft Office\MEDIA\CAGCAT10\j0285750.wmf"/>
          <p:cNvPicPr>
            <a:picLocks noChangeAspect="1" noChangeArrowheads="1"/>
          </p:cNvPicPr>
          <p:nvPr/>
        </p:nvPicPr>
        <p:blipFill>
          <a:blip r:embed="rId2" cstate="print"/>
          <a:srcRect/>
          <a:stretch>
            <a:fillRect/>
          </a:stretch>
        </p:blipFill>
        <p:spPr bwMode="auto">
          <a:xfrm>
            <a:off x="525063" y="3000519"/>
            <a:ext cx="1260855" cy="774841"/>
          </a:xfrm>
          <a:prstGeom prst="rect">
            <a:avLst/>
          </a:prstGeom>
          <a:noFill/>
        </p:spPr>
      </p:pic>
      <p:grpSp>
        <p:nvGrpSpPr>
          <p:cNvPr id="6" name="Group 107"/>
          <p:cNvGrpSpPr>
            <a:grpSpLocks/>
          </p:cNvGrpSpPr>
          <p:nvPr/>
        </p:nvGrpSpPr>
        <p:grpSpPr bwMode="auto">
          <a:xfrm>
            <a:off x="4357656" y="2749815"/>
            <a:ext cx="403581" cy="935040"/>
            <a:chOff x="2160" y="1896"/>
            <a:chExt cx="533" cy="863"/>
          </a:xfrm>
        </p:grpSpPr>
        <p:sp>
          <p:nvSpPr>
            <p:cNvPr id="36"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37"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38"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39"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40"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41"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2"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3"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4"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5"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6"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47"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48"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49"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7" name="Group 107"/>
          <p:cNvGrpSpPr>
            <a:grpSpLocks/>
          </p:cNvGrpSpPr>
          <p:nvPr/>
        </p:nvGrpSpPr>
        <p:grpSpPr bwMode="auto">
          <a:xfrm>
            <a:off x="6429388" y="3249881"/>
            <a:ext cx="403581" cy="935040"/>
            <a:chOff x="2160" y="1896"/>
            <a:chExt cx="533" cy="863"/>
          </a:xfrm>
        </p:grpSpPr>
        <p:sp>
          <p:nvSpPr>
            <p:cNvPr id="22"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3"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4"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5"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6"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7"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9"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0"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1"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2"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33"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4"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5"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13" name="文字方塊 12"/>
          <p:cNvSpPr txBox="1"/>
          <p:nvPr/>
        </p:nvSpPr>
        <p:spPr>
          <a:xfrm>
            <a:off x="1571574" y="1916832"/>
            <a:ext cx="2643206" cy="646331"/>
          </a:xfrm>
          <a:prstGeom prst="rect">
            <a:avLst/>
          </a:prstGeom>
          <a:noFill/>
        </p:spPr>
        <p:txBody>
          <a:bodyPr wrap="square" rtlCol="0">
            <a:spAutoFit/>
          </a:bodyPr>
          <a:lstStyle/>
          <a:p>
            <a:r>
              <a:rPr lang="en-US" altLang="zh-TW" dirty="0" smtClean="0">
                <a:latin typeface="Calibri" pitchFamily="34" charset="0"/>
              </a:rPr>
              <a:t>1. </a:t>
            </a:r>
            <a:r>
              <a:rPr lang="zh-TW" altLang="en-US" dirty="0" smtClean="0">
                <a:latin typeface="Calibri" pitchFamily="34" charset="0"/>
              </a:rPr>
              <a:t>使用者在客戶端鍵入使用者名稱與通關密碼</a:t>
            </a:r>
            <a:endParaRPr lang="zh-TW" altLang="en-US" dirty="0">
              <a:latin typeface="Calibri" pitchFamily="34" charset="0"/>
            </a:endParaRPr>
          </a:p>
        </p:txBody>
      </p:sp>
      <p:sp>
        <p:nvSpPr>
          <p:cNvPr id="18" name="文字方塊 17"/>
          <p:cNvSpPr txBox="1"/>
          <p:nvPr/>
        </p:nvSpPr>
        <p:spPr>
          <a:xfrm>
            <a:off x="5088026" y="3933056"/>
            <a:ext cx="1500198" cy="1754326"/>
          </a:xfrm>
          <a:prstGeom prst="rect">
            <a:avLst/>
          </a:prstGeom>
          <a:noFill/>
        </p:spPr>
        <p:txBody>
          <a:bodyPr wrap="square" rtlCol="0">
            <a:spAutoFit/>
          </a:bodyPr>
          <a:lstStyle/>
          <a:p>
            <a:r>
              <a:rPr lang="en-US" altLang="zh-TW" dirty="0" smtClean="0">
                <a:latin typeface="Calibri" pitchFamily="34" charset="0"/>
              </a:rPr>
              <a:t>4. </a:t>
            </a:r>
            <a:r>
              <a:rPr lang="zh-TW" altLang="en-US" dirty="0" smtClean="0">
                <a:latin typeface="Calibri" pitchFamily="34" charset="0"/>
              </a:rPr>
              <a:t>認證成功後，身分認證伺服器允許使用者使用應用伺服器。</a:t>
            </a:r>
            <a:endParaRPr lang="zh-TW" altLang="en-US" dirty="0">
              <a:latin typeface="Calibri" pitchFamily="34" charset="0"/>
            </a:endParaRPr>
          </a:p>
        </p:txBody>
      </p:sp>
      <p:sp>
        <p:nvSpPr>
          <p:cNvPr id="20" name="文字方塊 19"/>
          <p:cNvSpPr txBox="1"/>
          <p:nvPr/>
        </p:nvSpPr>
        <p:spPr>
          <a:xfrm>
            <a:off x="4139952" y="1916832"/>
            <a:ext cx="1008112" cy="646331"/>
          </a:xfrm>
          <a:prstGeom prst="rect">
            <a:avLst/>
          </a:prstGeom>
          <a:noFill/>
        </p:spPr>
        <p:txBody>
          <a:bodyPr wrap="square" rtlCol="0">
            <a:spAutoFit/>
          </a:bodyPr>
          <a:lstStyle/>
          <a:p>
            <a:pPr algn="ctr"/>
            <a:r>
              <a:rPr lang="zh-TW" altLang="en-US" dirty="0" smtClean="0">
                <a:latin typeface="Calibri" pitchFamily="34" charset="0"/>
              </a:rPr>
              <a:t>認證伺服器</a:t>
            </a:r>
            <a:endParaRPr lang="zh-TW" altLang="en-US" dirty="0">
              <a:latin typeface="Calibri" pitchFamily="34" charset="0"/>
            </a:endParaRPr>
          </a:p>
        </p:txBody>
      </p:sp>
      <p:sp>
        <p:nvSpPr>
          <p:cNvPr id="21" name="文字方塊 20"/>
          <p:cNvSpPr txBox="1"/>
          <p:nvPr/>
        </p:nvSpPr>
        <p:spPr>
          <a:xfrm>
            <a:off x="7000892" y="3535633"/>
            <a:ext cx="1428760" cy="369332"/>
          </a:xfrm>
          <a:prstGeom prst="rect">
            <a:avLst/>
          </a:prstGeom>
          <a:noFill/>
        </p:spPr>
        <p:txBody>
          <a:bodyPr wrap="square" rtlCol="0">
            <a:spAutoFit/>
          </a:bodyPr>
          <a:lstStyle/>
          <a:p>
            <a:r>
              <a:rPr lang="zh-TW" altLang="en-US" dirty="0" smtClean="0">
                <a:latin typeface="Calibri" pitchFamily="34" charset="0"/>
              </a:rPr>
              <a:t>應用伺服器</a:t>
            </a:r>
            <a:endParaRPr lang="zh-TW" altLang="en-US" dirty="0">
              <a:latin typeface="Calibri" pitchFamily="34" charset="0"/>
            </a:endParaRPr>
          </a:p>
        </p:txBody>
      </p:sp>
      <p:grpSp>
        <p:nvGrpSpPr>
          <p:cNvPr id="51" name="Group 107"/>
          <p:cNvGrpSpPr>
            <a:grpSpLocks/>
          </p:cNvGrpSpPr>
          <p:nvPr/>
        </p:nvGrpSpPr>
        <p:grpSpPr bwMode="auto">
          <a:xfrm>
            <a:off x="6429388" y="2178311"/>
            <a:ext cx="403581" cy="935040"/>
            <a:chOff x="2160" y="1896"/>
            <a:chExt cx="533" cy="863"/>
          </a:xfrm>
        </p:grpSpPr>
        <p:sp>
          <p:nvSpPr>
            <p:cNvPr id="52"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53"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54"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55"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56"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57"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8"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59"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0"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1"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62"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63"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64"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65"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66" name="文字方塊 65"/>
          <p:cNvSpPr txBox="1"/>
          <p:nvPr/>
        </p:nvSpPr>
        <p:spPr>
          <a:xfrm>
            <a:off x="7031102" y="2464063"/>
            <a:ext cx="1357322" cy="369332"/>
          </a:xfrm>
          <a:prstGeom prst="rect">
            <a:avLst/>
          </a:prstGeom>
          <a:noFill/>
        </p:spPr>
        <p:txBody>
          <a:bodyPr wrap="square" rtlCol="0">
            <a:spAutoFit/>
          </a:bodyPr>
          <a:lstStyle/>
          <a:p>
            <a:r>
              <a:rPr lang="zh-TW" altLang="en-US" dirty="0" smtClean="0">
                <a:latin typeface="Calibri" pitchFamily="34" charset="0"/>
              </a:rPr>
              <a:t>應用伺服器</a:t>
            </a:r>
            <a:endParaRPr lang="zh-TW" altLang="en-US" dirty="0">
              <a:latin typeface="Calibri" pitchFamily="34" charset="0"/>
            </a:endParaRPr>
          </a:p>
        </p:txBody>
      </p:sp>
      <p:cxnSp>
        <p:nvCxnSpPr>
          <p:cNvPr id="68" name="直線單箭頭接點 67"/>
          <p:cNvCxnSpPr/>
          <p:nvPr/>
        </p:nvCxnSpPr>
        <p:spPr>
          <a:xfrm rot="10800000" flipH="1">
            <a:off x="4786284" y="2727789"/>
            <a:ext cx="1643104" cy="379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4786314" y="3107005"/>
            <a:ext cx="1571636"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1571574" y="2636912"/>
            <a:ext cx="2643206" cy="646331"/>
          </a:xfrm>
          <a:prstGeom prst="rect">
            <a:avLst/>
          </a:prstGeom>
          <a:noFill/>
        </p:spPr>
        <p:txBody>
          <a:bodyPr wrap="square" rtlCol="0">
            <a:spAutoFit/>
          </a:bodyPr>
          <a:lstStyle/>
          <a:p>
            <a:r>
              <a:rPr lang="en-US" altLang="zh-TW" dirty="0" smtClean="0">
                <a:latin typeface="Calibri" pitchFamily="34" charset="0"/>
              </a:rPr>
              <a:t>2. </a:t>
            </a:r>
            <a:r>
              <a:rPr lang="zh-TW" altLang="en-US" dirty="0" smtClean="0">
                <a:latin typeface="Calibri" pitchFamily="34" charset="0"/>
              </a:rPr>
              <a:t>使用者名稱與密碼傳送給認證伺服器</a:t>
            </a:r>
            <a:endParaRPr lang="zh-TW" altLang="en-US" dirty="0">
              <a:latin typeface="Calibri" pitchFamily="34" charset="0"/>
            </a:endParaRPr>
          </a:p>
        </p:txBody>
      </p:sp>
      <p:sp>
        <p:nvSpPr>
          <p:cNvPr id="73" name="文字方塊 72"/>
          <p:cNvSpPr txBox="1"/>
          <p:nvPr/>
        </p:nvSpPr>
        <p:spPr>
          <a:xfrm>
            <a:off x="3926208" y="3884855"/>
            <a:ext cx="1221856" cy="1200329"/>
          </a:xfrm>
          <a:prstGeom prst="rect">
            <a:avLst/>
          </a:prstGeom>
          <a:noFill/>
        </p:spPr>
        <p:txBody>
          <a:bodyPr wrap="square" rtlCol="0">
            <a:spAutoFit/>
          </a:bodyPr>
          <a:lstStyle/>
          <a:p>
            <a:r>
              <a:rPr lang="en-US" altLang="zh-TW" dirty="0" smtClean="0">
                <a:latin typeface="Calibri" pitchFamily="34" charset="0"/>
              </a:rPr>
              <a:t>3. </a:t>
            </a:r>
            <a:r>
              <a:rPr lang="zh-TW" altLang="en-US" dirty="0" smtClean="0">
                <a:latin typeface="Calibri" pitchFamily="34" charset="0"/>
              </a:rPr>
              <a:t>認證伺服器認證使用者身分</a:t>
            </a:r>
            <a:endParaRPr lang="zh-TW" altLang="en-US" dirty="0">
              <a:latin typeface="Calibri" pitchFamily="34" charset="0"/>
            </a:endParaRPr>
          </a:p>
        </p:txBody>
      </p:sp>
      <p:cxnSp>
        <p:nvCxnSpPr>
          <p:cNvPr id="75" name="直線單箭頭接點 74"/>
          <p:cNvCxnSpPr/>
          <p:nvPr/>
        </p:nvCxnSpPr>
        <p:spPr>
          <a:xfrm>
            <a:off x="1763688" y="3429000"/>
            <a:ext cx="25922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384587" y="5006547"/>
            <a:ext cx="4406977" cy="179430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sz="1600" dirty="0" smtClean="0">
                <a:latin typeface="標楷體" panose="03000509000000000000" pitchFamily="65" charset="-120"/>
                <a:ea typeface="標楷體" panose="03000509000000000000" pitchFamily="65" charset="-120"/>
              </a:rPr>
              <a:t>Single sign on(</a:t>
            </a:r>
            <a:r>
              <a:rPr lang="zh-TW" altLang="en-US" sz="1600" dirty="0" smtClean="0">
                <a:latin typeface="標楷體" panose="03000509000000000000" pitchFamily="65" charset="-120"/>
                <a:ea typeface="標楷體" panose="03000509000000000000" pitchFamily="65" charset="-120"/>
              </a:rPr>
              <a:t>單一簽入</a:t>
            </a:r>
            <a:r>
              <a:rPr lang="en-US" altLang="zh-TW" sz="1600" dirty="0" smtClean="0">
                <a:latin typeface="標楷體" panose="03000509000000000000" pitchFamily="65" charset="-120"/>
                <a:ea typeface="標楷體" panose="03000509000000000000" pitchFamily="65" charset="-120"/>
              </a:rPr>
              <a:t>)</a:t>
            </a:r>
          </a:p>
          <a:p>
            <a:r>
              <a:rPr lang="zh-TW" altLang="en-US" sz="1600" dirty="0" smtClean="0">
                <a:solidFill>
                  <a:srgbClr val="FF0000"/>
                </a:solidFill>
                <a:latin typeface="標楷體" panose="03000509000000000000" pitchFamily="65" charset="-120"/>
                <a:ea typeface="標楷體" panose="03000509000000000000" pitchFamily="65" charset="-120"/>
              </a:rPr>
              <a:t>登入一次就可以訪問所有信任的應用伺服器</a:t>
            </a:r>
            <a:r>
              <a:rPr lang="en-US" altLang="zh-TW" sz="1600" dirty="0" smtClean="0">
                <a:latin typeface="標楷體" panose="03000509000000000000" pitchFamily="65" charset="-120"/>
                <a:ea typeface="標楷體" panose="03000509000000000000" pitchFamily="65" charset="-120"/>
              </a:rPr>
              <a:t/>
            </a:r>
            <a:br>
              <a:rPr lang="en-US" altLang="zh-TW" sz="1600" dirty="0" smtClean="0">
                <a:latin typeface="標楷體" panose="03000509000000000000" pitchFamily="65" charset="-120"/>
                <a:ea typeface="標楷體" panose="03000509000000000000" pitchFamily="65" charset="-120"/>
              </a:rPr>
            </a:br>
            <a:r>
              <a:rPr lang="en-US" altLang="zh-TW" sz="1600" dirty="0" smtClean="0">
                <a:latin typeface="標楷體" panose="03000509000000000000" pitchFamily="65" charset="-120"/>
                <a:ea typeface="標楷體" panose="03000509000000000000" pitchFamily="65" charset="-120"/>
              </a:rPr>
              <a:t>A.</a:t>
            </a:r>
            <a:r>
              <a:rPr lang="zh-TW" altLang="en-US" sz="1600" dirty="0" smtClean="0">
                <a:latin typeface="標楷體" panose="03000509000000000000" pitchFamily="65" charset="-120"/>
                <a:ea typeface="標楷體" panose="03000509000000000000" pitchFamily="65" charset="-120"/>
              </a:rPr>
              <a:t>觀念要有</a:t>
            </a:r>
            <a:r>
              <a:rPr lang="en-US" altLang="zh-TW" sz="1600" dirty="0" smtClean="0">
                <a:latin typeface="標楷體" panose="03000509000000000000" pitchFamily="65" charset="-120"/>
                <a:ea typeface="標楷體" panose="03000509000000000000" pitchFamily="65" charset="-120"/>
              </a:rPr>
              <a:t/>
            </a:r>
            <a:br>
              <a:rPr lang="en-US" altLang="zh-TW" sz="1600" dirty="0" smtClean="0">
                <a:latin typeface="標楷體" panose="03000509000000000000" pitchFamily="65" charset="-120"/>
                <a:ea typeface="標楷體" panose="03000509000000000000" pitchFamily="65" charset="-120"/>
              </a:rPr>
            </a:br>
            <a:r>
              <a:rPr lang="en-US" altLang="zh-TW" sz="1600" dirty="0" smtClean="0">
                <a:latin typeface="標楷體" panose="03000509000000000000" pitchFamily="65" charset="-120"/>
                <a:ea typeface="標楷體" panose="03000509000000000000" pitchFamily="65" charset="-120"/>
              </a:rPr>
              <a:t>B.</a:t>
            </a:r>
            <a:r>
              <a:rPr lang="zh-TW" altLang="en-US" sz="1600" dirty="0" smtClean="0">
                <a:latin typeface="標楷體" panose="03000509000000000000" pitchFamily="65" charset="-120"/>
                <a:ea typeface="標楷體" panose="03000509000000000000" pitchFamily="65" charset="-120"/>
              </a:rPr>
              <a:t>各企業解法各不相同</a:t>
            </a:r>
            <a:endParaRPr lang="en-US" altLang="zh-TW" sz="1600" dirty="0" smtClean="0">
              <a:latin typeface="標楷體" panose="03000509000000000000" pitchFamily="65" charset="-120"/>
              <a:ea typeface="標楷體" panose="03000509000000000000" pitchFamily="65" charset="-120"/>
            </a:endParaRPr>
          </a:p>
          <a:p>
            <a:r>
              <a:rPr lang="en-US" altLang="zh-TW" sz="1600" dirty="0" smtClean="0">
                <a:latin typeface="標楷體" panose="03000509000000000000" pitchFamily="65" charset="-120"/>
                <a:ea typeface="標楷體" panose="03000509000000000000" pitchFamily="65" charset="-120"/>
              </a:rPr>
              <a:t>C.AD (active directory)</a:t>
            </a:r>
            <a:r>
              <a:rPr lang="zh-TW" altLang="en-US" sz="1600" dirty="0" smtClean="0">
                <a:latin typeface="標楷體" panose="03000509000000000000" pitchFamily="65" charset="-120"/>
                <a:ea typeface="標楷體" panose="03000509000000000000" pitchFamily="65" charset="-120"/>
              </a:rPr>
              <a:t>、</a:t>
            </a:r>
            <a:r>
              <a:rPr lang="en-US" altLang="zh-TW" sz="1600" dirty="0" smtClean="0">
                <a:latin typeface="標楷體" panose="03000509000000000000" pitchFamily="65" charset="-120"/>
                <a:ea typeface="標楷體" panose="03000509000000000000" pitchFamily="65" charset="-120"/>
              </a:rPr>
              <a:t>cookie</a:t>
            </a:r>
          </a:p>
          <a:p>
            <a:r>
              <a:rPr lang="zh-TW" altLang="en-US" sz="1600" dirty="0" smtClean="0">
                <a:latin typeface="標楷體" panose="03000509000000000000" pitchFamily="65" charset="-120"/>
                <a:ea typeface="標楷體" panose="03000509000000000000" pitchFamily="65" charset="-120"/>
              </a:rPr>
              <a:t>參考</a:t>
            </a:r>
            <a:r>
              <a:rPr lang="en-US" altLang="zh-TW" sz="1600" dirty="0" smtClean="0">
                <a:latin typeface="標楷體" panose="03000509000000000000" pitchFamily="65" charset="-120"/>
                <a:ea typeface="標楷體" panose="03000509000000000000" pitchFamily="65" charset="-120"/>
              </a:rPr>
              <a:t>:https</a:t>
            </a:r>
            <a:r>
              <a:rPr lang="en-US" altLang="zh-TW" sz="1600" dirty="0">
                <a:latin typeface="標楷體" panose="03000509000000000000" pitchFamily="65" charset="-120"/>
                <a:ea typeface="標楷體" panose="03000509000000000000" pitchFamily="65" charset="-120"/>
              </a:rPr>
              <a:t>://www.easyatm.com.tw/wiki/SSO</a:t>
            </a:r>
            <a:endParaRPr lang="zh-TW" altLang="en-US" sz="1600" dirty="0">
              <a:latin typeface="標楷體" panose="03000509000000000000" pitchFamily="65" charset="-120"/>
              <a:ea typeface="標楷體" panose="03000509000000000000" pitchFamily="65"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1000"/>
                                        <p:tgtEl>
                                          <p:spTgt spid="69"/>
                                        </p:tgtEl>
                                      </p:cBhvr>
                                    </p:animEffect>
                                    <p:anim calcmode="lin" valueType="num">
                                      <p:cBhvr>
                                        <p:cTn id="8" dur="1000" fill="hold"/>
                                        <p:tgtEl>
                                          <p:spTgt spid="69"/>
                                        </p:tgtEl>
                                        <p:attrNameLst>
                                          <p:attrName>ppt_x</p:attrName>
                                        </p:attrNameLst>
                                      </p:cBhvr>
                                      <p:tavLst>
                                        <p:tav tm="0">
                                          <p:val>
                                            <p:strVal val="#ppt_x"/>
                                          </p:val>
                                        </p:tav>
                                        <p:tav tm="100000">
                                          <p:val>
                                            <p:strVal val="#ppt_x"/>
                                          </p:val>
                                        </p:tav>
                                      </p:tavLst>
                                    </p:anim>
                                    <p:anim calcmode="lin" valueType="num">
                                      <p:cBhvr>
                                        <p:cTn id="9" dur="1000" fill="hold"/>
                                        <p:tgtEl>
                                          <p:spTgt spid="6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t>它是麻省理工學院所開發的自由軟體，微軟、思科、蘋果等公司都曾使用在其產品中，包括 </a:t>
            </a:r>
            <a:r>
              <a:rPr lang="en-US" altLang="zh-TW" sz="2000" dirty="0" smtClean="0"/>
              <a:t>Windows, Mac OS X, Apache</a:t>
            </a:r>
            <a:r>
              <a:rPr lang="zh-TW" altLang="en-US" sz="2000" dirty="0" smtClean="0"/>
              <a:t>等。</a:t>
            </a:r>
            <a:endParaRPr lang="en-US" altLang="zh-TW" sz="2000" dirty="0" smtClean="0"/>
          </a:p>
          <a:p>
            <a:pPr>
              <a:spcBef>
                <a:spcPts val="1200"/>
              </a:spcBef>
            </a:pPr>
            <a:r>
              <a:rPr lang="en-US" altLang="zh-TW" sz="2000" dirty="0" smtClean="0"/>
              <a:t>Kerberos</a:t>
            </a:r>
            <a:r>
              <a:rPr lang="zh-TW" altLang="en-US" sz="2000" dirty="0" smtClean="0"/>
              <a:t> 協定</a:t>
            </a:r>
            <a:r>
              <a:rPr lang="zh-TW" altLang="en-US" sz="2000" dirty="0" smtClean="0">
                <a:solidFill>
                  <a:srgbClr val="0000FF"/>
                </a:solidFill>
              </a:rPr>
              <a:t>建構於對稱式金鑰系統 </a:t>
            </a:r>
            <a:r>
              <a:rPr lang="en-US" altLang="zh-TW" sz="2000" dirty="0" smtClean="0"/>
              <a:t>(</a:t>
            </a:r>
            <a:r>
              <a:rPr lang="zh-TW" altLang="en-US" sz="2000" dirty="0" smtClean="0"/>
              <a:t>於第七章說明</a:t>
            </a:r>
            <a:r>
              <a:rPr lang="en-US" altLang="zh-TW" sz="2000" dirty="0" smtClean="0"/>
              <a:t>)</a:t>
            </a:r>
            <a:r>
              <a:rPr lang="zh-TW" altLang="en-US" sz="2000" dirty="0" smtClean="0"/>
              <a:t>，並需要「信任第三者」。</a:t>
            </a:r>
            <a:r>
              <a:rPr lang="zh-TW" altLang="en-US" sz="2000" dirty="0" smtClean="0">
                <a:solidFill>
                  <a:srgbClr val="0000FF"/>
                </a:solidFill>
              </a:rPr>
              <a:t>進階的 </a:t>
            </a:r>
            <a:r>
              <a:rPr lang="en-US" altLang="zh-TW" sz="2000" dirty="0" smtClean="0">
                <a:solidFill>
                  <a:srgbClr val="0000FF"/>
                </a:solidFill>
              </a:rPr>
              <a:t>Kerberos</a:t>
            </a:r>
            <a:r>
              <a:rPr lang="zh-TW" altLang="en-US" sz="2000" dirty="0" smtClean="0">
                <a:solidFill>
                  <a:srgbClr val="0000FF"/>
                </a:solidFill>
              </a:rPr>
              <a:t> 可以在一些步驟中使用公開金鑰</a:t>
            </a:r>
            <a:r>
              <a:rPr lang="zh-TW" altLang="en-US" sz="2000" dirty="0" smtClean="0"/>
              <a:t>。</a:t>
            </a:r>
            <a:endParaRPr lang="en-US" altLang="zh-TW" sz="2000" dirty="0" smtClean="0"/>
          </a:p>
          <a:p>
            <a:pPr>
              <a:spcBef>
                <a:spcPts val="1200"/>
              </a:spcBef>
            </a:pPr>
            <a:r>
              <a:rPr lang="zh-TW" altLang="en-US" sz="2000" dirty="0" smtClean="0"/>
              <a:t>它的信任第三者稱為 </a:t>
            </a:r>
            <a:r>
              <a:rPr lang="en-US" altLang="zh-TW" sz="2000" dirty="0" smtClean="0"/>
              <a:t>Key Distribution Center </a:t>
            </a:r>
            <a:r>
              <a:rPr lang="en-US" altLang="zh-TW" sz="2000" dirty="0" smtClean="0">
                <a:solidFill>
                  <a:srgbClr val="0000FF"/>
                </a:solidFill>
              </a:rPr>
              <a:t>(KDC)</a:t>
            </a:r>
            <a:r>
              <a:rPr lang="zh-TW" altLang="en-US" sz="2000" dirty="0" smtClean="0"/>
              <a:t>，包括兩部分：</a:t>
            </a:r>
            <a:r>
              <a:rPr lang="en-US" altLang="zh-TW" sz="2000" dirty="0" smtClean="0"/>
              <a:t>Authentication Server </a:t>
            </a:r>
            <a:r>
              <a:rPr lang="en-US" altLang="zh-TW" sz="2000" dirty="0" smtClean="0">
                <a:solidFill>
                  <a:srgbClr val="0000FF"/>
                </a:solidFill>
              </a:rPr>
              <a:t>(AS)</a:t>
            </a:r>
            <a:r>
              <a:rPr lang="zh-TW" altLang="en-US" sz="2000" dirty="0" smtClean="0">
                <a:solidFill>
                  <a:srgbClr val="0000FF"/>
                </a:solidFill>
              </a:rPr>
              <a:t> </a:t>
            </a:r>
            <a:r>
              <a:rPr lang="zh-TW" altLang="en-US" sz="2000" dirty="0" smtClean="0"/>
              <a:t>與 </a:t>
            </a:r>
            <a:r>
              <a:rPr lang="en-US" altLang="zh-TW" sz="2000" dirty="0" smtClean="0"/>
              <a:t>Ticket Granting Server </a:t>
            </a:r>
            <a:r>
              <a:rPr lang="en-US" altLang="zh-TW" sz="2000" dirty="0" smtClean="0">
                <a:solidFill>
                  <a:srgbClr val="0000FF"/>
                </a:solidFill>
              </a:rPr>
              <a:t>(TGS)</a:t>
            </a:r>
            <a:r>
              <a:rPr lang="zh-TW" altLang="en-US" sz="2000" dirty="0" smtClean="0"/>
              <a:t>。</a:t>
            </a:r>
            <a:endParaRPr lang="en-US" altLang="zh-TW" sz="2000" dirty="0" smtClean="0"/>
          </a:p>
          <a:p>
            <a:pPr>
              <a:spcBef>
                <a:spcPts val="1200"/>
              </a:spcBef>
            </a:pPr>
            <a:r>
              <a:rPr lang="en-US" altLang="zh-TW" sz="2000" dirty="0" smtClean="0"/>
              <a:t>Kerberos </a:t>
            </a:r>
            <a:r>
              <a:rPr lang="zh-TW" altLang="en-US" sz="2000" dirty="0" smtClean="0"/>
              <a:t>以票證 </a:t>
            </a:r>
            <a:r>
              <a:rPr lang="en-US" altLang="zh-TW" sz="2000" dirty="0" smtClean="0">
                <a:solidFill>
                  <a:srgbClr val="0000FF"/>
                </a:solidFill>
              </a:rPr>
              <a:t>(ticket)</a:t>
            </a:r>
            <a:r>
              <a:rPr lang="zh-TW" altLang="en-US" sz="2000" dirty="0" smtClean="0">
                <a:solidFill>
                  <a:srgbClr val="0000FF"/>
                </a:solidFill>
              </a:rPr>
              <a:t> 為基礎</a:t>
            </a:r>
            <a:r>
              <a:rPr lang="zh-TW" altLang="en-US" sz="2000" dirty="0" smtClean="0"/>
              <a:t>，做為使用者身分的憑證。</a:t>
            </a:r>
            <a:endParaRPr lang="en-US" altLang="zh-TW" sz="2000" dirty="0" smtClean="0"/>
          </a:p>
          <a:p>
            <a:pPr>
              <a:spcBef>
                <a:spcPts val="1200"/>
              </a:spcBef>
            </a:pPr>
            <a:r>
              <a:rPr lang="en-US" altLang="zh-TW" sz="2000" dirty="0" smtClean="0">
                <a:solidFill>
                  <a:srgbClr val="FF0000"/>
                </a:solidFill>
              </a:rPr>
              <a:t>KDC</a:t>
            </a:r>
            <a:r>
              <a:rPr lang="zh-TW" altLang="en-US" sz="2000" dirty="0" smtClean="0">
                <a:solidFill>
                  <a:srgbClr val="FF0000"/>
                </a:solidFill>
              </a:rPr>
              <a:t> 擁有網路上密鑰的完整資料庫</a:t>
            </a:r>
            <a:r>
              <a:rPr lang="zh-TW" altLang="en-US" sz="2000" dirty="0" smtClean="0"/>
              <a:t>。而其它成員 </a:t>
            </a:r>
            <a:r>
              <a:rPr lang="en-US" altLang="zh-TW" sz="2000" dirty="0" smtClean="0"/>
              <a:t>(</a:t>
            </a:r>
            <a:r>
              <a:rPr lang="zh-TW" altLang="en-US" sz="2000" dirty="0" smtClean="0"/>
              <a:t>客戶或伺服端</a:t>
            </a:r>
            <a:r>
              <a:rPr lang="en-US" altLang="zh-TW" sz="2000" dirty="0" smtClean="0"/>
              <a:t>)</a:t>
            </a:r>
            <a:r>
              <a:rPr lang="zh-TW" altLang="en-US" sz="2000" dirty="0" smtClean="0"/>
              <a:t> 則只擁有自己的密鑰。當網路內任何兩者需要對話時，則由</a:t>
            </a:r>
            <a:r>
              <a:rPr lang="en-US" altLang="zh-TW" sz="2000" dirty="0" smtClean="0"/>
              <a:t>KDC</a:t>
            </a:r>
            <a:r>
              <a:rPr lang="zh-TW" altLang="en-US" sz="2000" dirty="0" smtClean="0"/>
              <a:t>完成身分認證後，發出一個</a:t>
            </a:r>
            <a:r>
              <a:rPr lang="zh-TW" altLang="en-US" sz="2000" dirty="0" smtClean="0">
                <a:solidFill>
                  <a:srgbClr val="FF0000"/>
                </a:solidFill>
              </a:rPr>
              <a:t>會談金鑰 </a:t>
            </a:r>
            <a:r>
              <a:rPr lang="en-US" altLang="zh-TW" sz="2000" dirty="0" smtClean="0">
                <a:solidFill>
                  <a:srgbClr val="FF0000"/>
                </a:solidFill>
              </a:rPr>
              <a:t>(session key)</a:t>
            </a:r>
            <a:r>
              <a:rPr lang="zh-TW" altLang="en-US" sz="2000" dirty="0" smtClean="0">
                <a:solidFill>
                  <a:srgbClr val="FF0000"/>
                </a:solidFill>
              </a:rPr>
              <a:t> </a:t>
            </a:r>
            <a:r>
              <a:rPr lang="zh-TW" altLang="en-US" sz="2000" dirty="0" smtClean="0"/>
              <a:t>供兩端進行安全通訊。</a:t>
            </a:r>
            <a:endParaRPr lang="en-US" altLang="zh-TW" sz="2000" dirty="0" smtClean="0"/>
          </a:p>
          <a:p>
            <a:pPr lvl="1">
              <a:spcBef>
                <a:spcPts val="1200"/>
              </a:spcBef>
            </a:pPr>
            <a:endParaRPr lang="en-US" altLang="zh-TW" dirty="0" smtClean="0"/>
          </a:p>
          <a:p>
            <a:pPr>
              <a:spcBef>
                <a:spcPts val="1200"/>
              </a:spcBef>
            </a:pPr>
            <a:endParaRPr lang="zh-TW" altLang="en-US" sz="2000" dirty="0"/>
          </a:p>
        </p:txBody>
      </p:sp>
      <p:sp>
        <p:nvSpPr>
          <p:cNvPr id="3" name="標題 2"/>
          <p:cNvSpPr>
            <a:spLocks noGrp="1"/>
          </p:cNvSpPr>
          <p:nvPr>
            <p:ph type="title"/>
          </p:nvPr>
        </p:nvSpPr>
        <p:spPr/>
        <p:txBody>
          <a:bodyPr/>
          <a:lstStyle/>
          <a:p>
            <a:r>
              <a:rPr lang="en-US" altLang="zh-TW" dirty="0" smtClean="0"/>
              <a:t>Kerberos (I)</a:t>
            </a:r>
            <a:endParaRPr lang="zh-TW" altLang="en-US" dirty="0"/>
          </a:p>
        </p:txBody>
      </p:sp>
      <p:sp>
        <p:nvSpPr>
          <p:cNvPr id="5" name="矩形 4"/>
          <p:cNvSpPr/>
          <p:nvPr/>
        </p:nvSpPr>
        <p:spPr>
          <a:xfrm>
            <a:off x="3419872" y="501946"/>
            <a:ext cx="4752528" cy="49816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latin typeface="標楷體" panose="03000509000000000000" pitchFamily="65" charset="-120"/>
                <a:ea typeface="標楷體" panose="03000509000000000000" pitchFamily="65" charset="-120"/>
              </a:rPr>
              <a:t>Kerberos </a:t>
            </a:r>
            <a:r>
              <a:rPr lang="zh-TW" altLang="en-US" sz="1600" dirty="0" smtClean="0">
                <a:latin typeface="標楷體" panose="03000509000000000000" pitchFamily="65" charset="-120"/>
                <a:ea typeface="標楷體" panose="03000509000000000000" pitchFamily="65" charset="-120"/>
              </a:rPr>
              <a:t>是比較常被使用的單點登錄技術</a:t>
            </a:r>
            <a:endParaRPr lang="en-US" altLang="zh-TW" sz="1600" dirty="0" smtClean="0">
              <a:latin typeface="標楷體" panose="03000509000000000000" pitchFamily="65" charset="-120"/>
              <a:ea typeface="標楷體" panose="03000509000000000000" pitchFamily="65"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 name="Picture 3" descr="C:\Program Files\Microsoft Office\MEDIA\CAGCAT10\j0285750.wmf"/>
          <p:cNvPicPr>
            <a:picLocks noChangeAspect="1" noChangeArrowheads="1"/>
          </p:cNvPicPr>
          <p:nvPr/>
        </p:nvPicPr>
        <p:blipFill>
          <a:blip r:embed="rId2" cstate="print"/>
          <a:srcRect/>
          <a:stretch>
            <a:fillRect/>
          </a:stretch>
        </p:blipFill>
        <p:spPr bwMode="auto">
          <a:xfrm>
            <a:off x="928662" y="3071810"/>
            <a:ext cx="1260855" cy="774841"/>
          </a:xfrm>
          <a:prstGeom prst="rect">
            <a:avLst/>
          </a:prstGeom>
          <a:noFill/>
          <a:ln>
            <a:noFill/>
          </a:ln>
        </p:spPr>
      </p:pic>
      <p:sp>
        <p:nvSpPr>
          <p:cNvPr id="3" name="標題 2"/>
          <p:cNvSpPr>
            <a:spLocks noGrp="1"/>
          </p:cNvSpPr>
          <p:nvPr>
            <p:ph type="title"/>
          </p:nvPr>
        </p:nvSpPr>
        <p:spPr>
          <a:xfrm>
            <a:off x="285720" y="320040"/>
            <a:ext cx="8215370" cy="680068"/>
          </a:xfrm>
        </p:spPr>
        <p:txBody>
          <a:bodyPr/>
          <a:lstStyle/>
          <a:p>
            <a:r>
              <a:rPr lang="en-US" altLang="zh-TW" dirty="0" smtClean="0"/>
              <a:t>Kerberos (II)</a:t>
            </a:r>
            <a:endParaRPr lang="zh-TW" altLang="en-US" dirty="0"/>
          </a:p>
        </p:txBody>
      </p:sp>
      <p:sp>
        <p:nvSpPr>
          <p:cNvPr id="71" name="矩形 70"/>
          <p:cNvSpPr/>
          <p:nvPr/>
        </p:nvSpPr>
        <p:spPr>
          <a:xfrm>
            <a:off x="6572264" y="500042"/>
            <a:ext cx="1571636" cy="392909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sz="1600">
              <a:latin typeface="Calibri" pitchFamily="34" charset="0"/>
            </a:endParaRPr>
          </a:p>
        </p:txBody>
      </p:sp>
      <p:grpSp>
        <p:nvGrpSpPr>
          <p:cNvPr id="6" name="Group 107"/>
          <p:cNvGrpSpPr>
            <a:grpSpLocks/>
          </p:cNvGrpSpPr>
          <p:nvPr/>
        </p:nvGrpSpPr>
        <p:grpSpPr bwMode="auto">
          <a:xfrm>
            <a:off x="7097377" y="4851414"/>
            <a:ext cx="403581" cy="935040"/>
            <a:chOff x="2160" y="1896"/>
            <a:chExt cx="533" cy="863"/>
          </a:xfrm>
        </p:grpSpPr>
        <p:sp>
          <p:nvSpPr>
            <p:cNvPr id="47"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48"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49"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50"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51"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52"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3"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4"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5"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6"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57"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58"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59"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60"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11" name="文字方塊 10"/>
          <p:cNvSpPr txBox="1"/>
          <p:nvPr/>
        </p:nvSpPr>
        <p:spPr>
          <a:xfrm>
            <a:off x="6786578" y="4121355"/>
            <a:ext cx="1214446" cy="338554"/>
          </a:xfrm>
          <a:prstGeom prst="rect">
            <a:avLst/>
          </a:prstGeom>
          <a:noFill/>
        </p:spPr>
        <p:txBody>
          <a:bodyPr wrap="square" rtlCol="0">
            <a:spAutoFit/>
          </a:bodyPr>
          <a:lstStyle/>
          <a:p>
            <a:r>
              <a:rPr lang="zh-TW" altLang="en-US" sz="1600" dirty="0" smtClean="0">
                <a:latin typeface="Calibri" pitchFamily="34" charset="0"/>
              </a:rPr>
              <a:t>認證伺服器</a:t>
            </a:r>
            <a:endParaRPr lang="zh-TW" altLang="en-US" sz="1600" dirty="0">
              <a:latin typeface="Calibri" pitchFamily="34" charset="0"/>
            </a:endParaRPr>
          </a:p>
        </p:txBody>
      </p:sp>
      <p:grpSp>
        <p:nvGrpSpPr>
          <p:cNvPr id="13" name="Group 107"/>
          <p:cNvGrpSpPr>
            <a:grpSpLocks/>
          </p:cNvGrpSpPr>
          <p:nvPr/>
        </p:nvGrpSpPr>
        <p:grpSpPr bwMode="auto">
          <a:xfrm>
            <a:off x="7097377" y="850886"/>
            <a:ext cx="403581" cy="935040"/>
            <a:chOff x="2160" y="1896"/>
            <a:chExt cx="533" cy="863"/>
          </a:xfrm>
        </p:grpSpPr>
        <p:sp>
          <p:nvSpPr>
            <p:cNvPr id="19"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20"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21"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22"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23"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24"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5"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6"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7"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8"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29"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30"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31"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32"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14" name="文字方塊 13"/>
          <p:cNvSpPr txBox="1"/>
          <p:nvPr/>
        </p:nvSpPr>
        <p:spPr>
          <a:xfrm>
            <a:off x="6643702" y="5907305"/>
            <a:ext cx="1285884" cy="338554"/>
          </a:xfrm>
          <a:prstGeom prst="rect">
            <a:avLst/>
          </a:prstGeom>
          <a:noFill/>
        </p:spPr>
        <p:txBody>
          <a:bodyPr wrap="square" rtlCol="0">
            <a:spAutoFit/>
          </a:bodyPr>
          <a:lstStyle/>
          <a:p>
            <a:r>
              <a:rPr lang="zh-TW" altLang="en-US" sz="1600" dirty="0" smtClean="0">
                <a:latin typeface="Calibri" pitchFamily="34" charset="0"/>
              </a:rPr>
              <a:t>應用伺服器</a:t>
            </a:r>
            <a:endParaRPr lang="zh-TW" altLang="en-US" sz="1600" dirty="0">
              <a:latin typeface="Calibri" pitchFamily="34" charset="0"/>
            </a:endParaRPr>
          </a:p>
        </p:txBody>
      </p:sp>
      <p:sp>
        <p:nvSpPr>
          <p:cNvPr id="41" name="文字方塊 40"/>
          <p:cNvSpPr txBox="1"/>
          <p:nvPr/>
        </p:nvSpPr>
        <p:spPr>
          <a:xfrm>
            <a:off x="7500958" y="3335537"/>
            <a:ext cx="642942" cy="338554"/>
          </a:xfrm>
          <a:prstGeom prst="rect">
            <a:avLst/>
          </a:prstGeom>
          <a:noFill/>
        </p:spPr>
        <p:txBody>
          <a:bodyPr wrap="square" rtlCol="0">
            <a:spAutoFit/>
          </a:bodyPr>
          <a:lstStyle/>
          <a:p>
            <a:r>
              <a:rPr lang="en-US" altLang="zh-TW" sz="1600" dirty="0" smtClean="0">
                <a:latin typeface="Calibri" pitchFamily="34" charset="0"/>
              </a:rPr>
              <a:t>TGS</a:t>
            </a:r>
            <a:endParaRPr lang="zh-TW" altLang="en-US" sz="1600" dirty="0">
              <a:latin typeface="Calibri" pitchFamily="34" charset="0"/>
            </a:endParaRPr>
          </a:p>
        </p:txBody>
      </p:sp>
      <p:grpSp>
        <p:nvGrpSpPr>
          <p:cNvPr id="42" name="Group 107"/>
          <p:cNvGrpSpPr>
            <a:grpSpLocks/>
          </p:cNvGrpSpPr>
          <p:nvPr/>
        </p:nvGrpSpPr>
        <p:grpSpPr bwMode="auto">
          <a:xfrm>
            <a:off x="7097377" y="3071810"/>
            <a:ext cx="403581" cy="935040"/>
            <a:chOff x="2160" y="1896"/>
            <a:chExt cx="533" cy="863"/>
          </a:xfrm>
        </p:grpSpPr>
        <p:sp>
          <p:nvSpPr>
            <p:cNvPr id="43"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sz="1600">
                <a:latin typeface="Calibri" pitchFamily="34" charset="0"/>
              </a:endParaRPr>
            </a:p>
          </p:txBody>
        </p:sp>
        <p:sp>
          <p:nvSpPr>
            <p:cNvPr id="44"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sz="1600">
                <a:latin typeface="Calibri" pitchFamily="34" charset="0"/>
              </a:endParaRPr>
            </a:p>
          </p:txBody>
        </p:sp>
        <p:sp>
          <p:nvSpPr>
            <p:cNvPr id="45"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sz="1600">
                <a:latin typeface="Calibri" pitchFamily="34" charset="0"/>
              </a:endParaRPr>
            </a:p>
          </p:txBody>
        </p:sp>
        <p:sp>
          <p:nvSpPr>
            <p:cNvPr id="46"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sz="1600">
                <a:latin typeface="Calibri" pitchFamily="34" charset="0"/>
              </a:endParaRPr>
            </a:p>
          </p:txBody>
        </p:sp>
        <p:sp>
          <p:nvSpPr>
            <p:cNvPr id="61"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sz="1600">
                <a:latin typeface="Calibri" pitchFamily="34" charset="0"/>
              </a:endParaRPr>
            </a:p>
          </p:txBody>
        </p:sp>
        <p:sp>
          <p:nvSpPr>
            <p:cNvPr id="62"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3"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4"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5"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6"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sz="1600">
                <a:latin typeface="Calibri" pitchFamily="34" charset="0"/>
              </a:endParaRPr>
            </a:p>
          </p:txBody>
        </p:sp>
        <p:sp>
          <p:nvSpPr>
            <p:cNvPr id="67"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sz="1600">
                <a:latin typeface="Calibri" pitchFamily="34" charset="0"/>
              </a:endParaRPr>
            </a:p>
          </p:txBody>
        </p:sp>
        <p:sp>
          <p:nvSpPr>
            <p:cNvPr id="68"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69"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sp>
          <p:nvSpPr>
            <p:cNvPr id="70"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sz="1600">
                <a:latin typeface="Calibri" pitchFamily="34" charset="0"/>
              </a:endParaRPr>
            </a:p>
          </p:txBody>
        </p:sp>
      </p:grpSp>
      <p:sp>
        <p:nvSpPr>
          <p:cNvPr id="72" name="文字方塊 71"/>
          <p:cNvSpPr txBox="1"/>
          <p:nvPr/>
        </p:nvSpPr>
        <p:spPr>
          <a:xfrm>
            <a:off x="7500958" y="1120959"/>
            <a:ext cx="642942" cy="338554"/>
          </a:xfrm>
          <a:prstGeom prst="rect">
            <a:avLst/>
          </a:prstGeom>
          <a:noFill/>
        </p:spPr>
        <p:txBody>
          <a:bodyPr wrap="square" rtlCol="0">
            <a:spAutoFit/>
          </a:bodyPr>
          <a:lstStyle/>
          <a:p>
            <a:r>
              <a:rPr lang="en-US" altLang="zh-TW" sz="1600" dirty="0" smtClean="0">
                <a:latin typeface="Calibri" pitchFamily="34" charset="0"/>
              </a:rPr>
              <a:t>AS</a:t>
            </a:r>
            <a:endParaRPr lang="zh-TW" altLang="en-US" sz="1600" dirty="0">
              <a:latin typeface="Calibri" pitchFamily="34" charset="0"/>
            </a:endParaRPr>
          </a:p>
        </p:txBody>
      </p:sp>
      <p:cxnSp>
        <p:nvCxnSpPr>
          <p:cNvPr id="75" name="直線單箭頭接點 74"/>
          <p:cNvCxnSpPr/>
          <p:nvPr/>
        </p:nvCxnSpPr>
        <p:spPr>
          <a:xfrm flipV="1">
            <a:off x="2071670" y="1285860"/>
            <a:ext cx="4714908" cy="18573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p:nvPr/>
        </p:nvCxnSpPr>
        <p:spPr>
          <a:xfrm rot="10800000" flipV="1">
            <a:off x="2071670" y="1428736"/>
            <a:ext cx="4786346" cy="19288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1785918" y="2058407"/>
            <a:ext cx="1428760" cy="584775"/>
          </a:xfrm>
          <a:prstGeom prst="rect">
            <a:avLst/>
          </a:prstGeom>
          <a:solidFill>
            <a:schemeClr val="bg1"/>
          </a:solidFill>
          <a:ln>
            <a:noFill/>
          </a:ln>
        </p:spPr>
        <p:txBody>
          <a:bodyPr wrap="square" rtlCol="0">
            <a:spAutoFit/>
          </a:bodyPr>
          <a:lstStyle/>
          <a:p>
            <a:r>
              <a:rPr lang="en-US" altLang="zh-TW" sz="1600" dirty="0" smtClean="0">
                <a:latin typeface="Calibri" pitchFamily="34" charset="0"/>
              </a:rPr>
              <a:t>2. </a:t>
            </a:r>
            <a:r>
              <a:rPr lang="zh-TW" altLang="en-US" sz="1600" dirty="0" smtClean="0">
                <a:latin typeface="Calibri" pitchFamily="34" charset="0"/>
              </a:rPr>
              <a:t>客戶端向</a:t>
            </a:r>
            <a:r>
              <a:rPr lang="en-US" altLang="zh-TW" sz="1600" dirty="0" smtClean="0">
                <a:latin typeface="Calibri" pitchFamily="34" charset="0"/>
              </a:rPr>
              <a:t>AS</a:t>
            </a:r>
            <a:r>
              <a:rPr lang="zh-TW" altLang="en-US" sz="1600" dirty="0" smtClean="0">
                <a:latin typeface="Calibri" pitchFamily="34" charset="0"/>
              </a:rPr>
              <a:t>要求登入系統。</a:t>
            </a:r>
            <a:endParaRPr lang="zh-TW" altLang="en-US" sz="1600" dirty="0">
              <a:latin typeface="Calibri" pitchFamily="34" charset="0"/>
            </a:endParaRPr>
          </a:p>
        </p:txBody>
      </p:sp>
      <p:sp>
        <p:nvSpPr>
          <p:cNvPr id="9" name="文字方塊 8"/>
          <p:cNvSpPr txBox="1"/>
          <p:nvPr/>
        </p:nvSpPr>
        <p:spPr>
          <a:xfrm>
            <a:off x="428596" y="3857628"/>
            <a:ext cx="2214578"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1. </a:t>
            </a:r>
            <a:r>
              <a:rPr lang="zh-TW" altLang="en-US" sz="1600" dirty="0" smtClean="0">
                <a:latin typeface="Calibri" pitchFamily="34" charset="0"/>
              </a:rPr>
              <a:t>使用者在客戶端鍵入使用者名稱與通關密碼；</a:t>
            </a:r>
            <a:r>
              <a:rPr lang="zh-TW" altLang="en-US" sz="1600" dirty="0" smtClean="0">
                <a:solidFill>
                  <a:srgbClr val="FF0000"/>
                </a:solidFill>
                <a:latin typeface="Calibri" pitchFamily="34" charset="0"/>
              </a:rPr>
              <a:t>客戶端以</a:t>
            </a:r>
            <a:r>
              <a:rPr lang="en-US" altLang="zh-TW" sz="1600" dirty="0" smtClean="0">
                <a:solidFill>
                  <a:srgbClr val="FF0000"/>
                </a:solidFill>
                <a:latin typeface="Calibri" pitchFamily="34" charset="0"/>
              </a:rPr>
              <a:t>one-way function</a:t>
            </a:r>
            <a:r>
              <a:rPr lang="zh-TW" altLang="en-US" sz="1600" dirty="0" smtClean="0">
                <a:solidFill>
                  <a:srgbClr val="FF0000"/>
                </a:solidFill>
                <a:latin typeface="Calibri" pitchFamily="34" charset="0"/>
              </a:rPr>
              <a:t>將密碼轉換為客戶端金鑰。</a:t>
            </a:r>
            <a:endParaRPr lang="zh-TW" altLang="en-US" sz="1600" dirty="0">
              <a:solidFill>
                <a:srgbClr val="FF0000"/>
              </a:solidFill>
              <a:latin typeface="Calibri" pitchFamily="34" charset="0"/>
            </a:endParaRPr>
          </a:p>
        </p:txBody>
      </p:sp>
      <p:sp>
        <p:nvSpPr>
          <p:cNvPr id="78" name="文字方塊 77"/>
          <p:cNvSpPr txBox="1"/>
          <p:nvPr/>
        </p:nvSpPr>
        <p:spPr>
          <a:xfrm>
            <a:off x="4071934" y="1500174"/>
            <a:ext cx="2214578" cy="1569660"/>
          </a:xfrm>
          <a:prstGeom prst="rect">
            <a:avLst/>
          </a:prstGeom>
          <a:solidFill>
            <a:schemeClr val="bg1"/>
          </a:solidFill>
          <a:ln>
            <a:noFill/>
          </a:ln>
        </p:spPr>
        <p:txBody>
          <a:bodyPr wrap="square" rtlCol="0">
            <a:spAutoFit/>
          </a:bodyPr>
          <a:lstStyle/>
          <a:p>
            <a:r>
              <a:rPr lang="en-US" altLang="zh-TW" sz="1600" dirty="0" smtClean="0">
                <a:latin typeface="Calibri" pitchFamily="34" charset="0"/>
              </a:rPr>
              <a:t>3. </a:t>
            </a:r>
            <a:r>
              <a:rPr lang="zh-TW" altLang="en-US" sz="1600" dirty="0" smtClean="0">
                <a:latin typeface="Calibri" pitchFamily="34" charset="0"/>
              </a:rPr>
              <a:t>若</a:t>
            </a:r>
            <a:r>
              <a:rPr lang="en-US" altLang="zh-TW" sz="1600" dirty="0" smtClean="0">
                <a:latin typeface="Calibri" pitchFamily="34" charset="0"/>
              </a:rPr>
              <a:t>AS</a:t>
            </a:r>
            <a:r>
              <a:rPr lang="zh-TW" altLang="en-US" sz="1600" dirty="0" smtClean="0">
                <a:latin typeface="Calibri" pitchFamily="34" charset="0"/>
              </a:rPr>
              <a:t>在資料庫中找到使用者，就回覆兩樣東西：</a:t>
            </a:r>
            <a:r>
              <a:rPr lang="en-US" altLang="zh-TW" sz="1600" dirty="0" smtClean="0">
                <a:solidFill>
                  <a:srgbClr val="FF0000"/>
                </a:solidFill>
                <a:latin typeface="Calibri" pitchFamily="34" charset="0"/>
              </a:rPr>
              <a:t>a. </a:t>
            </a:r>
            <a:r>
              <a:rPr lang="zh-TW" altLang="en-US" sz="1600" dirty="0" smtClean="0">
                <a:solidFill>
                  <a:srgbClr val="FF0000"/>
                </a:solidFill>
                <a:latin typeface="Calibri" pitchFamily="34" charset="0"/>
              </a:rPr>
              <a:t>一把會談金鑰</a:t>
            </a:r>
            <a:r>
              <a:rPr lang="en-US" altLang="zh-TW" sz="1600" dirty="0" smtClean="0">
                <a:solidFill>
                  <a:srgbClr val="FF0000"/>
                </a:solidFill>
                <a:latin typeface="Calibri" pitchFamily="34" charset="0"/>
              </a:rPr>
              <a:t>(</a:t>
            </a:r>
            <a:r>
              <a:rPr lang="zh-TW" altLang="en-US" sz="1600" dirty="0" smtClean="0">
                <a:solidFill>
                  <a:srgbClr val="FF0000"/>
                </a:solidFill>
                <a:latin typeface="Calibri" pitchFamily="34" charset="0"/>
              </a:rPr>
              <a:t>以客戶端金鑰加密</a:t>
            </a:r>
            <a:r>
              <a:rPr lang="en-US" altLang="zh-TW" sz="1600" dirty="0" smtClean="0">
                <a:solidFill>
                  <a:srgbClr val="FF0000"/>
                </a:solidFill>
                <a:latin typeface="Calibri" pitchFamily="34" charset="0"/>
              </a:rPr>
              <a:t>)</a:t>
            </a:r>
            <a:r>
              <a:rPr lang="zh-TW" altLang="en-US" sz="1600" dirty="0" smtClean="0">
                <a:solidFill>
                  <a:srgbClr val="FF0000"/>
                </a:solidFill>
                <a:latin typeface="Calibri" pitchFamily="34" charset="0"/>
              </a:rPr>
              <a:t>，</a:t>
            </a:r>
            <a:r>
              <a:rPr lang="en-US" altLang="zh-TW" sz="1600" dirty="0" smtClean="0">
                <a:solidFill>
                  <a:srgbClr val="FF0000"/>
                </a:solidFill>
                <a:latin typeface="Calibri" pitchFamily="34" charset="0"/>
              </a:rPr>
              <a:t>b.</a:t>
            </a:r>
            <a:r>
              <a:rPr lang="zh-TW" altLang="en-US" sz="1600" dirty="0" smtClean="0">
                <a:solidFill>
                  <a:srgbClr val="FF0000"/>
                </a:solidFill>
                <a:latin typeface="Calibri" pitchFamily="34" charset="0"/>
              </a:rPr>
              <a:t> 一張票證</a:t>
            </a:r>
            <a:r>
              <a:rPr lang="en-US" altLang="zh-TW" sz="1600" dirty="0" smtClean="0">
                <a:solidFill>
                  <a:srgbClr val="FF0000"/>
                </a:solidFill>
                <a:latin typeface="Calibri" pitchFamily="34" charset="0"/>
              </a:rPr>
              <a:t>(</a:t>
            </a:r>
            <a:r>
              <a:rPr lang="zh-TW" altLang="en-US" sz="1600" dirty="0" smtClean="0">
                <a:solidFill>
                  <a:srgbClr val="FF0000"/>
                </a:solidFill>
                <a:latin typeface="Calibri" pitchFamily="34" charset="0"/>
              </a:rPr>
              <a:t>以</a:t>
            </a:r>
            <a:r>
              <a:rPr lang="en-US" altLang="zh-TW" sz="1600" dirty="0" smtClean="0">
                <a:solidFill>
                  <a:srgbClr val="FF0000"/>
                </a:solidFill>
                <a:latin typeface="Calibri" pitchFamily="34" charset="0"/>
              </a:rPr>
              <a:t>TGS</a:t>
            </a:r>
            <a:r>
              <a:rPr lang="zh-TW" altLang="en-US" sz="1600" dirty="0" smtClean="0">
                <a:solidFill>
                  <a:srgbClr val="FF0000"/>
                </a:solidFill>
                <a:latin typeface="Calibri" pitchFamily="34" charset="0"/>
              </a:rPr>
              <a:t>金鑰加密</a:t>
            </a:r>
            <a:r>
              <a:rPr lang="en-US" altLang="zh-TW" sz="1600" dirty="0" smtClean="0">
                <a:solidFill>
                  <a:srgbClr val="FF0000"/>
                </a:solidFill>
                <a:latin typeface="Calibri" pitchFamily="34" charset="0"/>
              </a:rPr>
              <a:t>)</a:t>
            </a:r>
            <a:r>
              <a:rPr lang="zh-TW" altLang="en-US" sz="1600" dirty="0" smtClean="0">
                <a:solidFill>
                  <a:srgbClr val="FF0000"/>
                </a:solidFill>
                <a:latin typeface="Calibri" pitchFamily="34" charset="0"/>
              </a:rPr>
              <a:t>。</a:t>
            </a:r>
            <a:r>
              <a:rPr lang="en-US" altLang="zh-TW" sz="1600" dirty="0" smtClean="0">
                <a:solidFill>
                  <a:srgbClr val="FF0000"/>
                </a:solidFill>
                <a:latin typeface="Calibri" pitchFamily="34" charset="0"/>
              </a:rPr>
              <a:t> </a:t>
            </a:r>
            <a:endParaRPr lang="zh-TW" altLang="en-US" sz="1600" dirty="0">
              <a:solidFill>
                <a:srgbClr val="FF0000"/>
              </a:solidFill>
              <a:latin typeface="Calibri" pitchFamily="34" charset="0"/>
            </a:endParaRPr>
          </a:p>
        </p:txBody>
      </p:sp>
      <p:cxnSp>
        <p:nvCxnSpPr>
          <p:cNvPr id="80" name="直線單箭頭接點 79"/>
          <p:cNvCxnSpPr/>
          <p:nvPr/>
        </p:nvCxnSpPr>
        <p:spPr>
          <a:xfrm>
            <a:off x="2143108" y="3500438"/>
            <a:ext cx="47863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rot="10800000">
            <a:off x="2143108" y="3714752"/>
            <a:ext cx="478634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4" name="文字方塊 83"/>
          <p:cNvSpPr txBox="1"/>
          <p:nvPr/>
        </p:nvSpPr>
        <p:spPr>
          <a:xfrm>
            <a:off x="428596" y="5214950"/>
            <a:ext cx="2286016"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4. </a:t>
            </a:r>
            <a:r>
              <a:rPr lang="zh-TW" altLang="en-US" sz="1600" dirty="0" smtClean="0">
                <a:latin typeface="Calibri" pitchFamily="34" charset="0"/>
              </a:rPr>
              <a:t>客戶端解開會談金鑰，用以與</a:t>
            </a:r>
            <a:r>
              <a:rPr lang="en-US" altLang="zh-TW" sz="1600" dirty="0" smtClean="0">
                <a:latin typeface="Calibri" pitchFamily="34" charset="0"/>
              </a:rPr>
              <a:t>TGS</a:t>
            </a:r>
            <a:r>
              <a:rPr lang="zh-TW" altLang="en-US" sz="1600" dirty="0" smtClean="0">
                <a:latin typeface="Calibri" pitchFamily="34" charset="0"/>
              </a:rPr>
              <a:t>會談；但票證只有</a:t>
            </a:r>
            <a:r>
              <a:rPr lang="en-US" altLang="zh-TW" sz="1600" dirty="0" smtClean="0">
                <a:latin typeface="Calibri" pitchFamily="34" charset="0"/>
              </a:rPr>
              <a:t>TGS</a:t>
            </a:r>
            <a:r>
              <a:rPr lang="zh-TW" altLang="en-US" sz="1600" dirty="0" smtClean="0">
                <a:latin typeface="Calibri" pitchFamily="34" charset="0"/>
              </a:rPr>
              <a:t>才能解開。客戶端保存這些東西可重複使用。</a:t>
            </a:r>
            <a:endParaRPr lang="zh-TW" altLang="en-US" sz="1600" dirty="0">
              <a:latin typeface="Calibri" pitchFamily="34" charset="0"/>
            </a:endParaRPr>
          </a:p>
        </p:txBody>
      </p:sp>
      <p:cxnSp>
        <p:nvCxnSpPr>
          <p:cNvPr id="86" name="直線單箭頭接點 85"/>
          <p:cNvCxnSpPr/>
          <p:nvPr/>
        </p:nvCxnSpPr>
        <p:spPr>
          <a:xfrm rot="5400000">
            <a:off x="6715934" y="2428868"/>
            <a:ext cx="1142214" cy="79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2643174" y="3066162"/>
            <a:ext cx="2214578" cy="1077218"/>
          </a:xfrm>
          <a:prstGeom prst="rect">
            <a:avLst/>
          </a:prstGeom>
          <a:solidFill>
            <a:schemeClr val="bg1"/>
          </a:solidFill>
          <a:ln>
            <a:noFill/>
          </a:ln>
        </p:spPr>
        <p:txBody>
          <a:bodyPr wrap="square" rtlCol="0">
            <a:spAutoFit/>
          </a:bodyPr>
          <a:lstStyle/>
          <a:p>
            <a:r>
              <a:rPr lang="en-US" altLang="zh-TW" sz="1600" dirty="0" smtClean="0">
                <a:latin typeface="Calibri" pitchFamily="34" charset="0"/>
              </a:rPr>
              <a:t>5. </a:t>
            </a:r>
            <a:r>
              <a:rPr lang="zh-TW" altLang="en-US" sz="1600" dirty="0" smtClean="0">
                <a:latin typeface="Calibri" pitchFamily="34" charset="0"/>
              </a:rPr>
              <a:t>當客戶端要使用應用伺服器或其他網路資源時，</a:t>
            </a:r>
            <a:r>
              <a:rPr lang="zh-TW" altLang="en-US" sz="1600" dirty="0" smtClean="0">
                <a:solidFill>
                  <a:srgbClr val="0000FF"/>
                </a:solidFill>
                <a:latin typeface="Calibri" pitchFamily="34" charset="0"/>
              </a:rPr>
              <a:t>就以會談金鑰與票證向</a:t>
            </a:r>
            <a:r>
              <a:rPr lang="en-US" altLang="zh-TW" sz="1600" dirty="0" smtClean="0">
                <a:solidFill>
                  <a:srgbClr val="0000FF"/>
                </a:solidFill>
                <a:latin typeface="Calibri" pitchFamily="34" charset="0"/>
              </a:rPr>
              <a:t>TGS</a:t>
            </a:r>
            <a:r>
              <a:rPr lang="zh-TW" altLang="en-US" sz="1600" dirty="0" smtClean="0">
                <a:solidFill>
                  <a:srgbClr val="0000FF"/>
                </a:solidFill>
                <a:latin typeface="Calibri" pitchFamily="34" charset="0"/>
              </a:rPr>
              <a:t>提出要求</a:t>
            </a:r>
            <a:r>
              <a:rPr lang="zh-TW" altLang="en-US" sz="1600" dirty="0" smtClean="0">
                <a:latin typeface="Calibri" pitchFamily="34" charset="0"/>
              </a:rPr>
              <a:t>。</a:t>
            </a:r>
            <a:endParaRPr lang="zh-TW" altLang="en-US" sz="1600" dirty="0">
              <a:latin typeface="Calibri" pitchFamily="34" charset="0"/>
            </a:endParaRPr>
          </a:p>
        </p:txBody>
      </p:sp>
      <p:sp>
        <p:nvSpPr>
          <p:cNvPr id="89" name="文字方塊 88"/>
          <p:cNvSpPr txBox="1"/>
          <p:nvPr/>
        </p:nvSpPr>
        <p:spPr>
          <a:xfrm>
            <a:off x="4714876" y="3534321"/>
            <a:ext cx="1785950"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6. </a:t>
            </a:r>
            <a:r>
              <a:rPr lang="en-US" altLang="zh-TW" sz="1600" dirty="0" smtClean="0">
                <a:solidFill>
                  <a:srgbClr val="0000FF"/>
                </a:solidFill>
                <a:latin typeface="Calibri" pitchFamily="34" charset="0"/>
              </a:rPr>
              <a:t>TGS</a:t>
            </a:r>
            <a:r>
              <a:rPr lang="zh-TW" altLang="en-US" sz="1600" dirty="0" smtClean="0">
                <a:solidFill>
                  <a:srgbClr val="0000FF"/>
                </a:solidFill>
                <a:latin typeface="Calibri" pitchFamily="34" charset="0"/>
              </a:rPr>
              <a:t>發給客戶端與應用伺服器會談的金鑰與票證</a:t>
            </a:r>
            <a:r>
              <a:rPr lang="zh-TW" altLang="en-US" sz="1600" dirty="0" smtClean="0">
                <a:latin typeface="Calibri" pitchFamily="34" charset="0"/>
              </a:rPr>
              <a:t>，並以應用伺服器的金鑰加密。</a:t>
            </a:r>
            <a:endParaRPr lang="zh-TW" altLang="en-US" sz="1600" dirty="0">
              <a:latin typeface="Calibri" pitchFamily="34" charset="0"/>
            </a:endParaRPr>
          </a:p>
        </p:txBody>
      </p:sp>
      <p:sp>
        <p:nvSpPr>
          <p:cNvPr id="90" name="文字方塊 89"/>
          <p:cNvSpPr txBox="1"/>
          <p:nvPr/>
        </p:nvSpPr>
        <p:spPr>
          <a:xfrm>
            <a:off x="3571868" y="4857760"/>
            <a:ext cx="1785950" cy="1323439"/>
          </a:xfrm>
          <a:prstGeom prst="rect">
            <a:avLst/>
          </a:prstGeom>
          <a:solidFill>
            <a:schemeClr val="bg1"/>
          </a:solidFill>
          <a:ln>
            <a:noFill/>
          </a:ln>
        </p:spPr>
        <p:txBody>
          <a:bodyPr wrap="square" rtlCol="0">
            <a:spAutoFit/>
          </a:bodyPr>
          <a:lstStyle/>
          <a:p>
            <a:r>
              <a:rPr lang="en-US" altLang="zh-TW" sz="1600" dirty="0" smtClean="0">
                <a:latin typeface="Calibri" pitchFamily="34" charset="0"/>
              </a:rPr>
              <a:t>7. </a:t>
            </a:r>
            <a:r>
              <a:rPr lang="zh-TW" altLang="en-US" sz="1600" dirty="0" smtClean="0">
                <a:latin typeface="Calibri" pitchFamily="34" charset="0"/>
              </a:rPr>
              <a:t>客戶端以</a:t>
            </a:r>
            <a:r>
              <a:rPr lang="en-US" altLang="zh-TW" sz="1600" dirty="0" smtClean="0">
                <a:latin typeface="Calibri" pitchFamily="34" charset="0"/>
              </a:rPr>
              <a:t>TGS</a:t>
            </a:r>
            <a:r>
              <a:rPr lang="zh-TW" altLang="en-US" sz="1600" dirty="0" smtClean="0">
                <a:latin typeface="Calibri" pitchFamily="34" charset="0"/>
              </a:rPr>
              <a:t>新發給的會談金鑰與票證與應用伺服器進行相互認證與安全通訊。</a:t>
            </a:r>
            <a:endParaRPr lang="zh-TW" altLang="en-US" sz="1600" dirty="0">
              <a:latin typeface="Calibri" pitchFamily="34" charset="0"/>
            </a:endParaRPr>
          </a:p>
        </p:txBody>
      </p:sp>
      <p:cxnSp>
        <p:nvCxnSpPr>
          <p:cNvPr id="92" name="直線單箭頭接點 91"/>
          <p:cNvCxnSpPr/>
          <p:nvPr/>
        </p:nvCxnSpPr>
        <p:spPr>
          <a:xfrm>
            <a:off x="2000232" y="3786190"/>
            <a:ext cx="4929222" cy="1643074"/>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Program Files\Microsoft Office\MEDIA\CAGCAT10\j0285750.wmf"/>
          <p:cNvPicPr>
            <a:picLocks noChangeAspect="1" noChangeArrowheads="1"/>
          </p:cNvPicPr>
          <p:nvPr/>
        </p:nvPicPr>
        <p:blipFill>
          <a:blip r:embed="rId2" cstate="print"/>
          <a:srcRect/>
          <a:stretch>
            <a:fillRect/>
          </a:stretch>
        </p:blipFill>
        <p:spPr bwMode="auto">
          <a:xfrm>
            <a:off x="714348" y="2204294"/>
            <a:ext cx="1340742" cy="823934"/>
          </a:xfrm>
          <a:prstGeom prst="rect">
            <a:avLst/>
          </a:prstGeom>
          <a:noFill/>
        </p:spPr>
      </p:pic>
      <p:sp>
        <p:nvSpPr>
          <p:cNvPr id="3" name="標題 2"/>
          <p:cNvSpPr>
            <a:spLocks noGrp="1"/>
          </p:cNvSpPr>
          <p:nvPr>
            <p:ph type="title"/>
          </p:nvPr>
        </p:nvSpPr>
        <p:spPr/>
        <p:txBody>
          <a:bodyPr/>
          <a:lstStyle/>
          <a:p>
            <a:r>
              <a:rPr lang="zh-TW" altLang="en-US" dirty="0" smtClean="0"/>
              <a:t>非同步工具產生單次密碼</a:t>
            </a:r>
            <a:endParaRPr lang="zh-TW" altLang="en-US" dirty="0"/>
          </a:p>
        </p:txBody>
      </p:sp>
      <p:grpSp>
        <p:nvGrpSpPr>
          <p:cNvPr id="5" name="Group 107"/>
          <p:cNvGrpSpPr>
            <a:grpSpLocks/>
          </p:cNvGrpSpPr>
          <p:nvPr/>
        </p:nvGrpSpPr>
        <p:grpSpPr bwMode="auto">
          <a:xfrm>
            <a:off x="7164288" y="2297757"/>
            <a:ext cx="403580" cy="935041"/>
            <a:chOff x="2160" y="1896"/>
            <a:chExt cx="533" cy="863"/>
          </a:xfrm>
        </p:grpSpPr>
        <p:sp>
          <p:nvSpPr>
            <p:cNvPr id="6"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7"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8"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9"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10"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11"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2"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3"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4"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5"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6"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17"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8"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9"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grpSp>
        <p:nvGrpSpPr>
          <p:cNvPr id="20" name="Group 107"/>
          <p:cNvGrpSpPr>
            <a:grpSpLocks/>
          </p:cNvGrpSpPr>
          <p:nvPr/>
        </p:nvGrpSpPr>
        <p:grpSpPr bwMode="auto">
          <a:xfrm>
            <a:off x="7164288" y="3934484"/>
            <a:ext cx="403580" cy="935041"/>
            <a:chOff x="2160" y="1896"/>
            <a:chExt cx="533" cy="863"/>
          </a:xfrm>
        </p:grpSpPr>
        <p:sp>
          <p:nvSpPr>
            <p:cNvPr id="21"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2"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3"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4"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5"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6"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7"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9"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0"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1"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32"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3"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4"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pic>
        <p:nvPicPr>
          <p:cNvPr id="1027" name="Picture 3"/>
          <p:cNvPicPr>
            <a:picLocks noChangeAspect="1" noChangeArrowheads="1"/>
          </p:cNvPicPr>
          <p:nvPr/>
        </p:nvPicPr>
        <p:blipFill>
          <a:blip r:embed="rId3" cstate="print"/>
          <a:srcRect/>
          <a:stretch>
            <a:fillRect/>
          </a:stretch>
        </p:blipFill>
        <p:spPr bwMode="auto">
          <a:xfrm>
            <a:off x="2500298" y="3440765"/>
            <a:ext cx="828678" cy="874716"/>
          </a:xfrm>
          <a:prstGeom prst="rect">
            <a:avLst/>
          </a:prstGeom>
          <a:noFill/>
          <a:ln w="9525">
            <a:noFill/>
            <a:miter lim="800000"/>
            <a:headEnd/>
            <a:tailEnd/>
          </a:ln>
          <a:effectLst/>
        </p:spPr>
      </p:pic>
      <p:cxnSp>
        <p:nvCxnSpPr>
          <p:cNvPr id="37" name="直線單箭頭接點 36"/>
          <p:cNvCxnSpPr/>
          <p:nvPr/>
        </p:nvCxnSpPr>
        <p:spPr>
          <a:xfrm flipV="1">
            <a:off x="2071670" y="2420888"/>
            <a:ext cx="4876594" cy="197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rot="10800000" flipV="1">
            <a:off x="2071670" y="2852935"/>
            <a:ext cx="4804586" cy="163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p:nvPr/>
        </p:nvCxnSpPr>
        <p:spPr>
          <a:xfrm flipV="1">
            <a:off x="2071670" y="2996953"/>
            <a:ext cx="4876594" cy="151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1571604" y="3226451"/>
            <a:ext cx="857256" cy="6429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文字方塊 41"/>
          <p:cNvSpPr txBox="1"/>
          <p:nvPr/>
        </p:nvSpPr>
        <p:spPr>
          <a:xfrm>
            <a:off x="2551057" y="2132856"/>
            <a:ext cx="3874779" cy="369332"/>
          </a:xfrm>
          <a:prstGeom prst="rect">
            <a:avLst/>
          </a:prstGeom>
          <a:noFill/>
        </p:spPr>
        <p:txBody>
          <a:bodyPr wrap="none" rtlCol="0">
            <a:spAutoFit/>
          </a:bodyPr>
          <a:lstStyle/>
          <a:p>
            <a:r>
              <a:rPr lang="en-US" altLang="zh-TW" dirty="0" smtClean="0">
                <a:latin typeface="Calibri" pitchFamily="34" charset="0"/>
              </a:rPr>
              <a:t>1. </a:t>
            </a:r>
            <a:r>
              <a:rPr lang="zh-TW" altLang="en-US" dirty="0" smtClean="0">
                <a:latin typeface="Calibri" pitchFamily="34" charset="0"/>
              </a:rPr>
              <a:t>使用者向身分認證伺服器要求登入</a:t>
            </a:r>
            <a:endParaRPr lang="zh-TW" altLang="en-US" dirty="0">
              <a:latin typeface="Calibri" pitchFamily="34" charset="0"/>
            </a:endParaRPr>
          </a:p>
        </p:txBody>
      </p:sp>
      <p:sp>
        <p:nvSpPr>
          <p:cNvPr id="43" name="文字方塊 42"/>
          <p:cNvSpPr txBox="1"/>
          <p:nvPr/>
        </p:nvSpPr>
        <p:spPr>
          <a:xfrm>
            <a:off x="2143108" y="2561484"/>
            <a:ext cx="5028941" cy="369332"/>
          </a:xfrm>
          <a:prstGeom prst="rect">
            <a:avLst/>
          </a:prstGeom>
          <a:noFill/>
        </p:spPr>
        <p:txBody>
          <a:bodyPr wrap="none" rtlCol="0">
            <a:spAutoFit/>
          </a:bodyPr>
          <a:lstStyle/>
          <a:p>
            <a:r>
              <a:rPr lang="en-US" altLang="zh-TW" dirty="0" smtClean="0">
                <a:latin typeface="Calibri" pitchFamily="34" charset="0"/>
              </a:rPr>
              <a:t>2. </a:t>
            </a:r>
            <a:r>
              <a:rPr lang="zh-TW" altLang="en-US" dirty="0" smtClean="0">
                <a:latin typeface="Calibri" pitchFamily="34" charset="0"/>
              </a:rPr>
              <a:t>身分認證伺服器產生一組挑戰隨機碼給使用者</a:t>
            </a:r>
            <a:endParaRPr lang="zh-TW" altLang="en-US" dirty="0">
              <a:latin typeface="Calibri" pitchFamily="34" charset="0"/>
            </a:endParaRPr>
          </a:p>
        </p:txBody>
      </p:sp>
      <p:sp>
        <p:nvSpPr>
          <p:cNvPr id="44" name="文字方塊 43"/>
          <p:cNvSpPr txBox="1"/>
          <p:nvPr/>
        </p:nvSpPr>
        <p:spPr>
          <a:xfrm>
            <a:off x="571472" y="3347302"/>
            <a:ext cx="1285883" cy="1754326"/>
          </a:xfrm>
          <a:prstGeom prst="rect">
            <a:avLst/>
          </a:prstGeom>
          <a:noFill/>
        </p:spPr>
        <p:txBody>
          <a:bodyPr wrap="square" rtlCol="0">
            <a:spAutoFit/>
          </a:bodyPr>
          <a:lstStyle/>
          <a:p>
            <a:r>
              <a:rPr lang="en-US" altLang="zh-TW" dirty="0" smtClean="0">
                <a:latin typeface="Calibri" pitchFamily="34" charset="0"/>
              </a:rPr>
              <a:t>3. </a:t>
            </a:r>
            <a:r>
              <a:rPr lang="zh-TW" altLang="en-US" dirty="0" smtClean="0">
                <a:latin typeface="Calibri" pitchFamily="34" charset="0"/>
              </a:rPr>
              <a:t>使用者將挑戰隨機碼輸入手持式電子認證工具</a:t>
            </a:r>
            <a:endParaRPr lang="zh-TW" altLang="en-US" dirty="0">
              <a:latin typeface="Calibri" pitchFamily="34" charset="0"/>
            </a:endParaRPr>
          </a:p>
        </p:txBody>
      </p:sp>
      <p:sp>
        <p:nvSpPr>
          <p:cNvPr id="45" name="文字方塊 44"/>
          <p:cNvSpPr txBox="1"/>
          <p:nvPr/>
        </p:nvSpPr>
        <p:spPr>
          <a:xfrm>
            <a:off x="1979712" y="4440897"/>
            <a:ext cx="2016224" cy="1200329"/>
          </a:xfrm>
          <a:prstGeom prst="rect">
            <a:avLst/>
          </a:prstGeom>
          <a:noFill/>
        </p:spPr>
        <p:txBody>
          <a:bodyPr wrap="square" rtlCol="0">
            <a:spAutoFit/>
          </a:bodyPr>
          <a:lstStyle/>
          <a:p>
            <a:r>
              <a:rPr lang="en-US" altLang="zh-TW" dirty="0" smtClean="0">
                <a:latin typeface="Calibri" pitchFamily="34" charset="0"/>
              </a:rPr>
              <a:t>4. </a:t>
            </a:r>
            <a:r>
              <a:rPr lang="zh-TW" altLang="en-US" dirty="0" smtClean="0">
                <a:latin typeface="Calibri" pitchFamily="34" charset="0"/>
              </a:rPr>
              <a:t>手持式電子認證工具以密碼學計算回應值 </a:t>
            </a:r>
            <a:r>
              <a:rPr lang="en-US" altLang="zh-TW" dirty="0" smtClean="0">
                <a:latin typeface="Calibri" pitchFamily="34" charset="0"/>
              </a:rPr>
              <a:t>(</a:t>
            </a:r>
            <a:r>
              <a:rPr lang="zh-TW" altLang="en-US" dirty="0" smtClean="0">
                <a:latin typeface="Calibri" pitchFamily="34" charset="0"/>
              </a:rPr>
              <a:t>亦即通關密碼</a:t>
            </a:r>
            <a:r>
              <a:rPr lang="en-US" altLang="zh-TW" dirty="0" smtClean="0">
                <a:latin typeface="Calibri" pitchFamily="34" charset="0"/>
              </a:rPr>
              <a:t>)</a:t>
            </a:r>
            <a:endParaRPr lang="zh-TW" altLang="en-US" dirty="0">
              <a:latin typeface="Calibri" pitchFamily="34" charset="0"/>
            </a:endParaRPr>
          </a:p>
        </p:txBody>
      </p:sp>
      <p:sp>
        <p:nvSpPr>
          <p:cNvPr id="46" name="文字方塊 45"/>
          <p:cNvSpPr txBox="1"/>
          <p:nvPr/>
        </p:nvSpPr>
        <p:spPr>
          <a:xfrm>
            <a:off x="2428860" y="3012137"/>
            <a:ext cx="4336444" cy="369332"/>
          </a:xfrm>
          <a:prstGeom prst="rect">
            <a:avLst/>
          </a:prstGeom>
          <a:noFill/>
        </p:spPr>
        <p:txBody>
          <a:bodyPr wrap="none" rtlCol="0">
            <a:spAutoFit/>
          </a:bodyPr>
          <a:lstStyle/>
          <a:p>
            <a:r>
              <a:rPr lang="en-US" altLang="zh-TW" dirty="0" smtClean="0">
                <a:latin typeface="Calibri" pitchFamily="34" charset="0"/>
              </a:rPr>
              <a:t>5. </a:t>
            </a:r>
            <a:r>
              <a:rPr lang="zh-TW" altLang="en-US" dirty="0" smtClean="0">
                <a:latin typeface="Calibri" pitchFamily="34" charset="0"/>
              </a:rPr>
              <a:t>使用者將通關密碼送給身分認證伺服器</a:t>
            </a:r>
            <a:endParaRPr lang="zh-TW" altLang="en-US" dirty="0">
              <a:latin typeface="Calibri" pitchFamily="34" charset="0"/>
            </a:endParaRPr>
          </a:p>
        </p:txBody>
      </p:sp>
      <p:sp>
        <p:nvSpPr>
          <p:cNvPr id="47" name="文字方塊 46"/>
          <p:cNvSpPr txBox="1"/>
          <p:nvPr/>
        </p:nvSpPr>
        <p:spPr>
          <a:xfrm>
            <a:off x="5508104" y="4149080"/>
            <a:ext cx="1500198" cy="1754326"/>
          </a:xfrm>
          <a:prstGeom prst="rect">
            <a:avLst/>
          </a:prstGeom>
          <a:noFill/>
        </p:spPr>
        <p:txBody>
          <a:bodyPr wrap="square" rtlCol="0">
            <a:spAutoFit/>
          </a:bodyPr>
          <a:lstStyle/>
          <a:p>
            <a:r>
              <a:rPr lang="en-US" altLang="zh-TW" dirty="0" smtClean="0">
                <a:latin typeface="Calibri" pitchFamily="34" charset="0"/>
              </a:rPr>
              <a:t>6. </a:t>
            </a:r>
            <a:r>
              <a:rPr lang="zh-TW" altLang="en-US" dirty="0" smtClean="0">
                <a:latin typeface="Calibri" pitchFamily="34" charset="0"/>
              </a:rPr>
              <a:t>認證成功後，身分認證伺服器允許使用者使用應用伺服器。</a:t>
            </a:r>
            <a:endParaRPr lang="zh-TW" altLang="en-US" dirty="0">
              <a:latin typeface="Calibri" pitchFamily="34" charset="0"/>
            </a:endParaRPr>
          </a:p>
        </p:txBody>
      </p:sp>
      <p:cxnSp>
        <p:nvCxnSpPr>
          <p:cNvPr id="49" name="直線單箭頭接點 48"/>
          <p:cNvCxnSpPr/>
          <p:nvPr/>
        </p:nvCxnSpPr>
        <p:spPr>
          <a:xfrm rot="5400000">
            <a:off x="7067802" y="3582847"/>
            <a:ext cx="57150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文字方塊 49"/>
          <p:cNvSpPr txBox="1"/>
          <p:nvPr/>
        </p:nvSpPr>
        <p:spPr>
          <a:xfrm>
            <a:off x="7639306" y="2583509"/>
            <a:ext cx="998422" cy="646331"/>
          </a:xfrm>
          <a:prstGeom prst="rect">
            <a:avLst/>
          </a:prstGeom>
          <a:noFill/>
        </p:spPr>
        <p:txBody>
          <a:bodyPr wrap="square" rtlCol="0">
            <a:spAutoFit/>
          </a:bodyPr>
          <a:lstStyle/>
          <a:p>
            <a:pPr algn="ctr"/>
            <a:r>
              <a:rPr lang="zh-TW" altLang="en-US" dirty="0" smtClean="0">
                <a:latin typeface="Calibri" pitchFamily="34" charset="0"/>
              </a:rPr>
              <a:t>認證伺服器</a:t>
            </a:r>
            <a:endParaRPr lang="zh-TW" altLang="en-US" dirty="0">
              <a:latin typeface="Calibri" pitchFamily="34" charset="0"/>
            </a:endParaRPr>
          </a:p>
        </p:txBody>
      </p:sp>
      <p:sp>
        <p:nvSpPr>
          <p:cNvPr id="51" name="文字方塊 50"/>
          <p:cNvSpPr txBox="1"/>
          <p:nvPr/>
        </p:nvSpPr>
        <p:spPr>
          <a:xfrm>
            <a:off x="7639306" y="4204558"/>
            <a:ext cx="926414" cy="646331"/>
          </a:xfrm>
          <a:prstGeom prst="rect">
            <a:avLst/>
          </a:prstGeom>
          <a:noFill/>
        </p:spPr>
        <p:txBody>
          <a:bodyPr wrap="square" rtlCol="0">
            <a:spAutoFit/>
          </a:bodyPr>
          <a:lstStyle/>
          <a:p>
            <a:pPr algn="ctr"/>
            <a:r>
              <a:rPr lang="zh-TW" altLang="en-US" dirty="0" smtClean="0">
                <a:latin typeface="Calibri" pitchFamily="34" charset="0"/>
              </a:rPr>
              <a:t>應用伺服器</a:t>
            </a:r>
            <a:endParaRPr lang="zh-TW" altLang="en-US" dirty="0">
              <a:latin typeface="Calibri"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786082"/>
          </a:xfrm>
        </p:spPr>
        <p:txBody>
          <a:bodyPr>
            <a:normAutofit/>
          </a:bodyPr>
          <a:lstStyle/>
          <a:p>
            <a:r>
              <a:rPr lang="zh-TW" altLang="en-US" sz="2000" dirty="0" smtClean="0">
                <a:solidFill>
                  <a:srgbClr val="FF0000"/>
                </a:solidFill>
              </a:rPr>
              <a:t>同步</a:t>
            </a:r>
            <a:r>
              <a:rPr lang="zh-TW" altLang="en-US" sz="2000" dirty="0" smtClean="0"/>
              <a:t>電子代符 </a:t>
            </a:r>
            <a:r>
              <a:rPr lang="en-US" altLang="zh-TW" sz="2000" dirty="0" smtClean="0"/>
              <a:t>(</a:t>
            </a:r>
            <a:r>
              <a:rPr lang="en-US" altLang="zh-TW" sz="2000" dirty="0" smtClean="0">
                <a:solidFill>
                  <a:srgbClr val="FF0000"/>
                </a:solidFill>
              </a:rPr>
              <a:t>synchronous</a:t>
            </a:r>
            <a:r>
              <a:rPr lang="en-US" altLang="zh-TW" sz="2000" dirty="0" smtClean="0"/>
              <a:t> token) </a:t>
            </a:r>
            <a:r>
              <a:rPr lang="zh-TW" altLang="en-US" sz="2000" dirty="0" smtClean="0"/>
              <a:t>可以自動產生單次密碼，然而隨身攜帶的電子代符</a:t>
            </a:r>
            <a:r>
              <a:rPr lang="zh-TW" altLang="en-US" sz="2000" dirty="0" smtClean="0">
                <a:solidFill>
                  <a:srgbClr val="0000FF"/>
                </a:solidFill>
              </a:rPr>
              <a:t>必須與身分認證伺服器之間保持同步</a:t>
            </a:r>
            <a:r>
              <a:rPr lang="zh-TW" altLang="en-US" sz="2000" dirty="0" smtClean="0"/>
              <a:t>，方法包括：</a:t>
            </a:r>
            <a:endParaRPr lang="en-US" altLang="zh-TW" sz="2000" dirty="0" smtClean="0"/>
          </a:p>
          <a:p>
            <a:pPr lvl="1"/>
            <a:r>
              <a:rPr lang="zh-TW" altLang="en-US" u="sng" dirty="0" smtClean="0"/>
              <a:t>時間基準同步</a:t>
            </a:r>
            <a:r>
              <a:rPr lang="zh-TW" altLang="en-US" dirty="0" smtClean="0"/>
              <a:t>：電子代符與身分認證伺服器之間保持精準的時間同步，因此在同一個時間，電子代符上顯示的數字 </a:t>
            </a:r>
            <a:r>
              <a:rPr lang="en-US" altLang="zh-TW" dirty="0" smtClean="0"/>
              <a:t>(</a:t>
            </a:r>
            <a:r>
              <a:rPr lang="zh-TW" altLang="en-US" dirty="0" smtClean="0"/>
              <a:t>亦即使用者的單次通關密碼</a:t>
            </a:r>
            <a:r>
              <a:rPr lang="en-US" altLang="zh-TW" dirty="0" smtClean="0"/>
              <a:t>)</a:t>
            </a:r>
            <a:r>
              <a:rPr lang="zh-TW" altLang="en-US" dirty="0" smtClean="0"/>
              <a:t> 與伺服器裡的認證數字相同。</a:t>
            </a:r>
          </a:p>
        </p:txBody>
      </p:sp>
      <p:sp>
        <p:nvSpPr>
          <p:cNvPr id="3" name="標題 2"/>
          <p:cNvSpPr>
            <a:spLocks noGrp="1"/>
          </p:cNvSpPr>
          <p:nvPr>
            <p:ph type="title"/>
          </p:nvPr>
        </p:nvSpPr>
        <p:spPr/>
        <p:txBody>
          <a:bodyPr/>
          <a:lstStyle/>
          <a:p>
            <a:r>
              <a:rPr lang="zh-TW" altLang="en-US" dirty="0" smtClean="0"/>
              <a:t>同步電子代符</a:t>
            </a:r>
            <a:endParaRPr lang="zh-TW" altLang="en-US" dirty="0"/>
          </a:p>
        </p:txBody>
      </p:sp>
      <p:sp>
        <p:nvSpPr>
          <p:cNvPr id="9" name="內容版面配置區 1"/>
          <p:cNvSpPr txBox="1">
            <a:spLocks/>
          </p:cNvSpPr>
          <p:nvPr/>
        </p:nvSpPr>
        <p:spPr>
          <a:xfrm>
            <a:off x="285720" y="3500438"/>
            <a:ext cx="5214974" cy="2357430"/>
          </a:xfrm>
          <a:prstGeom prst="rect">
            <a:avLst/>
          </a:prstGeom>
        </p:spPr>
        <p:txBody>
          <a:bodyPr vert="horz">
            <a:normAutofit/>
          </a:bodyPr>
          <a:lstStyle/>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sz="2000" b="0" i="0" u="sng" strike="noStrike" kern="1200" cap="none" spc="0" normalizeH="0" baseline="0" noProof="0" dirty="0" smtClean="0">
                <a:ln>
                  <a:noFill/>
                </a:ln>
                <a:solidFill>
                  <a:schemeClr val="tx1">
                    <a:tint val="85000"/>
                  </a:schemeClr>
                </a:solidFill>
                <a:effectLst/>
                <a:uLnTx/>
                <a:uFillTx/>
                <a:latin typeface="+mn-lt"/>
                <a:ea typeface="+mn-ea"/>
                <a:cs typeface="+mn-cs"/>
              </a:rPr>
              <a:t>事件基準同步</a:t>
            </a:r>
            <a:r>
              <a:rPr kumimoji="0" lang="zh-TW" altLang="en-US" sz="2000" b="0" i="0" u="none" strike="noStrike" kern="1200" cap="none" spc="0" normalizeH="0" baseline="0" noProof="0" dirty="0" smtClean="0">
                <a:ln>
                  <a:noFill/>
                </a:ln>
                <a:solidFill>
                  <a:schemeClr val="tx1">
                    <a:tint val="85000"/>
                  </a:schemeClr>
                </a:solidFill>
                <a:effectLst/>
                <a:uLnTx/>
                <a:uFillTx/>
                <a:latin typeface="+mn-lt"/>
                <a:ea typeface="+mn-ea"/>
                <a:cs typeface="+mn-cs"/>
              </a:rPr>
              <a:t>：電子代符每產生一次密碼，代符與伺服器的數字就會同步變更一次。但若代符產生密碼卻未被使用於系統登入，則代符與伺服器間就會失去同步；</a:t>
            </a:r>
            <a:r>
              <a:rPr kumimoji="0" lang="zh-TW" altLang="en-US" sz="2000" b="0" i="0" u="none" strike="noStrike" kern="1200" cap="none" spc="0" normalizeH="0" baseline="0" noProof="0" dirty="0" smtClean="0">
                <a:ln>
                  <a:noFill/>
                </a:ln>
                <a:solidFill>
                  <a:srgbClr val="0000FF"/>
                </a:solidFill>
                <a:effectLst/>
                <a:uLnTx/>
                <a:uFillTx/>
                <a:latin typeface="+mn-lt"/>
                <a:ea typeface="+mn-ea"/>
                <a:cs typeface="+mn-cs"/>
              </a:rPr>
              <a:t>此時使用者需要</a:t>
            </a:r>
            <a:r>
              <a:rPr lang="zh-TW" altLang="en-US" sz="2000" dirty="0" smtClean="0">
                <a:solidFill>
                  <a:srgbClr val="0000FF"/>
                </a:solidFill>
              </a:rPr>
              <a:t>對電腦輸入</a:t>
            </a:r>
            <a:r>
              <a:rPr kumimoji="0" lang="en-US" altLang="zh-TW" sz="2000" b="0" i="0" u="none" strike="noStrike" kern="1200" cap="none" spc="0" normalizeH="0" baseline="0" noProof="0" dirty="0" smtClean="0">
                <a:ln>
                  <a:noFill/>
                </a:ln>
                <a:solidFill>
                  <a:srgbClr val="0000FF"/>
                </a:solidFill>
                <a:effectLst/>
                <a:uLnTx/>
                <a:uFillTx/>
                <a:latin typeface="+mn-lt"/>
                <a:ea typeface="+mn-ea"/>
                <a:cs typeface="+mn-cs"/>
              </a:rPr>
              <a:t>PIN</a:t>
            </a:r>
            <a:r>
              <a:rPr kumimoji="0" lang="zh-TW" altLang="en-US" sz="2000" b="0" i="0" u="none" strike="noStrike" kern="1200" cap="none" spc="0" normalizeH="0" baseline="0" noProof="0" dirty="0" smtClean="0">
                <a:ln>
                  <a:noFill/>
                </a:ln>
                <a:solidFill>
                  <a:srgbClr val="0000FF"/>
                </a:solidFill>
                <a:effectLst/>
                <a:uLnTx/>
                <a:uFillTx/>
                <a:latin typeface="+mn-lt"/>
                <a:ea typeface="+mn-ea"/>
                <a:cs typeface="+mn-cs"/>
              </a:rPr>
              <a:t>後，讓兩者重新同步</a:t>
            </a:r>
            <a:r>
              <a:rPr kumimoji="0" lang="zh-TW" altLang="en-US" sz="2000" b="0" i="0" u="none" strike="noStrike" kern="1200" cap="none" spc="0" normalizeH="0" baseline="0" noProof="0" dirty="0" smtClean="0">
                <a:ln>
                  <a:noFill/>
                </a:ln>
                <a:solidFill>
                  <a:schemeClr val="tx1">
                    <a:tint val="85000"/>
                  </a:schemeClr>
                </a:solidFill>
                <a:effectLst/>
                <a:uLnTx/>
                <a:uFillTx/>
                <a:latin typeface="+mn-lt"/>
                <a:ea typeface="+mn-ea"/>
                <a:cs typeface="+mn-cs"/>
              </a:rPr>
              <a:t>。</a:t>
            </a:r>
          </a:p>
        </p:txBody>
      </p:sp>
      <p:grpSp>
        <p:nvGrpSpPr>
          <p:cNvPr id="11" name="群組 10"/>
          <p:cNvGrpSpPr/>
          <p:nvPr/>
        </p:nvGrpSpPr>
        <p:grpSpPr>
          <a:xfrm>
            <a:off x="5643570" y="3929066"/>
            <a:ext cx="2725924" cy="1785950"/>
            <a:chOff x="6429388" y="4857760"/>
            <a:chExt cx="1714512" cy="1071570"/>
          </a:xfrm>
        </p:grpSpPr>
        <p:sp>
          <p:nvSpPr>
            <p:cNvPr id="5" name="圓角矩形 4"/>
            <p:cNvSpPr/>
            <p:nvPr/>
          </p:nvSpPr>
          <p:spPr>
            <a:xfrm>
              <a:off x="6429388" y="4857760"/>
              <a:ext cx="1714512" cy="10715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TW" dirty="0" smtClean="0">
                <a:latin typeface="Calibri" pitchFamily="34" charset="0"/>
              </a:endParaRPr>
            </a:p>
            <a:p>
              <a:pPr algn="ctr"/>
              <a:endParaRPr lang="en-US" altLang="zh-TW" dirty="0" smtClean="0">
                <a:latin typeface="Calibri" pitchFamily="34" charset="0"/>
              </a:endParaRPr>
            </a:p>
            <a:p>
              <a:endParaRPr lang="en-US" altLang="zh-TW" dirty="0" smtClean="0">
                <a:latin typeface="Calibri" pitchFamily="34" charset="0"/>
              </a:endParaRPr>
            </a:p>
            <a:p>
              <a:r>
                <a:rPr lang="en-US" altLang="zh-TW" dirty="0" smtClean="0">
                  <a:latin typeface="Calibri" pitchFamily="34" charset="0"/>
                </a:rPr>
                <a:t>  Acme Security</a:t>
              </a:r>
              <a:endParaRPr lang="zh-TW" altLang="en-US" dirty="0">
                <a:latin typeface="Calibri" pitchFamily="34" charset="0"/>
              </a:endParaRPr>
            </a:p>
          </p:txBody>
        </p:sp>
        <p:sp>
          <p:nvSpPr>
            <p:cNvPr id="6" name="圓角矩形 5"/>
            <p:cNvSpPr/>
            <p:nvPr/>
          </p:nvSpPr>
          <p:spPr>
            <a:xfrm>
              <a:off x="6600839" y="5125653"/>
              <a:ext cx="1371610" cy="357190"/>
            </a:xfrm>
            <a:prstGeom prst="roundRect">
              <a:avLst>
                <a:gd name="adj" fmla="val 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altLang="zh-TW" dirty="0" smtClean="0">
                  <a:solidFill>
                    <a:schemeClr val="tx1"/>
                  </a:solidFill>
                  <a:latin typeface="Calibri" pitchFamily="34" charset="0"/>
                </a:rPr>
                <a:t>70596612</a:t>
              </a:r>
              <a:endParaRPr lang="zh-TW" altLang="en-US" dirty="0">
                <a:latin typeface="Calibri" pitchFamily="34" charset="0"/>
              </a:endParaRPr>
            </a:p>
          </p:txBody>
        </p:sp>
        <p:sp>
          <p:nvSpPr>
            <p:cNvPr id="10" name="甜甜圈 9"/>
            <p:cNvSpPr/>
            <p:nvPr/>
          </p:nvSpPr>
          <p:spPr>
            <a:xfrm>
              <a:off x="7786710" y="5572140"/>
              <a:ext cx="285752" cy="285752"/>
            </a:xfrm>
            <a:prstGeom prst="donu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zh-TW" altLang="en-US">
                <a:solidFill>
                  <a:schemeClr val="tx1"/>
                </a:solidFill>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43608" y="3933056"/>
            <a:ext cx="6255488" cy="1362075"/>
          </a:xfrm>
        </p:spPr>
        <p:txBody>
          <a:bodyPr/>
          <a:lstStyle/>
          <a:p>
            <a:pPr algn="ctr"/>
            <a:r>
              <a:rPr lang="zh-TW" altLang="en-US" dirty="0">
                <a:solidFill>
                  <a:srgbClr val="0000FF"/>
                </a:solidFill>
              </a:rPr>
              <a:t>第</a:t>
            </a:r>
            <a:r>
              <a:rPr lang="en-US" altLang="zh-TW" dirty="0">
                <a:solidFill>
                  <a:srgbClr val="0000FF"/>
                </a:solidFill>
              </a:rPr>
              <a:t>5</a:t>
            </a:r>
            <a:r>
              <a:rPr lang="zh-TW" altLang="en-US" dirty="0">
                <a:solidFill>
                  <a:srgbClr val="0000FF"/>
                </a:solidFill>
              </a:rPr>
              <a:t>章</a:t>
            </a:r>
            <a:r>
              <a:rPr lang="en-US" altLang="zh-TW" dirty="0" smtClean="0">
                <a:solidFill>
                  <a:srgbClr val="0000FF"/>
                </a:solidFill>
                <a:cs typeface="Arial" pitchFamily="34" charset="0"/>
              </a:rPr>
              <a:t/>
            </a:r>
            <a:br>
              <a:rPr lang="en-US" altLang="zh-TW" dirty="0" smtClean="0">
                <a:solidFill>
                  <a:srgbClr val="0000FF"/>
                </a:solidFill>
                <a:cs typeface="Arial" pitchFamily="34" charset="0"/>
              </a:rPr>
            </a:br>
            <a:r>
              <a:rPr lang="zh-TW" altLang="en-US" dirty="0" smtClean="0">
                <a:solidFill>
                  <a:srgbClr val="0000FF"/>
                </a:solidFill>
                <a:cs typeface="Arial" pitchFamily="34" charset="0"/>
              </a:rPr>
              <a:t>認證、授權與存取控制</a:t>
            </a:r>
            <a:endParaRPr lang="zh-TW" altLang="en-US" dirty="0">
              <a:solidFill>
                <a:srgbClr val="0000FF"/>
              </a:solidFill>
            </a:endParaRPr>
          </a:p>
        </p:txBody>
      </p:sp>
      <p:sp>
        <p:nvSpPr>
          <p:cNvPr id="3" name="文字版面配置區 2"/>
          <p:cNvSpPr>
            <a:spLocks noGrp="1"/>
          </p:cNvSpPr>
          <p:nvPr>
            <p:ph type="body" idx="1"/>
          </p:nvPr>
        </p:nvSpPr>
        <p:spPr>
          <a:xfrm>
            <a:off x="1115616" y="1124744"/>
            <a:ext cx="6255488" cy="1379984"/>
          </a:xfrm>
        </p:spPr>
        <p:txBody>
          <a:bodyPr>
            <a:normAutofit/>
          </a:bodyPr>
          <a:lstStyle/>
          <a:p>
            <a:pPr algn="ctr"/>
            <a:r>
              <a:rPr lang="zh-TW" altLang="en-US" sz="4200" b="1" cap="all" dirty="0">
                <a:ln w="500">
                  <a:solidFill>
                    <a:schemeClr val="tx2">
                      <a:shade val="20000"/>
                      <a:satMod val="120000"/>
                    </a:schemeClr>
                  </a:solidFill>
                </a:ln>
                <a:solidFill>
                  <a:srgbClr val="FF0000"/>
                </a:solidFill>
                <a:cs typeface="Arial" pitchFamily="34" charset="0"/>
              </a:rPr>
              <a:t>第二篇 </a:t>
            </a:r>
            <a:endParaRPr lang="en-US" altLang="zh-TW" sz="4200" b="1" cap="all" dirty="0">
              <a:ln w="500">
                <a:solidFill>
                  <a:schemeClr val="tx2">
                    <a:shade val="20000"/>
                    <a:satMod val="120000"/>
                  </a:schemeClr>
                </a:solidFill>
              </a:ln>
              <a:solidFill>
                <a:srgbClr val="FF0000"/>
              </a:solidFill>
              <a:cs typeface="Arial" pitchFamily="34" charset="0"/>
            </a:endParaRPr>
          </a:p>
          <a:p>
            <a:pPr algn="ctr"/>
            <a:r>
              <a:rPr lang="zh-TW" altLang="en-US" sz="4200" b="1" cap="all" dirty="0">
                <a:ln w="500">
                  <a:solidFill>
                    <a:schemeClr val="tx2">
                      <a:shade val="20000"/>
                      <a:satMod val="120000"/>
                    </a:schemeClr>
                  </a:solidFill>
                </a:ln>
                <a:solidFill>
                  <a:srgbClr val="FF0000"/>
                </a:solidFill>
                <a:cs typeface="Arial" pitchFamily="34" charset="0"/>
              </a:rPr>
              <a:t>安全架構</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智慧卡 </a:t>
            </a:r>
            <a:r>
              <a:rPr lang="en-US" altLang="zh-TW" sz="2000" dirty="0" smtClean="0"/>
              <a:t>(smart card) </a:t>
            </a:r>
            <a:r>
              <a:rPr lang="zh-TW" altLang="en-US" sz="2000" dirty="0" smtClean="0">
                <a:solidFill>
                  <a:srgbClr val="660033"/>
                </a:solidFill>
              </a:rPr>
              <a:t>將晶片嵌入塑膠卡中</a:t>
            </a:r>
            <a:r>
              <a:rPr lang="zh-TW" altLang="en-US" sz="2000" dirty="0" smtClean="0"/>
              <a:t>，是最方便攜帶的電子身分認證工具。智慧卡可分為以下類別：</a:t>
            </a:r>
            <a:endParaRPr lang="en-US" altLang="zh-TW" sz="2000" dirty="0" smtClean="0"/>
          </a:p>
          <a:p>
            <a:pPr lvl="1"/>
            <a:r>
              <a:rPr lang="zh-TW" altLang="en-US" dirty="0" smtClean="0">
                <a:solidFill>
                  <a:srgbClr val="FF0000"/>
                </a:solidFill>
              </a:rPr>
              <a:t>接觸式智慧卡 </a:t>
            </a:r>
            <a:r>
              <a:rPr lang="en-US" altLang="zh-TW" dirty="0" smtClean="0"/>
              <a:t>(contact smart cards)</a:t>
            </a:r>
            <a:r>
              <a:rPr lang="zh-TW" altLang="en-US" dirty="0" smtClean="0"/>
              <a:t>：包括塑膠卡身、晶片、與金屬接觸介面。卡片要插入讀卡機內，讓智慧卡晶片裡的微處理器與電腦或伺服器建立通訊。目前</a:t>
            </a:r>
            <a:r>
              <a:rPr lang="zh-TW" altLang="en-US" dirty="0" smtClean="0">
                <a:solidFill>
                  <a:srgbClr val="0000FF"/>
                </a:solidFill>
              </a:rPr>
              <a:t>台灣的金融卡都是接觸式智慧卡</a:t>
            </a:r>
            <a:r>
              <a:rPr lang="zh-TW" altLang="en-US" dirty="0" smtClean="0"/>
              <a:t>。</a:t>
            </a:r>
            <a:endParaRPr lang="en-US" altLang="zh-TW" dirty="0" smtClean="0"/>
          </a:p>
          <a:p>
            <a:pPr lvl="1"/>
            <a:r>
              <a:rPr lang="zh-TW" altLang="en-US" dirty="0" smtClean="0">
                <a:solidFill>
                  <a:srgbClr val="FF0000"/>
                </a:solidFill>
              </a:rPr>
              <a:t>非接觸式智慧卡 </a:t>
            </a:r>
            <a:r>
              <a:rPr lang="en-US" altLang="zh-TW" dirty="0" smtClean="0"/>
              <a:t>(contactless cards)</a:t>
            </a:r>
            <a:r>
              <a:rPr lang="zh-TW" altLang="en-US" dirty="0" smtClean="0"/>
              <a:t>：類似接觸式智慧卡，但是介面不是金屬接觸層，而是</a:t>
            </a:r>
            <a:r>
              <a:rPr lang="zh-TW" altLang="en-US" dirty="0" smtClean="0">
                <a:solidFill>
                  <a:srgbClr val="0000FF"/>
                </a:solidFill>
              </a:rPr>
              <a:t>無線射頻</a:t>
            </a:r>
            <a:r>
              <a:rPr lang="en-US" altLang="zh-TW" dirty="0" smtClean="0">
                <a:solidFill>
                  <a:srgbClr val="0000FF"/>
                </a:solidFill>
              </a:rPr>
              <a:t>(RF)</a:t>
            </a:r>
            <a:r>
              <a:rPr lang="zh-TW" altLang="en-US" dirty="0" smtClean="0"/>
              <a:t>。非接觸式智慧卡使用更為方便，</a:t>
            </a:r>
            <a:r>
              <a:rPr lang="zh-TW" altLang="en-US" dirty="0" smtClean="0">
                <a:solidFill>
                  <a:srgbClr val="0000FF"/>
                </a:solidFill>
              </a:rPr>
              <a:t>台北捷運悠遊卡即為一例</a:t>
            </a:r>
            <a:r>
              <a:rPr lang="zh-TW" altLang="en-US" dirty="0" smtClean="0"/>
              <a:t>。</a:t>
            </a:r>
            <a:r>
              <a:rPr lang="zh-TW" altLang="en-US" b="1" dirty="0" smtClean="0">
                <a:solidFill>
                  <a:srgbClr val="660033"/>
                </a:solidFill>
              </a:rPr>
              <a:t>接觸與非接觸式智慧卡本身都沒有電源，要靠讀卡機以接觸或非接觸方式傳輸電力。</a:t>
            </a:r>
            <a:endParaRPr lang="en-US" altLang="zh-TW" b="1" dirty="0" smtClean="0">
              <a:solidFill>
                <a:srgbClr val="660033"/>
              </a:solidFill>
            </a:endParaRPr>
          </a:p>
          <a:p>
            <a:pPr lvl="1"/>
            <a:r>
              <a:rPr lang="zh-TW" altLang="en-US" dirty="0" smtClean="0"/>
              <a:t>兩用智慧卡 </a:t>
            </a:r>
            <a:r>
              <a:rPr lang="en-US" altLang="zh-TW" dirty="0" smtClean="0"/>
              <a:t>(</a:t>
            </a:r>
            <a:r>
              <a:rPr lang="en-US" altLang="zh-TW" dirty="0" err="1" smtClean="0"/>
              <a:t>combi</a:t>
            </a:r>
            <a:r>
              <a:rPr lang="en-US" altLang="zh-TW" dirty="0" smtClean="0"/>
              <a:t>-cards)</a:t>
            </a:r>
            <a:r>
              <a:rPr lang="zh-TW" altLang="en-US" dirty="0" smtClean="0"/>
              <a:t>：是指同一張卡有接觸與非接觸式兩種介面，部分金融卡與悠遊卡結合成一張聯名卡，就具備兩種介面。</a:t>
            </a:r>
            <a:endParaRPr lang="zh-TW" altLang="en-US" dirty="0"/>
          </a:p>
        </p:txBody>
      </p:sp>
      <p:sp>
        <p:nvSpPr>
          <p:cNvPr id="3" name="標題 2"/>
          <p:cNvSpPr>
            <a:spLocks noGrp="1"/>
          </p:cNvSpPr>
          <p:nvPr>
            <p:ph type="title"/>
          </p:nvPr>
        </p:nvSpPr>
        <p:spPr/>
        <p:txBody>
          <a:bodyPr/>
          <a:lstStyle/>
          <a:p>
            <a:r>
              <a:rPr lang="zh-TW" altLang="en-US" dirty="0" smtClean="0"/>
              <a:t>智慧卡</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智慧卡結構</a:t>
            </a:r>
            <a:endParaRPr lang="zh-TW" altLang="en-US" dirty="0"/>
          </a:p>
        </p:txBody>
      </p:sp>
      <p:sp>
        <p:nvSpPr>
          <p:cNvPr id="4" name="內容版面配置區 3"/>
          <p:cNvSpPr>
            <a:spLocks noGrp="1"/>
          </p:cNvSpPr>
          <p:nvPr>
            <p:ph sz="half" idx="1"/>
          </p:nvPr>
        </p:nvSpPr>
        <p:spPr>
          <a:xfrm>
            <a:off x="285720" y="1285860"/>
            <a:ext cx="3710216" cy="5429288"/>
          </a:xfrm>
        </p:spPr>
        <p:txBody>
          <a:bodyPr>
            <a:normAutofit/>
          </a:bodyPr>
          <a:lstStyle/>
          <a:p>
            <a:pPr>
              <a:spcBef>
                <a:spcPts val="1200"/>
              </a:spcBef>
            </a:pPr>
            <a:r>
              <a:rPr lang="zh-TW" altLang="en-US" dirty="0" smtClean="0"/>
              <a:t>智慧卡晶片</a:t>
            </a:r>
            <a:r>
              <a:rPr lang="zh-TW" altLang="en-US" dirty="0" smtClean="0">
                <a:solidFill>
                  <a:srgbClr val="FF0000"/>
                </a:solidFill>
              </a:rPr>
              <a:t>像一台微型電腦</a:t>
            </a:r>
            <a:r>
              <a:rPr lang="zh-TW" altLang="en-US" dirty="0" smtClean="0"/>
              <a:t>，內容包括軟、硬體兩部分。</a:t>
            </a:r>
            <a:endParaRPr lang="en-US" altLang="zh-TW" dirty="0" smtClean="0"/>
          </a:p>
          <a:p>
            <a:pPr>
              <a:spcBef>
                <a:spcPts val="1200"/>
              </a:spcBef>
            </a:pPr>
            <a:r>
              <a:rPr lang="zh-TW" altLang="en-US" dirty="0" smtClean="0"/>
              <a:t>硬體包括 </a:t>
            </a:r>
            <a:r>
              <a:rPr lang="en-US" altLang="zh-TW" dirty="0" smtClean="0"/>
              <a:t>CPU</a:t>
            </a:r>
            <a:r>
              <a:rPr lang="zh-TW" altLang="en-US" dirty="0" smtClean="0"/>
              <a:t> 和幾種記憶體：</a:t>
            </a:r>
            <a:r>
              <a:rPr lang="en-US" altLang="zh-TW" dirty="0" smtClean="0"/>
              <a:t>RAM</a:t>
            </a:r>
            <a:r>
              <a:rPr lang="zh-TW" altLang="en-US" dirty="0" smtClean="0"/>
              <a:t> 與</a:t>
            </a:r>
            <a:r>
              <a:rPr lang="en-US" altLang="zh-TW" dirty="0" smtClean="0"/>
              <a:t>ROM</a:t>
            </a:r>
            <a:r>
              <a:rPr lang="zh-TW" altLang="en-US" dirty="0" smtClean="0"/>
              <a:t> 分別為暫存與永久儲存之用</a:t>
            </a:r>
            <a:r>
              <a:rPr lang="zh-TW" altLang="en-US" dirty="0" smtClean="0">
                <a:solidFill>
                  <a:srgbClr val="FF0000"/>
                </a:solidFill>
              </a:rPr>
              <a:t>； </a:t>
            </a:r>
            <a:r>
              <a:rPr lang="en-US" altLang="zh-TW" dirty="0" smtClean="0">
                <a:solidFill>
                  <a:srgbClr val="FF0000"/>
                </a:solidFill>
              </a:rPr>
              <a:t>EEPROM </a:t>
            </a:r>
            <a:r>
              <a:rPr lang="zh-TW" altLang="en-US" dirty="0" smtClean="0">
                <a:solidFill>
                  <a:srgbClr val="FF0000"/>
                </a:solidFill>
              </a:rPr>
              <a:t>的功能像電腦裡的硬碟或 </a:t>
            </a:r>
            <a:r>
              <a:rPr lang="en-US" altLang="zh-TW" dirty="0" smtClean="0">
                <a:solidFill>
                  <a:srgbClr val="FF0000"/>
                </a:solidFill>
              </a:rPr>
              <a:t>flash</a:t>
            </a:r>
            <a:r>
              <a:rPr lang="zh-TW" altLang="en-US" dirty="0" smtClean="0">
                <a:solidFill>
                  <a:srgbClr val="FF0000"/>
                </a:solidFill>
              </a:rPr>
              <a:t>碟</a:t>
            </a:r>
            <a:r>
              <a:rPr lang="zh-TW" altLang="en-US" dirty="0" smtClean="0"/>
              <a:t>，其上的資料可修改，但斷電後資料仍然存在。</a:t>
            </a:r>
            <a:endParaRPr lang="en-US" altLang="zh-TW" dirty="0" smtClean="0"/>
          </a:p>
          <a:p>
            <a:pPr>
              <a:spcBef>
                <a:spcPts val="1200"/>
              </a:spcBef>
            </a:pPr>
            <a:r>
              <a:rPr lang="zh-TW" altLang="en-US" dirty="0" smtClean="0"/>
              <a:t>軟體包括 </a:t>
            </a:r>
            <a:r>
              <a:rPr lang="en-US" altLang="zh-TW" dirty="0" smtClean="0"/>
              <a:t>OS</a:t>
            </a:r>
            <a:r>
              <a:rPr lang="zh-TW" altLang="en-US" dirty="0" smtClean="0"/>
              <a:t> 和應用程式。</a:t>
            </a:r>
            <a:r>
              <a:rPr lang="en-US" altLang="zh-TW" dirty="0" smtClean="0"/>
              <a:t>OS</a:t>
            </a:r>
            <a:r>
              <a:rPr lang="zh-TW" altLang="en-US" dirty="0" smtClean="0"/>
              <a:t> 例如像 </a:t>
            </a:r>
            <a:r>
              <a:rPr lang="en-US" altLang="zh-TW" dirty="0" smtClean="0"/>
              <a:t>Java Card</a:t>
            </a:r>
            <a:r>
              <a:rPr lang="zh-TW" altLang="en-US" dirty="0" smtClean="0"/>
              <a:t>。</a:t>
            </a:r>
            <a:endParaRPr lang="en-US" altLang="zh-TW" dirty="0" smtClean="0"/>
          </a:p>
        </p:txBody>
      </p:sp>
      <p:sp>
        <p:nvSpPr>
          <p:cNvPr id="6" name="圓角矩形 5"/>
          <p:cNvSpPr/>
          <p:nvPr/>
        </p:nvSpPr>
        <p:spPr>
          <a:xfrm>
            <a:off x="5214942" y="1643050"/>
            <a:ext cx="3214710" cy="44291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latin typeface="Calibri" pitchFamily="34" charset="0"/>
            </a:endParaRPr>
          </a:p>
        </p:txBody>
      </p:sp>
      <p:sp>
        <p:nvSpPr>
          <p:cNvPr id="7" name="矩形 6"/>
          <p:cNvSpPr/>
          <p:nvPr/>
        </p:nvSpPr>
        <p:spPr>
          <a:xfrm>
            <a:off x="5500694" y="1928802"/>
            <a:ext cx="785818"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latin typeface="Calibri" pitchFamily="34" charset="0"/>
              </a:rPr>
              <a:t>AP1</a:t>
            </a:r>
            <a:endParaRPr lang="zh-TW" altLang="en-US" dirty="0">
              <a:latin typeface="Calibri" pitchFamily="34" charset="0"/>
            </a:endParaRPr>
          </a:p>
        </p:txBody>
      </p:sp>
      <p:sp>
        <p:nvSpPr>
          <p:cNvPr id="8" name="矩形 7"/>
          <p:cNvSpPr/>
          <p:nvPr/>
        </p:nvSpPr>
        <p:spPr>
          <a:xfrm>
            <a:off x="6429388" y="1928802"/>
            <a:ext cx="785818"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latin typeface="Calibri" pitchFamily="34" charset="0"/>
              </a:rPr>
              <a:t>AP2</a:t>
            </a:r>
            <a:endParaRPr lang="zh-TW" altLang="en-US" dirty="0">
              <a:latin typeface="Calibri" pitchFamily="34" charset="0"/>
            </a:endParaRPr>
          </a:p>
        </p:txBody>
      </p:sp>
      <p:sp>
        <p:nvSpPr>
          <p:cNvPr id="9" name="矩形 8"/>
          <p:cNvSpPr/>
          <p:nvPr/>
        </p:nvSpPr>
        <p:spPr>
          <a:xfrm>
            <a:off x="7358082" y="1928802"/>
            <a:ext cx="785818" cy="6429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altLang="zh-TW" dirty="0" smtClean="0">
                <a:latin typeface="Calibri" pitchFamily="34" charset="0"/>
              </a:rPr>
              <a:t>AP3</a:t>
            </a:r>
            <a:endParaRPr lang="zh-TW" altLang="en-US" dirty="0">
              <a:latin typeface="Calibri" pitchFamily="34" charset="0"/>
            </a:endParaRPr>
          </a:p>
        </p:txBody>
      </p:sp>
      <p:sp>
        <p:nvSpPr>
          <p:cNvPr id="10" name="矩形 9"/>
          <p:cNvSpPr/>
          <p:nvPr/>
        </p:nvSpPr>
        <p:spPr>
          <a:xfrm>
            <a:off x="5500694" y="2786058"/>
            <a:ext cx="2643206" cy="714380"/>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US" altLang="zh-TW" dirty="0" smtClean="0">
                <a:latin typeface="Calibri" pitchFamily="34" charset="0"/>
              </a:rPr>
              <a:t>OS (</a:t>
            </a:r>
            <a:r>
              <a:rPr lang="zh-TW" altLang="en-US" dirty="0" smtClean="0">
                <a:latin typeface="Calibri" pitchFamily="34" charset="0"/>
              </a:rPr>
              <a:t>例如 </a:t>
            </a:r>
            <a:r>
              <a:rPr lang="en-US" altLang="zh-TW" dirty="0" smtClean="0">
                <a:latin typeface="Calibri" pitchFamily="34" charset="0"/>
              </a:rPr>
              <a:t>Java Card)</a:t>
            </a:r>
            <a:endParaRPr lang="zh-TW" altLang="en-US" dirty="0">
              <a:latin typeface="Calibri" pitchFamily="34" charset="0"/>
            </a:endParaRPr>
          </a:p>
        </p:txBody>
      </p:sp>
      <p:sp>
        <p:nvSpPr>
          <p:cNvPr id="11" name="矩形 10"/>
          <p:cNvSpPr/>
          <p:nvPr/>
        </p:nvSpPr>
        <p:spPr>
          <a:xfrm>
            <a:off x="5572132" y="4071942"/>
            <a:ext cx="928694" cy="1000132"/>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TW" dirty="0" smtClean="0">
                <a:latin typeface="Calibri" pitchFamily="34" charset="0"/>
              </a:rPr>
              <a:t>CPU</a:t>
            </a:r>
            <a:endParaRPr lang="zh-TW" altLang="en-US" dirty="0">
              <a:latin typeface="Calibri" pitchFamily="34" charset="0"/>
            </a:endParaRPr>
          </a:p>
        </p:txBody>
      </p:sp>
      <p:sp>
        <p:nvSpPr>
          <p:cNvPr id="12" name="矩形 11"/>
          <p:cNvSpPr/>
          <p:nvPr/>
        </p:nvSpPr>
        <p:spPr>
          <a:xfrm>
            <a:off x="6643702" y="4643446"/>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latin typeface="Calibri" pitchFamily="34" charset="0"/>
              </a:rPr>
              <a:t>ROM</a:t>
            </a:r>
            <a:endParaRPr lang="zh-TW" altLang="en-US" dirty="0">
              <a:latin typeface="Calibri" pitchFamily="34" charset="0"/>
            </a:endParaRPr>
          </a:p>
        </p:txBody>
      </p:sp>
      <p:sp>
        <p:nvSpPr>
          <p:cNvPr id="13" name="矩形 12"/>
          <p:cNvSpPr/>
          <p:nvPr/>
        </p:nvSpPr>
        <p:spPr>
          <a:xfrm>
            <a:off x="6643702" y="4071942"/>
            <a:ext cx="1428760" cy="42862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latin typeface="Calibri" pitchFamily="34" charset="0"/>
              </a:rPr>
              <a:t>RAM</a:t>
            </a:r>
            <a:endParaRPr lang="zh-TW" altLang="en-US" dirty="0">
              <a:latin typeface="Calibri" pitchFamily="34" charset="0"/>
            </a:endParaRPr>
          </a:p>
        </p:txBody>
      </p:sp>
      <p:sp>
        <p:nvSpPr>
          <p:cNvPr id="14" name="矩形 13"/>
          <p:cNvSpPr/>
          <p:nvPr/>
        </p:nvSpPr>
        <p:spPr>
          <a:xfrm>
            <a:off x="5572132" y="5286388"/>
            <a:ext cx="2500330" cy="50006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smtClean="0">
                <a:latin typeface="Calibri" pitchFamily="34" charset="0"/>
              </a:rPr>
              <a:t>EEPROM</a:t>
            </a:r>
            <a:endParaRPr lang="zh-TW" altLang="en-US" dirty="0">
              <a:latin typeface="Calibri" pitchFamily="34" charset="0"/>
            </a:endParaRPr>
          </a:p>
        </p:txBody>
      </p:sp>
      <p:sp>
        <p:nvSpPr>
          <p:cNvPr id="15" name="圓角矩形 14"/>
          <p:cNvSpPr/>
          <p:nvPr/>
        </p:nvSpPr>
        <p:spPr>
          <a:xfrm>
            <a:off x="4357686" y="3429000"/>
            <a:ext cx="1000132" cy="785818"/>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TW" dirty="0" smtClean="0">
                <a:latin typeface="Calibri" pitchFamily="34" charset="0"/>
              </a:rPr>
              <a:t>I/O </a:t>
            </a:r>
            <a:r>
              <a:rPr lang="en-US" altLang="zh-TW" sz="1600" dirty="0" smtClean="0">
                <a:latin typeface="Calibri" pitchFamily="34" charset="0"/>
              </a:rPr>
              <a:t>(</a:t>
            </a:r>
            <a:r>
              <a:rPr lang="zh-TW" altLang="en-US" sz="1600" dirty="0" smtClean="0">
                <a:latin typeface="Calibri" pitchFamily="34" charset="0"/>
              </a:rPr>
              <a:t>接觸或非接觸</a:t>
            </a:r>
            <a:r>
              <a:rPr lang="en-US" altLang="zh-TW" sz="1600" dirty="0" smtClean="0">
                <a:latin typeface="Calibri" pitchFamily="34" charset="0"/>
              </a:rPr>
              <a:t>)</a:t>
            </a:r>
            <a:endParaRPr lang="zh-TW" altLang="en-US" sz="1600" dirty="0">
              <a:latin typeface="Calibri" pitchFamily="34" charset="0"/>
            </a:endParaRPr>
          </a:p>
        </p:txBody>
      </p:sp>
      <p:cxnSp>
        <p:nvCxnSpPr>
          <p:cNvPr id="17" name="直線接點 16"/>
          <p:cNvCxnSpPr>
            <a:stCxn id="15" idx="3"/>
          </p:cNvCxnSpPr>
          <p:nvPr/>
        </p:nvCxnSpPr>
        <p:spPr>
          <a:xfrm flipV="1">
            <a:off x="5357818" y="3786190"/>
            <a:ext cx="2928958" cy="35719"/>
          </a:xfrm>
          <a:prstGeom prst="line">
            <a:avLst/>
          </a:prstGeom>
          <a:ln w="381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pPr>
              <a:spcBef>
                <a:spcPts val="1200"/>
              </a:spcBef>
            </a:pPr>
            <a:r>
              <a:rPr lang="zh-TW" altLang="en-US" sz="2000" dirty="0" smtClean="0">
                <a:solidFill>
                  <a:srgbClr val="FF0000"/>
                </a:solidFill>
              </a:rPr>
              <a:t>智慧卡</a:t>
            </a:r>
            <a:r>
              <a:rPr lang="zh-TW" altLang="en-US" sz="2000" dirty="0" smtClean="0"/>
              <a:t>攜帶方便，可以在不增加使用者負擔的情況下做到</a:t>
            </a:r>
            <a:r>
              <a:rPr lang="zh-TW" altLang="en-US" sz="2000" dirty="0" smtClean="0">
                <a:solidFill>
                  <a:srgbClr val="0000FF"/>
                </a:solidFill>
              </a:rPr>
              <a:t>「雙重要素認證</a:t>
            </a:r>
            <a:r>
              <a:rPr lang="zh-TW" altLang="en-US" sz="2000" dirty="0" smtClean="0"/>
              <a:t> </a:t>
            </a:r>
            <a:r>
              <a:rPr lang="en-US" altLang="zh-TW" sz="2000" dirty="0" smtClean="0"/>
              <a:t>(two-factor authentication)</a:t>
            </a:r>
            <a:r>
              <a:rPr lang="zh-TW" altLang="en-US" sz="2000" dirty="0" smtClean="0"/>
              <a:t>」，最常用的雙重要素認證是</a:t>
            </a:r>
            <a:r>
              <a:rPr lang="zh-TW" altLang="en-US" sz="2000" dirty="0" smtClean="0">
                <a:solidFill>
                  <a:srgbClr val="0000FF"/>
                </a:solidFill>
              </a:rPr>
              <a:t>智慧卡結合通關密碼或 </a:t>
            </a:r>
            <a:r>
              <a:rPr lang="en-US" altLang="zh-TW" sz="2000" dirty="0" smtClean="0">
                <a:solidFill>
                  <a:srgbClr val="0000FF"/>
                </a:solidFill>
              </a:rPr>
              <a:t>PIN</a:t>
            </a:r>
            <a:r>
              <a:rPr lang="zh-TW" altLang="en-US" sz="2000" dirty="0" smtClean="0"/>
              <a:t>。有較先進的安全系統已將使用者的指紋資料存入智慧卡中，做到三重要素認證。</a:t>
            </a:r>
            <a:endParaRPr lang="en-US" altLang="zh-TW" sz="2000" dirty="0" smtClean="0"/>
          </a:p>
          <a:p>
            <a:pPr>
              <a:spcBef>
                <a:spcPts val="1200"/>
              </a:spcBef>
            </a:pPr>
            <a:r>
              <a:rPr lang="zh-TW" altLang="en-US" sz="2000" dirty="0" smtClean="0"/>
              <a:t>智慧卡可以儲存人腦無法記憶的密碼長度，因此，</a:t>
            </a:r>
            <a:r>
              <a:rPr lang="zh-TW" altLang="en-US" sz="2000" dirty="0" smtClean="0">
                <a:solidFill>
                  <a:srgbClr val="FF0000"/>
                </a:solidFill>
              </a:rPr>
              <a:t>使用者只要記得智慧卡的 </a:t>
            </a:r>
            <a:r>
              <a:rPr lang="en-US" altLang="zh-TW" sz="2000" dirty="0" smtClean="0">
                <a:solidFill>
                  <a:srgbClr val="FF0000"/>
                </a:solidFill>
              </a:rPr>
              <a:t>PIN</a:t>
            </a:r>
            <a:r>
              <a:rPr lang="zh-TW" altLang="en-US" sz="2000" dirty="0" smtClean="0"/>
              <a:t>，就可以讓智慧卡去記多組冗長的密碼。萬一智慧卡遭竊，大部分智慧卡都設計成</a:t>
            </a:r>
            <a:r>
              <a:rPr lang="zh-TW" altLang="en-US" sz="2000" dirty="0" smtClean="0">
                <a:solidFill>
                  <a:srgbClr val="0000FF"/>
                </a:solidFill>
              </a:rPr>
              <a:t>三次 </a:t>
            </a:r>
            <a:r>
              <a:rPr lang="en-US" altLang="zh-TW" sz="2000" dirty="0" smtClean="0">
                <a:solidFill>
                  <a:srgbClr val="0000FF"/>
                </a:solidFill>
              </a:rPr>
              <a:t>PIN</a:t>
            </a:r>
            <a:r>
              <a:rPr lang="zh-TW" altLang="en-US" sz="2000" dirty="0" smtClean="0">
                <a:solidFill>
                  <a:srgbClr val="0000FF"/>
                </a:solidFill>
              </a:rPr>
              <a:t> 輸入錯誤則永遠鎖卡</a:t>
            </a:r>
            <a:r>
              <a:rPr lang="zh-TW" altLang="en-US" sz="2000" dirty="0" smtClean="0"/>
              <a:t>。</a:t>
            </a:r>
            <a:endParaRPr lang="en-US" altLang="zh-TW" sz="2000" dirty="0" smtClean="0"/>
          </a:p>
          <a:p>
            <a:pPr>
              <a:spcBef>
                <a:spcPts val="1200"/>
              </a:spcBef>
            </a:pPr>
            <a:r>
              <a:rPr lang="zh-TW" altLang="en-US" sz="2000" dirty="0" smtClean="0"/>
              <a:t>有些智慧卡</a:t>
            </a:r>
            <a:r>
              <a:rPr lang="zh-TW" altLang="en-US" sz="2000" dirty="0" smtClean="0">
                <a:solidFill>
                  <a:srgbClr val="FF0000"/>
                </a:solidFill>
              </a:rPr>
              <a:t>具備公開金鑰 </a:t>
            </a:r>
            <a:r>
              <a:rPr lang="en-US" altLang="zh-TW" sz="2000" dirty="0" smtClean="0"/>
              <a:t>(public key) </a:t>
            </a:r>
            <a:r>
              <a:rPr lang="zh-TW" altLang="en-US" sz="2000" dirty="0" smtClean="0"/>
              <a:t>的運算能力，如此能讓使用者隨身攜帶電子憑證，執行安全性極高的</a:t>
            </a:r>
            <a:r>
              <a:rPr lang="en-US" altLang="zh-TW" sz="2000" dirty="0" smtClean="0"/>
              <a:t>PKI</a:t>
            </a:r>
            <a:r>
              <a:rPr lang="zh-TW" altLang="en-US" sz="2000" dirty="0" smtClean="0"/>
              <a:t>運算；同時也可以做電子簽章，讓交易具備不可否認性 </a:t>
            </a:r>
            <a:r>
              <a:rPr lang="en-US" altLang="zh-TW" sz="2000" dirty="0" smtClean="0"/>
              <a:t>(non-repudiation)</a:t>
            </a:r>
            <a:r>
              <a:rPr lang="zh-TW" altLang="en-US" sz="2000" dirty="0" smtClean="0"/>
              <a:t>。</a:t>
            </a:r>
            <a:endParaRPr lang="en-US" altLang="zh-TW" sz="2000" dirty="0" smtClean="0"/>
          </a:p>
        </p:txBody>
      </p:sp>
      <p:sp>
        <p:nvSpPr>
          <p:cNvPr id="3" name="標題 2"/>
          <p:cNvSpPr>
            <a:spLocks noGrp="1"/>
          </p:cNvSpPr>
          <p:nvPr>
            <p:ph type="title"/>
          </p:nvPr>
        </p:nvSpPr>
        <p:spPr/>
        <p:txBody>
          <a:bodyPr/>
          <a:lstStyle/>
          <a:p>
            <a:r>
              <a:rPr lang="zh-TW" altLang="en-US" dirty="0" smtClean="0"/>
              <a:t>使用智慧卡的優勢</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3071834"/>
          </a:xfrm>
        </p:spPr>
        <p:txBody>
          <a:bodyPr>
            <a:normAutofit/>
          </a:bodyPr>
          <a:lstStyle/>
          <a:p>
            <a:pPr lvl="0">
              <a:defRPr/>
            </a:pPr>
            <a:r>
              <a:rPr lang="zh-TW" altLang="en-US" sz="2000" dirty="0" smtClean="0"/>
              <a:t>智慧卡技術已被使用二十年以上，許多攻擊方式應運而生。以下是一些常被討論的方法：</a:t>
            </a:r>
            <a:endParaRPr lang="en-US" altLang="zh-TW" sz="2000" dirty="0" smtClean="0"/>
          </a:p>
          <a:p>
            <a:pPr lvl="0">
              <a:defRPr/>
            </a:pPr>
            <a:r>
              <a:rPr lang="zh-TW" altLang="en-US" sz="2000" dirty="0" smtClean="0"/>
              <a:t>實體侵入式攻擊 </a:t>
            </a:r>
            <a:r>
              <a:rPr lang="en-US" altLang="zh-TW" sz="2000" dirty="0" smtClean="0"/>
              <a:t>(physical invasive attacks)</a:t>
            </a:r>
          </a:p>
          <a:p>
            <a:pPr lvl="1">
              <a:defRPr/>
            </a:pPr>
            <a:r>
              <a:rPr lang="zh-TW" altLang="en-US" dirty="0" smtClean="0"/>
              <a:t>精密儀器可將</a:t>
            </a:r>
            <a:r>
              <a:rPr lang="zh-TW" altLang="en-US" dirty="0" smtClean="0">
                <a:solidFill>
                  <a:srgbClr val="0000FF"/>
                </a:solidFill>
              </a:rPr>
              <a:t>晶片電路清晰放大</a:t>
            </a:r>
            <a:r>
              <a:rPr lang="zh-TW" altLang="en-US" dirty="0" smtClean="0"/>
              <a:t>，並以探針搭接在要讀取的金屬接點上，這個作法稱為 </a:t>
            </a:r>
            <a:r>
              <a:rPr lang="en-US" altLang="zh-TW" dirty="0" smtClean="0"/>
              <a:t>micro-probing</a:t>
            </a:r>
            <a:r>
              <a:rPr lang="zh-TW" altLang="en-US" dirty="0" smtClean="0"/>
              <a:t>，可直接讀取記憶體內資料，或用以</a:t>
            </a:r>
            <a:r>
              <a:rPr lang="zh-TW" altLang="en-US" dirty="0" smtClean="0">
                <a:solidFill>
                  <a:srgbClr val="0000FF"/>
                </a:solidFill>
              </a:rPr>
              <a:t>瞭解加密引擎的設計方法</a:t>
            </a:r>
            <a:r>
              <a:rPr lang="zh-TW" altLang="en-US" dirty="0" smtClean="0"/>
              <a:t>。</a:t>
            </a:r>
            <a:endParaRPr lang="en-US" altLang="zh-TW" dirty="0" smtClean="0"/>
          </a:p>
        </p:txBody>
      </p:sp>
      <p:sp>
        <p:nvSpPr>
          <p:cNvPr id="3" name="標題 2"/>
          <p:cNvSpPr>
            <a:spLocks noGrp="1"/>
          </p:cNvSpPr>
          <p:nvPr>
            <p:ph type="title"/>
          </p:nvPr>
        </p:nvSpPr>
        <p:spPr/>
        <p:txBody>
          <a:bodyPr/>
          <a:lstStyle/>
          <a:p>
            <a:r>
              <a:rPr lang="zh-TW" altLang="en-US" dirty="0" smtClean="0"/>
              <a:t>智慧卡攻擊 </a:t>
            </a:r>
            <a:r>
              <a:rPr lang="en-US" altLang="zh-TW" dirty="0" smtClean="0"/>
              <a:t>(I)</a:t>
            </a:r>
            <a:endParaRPr lang="zh-TW" altLang="en-US" dirty="0"/>
          </a:p>
        </p:txBody>
      </p:sp>
      <p:sp>
        <p:nvSpPr>
          <p:cNvPr id="7" name="內容版面配置區 1"/>
          <p:cNvSpPr txBox="1">
            <a:spLocks/>
          </p:cNvSpPr>
          <p:nvPr/>
        </p:nvSpPr>
        <p:spPr>
          <a:xfrm>
            <a:off x="285720" y="4000504"/>
            <a:ext cx="4357718" cy="2571768"/>
          </a:xfrm>
          <a:prstGeom prst="rect">
            <a:avLst/>
          </a:prstGeom>
        </p:spPr>
        <p:txBody>
          <a:bodyPr vert="horz">
            <a:normAutofit lnSpcReduction="10000"/>
          </a:bodyPr>
          <a:lstStyle/>
          <a:p>
            <a:pPr marL="521208" marR="0" lvl="1" indent="-228600" algn="l" defTabSz="914400" rtl="0" eaLnBrk="1" fontAlgn="auto" latinLnBrk="0" hangingPunct="1">
              <a:lnSpc>
                <a:spcPct val="120000"/>
              </a:lnSpc>
              <a:spcBef>
                <a:spcPts val="1000"/>
              </a:spcBef>
              <a:spcAft>
                <a:spcPts val="0"/>
              </a:spcAft>
              <a:buClr>
                <a:schemeClr val="accent4"/>
              </a:buClr>
              <a:buSzPct val="80000"/>
              <a:buFont typeface="Wingdings 2"/>
              <a:buChar char=""/>
              <a:tabLst/>
              <a:defRPr/>
            </a:pPr>
            <a:r>
              <a:rPr kumimoji="0" lang="zh-TW" altLang="en-US" sz="2000" b="0" i="0" u="none" strike="noStrike" kern="1200" cap="none" spc="0" normalizeH="0" baseline="0" noProof="0" dirty="0" smtClean="0">
                <a:ln>
                  <a:noFill/>
                </a:ln>
                <a:solidFill>
                  <a:schemeClr val="tx1">
                    <a:tint val="85000"/>
                  </a:schemeClr>
                </a:solidFill>
                <a:effectLst/>
                <a:uLnTx/>
                <a:uFillTx/>
                <a:latin typeface="+mn-lt"/>
                <a:ea typeface="+mn-ea"/>
                <a:cs typeface="+mn-cs"/>
              </a:rPr>
              <a:t>這種攻擊所需要的設備雖然在半導體領域不難取得，但究竟所費不貲；因此會進行實體攻擊者大多為了較大經濟利益。</a:t>
            </a:r>
            <a:r>
              <a:rPr kumimoji="0" lang="zh-TW" altLang="en-US" sz="2000" b="0" i="0" u="none" strike="noStrike" kern="1200" cap="none" spc="0" normalizeH="0" baseline="0" noProof="0" dirty="0" smtClean="0">
                <a:ln>
                  <a:noFill/>
                </a:ln>
                <a:solidFill>
                  <a:srgbClr val="0000FF"/>
                </a:solidFill>
                <a:effectLst/>
                <a:uLnTx/>
                <a:uFillTx/>
                <a:latin typeface="+mn-lt"/>
                <a:ea typeface="+mn-ea"/>
                <a:cs typeface="+mn-cs"/>
              </a:rPr>
              <a:t>例如某種全國性的智慧卡票證若都使用同一把密鑰</a:t>
            </a:r>
            <a:r>
              <a:rPr kumimoji="0" lang="zh-TW" altLang="en-US" sz="2000" b="0" i="0" u="none" strike="noStrike" kern="1200" cap="none" spc="0" normalizeH="0" baseline="0" noProof="0" dirty="0" smtClean="0">
                <a:ln>
                  <a:noFill/>
                </a:ln>
                <a:solidFill>
                  <a:schemeClr val="tx1">
                    <a:tint val="85000"/>
                  </a:schemeClr>
                </a:solidFill>
                <a:effectLst/>
                <a:uLnTx/>
                <a:uFillTx/>
                <a:latin typeface="+mn-lt"/>
                <a:ea typeface="+mn-ea"/>
                <a:cs typeface="+mn-cs"/>
              </a:rPr>
              <a:t>，攻擊者就有足夠的動因進行精密的實體攻擊。</a:t>
            </a:r>
            <a:endParaRPr kumimoji="0" lang="en-US" altLang="zh-TW" sz="2000" b="0" i="0" u="none" strike="noStrike" kern="1200" cap="none" spc="0" normalizeH="0" baseline="0" noProof="0" dirty="0" smtClean="0">
              <a:ln>
                <a:noFill/>
              </a:ln>
              <a:solidFill>
                <a:schemeClr val="tx1">
                  <a:tint val="85000"/>
                </a:schemeClr>
              </a:solidFill>
              <a:effectLst/>
              <a:uLnTx/>
              <a:uFillTx/>
              <a:latin typeface="+mn-lt"/>
              <a:ea typeface="+mn-ea"/>
              <a:cs typeface="+mn-cs"/>
            </a:endParaRPr>
          </a:p>
        </p:txBody>
      </p:sp>
      <p:pic>
        <p:nvPicPr>
          <p:cNvPr id="27650" name="Picture 2" descr="C:\Users\timpan\Documents\Graphics Files\smart card probing.png"/>
          <p:cNvPicPr>
            <a:picLocks noChangeAspect="1" noChangeArrowheads="1"/>
          </p:cNvPicPr>
          <p:nvPr/>
        </p:nvPicPr>
        <p:blipFill>
          <a:blip r:embed="rId2" cstate="print"/>
          <a:srcRect/>
          <a:stretch>
            <a:fillRect/>
          </a:stretch>
        </p:blipFill>
        <p:spPr bwMode="auto">
          <a:xfrm>
            <a:off x="5055979" y="3857628"/>
            <a:ext cx="3524452" cy="2544755"/>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r>
              <a:rPr lang="zh-TW" altLang="en-US" sz="2000" dirty="0" smtClean="0"/>
              <a:t>旁道攻擊 </a:t>
            </a:r>
            <a:r>
              <a:rPr lang="en-US" altLang="zh-TW" sz="2000" dirty="0" smtClean="0"/>
              <a:t>(side-channel attacks)</a:t>
            </a:r>
          </a:p>
          <a:p>
            <a:pPr lvl="1"/>
            <a:r>
              <a:rPr lang="zh-TW" altLang="en-US" dirty="0" smtClean="0"/>
              <a:t>攻擊者在智慧卡正常運作時，輸入特定數值讓晶片計算 </a:t>
            </a:r>
            <a:r>
              <a:rPr lang="en-US" altLang="zh-TW" dirty="0" smtClean="0"/>
              <a:t>(</a:t>
            </a:r>
            <a:r>
              <a:rPr lang="zh-TW" altLang="en-US" dirty="0" smtClean="0"/>
              <a:t>尤其是加解密</a:t>
            </a:r>
            <a:r>
              <a:rPr lang="en-US" altLang="zh-TW" dirty="0" smtClean="0"/>
              <a:t>)</a:t>
            </a:r>
            <a:r>
              <a:rPr lang="zh-TW" altLang="en-US" dirty="0" smtClean="0"/>
              <a:t>，再統計該計算所使用的時間或計算過程中所消耗的電力。如果統計樣本夠大，</a:t>
            </a:r>
            <a:r>
              <a:rPr lang="zh-TW" altLang="en-US" dirty="0" smtClean="0">
                <a:solidFill>
                  <a:srgbClr val="FF0000"/>
                </a:solidFill>
              </a:rPr>
              <a:t>就有機會推算出晶片內可能的金鑰密碼</a:t>
            </a:r>
            <a:r>
              <a:rPr lang="zh-TW" altLang="en-US" dirty="0" smtClean="0"/>
              <a:t>。</a:t>
            </a:r>
            <a:endParaRPr lang="en-US" altLang="zh-TW" dirty="0" smtClean="0"/>
          </a:p>
          <a:p>
            <a:pPr lvl="1"/>
            <a:r>
              <a:rPr lang="zh-TW" altLang="en-US" dirty="0" smtClean="0"/>
              <a:t>較有名的旁道攻擊法為 </a:t>
            </a:r>
            <a:r>
              <a:rPr lang="en-US" altLang="zh-TW" dirty="0" smtClean="0"/>
              <a:t>timing attack</a:t>
            </a:r>
            <a:r>
              <a:rPr lang="zh-TW" altLang="en-US" dirty="0" smtClean="0"/>
              <a:t> 與 </a:t>
            </a:r>
            <a:r>
              <a:rPr lang="en-US" altLang="zh-TW" dirty="0" smtClean="0"/>
              <a:t>power attack</a:t>
            </a:r>
            <a:r>
              <a:rPr lang="zh-TW" altLang="en-US" dirty="0" smtClean="0"/>
              <a:t> 等。</a:t>
            </a:r>
            <a:endParaRPr lang="en-US" altLang="zh-TW" dirty="0" smtClean="0"/>
          </a:p>
          <a:p>
            <a:r>
              <a:rPr lang="zh-TW" altLang="en-US" sz="2000" dirty="0" smtClean="0"/>
              <a:t>操弄攻擊 </a:t>
            </a:r>
            <a:r>
              <a:rPr lang="en-US" altLang="zh-TW" sz="2000" dirty="0" smtClean="0"/>
              <a:t>(manipulative attacks)</a:t>
            </a:r>
          </a:p>
          <a:p>
            <a:pPr lvl="1"/>
            <a:r>
              <a:rPr lang="zh-TW" altLang="en-US" dirty="0" smtClean="0"/>
              <a:t>攻擊者刻意在智慧卡運算環境中加入變數，使軟硬體發生非預期的亂象。若這些亂象不是智慧卡設計者所考慮到的，攻擊者就有可能取得機密資料。</a:t>
            </a:r>
            <a:endParaRPr lang="en-US" altLang="zh-TW" dirty="0" smtClean="0"/>
          </a:p>
          <a:p>
            <a:pPr lvl="1"/>
            <a:r>
              <a:rPr lang="zh-TW" altLang="en-US" dirty="0" smtClean="0"/>
              <a:t>例如每當智慧卡在做 </a:t>
            </a:r>
            <a:r>
              <a:rPr lang="en-US" altLang="zh-TW" dirty="0" smtClean="0"/>
              <a:t>PIN</a:t>
            </a:r>
            <a:r>
              <a:rPr lang="zh-TW" altLang="en-US" dirty="0" smtClean="0"/>
              <a:t> 的認證時，攻擊者就刻意升高或降低電壓，使</a:t>
            </a:r>
            <a:r>
              <a:rPr lang="en-US" altLang="zh-TW" dirty="0" smtClean="0"/>
              <a:t>CPU</a:t>
            </a:r>
            <a:r>
              <a:rPr lang="zh-TW" altLang="en-US" dirty="0" smtClean="0"/>
              <a:t>無法完成認證程序。如果智慧卡程式設計為 </a:t>
            </a:r>
            <a:r>
              <a:rPr lang="en-US" altLang="zh-TW" dirty="0" smtClean="0">
                <a:solidFill>
                  <a:srgbClr val="FF0000"/>
                </a:solidFill>
              </a:rPr>
              <a:t>default true</a:t>
            </a:r>
            <a:r>
              <a:rPr lang="zh-TW" altLang="en-US" dirty="0" smtClean="0"/>
              <a:t>，攻擊者就能通過認證。</a:t>
            </a:r>
            <a:endParaRPr lang="zh-TW" altLang="en-US" dirty="0"/>
          </a:p>
        </p:txBody>
      </p:sp>
      <p:sp>
        <p:nvSpPr>
          <p:cNvPr id="3" name="標題 2"/>
          <p:cNvSpPr>
            <a:spLocks noGrp="1"/>
          </p:cNvSpPr>
          <p:nvPr>
            <p:ph type="title"/>
          </p:nvPr>
        </p:nvSpPr>
        <p:spPr/>
        <p:txBody>
          <a:bodyPr/>
          <a:lstStyle/>
          <a:p>
            <a:r>
              <a:rPr lang="zh-TW" altLang="en-US" dirty="0" smtClean="0"/>
              <a:t>智慧卡攻擊 </a:t>
            </a:r>
            <a:r>
              <a:rPr lang="en-US" altLang="zh-TW" dirty="0" smtClean="0"/>
              <a:t>(II)</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pPr lvl="1"/>
            <a:r>
              <a:rPr lang="zh-TW" altLang="en-US" dirty="0" smtClean="0"/>
              <a:t>假設智慧卡執行以下程式</a:t>
            </a:r>
            <a:r>
              <a:rPr lang="en-US" altLang="zh-TW" dirty="0" smtClean="0"/>
              <a:t>(</a:t>
            </a:r>
            <a:r>
              <a:rPr lang="zh-TW" altLang="en-US" dirty="0" smtClean="0"/>
              <a:t>以虛擬程式碼表示</a:t>
            </a:r>
            <a:r>
              <a:rPr lang="en-US" altLang="zh-TW" dirty="0" smtClean="0"/>
              <a:t>)</a:t>
            </a:r>
            <a:r>
              <a:rPr lang="zh-TW" altLang="en-US" dirty="0" smtClean="0"/>
              <a:t>，允許將</a:t>
            </a:r>
            <a:r>
              <a:rPr lang="en-US" altLang="zh-TW" dirty="0" smtClean="0"/>
              <a:t>EEPROM</a:t>
            </a:r>
            <a:r>
              <a:rPr lang="zh-TW" altLang="en-US" dirty="0" smtClean="0"/>
              <a:t>記憶體中位址</a:t>
            </a:r>
            <a:r>
              <a:rPr lang="en-US" altLang="zh-TW" dirty="0" smtClean="0"/>
              <a:t>101</a:t>
            </a:r>
            <a:r>
              <a:rPr lang="zh-TW" altLang="en-US" dirty="0" smtClean="0"/>
              <a:t>到</a:t>
            </a:r>
            <a:r>
              <a:rPr lang="en-US" altLang="zh-TW" dirty="0" smtClean="0"/>
              <a:t>110</a:t>
            </a:r>
            <a:r>
              <a:rPr lang="zh-TW" altLang="en-US" dirty="0" smtClean="0"/>
              <a:t>的十筆資料輸出到卡外。</a:t>
            </a:r>
            <a:endParaRPr lang="en-US" altLang="zh-TW" dirty="0" smtClean="0"/>
          </a:p>
          <a:p>
            <a:pPr lvl="1"/>
            <a:endParaRPr lang="en-US" altLang="zh-TW" dirty="0" smtClean="0"/>
          </a:p>
          <a:p>
            <a:pPr lvl="1"/>
            <a:endParaRPr lang="en-US" altLang="zh-TW" dirty="0" smtClean="0"/>
          </a:p>
          <a:p>
            <a:pPr lvl="1">
              <a:spcBef>
                <a:spcPts val="1800"/>
              </a:spcBef>
            </a:pPr>
            <a:endParaRPr lang="en-US" altLang="zh-TW" dirty="0" smtClean="0"/>
          </a:p>
          <a:p>
            <a:pPr lvl="1">
              <a:spcBef>
                <a:spcPts val="1800"/>
              </a:spcBef>
            </a:pPr>
            <a:r>
              <a:rPr lang="en-US" altLang="zh-TW" dirty="0" smtClean="0"/>
              <a:t>【</a:t>
            </a:r>
            <a:r>
              <a:rPr lang="zh-TW" altLang="en-US" dirty="0" smtClean="0"/>
              <a:t>操弄攻擊</a:t>
            </a:r>
            <a:r>
              <a:rPr lang="en-US" altLang="zh-TW" dirty="0" smtClean="0"/>
              <a:t>】</a:t>
            </a:r>
            <a:r>
              <a:rPr lang="zh-TW" altLang="en-US" dirty="0" smtClean="0"/>
              <a:t>觀察以上程式，執行 </a:t>
            </a:r>
            <a:r>
              <a:rPr lang="en-US" altLang="zh-TW" dirty="0" smtClean="0"/>
              <a:t>“</a:t>
            </a:r>
            <a:r>
              <a:rPr lang="en-US" altLang="zh-TW" dirty="0" smtClean="0">
                <a:cs typeface="Arial" pitchFamily="34" charset="0"/>
              </a:rPr>
              <a:t>IF ( </a:t>
            </a:r>
            <a:r>
              <a:rPr lang="en-US" altLang="zh-TW" dirty="0" err="1" smtClean="0">
                <a:cs typeface="Arial" pitchFamily="34" charset="0"/>
              </a:rPr>
              <a:t>i</a:t>
            </a:r>
            <a:r>
              <a:rPr lang="en-US" altLang="zh-TW" dirty="0" smtClean="0">
                <a:cs typeface="Arial" pitchFamily="34" charset="0"/>
              </a:rPr>
              <a:t> &gt; 110 ) GOTO 12”</a:t>
            </a:r>
            <a:r>
              <a:rPr lang="zh-TW" altLang="en-US" dirty="0" smtClean="0">
                <a:cs typeface="Arial" pitchFamily="34" charset="0"/>
              </a:rPr>
              <a:t> 這行指令所需花費的時間比其它指令都長，因為它做一個判斷</a:t>
            </a:r>
            <a:r>
              <a:rPr lang="en-US" altLang="zh-TW" dirty="0" smtClean="0">
                <a:cs typeface="Arial" pitchFamily="34" charset="0"/>
              </a:rPr>
              <a:t>(</a:t>
            </a:r>
            <a:r>
              <a:rPr lang="en-US" altLang="zh-TW" dirty="0" err="1" smtClean="0">
                <a:cs typeface="Arial" pitchFamily="34" charset="0"/>
              </a:rPr>
              <a:t>i</a:t>
            </a:r>
            <a:r>
              <a:rPr lang="en-US" altLang="zh-TW" dirty="0" smtClean="0">
                <a:cs typeface="Arial" pitchFamily="34" charset="0"/>
              </a:rPr>
              <a:t> </a:t>
            </a:r>
            <a:r>
              <a:rPr lang="zh-TW" altLang="en-US" dirty="0" smtClean="0">
                <a:cs typeface="Arial" pitchFamily="34" charset="0"/>
              </a:rPr>
              <a:t>是否大於</a:t>
            </a:r>
            <a:r>
              <a:rPr lang="en-US" altLang="zh-TW" dirty="0" smtClean="0">
                <a:cs typeface="Arial" pitchFamily="34" charset="0"/>
              </a:rPr>
              <a:t>110?)</a:t>
            </a:r>
            <a:r>
              <a:rPr lang="zh-TW" altLang="en-US" dirty="0" smtClean="0">
                <a:cs typeface="Arial" pitchFamily="34" charset="0"/>
              </a:rPr>
              <a:t>之後，還要執行跳行 </a:t>
            </a:r>
            <a:r>
              <a:rPr lang="en-US" altLang="zh-TW" dirty="0" smtClean="0">
                <a:cs typeface="Arial" pitchFamily="34" charset="0"/>
              </a:rPr>
              <a:t>(GOTO 12)</a:t>
            </a:r>
            <a:r>
              <a:rPr lang="zh-TW" altLang="en-US" dirty="0" smtClean="0">
                <a:cs typeface="Arial" pitchFamily="34" charset="0"/>
              </a:rPr>
              <a:t>。若攻擊者故意將智慧卡的</a:t>
            </a:r>
            <a:r>
              <a:rPr lang="zh-TW" altLang="en-US" dirty="0" smtClean="0">
                <a:solidFill>
                  <a:srgbClr val="0000FF"/>
                </a:solidFill>
                <a:cs typeface="Arial" pitchFamily="34" charset="0"/>
              </a:rPr>
              <a:t>時鐘頻率</a:t>
            </a:r>
            <a:r>
              <a:rPr lang="en-US" altLang="zh-TW" dirty="0" smtClean="0">
                <a:solidFill>
                  <a:srgbClr val="0000FF"/>
                </a:solidFill>
                <a:cs typeface="Arial" pitchFamily="34" charset="0"/>
              </a:rPr>
              <a:t>(clock rate)</a:t>
            </a:r>
            <a:r>
              <a:rPr lang="zh-TW" altLang="en-US" dirty="0" smtClean="0">
                <a:cs typeface="Arial" pitchFamily="34" charset="0"/>
              </a:rPr>
              <a:t>調高，例如從標準的</a:t>
            </a:r>
            <a:r>
              <a:rPr lang="en-US" altLang="zh-TW" dirty="0" smtClean="0">
                <a:cs typeface="Arial" pitchFamily="34" charset="0"/>
              </a:rPr>
              <a:t>5MHz</a:t>
            </a:r>
            <a:r>
              <a:rPr lang="zh-TW" altLang="en-US" dirty="0" smtClean="0">
                <a:cs typeface="Arial" pitchFamily="34" charset="0"/>
              </a:rPr>
              <a:t>調升到</a:t>
            </a:r>
            <a:r>
              <a:rPr lang="en-US" altLang="zh-TW" dirty="0" smtClean="0">
                <a:cs typeface="Arial" pitchFamily="34" charset="0"/>
              </a:rPr>
              <a:t>10MHz</a:t>
            </a:r>
            <a:r>
              <a:rPr lang="zh-TW" altLang="en-US" dirty="0" smtClean="0">
                <a:cs typeface="Arial" pitchFamily="34" charset="0"/>
              </a:rPr>
              <a:t>，這行指令就無法在一個時鐘週期 </a:t>
            </a:r>
            <a:r>
              <a:rPr lang="en-US" altLang="zh-TW" dirty="0" smtClean="0">
                <a:cs typeface="Arial" pitchFamily="34" charset="0"/>
              </a:rPr>
              <a:t>(clock cycle)</a:t>
            </a:r>
            <a:r>
              <a:rPr lang="zh-TW" altLang="en-US" dirty="0" smtClean="0">
                <a:cs typeface="Arial" pitchFamily="34" charset="0"/>
              </a:rPr>
              <a:t>內完成：也許只做了判斷卻沒有完成跳行，因此永遠離不開循環 </a:t>
            </a:r>
            <a:r>
              <a:rPr lang="en-US" altLang="zh-TW" dirty="0" smtClean="0">
                <a:cs typeface="Arial" pitchFamily="34" charset="0"/>
              </a:rPr>
              <a:t>(loop)</a:t>
            </a:r>
            <a:r>
              <a:rPr lang="zh-TW" altLang="en-US" dirty="0" smtClean="0">
                <a:cs typeface="Arial" pitchFamily="34" charset="0"/>
              </a:rPr>
              <a:t>；</a:t>
            </a:r>
            <a:r>
              <a:rPr lang="en-US" altLang="zh-TW" dirty="0" err="1" smtClean="0">
                <a:cs typeface="Arial" pitchFamily="34" charset="0"/>
              </a:rPr>
              <a:t>i</a:t>
            </a:r>
            <a:r>
              <a:rPr lang="en-US" altLang="zh-TW" dirty="0" smtClean="0">
                <a:cs typeface="Arial" pitchFamily="34" charset="0"/>
              </a:rPr>
              <a:t> </a:t>
            </a:r>
            <a:r>
              <a:rPr lang="zh-TW" altLang="en-US" dirty="0" smtClean="0">
                <a:cs typeface="Arial" pitchFamily="34" charset="0"/>
              </a:rPr>
              <a:t>的值會繼續往上增加，因此記憶體中所有的資料都被輸出卡外。</a:t>
            </a:r>
            <a:endParaRPr lang="en-US" altLang="zh-TW" dirty="0" smtClean="0">
              <a:cs typeface="Arial" pitchFamily="34" charset="0"/>
            </a:endParaRPr>
          </a:p>
        </p:txBody>
      </p:sp>
      <p:sp>
        <p:nvSpPr>
          <p:cNvPr id="3" name="標題 2"/>
          <p:cNvSpPr>
            <a:spLocks noGrp="1"/>
          </p:cNvSpPr>
          <p:nvPr>
            <p:ph type="title"/>
          </p:nvPr>
        </p:nvSpPr>
        <p:spPr/>
        <p:txBody>
          <a:bodyPr/>
          <a:lstStyle/>
          <a:p>
            <a:r>
              <a:rPr lang="zh-TW" altLang="en-US" dirty="0" smtClean="0"/>
              <a:t>智慧卡攻擊 </a:t>
            </a:r>
            <a:r>
              <a:rPr lang="en-US" altLang="zh-TW" dirty="0" smtClean="0"/>
              <a:t>(III)</a:t>
            </a:r>
            <a:endParaRPr lang="zh-TW" altLang="en-US" dirty="0"/>
          </a:p>
        </p:txBody>
      </p:sp>
      <p:sp>
        <p:nvSpPr>
          <p:cNvPr id="4" name="文字方塊 3"/>
          <p:cNvSpPr txBox="1"/>
          <p:nvPr/>
        </p:nvSpPr>
        <p:spPr>
          <a:xfrm>
            <a:off x="928662" y="2143116"/>
            <a:ext cx="4500594" cy="1754326"/>
          </a:xfrm>
          <a:prstGeom prst="rect">
            <a:avLst/>
          </a:prstGeom>
          <a:solidFill>
            <a:schemeClr val="bg2"/>
          </a:solidFill>
        </p:spPr>
        <p:txBody>
          <a:bodyPr wrap="square" rtlCol="0">
            <a:spAutoFit/>
          </a:bodyPr>
          <a:lstStyle/>
          <a:p>
            <a:pPr marL="450850" indent="-450850"/>
            <a:r>
              <a:rPr lang="en-US" altLang="zh-TW" dirty="0" smtClean="0">
                <a:latin typeface="Calibri" pitchFamily="34" charset="0"/>
                <a:cs typeface="Arial" pitchFamily="34" charset="0"/>
              </a:rPr>
              <a:t>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 101;</a:t>
            </a:r>
          </a:p>
          <a:p>
            <a:pPr marL="450850" indent="-450850">
              <a:buAutoNum type="arabicPlain" startAt="10"/>
            </a:pPr>
            <a:r>
              <a:rPr lang="en-US" altLang="zh-TW" dirty="0" smtClean="0">
                <a:latin typeface="Calibri" pitchFamily="34" charset="0"/>
                <a:cs typeface="Arial" pitchFamily="34" charset="0"/>
              </a:rPr>
              <a:t>IF (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&gt; 110 ) GOTO 12</a:t>
            </a:r>
          </a:p>
          <a:p>
            <a:pPr marL="450850" indent="-450850"/>
            <a:r>
              <a:rPr lang="en-US" altLang="zh-TW" dirty="0" smtClean="0">
                <a:latin typeface="Calibri" pitchFamily="34" charset="0"/>
                <a:cs typeface="Arial" pitchFamily="34" charset="0"/>
              </a:rPr>
              <a:t>	OUTPUT( </a:t>
            </a:r>
            <a:r>
              <a:rPr lang="en-US" altLang="zh-TW" dirty="0" err="1" smtClean="0">
                <a:latin typeface="Calibri" pitchFamily="34" charset="0"/>
                <a:cs typeface="Arial" pitchFamily="34" charset="0"/>
              </a:rPr>
              <a:t>mem</a:t>
            </a:r>
            <a:r>
              <a:rPr lang="en-US" altLang="zh-TW" dirty="0" smtClean="0">
                <a:latin typeface="Calibri" pitchFamily="34" charset="0"/>
                <a:cs typeface="Arial" pitchFamily="34" charset="0"/>
              </a:rPr>
              <a:t>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a:t>
            </a:r>
          </a:p>
          <a:p>
            <a:pPr marL="450850" indent="-450850"/>
            <a:r>
              <a:rPr lang="en-US" altLang="zh-TW" dirty="0" smtClean="0">
                <a:latin typeface="Calibri" pitchFamily="34" charset="0"/>
                <a:cs typeface="Arial" pitchFamily="34" charset="0"/>
              </a:rPr>
              <a:t>	i = </a:t>
            </a:r>
            <a:r>
              <a:rPr lang="en-US" altLang="zh-TW" dirty="0" err="1" smtClean="0">
                <a:latin typeface="Calibri" pitchFamily="34" charset="0"/>
                <a:cs typeface="Arial" pitchFamily="34" charset="0"/>
              </a:rPr>
              <a:t>i</a:t>
            </a:r>
            <a:r>
              <a:rPr lang="en-US" altLang="zh-TW" dirty="0" smtClean="0">
                <a:latin typeface="Calibri" pitchFamily="34" charset="0"/>
                <a:cs typeface="Arial" pitchFamily="34" charset="0"/>
              </a:rPr>
              <a:t> + 1;</a:t>
            </a:r>
          </a:p>
          <a:p>
            <a:pPr marL="450850" indent="-450850"/>
            <a:r>
              <a:rPr lang="en-US" altLang="zh-TW" dirty="0" smtClean="0">
                <a:latin typeface="Calibri" pitchFamily="34" charset="0"/>
                <a:cs typeface="Arial" pitchFamily="34" charset="0"/>
              </a:rPr>
              <a:t>	GOTO 10</a:t>
            </a:r>
          </a:p>
          <a:p>
            <a:pPr marL="450850" indent="-450850"/>
            <a:r>
              <a:rPr lang="en-US" altLang="zh-TW" dirty="0" smtClean="0">
                <a:latin typeface="Calibri" pitchFamily="34" charset="0"/>
                <a:cs typeface="Arial" pitchFamily="34" charset="0"/>
              </a:rPr>
              <a:t>12	EXIT	</a:t>
            </a:r>
            <a:endParaRPr lang="zh-TW" altLang="en-US" dirty="0">
              <a:latin typeface="Calibri"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Autofit/>
          </a:bodyPr>
          <a:lstStyle/>
          <a:p>
            <a:r>
              <a:rPr lang="zh-TW" altLang="en-US" sz="2000" dirty="0" smtClean="0"/>
              <a:t>生物特徵是 </a:t>
            </a:r>
            <a:r>
              <a:rPr lang="en-US" altLang="zh-TW" sz="2000" dirty="0" smtClean="0"/>
              <a:t>something you are, </a:t>
            </a:r>
            <a:r>
              <a:rPr lang="zh-TW" altLang="en-US" sz="2000" dirty="0" smtClean="0"/>
              <a:t>也是三種認證要素中</a:t>
            </a:r>
            <a:r>
              <a:rPr lang="zh-TW" altLang="en-US" sz="2000" dirty="0" smtClean="0">
                <a:solidFill>
                  <a:srgbClr val="0000FF"/>
                </a:solidFill>
              </a:rPr>
              <a:t>最難被偽造者</a:t>
            </a:r>
            <a:r>
              <a:rPr lang="zh-TW" altLang="en-US" sz="2000" dirty="0" smtClean="0"/>
              <a:t>。它可以同時兼具「身分」與「認證」的功能。</a:t>
            </a:r>
            <a:endParaRPr lang="en-US" altLang="zh-TW" sz="2000" dirty="0" smtClean="0"/>
          </a:p>
          <a:p>
            <a:r>
              <a:rPr lang="zh-TW" altLang="en-US" sz="2000" dirty="0" smtClean="0"/>
              <a:t>生物特徵有靜態與動態兩種：</a:t>
            </a:r>
            <a:endParaRPr lang="en-US" altLang="zh-TW" sz="2000" dirty="0" smtClean="0"/>
          </a:p>
          <a:p>
            <a:pPr lvl="1"/>
            <a:r>
              <a:rPr lang="zh-TW" altLang="en-US" dirty="0" smtClean="0">
                <a:solidFill>
                  <a:srgbClr val="FF0000"/>
                </a:solidFill>
              </a:rPr>
              <a:t>靜態者</a:t>
            </a:r>
            <a:r>
              <a:rPr lang="zh-TW" altLang="en-US" dirty="0" smtClean="0"/>
              <a:t>包括指紋、視網膜等身體特徵。</a:t>
            </a:r>
            <a:endParaRPr lang="en-US" altLang="zh-TW" dirty="0" smtClean="0"/>
          </a:p>
          <a:p>
            <a:pPr lvl="1"/>
            <a:r>
              <a:rPr lang="zh-TW" altLang="en-US" dirty="0" smtClean="0">
                <a:solidFill>
                  <a:srgbClr val="FF0000"/>
                </a:solidFill>
              </a:rPr>
              <a:t>動態者</a:t>
            </a:r>
            <a:r>
              <a:rPr lang="zh-TW" altLang="en-US" dirty="0" smtClean="0"/>
              <a:t>包括聲音、</a:t>
            </a:r>
            <a:r>
              <a:rPr lang="zh-TW" altLang="en-US" dirty="0" smtClean="0">
                <a:solidFill>
                  <a:srgbClr val="0000FF"/>
                </a:solidFill>
              </a:rPr>
              <a:t>簽字律動</a:t>
            </a:r>
            <a:r>
              <a:rPr lang="zh-TW" altLang="en-US" dirty="0" smtClean="0"/>
              <a:t>等行為特徵。</a:t>
            </a:r>
            <a:endParaRPr lang="en-US" altLang="zh-TW" dirty="0" smtClean="0"/>
          </a:p>
          <a:p>
            <a:r>
              <a:rPr lang="zh-TW" altLang="en-US" sz="2000" dirty="0" smtClean="0"/>
              <a:t>採用生物特徵辨識系統時應注意以下事項：</a:t>
            </a:r>
            <a:endParaRPr lang="en-US" altLang="zh-TW" sz="2000" dirty="0" smtClean="0"/>
          </a:p>
          <a:p>
            <a:pPr lvl="1"/>
            <a:r>
              <a:rPr lang="zh-TW" altLang="en-US" dirty="0" smtClean="0"/>
              <a:t>測量應該準確，下一頁將介紹 </a:t>
            </a:r>
            <a:r>
              <a:rPr lang="en-US" altLang="zh-TW" dirty="0" smtClean="0"/>
              <a:t>CER</a:t>
            </a:r>
            <a:r>
              <a:rPr lang="zh-TW" altLang="en-US" dirty="0" smtClean="0"/>
              <a:t> 概念，用以量測準確度。</a:t>
            </a:r>
            <a:endParaRPr lang="en-US" altLang="zh-TW" dirty="0" smtClean="0"/>
          </a:p>
          <a:p>
            <a:pPr lvl="1"/>
            <a:r>
              <a:rPr lang="zh-TW" altLang="en-US" dirty="0" smtClean="0"/>
              <a:t>一些生物特徵辨識系統</a:t>
            </a:r>
            <a:r>
              <a:rPr lang="zh-TW" altLang="en-US" dirty="0" smtClean="0">
                <a:solidFill>
                  <a:srgbClr val="0000FF"/>
                </a:solidFill>
              </a:rPr>
              <a:t>可能遭到使用者抗拒</a:t>
            </a:r>
            <a:r>
              <a:rPr lang="zh-TW" altLang="en-US" dirty="0" smtClean="0"/>
              <a:t>，例如視網膜掃描等。</a:t>
            </a:r>
            <a:endParaRPr lang="en-US" altLang="zh-TW" dirty="0" smtClean="0"/>
          </a:p>
          <a:p>
            <a:pPr lvl="1"/>
            <a:r>
              <a:rPr lang="zh-TW" altLang="en-US" dirty="0" smtClean="0"/>
              <a:t>有的生物特徵辨識過程需要較長時間，以致未必實用。目前還是</a:t>
            </a:r>
            <a:r>
              <a:rPr lang="zh-TW" altLang="en-US" dirty="0" smtClean="0">
                <a:solidFill>
                  <a:srgbClr val="0000FF"/>
                </a:solidFill>
              </a:rPr>
              <a:t>指紋辨識的技術較為成熟</a:t>
            </a:r>
            <a:r>
              <a:rPr lang="zh-TW" altLang="en-US" dirty="0" smtClean="0"/>
              <a:t>。</a:t>
            </a:r>
            <a:endParaRPr lang="zh-TW" altLang="en-US" dirty="0"/>
          </a:p>
        </p:txBody>
      </p:sp>
      <p:sp>
        <p:nvSpPr>
          <p:cNvPr id="3" name="標題 2"/>
          <p:cNvSpPr>
            <a:spLocks noGrp="1"/>
          </p:cNvSpPr>
          <p:nvPr>
            <p:ph type="title"/>
          </p:nvPr>
        </p:nvSpPr>
        <p:spPr/>
        <p:txBody>
          <a:bodyPr/>
          <a:lstStyle/>
          <a:p>
            <a:r>
              <a:rPr lang="zh-TW" altLang="en-US" dirty="0" smtClean="0"/>
              <a:t>生物特徵認證</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647766"/>
          </a:xfrm>
        </p:spPr>
        <p:txBody>
          <a:bodyPr>
            <a:normAutofit/>
          </a:bodyPr>
          <a:lstStyle/>
          <a:p>
            <a:r>
              <a:rPr lang="zh-TW" altLang="en-US" sz="2000" dirty="0" smtClean="0"/>
              <a:t>當儀器的靈敏度被訂越高，越多對的東西會被誤判為錯</a:t>
            </a:r>
            <a:r>
              <a:rPr lang="en-US" altLang="zh-TW" sz="2000" dirty="0" smtClean="0">
                <a:solidFill>
                  <a:srgbClr val="0000FF"/>
                </a:solidFill>
              </a:rPr>
              <a:t>(</a:t>
            </a:r>
            <a:r>
              <a:rPr lang="zh-TW" altLang="en-US" sz="2000" dirty="0" smtClean="0">
                <a:solidFill>
                  <a:srgbClr val="0000FF"/>
                </a:solidFill>
              </a:rPr>
              <a:t>誤殺</a:t>
            </a:r>
            <a:r>
              <a:rPr lang="en-US" altLang="zh-TW" sz="2000" dirty="0" smtClean="0">
                <a:solidFill>
                  <a:srgbClr val="0000FF"/>
                </a:solidFill>
              </a:rPr>
              <a:t>)</a:t>
            </a:r>
            <a:r>
              <a:rPr lang="zh-TW" altLang="en-US" sz="2000" dirty="0" smtClean="0"/>
              <a:t>，稱為第一類錯誤。</a:t>
            </a:r>
            <a:endParaRPr lang="en-US" altLang="zh-TW" sz="2000" dirty="0" smtClean="0"/>
          </a:p>
          <a:p>
            <a:r>
              <a:rPr lang="zh-TW" altLang="en-US" sz="2000" dirty="0" smtClean="0"/>
              <a:t>當儀器的靈敏度被訂越低，越多錯的東西會被誤判為對</a:t>
            </a:r>
            <a:r>
              <a:rPr lang="en-US" altLang="zh-TW" sz="2000" dirty="0" smtClean="0">
                <a:solidFill>
                  <a:srgbClr val="0000FF"/>
                </a:solidFill>
              </a:rPr>
              <a:t>(</a:t>
            </a:r>
            <a:r>
              <a:rPr lang="zh-TW" altLang="en-US" sz="2000" dirty="0" smtClean="0">
                <a:solidFill>
                  <a:srgbClr val="0000FF"/>
                </a:solidFill>
              </a:rPr>
              <a:t>誤放</a:t>
            </a:r>
            <a:r>
              <a:rPr lang="en-US" altLang="zh-TW" sz="2000" dirty="0" smtClean="0">
                <a:solidFill>
                  <a:srgbClr val="0000FF"/>
                </a:solidFill>
              </a:rPr>
              <a:t>)</a:t>
            </a:r>
            <a:r>
              <a:rPr lang="zh-TW" altLang="en-US" sz="2000" dirty="0" smtClean="0"/>
              <a:t>，稱為第二類錯誤。</a:t>
            </a:r>
            <a:endParaRPr lang="en-US" altLang="zh-TW" sz="2000" dirty="0" smtClean="0"/>
          </a:p>
          <a:p>
            <a:r>
              <a:rPr lang="zh-TW" altLang="en-US" sz="2000" dirty="0" smtClean="0">
                <a:solidFill>
                  <a:srgbClr val="0000FF"/>
                </a:solidFill>
              </a:rPr>
              <a:t>最佳的儀器靈敏度應該在兩條曲線的交點 </a:t>
            </a:r>
            <a:r>
              <a:rPr lang="en-US" altLang="zh-TW" sz="2000" b="1" dirty="0" smtClean="0">
                <a:solidFill>
                  <a:srgbClr val="FF0000"/>
                </a:solidFill>
              </a:rPr>
              <a:t>?</a:t>
            </a:r>
            <a:r>
              <a:rPr lang="zh-TW" altLang="en-US" sz="2000" dirty="0" smtClean="0"/>
              <a:t>，這個點的錯誤率稱做交點錯誤率 </a:t>
            </a:r>
            <a:r>
              <a:rPr lang="en-US" altLang="zh-TW" sz="2000" dirty="0" smtClean="0"/>
              <a:t>(crossover error rate, CER)</a:t>
            </a:r>
            <a:r>
              <a:rPr lang="zh-TW" altLang="en-US" sz="2000" dirty="0" smtClean="0"/>
              <a:t> 。</a:t>
            </a:r>
          </a:p>
          <a:p>
            <a:pPr lvl="1"/>
            <a:endParaRPr lang="zh-TW" altLang="en-US" dirty="0"/>
          </a:p>
        </p:txBody>
      </p:sp>
      <p:sp>
        <p:nvSpPr>
          <p:cNvPr id="3" name="標題 2"/>
          <p:cNvSpPr>
            <a:spLocks noGrp="1"/>
          </p:cNvSpPr>
          <p:nvPr>
            <p:ph type="title"/>
          </p:nvPr>
        </p:nvSpPr>
        <p:spPr/>
        <p:txBody>
          <a:bodyPr/>
          <a:lstStyle/>
          <a:p>
            <a:r>
              <a:rPr lang="zh-TW" altLang="en-US" dirty="0" smtClean="0"/>
              <a:t>生物特徵認證準確性</a:t>
            </a:r>
            <a:endParaRPr lang="zh-TW" altLang="en-US" dirty="0"/>
          </a:p>
        </p:txBody>
      </p:sp>
      <p:grpSp>
        <p:nvGrpSpPr>
          <p:cNvPr id="19" name="群組 18"/>
          <p:cNvGrpSpPr/>
          <p:nvPr/>
        </p:nvGrpSpPr>
        <p:grpSpPr>
          <a:xfrm>
            <a:off x="730530" y="2550991"/>
            <a:ext cx="11425791" cy="4073626"/>
            <a:chOff x="-1214478" y="3286124"/>
            <a:chExt cx="8858312" cy="3158245"/>
          </a:xfrm>
        </p:grpSpPr>
        <p:sp>
          <p:nvSpPr>
            <p:cNvPr id="12" name="弧形 11"/>
            <p:cNvSpPr/>
            <p:nvPr/>
          </p:nvSpPr>
          <p:spPr>
            <a:xfrm flipV="1">
              <a:off x="-1214478" y="3286124"/>
              <a:ext cx="5715040" cy="2786082"/>
            </a:xfrm>
            <a:prstGeom prst="arc">
              <a:avLst>
                <a:gd name="adj1" fmla="val 16122694"/>
                <a:gd name="adj2" fmla="val 215618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2000">
                <a:latin typeface="Calibri" pitchFamily="34" charset="0"/>
              </a:endParaRPr>
            </a:p>
          </p:txBody>
        </p:sp>
        <p:sp>
          <p:nvSpPr>
            <p:cNvPr id="13" name="弧形 12"/>
            <p:cNvSpPr/>
            <p:nvPr/>
          </p:nvSpPr>
          <p:spPr>
            <a:xfrm flipH="1" flipV="1">
              <a:off x="1643042" y="3286124"/>
              <a:ext cx="6000792" cy="2786082"/>
            </a:xfrm>
            <a:prstGeom prst="arc">
              <a:avLst>
                <a:gd name="adj1" fmla="val 16122694"/>
                <a:gd name="adj2" fmla="val 2156180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2000">
                <a:latin typeface="Calibri" pitchFamily="34" charset="0"/>
              </a:endParaRPr>
            </a:p>
          </p:txBody>
        </p:sp>
        <p:grpSp>
          <p:nvGrpSpPr>
            <p:cNvPr id="18" name="群組 17"/>
            <p:cNvGrpSpPr/>
            <p:nvPr/>
          </p:nvGrpSpPr>
          <p:grpSpPr>
            <a:xfrm>
              <a:off x="1060865" y="4481934"/>
              <a:ext cx="3694671" cy="1962435"/>
              <a:chOff x="1091643" y="4481934"/>
              <a:chExt cx="3694671" cy="1962435"/>
            </a:xfrm>
          </p:grpSpPr>
          <p:cxnSp>
            <p:nvCxnSpPr>
              <p:cNvPr id="7" name="直線單箭頭接點 6"/>
              <p:cNvCxnSpPr/>
              <p:nvPr/>
            </p:nvCxnSpPr>
            <p:spPr>
              <a:xfrm rot="5400000" flipH="1" flipV="1">
                <a:off x="607191" y="5321313"/>
                <a:ext cx="164307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a:off x="1428728" y="6143644"/>
                <a:ext cx="335758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文字方塊 9"/>
              <p:cNvSpPr txBox="1"/>
              <p:nvPr/>
            </p:nvSpPr>
            <p:spPr>
              <a:xfrm>
                <a:off x="1091643" y="4930186"/>
                <a:ext cx="370124" cy="647715"/>
              </a:xfrm>
              <a:prstGeom prst="rect">
                <a:avLst/>
              </a:prstGeom>
              <a:noFill/>
            </p:spPr>
            <p:txBody>
              <a:bodyPr vert="eaVert" wrap="none" rtlCol="0">
                <a:spAutoFit/>
              </a:bodyPr>
              <a:lstStyle/>
              <a:p>
                <a:r>
                  <a:rPr lang="zh-TW" altLang="en-US" sz="2000" dirty="0" smtClean="0">
                    <a:latin typeface="Calibri" pitchFamily="34" charset="0"/>
                  </a:rPr>
                  <a:t>錯誤率</a:t>
                </a:r>
                <a:endParaRPr lang="zh-TW" altLang="en-US" sz="2000" dirty="0">
                  <a:latin typeface="Calibri" pitchFamily="34" charset="0"/>
                </a:endParaRPr>
              </a:p>
            </p:txBody>
          </p:sp>
          <p:sp>
            <p:nvSpPr>
              <p:cNvPr id="11" name="文字方塊 10"/>
              <p:cNvSpPr txBox="1"/>
              <p:nvPr/>
            </p:nvSpPr>
            <p:spPr>
              <a:xfrm>
                <a:off x="2504156" y="6143644"/>
                <a:ext cx="1102658" cy="300725"/>
              </a:xfrm>
              <a:prstGeom prst="rect">
                <a:avLst/>
              </a:prstGeom>
              <a:noFill/>
            </p:spPr>
            <p:txBody>
              <a:bodyPr wrap="none" rtlCol="0">
                <a:spAutoFit/>
              </a:bodyPr>
              <a:lstStyle/>
              <a:p>
                <a:r>
                  <a:rPr lang="zh-TW" altLang="en-US" sz="2000" dirty="0" smtClean="0">
                    <a:latin typeface="Calibri" pitchFamily="34" charset="0"/>
                  </a:rPr>
                  <a:t>儀器靈敏度</a:t>
                </a:r>
                <a:endParaRPr lang="zh-TW" altLang="en-US" sz="2000" dirty="0">
                  <a:latin typeface="Calibri" pitchFamily="34" charset="0"/>
                </a:endParaRPr>
              </a:p>
            </p:txBody>
          </p:sp>
          <p:sp>
            <p:nvSpPr>
              <p:cNvPr id="14" name="文字方塊 13"/>
              <p:cNvSpPr txBox="1"/>
              <p:nvPr/>
            </p:nvSpPr>
            <p:spPr>
              <a:xfrm>
                <a:off x="3367990" y="4481934"/>
                <a:ext cx="1102659" cy="532052"/>
              </a:xfrm>
              <a:prstGeom prst="rect">
                <a:avLst/>
              </a:prstGeom>
              <a:noFill/>
            </p:spPr>
            <p:txBody>
              <a:bodyPr wrap="none" rtlCol="0">
                <a:spAutoFit/>
              </a:bodyPr>
              <a:lstStyle/>
              <a:p>
                <a:pPr algn="ctr"/>
                <a:r>
                  <a:rPr lang="zh-TW" altLang="en-US" sz="2000" dirty="0" smtClean="0">
                    <a:latin typeface="Calibri" pitchFamily="34" charset="0"/>
                  </a:rPr>
                  <a:t>第一類錯誤</a:t>
                </a:r>
                <a:endParaRPr lang="en-US" altLang="zh-TW" sz="2000" dirty="0" smtClean="0">
                  <a:latin typeface="Calibri" pitchFamily="34" charset="0"/>
                </a:endParaRPr>
              </a:p>
              <a:p>
                <a:pPr algn="ctr"/>
                <a:r>
                  <a:rPr lang="en-US" altLang="zh-TW" sz="2000" dirty="0" smtClean="0">
                    <a:latin typeface="Calibri" pitchFamily="34" charset="0"/>
                  </a:rPr>
                  <a:t>(</a:t>
                </a:r>
                <a:r>
                  <a:rPr lang="zh-TW" altLang="en-US" sz="2000" dirty="0" smtClean="0">
                    <a:latin typeface="Calibri" pitchFamily="34" charset="0"/>
                  </a:rPr>
                  <a:t>誤殺</a:t>
                </a:r>
                <a:r>
                  <a:rPr lang="en-US" altLang="zh-TW" sz="2000" dirty="0" smtClean="0">
                    <a:latin typeface="Calibri" pitchFamily="34" charset="0"/>
                  </a:rPr>
                  <a:t>)</a:t>
                </a:r>
              </a:p>
            </p:txBody>
          </p:sp>
          <p:sp>
            <p:nvSpPr>
              <p:cNvPr id="15" name="文字方塊 14"/>
              <p:cNvSpPr txBox="1"/>
              <p:nvPr/>
            </p:nvSpPr>
            <p:spPr>
              <a:xfrm>
                <a:off x="1582040" y="4481934"/>
                <a:ext cx="1102659" cy="532052"/>
              </a:xfrm>
              <a:prstGeom prst="rect">
                <a:avLst/>
              </a:prstGeom>
              <a:noFill/>
            </p:spPr>
            <p:txBody>
              <a:bodyPr wrap="none" rtlCol="0">
                <a:spAutoFit/>
              </a:bodyPr>
              <a:lstStyle/>
              <a:p>
                <a:pPr algn="ctr"/>
                <a:r>
                  <a:rPr lang="zh-TW" altLang="en-US" sz="2000" dirty="0" smtClean="0">
                    <a:latin typeface="Calibri" pitchFamily="34" charset="0"/>
                  </a:rPr>
                  <a:t>第二類錯誤</a:t>
                </a:r>
                <a:endParaRPr lang="en-US" altLang="zh-TW" sz="2000" dirty="0" smtClean="0">
                  <a:latin typeface="Calibri" pitchFamily="34" charset="0"/>
                </a:endParaRPr>
              </a:p>
              <a:p>
                <a:pPr algn="ctr"/>
                <a:r>
                  <a:rPr lang="en-US" altLang="zh-TW" sz="2000" dirty="0" smtClean="0">
                    <a:latin typeface="Calibri" pitchFamily="34" charset="0"/>
                  </a:rPr>
                  <a:t>(</a:t>
                </a:r>
                <a:r>
                  <a:rPr lang="zh-TW" altLang="en-US" sz="2000" dirty="0" smtClean="0">
                    <a:latin typeface="Calibri" pitchFamily="34" charset="0"/>
                  </a:rPr>
                  <a:t>誤放</a:t>
                </a:r>
                <a:r>
                  <a:rPr lang="en-US" altLang="zh-TW" sz="2000" dirty="0" smtClean="0">
                    <a:latin typeface="Calibri" pitchFamily="34" charset="0"/>
                  </a:rPr>
                  <a:t>)</a:t>
                </a:r>
              </a:p>
            </p:txBody>
          </p:sp>
          <p:sp>
            <p:nvSpPr>
              <p:cNvPr id="16" name="橢圓 15"/>
              <p:cNvSpPr/>
              <p:nvPr/>
            </p:nvSpPr>
            <p:spPr>
              <a:xfrm>
                <a:off x="3000364" y="5786454"/>
                <a:ext cx="214314" cy="14287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2000">
                  <a:latin typeface="Calibri" pitchFamily="34" charset="0"/>
                </a:endParaRPr>
              </a:p>
            </p:txBody>
          </p:sp>
          <p:sp>
            <p:nvSpPr>
              <p:cNvPr id="17" name="文字方塊 16"/>
              <p:cNvSpPr txBox="1"/>
              <p:nvPr/>
            </p:nvSpPr>
            <p:spPr>
              <a:xfrm>
                <a:off x="2514591" y="5196314"/>
                <a:ext cx="1102659" cy="532052"/>
              </a:xfrm>
              <a:prstGeom prst="rect">
                <a:avLst/>
              </a:prstGeom>
              <a:noFill/>
            </p:spPr>
            <p:txBody>
              <a:bodyPr wrap="none" rtlCol="0">
                <a:spAutoFit/>
              </a:bodyPr>
              <a:lstStyle/>
              <a:p>
                <a:pPr algn="ctr"/>
                <a:r>
                  <a:rPr lang="zh-TW" altLang="en-US" sz="2000" dirty="0" smtClean="0">
                    <a:latin typeface="Calibri" pitchFamily="34" charset="0"/>
                  </a:rPr>
                  <a:t>交點錯誤率</a:t>
                </a:r>
                <a:endParaRPr lang="en-US" altLang="zh-TW" sz="2000" dirty="0" smtClean="0">
                  <a:latin typeface="Calibri" pitchFamily="34" charset="0"/>
                </a:endParaRPr>
              </a:p>
              <a:p>
                <a:pPr algn="ctr"/>
                <a:r>
                  <a:rPr lang="en-US" altLang="zh-TW" sz="2000" dirty="0" smtClean="0">
                    <a:latin typeface="Calibri" pitchFamily="34" charset="0"/>
                  </a:rPr>
                  <a:t>(CER)</a:t>
                </a:r>
              </a:p>
            </p:txBody>
          </p:sp>
        </p:gr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solidFill>
                  <a:srgbClr val="FF0000"/>
                </a:solidFill>
              </a:rPr>
              <a:t>Take a brake</a:t>
            </a:r>
            <a:endParaRPr lang="zh-TW" altLang="en-US" dirty="0">
              <a:solidFill>
                <a:srgbClr val="FF0000"/>
              </a:solidFill>
            </a:endParaRPr>
          </a:p>
        </p:txBody>
      </p:sp>
      <p:sp>
        <p:nvSpPr>
          <p:cNvPr id="3" name="文字版面配置區 2"/>
          <p:cNvSpPr>
            <a:spLocks noGrp="1"/>
          </p:cNvSpPr>
          <p:nvPr>
            <p:ph type="body" idx="1"/>
          </p:nvPr>
        </p:nvSpPr>
        <p:spPr/>
        <p:txBody>
          <a:bodyPr/>
          <a:lstStyle/>
          <a:p>
            <a:endParaRPr lang="zh-TW" altLang="en-US"/>
          </a:p>
        </p:txBody>
      </p:sp>
    </p:spTree>
    <p:extLst>
      <p:ext uri="{BB962C8B-B14F-4D97-AF65-F5344CB8AC3E}">
        <p14:creationId xmlns:p14="http://schemas.microsoft.com/office/powerpoint/2010/main" val="3191529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3"/>
          <a:ext cx="8215313" cy="4857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靜態生物特徵</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5616" y="1004153"/>
            <a:ext cx="6255488" cy="768663"/>
          </a:xfrm>
        </p:spPr>
        <p:txBody>
          <a:bodyPr>
            <a:normAutofit/>
          </a:bodyPr>
          <a:lstStyle/>
          <a:p>
            <a:pPr algn="ctr"/>
            <a:r>
              <a:rPr lang="zh-TW" altLang="en-US" dirty="0" smtClean="0">
                <a:solidFill>
                  <a:srgbClr val="0000FF"/>
                </a:solidFill>
              </a:rPr>
              <a:t>認證</a:t>
            </a:r>
            <a:r>
              <a:rPr lang="zh-TW" altLang="en-US" dirty="0">
                <a:solidFill>
                  <a:srgbClr val="0000FF"/>
                </a:solidFill>
              </a:rPr>
              <a:t>、授權與存取控制</a:t>
            </a:r>
          </a:p>
        </p:txBody>
      </p:sp>
      <p:sp>
        <p:nvSpPr>
          <p:cNvPr id="3" name="文字版面配置區 2"/>
          <p:cNvSpPr>
            <a:spLocks noGrp="1"/>
          </p:cNvSpPr>
          <p:nvPr>
            <p:ph type="body" idx="1"/>
          </p:nvPr>
        </p:nvSpPr>
        <p:spPr>
          <a:xfrm>
            <a:off x="1121333" y="188640"/>
            <a:ext cx="6255488" cy="576064"/>
          </a:xfrm>
        </p:spPr>
        <p:txBody>
          <a:bodyPr>
            <a:normAutofit/>
          </a:bodyPr>
          <a:lstStyle/>
          <a:p>
            <a:pPr algn="ctr"/>
            <a:r>
              <a:rPr lang="zh-TW" altLang="en-US" sz="4000" b="1" dirty="0" smtClean="0">
                <a:solidFill>
                  <a:srgbClr val="0000FF"/>
                </a:solidFill>
                <a:latin typeface="標楷體" panose="03000509000000000000" pitchFamily="65" charset="-120"/>
                <a:ea typeface="標楷體" panose="03000509000000000000" pitchFamily="65" charset="-120"/>
              </a:rPr>
              <a:t>第</a:t>
            </a:r>
            <a:r>
              <a:rPr lang="en-US" altLang="zh-TW" sz="4000" b="1" dirty="0" smtClean="0">
                <a:solidFill>
                  <a:srgbClr val="0000FF"/>
                </a:solidFill>
                <a:latin typeface="標楷體" panose="03000509000000000000" pitchFamily="65" charset="-120"/>
                <a:ea typeface="標楷體" panose="03000509000000000000" pitchFamily="65" charset="-120"/>
              </a:rPr>
              <a:t>5</a:t>
            </a:r>
            <a:r>
              <a:rPr lang="zh-TW" altLang="en-US" sz="4000" b="1" dirty="0" smtClean="0">
                <a:solidFill>
                  <a:srgbClr val="0000FF"/>
                </a:solidFill>
                <a:latin typeface="標楷體" panose="03000509000000000000" pitchFamily="65" charset="-120"/>
                <a:ea typeface="標楷體" panose="03000509000000000000" pitchFamily="65" charset="-120"/>
              </a:rPr>
              <a:t>章</a:t>
            </a:r>
            <a:endParaRPr lang="zh-TW" altLang="en-US" sz="4000" b="1" dirty="0">
              <a:solidFill>
                <a:srgbClr val="0000FF"/>
              </a:solidFill>
              <a:latin typeface="標楷體" panose="03000509000000000000" pitchFamily="65" charset="-120"/>
              <a:ea typeface="標楷體" panose="03000509000000000000" pitchFamily="65" charset="-120"/>
            </a:endParaRPr>
          </a:p>
        </p:txBody>
      </p:sp>
      <p:sp>
        <p:nvSpPr>
          <p:cNvPr id="4" name="標題 1"/>
          <p:cNvSpPr txBox="1">
            <a:spLocks/>
          </p:cNvSpPr>
          <p:nvPr/>
        </p:nvSpPr>
        <p:spPr>
          <a:xfrm>
            <a:off x="894988" y="2420888"/>
            <a:ext cx="6696744" cy="3440942"/>
          </a:xfrm>
          <a:prstGeom prst="rect">
            <a:avLst/>
          </a:prstGeom>
        </p:spPr>
        <p:txBody>
          <a:bodyPr vert="horz" lIns="45711" tIns="0" rIns="45711" bIns="0" anchor="t" anchorCtr="0">
            <a:normAutofit/>
          </a:bodyPr>
          <a:lstStyle>
            <a:lvl1pPr algn="r" rtl="0" eaLnBrk="1" latinLnBrk="0" hangingPunct="1">
              <a:spcBef>
                <a:spcPct val="0"/>
              </a:spcBef>
              <a:buNone/>
              <a:defRPr kumimoji="0" sz="43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mn-ea"/>
                <a:cs typeface="+mj-cs"/>
              </a:defRPr>
            </a:lvl1pPr>
            <a:extLst/>
          </a:lstStyle>
          <a:p>
            <a:pPr algn="l"/>
            <a:r>
              <a:rPr lang="en-US" altLang="zh-TW" sz="4000" dirty="0" smtClean="0">
                <a:solidFill>
                  <a:srgbClr val="FF0000"/>
                </a:solidFill>
                <a:latin typeface="標楷體" panose="03000509000000000000" pitchFamily="65" charset="-120"/>
                <a:ea typeface="標楷體" panose="03000509000000000000" pitchFamily="65" charset="-120"/>
              </a:rPr>
              <a:t>5.1 </a:t>
            </a:r>
            <a:r>
              <a:rPr lang="zh-TW" altLang="en-US" sz="4000" dirty="0" smtClean="0">
                <a:solidFill>
                  <a:srgbClr val="FF0000"/>
                </a:solidFill>
                <a:latin typeface="標楷體" panose="03000509000000000000" pitchFamily="65" charset="-120"/>
                <a:ea typeface="標楷體" panose="03000509000000000000" pitchFamily="65" charset="-120"/>
              </a:rPr>
              <a:t>存取</a:t>
            </a:r>
            <a:r>
              <a:rPr lang="zh-TW" altLang="en-US" sz="4000" dirty="0">
                <a:solidFill>
                  <a:srgbClr val="FF0000"/>
                </a:solidFill>
                <a:latin typeface="標楷體" panose="03000509000000000000" pitchFamily="65" charset="-120"/>
                <a:ea typeface="標楷體" panose="03000509000000000000" pitchFamily="65" charset="-120"/>
              </a:rPr>
              <a:t>控制的主要觀念</a:t>
            </a:r>
            <a:endParaRPr lang="en-US" altLang="zh-TW" sz="4000" dirty="0" smtClean="0">
              <a:solidFill>
                <a:srgbClr val="FF0000"/>
              </a:solidFill>
              <a:latin typeface="標楷體" panose="03000509000000000000" pitchFamily="65" charset="-120"/>
              <a:ea typeface="標楷體" panose="03000509000000000000" pitchFamily="65" charset="-120"/>
            </a:endParaRPr>
          </a:p>
          <a:p>
            <a:pPr algn="l" defTabSz="914400"/>
            <a:r>
              <a:rPr lang="en-US" altLang="zh-TW" sz="4000" dirty="0">
                <a:solidFill>
                  <a:srgbClr val="FF0000"/>
                </a:solidFill>
                <a:latin typeface="標楷體" panose="03000509000000000000" pitchFamily="65" charset="-120"/>
                <a:ea typeface="標楷體" panose="03000509000000000000" pitchFamily="65" charset="-120"/>
              </a:rPr>
              <a:t>5</a:t>
            </a:r>
            <a:r>
              <a:rPr lang="en-US" altLang="zh-TW" sz="4000" dirty="0" smtClean="0">
                <a:solidFill>
                  <a:srgbClr val="FF0000"/>
                </a:solidFill>
                <a:latin typeface="標楷體" panose="03000509000000000000" pitchFamily="65" charset="-120"/>
                <a:ea typeface="標楷體" panose="03000509000000000000" pitchFamily="65" charset="-120"/>
              </a:rPr>
              <a:t>.2 </a:t>
            </a:r>
            <a:r>
              <a:rPr lang="zh-TW" altLang="en-US" sz="4000" dirty="0" smtClean="0">
                <a:solidFill>
                  <a:srgbClr val="FF0000"/>
                </a:solidFill>
                <a:latin typeface="標楷體" panose="03000509000000000000" pitchFamily="65" charset="-120"/>
                <a:ea typeface="標楷體" panose="03000509000000000000" pitchFamily="65" charset="-120"/>
              </a:rPr>
              <a:t>身分與身分確認</a:t>
            </a:r>
            <a:endParaRPr lang="en-US" altLang="zh-TW" sz="4000" dirty="0" smtClean="0">
              <a:solidFill>
                <a:srgbClr val="FF0000"/>
              </a:solidFill>
              <a:latin typeface="標楷體" panose="03000509000000000000" pitchFamily="65" charset="-120"/>
              <a:ea typeface="標楷體" panose="03000509000000000000" pitchFamily="65" charset="-120"/>
            </a:endParaRPr>
          </a:p>
          <a:p>
            <a:pPr algn="l" defTabSz="914400"/>
            <a:r>
              <a:rPr lang="en-US" altLang="zh-TW" sz="4000" dirty="0">
                <a:solidFill>
                  <a:srgbClr val="FF0000"/>
                </a:solidFill>
                <a:latin typeface="標楷體" panose="03000509000000000000" pitchFamily="65" charset="-120"/>
                <a:ea typeface="標楷體" panose="03000509000000000000" pitchFamily="65" charset="-120"/>
              </a:rPr>
              <a:t>5</a:t>
            </a:r>
            <a:r>
              <a:rPr lang="en-US" altLang="zh-TW" sz="4000" dirty="0" smtClean="0">
                <a:solidFill>
                  <a:srgbClr val="FF0000"/>
                </a:solidFill>
                <a:latin typeface="標楷體" panose="03000509000000000000" pitchFamily="65" charset="-120"/>
                <a:ea typeface="標楷體" panose="03000509000000000000" pitchFamily="65" charset="-120"/>
              </a:rPr>
              <a:t>.3 </a:t>
            </a:r>
            <a:r>
              <a:rPr lang="zh-TW" altLang="en-US" sz="4000" dirty="0" smtClean="0">
                <a:solidFill>
                  <a:srgbClr val="FF0000"/>
                </a:solidFill>
                <a:latin typeface="標楷體" panose="03000509000000000000" pitchFamily="65" charset="-120"/>
                <a:ea typeface="標楷體" panose="03000509000000000000" pitchFamily="65" charset="-120"/>
              </a:rPr>
              <a:t>資料存取控制</a:t>
            </a:r>
            <a:endParaRPr lang="en-US" altLang="zh-TW" sz="4000" dirty="0" smtClean="0">
              <a:solidFill>
                <a:srgbClr val="FF0000"/>
              </a:solidFill>
              <a:latin typeface="標楷體" panose="03000509000000000000" pitchFamily="65" charset="-120"/>
              <a:ea typeface="標楷體" panose="03000509000000000000" pitchFamily="65" charset="-120"/>
            </a:endParaRPr>
          </a:p>
          <a:p>
            <a:pPr algn="l" defTabSz="914400"/>
            <a:r>
              <a:rPr lang="en-US" altLang="zh-TW" sz="4000" dirty="0" smtClean="0">
                <a:solidFill>
                  <a:srgbClr val="FF0000"/>
                </a:solidFill>
                <a:latin typeface="標楷體" panose="03000509000000000000" pitchFamily="65" charset="-120"/>
                <a:ea typeface="標楷體" panose="03000509000000000000" pitchFamily="65" charset="-120"/>
              </a:rPr>
              <a:t>5.4 </a:t>
            </a:r>
            <a:r>
              <a:rPr lang="zh-TW" altLang="en-US" sz="4000" dirty="0" smtClean="0">
                <a:solidFill>
                  <a:srgbClr val="FF0000"/>
                </a:solidFill>
                <a:latin typeface="標楷體" panose="03000509000000000000" pitchFamily="65" charset="-120"/>
                <a:ea typeface="標楷體" panose="03000509000000000000" pitchFamily="65" charset="-120"/>
              </a:rPr>
              <a:t>入侵偵測與入侵測試</a:t>
            </a:r>
            <a:endParaRPr lang="en-US" altLang="zh-TW" sz="4000" dirty="0" smtClean="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5492276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1730198490"/>
              </p:ext>
            </p:extLst>
          </p:nvPr>
        </p:nvGraphicFramePr>
        <p:xfrm>
          <a:off x="285750" y="1357313"/>
          <a:ext cx="8215313" cy="48577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動態生物特徵</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defTabSz="914400"/>
            <a:r>
              <a:rPr lang="en-US" altLang="zh-TW" sz="4400" dirty="0">
                <a:solidFill>
                  <a:srgbClr val="FF0000"/>
                </a:solidFill>
                <a:latin typeface="標楷體" panose="03000509000000000000" pitchFamily="65" charset="-120"/>
                <a:ea typeface="標楷體" panose="03000509000000000000" pitchFamily="65" charset="-120"/>
              </a:rPr>
              <a:t>5.3 </a:t>
            </a:r>
            <a:r>
              <a:rPr lang="zh-TW" altLang="en-US" sz="4400" dirty="0">
                <a:solidFill>
                  <a:srgbClr val="FF0000"/>
                </a:solidFill>
                <a:latin typeface="標楷體" panose="03000509000000000000" pitchFamily="65" charset="-120"/>
                <a:ea typeface="標楷體" panose="03000509000000000000" pitchFamily="65" charset="-120"/>
              </a:rPr>
              <a:t>資料存取控制</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2709066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3071834" cy="5098438"/>
          </a:xfrm>
        </p:spPr>
        <p:txBody>
          <a:bodyPr>
            <a:normAutofit/>
          </a:bodyPr>
          <a:lstStyle/>
          <a:p>
            <a:r>
              <a:rPr lang="zh-TW" altLang="en-US" sz="2000" dirty="0" smtClean="0"/>
              <a:t>存取控制目錄 </a:t>
            </a:r>
            <a:r>
              <a:rPr lang="en-US" altLang="zh-TW" sz="2000" dirty="0" smtClean="0"/>
              <a:t>(Access Control List, </a:t>
            </a:r>
            <a:r>
              <a:rPr lang="en-US" altLang="zh-TW" sz="2000" b="1" dirty="0" smtClean="0">
                <a:solidFill>
                  <a:srgbClr val="FF0000"/>
                </a:solidFill>
              </a:rPr>
              <a:t>ACL</a:t>
            </a:r>
            <a:r>
              <a:rPr lang="en-US" altLang="zh-TW" sz="2000" dirty="0" smtClean="0"/>
              <a:t>) </a:t>
            </a:r>
            <a:r>
              <a:rPr lang="zh-TW" altLang="en-US" sz="2000" dirty="0" smtClean="0"/>
              <a:t>是最常見的任意存取控制的一種建置方式。</a:t>
            </a:r>
            <a:endParaRPr lang="en-US" altLang="zh-TW" sz="2000" dirty="0" smtClean="0"/>
          </a:p>
          <a:p>
            <a:r>
              <a:rPr lang="en-US" altLang="zh-TW" sz="2000" dirty="0" smtClean="0"/>
              <a:t>ACL</a:t>
            </a:r>
            <a:r>
              <a:rPr lang="zh-TW" altLang="en-US" sz="2000" dirty="0" smtClean="0"/>
              <a:t> 將使用者是否被允許存取</a:t>
            </a:r>
            <a:r>
              <a:rPr lang="zh-TW" altLang="en-US" sz="2000" dirty="0" smtClean="0">
                <a:solidFill>
                  <a:srgbClr val="0000FF"/>
                </a:solidFill>
              </a:rPr>
              <a:t>每個物件</a:t>
            </a:r>
            <a:r>
              <a:rPr lang="zh-TW" altLang="en-US" sz="2000" dirty="0" smtClean="0"/>
              <a:t>以條列方式展開，並對權限作限制。</a:t>
            </a:r>
            <a:endParaRPr lang="en-US" altLang="zh-TW" sz="2000" dirty="0" smtClean="0"/>
          </a:p>
          <a:p>
            <a:pPr lvl="1"/>
            <a:endParaRPr lang="zh-TW" altLang="en-US" dirty="0"/>
          </a:p>
        </p:txBody>
      </p:sp>
      <p:sp>
        <p:nvSpPr>
          <p:cNvPr id="3" name="標題 2"/>
          <p:cNvSpPr>
            <a:spLocks noGrp="1"/>
          </p:cNvSpPr>
          <p:nvPr>
            <p:ph type="title"/>
          </p:nvPr>
        </p:nvSpPr>
        <p:spPr/>
        <p:txBody>
          <a:bodyPr/>
          <a:lstStyle/>
          <a:p>
            <a:r>
              <a:rPr lang="zh-TW" altLang="en-US" dirty="0" smtClean="0"/>
              <a:t>存取控制目錄</a:t>
            </a:r>
            <a:endParaRPr lang="zh-TW" altLang="en-US" dirty="0"/>
          </a:p>
        </p:txBody>
      </p:sp>
      <p:graphicFrame>
        <p:nvGraphicFramePr>
          <p:cNvPr id="4" name="表格 3"/>
          <p:cNvGraphicFramePr>
            <a:graphicFrameLocks noGrp="1"/>
          </p:cNvGraphicFramePr>
          <p:nvPr/>
        </p:nvGraphicFramePr>
        <p:xfrm>
          <a:off x="3786182" y="1285862"/>
          <a:ext cx="4691073" cy="5000658"/>
        </p:xfrm>
        <a:graphic>
          <a:graphicData uri="http://schemas.openxmlformats.org/drawingml/2006/table">
            <a:tbl>
              <a:tblPr firstRow="1" bandRow="1">
                <a:tableStyleId>{5C22544A-7EE6-4342-B048-85BDC9FD1C3A}</a:tableStyleId>
              </a:tblPr>
              <a:tblGrid>
                <a:gridCol w="1155272">
                  <a:extLst>
                    <a:ext uri="{9D8B030D-6E8A-4147-A177-3AD203B41FA5}">
                      <a16:colId xmlns:a16="http://schemas.microsoft.com/office/drawing/2014/main" val="20000"/>
                    </a:ext>
                  </a:extLst>
                </a:gridCol>
                <a:gridCol w="2310546">
                  <a:extLst>
                    <a:ext uri="{9D8B030D-6E8A-4147-A177-3AD203B41FA5}">
                      <a16:colId xmlns:a16="http://schemas.microsoft.com/office/drawing/2014/main" val="20001"/>
                    </a:ext>
                  </a:extLst>
                </a:gridCol>
                <a:gridCol w="1225255">
                  <a:extLst>
                    <a:ext uri="{9D8B030D-6E8A-4147-A177-3AD203B41FA5}">
                      <a16:colId xmlns:a16="http://schemas.microsoft.com/office/drawing/2014/main" val="20002"/>
                    </a:ext>
                  </a:extLst>
                </a:gridCol>
              </a:tblGrid>
              <a:tr h="384666">
                <a:tc>
                  <a:txBody>
                    <a:bodyPr/>
                    <a:lstStyle/>
                    <a:p>
                      <a:r>
                        <a:rPr lang="zh-TW" altLang="en-US" sz="1800" dirty="0" smtClean="0">
                          <a:latin typeface="Calibri" pitchFamily="34" charset="0"/>
                        </a:rPr>
                        <a:t>使用者</a:t>
                      </a:r>
                      <a:endParaRPr lang="zh-TW" altLang="en-US" sz="1800" dirty="0">
                        <a:latin typeface="Calibri" pitchFamily="34" charset="0"/>
                      </a:endParaRPr>
                    </a:p>
                  </a:txBody>
                  <a:tcPr/>
                </a:tc>
                <a:tc>
                  <a:txBody>
                    <a:bodyPr/>
                    <a:lstStyle/>
                    <a:p>
                      <a:r>
                        <a:rPr lang="zh-TW" altLang="en-US" sz="1800" dirty="0" smtClean="0">
                          <a:latin typeface="Calibri" pitchFamily="34" charset="0"/>
                        </a:rPr>
                        <a:t>目錄或資源名稱</a:t>
                      </a:r>
                      <a:endParaRPr lang="zh-TW" altLang="en-US" sz="1800" dirty="0">
                        <a:latin typeface="Calibri" pitchFamily="34" charset="0"/>
                      </a:endParaRPr>
                    </a:p>
                  </a:txBody>
                  <a:tcPr/>
                </a:tc>
                <a:tc>
                  <a:txBody>
                    <a:bodyPr/>
                    <a:lstStyle/>
                    <a:p>
                      <a:r>
                        <a:rPr lang="zh-TW" altLang="en-US" sz="1800" dirty="0" smtClean="0">
                          <a:latin typeface="Calibri" pitchFamily="34" charset="0"/>
                        </a:rPr>
                        <a:t>權限</a:t>
                      </a:r>
                      <a:endParaRPr lang="zh-TW" altLang="en-US" sz="1800" dirty="0">
                        <a:latin typeface="Calibri" pitchFamily="34" charset="0"/>
                      </a:endParaRPr>
                    </a:p>
                  </a:txBody>
                  <a:tcPr/>
                </a:tc>
                <a:extLst>
                  <a:ext uri="{0D108BD9-81ED-4DB2-BD59-A6C34878D82A}">
                    <a16:rowId xmlns:a16="http://schemas.microsoft.com/office/drawing/2014/main" val="10000"/>
                  </a:ext>
                </a:extLst>
              </a:tr>
              <a:tr h="384666">
                <a:tc>
                  <a:txBody>
                    <a:bodyPr/>
                    <a:lstStyle/>
                    <a:p>
                      <a:r>
                        <a:rPr lang="en-US" altLang="zh-TW" sz="1800" dirty="0" smtClean="0">
                          <a:latin typeface="Calibri" pitchFamily="34" charset="0"/>
                        </a:rPr>
                        <a:t>Alice</a:t>
                      </a:r>
                      <a:endParaRPr lang="zh-TW" altLang="en-US" sz="1800" dirty="0">
                        <a:latin typeface="Calibri" pitchFamily="34" charset="0"/>
                      </a:endParaRPr>
                    </a:p>
                  </a:txBody>
                  <a:tcPr/>
                </a:tc>
                <a:tc>
                  <a:txBody>
                    <a:bodyPr/>
                    <a:lstStyle/>
                    <a:p>
                      <a:r>
                        <a:rPr lang="en-US" altLang="zh-TW" sz="1800" dirty="0" smtClean="0">
                          <a:latin typeface="Calibri" pitchFamily="34" charset="0"/>
                        </a:rPr>
                        <a:t>Alice’s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完全控制</a:t>
                      </a:r>
                      <a:endParaRPr lang="zh-TW" altLang="en-US" sz="1800" dirty="0">
                        <a:latin typeface="Calibri" pitchFamily="34" charset="0"/>
                      </a:endParaRPr>
                    </a:p>
                  </a:txBody>
                  <a:tcPr/>
                </a:tc>
                <a:extLst>
                  <a:ext uri="{0D108BD9-81ED-4DB2-BD59-A6C34878D82A}">
                    <a16:rowId xmlns:a16="http://schemas.microsoft.com/office/drawing/2014/main" val="10001"/>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Bob’s</a:t>
                      </a:r>
                      <a:r>
                        <a:rPr lang="en-US" altLang="zh-TW" sz="1800" baseline="0" dirty="0" smtClean="0">
                          <a:latin typeface="Calibri" pitchFamily="34" charset="0"/>
                        </a:rPr>
                        <a:t>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唯讀</a:t>
                      </a:r>
                      <a:endParaRPr lang="zh-TW" altLang="en-US" sz="1800" dirty="0">
                        <a:latin typeface="Calibri" pitchFamily="34" charset="0"/>
                      </a:endParaRPr>
                    </a:p>
                  </a:txBody>
                  <a:tcPr/>
                </a:tc>
                <a:extLst>
                  <a:ext uri="{0D108BD9-81ED-4DB2-BD59-A6C34878D82A}">
                    <a16:rowId xmlns:a16="http://schemas.microsoft.com/office/drawing/2014/main" val="10002"/>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Calvin’s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唯讀</a:t>
                      </a:r>
                      <a:endParaRPr lang="zh-TW" altLang="en-US" sz="1800" dirty="0">
                        <a:latin typeface="Calibri" pitchFamily="34" charset="0"/>
                      </a:endParaRPr>
                    </a:p>
                  </a:txBody>
                  <a:tcPr/>
                </a:tc>
                <a:extLst>
                  <a:ext uri="{0D108BD9-81ED-4DB2-BD59-A6C34878D82A}">
                    <a16:rowId xmlns:a16="http://schemas.microsoft.com/office/drawing/2014/main" val="10003"/>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Printer001</a:t>
                      </a:r>
                      <a:endParaRPr lang="zh-TW" altLang="en-US" sz="1800" dirty="0">
                        <a:latin typeface="Calibri" pitchFamily="34" charset="0"/>
                      </a:endParaRPr>
                    </a:p>
                  </a:txBody>
                  <a:tcPr/>
                </a:tc>
                <a:tc>
                  <a:txBody>
                    <a:bodyPr/>
                    <a:lstStyle/>
                    <a:p>
                      <a:r>
                        <a:rPr lang="zh-TW" altLang="en-US" sz="1800" dirty="0" smtClean="0">
                          <a:latin typeface="Calibri" pitchFamily="34" charset="0"/>
                        </a:rPr>
                        <a:t>可使用</a:t>
                      </a:r>
                      <a:endParaRPr lang="zh-TW" altLang="en-US" sz="1800" dirty="0">
                        <a:latin typeface="Calibri" pitchFamily="34" charset="0"/>
                      </a:endParaRPr>
                    </a:p>
                  </a:txBody>
                  <a:tcPr/>
                </a:tc>
                <a:extLst>
                  <a:ext uri="{0D108BD9-81ED-4DB2-BD59-A6C34878D82A}">
                    <a16:rowId xmlns:a16="http://schemas.microsoft.com/office/drawing/2014/main" val="10004"/>
                  </a:ext>
                </a:extLst>
              </a:tr>
              <a:tr h="384666">
                <a:tc>
                  <a:txBody>
                    <a:bodyPr/>
                    <a:lstStyle/>
                    <a:p>
                      <a:r>
                        <a:rPr lang="en-US" altLang="zh-TW" sz="1800" dirty="0" smtClean="0">
                          <a:latin typeface="Calibri" pitchFamily="34" charset="0"/>
                        </a:rPr>
                        <a:t>Bob</a:t>
                      </a:r>
                      <a:endParaRPr lang="zh-TW" altLang="en-US" sz="1800" dirty="0">
                        <a:latin typeface="Calibri" pitchFamily="34" charset="0"/>
                      </a:endParaRPr>
                    </a:p>
                  </a:txBody>
                  <a:tcPr/>
                </a:tc>
                <a:tc>
                  <a:txBody>
                    <a:bodyPr/>
                    <a:lstStyle/>
                    <a:p>
                      <a:r>
                        <a:rPr lang="en-US" altLang="zh-TW" sz="1800" dirty="0" smtClean="0">
                          <a:latin typeface="Calibri" pitchFamily="34" charset="0"/>
                        </a:rPr>
                        <a:t>Alice’s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extLst>
                  <a:ext uri="{0D108BD9-81ED-4DB2-BD59-A6C34878D82A}">
                    <a16:rowId xmlns:a16="http://schemas.microsoft.com/office/drawing/2014/main" val="10005"/>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Bob’s</a:t>
                      </a:r>
                      <a:r>
                        <a:rPr lang="en-US" altLang="zh-TW" sz="1800" baseline="0" dirty="0" smtClean="0">
                          <a:latin typeface="Calibri" pitchFamily="34" charset="0"/>
                        </a:rPr>
                        <a:t> directory</a:t>
                      </a:r>
                      <a:endParaRPr lang="zh-TW" altLang="en-US" sz="18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完全控制</a:t>
                      </a:r>
                    </a:p>
                  </a:txBody>
                  <a:tcPr/>
                </a:tc>
                <a:extLst>
                  <a:ext uri="{0D108BD9-81ED-4DB2-BD59-A6C34878D82A}">
                    <a16:rowId xmlns:a16="http://schemas.microsoft.com/office/drawing/2014/main" val="10006"/>
                  </a:ext>
                </a:extLst>
              </a:tr>
              <a:tr h="384666">
                <a:tc>
                  <a:txBody>
                    <a:bodyPr/>
                    <a:lstStyle/>
                    <a:p>
                      <a:endParaRPr lang="zh-TW" altLang="en-US" sz="1800" dirty="0">
                        <a:latin typeface="Calibri" pitchFamily="34" charset="0"/>
                      </a:endParaRPr>
                    </a:p>
                  </a:txBody>
                  <a:tcPr/>
                </a:tc>
                <a:tc>
                  <a:txBody>
                    <a:bodyPr/>
                    <a:lstStyle/>
                    <a:p>
                      <a:r>
                        <a:rPr lang="en-US" altLang="zh-TW" sz="1800" dirty="0" smtClean="0">
                          <a:latin typeface="Calibri" pitchFamily="34" charset="0"/>
                        </a:rPr>
                        <a:t>Calvin’s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唯讀</a:t>
                      </a:r>
                      <a:endParaRPr lang="zh-TW" altLang="en-US" sz="1800" dirty="0">
                        <a:latin typeface="Calibri" pitchFamily="34" charset="0"/>
                      </a:endParaRPr>
                    </a:p>
                  </a:txBody>
                  <a:tcPr/>
                </a:tc>
                <a:extLst>
                  <a:ext uri="{0D108BD9-81ED-4DB2-BD59-A6C34878D82A}">
                    <a16:rowId xmlns:a16="http://schemas.microsoft.com/office/drawing/2014/main" val="10007"/>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Printer001</a:t>
                      </a:r>
                      <a:endParaRPr lang="zh-TW" altLang="en-US" sz="1800" dirty="0">
                        <a:latin typeface="Calibri" pitchFamily="34" charset="0"/>
                      </a:endParaRPr>
                    </a:p>
                  </a:txBody>
                  <a:tcPr/>
                </a:tc>
                <a:tc>
                  <a:txBody>
                    <a:bodyPr/>
                    <a:lstStyle/>
                    <a:p>
                      <a:r>
                        <a:rPr lang="zh-TW" altLang="en-US" sz="1800" dirty="0" smtClean="0">
                          <a:latin typeface="Calibri" pitchFamily="34" charset="0"/>
                        </a:rPr>
                        <a:t>可使用</a:t>
                      </a:r>
                      <a:endParaRPr lang="zh-TW" altLang="en-US" sz="1800" dirty="0">
                        <a:latin typeface="Calibri" pitchFamily="34" charset="0"/>
                      </a:endParaRPr>
                    </a:p>
                  </a:txBody>
                  <a:tcPr/>
                </a:tc>
                <a:extLst>
                  <a:ext uri="{0D108BD9-81ED-4DB2-BD59-A6C34878D82A}">
                    <a16:rowId xmlns:a16="http://schemas.microsoft.com/office/drawing/2014/main" val="10008"/>
                  </a:ext>
                </a:extLst>
              </a:tr>
              <a:tr h="384666">
                <a:tc>
                  <a:txBody>
                    <a:bodyPr/>
                    <a:lstStyle/>
                    <a:p>
                      <a:r>
                        <a:rPr lang="en-US" altLang="zh-TW" sz="1800" dirty="0" smtClean="0">
                          <a:latin typeface="Calibri" pitchFamily="34" charset="0"/>
                        </a:rPr>
                        <a:t>Calvin</a:t>
                      </a:r>
                      <a:endParaRPr lang="zh-TW" altLang="en-US" sz="1800" dirty="0">
                        <a:latin typeface="Calibri" pitchFamily="34" charset="0"/>
                      </a:endParaRPr>
                    </a:p>
                  </a:txBody>
                  <a:tcPr/>
                </a:tc>
                <a:tc>
                  <a:txBody>
                    <a:bodyPr/>
                    <a:lstStyle/>
                    <a:p>
                      <a:r>
                        <a:rPr lang="en-US" altLang="zh-TW" sz="1800" dirty="0" smtClean="0">
                          <a:latin typeface="Calibri" pitchFamily="34" charset="0"/>
                        </a:rPr>
                        <a:t>Alice’s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extLst>
                  <a:ext uri="{0D108BD9-81ED-4DB2-BD59-A6C34878D82A}">
                    <a16:rowId xmlns:a16="http://schemas.microsoft.com/office/drawing/2014/main" val="10009"/>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Bob’s</a:t>
                      </a:r>
                      <a:r>
                        <a:rPr lang="en-US" altLang="zh-TW" sz="1800" baseline="0" dirty="0" smtClean="0">
                          <a:latin typeface="Calibri" pitchFamily="34" charset="0"/>
                        </a:rPr>
                        <a:t> directory</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extLst>
                  <a:ext uri="{0D108BD9-81ED-4DB2-BD59-A6C34878D82A}">
                    <a16:rowId xmlns:a16="http://schemas.microsoft.com/office/drawing/2014/main" val="10010"/>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Calvin’s directory</a:t>
                      </a:r>
                      <a:endParaRPr lang="zh-TW" altLang="en-US" sz="1800" dirty="0">
                        <a:latin typeface="Calibr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800" dirty="0" smtClean="0">
                          <a:latin typeface="Calibri" pitchFamily="34" charset="0"/>
                        </a:rPr>
                        <a:t>完全控制</a:t>
                      </a:r>
                    </a:p>
                  </a:txBody>
                  <a:tcPr/>
                </a:tc>
                <a:extLst>
                  <a:ext uri="{0D108BD9-81ED-4DB2-BD59-A6C34878D82A}">
                    <a16:rowId xmlns:a16="http://schemas.microsoft.com/office/drawing/2014/main" val="10011"/>
                  </a:ext>
                </a:extLst>
              </a:tr>
              <a:tr h="384666">
                <a:tc>
                  <a:txBody>
                    <a:bodyPr/>
                    <a:lstStyle/>
                    <a:p>
                      <a:endParaRPr lang="zh-TW" altLang="en-US" sz="1800">
                        <a:latin typeface="Calibri" pitchFamily="34" charset="0"/>
                      </a:endParaRPr>
                    </a:p>
                  </a:txBody>
                  <a:tcPr/>
                </a:tc>
                <a:tc>
                  <a:txBody>
                    <a:bodyPr/>
                    <a:lstStyle/>
                    <a:p>
                      <a:r>
                        <a:rPr lang="en-US" altLang="zh-TW" sz="1800" dirty="0" smtClean="0">
                          <a:latin typeface="Calibri" pitchFamily="34" charset="0"/>
                        </a:rPr>
                        <a:t>Printer001</a:t>
                      </a:r>
                      <a:endParaRPr lang="zh-TW" altLang="en-US" sz="1800" dirty="0">
                        <a:latin typeface="Calibri" pitchFamily="34" charset="0"/>
                      </a:endParaRPr>
                    </a:p>
                  </a:txBody>
                  <a:tcPr/>
                </a:tc>
                <a:tc>
                  <a:txBody>
                    <a:bodyPr/>
                    <a:lstStyle/>
                    <a:p>
                      <a:r>
                        <a:rPr lang="zh-TW" altLang="en-US" sz="1800" dirty="0" smtClean="0">
                          <a:latin typeface="Calibri" pitchFamily="34" charset="0"/>
                        </a:rPr>
                        <a:t>禁止</a:t>
                      </a:r>
                      <a:endParaRPr lang="zh-TW" altLang="en-US" sz="1800" dirty="0">
                        <a:latin typeface="Calibri" pitchFamily="34" charset="0"/>
                      </a:endParaRPr>
                    </a:p>
                  </a:txBody>
                  <a:tcPr/>
                </a:tc>
                <a:extLst>
                  <a:ext uri="{0D108BD9-81ED-4DB2-BD59-A6C34878D82A}">
                    <a16:rowId xmlns:a16="http://schemas.microsoft.com/office/drawing/2014/main" val="1001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solidFill>
                  <a:srgbClr val="FF0000"/>
                </a:solidFill>
              </a:rPr>
              <a:t>規則</a:t>
            </a:r>
            <a:r>
              <a:rPr lang="zh-TW" altLang="en-US" dirty="0" smtClean="0"/>
              <a:t>基準存取控制</a:t>
            </a:r>
            <a:endParaRPr lang="zh-TW" altLang="en-US" dirty="0"/>
          </a:p>
        </p:txBody>
      </p:sp>
      <p:sp>
        <p:nvSpPr>
          <p:cNvPr id="4" name="內容版面配置區 1"/>
          <p:cNvSpPr txBox="1">
            <a:spLocks/>
          </p:cNvSpPr>
          <p:nvPr/>
        </p:nvSpPr>
        <p:spPr>
          <a:xfrm>
            <a:off x="285720" y="1357298"/>
            <a:ext cx="3857652" cy="5098438"/>
          </a:xfrm>
          <a:prstGeom prst="rect">
            <a:avLst/>
          </a:prstGeom>
        </p:spPr>
        <p:txBody>
          <a:bodyPr vert="horz">
            <a:normAutofit/>
          </a:bodyPr>
          <a:lstStyle/>
          <a:p>
            <a:pPr marL="274320" lvl="0" indent="-274320">
              <a:lnSpc>
                <a:spcPct val="120000"/>
              </a:lnSpc>
              <a:spcBef>
                <a:spcPts val="1200"/>
              </a:spcBef>
              <a:buClr>
                <a:schemeClr val="tx2"/>
              </a:buClr>
              <a:buSzPct val="73000"/>
              <a:buFont typeface="Wingdings 2"/>
              <a:buChar char=""/>
            </a:pPr>
            <a:r>
              <a:rPr lang="zh-TW" altLang="en-US" sz="2000" dirty="0" smtClean="0">
                <a:solidFill>
                  <a:srgbClr val="0000FF"/>
                </a:solidFill>
                <a:latin typeface="Calibri" pitchFamily="34" charset="0"/>
              </a:rPr>
              <a:t>規則</a:t>
            </a:r>
            <a:r>
              <a:rPr lang="zh-TW" altLang="en-US" sz="2000" dirty="0" smtClean="0">
                <a:latin typeface="Calibri" pitchFamily="34" charset="0"/>
              </a:rPr>
              <a:t>基準存取控制</a:t>
            </a:r>
            <a:r>
              <a:rPr kumimoji="0" lang="zh-TW" altLang="en-US" sz="2000" b="0" i="0" u="none" strike="noStrike" kern="1200" cap="none" spc="0" normalizeH="0" baseline="0" noProof="0" dirty="0" smtClean="0">
                <a:ln>
                  <a:noFill/>
                </a:ln>
                <a:solidFill>
                  <a:schemeClr val="tx1"/>
                </a:solidFill>
                <a:effectLst/>
                <a:uLnTx/>
                <a:uFillTx/>
                <a:latin typeface="Calibri" pitchFamily="34" charset="0"/>
              </a:rPr>
              <a:t>是另一種任意存取控制的建置方式。</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ndParaRPr>
          </a:p>
          <a:p>
            <a:pPr marL="274320" lvl="0" indent="-274320">
              <a:lnSpc>
                <a:spcPct val="120000"/>
              </a:lnSpc>
              <a:spcBef>
                <a:spcPts val="1200"/>
              </a:spcBef>
              <a:buClr>
                <a:schemeClr val="tx2"/>
              </a:buClr>
              <a:buSzPct val="73000"/>
              <a:buFont typeface="Wingdings 2"/>
              <a:buChar char=""/>
              <a:defRPr/>
            </a:pPr>
            <a:r>
              <a:rPr kumimoji="0" lang="en-US" altLang="zh-TW" sz="2000" b="0" i="0" u="none" strike="noStrike" kern="1200" cap="none" spc="0" normalizeH="0" baseline="0" noProof="0" dirty="0" smtClean="0">
                <a:ln>
                  <a:noFill/>
                </a:ln>
                <a:solidFill>
                  <a:schemeClr val="tx1"/>
                </a:solidFill>
                <a:effectLst/>
                <a:uLnTx/>
                <a:uFillTx/>
                <a:latin typeface="Calibri" pitchFamily="34" charset="0"/>
              </a:rPr>
              <a:t>ACL</a:t>
            </a:r>
            <a:r>
              <a:rPr kumimoji="0" lang="zh-TW" altLang="en-US" sz="2000" b="0" i="0" u="none" strike="noStrike" kern="1200" cap="none" spc="0" normalizeH="0" baseline="0" noProof="0" dirty="0" smtClean="0">
                <a:ln>
                  <a:noFill/>
                </a:ln>
                <a:solidFill>
                  <a:schemeClr val="tx1"/>
                </a:solidFill>
                <a:effectLst/>
                <a:uLnTx/>
                <a:uFillTx/>
                <a:latin typeface="Calibri" pitchFamily="34" charset="0"/>
              </a:rPr>
              <a:t>是</a:t>
            </a:r>
            <a:r>
              <a:rPr lang="zh-TW" altLang="en-US" sz="2000" dirty="0" smtClean="0">
                <a:latin typeface="Calibri" pitchFamily="34" charset="0"/>
              </a:rPr>
              <a:t>條列主體對每個物件的存取權限；而規則基準存取控制則是藉由一套規則，來決定那些存取要求該被允許而哪些該被拒絕。</a:t>
            </a:r>
            <a:endParaRPr kumimoji="0" lang="en-US" altLang="zh-TW" sz="2000" b="0" i="0" u="none" strike="noStrike" kern="1200" cap="none" spc="0" normalizeH="0" baseline="0" noProof="0" dirty="0" smtClean="0">
              <a:ln>
                <a:noFill/>
              </a:ln>
              <a:solidFill>
                <a:schemeClr val="tx1"/>
              </a:solidFill>
              <a:effectLst/>
              <a:uLnTx/>
              <a:uFillTx/>
              <a:latin typeface="Calibri" pitchFamily="34" charset="0"/>
            </a:endParaRPr>
          </a:p>
          <a:p>
            <a:pPr marL="521208" marR="0" lvl="1" indent="-228600" algn="l" defTabSz="914400" rtl="0" eaLnBrk="1" fontAlgn="auto" latinLnBrk="0" hangingPunct="1">
              <a:lnSpc>
                <a:spcPct val="120000"/>
              </a:lnSpc>
              <a:spcBef>
                <a:spcPts val="1200"/>
              </a:spcBef>
              <a:spcAft>
                <a:spcPts val="0"/>
              </a:spcAft>
              <a:buClr>
                <a:schemeClr val="accent4"/>
              </a:buClr>
              <a:buSzPct val="80000"/>
              <a:buFont typeface="Wingdings 2"/>
              <a:buChar char=""/>
              <a:tabLst/>
              <a:defRPr/>
            </a:pPr>
            <a:r>
              <a:rPr kumimoji="0" lang="zh-TW" altLang="en-US" sz="2000" b="0" i="0" u="none" strike="noStrike" kern="1200" cap="none" spc="0" normalizeH="0" baseline="0" noProof="0" dirty="0" smtClean="0">
                <a:ln>
                  <a:noFill/>
                </a:ln>
                <a:solidFill>
                  <a:schemeClr val="tx1">
                    <a:tint val="85000"/>
                  </a:schemeClr>
                </a:solidFill>
                <a:effectLst/>
                <a:uLnTx/>
                <a:uFillTx/>
                <a:latin typeface="Calibri" pitchFamily="34" charset="0"/>
              </a:rPr>
              <a:t>例如，有一條規則可能是：</a:t>
            </a:r>
            <a:r>
              <a:rPr kumimoji="0" lang="zh-TW" altLang="en-US" sz="2000" b="0" i="0" u="none" strike="noStrike" kern="1200" cap="none" spc="0" normalizeH="0" baseline="0" noProof="0" dirty="0" smtClean="0">
                <a:ln>
                  <a:noFill/>
                </a:ln>
                <a:solidFill>
                  <a:srgbClr val="0000FF"/>
                </a:solidFill>
                <a:effectLst/>
                <a:uLnTx/>
                <a:uFillTx/>
                <a:latin typeface="Calibri" pitchFamily="34" charset="0"/>
              </a:rPr>
              <a:t>只有通過財務訓練的同仁可以存取庫存系統</a:t>
            </a:r>
            <a:r>
              <a:rPr kumimoji="0" lang="zh-TW" altLang="en-US" sz="2000" b="0" i="0" u="none" strike="noStrike" kern="1200" cap="none" spc="0" normalizeH="0" baseline="0" noProof="0" dirty="0" smtClean="0">
                <a:ln>
                  <a:noFill/>
                </a:ln>
                <a:solidFill>
                  <a:schemeClr val="tx1">
                    <a:tint val="85000"/>
                  </a:schemeClr>
                </a:solidFill>
                <a:effectLst/>
                <a:uLnTx/>
                <a:uFillTx/>
                <a:latin typeface="Calibri" pitchFamily="34" charset="0"/>
              </a:rPr>
              <a:t>。</a:t>
            </a:r>
            <a:r>
              <a:rPr kumimoji="0" lang="en-US" altLang="zh-TW" sz="2000" b="0" i="0" u="none" strike="noStrike" kern="1200" cap="none" spc="0" normalizeH="0" baseline="0" noProof="0" dirty="0" smtClean="0">
                <a:ln>
                  <a:noFill/>
                </a:ln>
                <a:solidFill>
                  <a:schemeClr val="tx1">
                    <a:tint val="85000"/>
                  </a:schemeClr>
                </a:solidFill>
                <a:effectLst/>
                <a:uLnTx/>
                <a:uFillTx/>
                <a:latin typeface="Calibri" pitchFamily="34" charset="0"/>
              </a:rPr>
              <a:t>Bob</a:t>
            </a:r>
            <a:r>
              <a:rPr kumimoji="0" lang="zh-TW" altLang="en-US" sz="2000" b="0" i="0" u="none" strike="noStrike" kern="1200" cap="none" spc="0" normalizeH="0" baseline="0" noProof="0" dirty="0" smtClean="0">
                <a:ln>
                  <a:noFill/>
                </a:ln>
                <a:solidFill>
                  <a:schemeClr val="tx1">
                    <a:tint val="85000"/>
                  </a:schemeClr>
                </a:solidFill>
                <a:effectLst/>
                <a:uLnTx/>
                <a:uFillTx/>
                <a:latin typeface="Calibri" pitchFamily="34" charset="0"/>
              </a:rPr>
              <a:t> </a:t>
            </a:r>
            <a:r>
              <a:rPr lang="zh-TW" altLang="en-US" sz="2000" dirty="0" smtClean="0">
                <a:solidFill>
                  <a:schemeClr val="tx1">
                    <a:tint val="85000"/>
                  </a:schemeClr>
                </a:solidFill>
                <a:latin typeface="Calibri" pitchFamily="34" charset="0"/>
              </a:rPr>
              <a:t>尚</a:t>
            </a:r>
            <a:r>
              <a:rPr kumimoji="0" lang="zh-TW" altLang="en-US" sz="2000" b="0" i="0" u="none" strike="noStrike" kern="1200" cap="none" spc="0" normalizeH="0" baseline="0" noProof="0" dirty="0" smtClean="0">
                <a:ln>
                  <a:noFill/>
                </a:ln>
                <a:solidFill>
                  <a:schemeClr val="tx1">
                    <a:tint val="85000"/>
                  </a:schemeClr>
                </a:solidFill>
                <a:effectLst/>
                <a:uLnTx/>
                <a:uFillTx/>
                <a:latin typeface="Calibri" pitchFamily="34" charset="0"/>
              </a:rPr>
              <a:t>未接受訓練，他自然無法存取該系統。</a:t>
            </a:r>
            <a:endParaRPr kumimoji="0" lang="zh-TW" altLang="en-US" sz="2000" b="0" i="0" u="none" strike="noStrike" kern="1200" cap="none" spc="0" normalizeH="0" baseline="0" noProof="0" dirty="0">
              <a:ln>
                <a:noFill/>
              </a:ln>
              <a:solidFill>
                <a:schemeClr val="tx1">
                  <a:tint val="85000"/>
                </a:schemeClr>
              </a:solidFill>
              <a:effectLst/>
              <a:uLnTx/>
              <a:uFillTx/>
              <a:latin typeface="Calibri" pitchFamily="34" charset="0"/>
            </a:endParaRPr>
          </a:p>
        </p:txBody>
      </p:sp>
      <p:grpSp>
        <p:nvGrpSpPr>
          <p:cNvPr id="77" name="群組 76"/>
          <p:cNvGrpSpPr/>
          <p:nvPr/>
        </p:nvGrpSpPr>
        <p:grpSpPr>
          <a:xfrm>
            <a:off x="4714876" y="1851018"/>
            <a:ext cx="3694817" cy="4078312"/>
            <a:chOff x="4449083" y="1851018"/>
            <a:chExt cx="3694817" cy="4078312"/>
          </a:xfrm>
        </p:grpSpPr>
        <p:grpSp>
          <p:nvGrpSpPr>
            <p:cNvPr id="5" name="Group 107"/>
            <p:cNvGrpSpPr>
              <a:grpSpLocks/>
            </p:cNvGrpSpPr>
            <p:nvPr/>
          </p:nvGrpSpPr>
          <p:grpSpPr bwMode="auto">
            <a:xfrm>
              <a:off x="6572264" y="3429000"/>
              <a:ext cx="403581" cy="935040"/>
              <a:chOff x="2160" y="1896"/>
              <a:chExt cx="533" cy="863"/>
            </a:xfrm>
          </p:grpSpPr>
          <p:sp>
            <p:nvSpPr>
              <p:cNvPr id="6"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7"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8"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9"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10"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11"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2"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3"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4"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5"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16"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17"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8"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19"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20" name="文字方塊 19"/>
            <p:cNvSpPr txBox="1"/>
            <p:nvPr/>
          </p:nvSpPr>
          <p:spPr>
            <a:xfrm>
              <a:off x="7000892" y="3714752"/>
              <a:ext cx="1143008" cy="369332"/>
            </a:xfrm>
            <a:prstGeom prst="rect">
              <a:avLst/>
            </a:prstGeom>
            <a:noFill/>
          </p:spPr>
          <p:txBody>
            <a:bodyPr wrap="square" rtlCol="0">
              <a:spAutoFit/>
            </a:bodyPr>
            <a:lstStyle/>
            <a:p>
              <a:r>
                <a:rPr lang="zh-TW" altLang="en-US" dirty="0" smtClean="0">
                  <a:latin typeface="Calibri" pitchFamily="34" charset="0"/>
                </a:rPr>
                <a:t>庫存系統</a:t>
              </a:r>
              <a:endParaRPr lang="zh-TW" altLang="en-US" dirty="0">
                <a:latin typeface="Calibri" pitchFamily="34" charset="0"/>
              </a:endParaRPr>
            </a:p>
          </p:txBody>
        </p:sp>
        <p:grpSp>
          <p:nvGrpSpPr>
            <p:cNvPr id="21" name="Group 107"/>
            <p:cNvGrpSpPr>
              <a:grpSpLocks/>
            </p:cNvGrpSpPr>
            <p:nvPr/>
          </p:nvGrpSpPr>
          <p:grpSpPr bwMode="auto">
            <a:xfrm>
              <a:off x="6572264" y="4994290"/>
              <a:ext cx="403581" cy="935040"/>
              <a:chOff x="2160" y="1896"/>
              <a:chExt cx="533" cy="863"/>
            </a:xfrm>
          </p:grpSpPr>
          <p:sp>
            <p:nvSpPr>
              <p:cNvPr id="22"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23"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24"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25"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26"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27"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8"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29"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0"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1"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32"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33"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4"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35"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36" name="文字方塊 35"/>
            <p:cNvSpPr txBox="1"/>
            <p:nvPr/>
          </p:nvSpPr>
          <p:spPr>
            <a:xfrm>
              <a:off x="7000892" y="5191796"/>
              <a:ext cx="1143008" cy="646331"/>
            </a:xfrm>
            <a:prstGeom prst="rect">
              <a:avLst/>
            </a:prstGeom>
            <a:noFill/>
          </p:spPr>
          <p:txBody>
            <a:bodyPr wrap="square" rtlCol="0">
              <a:spAutoFit/>
            </a:bodyPr>
            <a:lstStyle/>
            <a:p>
              <a:r>
                <a:rPr lang="zh-TW" altLang="en-US" dirty="0" smtClean="0">
                  <a:latin typeface="Calibri" pitchFamily="34" charset="0"/>
                </a:rPr>
                <a:t>客戶關係資料庫</a:t>
              </a:r>
              <a:endParaRPr lang="zh-TW" altLang="en-US" dirty="0">
                <a:latin typeface="Calibri" pitchFamily="34" charset="0"/>
              </a:endParaRPr>
            </a:p>
          </p:txBody>
        </p:sp>
        <p:grpSp>
          <p:nvGrpSpPr>
            <p:cNvPr id="37" name="Group 107"/>
            <p:cNvGrpSpPr>
              <a:grpSpLocks/>
            </p:cNvGrpSpPr>
            <p:nvPr/>
          </p:nvGrpSpPr>
          <p:grpSpPr bwMode="auto">
            <a:xfrm>
              <a:off x="6572264" y="1851018"/>
              <a:ext cx="403581" cy="935040"/>
              <a:chOff x="2160" y="1896"/>
              <a:chExt cx="533" cy="863"/>
            </a:xfrm>
          </p:grpSpPr>
          <p:sp>
            <p:nvSpPr>
              <p:cNvPr id="38" name="Freeform 108"/>
              <p:cNvSpPr>
                <a:spLocks noChangeAspect="1"/>
              </p:cNvSpPr>
              <p:nvPr/>
            </p:nvSpPr>
            <p:spPr bwMode="auto">
              <a:xfrm>
                <a:off x="2160" y="2249"/>
                <a:ext cx="90" cy="399"/>
              </a:xfrm>
              <a:custGeom>
                <a:avLst/>
                <a:gdLst>
                  <a:gd name="T0" fmla="*/ 0 w 144"/>
                  <a:gd name="T1" fmla="*/ 1 h 644"/>
                  <a:gd name="T2" fmla="*/ 0 w 144"/>
                  <a:gd name="T3" fmla="*/ 1 h 644"/>
                  <a:gd name="T4" fmla="*/ 1 w 144"/>
                  <a:gd name="T5" fmla="*/ 0 h 644"/>
                  <a:gd name="T6" fmla="*/ 1 w 144"/>
                  <a:gd name="T7" fmla="*/ 1 h 644"/>
                  <a:gd name="T8" fmla="*/ 0 w 144"/>
                  <a:gd name="T9" fmla="*/ 1 h 644"/>
                  <a:gd name="T10" fmla="*/ 0 60000 65536"/>
                  <a:gd name="T11" fmla="*/ 0 60000 65536"/>
                  <a:gd name="T12" fmla="*/ 0 60000 65536"/>
                  <a:gd name="T13" fmla="*/ 0 60000 65536"/>
                  <a:gd name="T14" fmla="*/ 0 60000 65536"/>
                  <a:gd name="T15" fmla="*/ 0 w 144"/>
                  <a:gd name="T16" fmla="*/ 0 h 644"/>
                  <a:gd name="T17" fmla="*/ 144 w 144"/>
                  <a:gd name="T18" fmla="*/ 644 h 644"/>
                </a:gdLst>
                <a:ahLst/>
                <a:cxnLst>
                  <a:cxn ang="T10">
                    <a:pos x="T0" y="T1"/>
                  </a:cxn>
                  <a:cxn ang="T11">
                    <a:pos x="T2" y="T3"/>
                  </a:cxn>
                  <a:cxn ang="T12">
                    <a:pos x="T4" y="T5"/>
                  </a:cxn>
                  <a:cxn ang="T13">
                    <a:pos x="T6" y="T7"/>
                  </a:cxn>
                  <a:cxn ang="T14">
                    <a:pos x="T8" y="T9"/>
                  </a:cxn>
                </a:cxnLst>
                <a:rect l="T15" t="T16" r="T17" b="T18"/>
                <a:pathLst>
                  <a:path w="144" h="644">
                    <a:moveTo>
                      <a:pt x="0" y="644"/>
                    </a:moveTo>
                    <a:lnTo>
                      <a:pt x="0" y="79"/>
                    </a:lnTo>
                    <a:lnTo>
                      <a:pt x="144" y="0"/>
                    </a:lnTo>
                    <a:lnTo>
                      <a:pt x="144" y="554"/>
                    </a:lnTo>
                    <a:lnTo>
                      <a:pt x="0" y="644"/>
                    </a:lnTo>
                  </a:path>
                </a:pathLst>
              </a:custGeom>
              <a:gradFill rotWithShape="0">
                <a:gsLst>
                  <a:gs pos="0">
                    <a:srgbClr val="B2B2B2"/>
                  </a:gs>
                  <a:gs pos="100000">
                    <a:srgbClr val="E5E5E5"/>
                  </a:gs>
                </a:gsLst>
                <a:path path="rect">
                  <a:fillToRect l="100000" t="100000"/>
                </a:path>
              </a:gradFill>
              <a:ln w="3175" cap="rnd">
                <a:solidFill>
                  <a:srgbClr val="808080"/>
                </a:solidFill>
                <a:round/>
                <a:headEnd/>
                <a:tailEnd/>
              </a:ln>
            </p:spPr>
            <p:txBody>
              <a:bodyPr/>
              <a:lstStyle/>
              <a:p>
                <a:endParaRPr kumimoji="0" lang="zh-TW" altLang="en-US">
                  <a:latin typeface="Calibri" pitchFamily="34" charset="0"/>
                </a:endParaRPr>
              </a:p>
            </p:txBody>
          </p:sp>
          <p:sp>
            <p:nvSpPr>
              <p:cNvPr id="39" name="Freeform 109"/>
              <p:cNvSpPr>
                <a:spLocks/>
              </p:cNvSpPr>
              <p:nvPr/>
            </p:nvSpPr>
            <p:spPr bwMode="auto">
              <a:xfrm>
                <a:off x="2162" y="1896"/>
                <a:ext cx="529" cy="185"/>
              </a:xfrm>
              <a:custGeom>
                <a:avLst/>
                <a:gdLst>
                  <a:gd name="T0" fmla="*/ 0 w 1291"/>
                  <a:gd name="T1" fmla="*/ 0 h 449"/>
                  <a:gd name="T2" fmla="*/ 0 w 1291"/>
                  <a:gd name="T3" fmla="*/ 0 h 449"/>
                  <a:gd name="T4" fmla="*/ 0 w 1291"/>
                  <a:gd name="T5" fmla="*/ 0 h 449"/>
                  <a:gd name="T6" fmla="*/ 0 w 1291"/>
                  <a:gd name="T7" fmla="*/ 0 h 449"/>
                  <a:gd name="T8" fmla="*/ 0 w 1291"/>
                  <a:gd name="T9" fmla="*/ 0 h 449"/>
                  <a:gd name="T10" fmla="*/ 0 60000 65536"/>
                  <a:gd name="T11" fmla="*/ 0 60000 65536"/>
                  <a:gd name="T12" fmla="*/ 0 60000 65536"/>
                  <a:gd name="T13" fmla="*/ 0 60000 65536"/>
                  <a:gd name="T14" fmla="*/ 0 60000 65536"/>
                  <a:gd name="T15" fmla="*/ 0 w 1291"/>
                  <a:gd name="T16" fmla="*/ 0 h 449"/>
                  <a:gd name="T17" fmla="*/ 1291 w 1291"/>
                  <a:gd name="T18" fmla="*/ 449 h 449"/>
                </a:gdLst>
                <a:ahLst/>
                <a:cxnLst>
                  <a:cxn ang="T10">
                    <a:pos x="T0" y="T1"/>
                  </a:cxn>
                  <a:cxn ang="T11">
                    <a:pos x="T2" y="T3"/>
                  </a:cxn>
                  <a:cxn ang="T12">
                    <a:pos x="T4" y="T5"/>
                  </a:cxn>
                  <a:cxn ang="T13">
                    <a:pos x="T6" y="T7"/>
                  </a:cxn>
                  <a:cxn ang="T14">
                    <a:pos x="T8" y="T9"/>
                  </a:cxn>
                </a:cxnLst>
                <a:rect l="T15" t="T16" r="T17" b="T18"/>
                <a:pathLst>
                  <a:path w="1291" h="449">
                    <a:moveTo>
                      <a:pt x="0" y="307"/>
                    </a:moveTo>
                    <a:lnTo>
                      <a:pt x="577" y="448"/>
                    </a:lnTo>
                    <a:lnTo>
                      <a:pt x="1290" y="127"/>
                    </a:lnTo>
                    <a:lnTo>
                      <a:pt x="727" y="0"/>
                    </a:lnTo>
                    <a:lnTo>
                      <a:pt x="0" y="307"/>
                    </a:lnTo>
                  </a:path>
                </a:pathLst>
              </a:custGeom>
              <a:solidFill>
                <a:schemeClr val="bg1"/>
              </a:solidFill>
              <a:ln w="9525" cap="rnd">
                <a:solidFill>
                  <a:srgbClr val="333333"/>
                </a:solidFill>
                <a:round/>
                <a:headEnd/>
                <a:tailEnd/>
              </a:ln>
            </p:spPr>
            <p:txBody>
              <a:bodyPr/>
              <a:lstStyle/>
              <a:p>
                <a:endParaRPr kumimoji="0" lang="zh-TW" altLang="en-US">
                  <a:latin typeface="Calibri" pitchFamily="34" charset="0"/>
                </a:endParaRPr>
              </a:p>
            </p:txBody>
          </p:sp>
          <p:sp>
            <p:nvSpPr>
              <p:cNvPr id="40" name="Freeform 110"/>
              <p:cNvSpPr>
                <a:spLocks/>
              </p:cNvSpPr>
              <p:nvPr/>
            </p:nvSpPr>
            <p:spPr bwMode="auto">
              <a:xfrm>
                <a:off x="2171" y="2538"/>
                <a:ext cx="513" cy="221"/>
              </a:xfrm>
              <a:custGeom>
                <a:avLst/>
                <a:gdLst>
                  <a:gd name="T0" fmla="*/ 0 w 1252"/>
                  <a:gd name="T1" fmla="*/ 0 h 536"/>
                  <a:gd name="T2" fmla="*/ 0 w 1252"/>
                  <a:gd name="T3" fmla="*/ 0 h 536"/>
                  <a:gd name="T4" fmla="*/ 0 w 1252"/>
                  <a:gd name="T5" fmla="*/ 0 h 536"/>
                  <a:gd name="T6" fmla="*/ 0 w 1252"/>
                  <a:gd name="T7" fmla="*/ 0 h 536"/>
                  <a:gd name="T8" fmla="*/ 0 w 1252"/>
                  <a:gd name="T9" fmla="*/ 0 h 536"/>
                  <a:gd name="T10" fmla="*/ 0 60000 65536"/>
                  <a:gd name="T11" fmla="*/ 0 60000 65536"/>
                  <a:gd name="T12" fmla="*/ 0 60000 65536"/>
                  <a:gd name="T13" fmla="*/ 0 60000 65536"/>
                  <a:gd name="T14" fmla="*/ 0 60000 65536"/>
                  <a:gd name="T15" fmla="*/ 0 w 1252"/>
                  <a:gd name="T16" fmla="*/ 0 h 536"/>
                  <a:gd name="T17" fmla="*/ 1252 w 1252"/>
                  <a:gd name="T18" fmla="*/ 536 h 536"/>
                </a:gdLst>
                <a:ahLst/>
                <a:cxnLst>
                  <a:cxn ang="T10">
                    <a:pos x="T0" y="T1"/>
                  </a:cxn>
                  <a:cxn ang="T11">
                    <a:pos x="T2" y="T3"/>
                  </a:cxn>
                  <a:cxn ang="T12">
                    <a:pos x="T4" y="T5"/>
                  </a:cxn>
                  <a:cxn ang="T13">
                    <a:pos x="T6" y="T7"/>
                  </a:cxn>
                  <a:cxn ang="T14">
                    <a:pos x="T8" y="T9"/>
                  </a:cxn>
                </a:cxnLst>
                <a:rect l="T15" t="T16" r="T17" b="T18"/>
                <a:pathLst>
                  <a:path w="1252" h="536">
                    <a:moveTo>
                      <a:pt x="0" y="292"/>
                    </a:moveTo>
                    <a:lnTo>
                      <a:pt x="0" y="370"/>
                    </a:lnTo>
                    <a:lnTo>
                      <a:pt x="567" y="535"/>
                    </a:lnTo>
                    <a:lnTo>
                      <a:pt x="1251" y="92"/>
                    </a:lnTo>
                    <a:lnTo>
                      <a:pt x="1251" y="0"/>
                    </a:lnTo>
                  </a:path>
                </a:pathLst>
              </a:custGeom>
              <a:solidFill>
                <a:srgbClr val="808080"/>
              </a:solidFill>
              <a:ln w="3175" cap="rnd">
                <a:solidFill>
                  <a:srgbClr val="808080"/>
                </a:solidFill>
                <a:round/>
                <a:headEnd/>
                <a:tailEnd/>
              </a:ln>
            </p:spPr>
            <p:txBody>
              <a:bodyPr/>
              <a:lstStyle/>
              <a:p>
                <a:endParaRPr kumimoji="0" lang="zh-TW" altLang="en-US">
                  <a:latin typeface="Calibri" pitchFamily="34" charset="0"/>
                </a:endParaRPr>
              </a:p>
            </p:txBody>
          </p:sp>
          <p:sp>
            <p:nvSpPr>
              <p:cNvPr id="41" name="Freeform 111"/>
              <p:cNvSpPr>
                <a:spLocks/>
              </p:cNvSpPr>
              <p:nvPr/>
            </p:nvSpPr>
            <p:spPr bwMode="auto">
              <a:xfrm>
                <a:off x="2393" y="1947"/>
                <a:ext cx="300" cy="791"/>
              </a:xfrm>
              <a:custGeom>
                <a:avLst/>
                <a:gdLst>
                  <a:gd name="T0" fmla="*/ 0 w 729"/>
                  <a:gd name="T1" fmla="*/ 0 h 1916"/>
                  <a:gd name="T2" fmla="*/ 0 w 729"/>
                  <a:gd name="T3" fmla="*/ 0 h 1916"/>
                  <a:gd name="T4" fmla="*/ 0 w 729"/>
                  <a:gd name="T5" fmla="*/ 0 h 1916"/>
                  <a:gd name="T6" fmla="*/ 0 w 729"/>
                  <a:gd name="T7" fmla="*/ 0 h 1916"/>
                  <a:gd name="T8" fmla="*/ 0 w 729"/>
                  <a:gd name="T9" fmla="*/ 0 h 1916"/>
                  <a:gd name="T10" fmla="*/ 0 60000 65536"/>
                  <a:gd name="T11" fmla="*/ 0 60000 65536"/>
                  <a:gd name="T12" fmla="*/ 0 60000 65536"/>
                  <a:gd name="T13" fmla="*/ 0 60000 65536"/>
                  <a:gd name="T14" fmla="*/ 0 60000 65536"/>
                  <a:gd name="T15" fmla="*/ 0 w 729"/>
                  <a:gd name="T16" fmla="*/ 0 h 1916"/>
                  <a:gd name="T17" fmla="*/ 729 w 729"/>
                  <a:gd name="T18" fmla="*/ 1916 h 1916"/>
                </a:gdLst>
                <a:ahLst/>
                <a:cxnLst>
                  <a:cxn ang="T10">
                    <a:pos x="T0" y="T1"/>
                  </a:cxn>
                  <a:cxn ang="T11">
                    <a:pos x="T2" y="T3"/>
                  </a:cxn>
                  <a:cxn ang="T12">
                    <a:pos x="T4" y="T5"/>
                  </a:cxn>
                  <a:cxn ang="T13">
                    <a:pos x="T6" y="T7"/>
                  </a:cxn>
                  <a:cxn ang="T14">
                    <a:pos x="T8" y="T9"/>
                  </a:cxn>
                </a:cxnLst>
                <a:rect l="T15" t="T16" r="T17" b="T18"/>
                <a:pathLst>
                  <a:path w="729" h="1916">
                    <a:moveTo>
                      <a:pt x="0" y="328"/>
                    </a:moveTo>
                    <a:lnTo>
                      <a:pt x="4" y="1915"/>
                    </a:lnTo>
                    <a:lnTo>
                      <a:pt x="728" y="1456"/>
                    </a:lnTo>
                    <a:lnTo>
                      <a:pt x="728" y="0"/>
                    </a:lnTo>
                    <a:lnTo>
                      <a:pt x="0" y="328"/>
                    </a:lnTo>
                  </a:path>
                </a:pathLst>
              </a:custGeom>
              <a:gradFill rotWithShape="0">
                <a:gsLst>
                  <a:gs pos="0">
                    <a:srgbClr val="B2B2B2"/>
                  </a:gs>
                  <a:gs pos="100000">
                    <a:srgbClr val="E5E5E5"/>
                  </a:gs>
                </a:gsLst>
                <a:path path="rect">
                  <a:fillToRect l="100000" t="100000"/>
                </a:path>
              </a:gradFill>
              <a:ln w="9525" cap="rnd">
                <a:solidFill>
                  <a:srgbClr val="333333"/>
                </a:solidFill>
                <a:round/>
                <a:headEnd/>
                <a:tailEnd/>
              </a:ln>
            </p:spPr>
            <p:txBody>
              <a:bodyPr/>
              <a:lstStyle/>
              <a:p>
                <a:endParaRPr kumimoji="0" lang="zh-TW" altLang="en-US">
                  <a:latin typeface="Calibri" pitchFamily="34" charset="0"/>
                </a:endParaRPr>
              </a:p>
            </p:txBody>
          </p:sp>
          <p:sp>
            <p:nvSpPr>
              <p:cNvPr id="42" name="Freeform 112"/>
              <p:cNvSpPr>
                <a:spLocks/>
              </p:cNvSpPr>
              <p:nvPr/>
            </p:nvSpPr>
            <p:spPr bwMode="auto">
              <a:xfrm>
                <a:off x="2160" y="2022"/>
                <a:ext cx="236" cy="711"/>
              </a:xfrm>
              <a:custGeom>
                <a:avLst/>
                <a:gdLst>
                  <a:gd name="T0" fmla="*/ 117430 w 156"/>
                  <a:gd name="T1" fmla="*/ 29305 h 470"/>
                  <a:gd name="T2" fmla="*/ 117430 w 156"/>
                  <a:gd name="T3" fmla="*/ 353780 h 470"/>
                  <a:gd name="T4" fmla="*/ 0 w 156"/>
                  <a:gd name="T5" fmla="*/ 321231 h 470"/>
                  <a:gd name="T6" fmla="*/ 0 w 156"/>
                  <a:gd name="T7" fmla="*/ 0 h 470"/>
                  <a:gd name="T8" fmla="*/ 117430 w 156"/>
                  <a:gd name="T9" fmla="*/ 29305 h 470"/>
                  <a:gd name="T10" fmla="*/ 0 60000 65536"/>
                  <a:gd name="T11" fmla="*/ 0 60000 65536"/>
                  <a:gd name="T12" fmla="*/ 0 60000 65536"/>
                  <a:gd name="T13" fmla="*/ 0 60000 65536"/>
                  <a:gd name="T14" fmla="*/ 0 60000 65536"/>
                  <a:gd name="T15" fmla="*/ 0 w 156"/>
                  <a:gd name="T16" fmla="*/ 0 h 470"/>
                  <a:gd name="T17" fmla="*/ 156 w 156"/>
                  <a:gd name="T18" fmla="*/ 470 h 470"/>
                </a:gdLst>
                <a:ahLst/>
                <a:cxnLst>
                  <a:cxn ang="T10">
                    <a:pos x="T0" y="T1"/>
                  </a:cxn>
                  <a:cxn ang="T11">
                    <a:pos x="T2" y="T3"/>
                  </a:cxn>
                  <a:cxn ang="T12">
                    <a:pos x="T4" y="T5"/>
                  </a:cxn>
                  <a:cxn ang="T13">
                    <a:pos x="T6" y="T7"/>
                  </a:cxn>
                  <a:cxn ang="T14">
                    <a:pos x="T8" y="T9"/>
                  </a:cxn>
                </a:cxnLst>
                <a:rect l="T15" t="T16" r="T17" b="T18"/>
                <a:pathLst>
                  <a:path w="156" h="470">
                    <a:moveTo>
                      <a:pt x="156" y="39"/>
                    </a:moveTo>
                    <a:lnTo>
                      <a:pt x="156" y="470"/>
                    </a:lnTo>
                    <a:lnTo>
                      <a:pt x="0" y="427"/>
                    </a:lnTo>
                    <a:lnTo>
                      <a:pt x="0" y="0"/>
                    </a:lnTo>
                    <a:lnTo>
                      <a:pt x="156" y="39"/>
                    </a:lnTo>
                  </a:path>
                </a:pathLst>
              </a:custGeom>
              <a:gradFill rotWithShape="0">
                <a:gsLst>
                  <a:gs pos="0">
                    <a:srgbClr val="EDEDED"/>
                  </a:gs>
                  <a:gs pos="100000">
                    <a:srgbClr val="B2B2B2"/>
                  </a:gs>
                </a:gsLst>
                <a:lin ang="5400000" scaled="1"/>
              </a:gradFill>
              <a:ln w="9525" cap="rnd">
                <a:solidFill>
                  <a:srgbClr val="333333"/>
                </a:solidFill>
                <a:round/>
                <a:headEnd/>
                <a:tailEnd/>
              </a:ln>
            </p:spPr>
            <p:txBody>
              <a:bodyPr/>
              <a:lstStyle/>
              <a:p>
                <a:endParaRPr kumimoji="0" lang="zh-TW" altLang="en-US">
                  <a:latin typeface="Calibri" pitchFamily="34" charset="0"/>
                </a:endParaRPr>
              </a:p>
            </p:txBody>
          </p:sp>
          <p:sp>
            <p:nvSpPr>
              <p:cNvPr id="43" name="Line 113"/>
              <p:cNvSpPr>
                <a:spLocks noChangeShapeType="1"/>
              </p:cNvSpPr>
              <p:nvPr/>
            </p:nvSpPr>
            <p:spPr bwMode="auto">
              <a:xfrm>
                <a:off x="2193" y="2621"/>
                <a:ext cx="164" cy="43"/>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4" name="Line 114"/>
              <p:cNvSpPr>
                <a:spLocks noChangeShapeType="1"/>
              </p:cNvSpPr>
              <p:nvPr/>
            </p:nvSpPr>
            <p:spPr bwMode="auto">
              <a:xfrm>
                <a:off x="2193" y="2588"/>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5" name="Line 115"/>
              <p:cNvSpPr>
                <a:spLocks noChangeShapeType="1"/>
              </p:cNvSpPr>
              <p:nvPr/>
            </p:nvSpPr>
            <p:spPr bwMode="auto">
              <a:xfrm>
                <a:off x="2193" y="2556"/>
                <a:ext cx="164" cy="46"/>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6" name="Line 116"/>
              <p:cNvSpPr>
                <a:spLocks noChangeShapeType="1"/>
              </p:cNvSpPr>
              <p:nvPr/>
            </p:nvSpPr>
            <p:spPr bwMode="auto">
              <a:xfrm>
                <a:off x="2193" y="2524"/>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7" name="Line 117"/>
              <p:cNvSpPr>
                <a:spLocks noChangeShapeType="1"/>
              </p:cNvSpPr>
              <p:nvPr/>
            </p:nvSpPr>
            <p:spPr bwMode="auto">
              <a:xfrm>
                <a:off x="2193" y="2491"/>
                <a:ext cx="164" cy="44"/>
              </a:xfrm>
              <a:prstGeom prst="line">
                <a:avLst/>
              </a:prstGeom>
              <a:noFill/>
              <a:ln w="9525">
                <a:solidFill>
                  <a:srgbClr val="676767"/>
                </a:solidFill>
                <a:round/>
                <a:headEnd/>
                <a:tailEnd/>
              </a:ln>
            </p:spPr>
            <p:txBody>
              <a:bodyPr wrap="none" anchor="ctr"/>
              <a:lstStyle/>
              <a:p>
                <a:endParaRPr lang="zh-TW" altLang="en-US">
                  <a:latin typeface="Calibri" pitchFamily="34" charset="0"/>
                </a:endParaRPr>
              </a:p>
            </p:txBody>
          </p:sp>
          <p:sp>
            <p:nvSpPr>
              <p:cNvPr id="48" name="Freeform 118"/>
              <p:cNvSpPr>
                <a:spLocks/>
              </p:cNvSpPr>
              <p:nvPr/>
            </p:nvSpPr>
            <p:spPr bwMode="auto">
              <a:xfrm>
                <a:off x="2177" y="2116"/>
                <a:ext cx="186" cy="526"/>
              </a:xfrm>
              <a:custGeom>
                <a:avLst/>
                <a:gdLst>
                  <a:gd name="T0" fmla="*/ 0 w 453"/>
                  <a:gd name="T1" fmla="*/ 0 h 1278"/>
                  <a:gd name="T2" fmla="*/ 0 w 453"/>
                  <a:gd name="T3" fmla="*/ 0 h 1278"/>
                  <a:gd name="T4" fmla="*/ 0 w 453"/>
                  <a:gd name="T5" fmla="*/ 0 h 1278"/>
                  <a:gd name="T6" fmla="*/ 0 60000 65536"/>
                  <a:gd name="T7" fmla="*/ 0 60000 65536"/>
                  <a:gd name="T8" fmla="*/ 0 60000 65536"/>
                  <a:gd name="T9" fmla="*/ 0 w 453"/>
                  <a:gd name="T10" fmla="*/ 0 h 1278"/>
                  <a:gd name="T11" fmla="*/ 453 w 453"/>
                  <a:gd name="T12" fmla="*/ 1278 h 1278"/>
                </a:gdLst>
                <a:ahLst/>
                <a:cxnLst>
                  <a:cxn ang="T6">
                    <a:pos x="T0" y="T1"/>
                  </a:cxn>
                  <a:cxn ang="T7">
                    <a:pos x="T2" y="T3"/>
                  </a:cxn>
                  <a:cxn ang="T8">
                    <a:pos x="T4" y="T5"/>
                  </a:cxn>
                </a:cxnLst>
                <a:rect l="T9" t="T10" r="T11" b="T12"/>
                <a:pathLst>
                  <a:path w="453" h="1278">
                    <a:moveTo>
                      <a:pt x="452" y="105"/>
                    </a:moveTo>
                    <a:lnTo>
                      <a:pt x="0" y="0"/>
                    </a:lnTo>
                    <a:lnTo>
                      <a:pt x="0" y="1277"/>
                    </a:lnTo>
                  </a:path>
                </a:pathLst>
              </a:custGeom>
              <a:noFill/>
              <a:ln w="6350" cap="rnd">
                <a:solidFill>
                  <a:srgbClr val="808080"/>
                </a:solidFill>
                <a:round/>
                <a:headEnd/>
                <a:tailEnd/>
              </a:ln>
            </p:spPr>
            <p:txBody>
              <a:bodyPr/>
              <a:lstStyle/>
              <a:p>
                <a:endParaRPr kumimoji="0" lang="zh-TW" altLang="en-US">
                  <a:latin typeface="Calibri" pitchFamily="34" charset="0"/>
                </a:endParaRPr>
              </a:p>
            </p:txBody>
          </p:sp>
          <p:sp>
            <p:nvSpPr>
              <p:cNvPr id="49" name="Freeform 119"/>
              <p:cNvSpPr>
                <a:spLocks/>
              </p:cNvSpPr>
              <p:nvPr/>
            </p:nvSpPr>
            <p:spPr bwMode="auto">
              <a:xfrm>
                <a:off x="2210" y="2238"/>
                <a:ext cx="141" cy="64"/>
              </a:xfrm>
              <a:custGeom>
                <a:avLst/>
                <a:gdLst>
                  <a:gd name="T0" fmla="*/ 0 w 351"/>
                  <a:gd name="T1" fmla="*/ 0 h 183"/>
                  <a:gd name="T2" fmla="*/ 0 w 351"/>
                  <a:gd name="T3" fmla="*/ 0 h 183"/>
                  <a:gd name="T4" fmla="*/ 0 w 351"/>
                  <a:gd name="T5" fmla="*/ 0 h 183"/>
                  <a:gd name="T6" fmla="*/ 0 w 351"/>
                  <a:gd name="T7" fmla="*/ 0 h 183"/>
                  <a:gd name="T8" fmla="*/ 0 w 351"/>
                  <a:gd name="T9" fmla="*/ 0 h 183"/>
                  <a:gd name="T10" fmla="*/ 0 60000 65536"/>
                  <a:gd name="T11" fmla="*/ 0 60000 65536"/>
                  <a:gd name="T12" fmla="*/ 0 60000 65536"/>
                  <a:gd name="T13" fmla="*/ 0 60000 65536"/>
                  <a:gd name="T14" fmla="*/ 0 60000 65536"/>
                  <a:gd name="T15" fmla="*/ 0 w 351"/>
                  <a:gd name="T16" fmla="*/ 0 h 183"/>
                  <a:gd name="T17" fmla="*/ 351 w 351"/>
                  <a:gd name="T18" fmla="*/ 183 h 183"/>
                </a:gdLst>
                <a:ahLst/>
                <a:cxnLst>
                  <a:cxn ang="T10">
                    <a:pos x="T0" y="T1"/>
                  </a:cxn>
                  <a:cxn ang="T11">
                    <a:pos x="T2" y="T3"/>
                  </a:cxn>
                  <a:cxn ang="T12">
                    <a:pos x="T4" y="T5"/>
                  </a:cxn>
                  <a:cxn ang="T13">
                    <a:pos x="T6" y="T7"/>
                  </a:cxn>
                  <a:cxn ang="T14">
                    <a:pos x="T8" y="T9"/>
                  </a:cxn>
                </a:cxnLst>
                <a:rect l="T15" t="T16" r="T17" b="T18"/>
                <a:pathLst>
                  <a:path w="351" h="183">
                    <a:moveTo>
                      <a:pt x="0" y="85"/>
                    </a:moveTo>
                    <a:lnTo>
                      <a:pt x="0" y="0"/>
                    </a:lnTo>
                    <a:lnTo>
                      <a:pt x="350" y="93"/>
                    </a:lnTo>
                    <a:lnTo>
                      <a:pt x="350" y="182"/>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50" name="Freeform 120"/>
              <p:cNvSpPr>
                <a:spLocks/>
              </p:cNvSpPr>
              <p:nvPr/>
            </p:nvSpPr>
            <p:spPr bwMode="auto">
              <a:xfrm>
                <a:off x="2210" y="2308"/>
                <a:ext cx="141" cy="72"/>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sp>
            <p:nvSpPr>
              <p:cNvPr id="51" name="Freeform 121"/>
              <p:cNvSpPr>
                <a:spLocks/>
              </p:cNvSpPr>
              <p:nvPr/>
            </p:nvSpPr>
            <p:spPr bwMode="auto">
              <a:xfrm>
                <a:off x="2207" y="2167"/>
                <a:ext cx="144" cy="65"/>
              </a:xfrm>
              <a:custGeom>
                <a:avLst/>
                <a:gdLst>
                  <a:gd name="T0" fmla="*/ 0 w 351"/>
                  <a:gd name="T1" fmla="*/ 0 h 182"/>
                  <a:gd name="T2" fmla="*/ 0 w 351"/>
                  <a:gd name="T3" fmla="*/ 0 h 182"/>
                  <a:gd name="T4" fmla="*/ 0 w 351"/>
                  <a:gd name="T5" fmla="*/ 0 h 182"/>
                  <a:gd name="T6" fmla="*/ 0 w 351"/>
                  <a:gd name="T7" fmla="*/ 0 h 182"/>
                  <a:gd name="T8" fmla="*/ 0 w 351"/>
                  <a:gd name="T9" fmla="*/ 0 h 182"/>
                  <a:gd name="T10" fmla="*/ 0 60000 65536"/>
                  <a:gd name="T11" fmla="*/ 0 60000 65536"/>
                  <a:gd name="T12" fmla="*/ 0 60000 65536"/>
                  <a:gd name="T13" fmla="*/ 0 60000 65536"/>
                  <a:gd name="T14" fmla="*/ 0 60000 65536"/>
                  <a:gd name="T15" fmla="*/ 0 w 351"/>
                  <a:gd name="T16" fmla="*/ 0 h 182"/>
                  <a:gd name="T17" fmla="*/ 351 w 351"/>
                  <a:gd name="T18" fmla="*/ 182 h 182"/>
                </a:gdLst>
                <a:ahLst/>
                <a:cxnLst>
                  <a:cxn ang="T10">
                    <a:pos x="T0" y="T1"/>
                  </a:cxn>
                  <a:cxn ang="T11">
                    <a:pos x="T2" y="T3"/>
                  </a:cxn>
                  <a:cxn ang="T12">
                    <a:pos x="T4" y="T5"/>
                  </a:cxn>
                  <a:cxn ang="T13">
                    <a:pos x="T6" y="T7"/>
                  </a:cxn>
                  <a:cxn ang="T14">
                    <a:pos x="T8" y="T9"/>
                  </a:cxn>
                </a:cxnLst>
                <a:rect l="T15" t="T16" r="T17" b="T18"/>
                <a:pathLst>
                  <a:path w="351" h="182">
                    <a:moveTo>
                      <a:pt x="0" y="85"/>
                    </a:moveTo>
                    <a:lnTo>
                      <a:pt x="0" y="0"/>
                    </a:lnTo>
                    <a:lnTo>
                      <a:pt x="350" y="93"/>
                    </a:lnTo>
                    <a:lnTo>
                      <a:pt x="350" y="181"/>
                    </a:lnTo>
                    <a:lnTo>
                      <a:pt x="0" y="85"/>
                    </a:lnTo>
                  </a:path>
                </a:pathLst>
              </a:custGeom>
              <a:solidFill>
                <a:srgbClr val="B2B2B2"/>
              </a:solidFill>
              <a:ln w="3175" cap="rnd">
                <a:noFill/>
                <a:round/>
                <a:headEnd/>
                <a:tailEnd/>
              </a:ln>
            </p:spPr>
            <p:txBody>
              <a:bodyPr/>
              <a:lstStyle/>
              <a:p>
                <a:endParaRPr kumimoji="0" lang="zh-TW" altLang="en-US">
                  <a:latin typeface="Calibri" pitchFamily="34" charset="0"/>
                </a:endParaRPr>
              </a:p>
            </p:txBody>
          </p:sp>
        </p:grpSp>
        <p:sp>
          <p:nvSpPr>
            <p:cNvPr id="52" name="文字方塊 51"/>
            <p:cNvSpPr txBox="1"/>
            <p:nvPr/>
          </p:nvSpPr>
          <p:spPr>
            <a:xfrm>
              <a:off x="7000892" y="2136770"/>
              <a:ext cx="1143008" cy="369332"/>
            </a:xfrm>
            <a:prstGeom prst="rect">
              <a:avLst/>
            </a:prstGeom>
            <a:noFill/>
          </p:spPr>
          <p:txBody>
            <a:bodyPr wrap="square" rtlCol="0">
              <a:spAutoFit/>
            </a:bodyPr>
            <a:lstStyle/>
            <a:p>
              <a:r>
                <a:rPr lang="zh-TW" altLang="en-US" dirty="0" smtClean="0">
                  <a:latin typeface="Calibri" pitchFamily="34" charset="0"/>
                </a:rPr>
                <a:t>會計系統</a:t>
              </a:r>
              <a:endParaRPr lang="zh-TW" altLang="en-US" dirty="0">
                <a:latin typeface="Calibri" pitchFamily="34" charset="0"/>
              </a:endParaRPr>
            </a:p>
          </p:txBody>
        </p:sp>
        <p:pic>
          <p:nvPicPr>
            <p:cNvPr id="43010" name="Picture 2"/>
            <p:cNvPicPr>
              <a:picLocks noChangeAspect="1" noChangeArrowheads="1"/>
            </p:cNvPicPr>
            <p:nvPr/>
          </p:nvPicPr>
          <p:blipFill>
            <a:blip r:embed="rId2" cstate="print"/>
            <a:srcRect/>
            <a:stretch>
              <a:fillRect/>
            </a:stretch>
          </p:blipFill>
          <p:spPr bwMode="auto">
            <a:xfrm>
              <a:off x="4561435" y="2214554"/>
              <a:ext cx="510631" cy="1000132"/>
            </a:xfrm>
            <a:prstGeom prst="rect">
              <a:avLst/>
            </a:prstGeom>
            <a:noFill/>
            <a:ln w="9525">
              <a:noFill/>
              <a:miter lim="800000"/>
              <a:headEnd/>
              <a:tailEnd/>
            </a:ln>
            <a:effectLst/>
          </p:spPr>
        </p:pic>
        <p:pic>
          <p:nvPicPr>
            <p:cNvPr id="55" name="Picture 2"/>
            <p:cNvPicPr>
              <a:picLocks noChangeAspect="1" noChangeArrowheads="1"/>
            </p:cNvPicPr>
            <p:nvPr/>
          </p:nvPicPr>
          <p:blipFill>
            <a:blip r:embed="rId2" cstate="print"/>
            <a:srcRect/>
            <a:stretch>
              <a:fillRect/>
            </a:stretch>
          </p:blipFill>
          <p:spPr bwMode="auto">
            <a:xfrm>
              <a:off x="4572000" y="4143380"/>
              <a:ext cx="510631" cy="1000132"/>
            </a:xfrm>
            <a:prstGeom prst="rect">
              <a:avLst/>
            </a:prstGeom>
            <a:noFill/>
            <a:ln w="9525">
              <a:noFill/>
              <a:miter lim="800000"/>
              <a:headEnd/>
              <a:tailEnd/>
            </a:ln>
            <a:effectLst/>
          </p:spPr>
        </p:pic>
        <p:sp>
          <p:nvSpPr>
            <p:cNvPr id="56" name="文字方塊 55"/>
            <p:cNvSpPr txBox="1"/>
            <p:nvPr/>
          </p:nvSpPr>
          <p:spPr>
            <a:xfrm>
              <a:off x="4449083" y="3273982"/>
              <a:ext cx="636713" cy="369332"/>
            </a:xfrm>
            <a:prstGeom prst="rect">
              <a:avLst/>
            </a:prstGeom>
            <a:noFill/>
          </p:spPr>
          <p:txBody>
            <a:bodyPr wrap="none" rtlCol="0">
              <a:spAutoFit/>
            </a:bodyPr>
            <a:lstStyle/>
            <a:p>
              <a:r>
                <a:rPr lang="en-US" altLang="zh-TW" dirty="0" smtClean="0">
                  <a:latin typeface="Calibri" pitchFamily="34" charset="0"/>
                </a:rPr>
                <a:t>Alice</a:t>
              </a:r>
              <a:endParaRPr lang="zh-TW" altLang="en-US" dirty="0">
                <a:latin typeface="Calibri" pitchFamily="34" charset="0"/>
              </a:endParaRPr>
            </a:p>
          </p:txBody>
        </p:sp>
        <p:sp>
          <p:nvSpPr>
            <p:cNvPr id="57" name="文字方塊 56"/>
            <p:cNvSpPr txBox="1"/>
            <p:nvPr/>
          </p:nvSpPr>
          <p:spPr>
            <a:xfrm>
              <a:off x="4577323" y="5202808"/>
              <a:ext cx="553357" cy="369332"/>
            </a:xfrm>
            <a:prstGeom prst="rect">
              <a:avLst/>
            </a:prstGeom>
            <a:noFill/>
          </p:spPr>
          <p:txBody>
            <a:bodyPr wrap="none" rtlCol="0">
              <a:spAutoFit/>
            </a:bodyPr>
            <a:lstStyle/>
            <a:p>
              <a:r>
                <a:rPr lang="en-US" altLang="zh-TW" dirty="0" smtClean="0">
                  <a:latin typeface="Calibri" pitchFamily="34" charset="0"/>
                </a:rPr>
                <a:t>Bob</a:t>
              </a:r>
              <a:endParaRPr lang="zh-TW" altLang="en-US" dirty="0">
                <a:latin typeface="Calibri" pitchFamily="34" charset="0"/>
              </a:endParaRPr>
            </a:p>
          </p:txBody>
        </p:sp>
        <p:cxnSp>
          <p:nvCxnSpPr>
            <p:cNvPr id="59" name="直線單箭頭接點 58"/>
            <p:cNvCxnSpPr/>
            <p:nvPr/>
          </p:nvCxnSpPr>
          <p:spPr>
            <a:xfrm flipV="1">
              <a:off x="5286380" y="2357430"/>
              <a:ext cx="1285884" cy="3571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5286380" y="2857496"/>
              <a:ext cx="1285884" cy="107157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線單箭頭接點 62"/>
            <p:cNvCxnSpPr/>
            <p:nvPr/>
          </p:nvCxnSpPr>
          <p:spPr>
            <a:xfrm rot="16200000" flipH="1">
              <a:off x="4786314" y="3571876"/>
              <a:ext cx="2286016" cy="128588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rot="5400000" flipH="1" flipV="1">
              <a:off x="4964909" y="2964653"/>
              <a:ext cx="2000264" cy="12144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0" name="直線單箭頭接點 69"/>
            <p:cNvCxnSpPr/>
            <p:nvPr/>
          </p:nvCxnSpPr>
          <p:spPr>
            <a:xfrm>
              <a:off x="5357818" y="4786322"/>
              <a:ext cx="1214446" cy="7858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5321392" y="2000240"/>
              <a:ext cx="1107996" cy="369332"/>
            </a:xfrm>
            <a:prstGeom prst="rect">
              <a:avLst/>
            </a:prstGeom>
            <a:noFill/>
          </p:spPr>
          <p:txBody>
            <a:bodyPr wrap="none" rtlCol="0">
              <a:spAutoFit/>
            </a:bodyPr>
            <a:lstStyle/>
            <a:p>
              <a:r>
                <a:rPr lang="zh-TW" altLang="en-US" dirty="0" smtClean="0">
                  <a:latin typeface="Calibri" pitchFamily="34" charset="0"/>
                </a:rPr>
                <a:t>存取規則</a:t>
              </a:r>
              <a:endParaRPr lang="zh-TW" altLang="en-US" dirty="0">
                <a:latin typeface="Calibri" pitchFamily="34" charset="0"/>
              </a:endParaRPr>
            </a:p>
          </p:txBody>
        </p:sp>
      </p:gr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角色基準存取控制與前面討論的規則基準類似，只是角色基準的存取規則</a:t>
            </a:r>
            <a:r>
              <a:rPr lang="zh-TW" altLang="en-US" sz="2000" dirty="0" smtClean="0">
                <a:solidFill>
                  <a:srgbClr val="0000FF"/>
                </a:solidFill>
              </a:rPr>
              <a:t>是以使用者在組織內的角色</a:t>
            </a:r>
            <a:r>
              <a:rPr lang="zh-TW" altLang="en-US" sz="2000" dirty="0" smtClean="0"/>
              <a:t>為基準。</a:t>
            </a:r>
            <a:endParaRPr lang="en-US" altLang="zh-TW" sz="2000" dirty="0" smtClean="0"/>
          </a:p>
          <a:p>
            <a:pPr lvl="1"/>
            <a:r>
              <a:rPr lang="zh-TW" altLang="en-US" dirty="0" smtClean="0"/>
              <a:t>例如，只有財務與庫房同仁可以存取庫存系統，而</a:t>
            </a:r>
            <a:r>
              <a:rPr lang="en-US" altLang="zh-TW" dirty="0" smtClean="0"/>
              <a:t>Alice</a:t>
            </a:r>
            <a:r>
              <a:rPr lang="zh-TW" altLang="en-US" dirty="0" smtClean="0"/>
              <a:t>是財務課長，所以他可以存取該系統。</a:t>
            </a:r>
            <a:r>
              <a:rPr lang="zh-TW" altLang="en-US" dirty="0" smtClean="0">
                <a:solidFill>
                  <a:srgbClr val="0000FF"/>
                </a:solidFill>
              </a:rPr>
              <a:t>但下周他高升會計經理，就無法再存取庫存系統了</a:t>
            </a:r>
            <a:r>
              <a:rPr lang="zh-TW" altLang="en-US" dirty="0" smtClean="0"/>
              <a:t>。</a:t>
            </a:r>
            <a:endParaRPr lang="en-US" altLang="zh-TW" dirty="0" smtClean="0"/>
          </a:p>
          <a:p>
            <a:r>
              <a:rPr lang="zh-TW" altLang="en-US" sz="2000" dirty="0" smtClean="0"/>
              <a:t>角色基準存取控制是一種任意存取控制的建置方式；但也可應用於強制存取控制。</a:t>
            </a:r>
            <a:endParaRPr lang="en-US" altLang="zh-TW" sz="2000" dirty="0" smtClean="0"/>
          </a:p>
          <a:p>
            <a:pPr lvl="1"/>
            <a:r>
              <a:rPr lang="zh-TW" altLang="en-US" dirty="0" smtClean="0"/>
              <a:t>角色基準的強制存取控制也要對主體與物件做清楚的安全等級劃分與比對；但主體是「角色」而非一般所謂的使用者。</a:t>
            </a:r>
            <a:endParaRPr lang="en-US" altLang="zh-TW" dirty="0" smtClean="0"/>
          </a:p>
          <a:p>
            <a:r>
              <a:rPr lang="zh-TW" altLang="en-US" sz="2000" dirty="0" smtClean="0"/>
              <a:t>角色基準存取控制最大優勢是能與組織內的結構與階級維持一致的關係，對組織變動的反應最快速。</a:t>
            </a:r>
          </a:p>
        </p:txBody>
      </p:sp>
      <p:sp>
        <p:nvSpPr>
          <p:cNvPr id="3" name="標題 2"/>
          <p:cNvSpPr>
            <a:spLocks noGrp="1"/>
          </p:cNvSpPr>
          <p:nvPr>
            <p:ph type="title"/>
          </p:nvPr>
        </p:nvSpPr>
        <p:spPr/>
        <p:txBody>
          <a:bodyPr/>
          <a:lstStyle/>
          <a:p>
            <a:r>
              <a:rPr lang="zh-TW" altLang="en-US" dirty="0" smtClean="0">
                <a:solidFill>
                  <a:srgbClr val="FF0000"/>
                </a:solidFill>
              </a:rPr>
              <a:t>角色</a:t>
            </a:r>
            <a:r>
              <a:rPr lang="zh-TW" altLang="en-US" dirty="0" smtClean="0"/>
              <a:t>基準存取控制</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l" defTabSz="914400"/>
            <a:r>
              <a:rPr lang="en-US" altLang="zh-TW" sz="4400" dirty="0">
                <a:solidFill>
                  <a:srgbClr val="FF0000"/>
                </a:solidFill>
                <a:latin typeface="標楷體" panose="03000509000000000000" pitchFamily="65" charset="-120"/>
                <a:ea typeface="標楷體" panose="03000509000000000000" pitchFamily="65" charset="-120"/>
              </a:rPr>
              <a:t>5.4 </a:t>
            </a:r>
            <a:r>
              <a:rPr lang="zh-TW" altLang="en-US" sz="4400" dirty="0">
                <a:solidFill>
                  <a:srgbClr val="FF0000"/>
                </a:solidFill>
                <a:latin typeface="標楷體" panose="03000509000000000000" pitchFamily="65" charset="-120"/>
                <a:ea typeface="標楷體" panose="03000509000000000000" pitchFamily="65" charset="-120"/>
              </a:rPr>
              <a:t>入侵偵測與入侵測試</a:t>
            </a:r>
            <a:endParaRPr lang="en-US" altLang="zh-TW" sz="4400" dirty="0">
              <a:solidFill>
                <a:srgbClr val="FF0000"/>
              </a:solidFill>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830112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sz="2000" dirty="0" smtClean="0"/>
              <a:t>稽核追蹤 </a:t>
            </a:r>
            <a:r>
              <a:rPr lang="en-US" altLang="zh-TW" sz="2000" dirty="0" smtClean="0"/>
              <a:t>(audit trail) </a:t>
            </a:r>
            <a:r>
              <a:rPr lang="zh-TW" altLang="en-US" sz="2000" dirty="0" smtClean="0"/>
              <a:t>是確保存取控制的重要方式。</a:t>
            </a:r>
            <a:endParaRPr lang="en-US" altLang="zh-TW" sz="2000" dirty="0" smtClean="0"/>
          </a:p>
          <a:p>
            <a:r>
              <a:rPr lang="zh-TW" altLang="en-US" sz="2000" dirty="0" smtClean="0"/>
              <a:t>稽核追蹤依時間性記錄系統上的所有活動，藉由對系列活動的重整與判讀，就能找出可能的入侵行為或其他資訊安全事件。</a:t>
            </a:r>
            <a:endParaRPr lang="en-US" altLang="zh-TW" sz="2000" dirty="0" smtClean="0"/>
          </a:p>
          <a:p>
            <a:r>
              <a:rPr lang="zh-TW" altLang="en-US" sz="2000" dirty="0" smtClean="0"/>
              <a:t>記錄資料應包括系統、網路、應用程式、與使用者的各種活動。</a:t>
            </a:r>
            <a:endParaRPr lang="en-US" altLang="zh-TW" sz="2000" dirty="0" smtClean="0"/>
          </a:p>
          <a:p>
            <a:r>
              <a:rPr lang="zh-TW" altLang="en-US" sz="2000" dirty="0" smtClean="0"/>
              <a:t>記錄資料可用來警告可疑的事件，分析入侵的行為，並可用於電子犯罪調查甚至當作法庭證據。</a:t>
            </a:r>
            <a:endParaRPr lang="en-US" altLang="zh-TW" sz="2000" dirty="0" smtClean="0"/>
          </a:p>
          <a:p>
            <a:r>
              <a:rPr lang="zh-TW" altLang="en-US" sz="2000" dirty="0" smtClean="0"/>
              <a:t>記錄資料量通常極大，遠超過系統管理員所能判讀，因此需要設定一些過濾機制。</a:t>
            </a:r>
            <a:endParaRPr lang="en-US" altLang="zh-TW" sz="2000" dirty="0" smtClean="0"/>
          </a:p>
          <a:p>
            <a:r>
              <a:rPr lang="zh-TW" altLang="en-US" sz="2000" dirty="0" smtClean="0"/>
              <a:t>應該有嚴格的控管，避免稽核追蹤記錄被竄改。</a:t>
            </a:r>
            <a:endParaRPr lang="en-US" altLang="zh-TW" sz="2000" dirty="0" smtClean="0"/>
          </a:p>
          <a:p>
            <a:r>
              <a:rPr lang="zh-TW" altLang="en-US" sz="2000" dirty="0" smtClean="0"/>
              <a:t>自動化的稽核追蹤工具很多，價格差異也很大，應該選擇最適合需要的工具，並因應稽核目的做適當調整。</a:t>
            </a:r>
            <a:endParaRPr lang="en-US" altLang="zh-TW" sz="2000" dirty="0" smtClean="0"/>
          </a:p>
        </p:txBody>
      </p:sp>
      <p:sp>
        <p:nvSpPr>
          <p:cNvPr id="3" name="標題 2"/>
          <p:cNvSpPr>
            <a:spLocks noGrp="1"/>
          </p:cNvSpPr>
          <p:nvPr>
            <p:ph type="title"/>
          </p:nvPr>
        </p:nvSpPr>
        <p:spPr/>
        <p:txBody>
          <a:bodyPr/>
          <a:lstStyle/>
          <a:p>
            <a:r>
              <a:rPr lang="zh-TW" altLang="en-US" dirty="0" smtClean="0">
                <a:solidFill>
                  <a:srgbClr val="FF0000"/>
                </a:solidFill>
              </a:rPr>
              <a:t>稽核</a:t>
            </a:r>
            <a:r>
              <a:rPr lang="zh-TW" altLang="en-US" dirty="0" smtClean="0"/>
              <a:t>追蹤</a:t>
            </a:r>
            <a:endParaRPr lang="zh-TW" altLang="en-US" dirty="0"/>
          </a:p>
        </p:txBody>
      </p:sp>
      <p:sp>
        <p:nvSpPr>
          <p:cNvPr id="4" name="矩形 3"/>
          <p:cNvSpPr/>
          <p:nvPr/>
        </p:nvSpPr>
        <p:spPr>
          <a:xfrm>
            <a:off x="3501958" y="320040"/>
            <a:ext cx="4999132" cy="1037258"/>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dirty="0" smtClean="0">
                <a:latin typeface="標楷體" panose="03000509000000000000" pitchFamily="65" charset="-120"/>
                <a:ea typeface="標楷體" panose="03000509000000000000" pitchFamily="65" charset="-120"/>
              </a:rPr>
              <a:t>1.</a:t>
            </a:r>
            <a:r>
              <a:rPr lang="zh-TW" altLang="en-US" dirty="0" smtClean="0">
                <a:latin typeface="標楷體" panose="03000509000000000000" pitchFamily="65" charset="-120"/>
                <a:ea typeface="標楷體" panose="03000509000000000000" pitchFamily="65" charset="-120"/>
              </a:rPr>
              <a:t>重要資料留下查詢</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修改記錄 </a:t>
            </a:r>
            <a:r>
              <a:rPr lang="en-US" altLang="zh-TW" dirty="0" smtClean="0">
                <a:latin typeface="標楷體" panose="03000509000000000000" pitchFamily="65" charset="-120"/>
                <a:ea typeface="標楷體" panose="03000509000000000000" pitchFamily="65" charset="-120"/>
              </a:rPr>
              <a:t>(Proxy server)</a:t>
            </a:r>
            <a:br>
              <a:rPr lang="en-US" altLang="zh-TW" dirty="0" smtClean="0">
                <a:latin typeface="標楷體" panose="03000509000000000000" pitchFamily="65" charset="-120"/>
                <a:ea typeface="標楷體" panose="03000509000000000000" pitchFamily="65" charset="-120"/>
              </a:rPr>
            </a:br>
            <a:r>
              <a:rPr lang="en-US" altLang="zh-TW" dirty="0" smtClean="0">
                <a:latin typeface="標楷體" panose="03000509000000000000" pitchFamily="65" charset="-120"/>
                <a:ea typeface="標楷體" panose="03000509000000000000" pitchFamily="65" charset="-120"/>
              </a:rPr>
              <a:t>2.</a:t>
            </a:r>
            <a:r>
              <a:rPr lang="zh-TW" altLang="en-US" dirty="0" smtClean="0">
                <a:latin typeface="標楷體" panose="03000509000000000000" pitchFamily="65" charset="-120"/>
                <a:ea typeface="標楷體" panose="03000509000000000000" pitchFamily="65" charset="-120"/>
              </a:rPr>
              <a:t>非當下資料</a:t>
            </a:r>
            <a:r>
              <a:rPr lang="en-US" altLang="zh-TW" dirty="0" smtClean="0">
                <a:latin typeface="標楷體" panose="03000509000000000000" pitchFamily="65" charset="-120"/>
                <a:ea typeface="標楷體" panose="03000509000000000000" pitchFamily="65" charset="-120"/>
              </a:rPr>
              <a:t>,</a:t>
            </a:r>
            <a:r>
              <a:rPr lang="zh-TW" altLang="en-US" dirty="0" smtClean="0">
                <a:latin typeface="標楷體" panose="03000509000000000000" pitchFamily="65" charset="-120"/>
                <a:ea typeface="標楷體" panose="03000509000000000000" pitchFamily="65" charset="-120"/>
              </a:rPr>
              <a:t>警語後進入</a:t>
            </a:r>
            <a:r>
              <a:rPr lang="en-US" altLang="zh-TW" dirty="0" smtClean="0">
                <a:latin typeface="標楷體" panose="03000509000000000000" pitchFamily="65" charset="-120"/>
                <a:ea typeface="標楷體" panose="03000509000000000000" pitchFamily="65" charset="-120"/>
              </a:rPr>
              <a:t/>
            </a:r>
            <a:br>
              <a:rPr lang="en-US" altLang="zh-TW" dirty="0" smtClean="0">
                <a:latin typeface="標楷體" panose="03000509000000000000" pitchFamily="65" charset="-120"/>
                <a:ea typeface="標楷體" panose="03000509000000000000" pitchFamily="65" charset="-120"/>
              </a:rPr>
            </a:br>
            <a:r>
              <a:rPr lang="en-US" altLang="zh-TW" dirty="0" smtClean="0">
                <a:latin typeface="標楷體" panose="03000509000000000000" pitchFamily="65" charset="-120"/>
                <a:ea typeface="標楷體" panose="03000509000000000000" pitchFamily="65" charset="-120"/>
              </a:rPr>
              <a:t>3.</a:t>
            </a:r>
            <a:r>
              <a:rPr lang="zh-TW" altLang="en-US" dirty="0" smtClean="0">
                <a:latin typeface="標楷體" panose="03000509000000000000" pitchFamily="65" charset="-120"/>
                <a:ea typeface="標楷體" panose="03000509000000000000" pitchFamily="65" charset="-120"/>
              </a:rPr>
              <a:t>敏感性資料、圖片</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有特定的程序</a:t>
            </a:r>
            <a:r>
              <a:rPr lang="en-US" altLang="zh-TW" dirty="0" smtClean="0">
                <a:latin typeface="標楷體" panose="03000509000000000000" pitchFamily="65" charset="-120"/>
                <a:ea typeface="標楷體" panose="03000509000000000000" pitchFamily="65" charset="-120"/>
              </a:rPr>
              <a:t>)</a:t>
            </a:r>
            <a:endParaRPr lang="zh-TW" altLang="en-US" dirty="0">
              <a:latin typeface="標楷體" panose="03000509000000000000" pitchFamily="65" charset="-120"/>
              <a:ea typeface="標楷體" panose="03000509000000000000" pitchFamily="65" charset="-120"/>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70830" y="812228"/>
            <a:ext cx="8215370" cy="5072098"/>
          </a:xfrm>
        </p:spPr>
        <p:txBody>
          <a:bodyPr>
            <a:noAutofit/>
          </a:bodyPr>
          <a:lstStyle/>
          <a:p>
            <a:r>
              <a:rPr lang="zh-TW" altLang="en-US" dirty="0" smtClean="0"/>
              <a:t>入侵偵測系統 </a:t>
            </a:r>
            <a:r>
              <a:rPr lang="en-US" altLang="zh-TW" dirty="0" smtClean="0"/>
              <a:t>(</a:t>
            </a:r>
            <a:r>
              <a:rPr lang="en-US" altLang="zh-TW" dirty="0" smtClean="0">
                <a:solidFill>
                  <a:srgbClr val="FF0000"/>
                </a:solidFill>
              </a:rPr>
              <a:t>intrusion</a:t>
            </a:r>
            <a:r>
              <a:rPr lang="en-US" altLang="zh-TW" dirty="0" smtClean="0"/>
              <a:t> </a:t>
            </a:r>
            <a:r>
              <a:rPr lang="en-US" altLang="zh-TW" dirty="0" smtClean="0">
                <a:solidFill>
                  <a:srgbClr val="0000FF"/>
                </a:solidFill>
              </a:rPr>
              <a:t>detection</a:t>
            </a:r>
            <a:r>
              <a:rPr lang="en-US" altLang="zh-TW" dirty="0" smtClean="0"/>
              <a:t> systems, IDS) </a:t>
            </a:r>
            <a:r>
              <a:rPr lang="zh-TW" altLang="en-US" dirty="0" smtClean="0"/>
              <a:t>可以即時監控系統或網路，並偵測可能的入侵行為。</a:t>
            </a:r>
            <a:endParaRPr lang="en-US" altLang="zh-TW" dirty="0" smtClean="0"/>
          </a:p>
          <a:p>
            <a:pPr lvl="1"/>
            <a:r>
              <a:rPr lang="en-US" altLang="zh-TW" dirty="0" smtClean="0"/>
              <a:t>IDS</a:t>
            </a:r>
            <a:r>
              <a:rPr lang="zh-TW" altLang="en-US" dirty="0" smtClean="0"/>
              <a:t> 常以「稽核追蹤記錄」與「網路流量資訊」做為即時分析數據。</a:t>
            </a:r>
            <a:endParaRPr lang="en-US" altLang="zh-TW" dirty="0" smtClean="0"/>
          </a:p>
          <a:p>
            <a:pPr lvl="1"/>
            <a:r>
              <a:rPr lang="zh-TW" altLang="en-US" dirty="0" smtClean="0"/>
              <a:t>當 </a:t>
            </a:r>
            <a:r>
              <a:rPr lang="en-US" altLang="zh-TW" dirty="0" smtClean="0"/>
              <a:t>IDS</a:t>
            </a:r>
            <a:r>
              <a:rPr lang="zh-TW" altLang="en-US" dirty="0" smtClean="0"/>
              <a:t> 偵測到入侵行為時，他有主動或被動的做法：</a:t>
            </a:r>
            <a:endParaRPr lang="en-US" altLang="zh-TW" dirty="0" smtClean="0"/>
          </a:p>
          <a:p>
            <a:pPr lvl="2"/>
            <a:r>
              <a:rPr lang="zh-TW" altLang="en-US" dirty="0" smtClean="0">
                <a:solidFill>
                  <a:srgbClr val="0000FF"/>
                </a:solidFill>
              </a:rPr>
              <a:t>主動做法</a:t>
            </a:r>
            <a:r>
              <a:rPr lang="zh-TW" altLang="en-US" dirty="0" smtClean="0"/>
              <a:t>：</a:t>
            </a:r>
            <a:r>
              <a:rPr lang="en-US" altLang="zh-TW" dirty="0" smtClean="0"/>
              <a:t>1. </a:t>
            </a:r>
            <a:r>
              <a:rPr lang="zh-TW" altLang="en-US" dirty="0" smtClean="0"/>
              <a:t>主動收集更多入侵者資料；</a:t>
            </a:r>
            <a:r>
              <a:rPr lang="en-US" altLang="zh-TW" dirty="0" smtClean="0"/>
              <a:t>2. </a:t>
            </a:r>
            <a:r>
              <a:rPr lang="zh-TW" altLang="en-US" dirty="0" smtClean="0">
                <a:solidFill>
                  <a:srgbClr val="C00000"/>
                </a:solidFill>
              </a:rPr>
              <a:t>切斷入侵者連線</a:t>
            </a:r>
            <a:r>
              <a:rPr lang="zh-TW" altLang="en-US" dirty="0" smtClean="0"/>
              <a:t>；</a:t>
            </a:r>
            <a:r>
              <a:rPr lang="en-US" altLang="zh-TW" dirty="0" smtClean="0"/>
              <a:t>3. </a:t>
            </a:r>
            <a:r>
              <a:rPr lang="zh-TW" altLang="en-US" dirty="0" smtClean="0"/>
              <a:t>主動反擊入侵者</a:t>
            </a:r>
            <a:r>
              <a:rPr lang="zh-TW" altLang="en-US" dirty="0" smtClean="0">
                <a:ea typeface="微軟正黑體"/>
              </a:rPr>
              <a:t> </a:t>
            </a:r>
            <a:r>
              <a:rPr lang="en-US" altLang="zh-TW" dirty="0" smtClean="0">
                <a:ea typeface="微軟正黑體"/>
              </a:rPr>
              <a:t>(</a:t>
            </a:r>
            <a:r>
              <a:rPr lang="zh-TW" altLang="en-US" dirty="0" smtClean="0">
                <a:ea typeface="微軟正黑體"/>
              </a:rPr>
              <a:t>不建議這個做法</a:t>
            </a:r>
            <a:r>
              <a:rPr lang="en-US" altLang="zh-TW" dirty="0" smtClean="0">
                <a:ea typeface="微軟正黑體"/>
              </a:rPr>
              <a:t>)</a:t>
            </a:r>
            <a:r>
              <a:rPr lang="zh-TW" altLang="en-US" dirty="0" smtClean="0">
                <a:ea typeface="微軟正黑體"/>
              </a:rPr>
              <a:t>。</a:t>
            </a:r>
            <a:endParaRPr lang="en-US" altLang="zh-TW" dirty="0" smtClean="0">
              <a:ea typeface="微軟正黑體"/>
            </a:endParaRPr>
          </a:p>
          <a:p>
            <a:pPr lvl="2"/>
            <a:r>
              <a:rPr lang="zh-TW" altLang="en-US" dirty="0" smtClean="0">
                <a:solidFill>
                  <a:srgbClr val="0000FF"/>
                </a:solidFill>
                <a:ea typeface="微軟正黑體"/>
              </a:rPr>
              <a:t>被動做法</a:t>
            </a:r>
            <a:r>
              <a:rPr lang="zh-TW" altLang="en-US" dirty="0" smtClean="0">
                <a:ea typeface="微軟正黑體"/>
              </a:rPr>
              <a:t>：</a:t>
            </a:r>
            <a:r>
              <a:rPr lang="en-US" altLang="zh-TW" dirty="0" smtClean="0">
                <a:ea typeface="微軟正黑體"/>
              </a:rPr>
              <a:t>1. </a:t>
            </a:r>
            <a:r>
              <a:rPr lang="zh-TW" altLang="en-US" dirty="0" smtClean="0">
                <a:ea typeface="微軟正黑體"/>
              </a:rPr>
              <a:t>緊急事件的警報；</a:t>
            </a:r>
            <a:r>
              <a:rPr lang="en-US" altLang="zh-TW" dirty="0" smtClean="0">
                <a:ea typeface="微軟正黑體"/>
              </a:rPr>
              <a:t>2. </a:t>
            </a:r>
            <a:r>
              <a:rPr lang="zh-TW" altLang="en-US" dirty="0" smtClean="0">
                <a:ea typeface="微軟正黑體"/>
              </a:rPr>
              <a:t>可疑事件的警告；</a:t>
            </a:r>
            <a:r>
              <a:rPr lang="en-US" altLang="zh-TW" dirty="0" smtClean="0">
                <a:ea typeface="微軟正黑體"/>
              </a:rPr>
              <a:t>3. </a:t>
            </a:r>
            <a:r>
              <a:rPr lang="zh-TW" altLang="en-US" dirty="0" smtClean="0">
                <a:ea typeface="微軟正黑體"/>
              </a:rPr>
              <a:t>定時的回報。</a:t>
            </a:r>
            <a:endParaRPr lang="en-US" altLang="zh-TW" dirty="0" smtClean="0">
              <a:ea typeface="微軟正黑體"/>
            </a:endParaRPr>
          </a:p>
          <a:p>
            <a:r>
              <a:rPr lang="zh-TW" altLang="en-US" dirty="0" smtClean="0"/>
              <a:t>入侵防禦系統 </a:t>
            </a:r>
            <a:r>
              <a:rPr lang="en-US" altLang="zh-TW" dirty="0" smtClean="0"/>
              <a:t>(</a:t>
            </a:r>
            <a:r>
              <a:rPr lang="en-US" altLang="zh-TW" dirty="0" smtClean="0">
                <a:solidFill>
                  <a:srgbClr val="FF0000"/>
                </a:solidFill>
              </a:rPr>
              <a:t>intrusion</a:t>
            </a:r>
            <a:r>
              <a:rPr lang="en-US" altLang="zh-TW" dirty="0" smtClean="0"/>
              <a:t> </a:t>
            </a:r>
            <a:r>
              <a:rPr lang="en-US" altLang="zh-TW" b="1" u="sng" dirty="0" smtClean="0">
                <a:solidFill>
                  <a:srgbClr val="0000FF"/>
                </a:solidFill>
              </a:rPr>
              <a:t>Prevention</a:t>
            </a:r>
            <a:r>
              <a:rPr lang="en-US" altLang="zh-TW" b="1" u="sng" dirty="0">
                <a:solidFill>
                  <a:srgbClr val="0000FF"/>
                </a:solidFill>
              </a:rPr>
              <a:t> </a:t>
            </a:r>
            <a:r>
              <a:rPr lang="en-US" altLang="zh-TW" dirty="0" smtClean="0"/>
              <a:t> systems, IPS) </a:t>
            </a:r>
            <a:r>
              <a:rPr lang="zh-TW" altLang="en-US" dirty="0" smtClean="0">
                <a:solidFill>
                  <a:srgbClr val="0000FF"/>
                </a:solidFill>
              </a:rPr>
              <a:t>比 </a:t>
            </a:r>
            <a:r>
              <a:rPr lang="en-US" altLang="zh-TW" dirty="0" smtClean="0">
                <a:solidFill>
                  <a:srgbClr val="0000FF"/>
                </a:solidFill>
              </a:rPr>
              <a:t>IDS</a:t>
            </a:r>
            <a:r>
              <a:rPr lang="zh-TW" altLang="en-US" dirty="0" smtClean="0">
                <a:solidFill>
                  <a:srgbClr val="0000FF"/>
                </a:solidFill>
              </a:rPr>
              <a:t> 更進一步</a:t>
            </a:r>
            <a:r>
              <a:rPr lang="zh-TW" altLang="en-US" dirty="0" smtClean="0"/>
              <a:t>，能在侵入發生時</a:t>
            </a:r>
            <a:r>
              <a:rPr lang="zh-TW" altLang="en-US" dirty="0" smtClean="0">
                <a:solidFill>
                  <a:srgbClr val="FFC000"/>
                </a:solidFill>
              </a:rPr>
              <a:t>主動防禦</a:t>
            </a:r>
            <a:r>
              <a:rPr lang="zh-TW" altLang="en-US" dirty="0" smtClean="0"/>
              <a:t>系統或網路。例如有一個可疑的封包進入網路，</a:t>
            </a:r>
            <a:r>
              <a:rPr lang="en-US" altLang="zh-TW" u="sng" dirty="0" smtClean="0">
                <a:solidFill>
                  <a:srgbClr val="660033"/>
                </a:solidFill>
              </a:rPr>
              <a:t>IDS</a:t>
            </a:r>
            <a:r>
              <a:rPr lang="zh-TW" altLang="en-US" u="sng" dirty="0" smtClean="0">
                <a:solidFill>
                  <a:srgbClr val="660033"/>
                </a:solidFill>
              </a:rPr>
              <a:t>會提出警告後讓封包進入，但</a:t>
            </a:r>
            <a:r>
              <a:rPr lang="en-US" altLang="zh-TW" u="sng" dirty="0" smtClean="0">
                <a:solidFill>
                  <a:srgbClr val="660033"/>
                </a:solidFill>
              </a:rPr>
              <a:t>IPS</a:t>
            </a:r>
            <a:r>
              <a:rPr lang="zh-TW" altLang="en-US" u="sng" dirty="0" smtClean="0">
                <a:solidFill>
                  <a:srgbClr val="660033"/>
                </a:solidFill>
              </a:rPr>
              <a:t>會在提出警告後攔截封包</a:t>
            </a:r>
            <a:r>
              <a:rPr lang="zh-TW" altLang="en-US" dirty="0" smtClean="0"/>
              <a:t>。</a:t>
            </a:r>
            <a:r>
              <a:rPr lang="en-US" altLang="zh-TW" dirty="0" smtClean="0"/>
              <a:t>IPS</a:t>
            </a:r>
            <a:r>
              <a:rPr lang="zh-TW" altLang="en-US" dirty="0" smtClean="0"/>
              <a:t>的風險是一旦誤殺</a:t>
            </a:r>
            <a:r>
              <a:rPr lang="zh-TW" altLang="en-US" dirty="0" smtClean="0">
                <a:latin typeface="微軟正黑體"/>
                <a:ea typeface="微軟正黑體"/>
              </a:rPr>
              <a:t> </a:t>
            </a:r>
            <a:r>
              <a:rPr lang="en-US" altLang="zh-TW" dirty="0" smtClean="0">
                <a:latin typeface="微軟正黑體"/>
                <a:ea typeface="微軟正黑體"/>
              </a:rPr>
              <a:t>(</a:t>
            </a:r>
            <a:r>
              <a:rPr lang="zh-TW" altLang="en-US" dirty="0" smtClean="0">
                <a:latin typeface="微軟正黑體"/>
                <a:ea typeface="微軟正黑體"/>
              </a:rPr>
              <a:t>第一類錯誤</a:t>
            </a:r>
            <a:r>
              <a:rPr lang="en-US" altLang="zh-TW" dirty="0" smtClean="0">
                <a:latin typeface="微軟正黑體"/>
                <a:ea typeface="微軟正黑體"/>
              </a:rPr>
              <a:t>)</a:t>
            </a:r>
            <a:r>
              <a:rPr lang="zh-TW" altLang="en-US" dirty="0" smtClean="0">
                <a:latin typeface="微軟正黑體"/>
                <a:ea typeface="微軟正黑體"/>
              </a:rPr>
              <a:t>，反而產生了新的問題。</a:t>
            </a:r>
            <a:endParaRPr lang="zh-TW" altLang="en-US" dirty="0"/>
          </a:p>
        </p:txBody>
      </p:sp>
      <p:sp>
        <p:nvSpPr>
          <p:cNvPr id="3" name="標題 2"/>
          <p:cNvSpPr>
            <a:spLocks noGrp="1"/>
          </p:cNvSpPr>
          <p:nvPr>
            <p:ph type="title"/>
          </p:nvPr>
        </p:nvSpPr>
        <p:spPr>
          <a:xfrm>
            <a:off x="280371" y="116632"/>
            <a:ext cx="8215370" cy="680068"/>
          </a:xfrm>
        </p:spPr>
        <p:txBody>
          <a:bodyPr/>
          <a:lstStyle/>
          <a:p>
            <a:r>
              <a:rPr lang="zh-TW" altLang="en-US" dirty="0" smtClean="0"/>
              <a:t>入侵偵測系統</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500702"/>
          </a:xfrm>
        </p:spPr>
        <p:txBody>
          <a:bodyPr>
            <a:normAutofit/>
          </a:bodyPr>
          <a:lstStyle/>
          <a:p>
            <a:pPr>
              <a:spcBef>
                <a:spcPts val="1200"/>
              </a:spcBef>
            </a:pPr>
            <a:r>
              <a:rPr lang="zh-TW" altLang="en-US" sz="2000" dirty="0" smtClean="0"/>
              <a:t>滲透測試 </a:t>
            </a:r>
            <a:r>
              <a:rPr lang="en-US" altLang="zh-TW" sz="2000" dirty="0" smtClean="0"/>
              <a:t>(penetration test, PT)</a:t>
            </a:r>
            <a:r>
              <a:rPr lang="zh-TW" altLang="en-US" sz="2000" dirty="0" smtClean="0"/>
              <a:t> 是以一套正式的步驟來突破安全控制，並存取應受保護的系統與資料。</a:t>
            </a:r>
            <a:r>
              <a:rPr lang="zh-TW" altLang="en-US" sz="2000" dirty="0" smtClean="0">
                <a:solidFill>
                  <a:srgbClr val="0000FF"/>
                </a:solidFill>
              </a:rPr>
              <a:t>它的目的在協助組織瞭解自身的安全漏洞，並演練一旦遭入侵後之標準作業流程。</a:t>
            </a:r>
            <a:endParaRPr lang="en-US" altLang="zh-TW" sz="2000" dirty="0" smtClean="0">
              <a:solidFill>
                <a:srgbClr val="0000FF"/>
              </a:solidFill>
            </a:endParaRPr>
          </a:p>
          <a:p>
            <a:pPr lvl="1">
              <a:spcBef>
                <a:spcPts val="1200"/>
              </a:spcBef>
            </a:pPr>
            <a:r>
              <a:rPr lang="zh-TW" altLang="en-US" dirty="0" smtClean="0">
                <a:solidFill>
                  <a:srgbClr val="C00000"/>
                </a:solidFill>
              </a:rPr>
              <a:t>外部測試時，測試人員扮演一位從外部入侵的駭客。</a:t>
            </a:r>
            <a:endParaRPr lang="en-US" altLang="zh-TW" dirty="0" smtClean="0">
              <a:solidFill>
                <a:srgbClr val="C00000"/>
              </a:solidFill>
            </a:endParaRPr>
          </a:p>
          <a:p>
            <a:pPr lvl="2">
              <a:spcBef>
                <a:spcPts val="1200"/>
              </a:spcBef>
            </a:pPr>
            <a:r>
              <a:rPr lang="en-US" altLang="zh-TW" dirty="0" smtClean="0">
                <a:solidFill>
                  <a:srgbClr val="FF0000"/>
                </a:solidFill>
              </a:rPr>
              <a:t>Zero</a:t>
            </a:r>
            <a:r>
              <a:rPr lang="en-US" altLang="zh-TW" dirty="0" smtClean="0"/>
              <a:t>-knowledge (black box) test</a:t>
            </a:r>
            <a:r>
              <a:rPr lang="zh-TW" altLang="en-US" dirty="0" smtClean="0"/>
              <a:t> 是指進行測試時，專業測試人員完全沒有受測組織的資訊，</a:t>
            </a:r>
            <a:r>
              <a:rPr lang="zh-TW" altLang="en-US" dirty="0" smtClean="0">
                <a:solidFill>
                  <a:srgbClr val="660033"/>
                </a:solidFill>
              </a:rPr>
              <a:t>這種測試在模擬外部駭客的攻擊行為</a:t>
            </a:r>
            <a:r>
              <a:rPr lang="zh-TW" altLang="en-US" dirty="0" smtClean="0"/>
              <a:t>。</a:t>
            </a:r>
            <a:endParaRPr lang="en-US" altLang="zh-TW" dirty="0" smtClean="0"/>
          </a:p>
          <a:p>
            <a:pPr lvl="2">
              <a:spcBef>
                <a:spcPts val="1200"/>
              </a:spcBef>
            </a:pPr>
            <a:r>
              <a:rPr lang="en-US" altLang="zh-TW" dirty="0" smtClean="0">
                <a:solidFill>
                  <a:srgbClr val="FF0000"/>
                </a:solidFill>
              </a:rPr>
              <a:t>Partial</a:t>
            </a:r>
            <a:r>
              <a:rPr lang="en-US" altLang="zh-TW" dirty="0" smtClean="0"/>
              <a:t>-knowledge test</a:t>
            </a:r>
            <a:r>
              <a:rPr lang="zh-TW" altLang="en-US" dirty="0" smtClean="0"/>
              <a:t> 是指測試人員有部分受測組織的資訊，可以縮短滲透測試花費之時間，並集中在較脆弱的部分測試。</a:t>
            </a:r>
            <a:endParaRPr lang="en-US" altLang="zh-TW" dirty="0" smtClean="0"/>
          </a:p>
          <a:p>
            <a:pPr lvl="1">
              <a:spcBef>
                <a:spcPts val="1200"/>
              </a:spcBef>
            </a:pPr>
            <a:r>
              <a:rPr lang="zh-TW" altLang="en-US" dirty="0" smtClean="0">
                <a:solidFill>
                  <a:srgbClr val="C00000"/>
                </a:solidFill>
              </a:rPr>
              <a:t>內部測試時，測試人員扮演一位內部人員。</a:t>
            </a:r>
            <a:endParaRPr lang="en-US" altLang="zh-TW" dirty="0" smtClean="0">
              <a:solidFill>
                <a:srgbClr val="C00000"/>
              </a:solidFill>
            </a:endParaRPr>
          </a:p>
          <a:p>
            <a:pPr lvl="2">
              <a:spcBef>
                <a:spcPts val="1200"/>
              </a:spcBef>
            </a:pPr>
            <a:r>
              <a:rPr lang="en-US" altLang="zh-TW" dirty="0" smtClean="0">
                <a:solidFill>
                  <a:srgbClr val="FF0000"/>
                </a:solidFill>
              </a:rPr>
              <a:t>Full</a:t>
            </a:r>
            <a:r>
              <a:rPr lang="en-US" altLang="zh-TW" dirty="0" smtClean="0"/>
              <a:t>-knowledge (white box) test:</a:t>
            </a:r>
            <a:r>
              <a:rPr lang="zh-TW" altLang="en-US" dirty="0" smtClean="0"/>
              <a:t> 是指測試人員清楚瞭解受測組織，</a:t>
            </a:r>
            <a:r>
              <a:rPr lang="zh-TW" altLang="en-US" dirty="0" smtClean="0">
                <a:solidFill>
                  <a:srgbClr val="660033"/>
                </a:solidFill>
              </a:rPr>
              <a:t>這種測試在模擬組織內部惡意工作人員的攻擊行為</a:t>
            </a:r>
            <a:r>
              <a:rPr lang="zh-TW" altLang="en-US" dirty="0" smtClean="0"/>
              <a:t>。</a:t>
            </a:r>
            <a:endParaRPr lang="zh-TW" altLang="en-US" dirty="0"/>
          </a:p>
        </p:txBody>
      </p:sp>
      <p:sp>
        <p:nvSpPr>
          <p:cNvPr id="3" name="標題 2"/>
          <p:cNvSpPr>
            <a:spLocks noGrp="1"/>
          </p:cNvSpPr>
          <p:nvPr>
            <p:ph type="title"/>
          </p:nvPr>
        </p:nvSpPr>
        <p:spPr/>
        <p:txBody>
          <a:bodyPr/>
          <a:lstStyle/>
          <a:p>
            <a:r>
              <a:rPr lang="zh-TW" altLang="en-US" dirty="0" smtClean="0"/>
              <a:t>滲透測試</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87624" y="2708920"/>
            <a:ext cx="6255488" cy="1362075"/>
          </a:xfrm>
          <a:ln w="12700">
            <a:solidFill>
              <a:schemeClr val="accent1"/>
            </a:solidFill>
          </a:ln>
        </p:spPr>
        <p:txBody>
          <a:bodyPr anchor="ctr">
            <a:normAutofit/>
          </a:bodyPr>
          <a:lstStyle/>
          <a:p>
            <a:pPr algn="ctr"/>
            <a:r>
              <a:rPr lang="en-US" altLang="zh-TW" sz="4400" dirty="0" smtClean="0">
                <a:solidFill>
                  <a:srgbClr val="FF0000"/>
                </a:solidFill>
                <a:latin typeface="標楷體" panose="03000509000000000000" pitchFamily="65" charset="-120"/>
                <a:ea typeface="標楷體" panose="03000509000000000000" pitchFamily="65" charset="-120"/>
              </a:rPr>
              <a:t>5.1 </a:t>
            </a:r>
            <a:r>
              <a:rPr lang="zh-TW" altLang="en-US" sz="4400" dirty="0">
                <a:solidFill>
                  <a:srgbClr val="FF0000"/>
                </a:solidFill>
                <a:latin typeface="標楷體" panose="03000509000000000000" pitchFamily="65" charset="-120"/>
                <a:ea typeface="標楷體" panose="03000509000000000000" pitchFamily="65" charset="-120"/>
              </a:rPr>
              <a:t>存取控制的主要</a:t>
            </a:r>
            <a:r>
              <a:rPr lang="zh-TW" altLang="en-US" sz="4400" dirty="0" smtClean="0">
                <a:solidFill>
                  <a:srgbClr val="FF0000"/>
                </a:solidFill>
                <a:latin typeface="標楷體" panose="03000509000000000000" pitchFamily="65" charset="-120"/>
                <a:ea typeface="標楷體" panose="03000509000000000000" pitchFamily="65" charset="-120"/>
              </a:rPr>
              <a:t>觀念</a:t>
            </a:r>
            <a:endParaRPr lang="zh-TW" altLang="en-US" dirty="0">
              <a:solidFill>
                <a:srgbClr val="FF0000"/>
              </a:solidFill>
            </a:endParaRPr>
          </a:p>
        </p:txBody>
      </p:sp>
    </p:spTree>
    <p:extLst>
      <p:ext uri="{BB962C8B-B14F-4D97-AF65-F5344CB8AC3E}">
        <p14:creationId xmlns:p14="http://schemas.microsoft.com/office/powerpoint/2010/main" val="387928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sz="3200" dirty="0" smtClean="0">
                <a:latin typeface="標楷體" panose="03000509000000000000" pitchFamily="65" charset="-120"/>
                <a:ea typeface="標楷體" panose="03000509000000000000" pitchFamily="65" charset="-120"/>
              </a:rPr>
              <a:t>「確保對的人，而且只有對的人</a:t>
            </a:r>
            <a:r>
              <a:rPr lang="zh-TW" altLang="en-US" sz="3200" dirty="0">
                <a:latin typeface="標楷體" panose="03000509000000000000" pitchFamily="65" charset="-120"/>
                <a:ea typeface="標楷體" panose="03000509000000000000" pitchFamily="65" charset="-120"/>
              </a:rPr>
              <a:t>」</a:t>
            </a:r>
            <a:r>
              <a:rPr lang="zh-TW" altLang="en-US" sz="3200" dirty="0" smtClean="0">
                <a:latin typeface="標楷體" panose="03000509000000000000" pitchFamily="65" charset="-120"/>
                <a:ea typeface="標楷體" panose="03000509000000000000" pitchFamily="65" charset="-120"/>
              </a:rPr>
              <a:t>，可以隨時使用對的資訊</a:t>
            </a:r>
            <a:endParaRPr lang="en-US" altLang="zh-TW" sz="3200" dirty="0" smtClean="0">
              <a:latin typeface="標楷體" panose="03000509000000000000" pitchFamily="65" charset="-120"/>
              <a:ea typeface="標楷體" panose="03000509000000000000" pitchFamily="65" charset="-120"/>
            </a:endParaRPr>
          </a:p>
          <a:p>
            <a:pPr lvl="1"/>
            <a:r>
              <a:rPr lang="en-US" altLang="zh-TW" sz="2800" b="1" dirty="0" smtClean="0">
                <a:solidFill>
                  <a:srgbClr val="0000FF"/>
                </a:solidFill>
                <a:latin typeface="標楷體" panose="03000509000000000000" pitchFamily="65" charset="-120"/>
                <a:ea typeface="標楷體" panose="03000509000000000000" pitchFamily="65" charset="-120"/>
              </a:rPr>
              <a:t>Authentication</a:t>
            </a:r>
            <a:r>
              <a:rPr lang="en-US" altLang="zh-TW" sz="2800" dirty="0" smtClean="0">
                <a:latin typeface="標楷體" panose="03000509000000000000" pitchFamily="65" charset="-120"/>
                <a:ea typeface="標楷體" panose="03000509000000000000" pitchFamily="65" charset="-120"/>
              </a:rPr>
              <a:t> </a:t>
            </a:r>
            <a:r>
              <a:rPr lang="zh-TW" altLang="en-US" sz="2800" dirty="0" smtClean="0">
                <a:latin typeface="標楷體" panose="03000509000000000000" pitchFamily="65" charset="-120"/>
                <a:ea typeface="標楷體" panose="03000509000000000000" pitchFamily="65" charset="-120"/>
              </a:rPr>
              <a:t>身分驗證、鑑別</a:t>
            </a:r>
            <a:endParaRPr lang="en-US" altLang="zh-TW" sz="2800" dirty="0" smtClean="0">
              <a:latin typeface="標楷體" panose="03000509000000000000" pitchFamily="65" charset="-120"/>
              <a:ea typeface="標楷體" panose="03000509000000000000" pitchFamily="65" charset="-120"/>
            </a:endParaRPr>
          </a:p>
          <a:p>
            <a:pPr lvl="1"/>
            <a:endParaRPr lang="en-US" altLang="zh-TW" dirty="0" smtClean="0">
              <a:latin typeface="標楷體" panose="03000509000000000000" pitchFamily="65" charset="-120"/>
              <a:ea typeface="標楷體" panose="03000509000000000000" pitchFamily="65" charset="-120"/>
            </a:endParaRPr>
          </a:p>
          <a:p>
            <a:r>
              <a:rPr lang="zh-TW" altLang="en-US" sz="3200" dirty="0" smtClean="0">
                <a:latin typeface="標楷體" panose="03000509000000000000" pitchFamily="65" charset="-120"/>
                <a:ea typeface="標楷體" panose="03000509000000000000" pitchFamily="65" charset="-120"/>
              </a:rPr>
              <a:t>「最低權限</a:t>
            </a:r>
            <a:r>
              <a:rPr lang="en-US" altLang="zh-TW" sz="3200" dirty="0" smtClean="0">
                <a:latin typeface="標楷體" panose="03000509000000000000" pitchFamily="65" charset="-120"/>
                <a:ea typeface="標楷體" panose="03000509000000000000" pitchFamily="65" charset="-120"/>
              </a:rPr>
              <a:t>(least privilege)</a:t>
            </a:r>
            <a:r>
              <a:rPr lang="zh-TW" altLang="en-US" sz="3200" dirty="0" smtClean="0">
                <a:latin typeface="標楷體" panose="03000509000000000000" pitchFamily="65" charset="-120"/>
                <a:ea typeface="標楷體" panose="03000509000000000000" pitchFamily="65" charset="-120"/>
              </a:rPr>
              <a:t> 」，每個人只擁有足以完成工仍的最低權限。</a:t>
            </a:r>
            <a:endParaRPr lang="en-US" altLang="zh-TW" sz="3200" dirty="0" smtClean="0">
              <a:latin typeface="標楷體" panose="03000509000000000000" pitchFamily="65" charset="-120"/>
              <a:ea typeface="標楷體" panose="03000509000000000000" pitchFamily="65" charset="-120"/>
            </a:endParaRPr>
          </a:p>
          <a:p>
            <a:pPr lvl="1"/>
            <a:r>
              <a:rPr lang="en-US" altLang="zh-TW" sz="2800" b="1" dirty="0" smtClean="0">
                <a:solidFill>
                  <a:srgbClr val="0000FF"/>
                </a:solidFill>
                <a:latin typeface="標楷體" panose="03000509000000000000" pitchFamily="65" charset="-120"/>
                <a:ea typeface="標楷體" panose="03000509000000000000" pitchFamily="65" charset="-120"/>
              </a:rPr>
              <a:t>Minimum Requirement </a:t>
            </a:r>
            <a:r>
              <a:rPr lang="zh-TW" altLang="en-US" sz="2800" dirty="0" smtClean="0">
                <a:latin typeface="標楷體" panose="03000509000000000000" pitchFamily="65" charset="-120"/>
                <a:ea typeface="標楷體" panose="03000509000000000000" pitchFamily="65" charset="-120"/>
              </a:rPr>
              <a:t>最小需求原則</a:t>
            </a:r>
            <a:endParaRPr lang="zh-TW" altLang="en-US" sz="2800" dirty="0">
              <a:latin typeface="標楷體" panose="03000509000000000000" pitchFamily="65" charset="-120"/>
              <a:ea typeface="標楷體" panose="03000509000000000000" pitchFamily="65" charset="-120"/>
            </a:endParaRPr>
          </a:p>
        </p:txBody>
      </p:sp>
      <p:sp>
        <p:nvSpPr>
          <p:cNvPr id="3" name="標題 2"/>
          <p:cNvSpPr>
            <a:spLocks noGrp="1"/>
          </p:cNvSpPr>
          <p:nvPr>
            <p:ph type="title"/>
          </p:nvPr>
        </p:nvSpPr>
        <p:spPr>
          <a:xfrm>
            <a:off x="35496" y="260648"/>
            <a:ext cx="8501090" cy="680068"/>
          </a:xfrm>
        </p:spPr>
        <p:txBody>
          <a:bodyPr>
            <a:noAutofit/>
          </a:bodyPr>
          <a:lstStyle/>
          <a:p>
            <a:pPr algn="ctr"/>
            <a:r>
              <a:rPr lang="zh-TW" altLang="en-US" sz="4400" dirty="0">
                <a:solidFill>
                  <a:srgbClr val="FF0000"/>
                </a:solidFill>
                <a:latin typeface="標楷體" panose="03000509000000000000" pitchFamily="65" charset="-120"/>
                <a:ea typeface="標楷體" panose="03000509000000000000" pitchFamily="65" charset="-120"/>
              </a:rPr>
              <a:t>什麼是存取</a:t>
            </a:r>
            <a:r>
              <a:rPr lang="zh-TW" altLang="en-US" sz="4400" dirty="0" smtClean="0">
                <a:solidFill>
                  <a:srgbClr val="FF0000"/>
                </a:solidFill>
                <a:latin typeface="標楷體" panose="03000509000000000000" pitchFamily="65" charset="-120"/>
                <a:ea typeface="標楷體" panose="03000509000000000000" pitchFamily="65" charset="-120"/>
              </a:rPr>
              <a:t>控制</a:t>
            </a:r>
            <a:r>
              <a:rPr lang="en-US" altLang="zh-TW" sz="4400" dirty="0" smtClean="0">
                <a:solidFill>
                  <a:srgbClr val="FF0000"/>
                </a:solidFill>
                <a:latin typeface="標楷體" panose="03000509000000000000" pitchFamily="65" charset="-120"/>
                <a:ea typeface="標楷體" panose="03000509000000000000" pitchFamily="65" charset="-120"/>
              </a:rPr>
              <a:t>(</a:t>
            </a:r>
            <a:r>
              <a:rPr lang="en-US" altLang="zh-TW" sz="4400" dirty="0">
                <a:solidFill>
                  <a:srgbClr val="FF0000"/>
                </a:solidFill>
                <a:latin typeface="標楷體" panose="03000509000000000000" pitchFamily="65" charset="-120"/>
                <a:ea typeface="標楷體" panose="03000509000000000000" pitchFamily="65" charset="-120"/>
              </a:rPr>
              <a:t>Access </a:t>
            </a:r>
            <a:r>
              <a:rPr lang="en-US" altLang="zh-TW" sz="4400" dirty="0" smtClean="0">
                <a:solidFill>
                  <a:srgbClr val="FF0000"/>
                </a:solidFill>
                <a:latin typeface="標楷體" panose="03000509000000000000" pitchFamily="65" charset="-120"/>
                <a:ea typeface="標楷體" panose="03000509000000000000" pitchFamily="65" charset="-120"/>
              </a:rPr>
              <a:t>control)?</a:t>
            </a:r>
            <a:endParaRPr lang="zh-TW" altLang="en-US" sz="4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2117751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2" descr="C:\Users\timpan\Documents\Graphics Files\internet_dog.jpg"/>
          <p:cNvPicPr>
            <a:picLocks noChangeAspect="1" noChangeArrowheads="1"/>
          </p:cNvPicPr>
          <p:nvPr/>
        </p:nvPicPr>
        <p:blipFill>
          <a:blip r:embed="rId2" cstate="print"/>
          <a:srcRect/>
          <a:stretch>
            <a:fillRect/>
          </a:stretch>
        </p:blipFill>
        <p:spPr bwMode="auto">
          <a:xfrm>
            <a:off x="1928794" y="357166"/>
            <a:ext cx="5072098" cy="5664459"/>
          </a:xfrm>
          <a:prstGeom prst="rect">
            <a:avLst/>
          </a:prstGeom>
          <a:noFill/>
          <a:ln w="9525">
            <a:noFill/>
            <a:miter lim="800000"/>
            <a:headEnd/>
            <a:tailEnd/>
          </a:ln>
        </p:spPr>
      </p:pic>
      <p:sp>
        <p:nvSpPr>
          <p:cNvPr id="5" name="矩形 4"/>
          <p:cNvSpPr/>
          <p:nvPr/>
        </p:nvSpPr>
        <p:spPr>
          <a:xfrm>
            <a:off x="1428728" y="5572140"/>
            <a:ext cx="6072230" cy="5715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b="1" i="1" dirty="0" smtClean="0">
                <a:solidFill>
                  <a:srgbClr val="FF0000"/>
                </a:solidFill>
                <a:latin typeface="Calibri" pitchFamily="34" charset="0"/>
              </a:rPr>
              <a:t>On the Internet, nobody knows you’re a dog.</a:t>
            </a:r>
            <a:endParaRPr lang="zh-TW" altLang="en-US" sz="2400" b="1" i="1" dirty="0">
              <a:solidFill>
                <a:srgbClr val="FF0000"/>
              </a:solidFill>
              <a:latin typeface="Calibri" pitchFamily="34" charset="0"/>
            </a:endParaRPr>
          </a:p>
        </p:txBody>
      </p:sp>
      <p:sp>
        <p:nvSpPr>
          <p:cNvPr id="17411" name="矩形 3"/>
          <p:cNvSpPr>
            <a:spLocks noChangeArrowheads="1"/>
          </p:cNvSpPr>
          <p:nvPr/>
        </p:nvSpPr>
        <p:spPr bwMode="auto">
          <a:xfrm>
            <a:off x="2500298" y="6143644"/>
            <a:ext cx="6286544" cy="307777"/>
          </a:xfrm>
          <a:prstGeom prst="rect">
            <a:avLst/>
          </a:prstGeom>
          <a:noFill/>
          <a:ln w="9525">
            <a:noFill/>
            <a:miter lim="800000"/>
            <a:headEnd/>
            <a:tailEnd/>
          </a:ln>
        </p:spPr>
        <p:txBody>
          <a:bodyPr wrap="square">
            <a:spAutoFit/>
          </a:bodyPr>
          <a:lstStyle/>
          <a:p>
            <a:r>
              <a:rPr lang="en-US" altLang="zh-TW" sz="1400" dirty="0">
                <a:latin typeface="Calibri" pitchFamily="34" charset="0"/>
              </a:rPr>
              <a:t>Cartoon by Peter Steiner. The New Yorker, July 5, 1993 issue (Vol.69 no. 20) page 61</a:t>
            </a:r>
            <a:endParaRPr lang="zh-TW" altLang="en-US" sz="1400" dirty="0">
              <a:latin typeface="Calibri" pitchFamily="34" charset="0"/>
            </a:endParaRPr>
          </a:p>
        </p:txBody>
      </p:sp>
      <p:sp>
        <p:nvSpPr>
          <p:cNvPr id="6" name="文字方塊 5"/>
          <p:cNvSpPr txBox="1"/>
          <p:nvPr/>
        </p:nvSpPr>
        <p:spPr>
          <a:xfrm>
            <a:off x="323528" y="404664"/>
            <a:ext cx="553998" cy="4401205"/>
          </a:xfrm>
          <a:prstGeom prst="rect">
            <a:avLst/>
          </a:prstGeom>
        </p:spPr>
        <p:style>
          <a:lnRef idx="2">
            <a:schemeClr val="dk1">
              <a:shade val="50000"/>
            </a:schemeClr>
          </a:lnRef>
          <a:fillRef idx="1">
            <a:schemeClr val="dk1"/>
          </a:fillRef>
          <a:effectRef idx="0">
            <a:schemeClr val="dk1"/>
          </a:effectRef>
          <a:fontRef idx="minor">
            <a:schemeClr val="lt1"/>
          </a:fontRef>
        </p:style>
        <p:txBody>
          <a:bodyPr vert="eaVert" wrap="none" rtlCol="0">
            <a:spAutoFit/>
          </a:bodyPr>
          <a:lstStyle/>
          <a:p>
            <a:r>
              <a:rPr lang="zh-TW" altLang="en-US" sz="2400" b="1" dirty="0" smtClean="0"/>
              <a:t>身分識別是網際網路的一大挑戰</a:t>
            </a:r>
            <a:endParaRPr lang="zh-TW" altLang="en-US" sz="2400" b="1" dirty="0"/>
          </a:p>
        </p:txBody>
      </p:sp>
    </p:spTree>
  </p:cSld>
  <p:clrMapOvr>
    <a:masterClrMapping/>
  </p:clrMapOvr>
  <p:transition>
    <p:pull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986481593"/>
              </p:ext>
            </p:extLst>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存取控制的</a:t>
            </a:r>
            <a:r>
              <a:rPr lang="zh-TW" altLang="en-US" dirty="0" smtClean="0">
                <a:solidFill>
                  <a:srgbClr val="0000FF"/>
                </a:solidFill>
              </a:rPr>
              <a:t>基本需求</a:t>
            </a:r>
            <a:endParaRPr lang="zh-TW" altLang="en-US" dirty="0">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extLst>
              <p:ext uri="{D42A27DB-BD31-4B8C-83A1-F6EECF244321}">
                <p14:modId xmlns:p14="http://schemas.microsoft.com/office/powerpoint/2010/main" val="324507264"/>
              </p:ext>
            </p:extLst>
          </p:nvPr>
        </p:nvGraphicFramePr>
        <p:xfrm>
          <a:off x="285750" y="1357313"/>
          <a:ext cx="8215313" cy="51680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存取控制的主要概念</a:t>
            </a:r>
            <a:endParaRPr lang="zh-TW" altLang="en-US" dirty="0"/>
          </a:p>
        </p:txBody>
      </p:sp>
      <p:sp>
        <p:nvSpPr>
          <p:cNvPr id="2" name="矩形 1"/>
          <p:cNvSpPr/>
          <p:nvPr/>
        </p:nvSpPr>
        <p:spPr>
          <a:xfrm>
            <a:off x="5436096" y="156018"/>
            <a:ext cx="2952328" cy="100811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smtClean="0"/>
              <a:t>高階人員</a:t>
            </a:r>
            <a:r>
              <a:rPr lang="en-US" altLang="zh-TW" dirty="0" smtClean="0"/>
              <a:t>/</a:t>
            </a:r>
            <a:r>
              <a:rPr lang="zh-TW" altLang="en-US" dirty="0" smtClean="0"/>
              <a:t>基層辦事員</a:t>
            </a:r>
            <a:r>
              <a:rPr lang="en-US" altLang="zh-TW" dirty="0" smtClean="0"/>
              <a:t/>
            </a:r>
            <a:br>
              <a:rPr lang="en-US" altLang="zh-TW" dirty="0" smtClean="0"/>
            </a:br>
            <a:r>
              <a:rPr lang="zh-TW" altLang="en-US" dirty="0" smtClean="0"/>
              <a:t>讀</a:t>
            </a:r>
            <a:r>
              <a:rPr lang="en-US" altLang="zh-TW" dirty="0" smtClean="0"/>
              <a:t>/</a:t>
            </a:r>
            <a:r>
              <a:rPr lang="zh-TW" altLang="en-US" dirty="0" smtClean="0"/>
              <a:t>寫</a:t>
            </a:r>
            <a:endParaRPr lang="zh-TW" altLang="en-US" dirty="0"/>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2000" fill="hold"/>
                                        <p:tgtEl>
                                          <p:spTgt spid="2"/>
                                        </p:tgtEl>
                                        <p:attrNameLst>
                                          <p:attrName>ppt_w</p:attrName>
                                        </p:attrNameLst>
                                      </p:cBhvr>
                                      <p:tavLst>
                                        <p:tav tm="0">
                                          <p:val>
                                            <p:fltVal val="0"/>
                                          </p:val>
                                        </p:tav>
                                        <p:tav tm="100000">
                                          <p:val>
                                            <p:strVal val="#ppt_w"/>
                                          </p:val>
                                        </p:tav>
                                      </p:tavLst>
                                    </p:anim>
                                    <p:anim calcmode="lin" valueType="num">
                                      <p:cBhvr>
                                        <p:cTn id="8" dur="2000" fill="hold"/>
                                        <p:tgtEl>
                                          <p:spTgt spid="2"/>
                                        </p:tgtEl>
                                        <p:attrNameLst>
                                          <p:attrName>ppt_h</p:attrName>
                                        </p:attrNameLst>
                                      </p:cBhvr>
                                      <p:tavLst>
                                        <p:tav tm="0">
                                          <p:val>
                                            <p:fltVal val="0"/>
                                          </p:val>
                                        </p:tav>
                                        <p:tav tm="100000">
                                          <p:val>
                                            <p:strVal val="#ppt_h"/>
                                          </p:val>
                                        </p:tav>
                                      </p:tavLst>
                                    </p:anim>
                                    <p:anim calcmode="lin" valueType="num">
                                      <p:cBhvr>
                                        <p:cTn id="9" dur="2000" fill="hold"/>
                                        <p:tgtEl>
                                          <p:spTgt spid="2"/>
                                        </p:tgtEl>
                                        <p:attrNameLst>
                                          <p:attrName>style.rotation</p:attrName>
                                        </p:attrNameLst>
                                      </p:cBhvr>
                                      <p:tavLst>
                                        <p:tav tm="0">
                                          <p:val>
                                            <p:fltVal val="90"/>
                                          </p:val>
                                        </p:tav>
                                        <p:tav tm="100000">
                                          <p:val>
                                            <p:fltVal val="0"/>
                                          </p:val>
                                        </p:tav>
                                      </p:tavLst>
                                    </p:anim>
                                    <p:animEffect transition="in" filter="fade">
                                      <p:cBhvr>
                                        <p:cTn id="1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存取控制的威脅</a:t>
            </a:r>
            <a:endParaRPr lang="zh-TW" altLang="en-US" dirty="0"/>
          </a:p>
        </p:txBody>
      </p:sp>
      <p:sp>
        <p:nvSpPr>
          <p:cNvPr id="4" name="內容版面配置區 3"/>
          <p:cNvSpPr>
            <a:spLocks noGrp="1"/>
          </p:cNvSpPr>
          <p:nvPr>
            <p:ph sz="half" idx="1"/>
          </p:nvPr>
        </p:nvSpPr>
        <p:spPr>
          <a:xfrm>
            <a:off x="285720" y="1285859"/>
            <a:ext cx="4000528" cy="5095469"/>
          </a:xfrm>
        </p:spPr>
        <p:txBody>
          <a:bodyPr>
            <a:normAutofit/>
          </a:bodyPr>
          <a:lstStyle/>
          <a:p>
            <a:pPr>
              <a:spcBef>
                <a:spcPts val="1800"/>
              </a:spcBef>
            </a:pPr>
            <a:r>
              <a:rPr lang="zh-TW" altLang="en-US" sz="2400" dirty="0" smtClean="0">
                <a:solidFill>
                  <a:srgbClr val="FF0000"/>
                </a:solidFill>
              </a:rPr>
              <a:t>拒絕服務 </a:t>
            </a:r>
            <a:r>
              <a:rPr lang="en-US" altLang="zh-TW" sz="2400" dirty="0" smtClean="0"/>
              <a:t>(denial of service)</a:t>
            </a:r>
          </a:p>
          <a:p>
            <a:pPr>
              <a:spcBef>
                <a:spcPts val="1800"/>
              </a:spcBef>
            </a:pPr>
            <a:r>
              <a:rPr lang="zh-TW" altLang="en-US" sz="2400" dirty="0" smtClean="0">
                <a:solidFill>
                  <a:srgbClr val="FF0000"/>
                </a:solidFill>
              </a:rPr>
              <a:t>緩衝區溢位</a:t>
            </a:r>
            <a:r>
              <a:rPr lang="zh-TW" altLang="en-US" sz="2400" dirty="0" smtClean="0"/>
              <a:t> </a:t>
            </a:r>
            <a:r>
              <a:rPr lang="en-US" altLang="zh-TW" sz="2400" dirty="0" smtClean="0"/>
              <a:t>(buffer overflow)</a:t>
            </a:r>
          </a:p>
          <a:p>
            <a:pPr>
              <a:spcBef>
                <a:spcPts val="1800"/>
              </a:spcBef>
            </a:pPr>
            <a:r>
              <a:rPr lang="zh-TW" altLang="en-US" sz="2400" dirty="0" smtClean="0">
                <a:solidFill>
                  <a:srgbClr val="FF0000"/>
                </a:solidFill>
              </a:rPr>
              <a:t>惡意程式 </a:t>
            </a:r>
            <a:r>
              <a:rPr lang="en-US" altLang="zh-TW" sz="2400" dirty="0" smtClean="0"/>
              <a:t>(malware)</a:t>
            </a:r>
          </a:p>
          <a:p>
            <a:pPr>
              <a:spcBef>
                <a:spcPts val="1800"/>
              </a:spcBef>
            </a:pPr>
            <a:r>
              <a:rPr lang="zh-TW" altLang="en-US" sz="2400" dirty="0" smtClean="0"/>
              <a:t>密碼破解 </a:t>
            </a:r>
            <a:r>
              <a:rPr lang="en-US" altLang="zh-TW" sz="2400" dirty="0" smtClean="0"/>
              <a:t>(password cracker)</a:t>
            </a:r>
          </a:p>
          <a:p>
            <a:pPr>
              <a:spcBef>
                <a:spcPts val="1800"/>
              </a:spcBef>
            </a:pPr>
            <a:r>
              <a:rPr lang="zh-TW" altLang="en-US" sz="2400" dirty="0" smtClean="0"/>
              <a:t>欺騙 </a:t>
            </a:r>
            <a:r>
              <a:rPr lang="en-US" altLang="zh-TW" sz="2400" dirty="0" smtClean="0"/>
              <a:t>(spoofing)</a:t>
            </a:r>
          </a:p>
          <a:p>
            <a:pPr>
              <a:spcBef>
                <a:spcPts val="1800"/>
              </a:spcBef>
            </a:pPr>
            <a:r>
              <a:rPr lang="zh-TW" altLang="en-US" sz="2400" dirty="0" smtClean="0"/>
              <a:t>中間監看 </a:t>
            </a:r>
            <a:r>
              <a:rPr lang="en-US" altLang="zh-TW" sz="2400" dirty="0" smtClean="0"/>
              <a:t>(sniffer)</a:t>
            </a:r>
          </a:p>
        </p:txBody>
      </p:sp>
      <p:sp>
        <p:nvSpPr>
          <p:cNvPr id="5" name="內容版面配置區 4"/>
          <p:cNvSpPr>
            <a:spLocks noGrp="1"/>
          </p:cNvSpPr>
          <p:nvPr>
            <p:ph sz="half" idx="2"/>
          </p:nvPr>
        </p:nvSpPr>
        <p:spPr>
          <a:xfrm>
            <a:off x="4500562" y="1285860"/>
            <a:ext cx="4007360" cy="5167476"/>
          </a:xfrm>
        </p:spPr>
        <p:txBody>
          <a:bodyPr>
            <a:normAutofit/>
          </a:bodyPr>
          <a:lstStyle/>
          <a:p>
            <a:pPr marL="274320" lvl="1" indent="-274320">
              <a:spcBef>
                <a:spcPts val="1800"/>
              </a:spcBef>
              <a:buClr>
                <a:schemeClr val="tx2"/>
              </a:buClr>
              <a:buSzPct val="73000"/>
              <a:buFont typeface="Wingdings 2"/>
              <a:buChar char=""/>
            </a:pPr>
            <a:r>
              <a:rPr lang="zh-TW" altLang="en-US" sz="2400" dirty="0" smtClean="0">
                <a:solidFill>
                  <a:schemeClr val="tx1">
                    <a:lumMod val="95000"/>
                    <a:lumOff val="5000"/>
                  </a:schemeClr>
                </a:solidFill>
              </a:rPr>
              <a:t>垃圾搜尋 </a:t>
            </a:r>
            <a:r>
              <a:rPr lang="en-US" altLang="zh-TW" sz="2400" dirty="0" smtClean="0">
                <a:solidFill>
                  <a:schemeClr val="tx1">
                    <a:lumMod val="95000"/>
                    <a:lumOff val="5000"/>
                  </a:schemeClr>
                </a:solidFill>
              </a:rPr>
              <a:t>(dumpster diving)</a:t>
            </a:r>
          </a:p>
          <a:p>
            <a:pPr>
              <a:spcBef>
                <a:spcPts val="1800"/>
              </a:spcBef>
            </a:pPr>
            <a:r>
              <a:rPr lang="zh-TW" altLang="en-US" sz="2400" dirty="0" smtClean="0"/>
              <a:t>窺視 </a:t>
            </a:r>
            <a:r>
              <a:rPr lang="en-US" altLang="zh-TW" sz="2400" dirty="0" smtClean="0"/>
              <a:t>(shoulder surfing)</a:t>
            </a:r>
          </a:p>
          <a:p>
            <a:pPr>
              <a:spcBef>
                <a:spcPts val="1800"/>
              </a:spcBef>
            </a:pPr>
            <a:r>
              <a:rPr lang="zh-TW" altLang="en-US" sz="2400" dirty="0" smtClean="0">
                <a:solidFill>
                  <a:schemeClr val="tx1">
                    <a:lumMod val="95000"/>
                    <a:lumOff val="5000"/>
                  </a:schemeClr>
                </a:solidFill>
              </a:rPr>
              <a:t>未經授權之資料探勘 </a:t>
            </a:r>
            <a:r>
              <a:rPr lang="en-US" altLang="zh-TW" sz="2400" dirty="0" smtClean="0">
                <a:solidFill>
                  <a:schemeClr val="tx1">
                    <a:lumMod val="95000"/>
                    <a:lumOff val="5000"/>
                  </a:schemeClr>
                </a:solidFill>
              </a:rPr>
              <a:t>(unauthorized data mining)</a:t>
            </a:r>
          </a:p>
          <a:p>
            <a:pPr>
              <a:spcBef>
                <a:spcPts val="1800"/>
              </a:spcBef>
            </a:pPr>
            <a:r>
              <a:rPr lang="zh-TW" altLang="en-US" sz="2400" dirty="0" smtClean="0">
                <a:solidFill>
                  <a:srgbClr val="0000FF"/>
                </a:solidFill>
              </a:rPr>
              <a:t>電子訊號外洩 </a:t>
            </a:r>
            <a:r>
              <a:rPr lang="en-US" altLang="zh-TW" sz="2400" dirty="0" smtClean="0"/>
              <a:t>(emanation)</a:t>
            </a:r>
          </a:p>
          <a:p>
            <a:pPr>
              <a:spcBef>
                <a:spcPts val="1800"/>
              </a:spcBef>
            </a:pPr>
            <a:r>
              <a:rPr lang="zh-TW" altLang="en-US" sz="2400" dirty="0" smtClean="0">
                <a:solidFill>
                  <a:srgbClr val="0000FF"/>
                </a:solidFill>
              </a:rPr>
              <a:t>物件重用 </a:t>
            </a:r>
            <a:r>
              <a:rPr lang="en-US" altLang="zh-TW" sz="2400" dirty="0" smtClean="0"/>
              <a:t>(object reuse)</a:t>
            </a:r>
            <a:endParaRPr lang="zh-TW" altLang="en-US" sz="2400" dirty="0" smtClean="0"/>
          </a:p>
          <a:p>
            <a:pPr>
              <a:spcBef>
                <a:spcPts val="1800"/>
              </a:spcBef>
            </a:pPr>
            <a:r>
              <a:rPr lang="zh-TW" altLang="en-US" sz="2400" dirty="0" smtClean="0">
                <a:solidFill>
                  <a:srgbClr val="0000FF"/>
                </a:solidFill>
              </a:rPr>
              <a:t>資料剩磁 </a:t>
            </a:r>
            <a:r>
              <a:rPr lang="en-US" altLang="zh-TW" sz="2400" dirty="0" smtClean="0">
                <a:solidFill>
                  <a:schemeClr val="tx1">
                    <a:lumMod val="95000"/>
                    <a:lumOff val="5000"/>
                  </a:schemeClr>
                </a:solidFill>
              </a:rPr>
              <a:t>(data </a:t>
            </a:r>
            <a:r>
              <a:rPr lang="en-US" altLang="zh-TW" sz="2400" dirty="0" err="1" smtClean="0">
                <a:solidFill>
                  <a:schemeClr val="tx1">
                    <a:lumMod val="95000"/>
                    <a:lumOff val="5000"/>
                  </a:schemeClr>
                </a:solidFill>
              </a:rPr>
              <a:t>remanence</a:t>
            </a:r>
            <a:r>
              <a:rPr lang="en-US" altLang="zh-TW" sz="2400" dirty="0" smtClean="0">
                <a:solidFill>
                  <a:schemeClr val="tx1">
                    <a:lumMod val="95000"/>
                    <a:lumOff val="5000"/>
                  </a:schemeClr>
                </a:solidFill>
              </a:rPr>
              <a:t>)</a:t>
            </a:r>
          </a:p>
        </p:txBody>
      </p:sp>
    </p:spTree>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14451</TotalTime>
  <Words>3694</Words>
  <Application>Microsoft Office PowerPoint</Application>
  <PresentationFormat>如螢幕大小 (4:3)</PresentationFormat>
  <Paragraphs>310</Paragraphs>
  <Slides>38</Slides>
  <Notes>0</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38</vt:i4>
      </vt:variant>
    </vt:vector>
  </HeadingPairs>
  <TitlesOfParts>
    <vt:vector size="47" baseType="lpstr">
      <vt:lpstr>微軟正黑體</vt:lpstr>
      <vt:lpstr>新細明體</vt:lpstr>
      <vt:lpstr>標楷體</vt:lpstr>
      <vt:lpstr>Arial</vt:lpstr>
      <vt:lpstr>Calibri</vt:lpstr>
      <vt:lpstr>Trebuchet MS</vt:lpstr>
      <vt:lpstr>Wingdings</vt:lpstr>
      <vt:lpstr>Wingdings 2</vt:lpstr>
      <vt:lpstr>華麗</vt:lpstr>
      <vt:lpstr>Information Security Fundamentals and Practices 資訊安全概論與實務</vt:lpstr>
      <vt:lpstr>第5章 認證、授權與存取控制</vt:lpstr>
      <vt:lpstr>認證、授權與存取控制</vt:lpstr>
      <vt:lpstr>5.1 存取控制的主要觀念</vt:lpstr>
      <vt:lpstr>什麼是存取控制(Access control)?</vt:lpstr>
      <vt:lpstr>PowerPoint 簡報</vt:lpstr>
      <vt:lpstr>存取控制的基本需求</vt:lpstr>
      <vt:lpstr>存取控制的主要概念</vt:lpstr>
      <vt:lpstr>存取控制的威脅</vt:lpstr>
      <vt:lpstr>實體與虛擬的威脅</vt:lpstr>
      <vt:lpstr>5.2 身分與身分確認</vt:lpstr>
      <vt:lpstr>系統存取控制</vt:lpstr>
      <vt:lpstr>身份</vt:lpstr>
      <vt:lpstr>身分認證的方法</vt:lpstr>
      <vt:lpstr>單點登錄</vt:lpstr>
      <vt:lpstr>Kerberos (I)</vt:lpstr>
      <vt:lpstr>Kerberos (II)</vt:lpstr>
      <vt:lpstr>非同步工具產生單次密碼</vt:lpstr>
      <vt:lpstr>同步電子代符</vt:lpstr>
      <vt:lpstr>智慧卡</vt:lpstr>
      <vt:lpstr>智慧卡結構</vt:lpstr>
      <vt:lpstr>使用智慧卡的優勢</vt:lpstr>
      <vt:lpstr>智慧卡攻擊 (I)</vt:lpstr>
      <vt:lpstr>智慧卡攻擊 (II)</vt:lpstr>
      <vt:lpstr>智慧卡攻擊 (III)</vt:lpstr>
      <vt:lpstr>生物特徵認證</vt:lpstr>
      <vt:lpstr>生物特徵認證準確性</vt:lpstr>
      <vt:lpstr>Take a brake</vt:lpstr>
      <vt:lpstr>靜態生物特徵</vt:lpstr>
      <vt:lpstr>動態生物特徵</vt:lpstr>
      <vt:lpstr>5.3 資料存取控制</vt:lpstr>
      <vt:lpstr>存取控制目錄</vt:lpstr>
      <vt:lpstr>規則基準存取控制</vt:lpstr>
      <vt:lpstr>角色基準存取控制</vt:lpstr>
      <vt:lpstr>5.4 入侵偵測與入侵測試</vt:lpstr>
      <vt:lpstr>稽核追蹤</vt:lpstr>
      <vt:lpstr>入侵偵測系統</vt:lpstr>
      <vt:lpstr>滲透測試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hp</cp:lastModifiedBy>
  <cp:revision>1316</cp:revision>
  <dcterms:created xsi:type="dcterms:W3CDTF">2007-09-03T02:45:25Z</dcterms:created>
  <dcterms:modified xsi:type="dcterms:W3CDTF">2023-10-16T15:35:59Z</dcterms:modified>
</cp:coreProperties>
</file>